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Lst>
  <p:notesMasterIdLst>
    <p:notesMasterId r:id="rId69"/>
  </p:notesMasterIdLst>
  <p:handoutMasterIdLst>
    <p:handoutMasterId r:id="rId70"/>
  </p:handoutMasterIdLst>
  <p:sldIdLst>
    <p:sldId id="3363" r:id="rId2"/>
    <p:sldId id="3554" r:id="rId3"/>
    <p:sldId id="3462" r:id="rId4"/>
    <p:sldId id="3421" r:id="rId5"/>
    <p:sldId id="3545" r:id="rId6"/>
    <p:sldId id="3547" r:id="rId7"/>
    <p:sldId id="3549" r:id="rId8"/>
    <p:sldId id="3550" r:id="rId9"/>
    <p:sldId id="3551" r:id="rId10"/>
    <p:sldId id="3553" r:id="rId11"/>
    <p:sldId id="3436" r:id="rId12"/>
    <p:sldId id="3481" r:id="rId13"/>
    <p:sldId id="3450" r:id="rId14"/>
    <p:sldId id="3449" r:id="rId15"/>
    <p:sldId id="3482" r:id="rId16"/>
    <p:sldId id="3555" r:id="rId17"/>
    <p:sldId id="3484" r:id="rId18"/>
    <p:sldId id="3485" r:id="rId19"/>
    <p:sldId id="3486" r:id="rId20"/>
    <p:sldId id="3515" r:id="rId21"/>
    <p:sldId id="3487" r:id="rId22"/>
    <p:sldId id="3518" r:id="rId23"/>
    <p:sldId id="3488" r:id="rId24"/>
    <p:sldId id="3516" r:id="rId25"/>
    <p:sldId id="3489" r:id="rId26"/>
    <p:sldId id="3492" r:id="rId27"/>
    <p:sldId id="3493" r:id="rId28"/>
    <p:sldId id="3528" r:id="rId29"/>
    <p:sldId id="3494" r:id="rId30"/>
    <p:sldId id="3495" r:id="rId31"/>
    <p:sldId id="3529" r:id="rId32"/>
    <p:sldId id="3496" r:id="rId33"/>
    <p:sldId id="3497" r:id="rId34"/>
    <p:sldId id="3498" r:id="rId35"/>
    <p:sldId id="3499" r:id="rId36"/>
    <p:sldId id="3530" r:id="rId37"/>
    <p:sldId id="3500" r:id="rId38"/>
    <p:sldId id="3501" r:id="rId39"/>
    <p:sldId id="3531" r:id="rId40"/>
    <p:sldId id="3502" r:id="rId41"/>
    <p:sldId id="3503" r:id="rId42"/>
    <p:sldId id="3504" r:id="rId43"/>
    <p:sldId id="3505" r:id="rId44"/>
    <p:sldId id="3538" r:id="rId45"/>
    <p:sldId id="3540" r:id="rId46"/>
    <p:sldId id="3541" r:id="rId47"/>
    <p:sldId id="3532" r:id="rId48"/>
    <p:sldId id="3506" r:id="rId49"/>
    <p:sldId id="3507" r:id="rId50"/>
    <p:sldId id="3508" r:id="rId51"/>
    <p:sldId id="3509" r:id="rId52"/>
    <p:sldId id="3510" r:id="rId53"/>
    <p:sldId id="3533" r:id="rId54"/>
    <p:sldId id="3511" r:id="rId55"/>
    <p:sldId id="3534" r:id="rId56"/>
    <p:sldId id="3512" r:id="rId57"/>
    <p:sldId id="3513" r:id="rId58"/>
    <p:sldId id="3535" r:id="rId59"/>
    <p:sldId id="3446" r:id="rId60"/>
    <p:sldId id="3447" r:id="rId61"/>
    <p:sldId id="3542" r:id="rId62"/>
    <p:sldId id="3536" r:id="rId63"/>
    <p:sldId id="3537" r:id="rId64"/>
    <p:sldId id="3543" r:id="rId65"/>
    <p:sldId id="3544" r:id="rId66"/>
    <p:sldId id="3514" r:id="rId67"/>
    <p:sldId id="3398"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21107-91AA-444C-9EAF-7CCDB09218EC}">
          <p14:sldIdLst>
            <p14:sldId id="3363"/>
            <p14:sldId id="3554"/>
            <p14:sldId id="3462"/>
            <p14:sldId id="3421"/>
            <p14:sldId id="3545"/>
            <p14:sldId id="3547"/>
            <p14:sldId id="3549"/>
            <p14:sldId id="3550"/>
            <p14:sldId id="3551"/>
            <p14:sldId id="3553"/>
            <p14:sldId id="3436"/>
            <p14:sldId id="3481"/>
            <p14:sldId id="3450"/>
            <p14:sldId id="3449"/>
            <p14:sldId id="3482"/>
            <p14:sldId id="3555"/>
            <p14:sldId id="3484"/>
            <p14:sldId id="3485"/>
            <p14:sldId id="3486"/>
            <p14:sldId id="3515"/>
            <p14:sldId id="3487"/>
            <p14:sldId id="3518"/>
            <p14:sldId id="3488"/>
            <p14:sldId id="3516"/>
            <p14:sldId id="3489"/>
            <p14:sldId id="3492"/>
            <p14:sldId id="3493"/>
            <p14:sldId id="3528"/>
            <p14:sldId id="3494"/>
            <p14:sldId id="3495"/>
            <p14:sldId id="3529"/>
            <p14:sldId id="3496"/>
            <p14:sldId id="3497"/>
            <p14:sldId id="3498"/>
            <p14:sldId id="3499"/>
            <p14:sldId id="3530"/>
            <p14:sldId id="3500"/>
            <p14:sldId id="3501"/>
            <p14:sldId id="3531"/>
            <p14:sldId id="3502"/>
            <p14:sldId id="3503"/>
            <p14:sldId id="3504"/>
            <p14:sldId id="3505"/>
            <p14:sldId id="3538"/>
            <p14:sldId id="3540"/>
            <p14:sldId id="3541"/>
            <p14:sldId id="3532"/>
            <p14:sldId id="3506"/>
            <p14:sldId id="3507"/>
            <p14:sldId id="3508"/>
            <p14:sldId id="3509"/>
            <p14:sldId id="3510"/>
            <p14:sldId id="3533"/>
            <p14:sldId id="3511"/>
            <p14:sldId id="3534"/>
            <p14:sldId id="3512"/>
            <p14:sldId id="3513"/>
            <p14:sldId id="3535"/>
            <p14:sldId id="3446"/>
            <p14:sldId id="3447"/>
            <p14:sldId id="3542"/>
            <p14:sldId id="3536"/>
            <p14:sldId id="3537"/>
            <p14:sldId id="3543"/>
            <p14:sldId id="3544"/>
            <p14:sldId id="3514"/>
            <p14:sldId id="3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0B6C1"/>
    <a:srgbClr val="C65246"/>
    <a:srgbClr val="EF39E6"/>
    <a:srgbClr val="3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5749" autoAdjust="0"/>
  </p:normalViewPr>
  <p:slideViewPr>
    <p:cSldViewPr>
      <p:cViewPr varScale="1">
        <p:scale>
          <a:sx n="29" d="100"/>
          <a:sy n="29" d="100"/>
        </p:scale>
        <p:origin x="1073" y="34"/>
      </p:cViewPr>
      <p:guideLst>
        <p:guide orient="horz" pos="2160"/>
        <p:guide pos="2880"/>
      </p:guideLst>
    </p:cSldViewPr>
  </p:slideViewPr>
  <p:outlineViewPr>
    <p:cViewPr>
      <p:scale>
        <a:sx n="33" d="100"/>
        <a:sy n="33" d="100"/>
      </p:scale>
      <p:origin x="0" y="-5184"/>
    </p:cViewPr>
  </p:outlineViewPr>
  <p:notesTextViewPr>
    <p:cViewPr>
      <p:scale>
        <a:sx n="3" d="2"/>
        <a:sy n="3" d="2"/>
      </p:scale>
      <p:origin x="0" y="0"/>
    </p:cViewPr>
  </p:notesTextViewPr>
  <p:sorterViewPr>
    <p:cViewPr>
      <p:scale>
        <a:sx n="100" d="100"/>
        <a:sy n="100" d="100"/>
      </p:scale>
      <p:origin x="0" y="-12022"/>
    </p:cViewPr>
  </p:sorterViewPr>
  <p:notesViewPr>
    <p:cSldViewPr>
      <p:cViewPr varScale="1">
        <p:scale>
          <a:sx n="53" d="100"/>
          <a:sy n="53" d="100"/>
        </p:scale>
        <p:origin x="262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garet\Desktop\ISFIS\sharing%20and%20reorg\chart%20of%20number%20of%20Iowa%20School%20Distric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t>Number of Iowa Public School Districts </a:t>
            </a:r>
          </a:p>
          <a:p>
            <a:pPr>
              <a:defRPr/>
            </a:pPr>
            <a:r>
              <a:rPr lang="en-US" sz="1100" dirty="0"/>
              <a:t>1999-00 through 2018-19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Number of Iowa School Districts</c:v>
          </c:tx>
          <c:spPr>
            <a:solidFill>
              <a:schemeClr val="accent1"/>
            </a:solidFill>
            <a:ln>
              <a:noFill/>
            </a:ln>
            <a:effectLst/>
          </c:spPr>
          <c:invertIfNegative val="0"/>
          <c:cat>
            <c:strRef>
              <c:f>Sheet1!$A$20:$A$40</c:f>
              <c:strCache>
                <c:ptCount val="21"/>
                <c:pt idx="0">
                  <c:v>1999-2000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pt idx="14">
                  <c:v>2013-14</c:v>
                </c:pt>
                <c:pt idx="15">
                  <c:v>2014-15</c:v>
                </c:pt>
                <c:pt idx="16">
                  <c:v>2015-16</c:v>
                </c:pt>
                <c:pt idx="17">
                  <c:v>2016-17</c:v>
                </c:pt>
                <c:pt idx="18">
                  <c:v>2017-18</c:v>
                </c:pt>
                <c:pt idx="19">
                  <c:v>2018-19</c:v>
                </c:pt>
                <c:pt idx="20">
                  <c:v>2019-20</c:v>
                </c:pt>
              </c:strCache>
            </c:strRef>
          </c:cat>
          <c:val>
            <c:numRef>
              <c:f>Sheet1!$B$20:$B$40</c:f>
              <c:numCache>
                <c:formatCode>_(* #,##0_);_(* \(#,##0\);_(* "-"??_);_(@_)</c:formatCode>
                <c:ptCount val="21"/>
                <c:pt idx="0">
                  <c:v>374</c:v>
                </c:pt>
                <c:pt idx="1">
                  <c:v>374</c:v>
                </c:pt>
                <c:pt idx="2">
                  <c:v>374</c:v>
                </c:pt>
                <c:pt idx="3">
                  <c:v>374</c:v>
                </c:pt>
                <c:pt idx="4">
                  <c:v>374</c:v>
                </c:pt>
                <c:pt idx="5">
                  <c:v>367</c:v>
                </c:pt>
                <c:pt idx="6">
                  <c:v>367</c:v>
                </c:pt>
                <c:pt idx="7">
                  <c:v>367</c:v>
                </c:pt>
                <c:pt idx="8">
                  <c:v>367</c:v>
                </c:pt>
                <c:pt idx="9">
                  <c:v>367</c:v>
                </c:pt>
                <c:pt idx="10">
                  <c:v>361</c:v>
                </c:pt>
                <c:pt idx="11">
                  <c:v>359</c:v>
                </c:pt>
                <c:pt idx="12">
                  <c:v>351</c:v>
                </c:pt>
                <c:pt idx="13">
                  <c:v>348</c:v>
                </c:pt>
                <c:pt idx="14">
                  <c:v>345</c:v>
                </c:pt>
                <c:pt idx="15">
                  <c:v>338</c:v>
                </c:pt>
                <c:pt idx="16">
                  <c:v>336</c:v>
                </c:pt>
                <c:pt idx="17">
                  <c:v>333</c:v>
                </c:pt>
                <c:pt idx="18">
                  <c:v>333</c:v>
                </c:pt>
                <c:pt idx="19">
                  <c:v>330</c:v>
                </c:pt>
                <c:pt idx="20">
                  <c:v>327</c:v>
                </c:pt>
              </c:numCache>
            </c:numRef>
          </c:val>
          <c:extLst>
            <c:ext xmlns:c16="http://schemas.microsoft.com/office/drawing/2014/chart" uri="{C3380CC4-5D6E-409C-BE32-E72D297353CC}">
              <c16:uniqueId val="{00000000-049C-4DC1-8B6A-D8DF24B7432E}"/>
            </c:ext>
          </c:extLst>
        </c:ser>
        <c:dLbls>
          <c:showLegendKey val="0"/>
          <c:showVal val="0"/>
          <c:showCatName val="0"/>
          <c:showSerName val="0"/>
          <c:showPercent val="0"/>
          <c:showBubbleSize val="0"/>
        </c:dLbls>
        <c:gapWidth val="219"/>
        <c:axId val="404985440"/>
        <c:axId val="404981176"/>
      </c:barChart>
      <c:lineChart>
        <c:grouping val="standard"/>
        <c:varyColors val="0"/>
        <c:ser>
          <c:idx val="1"/>
          <c:order val="1"/>
          <c:tx>
            <c:v>Per Pupil Cost set by SSA</c:v>
          </c:tx>
          <c:spPr>
            <a:ln w="41275" cap="rnd">
              <a:solidFill>
                <a:srgbClr val="FF0000"/>
              </a:solidFill>
              <a:round/>
            </a:ln>
            <a:effectLst/>
          </c:spPr>
          <c:marker>
            <c:symbol val="none"/>
          </c:marker>
          <c:cat>
            <c:strRef>
              <c:f>Sheet1!$A$20:$A$40</c:f>
              <c:strCache>
                <c:ptCount val="21"/>
                <c:pt idx="0">
                  <c:v>1999-2000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pt idx="14">
                  <c:v>2013-14</c:v>
                </c:pt>
                <c:pt idx="15">
                  <c:v>2014-15</c:v>
                </c:pt>
                <c:pt idx="16">
                  <c:v>2015-16</c:v>
                </c:pt>
                <c:pt idx="17">
                  <c:v>2016-17</c:v>
                </c:pt>
                <c:pt idx="18">
                  <c:v>2017-18</c:v>
                </c:pt>
                <c:pt idx="19">
                  <c:v>2018-19</c:v>
                </c:pt>
                <c:pt idx="20">
                  <c:v>2019-20</c:v>
                </c:pt>
              </c:strCache>
            </c:strRef>
          </c:cat>
          <c:val>
            <c:numRef>
              <c:f>Sheet1!$C$20:$C$40</c:f>
              <c:numCache>
                <c:formatCode>.00000</c:formatCode>
                <c:ptCount val="21"/>
                <c:pt idx="0">
                  <c:v>0.03</c:v>
                </c:pt>
                <c:pt idx="1">
                  <c:v>0.04</c:v>
                </c:pt>
                <c:pt idx="2">
                  <c:v>0.04</c:v>
                </c:pt>
                <c:pt idx="3">
                  <c:v>0.01</c:v>
                </c:pt>
                <c:pt idx="4">
                  <c:v>0.02</c:v>
                </c:pt>
                <c:pt idx="5">
                  <c:v>0.02</c:v>
                </c:pt>
                <c:pt idx="6">
                  <c:v>0.04</c:v>
                </c:pt>
                <c:pt idx="7">
                  <c:v>0.04</c:v>
                </c:pt>
                <c:pt idx="8">
                  <c:v>0.04</c:v>
                </c:pt>
                <c:pt idx="9">
                  <c:v>0.04</c:v>
                </c:pt>
                <c:pt idx="10">
                  <c:v>0.04</c:v>
                </c:pt>
                <c:pt idx="11">
                  <c:v>0.02</c:v>
                </c:pt>
                <c:pt idx="12">
                  <c:v>0</c:v>
                </c:pt>
                <c:pt idx="13">
                  <c:v>0.02</c:v>
                </c:pt>
                <c:pt idx="14">
                  <c:v>0.02</c:v>
                </c:pt>
                <c:pt idx="15">
                  <c:v>0.04</c:v>
                </c:pt>
                <c:pt idx="16">
                  <c:v>1.2500000000000001E-2</c:v>
                </c:pt>
                <c:pt idx="17">
                  <c:v>2.2499999999999999E-2</c:v>
                </c:pt>
                <c:pt idx="18">
                  <c:v>1.11E-2</c:v>
                </c:pt>
                <c:pt idx="19">
                  <c:v>0.01</c:v>
                </c:pt>
                <c:pt idx="20">
                  <c:v>2.1000000000000001E-2</c:v>
                </c:pt>
              </c:numCache>
            </c:numRef>
          </c:val>
          <c:smooth val="0"/>
          <c:extLst>
            <c:ext xmlns:c16="http://schemas.microsoft.com/office/drawing/2014/chart" uri="{C3380CC4-5D6E-409C-BE32-E72D297353CC}">
              <c16:uniqueId val="{00000001-049C-4DC1-8B6A-D8DF24B7432E}"/>
            </c:ext>
          </c:extLst>
        </c:ser>
        <c:dLbls>
          <c:showLegendKey val="0"/>
          <c:showVal val="0"/>
          <c:showCatName val="0"/>
          <c:showSerName val="0"/>
          <c:showPercent val="0"/>
          <c:showBubbleSize val="0"/>
        </c:dLbls>
        <c:marker val="1"/>
        <c:smooth val="0"/>
        <c:axId val="609867480"/>
        <c:axId val="609868464"/>
      </c:lineChart>
      <c:catAx>
        <c:axId val="4049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981176"/>
        <c:crosses val="autoZero"/>
        <c:auto val="1"/>
        <c:lblAlgn val="ctr"/>
        <c:lblOffset val="100"/>
        <c:noMultiLvlLbl val="0"/>
      </c:catAx>
      <c:valAx>
        <c:axId val="4049811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985440"/>
        <c:crosses val="autoZero"/>
        <c:crossBetween val="between"/>
      </c:valAx>
      <c:valAx>
        <c:axId val="609868464"/>
        <c:scaling>
          <c:orientation val="minMax"/>
          <c:max val="7.0000000000000007E-2"/>
        </c:scaling>
        <c:delete val="0"/>
        <c:axPos val="r"/>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867480"/>
        <c:crosses val="max"/>
        <c:crossBetween val="between"/>
      </c:valAx>
      <c:catAx>
        <c:axId val="609867480"/>
        <c:scaling>
          <c:orientation val="minMax"/>
        </c:scaling>
        <c:delete val="1"/>
        <c:axPos val="b"/>
        <c:numFmt formatCode="General" sourceLinked="1"/>
        <c:majorTickMark val="out"/>
        <c:minorTickMark val="none"/>
        <c:tickLblPos val="nextTo"/>
        <c:crossAx val="609868464"/>
        <c:crosses val="autoZero"/>
        <c:auto val="1"/>
        <c:lblAlgn val="ctr"/>
        <c:lblOffset val="100"/>
        <c:noMultiLvlLbl val="0"/>
      </c:cat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accent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0.79644</cdr:x>
      <cdr:y>0.03289</cdr:y>
    </cdr:from>
    <cdr:to>
      <cdr:x>0.96574</cdr:x>
      <cdr:y>0.14402</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06290" y="123128"/>
          <a:ext cx="979170" cy="41598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3177" tIns="46589" rIns="93177" bIns="46589" rtlCol="0"/>
          <a:lstStyle>
            <a:lvl1pPr algn="r">
              <a:defRPr sz="1200"/>
            </a:lvl1pPr>
          </a:lstStyle>
          <a:p>
            <a:fld id="{DB0B667D-2BE0-4A16-8EFA-E30C5D08DF21}" type="datetimeFigureOut">
              <a:rPr lang="en-US" smtClean="0"/>
              <a:t>5/21/2021</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3177" tIns="46589" rIns="93177" bIns="46589"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177" tIns="46589" rIns="93177" bIns="46589" rtlCol="0"/>
          <a:lstStyle>
            <a:lvl1pPr algn="r">
              <a:defRPr sz="1200"/>
            </a:lvl1pPr>
          </a:lstStyle>
          <a:p>
            <a:fld id="{EDF0A5FA-AB94-44EE-A5D4-75C5C49A077B}" type="datetimeFigureOut">
              <a:rPr lang="en-US" smtClean="0"/>
              <a:t>5/21/2021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77" tIns="46589" rIns="93177" bIns="46589"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52233-4770-409A-BD92-767F0B1B079F}" type="slidenum">
              <a:rPr lang="en-US" smtClean="0"/>
              <a:t>10</a:t>
            </a:fld>
            <a:endParaRPr lang="en-US" dirty="0"/>
          </a:p>
        </p:txBody>
      </p:sp>
    </p:spTree>
    <p:extLst>
      <p:ext uri="{BB962C8B-B14F-4D97-AF65-F5344CB8AC3E}">
        <p14:creationId xmlns:p14="http://schemas.microsoft.com/office/powerpoint/2010/main" val="111843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FB6F7C-A00C-46F2-A775-FC0CFCDA6B54}" type="datetime1">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4B0EB3-A400-43A5-9A0F-30D546CCC06F}" type="datetime1">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537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868F2-4737-4279-85C5-C1BBFC818AB7}" type="datetime1">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0802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0EFF5-6076-4DAA-89C5-A42855A7F9CF}" type="datetime1">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14983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240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1D788-F7FA-493A-AA4E-6C3D6F99760F}" type="datetime1">
              <a:rPr lang="en-US" smtClean="0"/>
              <a:t>5/21/2021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430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293E20-CE08-474B-9BE2-AFA11E11BF22}" type="datetime1">
              <a:rPr lang="en-US" smtClean="0"/>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9551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EA3254-20D1-4BD9-99BD-F2B9707B0BDC}" type="datetime1">
              <a:rPr lang="en-US" smtClean="0"/>
              <a:t>5/21/2021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662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1697F2-540F-4EA1-9228-CDFB928E5681}" type="datetime1">
              <a:rPr lang="en-US" smtClean="0"/>
              <a:t>5/21/2021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152914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3374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342900"/>
            <a:fld id="{B61BEF0D-F0BB-DE4B-95CE-6DB70DBA9567}" type="datetimeFigureOut">
              <a:rPr lang="en-US" smtClean="0">
                <a:solidFill>
                  <a:prstClr val="black">
                    <a:tint val="75000"/>
                  </a:prstClr>
                </a:solidFill>
              </a:rPr>
              <a:pPr defTabSz="342900"/>
              <a:t>5/21/2021</a:t>
            </a:fld>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599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rsaia.org/resources.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legis.iowa.gov/legislation/BillBook?ga=89&amp;ba=hf269" TargetMode="Externa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www.legis.iowa.gov/legislation/BillBook?ga=88&amp;ba=sf2360"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www.legis.iowa.gov/legislation/BillBook?ga=89&amp;ba=sf466" TargetMode="External"/><Relationship Id="rId7" Type="http://schemas.openxmlformats.org/officeDocument/2006/relationships/image" Target="../media/image20.png"/><Relationship Id="rId2" Type="http://schemas.openxmlformats.org/officeDocument/2006/relationships/hyperlink" Target="https://www.legis.iowa.gov/legislation/BillBook?ga=88&amp;ba=hf2627" TargetMode="External"/><Relationship Id="rId1" Type="http://schemas.openxmlformats.org/officeDocument/2006/relationships/slideLayout" Target="../slideLayouts/slideLayout2.xml"/><Relationship Id="rId6" Type="http://schemas.openxmlformats.org/officeDocument/2006/relationships/hyperlink" Target="https://www.legis.iowa.gov/legislation/BillBook?ga=89&amp;ba=hf770" TargetMode="External"/><Relationship Id="rId5" Type="http://schemas.openxmlformats.org/officeDocument/2006/relationships/hyperlink" Target="https://www.legis.iowa.gov/legislation/BillBook?ga=89&amp;ba=hf675" TargetMode="External"/><Relationship Id="rId4" Type="http://schemas.openxmlformats.org/officeDocument/2006/relationships/hyperlink" Target="https://www.legis.iowa.gov/legislation/BillBook?ga=89&amp;ba=sf532" TargetMode="External"/><Relationship Id="rId9"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legis.iowa.gov/legislation/BillBook?ga=88&amp;ba=hf2490"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prrac.org/pdf/annotated_bibliography_on_school_poverty_concentration.pdf" TargetMode="External"/><Relationship Id="rId2" Type="http://schemas.openxmlformats.org/officeDocument/2006/relationships/hyperlink" Target="https://www.future-ed.org/state-education-funding-concentration-matter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legis.iowa.gov/legislation/BillBook?ga=89&amp;ba=hf868" TargetMode="External"/><Relationship Id="rId2" Type="http://schemas.openxmlformats.org/officeDocument/2006/relationships/hyperlink" Target="https://www.legis.iowa.gov/legislation/BillBook?ga=89&amp;ba=hf847" TargetMode="Externa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hyperlink" Target="https://www.legis.iowa.gov/legislation/BillBook?ga=89&amp;ba=SF%2074" TargetMode="External"/><Relationship Id="rId4" Type="http://schemas.openxmlformats.org/officeDocument/2006/relationships/hyperlink" Target="https://www.legis.iowa.gov/legislation/BillBook?ga=89&amp;ba=SF%20156"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legis.iowa.gov/legislation/BillBook?ga=89&amp;ba=hf318" TargetMode="Externa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legis.iowa.gov/legislation/BillBook?ga=89&amp;ba=sf258" TargetMode="External"/><Relationship Id="rId2" Type="http://schemas.openxmlformats.org/officeDocument/2006/relationships/hyperlink" Target="https://www.legis.iowa.gov/legislation/BillBook?ga=89&amp;ba=SF%2074" TargetMode="Externa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hyperlink" Target="https://www.legis.iowa.gov/legislation/BillBook?ba=HF%20585&amp;ga=89" TargetMode="External"/><Relationship Id="rId4" Type="http://schemas.openxmlformats.org/officeDocument/2006/relationships/hyperlink" Target="https://www.legis.iowa.gov/legislation/BillBook?ga=89&amp;ba=SSB%201070"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https://www.legis.iowa.gov/legislation/BillBook?ga=89&amp;ba=sf568"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broadbandnow.com/research/best-states-with-internet-coverage-and-speed"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khqa.com/news/local/governor-reynolds-bill-signin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s://www.legis.iowa.gov/legislation/BillBook?ga=89&amp;ba=SF%20467" TargetMode="External"/><Relationship Id="rId2" Type="http://schemas.openxmlformats.org/officeDocument/2006/relationships/hyperlink" Target="https://www.legis.iowa.gov/legislation/BillBook?ga=89&amp;ba=SF%20160" TargetMode="External"/><Relationship Id="rId1" Type="http://schemas.openxmlformats.org/officeDocument/2006/relationships/slideLayout" Target="../slideLayouts/slideLayout4.xml"/><Relationship Id="rId5" Type="http://schemas.openxmlformats.org/officeDocument/2006/relationships/image" Target="../media/image24.emf"/><Relationship Id="rId4" Type="http://schemas.openxmlformats.org/officeDocument/2006/relationships/hyperlink" Target="https://www.legis.iowa.gov/legislation/BillBook?ga=89&amp;ba=hf847" TargetMode="External"/></Relationships>
</file>

<file path=ppt/slides/_rels/slide65.xml.rels><?xml version="1.0" encoding="UTF-8" standalone="yes"?>
<Relationships xmlns="http://schemas.openxmlformats.org/package/2006/relationships"><Relationship Id="rId2" Type="http://schemas.openxmlformats.org/officeDocument/2006/relationships/hyperlink" Target="https://www.rsaia.org/2021-legislative-session.html"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www.rsaia.or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mailto:margaret@iowaschoolfinanc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43400"/>
            <a:ext cx="7543800" cy="1450757"/>
          </a:xfrm>
        </p:spPr>
        <p:txBody>
          <a:bodyPr>
            <a:normAutofit fontScale="90000"/>
          </a:bodyPr>
          <a:lstStyle/>
          <a:p>
            <a:pPr algn="ctr"/>
            <a:r>
              <a:rPr lang="en-US" b="1" dirty="0" smtClean="0"/>
              <a:t>RSAI Region Meeting </a:t>
            </a:r>
            <a:br>
              <a:rPr lang="en-US" b="1" dirty="0" smtClean="0"/>
            </a:br>
            <a:r>
              <a:rPr lang="en-US" b="1" dirty="0" smtClean="0"/>
              <a:t>SW Region</a:t>
            </a:r>
            <a:br>
              <a:rPr lang="en-US" b="1" dirty="0" smtClean="0"/>
            </a:br>
            <a:r>
              <a:rPr lang="en-US" b="1" dirty="0" smtClean="0"/>
              <a:t>May 21, 2021</a:t>
            </a:r>
            <a:br>
              <a:rPr lang="en-US" b="1" dirty="0" smtClean="0"/>
            </a:br>
            <a:r>
              <a:rPr lang="en-US" b="1" dirty="0" smtClean="0"/>
              <a:t>Thanks to our Hosts</a:t>
            </a:r>
            <a:br>
              <a:rPr lang="en-US" b="1" dirty="0" smtClean="0"/>
            </a:br>
            <a:r>
              <a:rPr lang="en-US" dirty="0"/>
              <a:t>Exira-Elk </a:t>
            </a:r>
            <a:r>
              <a:rPr lang="en-US" dirty="0" smtClean="0"/>
              <a:t>Horn-Kimballton </a:t>
            </a:r>
            <a:endParaRPr lang="en-US" b="1" dirty="0"/>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375105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228600" y="0"/>
            <a:ext cx="8686800" cy="6866046"/>
          </a:xfrm>
          <a:prstGeom prst="rect">
            <a:avLst/>
          </a:prstGeom>
        </p:spPr>
      </p:pic>
      <p:sp>
        <p:nvSpPr>
          <p:cNvPr id="5" name="TextBox 4"/>
          <p:cNvSpPr txBox="1"/>
          <p:nvPr/>
        </p:nvSpPr>
        <p:spPr>
          <a:xfrm>
            <a:off x="3200400" y="6019800"/>
            <a:ext cx="3048000" cy="646331"/>
          </a:xfrm>
          <a:prstGeom prst="rect">
            <a:avLst/>
          </a:prstGeom>
          <a:noFill/>
        </p:spPr>
        <p:txBody>
          <a:bodyPr wrap="square" rtlCol="0">
            <a:spAutoFit/>
          </a:bodyPr>
          <a:lstStyle/>
          <a:p>
            <a:r>
              <a:rPr lang="en-US" dirty="0" smtClean="0"/>
              <a:t>126 Member Districts plus AEA partners</a:t>
            </a:r>
            <a:endParaRPr lang="en-US" dirty="0"/>
          </a:p>
        </p:txBody>
      </p:sp>
    </p:spTree>
    <p:extLst>
      <p:ext uri="{BB962C8B-B14F-4D97-AF65-F5344CB8AC3E}">
        <p14:creationId xmlns:p14="http://schemas.microsoft.com/office/powerpoint/2010/main" val="912563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63832"/>
            <a:ext cx="5173980" cy="1008796"/>
          </a:xfrm>
        </p:spPr>
        <p:txBody>
          <a:bodyPr>
            <a:normAutofit/>
          </a:bodyPr>
          <a:lstStyle/>
          <a:p>
            <a:r>
              <a:rPr lang="en-US" sz="4400" dirty="0" smtClean="0">
                <a:solidFill>
                  <a:schemeClr val="accent1"/>
                </a:solidFill>
              </a:rPr>
              <a:t>Member Benefits</a:t>
            </a:r>
            <a:endParaRPr lang="en-US" sz="4400" dirty="0">
              <a:solidFill>
                <a:schemeClr val="accent1"/>
              </a:solidFill>
            </a:endParaRPr>
          </a:p>
        </p:txBody>
      </p:sp>
      <p:sp>
        <p:nvSpPr>
          <p:cNvPr id="3" name="Content Placeholder 2"/>
          <p:cNvSpPr>
            <a:spLocks noGrp="1"/>
          </p:cNvSpPr>
          <p:nvPr>
            <p:ph sz="half" idx="1"/>
          </p:nvPr>
        </p:nvSpPr>
        <p:spPr>
          <a:xfrm>
            <a:off x="609600" y="1845734"/>
            <a:ext cx="3916680" cy="4402666"/>
          </a:xfrm>
        </p:spPr>
        <p:txBody>
          <a:bodyPr>
            <a:normAutofit fontScale="62500" lnSpcReduction="20000"/>
          </a:bodyPr>
          <a:lstStyle/>
          <a:p>
            <a:pPr>
              <a:buFont typeface="Wingdings" panose="05000000000000000000" pitchFamily="2" charset="2"/>
              <a:buChar char="ü"/>
            </a:pPr>
            <a:r>
              <a:rPr lang="en-US" sz="2600" dirty="0"/>
              <a:t>Advocacy presence at the Iowa Capitol focused on RSAI priority </a:t>
            </a:r>
            <a:r>
              <a:rPr lang="en-US" sz="2600" dirty="0" smtClean="0"/>
              <a:t>issues</a:t>
            </a:r>
          </a:p>
          <a:p>
            <a:pPr>
              <a:buFont typeface="Wingdings" panose="05000000000000000000" pitchFamily="2" charset="2"/>
              <a:buChar char="ü"/>
            </a:pPr>
            <a:r>
              <a:rPr lang="en-US" sz="2600" dirty="0" smtClean="0"/>
              <a:t>Weekly </a:t>
            </a:r>
            <a:r>
              <a:rPr lang="en-US" sz="2600" dirty="0"/>
              <a:t>legislative update reports and </a:t>
            </a:r>
            <a:r>
              <a:rPr lang="en-US" sz="2600" dirty="0" smtClean="0"/>
              <a:t>recap </a:t>
            </a:r>
            <a:r>
              <a:rPr lang="en-US" sz="2600" dirty="0"/>
              <a:t>videos to share the latest news from the </a:t>
            </a:r>
            <a:r>
              <a:rPr lang="en-US" sz="2600" dirty="0" smtClean="0"/>
              <a:t>statehouse and calls </a:t>
            </a:r>
            <a:r>
              <a:rPr lang="en-US" sz="2600" dirty="0"/>
              <a:t>to action </a:t>
            </a:r>
            <a:r>
              <a:rPr lang="en-US" sz="2600" dirty="0" smtClean="0"/>
              <a:t>when needed</a:t>
            </a:r>
          </a:p>
          <a:p>
            <a:pPr>
              <a:buFont typeface="Wingdings" panose="05000000000000000000" pitchFamily="2" charset="2"/>
              <a:buChar char="ü"/>
            </a:pPr>
            <a:r>
              <a:rPr lang="en-US" sz="2600" dirty="0"/>
              <a:t>A voice to advocate with the executive branch and represent rural schools on various task forces and stakeholder committees convened by </a:t>
            </a:r>
            <a:r>
              <a:rPr lang="en-US" sz="2600" dirty="0" smtClean="0"/>
              <a:t>DE.</a:t>
            </a:r>
            <a:endParaRPr lang="en-US" sz="2600" dirty="0"/>
          </a:p>
          <a:p>
            <a:pPr>
              <a:buFont typeface="Wingdings" panose="05000000000000000000" pitchFamily="2" charset="2"/>
              <a:buChar char="ü"/>
            </a:pPr>
            <a:r>
              <a:rPr lang="en-US" sz="2600" dirty="0" smtClean="0"/>
              <a:t>Advocacy </a:t>
            </a:r>
            <a:r>
              <a:rPr lang="en-US" sz="2600" dirty="0"/>
              <a:t>resources for local leaders to use, including position papers, advocacy tool kits, talking points, maps, and school finance </a:t>
            </a:r>
            <a:r>
              <a:rPr lang="en-US" sz="2600" dirty="0" smtClean="0"/>
              <a:t>estimates</a:t>
            </a:r>
            <a:endParaRPr lang="en-US" sz="2600" dirty="0"/>
          </a:p>
          <a:p>
            <a:pPr>
              <a:buFont typeface="Wingdings" panose="05000000000000000000" pitchFamily="2" charset="2"/>
              <a:buChar char="ü"/>
            </a:pPr>
            <a:r>
              <a:rPr lang="en-US" sz="2600" dirty="0" smtClean="0"/>
              <a:t>Assistance </a:t>
            </a:r>
            <a:r>
              <a:rPr lang="en-US" sz="2600" dirty="0"/>
              <a:t>with communications, letters to the editor or sample letters to </a:t>
            </a:r>
            <a:r>
              <a:rPr lang="en-US" sz="2600" dirty="0" smtClean="0"/>
              <a:t>legislators</a:t>
            </a:r>
            <a:endParaRPr lang="en-US" sz="2600" dirty="0"/>
          </a:p>
          <a:p>
            <a:pPr>
              <a:buFont typeface="Wingdings" panose="05000000000000000000" pitchFamily="2" charset="2"/>
              <a:buChar char="ü"/>
            </a:pPr>
            <a:r>
              <a:rPr lang="en-US" sz="2600" dirty="0" smtClean="0"/>
              <a:t>Easy </a:t>
            </a:r>
            <a:r>
              <a:rPr lang="en-US" sz="2600" dirty="0"/>
              <a:t>to share information, such as RSAI Legislative Priorities Video, to inform school boards, staff, and </a:t>
            </a:r>
            <a:r>
              <a:rPr lang="en-US" sz="2600" dirty="0" smtClean="0"/>
              <a:t>stakeholders.</a:t>
            </a:r>
            <a:endParaRPr lang="en-US" sz="2600" dirty="0"/>
          </a:p>
        </p:txBody>
      </p:sp>
      <p:sp>
        <p:nvSpPr>
          <p:cNvPr id="4" name="Content Placeholder 3"/>
          <p:cNvSpPr>
            <a:spLocks noGrp="1"/>
          </p:cNvSpPr>
          <p:nvPr>
            <p:ph sz="half" idx="2"/>
          </p:nvPr>
        </p:nvSpPr>
        <p:spPr>
          <a:xfrm>
            <a:off x="4953000" y="1828800"/>
            <a:ext cx="3962400" cy="4023360"/>
          </a:xfrm>
        </p:spPr>
        <p:txBody>
          <a:bodyPr>
            <a:noAutofit/>
          </a:bodyPr>
          <a:lstStyle/>
          <a:p>
            <a:pPr>
              <a:buFont typeface="Wingdings" panose="05000000000000000000" pitchFamily="2" charset="2"/>
              <a:buChar char="ü"/>
            </a:pPr>
            <a:r>
              <a:rPr lang="en-US" sz="1600" dirty="0" smtClean="0"/>
              <a:t>RSAI </a:t>
            </a:r>
            <a:r>
              <a:rPr lang="en-US" sz="1600" dirty="0"/>
              <a:t>is the state affiliate of the National Rural Education Association, which brings access to NREA research, updates about happenings in Washington, </a:t>
            </a:r>
            <a:r>
              <a:rPr lang="en-US" sz="1600" dirty="0" smtClean="0"/>
              <a:t>networking</a:t>
            </a:r>
            <a:endParaRPr lang="en-US" sz="1600" dirty="0"/>
          </a:p>
          <a:p>
            <a:pPr>
              <a:buFont typeface="Wingdings" panose="05000000000000000000" pitchFamily="2" charset="2"/>
              <a:buChar char="ü"/>
            </a:pPr>
            <a:r>
              <a:rPr lang="en-US" sz="1600" dirty="0" smtClean="0"/>
              <a:t>Free Summer </a:t>
            </a:r>
            <a:r>
              <a:rPr lang="en-US" sz="1600" dirty="0"/>
              <a:t>regional meetings </a:t>
            </a:r>
            <a:r>
              <a:rPr lang="en-US" sz="1600" dirty="0" smtClean="0"/>
              <a:t>and </a:t>
            </a:r>
            <a:r>
              <a:rPr lang="en-US" sz="1600" dirty="0"/>
              <a:t>RSAI annual conference in </a:t>
            </a:r>
            <a:r>
              <a:rPr lang="en-US" sz="1600" dirty="0" smtClean="0"/>
              <a:t>October.</a:t>
            </a:r>
            <a:endParaRPr lang="en-US" sz="1600" dirty="0"/>
          </a:p>
          <a:p>
            <a:pPr>
              <a:buFont typeface="Wingdings" panose="05000000000000000000" pitchFamily="2" charset="2"/>
              <a:buChar char="ü"/>
            </a:pPr>
            <a:r>
              <a:rPr lang="en-US" sz="1600" dirty="0" smtClean="0"/>
              <a:t>Authentic </a:t>
            </a:r>
            <a:r>
              <a:rPr lang="en-US" sz="1600" dirty="0"/>
              <a:t>grassroots development of legislative priorities in a one district one vote democratic process.</a:t>
            </a:r>
          </a:p>
          <a:p>
            <a:pPr>
              <a:buFont typeface="Wingdings" panose="05000000000000000000" pitchFamily="2" charset="2"/>
              <a:buChar char="ü"/>
            </a:pPr>
            <a:r>
              <a:rPr lang="en-US" sz="1600" dirty="0"/>
              <a:t>Free access to NASDTEC teacher licensure checks with your RSAI membership. Learn more about the program</a:t>
            </a:r>
            <a:r>
              <a:rPr lang="en-US" sz="1600" dirty="0">
                <a:hlinkClick r:id="rId2"/>
              </a:rPr>
              <a:t> here</a:t>
            </a:r>
            <a:r>
              <a:rPr lang="en-US" sz="1600" dirty="0" smtClean="0"/>
              <a:t>.</a:t>
            </a:r>
          </a:p>
          <a:p>
            <a:pPr>
              <a:buFont typeface="Wingdings" panose="05000000000000000000" pitchFamily="2" charset="2"/>
              <a:buChar char="ü"/>
            </a:pPr>
            <a:r>
              <a:rPr lang="en-US" sz="1600" dirty="0"/>
              <a:t>Discount on ISFIS </a:t>
            </a:r>
            <a:r>
              <a:rPr lang="en-US" sz="1600" dirty="0" smtClean="0"/>
              <a:t>Policy-hosting Service</a:t>
            </a:r>
            <a:endParaRPr lang="en-US" sz="1600" dirty="0"/>
          </a:p>
          <a:p>
            <a:pPr>
              <a:buFont typeface="Wingdings" panose="05000000000000000000" pitchFamily="2" charset="2"/>
              <a:buChar char="ü"/>
            </a:pPr>
            <a:r>
              <a:rPr lang="en-US" sz="1600" dirty="0" smtClean="0"/>
              <a:t>Collective purchasing power as a group, attracting needed supports at discounted prices</a:t>
            </a:r>
            <a:endParaRPr lang="en-US" sz="1600" dirty="0"/>
          </a:p>
        </p:txBody>
      </p:sp>
      <p:sp>
        <p:nvSpPr>
          <p:cNvPr id="5" name="TextBox 4"/>
          <p:cNvSpPr txBox="1"/>
          <p:nvPr/>
        </p:nvSpPr>
        <p:spPr>
          <a:xfrm>
            <a:off x="457200" y="6096000"/>
            <a:ext cx="4191000" cy="646331"/>
          </a:xfrm>
          <a:prstGeom prst="rect">
            <a:avLst/>
          </a:prstGeom>
          <a:solidFill>
            <a:schemeClr val="accent5">
              <a:lumMod val="20000"/>
              <a:lumOff val="80000"/>
            </a:schemeClr>
          </a:solidFill>
        </p:spPr>
        <p:txBody>
          <a:bodyPr wrap="square" rtlCol="0">
            <a:spAutoFit/>
          </a:bodyPr>
          <a:lstStyle/>
          <a:p>
            <a:pPr algn="ctr"/>
            <a:r>
              <a:rPr lang="en-US" b="1" i="1" dirty="0" smtClean="0"/>
              <a:t>Networking, Sharing, Best Practice Connections with other like districts</a:t>
            </a:r>
            <a:endParaRPr lang="en-US" b="1" i="1" dirty="0"/>
          </a:p>
        </p:txBody>
      </p:sp>
      <p:pic>
        <p:nvPicPr>
          <p:cNvPr id="8" name="Picture 7"/>
          <p:cNvPicPr>
            <a:picLocks noChangeAspect="1"/>
          </p:cNvPicPr>
          <p:nvPr/>
        </p:nvPicPr>
        <p:blipFill>
          <a:blip r:embed="rId3"/>
          <a:stretch>
            <a:fillRect/>
          </a:stretch>
        </p:blipFill>
        <p:spPr>
          <a:xfrm>
            <a:off x="685800" y="76200"/>
            <a:ext cx="7392041" cy="1219306"/>
          </a:xfrm>
          <a:prstGeom prst="rect">
            <a:avLst/>
          </a:prstGeom>
        </p:spPr>
      </p:pic>
    </p:spTree>
    <p:extLst>
      <p:ext uri="{BB962C8B-B14F-4D97-AF65-F5344CB8AC3E}">
        <p14:creationId xmlns:p14="http://schemas.microsoft.com/office/powerpoint/2010/main" val="3606070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457200"/>
            <a:ext cx="7772400" cy="4810933"/>
          </a:xfrm>
        </p:spPr>
      </p:pic>
      <p:sp>
        <p:nvSpPr>
          <p:cNvPr id="7" name="TextBox 6"/>
          <p:cNvSpPr txBox="1"/>
          <p:nvPr/>
        </p:nvSpPr>
        <p:spPr>
          <a:xfrm>
            <a:off x="1447800" y="5268133"/>
            <a:ext cx="6400800" cy="523220"/>
          </a:xfrm>
          <a:prstGeom prst="rect">
            <a:avLst/>
          </a:prstGeom>
          <a:solidFill>
            <a:srgbClr val="FFFF00"/>
          </a:solidFill>
        </p:spPr>
        <p:txBody>
          <a:bodyPr wrap="square" rtlCol="0">
            <a:spAutoFit/>
          </a:bodyPr>
          <a:lstStyle/>
          <a:p>
            <a:pPr algn="ctr"/>
            <a:r>
              <a:rPr lang="en-US" sz="2800" b="1" dirty="0" smtClean="0"/>
              <a:t>www.rsaia.org/corporate-sponsors</a:t>
            </a:r>
            <a:endParaRPr lang="en-US" sz="2800" b="1" dirty="0"/>
          </a:p>
        </p:txBody>
      </p:sp>
    </p:spTree>
    <p:extLst>
      <p:ext uri="{BB962C8B-B14F-4D97-AF65-F5344CB8AC3E}">
        <p14:creationId xmlns:p14="http://schemas.microsoft.com/office/powerpoint/2010/main" val="2652351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113789" y="61838"/>
            <a:ext cx="8420611" cy="5450489"/>
          </a:xfrm>
          <a:prstGeom prst="rect">
            <a:avLst/>
          </a:prstGeom>
        </p:spPr>
      </p:pic>
      <p:sp>
        <p:nvSpPr>
          <p:cNvPr id="5" name="TextBox 4"/>
          <p:cNvSpPr txBox="1"/>
          <p:nvPr/>
        </p:nvSpPr>
        <p:spPr>
          <a:xfrm>
            <a:off x="1066800" y="5684428"/>
            <a:ext cx="6781800" cy="369332"/>
          </a:xfrm>
          <a:prstGeom prst="rect">
            <a:avLst/>
          </a:prstGeom>
          <a:solidFill>
            <a:srgbClr val="FFFF00"/>
          </a:solidFill>
        </p:spPr>
        <p:txBody>
          <a:bodyPr wrap="square" rtlCol="0">
            <a:spAutoFit/>
          </a:bodyPr>
          <a:lstStyle/>
          <a:p>
            <a:pPr algn="ctr"/>
            <a:r>
              <a:rPr lang="en-US" b="1" dirty="0"/>
              <a:t>https://www.rsaia.org/annual-meeting.html</a:t>
            </a:r>
          </a:p>
        </p:txBody>
      </p:sp>
    </p:spTree>
    <p:extLst>
      <p:ext uri="{BB962C8B-B14F-4D97-AF65-F5344CB8AC3E}">
        <p14:creationId xmlns:p14="http://schemas.microsoft.com/office/powerpoint/2010/main" val="424558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ctr"/>
            <a:r>
              <a:rPr lang="en-US" sz="3200" b="1" dirty="0"/>
              <a:t>Election of RSAI Regional Representative to the Leadership Group. </a:t>
            </a:r>
            <a:endParaRPr lang="en-US" sz="3200" b="1" dirty="0" smtClean="0"/>
          </a:p>
          <a:p>
            <a:pPr lvl="0" algn="ctr"/>
            <a:r>
              <a:rPr lang="en-US" sz="3200" dirty="0" smtClean="0"/>
              <a:t>Ongoing </a:t>
            </a:r>
            <a:r>
              <a:rPr lang="en-US" sz="3200" dirty="0"/>
              <a:t>office is a 3-year term. </a:t>
            </a:r>
            <a:endParaRPr lang="en-US" sz="3200" dirty="0" smtClean="0"/>
          </a:p>
          <a:p>
            <a:pPr lvl="0" algn="ctr"/>
            <a:r>
              <a:rPr lang="en-US" sz="3200" dirty="0" smtClean="0"/>
              <a:t>No </a:t>
            </a:r>
            <a:r>
              <a:rPr lang="en-US" sz="3200" dirty="0"/>
              <a:t>election this year for </a:t>
            </a:r>
            <a:r>
              <a:rPr lang="en-US" sz="3200" dirty="0" smtClean="0"/>
              <a:t>SW </a:t>
            </a:r>
            <a:r>
              <a:rPr lang="en-US" sz="3200" dirty="0"/>
              <a:t>Region. </a:t>
            </a:r>
            <a:endParaRPr lang="en-US" sz="3200" dirty="0" smtClean="0"/>
          </a:p>
          <a:p>
            <a:pPr lvl="0" algn="ctr"/>
            <a:r>
              <a:rPr lang="en-US" sz="3200" dirty="0" smtClean="0"/>
              <a:t>Thanks </a:t>
            </a:r>
            <a:r>
              <a:rPr lang="en-US" sz="3200" dirty="0"/>
              <a:t>to </a:t>
            </a:r>
            <a:r>
              <a:rPr lang="en-US" sz="3200" dirty="0" smtClean="0"/>
              <a:t>Paul Croghan!</a:t>
            </a:r>
          </a:p>
          <a:p>
            <a:pPr algn="ctr"/>
            <a:r>
              <a:rPr lang="en-US" sz="3200" dirty="0" smtClean="0"/>
              <a:t>Paul’s term expires in 2023</a:t>
            </a:r>
            <a:endParaRPr lang="en-US" sz="3200" dirty="0"/>
          </a:p>
          <a:p>
            <a:pPr algn="ctr"/>
            <a:endParaRPr lang="en-US" sz="3200"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Tree>
    <p:extLst>
      <p:ext uri="{BB962C8B-B14F-4D97-AF65-F5344CB8AC3E}">
        <p14:creationId xmlns:p14="http://schemas.microsoft.com/office/powerpoint/2010/main" val="3891269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lgn="ctr"/>
            <a:r>
              <a:rPr lang="en-US" sz="3200" b="1" dirty="0"/>
              <a:t>Election of RSAI Regional Representative to the </a:t>
            </a:r>
            <a:r>
              <a:rPr lang="en-US" sz="3200" b="1" dirty="0" smtClean="0"/>
              <a:t>Legislative Committee. </a:t>
            </a:r>
          </a:p>
          <a:p>
            <a:pPr lvl="0" algn="ctr"/>
            <a:r>
              <a:rPr lang="en-US" sz="2800" dirty="0" smtClean="0"/>
              <a:t>Office </a:t>
            </a:r>
            <a:r>
              <a:rPr lang="en-US" sz="2800" dirty="0"/>
              <a:t>is a </a:t>
            </a:r>
            <a:r>
              <a:rPr lang="en-US" sz="2800" dirty="0" smtClean="0"/>
              <a:t>1-year appointment. </a:t>
            </a:r>
          </a:p>
          <a:p>
            <a:pPr lvl="0"/>
            <a:r>
              <a:rPr lang="en-US" sz="2800" dirty="0"/>
              <a:t>Thanks to </a:t>
            </a:r>
            <a:r>
              <a:rPr lang="en-US" sz="2800" dirty="0" smtClean="0"/>
              <a:t>Tim Mitchell, Riverside CSD, </a:t>
            </a:r>
            <a:r>
              <a:rPr lang="en-US" sz="2800" dirty="0"/>
              <a:t>for serving during the 2021 </a:t>
            </a:r>
            <a:r>
              <a:rPr lang="en-US" sz="2800" dirty="0" smtClean="0"/>
              <a:t>Session</a:t>
            </a:r>
            <a:r>
              <a:rPr lang="en-US" sz="2800" dirty="0"/>
              <a:t>! </a:t>
            </a:r>
            <a:endParaRPr lang="en-US" sz="2800" dirty="0" smtClean="0"/>
          </a:p>
          <a:p>
            <a:pPr lvl="0"/>
            <a:r>
              <a:rPr lang="en-US" sz="2800" i="1" dirty="0" smtClean="0"/>
              <a:t>Representative </a:t>
            </a:r>
            <a:r>
              <a:rPr lang="en-US" sz="2800" i="1" dirty="0"/>
              <a:t>attends Legislative Committee Meeting in Des Moines during </a:t>
            </a:r>
            <a:r>
              <a:rPr lang="en-US" sz="2800" i="1" dirty="0" smtClean="0"/>
              <a:t>August (date TBD), </a:t>
            </a:r>
            <a:r>
              <a:rPr lang="en-US" sz="2800" i="1" dirty="0"/>
              <a:t>attends the Annual Meeting in </a:t>
            </a:r>
            <a:r>
              <a:rPr lang="en-US" sz="2800" i="1" dirty="0" smtClean="0"/>
              <a:t>Ankeny, October 26, </a:t>
            </a:r>
            <a:r>
              <a:rPr lang="en-US" sz="2800" i="1" dirty="0"/>
              <a:t>and supports legislative advocacy efforts during the 2022 Session.</a:t>
            </a:r>
            <a:endParaRPr lang="en-US" sz="2800"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Tree>
    <p:extLst>
      <p:ext uri="{BB962C8B-B14F-4D97-AF65-F5344CB8AC3E}">
        <p14:creationId xmlns:p14="http://schemas.microsoft.com/office/powerpoint/2010/main" val="2757503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52800"/>
            <a:ext cx="7543800" cy="1450757"/>
          </a:xfrm>
        </p:spPr>
        <p:txBody>
          <a:bodyPr>
            <a:normAutofit/>
          </a:bodyPr>
          <a:lstStyle/>
          <a:p>
            <a:pPr algn="ctr"/>
            <a:r>
              <a:rPr lang="en-US" b="1" dirty="0" smtClean="0"/>
              <a:t>Consideration of Proposed Amendments to RSAI Bylaws</a:t>
            </a:r>
            <a:endParaRPr lang="en-US" b="1" dirty="0"/>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1431542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7543800" cy="1450757"/>
          </a:xfrm>
        </p:spPr>
        <p:txBody>
          <a:bodyPr>
            <a:normAutofit fontScale="90000"/>
          </a:bodyPr>
          <a:lstStyle/>
          <a:p>
            <a:pPr algn="ctr"/>
            <a:r>
              <a:rPr lang="en-US" b="1" dirty="0" smtClean="0"/>
              <a:t>Summary of 2021 Legislative Session </a:t>
            </a:r>
            <a:r>
              <a:rPr lang="en-US" b="1" dirty="0"/>
              <a:t/>
            </a:r>
            <a:br>
              <a:rPr lang="en-US" b="1" dirty="0"/>
            </a:br>
            <a:r>
              <a:rPr lang="en-US" b="1" dirty="0" smtClean="0"/>
              <a:t>RSAI Priority Action</a:t>
            </a:r>
            <a:endParaRPr lang="en-US" b="1" dirty="0"/>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3694319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
            <a:ext cx="7543800" cy="1450757"/>
          </a:xfrm>
        </p:spPr>
        <p:txBody>
          <a:bodyPr/>
          <a:lstStyle/>
          <a:p>
            <a:r>
              <a:rPr lang="en-US" dirty="0" smtClean="0"/>
              <a:t>Themes of Rural School Needs</a:t>
            </a:r>
            <a:endParaRPr lang="en-US" dirty="0"/>
          </a:p>
        </p:txBody>
      </p:sp>
      <p:sp>
        <p:nvSpPr>
          <p:cNvPr id="3" name="Content Placeholder 2"/>
          <p:cNvSpPr>
            <a:spLocks noGrp="1"/>
          </p:cNvSpPr>
          <p:nvPr>
            <p:ph sz="half" idx="1"/>
          </p:nvPr>
        </p:nvSpPr>
        <p:spPr>
          <a:xfrm>
            <a:off x="822960" y="1845734"/>
            <a:ext cx="8016240" cy="4555066"/>
          </a:xfrm>
        </p:spPr>
        <p:txBody>
          <a:bodyPr>
            <a:normAutofit fontScale="85000" lnSpcReduction="20000"/>
          </a:bodyPr>
          <a:lstStyle/>
          <a:p>
            <a:pPr>
              <a:buFont typeface="Wingdings" panose="05000000000000000000" pitchFamily="2" charset="2"/>
              <a:buChar char="q"/>
            </a:pPr>
            <a:r>
              <a:rPr lang="en-US" sz="2300" dirty="0" smtClean="0"/>
              <a:t> </a:t>
            </a:r>
            <a:r>
              <a:rPr lang="en-US" sz="2600" b="1" dirty="0" smtClean="0"/>
              <a:t>Resources:</a:t>
            </a:r>
            <a:r>
              <a:rPr lang="en-US" sz="2400" dirty="0" smtClean="0"/>
              <a:t>  </a:t>
            </a:r>
          </a:p>
          <a:p>
            <a:pPr lvl="1">
              <a:buFont typeface="Wingdings" panose="05000000000000000000" pitchFamily="2" charset="2"/>
              <a:buChar char="q"/>
            </a:pPr>
            <a:r>
              <a:rPr lang="en-US" sz="2500" dirty="0" smtClean="0"/>
              <a:t>$$$$$$$$$$$$$$;  state, local, federal, other </a:t>
            </a:r>
          </a:p>
          <a:p>
            <a:pPr lvl="1">
              <a:buFont typeface="Wingdings" panose="05000000000000000000" pitchFamily="2" charset="2"/>
              <a:buChar char="q"/>
            </a:pPr>
            <a:r>
              <a:rPr lang="en-US" sz="2500" dirty="0" smtClean="0"/>
              <a:t>STAFF; recruiting, retaining, certification, economies of scale for accreditation</a:t>
            </a:r>
          </a:p>
          <a:p>
            <a:pPr lvl="1">
              <a:buFont typeface="Wingdings" panose="05000000000000000000" pitchFamily="2" charset="2"/>
              <a:buChar char="q"/>
            </a:pPr>
            <a:r>
              <a:rPr lang="en-US" sz="2500" dirty="0"/>
              <a:t>Rural economic development investments or rural decay impact community  </a:t>
            </a:r>
            <a:r>
              <a:rPr lang="en-US" sz="2500" dirty="0" smtClean="0"/>
              <a:t>capacity</a:t>
            </a:r>
          </a:p>
          <a:p>
            <a:pPr>
              <a:buFont typeface="Wingdings" panose="05000000000000000000" pitchFamily="2" charset="2"/>
              <a:buChar char="q"/>
            </a:pPr>
            <a:r>
              <a:rPr lang="en-US" sz="2600" b="1" dirty="0" smtClean="0"/>
              <a:t>Flexibility:</a:t>
            </a:r>
            <a:r>
              <a:rPr lang="en-US" sz="2400" b="1" dirty="0" smtClean="0"/>
              <a:t>  </a:t>
            </a:r>
            <a:r>
              <a:rPr lang="en-US" sz="2400" dirty="0" smtClean="0"/>
              <a:t>One size does not fit all.  Especially in rural schools, staff wear many hats.  Strict expenditure and legal requirements do not always work with very small economies of scale.  School board authority to decide what’s best for students.</a:t>
            </a:r>
          </a:p>
          <a:p>
            <a:pPr>
              <a:buFont typeface="Wingdings" panose="05000000000000000000" pitchFamily="2" charset="2"/>
              <a:buChar char="q"/>
            </a:pPr>
            <a:r>
              <a:rPr lang="en-US" sz="2600" b="1" dirty="0" smtClean="0"/>
              <a:t>Connections:</a:t>
            </a:r>
            <a:r>
              <a:rPr lang="en-US" sz="2400" b="1" dirty="0" smtClean="0"/>
              <a:t> </a:t>
            </a:r>
            <a:r>
              <a:rPr lang="en-US" sz="2400" dirty="0" smtClean="0"/>
              <a:t>to Internet, Services, Partnerships and Internships, connecting students and staff to content and supports. Distance to experiences and relevant connections for students (and staff).</a:t>
            </a:r>
          </a:p>
          <a:p>
            <a:pPr>
              <a:buFont typeface="Wingdings" panose="05000000000000000000" pitchFamily="2" charset="2"/>
              <a:buChar char="q"/>
            </a:pPr>
            <a:r>
              <a:rPr lang="en-US" sz="2600" b="1" dirty="0" smtClean="0"/>
              <a:t>Student needs: </a:t>
            </a:r>
            <a:r>
              <a:rPr lang="en-US" sz="2400" dirty="0" smtClean="0"/>
              <a:t>Changing demographics; poverty, mental health, immigration and aging resident population, transportation and other barriers to participation, population sparsity</a:t>
            </a:r>
            <a:endParaRPr lang="en-US" sz="2400" dirty="0"/>
          </a:p>
        </p:txBody>
      </p:sp>
    </p:spTree>
    <p:extLst>
      <p:ext uri="{BB962C8B-B14F-4D97-AF65-F5344CB8AC3E}">
        <p14:creationId xmlns:p14="http://schemas.microsoft.com/office/powerpoint/2010/main" val="1415516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Accomplishments Benefiting Rural Districts </a:t>
            </a:r>
            <a:endParaRPr lang="en-US" dirty="0"/>
          </a:p>
        </p:txBody>
      </p:sp>
      <p:sp>
        <p:nvSpPr>
          <p:cNvPr id="3" name="Content Placeholder 2"/>
          <p:cNvSpPr>
            <a:spLocks noGrp="1"/>
          </p:cNvSpPr>
          <p:nvPr>
            <p:ph sz="half" idx="1"/>
          </p:nvPr>
        </p:nvSpPr>
        <p:spPr>
          <a:xfrm>
            <a:off x="990600" y="2009931"/>
            <a:ext cx="3520440" cy="4023360"/>
          </a:xfrm>
        </p:spPr>
        <p:txBody>
          <a:bodyPr>
            <a:normAutofit/>
          </a:bodyPr>
          <a:lstStyle/>
          <a:p>
            <a:r>
              <a:rPr lang="en-US" b="1" dirty="0" smtClean="0"/>
              <a:t>Before 2018: </a:t>
            </a:r>
          </a:p>
          <a:p>
            <a:pPr lvl="1">
              <a:lnSpc>
                <a:spcPct val="100000"/>
              </a:lnSpc>
              <a:spcAft>
                <a:spcPts val="600"/>
              </a:spcAft>
            </a:pPr>
            <a:r>
              <a:rPr lang="en-US" dirty="0" smtClean="0"/>
              <a:t>Management fund authority to pay for retirements over age 65 and costs of arbitration</a:t>
            </a:r>
          </a:p>
          <a:p>
            <a:pPr lvl="1">
              <a:lnSpc>
                <a:spcPct val="100000"/>
              </a:lnSpc>
              <a:spcAft>
                <a:spcPts val="600"/>
              </a:spcAft>
            </a:pPr>
            <a:r>
              <a:rPr lang="en-US" dirty="0" smtClean="0"/>
              <a:t>PPEL flexibility to pay for repairs over $1,500</a:t>
            </a:r>
          </a:p>
          <a:p>
            <a:pPr lvl="1">
              <a:lnSpc>
                <a:spcPct val="100000"/>
              </a:lnSpc>
              <a:spcAft>
                <a:spcPts val="600"/>
              </a:spcAft>
            </a:pPr>
            <a:r>
              <a:rPr lang="en-US" dirty="0" smtClean="0"/>
              <a:t>DoP Flexibility</a:t>
            </a:r>
          </a:p>
          <a:p>
            <a:pPr lvl="1">
              <a:lnSpc>
                <a:spcPct val="100000"/>
              </a:lnSpc>
              <a:spcAft>
                <a:spcPts val="600"/>
              </a:spcAft>
            </a:pPr>
            <a:r>
              <a:rPr lang="en-US" dirty="0" smtClean="0"/>
              <a:t>Home Rule Statute</a:t>
            </a:r>
          </a:p>
          <a:p>
            <a:pPr lvl="1">
              <a:lnSpc>
                <a:spcPct val="100000"/>
              </a:lnSpc>
              <a:spcAft>
                <a:spcPts val="600"/>
              </a:spcAft>
            </a:pPr>
            <a:r>
              <a:rPr lang="en-US" dirty="0" smtClean="0"/>
              <a:t>Categorical Fund Flexibility</a:t>
            </a:r>
          </a:p>
        </p:txBody>
      </p:sp>
      <p:sp>
        <p:nvSpPr>
          <p:cNvPr id="5" name="Content Placeholder 4"/>
          <p:cNvSpPr>
            <a:spLocks noGrp="1"/>
          </p:cNvSpPr>
          <p:nvPr>
            <p:ph sz="half" idx="2"/>
          </p:nvPr>
        </p:nvSpPr>
        <p:spPr>
          <a:xfrm>
            <a:off x="4724400" y="1981200"/>
            <a:ext cx="3810000" cy="4631265"/>
          </a:xfrm>
        </p:spPr>
        <p:txBody>
          <a:bodyPr>
            <a:noAutofit/>
          </a:bodyPr>
          <a:lstStyle/>
          <a:p>
            <a:r>
              <a:rPr lang="en-US" b="1" dirty="0" smtClean="0"/>
              <a:t>In 2018 Session</a:t>
            </a:r>
            <a:endParaRPr lang="en-US" b="1" dirty="0"/>
          </a:p>
          <a:p>
            <a:pPr lvl="1">
              <a:lnSpc>
                <a:spcPct val="100000"/>
              </a:lnSpc>
            </a:pPr>
            <a:r>
              <a:rPr lang="en-US" dirty="0"/>
              <a:t>Even more DoP Flexibility</a:t>
            </a:r>
          </a:p>
          <a:p>
            <a:pPr lvl="1">
              <a:lnSpc>
                <a:spcPct val="100000"/>
              </a:lnSpc>
            </a:pPr>
            <a:r>
              <a:rPr lang="en-US" dirty="0"/>
              <a:t>Even more Categorical Fund Flexibility</a:t>
            </a:r>
          </a:p>
          <a:p>
            <a:pPr lvl="1">
              <a:lnSpc>
                <a:spcPct val="100000"/>
              </a:lnSpc>
            </a:pPr>
            <a:r>
              <a:rPr lang="en-US" dirty="0"/>
              <a:t>Staff Flexibility – CTE options for hard-to-staff content and local offerings of on-line learning</a:t>
            </a:r>
          </a:p>
          <a:p>
            <a:pPr lvl="1">
              <a:lnSpc>
                <a:spcPct val="100000"/>
              </a:lnSpc>
            </a:pPr>
            <a:r>
              <a:rPr lang="en-US" dirty="0"/>
              <a:t>Progress on Transportation </a:t>
            </a:r>
            <a:r>
              <a:rPr lang="en-US" dirty="0" smtClean="0"/>
              <a:t>(grants)  and </a:t>
            </a:r>
            <a:r>
              <a:rPr lang="en-US" dirty="0"/>
              <a:t>Formula </a:t>
            </a:r>
            <a:r>
              <a:rPr lang="en-US" dirty="0" smtClean="0"/>
              <a:t>Equality </a:t>
            </a:r>
            <a:endParaRPr lang="en-US" dirty="0"/>
          </a:p>
          <a:p>
            <a:pPr lvl="1">
              <a:lnSpc>
                <a:spcPct val="100000"/>
              </a:lnSpc>
            </a:pPr>
            <a:r>
              <a:rPr lang="en-US" dirty="0"/>
              <a:t>Extension of Operational Sharing </a:t>
            </a:r>
            <a:r>
              <a:rPr lang="en-US" dirty="0" smtClean="0"/>
              <a:t>Incentives</a:t>
            </a:r>
            <a:endParaRPr lang="en-US" dirty="0"/>
          </a:p>
        </p:txBody>
      </p:sp>
      <p:pic>
        <p:nvPicPr>
          <p:cNvPr id="7" name="Picture 6"/>
          <p:cNvPicPr>
            <a:picLocks noChangeAspect="1"/>
          </p:cNvPicPr>
          <p:nvPr/>
        </p:nvPicPr>
        <p:blipFill>
          <a:blip r:embed="rId2"/>
          <a:stretch>
            <a:fillRect/>
          </a:stretch>
        </p:blipFill>
        <p:spPr>
          <a:xfrm>
            <a:off x="7391400" y="380999"/>
            <a:ext cx="1219200" cy="1244221"/>
          </a:xfrm>
          <a:prstGeom prst="rect">
            <a:avLst/>
          </a:prstGeom>
        </p:spPr>
      </p:pic>
    </p:spTree>
    <p:extLst>
      <p:ext uri="{BB962C8B-B14F-4D97-AF65-F5344CB8AC3E}">
        <p14:creationId xmlns:p14="http://schemas.microsoft.com/office/powerpoint/2010/main" val="3958016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0"/>
            <a:ext cx="7543800" cy="1450757"/>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u="sng" dirty="0" smtClean="0"/>
              <a:t>RSAI Team</a:t>
            </a:r>
            <a:br>
              <a:rPr lang="en-US" b="1" u="sng" dirty="0" smtClean="0"/>
            </a:br>
            <a:r>
              <a:rPr lang="en-US" sz="3600" b="1" dirty="0" smtClean="0"/>
              <a:t>Paul Croghan, SW Region Rep</a:t>
            </a:r>
            <a:br>
              <a:rPr lang="en-US" sz="3600" b="1" dirty="0" smtClean="0"/>
            </a:br>
            <a:r>
              <a:rPr lang="en-US" sz="3600" b="1" dirty="0" smtClean="0"/>
              <a:t>Tim Mitchell</a:t>
            </a:r>
            <a:r>
              <a:rPr lang="en-US" sz="4400" dirty="0" smtClean="0"/>
              <a:t>, </a:t>
            </a:r>
            <a:r>
              <a:rPr lang="en-US" sz="3600" b="1" dirty="0" smtClean="0"/>
              <a:t>Legislative Rep</a:t>
            </a:r>
            <a:br>
              <a:rPr lang="en-US" sz="3600" b="1" dirty="0" smtClean="0"/>
            </a:br>
            <a:r>
              <a:rPr lang="en-US" sz="3600" b="1" dirty="0" smtClean="0"/>
              <a:t>Dennis McClain, At-Large Rep, Chair</a:t>
            </a:r>
            <a:br>
              <a:rPr lang="en-US" sz="3600" b="1" dirty="0" smtClean="0"/>
            </a:br>
            <a:r>
              <a:rPr lang="en-US" sz="3600" b="1" dirty="0" smtClean="0"/>
              <a:t/>
            </a:r>
            <a:br>
              <a:rPr lang="en-US" sz="3600" b="1" dirty="0" smtClean="0"/>
            </a:br>
            <a:r>
              <a:rPr lang="en-US" sz="3600" b="1" dirty="0" smtClean="0"/>
              <a:t>Jen Albers, Administrator</a:t>
            </a:r>
            <a:br>
              <a:rPr lang="en-US" sz="3600" b="1" dirty="0" smtClean="0"/>
            </a:br>
            <a:r>
              <a:rPr lang="en-US" sz="3600" b="1" dirty="0" smtClean="0"/>
              <a:t>Larry Sigel, ISFIS Partner</a:t>
            </a:r>
            <a:br>
              <a:rPr lang="en-US" sz="3600" b="1" dirty="0" smtClean="0"/>
            </a:br>
            <a:r>
              <a:rPr lang="en-US" sz="3600" b="1" dirty="0"/>
              <a:t>Margaret Buckton, Professional </a:t>
            </a:r>
            <a:r>
              <a:rPr lang="en-US" sz="3600" b="1" dirty="0" smtClean="0"/>
              <a:t>Advocate</a:t>
            </a:r>
            <a:br>
              <a:rPr lang="en-US" sz="3600" b="1" dirty="0" smtClean="0"/>
            </a:br>
            <a:r>
              <a:rPr lang="en-US" sz="3600" b="1" dirty="0" smtClean="0"/>
              <a:t>Dave Daughton, Legislative Advocate</a:t>
            </a:r>
            <a:br>
              <a:rPr lang="en-US" sz="3600" b="1" dirty="0" smtClean="0"/>
            </a:br>
            <a:endParaRPr lang="en-US" sz="4400" b="1" dirty="0"/>
          </a:p>
        </p:txBody>
      </p:sp>
      <p:pic>
        <p:nvPicPr>
          <p:cNvPr id="4" name="Picture 3"/>
          <p:cNvPicPr>
            <a:picLocks noChangeAspect="1"/>
          </p:cNvPicPr>
          <p:nvPr/>
        </p:nvPicPr>
        <p:blipFill>
          <a:blip r:embed="rId2"/>
          <a:stretch>
            <a:fillRect/>
          </a:stretch>
        </p:blipFill>
        <p:spPr>
          <a:xfrm>
            <a:off x="457200" y="152400"/>
            <a:ext cx="7392041" cy="1219306"/>
          </a:xfrm>
          <a:prstGeom prst="rect">
            <a:avLst/>
          </a:prstGeom>
        </p:spPr>
      </p:pic>
    </p:spTree>
    <p:extLst>
      <p:ext uri="{BB962C8B-B14F-4D97-AF65-F5344CB8AC3E}">
        <p14:creationId xmlns:p14="http://schemas.microsoft.com/office/powerpoint/2010/main" val="2298674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Accomplishments Benefiting Rural Districts </a:t>
            </a:r>
            <a:endParaRPr lang="en-US" dirty="0"/>
          </a:p>
        </p:txBody>
      </p:sp>
      <p:sp>
        <p:nvSpPr>
          <p:cNvPr id="6" name="Content Placeholder 4"/>
          <p:cNvSpPr txBox="1">
            <a:spLocks/>
          </p:cNvSpPr>
          <p:nvPr/>
        </p:nvSpPr>
        <p:spPr>
          <a:xfrm>
            <a:off x="6400800" y="1850216"/>
            <a:ext cx="2362200" cy="463126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200" dirty="0"/>
          </a:p>
        </p:txBody>
      </p:sp>
      <p:pic>
        <p:nvPicPr>
          <p:cNvPr id="7" name="Picture 6"/>
          <p:cNvPicPr>
            <a:picLocks noChangeAspect="1"/>
          </p:cNvPicPr>
          <p:nvPr/>
        </p:nvPicPr>
        <p:blipFill>
          <a:blip r:embed="rId2"/>
          <a:stretch>
            <a:fillRect/>
          </a:stretch>
        </p:blipFill>
        <p:spPr>
          <a:xfrm>
            <a:off x="7391400" y="380999"/>
            <a:ext cx="1219200" cy="1244221"/>
          </a:xfrm>
          <a:prstGeom prst="rect">
            <a:avLst/>
          </a:prstGeom>
        </p:spPr>
      </p:pic>
      <p:sp>
        <p:nvSpPr>
          <p:cNvPr id="4" name="Content Placeholder 3"/>
          <p:cNvSpPr>
            <a:spLocks noGrp="1"/>
          </p:cNvSpPr>
          <p:nvPr>
            <p:ph sz="half" idx="1"/>
          </p:nvPr>
        </p:nvSpPr>
        <p:spPr>
          <a:xfrm>
            <a:off x="822960" y="1845734"/>
            <a:ext cx="3063240" cy="4023360"/>
          </a:xfrm>
        </p:spPr>
        <p:txBody>
          <a:bodyPr>
            <a:normAutofit/>
          </a:bodyPr>
          <a:lstStyle/>
          <a:p>
            <a:r>
              <a:rPr lang="en-US" sz="1600" b="1" dirty="0"/>
              <a:t>In 2019 Session</a:t>
            </a:r>
          </a:p>
          <a:p>
            <a:pPr lvl="1">
              <a:lnSpc>
                <a:spcPct val="100000"/>
              </a:lnSpc>
            </a:pPr>
            <a:r>
              <a:rPr lang="en-US" dirty="0"/>
              <a:t>Transportation in the Formula</a:t>
            </a:r>
          </a:p>
          <a:p>
            <a:pPr lvl="1">
              <a:lnSpc>
                <a:spcPct val="100000"/>
              </a:lnSpc>
            </a:pPr>
            <a:r>
              <a:rPr lang="en-US" dirty="0"/>
              <a:t>Formula Equity</a:t>
            </a:r>
          </a:p>
          <a:p>
            <a:pPr lvl="1">
              <a:lnSpc>
                <a:spcPct val="100000"/>
              </a:lnSpc>
            </a:pPr>
            <a:r>
              <a:rPr lang="en-US" dirty="0"/>
              <a:t>Extension of WGS/reorganization Incentives</a:t>
            </a:r>
          </a:p>
          <a:p>
            <a:pPr lvl="1">
              <a:lnSpc>
                <a:spcPct val="100000"/>
              </a:lnSpc>
            </a:pPr>
            <a:r>
              <a:rPr lang="en-US" dirty="0"/>
              <a:t>State Penny Extension</a:t>
            </a:r>
          </a:p>
          <a:p>
            <a:pPr lvl="1">
              <a:lnSpc>
                <a:spcPct val="100000"/>
              </a:lnSpc>
            </a:pPr>
            <a:r>
              <a:rPr lang="en-US" dirty="0"/>
              <a:t>Teacher shortage flexibility: Praxis waiver, concurrent enrollment STEM offer and teach, online learning flexibility</a:t>
            </a:r>
            <a:endParaRPr lang="en-US" sz="1600" dirty="0"/>
          </a:p>
          <a:p>
            <a:endParaRPr lang="en-US" dirty="0"/>
          </a:p>
        </p:txBody>
      </p:sp>
      <p:sp>
        <p:nvSpPr>
          <p:cNvPr id="8" name="Content Placeholder 7"/>
          <p:cNvSpPr>
            <a:spLocks noGrp="1"/>
          </p:cNvSpPr>
          <p:nvPr>
            <p:ph sz="half" idx="2"/>
          </p:nvPr>
        </p:nvSpPr>
        <p:spPr>
          <a:xfrm>
            <a:off x="4191000" y="1845734"/>
            <a:ext cx="4572000" cy="4555066"/>
          </a:xfrm>
        </p:spPr>
        <p:txBody>
          <a:bodyPr>
            <a:normAutofit/>
          </a:bodyPr>
          <a:lstStyle/>
          <a:p>
            <a:r>
              <a:rPr lang="en-US" sz="1800" b="1" dirty="0" smtClean="0"/>
              <a:t>In 2020 Session</a:t>
            </a:r>
          </a:p>
          <a:p>
            <a:pPr marL="468630" lvl="2" indent="-285750">
              <a:spcBef>
                <a:spcPts val="1200"/>
              </a:spcBef>
              <a:spcAft>
                <a:spcPts val="200"/>
              </a:spcAft>
              <a:buSzPct val="100000"/>
            </a:pPr>
            <a:r>
              <a:rPr lang="en-US" sz="1500" dirty="0"/>
              <a:t>Transportation in the </a:t>
            </a:r>
            <a:r>
              <a:rPr lang="en-US" sz="1500" dirty="0" smtClean="0"/>
              <a:t>Formula Continued (all  the state average)</a:t>
            </a:r>
          </a:p>
          <a:p>
            <a:pPr marL="468630" lvl="2" indent="-285750">
              <a:spcBef>
                <a:spcPts val="1200"/>
              </a:spcBef>
              <a:spcAft>
                <a:spcPts val="200"/>
              </a:spcAft>
              <a:buSzPct val="100000"/>
            </a:pPr>
            <a:r>
              <a:rPr lang="en-US" sz="1500" dirty="0" smtClean="0"/>
              <a:t>Formula Equity – another $10 per pupil</a:t>
            </a:r>
          </a:p>
          <a:p>
            <a:pPr marL="468630" lvl="2" indent="-285750">
              <a:spcBef>
                <a:spcPts val="1200"/>
              </a:spcBef>
              <a:spcAft>
                <a:spcPts val="200"/>
              </a:spcAft>
              <a:buSzPct val="100000"/>
            </a:pPr>
            <a:r>
              <a:rPr lang="en-US" sz="1500" dirty="0" smtClean="0"/>
              <a:t>2.3% SSA (highest in 10 years)</a:t>
            </a:r>
          </a:p>
          <a:p>
            <a:pPr marL="468630" lvl="2" indent="-285750">
              <a:spcBef>
                <a:spcPts val="1200"/>
              </a:spcBef>
              <a:spcAft>
                <a:spcPts val="200"/>
              </a:spcAft>
              <a:buSzPct val="100000"/>
            </a:pPr>
            <a:r>
              <a:rPr lang="en-US" sz="1500" dirty="0" smtClean="0"/>
              <a:t>Mental Health:  Telehealth services at school, Therapeutic Classroom Pilots, $2.1 million AEA funding for MH First Aid Training</a:t>
            </a:r>
          </a:p>
          <a:p>
            <a:pPr marL="468630" lvl="2" indent="-285750">
              <a:spcBef>
                <a:spcPts val="1200"/>
              </a:spcBef>
              <a:spcAft>
                <a:spcPts val="200"/>
              </a:spcAft>
              <a:buSzPct val="100000"/>
            </a:pPr>
            <a:r>
              <a:rPr lang="en-US" sz="1500" dirty="0" smtClean="0"/>
              <a:t>Staffing Flexibility:  Online allowed for financial literacy, world languages and computer science to meet O&amp;T, Praxis eliminated as entrance test to teaching, AA degrees for some CTE teachers, Licensure reciprocity with other states.  </a:t>
            </a:r>
          </a:p>
          <a:p>
            <a:pPr marL="468630" lvl="2" indent="-285750">
              <a:spcBef>
                <a:spcPts val="1200"/>
              </a:spcBef>
              <a:spcAft>
                <a:spcPts val="200"/>
              </a:spcAft>
              <a:buSzPct val="100000"/>
            </a:pPr>
            <a:r>
              <a:rPr lang="en-US" sz="1500" dirty="0" smtClean="0"/>
              <a:t>Poverty: bill through House Education to study poverty weightings did not advance further</a:t>
            </a:r>
            <a:br>
              <a:rPr lang="en-US" sz="1500" dirty="0" smtClean="0"/>
            </a:br>
            <a:endParaRPr lang="en-US" sz="1500" dirty="0" smtClean="0"/>
          </a:p>
          <a:p>
            <a:pPr marL="468630" lvl="2" indent="-285750">
              <a:spcBef>
                <a:spcPts val="1200"/>
              </a:spcBef>
              <a:spcAft>
                <a:spcPts val="200"/>
              </a:spcAft>
              <a:buSzPct val="100000"/>
            </a:pPr>
            <a:endParaRPr lang="en-US" sz="1200" dirty="0"/>
          </a:p>
          <a:p>
            <a:endParaRPr lang="en-US" dirty="0"/>
          </a:p>
        </p:txBody>
      </p:sp>
    </p:spTree>
    <p:extLst>
      <p:ext uri="{BB962C8B-B14F-4D97-AF65-F5344CB8AC3E}">
        <p14:creationId xmlns:p14="http://schemas.microsoft.com/office/powerpoint/2010/main" val="648849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pic>
        <p:nvPicPr>
          <p:cNvPr id="3" name="Picture 2"/>
          <p:cNvPicPr>
            <a:picLocks noChangeAspect="1"/>
          </p:cNvPicPr>
          <p:nvPr/>
        </p:nvPicPr>
        <p:blipFill>
          <a:blip r:embed="rId2"/>
          <a:stretch>
            <a:fillRect/>
          </a:stretch>
        </p:blipFill>
        <p:spPr>
          <a:xfrm>
            <a:off x="762000" y="762000"/>
            <a:ext cx="7620000" cy="5181600"/>
          </a:xfrm>
          <a:prstGeom prst="rect">
            <a:avLst/>
          </a:prstGeom>
        </p:spPr>
      </p:pic>
    </p:spTree>
    <p:extLst>
      <p:ext uri="{BB962C8B-B14F-4D97-AF65-F5344CB8AC3E}">
        <p14:creationId xmlns:p14="http://schemas.microsoft.com/office/powerpoint/2010/main" val="3786295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400" b="1" dirty="0"/>
              <a:t>Adequate School Resources:</a:t>
            </a:r>
            <a:r>
              <a:rPr lang="en-US" sz="2400" dirty="0"/>
              <a:t> the increase in SSA should be no lower than anticipated growth in state revenue, not lower than 3.75% in FY 2022 due to abundant FY 2020 state surplus, maintain balanced state and local resources, be predictable, and assure adequate time for budget planning and staffing. </a:t>
            </a:r>
          </a:p>
          <a:p>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17170242"/>
              </p:ext>
            </p:extLst>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41303124"/>
              </p:ext>
            </p:extLst>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43175128"/>
              </p:ext>
            </p:extLst>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2171472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543800" cy="1450757"/>
          </a:xfrm>
        </p:spPr>
        <p:txBody>
          <a:bodyPr/>
          <a:lstStyle/>
          <a:p>
            <a:r>
              <a:rPr lang="en-US" dirty="0" smtClean="0"/>
              <a:t>Adequate School Resources</a:t>
            </a:r>
            <a:endParaRPr lang="en-US" dirty="0"/>
          </a:p>
        </p:txBody>
      </p:sp>
      <p:sp>
        <p:nvSpPr>
          <p:cNvPr id="3" name="Content Placeholder 2"/>
          <p:cNvSpPr>
            <a:spLocks noGrp="1"/>
          </p:cNvSpPr>
          <p:nvPr>
            <p:ph sz="half" idx="1"/>
          </p:nvPr>
        </p:nvSpPr>
        <p:spPr>
          <a:xfrm>
            <a:off x="457200" y="1907956"/>
            <a:ext cx="8229600" cy="4188043"/>
          </a:xfrm>
        </p:spPr>
        <p:txBody>
          <a:bodyPr>
            <a:normAutofit/>
          </a:bodyPr>
          <a:lstStyle/>
          <a:p>
            <a:r>
              <a:rPr lang="en-US" b="1" u="sng" dirty="0">
                <a:hlinkClick r:id="rId2"/>
              </a:rPr>
              <a:t>SF 269</a:t>
            </a:r>
            <a:r>
              <a:rPr lang="en-US" b="1" dirty="0"/>
              <a:t> School </a:t>
            </a:r>
            <a:r>
              <a:rPr lang="en-US" b="1" dirty="0" smtClean="0"/>
              <a:t>Funding</a:t>
            </a:r>
          </a:p>
          <a:p>
            <a:pPr>
              <a:buFont typeface="Wingdings" panose="05000000000000000000" pitchFamily="2" charset="2"/>
              <a:buChar char="§"/>
            </a:pPr>
            <a:r>
              <a:rPr lang="en-US" dirty="0" smtClean="0"/>
              <a:t>SSA </a:t>
            </a:r>
            <a:r>
              <a:rPr lang="en-US" dirty="0"/>
              <a:t>rate </a:t>
            </a:r>
            <a:r>
              <a:rPr lang="en-US" dirty="0" smtClean="0"/>
              <a:t>set at </a:t>
            </a:r>
            <a:r>
              <a:rPr lang="en-US" dirty="0"/>
              <a:t>2.4%, for both regular program district cost and categorical </a:t>
            </a:r>
            <a:r>
              <a:rPr lang="en-US" dirty="0" smtClean="0"/>
              <a:t>supplements (second highest in 12 years) </a:t>
            </a:r>
          </a:p>
          <a:p>
            <a:pPr>
              <a:buFont typeface="Wingdings" panose="05000000000000000000" pitchFamily="2" charset="2"/>
              <a:buChar char="§"/>
            </a:pPr>
            <a:r>
              <a:rPr lang="en-US" dirty="0" smtClean="0"/>
              <a:t>increases </a:t>
            </a:r>
            <a:r>
              <a:rPr lang="en-US" dirty="0"/>
              <a:t>the base to promote formula equity by $10 per </a:t>
            </a:r>
            <a:r>
              <a:rPr lang="en-US" dirty="0" smtClean="0"/>
              <a:t>student (either more spending authority or property tax relief for your district) </a:t>
            </a:r>
          </a:p>
          <a:p>
            <a:pPr>
              <a:buFont typeface="Wingdings" panose="05000000000000000000" pitchFamily="2" charset="2"/>
              <a:buChar char="§"/>
            </a:pPr>
            <a:r>
              <a:rPr lang="en-US" dirty="0" smtClean="0"/>
              <a:t>includes </a:t>
            </a:r>
            <a:r>
              <a:rPr lang="en-US" dirty="0"/>
              <a:t>property tax replacement by which the state assumes what would otherwise be a property tax increase due to the state cost per pupil </a:t>
            </a:r>
            <a:r>
              <a:rPr lang="en-US" dirty="0" smtClean="0"/>
              <a:t>increase</a:t>
            </a:r>
          </a:p>
          <a:p>
            <a:pPr>
              <a:buFont typeface="Wingdings" panose="05000000000000000000" pitchFamily="2" charset="2"/>
              <a:buChar char="§"/>
            </a:pPr>
            <a:r>
              <a:rPr lang="en-US" dirty="0" smtClean="0"/>
              <a:t>appropriates </a:t>
            </a:r>
            <a:r>
              <a:rPr lang="en-US" dirty="0"/>
              <a:t>additional funds for transportation equity to reimburse all school districts for transportation costs above the state average. </a:t>
            </a:r>
            <a:endParaRPr lang="en-US" dirty="0" smtClean="0"/>
          </a:p>
          <a:p>
            <a:pPr marL="0" indent="0">
              <a:buNone/>
            </a:pPr>
            <a:r>
              <a:rPr lang="en-US" dirty="0" smtClean="0"/>
              <a:t>House </a:t>
            </a:r>
            <a:r>
              <a:rPr lang="en-US" dirty="0"/>
              <a:t>passed the bill 56-36, </a:t>
            </a:r>
            <a:r>
              <a:rPr lang="en-US" dirty="0" smtClean="0"/>
              <a:t>Senate </a:t>
            </a:r>
            <a:r>
              <a:rPr lang="en-US" dirty="0"/>
              <a:t>passed it 31-18</a:t>
            </a:r>
            <a:r>
              <a:rPr lang="en-US" dirty="0" smtClean="0"/>
              <a:t>.                                        Governor </a:t>
            </a:r>
            <a:r>
              <a:rPr lang="en-US" dirty="0"/>
              <a:t>signed it on Feb. 23, 2021. </a:t>
            </a:r>
          </a:p>
        </p:txBody>
      </p:sp>
      <p:pic>
        <p:nvPicPr>
          <p:cNvPr id="9" name="Picture 8"/>
          <p:cNvPicPr>
            <a:picLocks noChangeAspect="1"/>
          </p:cNvPicPr>
          <p:nvPr/>
        </p:nvPicPr>
        <p:blipFill>
          <a:blip r:embed="rId3"/>
          <a:stretch>
            <a:fillRect/>
          </a:stretch>
        </p:blipFill>
        <p:spPr>
          <a:xfrm>
            <a:off x="7620000" y="152400"/>
            <a:ext cx="838240" cy="143199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757190" y="183502"/>
            <a:ext cx="624810" cy="654698"/>
          </a:xfrm>
          <a:prstGeom prst="rect">
            <a:avLst/>
          </a:prstGeom>
        </p:spPr>
      </p:pic>
    </p:spTree>
    <p:extLst>
      <p:ext uri="{BB962C8B-B14F-4D97-AF65-F5344CB8AC3E}">
        <p14:creationId xmlns:p14="http://schemas.microsoft.com/office/powerpoint/2010/main" val="2973410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543800" cy="1450757"/>
          </a:xfrm>
        </p:spPr>
        <p:txBody>
          <a:bodyPr/>
          <a:lstStyle/>
          <a:p>
            <a:r>
              <a:rPr lang="en-US" dirty="0" smtClean="0"/>
              <a:t>Adequate School Resources</a:t>
            </a:r>
            <a:endParaRPr lang="en-US" dirty="0"/>
          </a:p>
        </p:txBody>
      </p:sp>
      <p:sp>
        <p:nvSpPr>
          <p:cNvPr id="3" name="Content Placeholder 2"/>
          <p:cNvSpPr>
            <a:spLocks noGrp="1"/>
          </p:cNvSpPr>
          <p:nvPr>
            <p:ph sz="half" idx="1"/>
          </p:nvPr>
        </p:nvSpPr>
        <p:spPr>
          <a:xfrm>
            <a:off x="457200" y="1755557"/>
            <a:ext cx="8229600" cy="4797644"/>
          </a:xfrm>
        </p:spPr>
        <p:txBody>
          <a:bodyPr>
            <a:normAutofit fontScale="77500" lnSpcReduction="20000"/>
          </a:bodyPr>
          <a:lstStyle/>
          <a:p>
            <a:endParaRPr lang="en-US" b="1" dirty="0" smtClean="0"/>
          </a:p>
          <a:p>
            <a:endParaRPr lang="en-US" b="1" dirty="0"/>
          </a:p>
          <a:p>
            <a:endParaRPr lang="en-US" b="1" dirty="0" smtClean="0"/>
          </a:p>
          <a:p>
            <a:endParaRPr lang="en-US" b="1" dirty="0"/>
          </a:p>
          <a:p>
            <a:endParaRPr lang="en-US" b="1" dirty="0" smtClean="0"/>
          </a:p>
          <a:p>
            <a:endParaRPr lang="en-US" b="1" dirty="0" smtClean="0"/>
          </a:p>
          <a:p>
            <a:pPr>
              <a:lnSpc>
                <a:spcPct val="120000"/>
              </a:lnSpc>
            </a:pPr>
            <a:r>
              <a:rPr lang="en-US" sz="2600" b="1" dirty="0" smtClean="0"/>
              <a:t>HF 532 Qualified Instructional Supplement and PK Growth Funding </a:t>
            </a:r>
            <a:r>
              <a:rPr lang="en-US" sz="2600" dirty="0" smtClean="0"/>
              <a:t>(Senate Amendment) languished in the Senate – died as the Session concluded.</a:t>
            </a:r>
          </a:p>
          <a:p>
            <a:pPr lvl="1">
              <a:lnSpc>
                <a:spcPct val="120000"/>
              </a:lnSpc>
              <a:buFont typeface="Wingdings" panose="05000000000000000000" pitchFamily="2" charset="2"/>
              <a:buChar char="Ø"/>
            </a:pPr>
            <a:r>
              <a:rPr lang="en-US" sz="2300" dirty="0" smtClean="0"/>
              <a:t>still pending for 2022 Session,  $27.2 million based on students served (balance to Title I distribution formula for federal funds)</a:t>
            </a:r>
          </a:p>
          <a:p>
            <a:pPr lvl="1">
              <a:lnSpc>
                <a:spcPct val="120000"/>
              </a:lnSpc>
              <a:buFont typeface="Wingdings" panose="05000000000000000000" pitchFamily="2" charset="2"/>
              <a:buChar char="Ø"/>
            </a:pPr>
            <a:r>
              <a:rPr lang="en-US" sz="2300" dirty="0" smtClean="0"/>
              <a:t>federal funds for PK enrollment growth for Fall 2021 in included in Education Appropriations HF 868</a:t>
            </a:r>
          </a:p>
          <a:p>
            <a:pPr lvl="1">
              <a:lnSpc>
                <a:spcPct val="120000"/>
              </a:lnSpc>
              <a:buFont typeface="Wingdings" panose="05000000000000000000" pitchFamily="2" charset="2"/>
              <a:buChar char="Ø"/>
            </a:pPr>
            <a:r>
              <a:rPr lang="en-US" sz="2300" dirty="0" smtClean="0"/>
              <a:t>Total $28 million, still well short of the $95 million annual state funding average for public schools over the last decade. </a:t>
            </a:r>
          </a:p>
          <a:p>
            <a:pPr>
              <a:buFont typeface="Wingdings" panose="05000000000000000000" pitchFamily="2" charset="2"/>
              <a:buChar char="Ø"/>
            </a:pPr>
            <a:endParaRPr lang="en-US" dirty="0"/>
          </a:p>
        </p:txBody>
      </p:sp>
      <p:pic>
        <p:nvPicPr>
          <p:cNvPr id="9" name="Picture 8"/>
          <p:cNvPicPr>
            <a:picLocks noChangeAspect="1"/>
          </p:cNvPicPr>
          <p:nvPr/>
        </p:nvPicPr>
        <p:blipFill>
          <a:blip r:embed="rId2"/>
          <a:stretch>
            <a:fillRect/>
          </a:stretch>
        </p:blipFill>
        <p:spPr>
          <a:xfrm>
            <a:off x="7620000" y="152400"/>
            <a:ext cx="838240" cy="1431993"/>
          </a:xfrm>
          <a:prstGeom prst="rect">
            <a:avLst/>
          </a:prstGeom>
        </p:spPr>
      </p:pic>
      <p:sp>
        <p:nvSpPr>
          <p:cNvPr id="5" name="TextBox 4"/>
          <p:cNvSpPr txBox="1"/>
          <p:nvPr/>
        </p:nvSpPr>
        <p:spPr>
          <a:xfrm>
            <a:off x="533400" y="1828800"/>
            <a:ext cx="4343400" cy="1938992"/>
          </a:xfrm>
          <a:prstGeom prst="rect">
            <a:avLst/>
          </a:prstGeom>
          <a:solidFill>
            <a:schemeClr val="accent6">
              <a:lumMod val="20000"/>
              <a:lumOff val="80000"/>
            </a:schemeClr>
          </a:solidFill>
          <a:ln>
            <a:solidFill>
              <a:srgbClr val="3220A0"/>
            </a:solidFill>
          </a:ln>
        </p:spPr>
        <p:txBody>
          <a:bodyPr wrap="square" rtlCol="0">
            <a:spAutoFit/>
          </a:bodyPr>
          <a:lstStyle/>
          <a:p>
            <a:pPr marL="0" marR="0">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$36.5 M  SSA</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-15.0 M  AEA cut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5.8 M  Formula Equity</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0.7 M  Transportation</a:t>
            </a:r>
            <a:endParaRPr lang="en-US" sz="2800" u="sng"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 Million</a:t>
            </a:r>
            <a:endParaRPr lang="en-US" sz="28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5029199" y="1811657"/>
            <a:ext cx="3962401" cy="1969770"/>
          </a:xfrm>
          <a:prstGeom prst="rect">
            <a:avLst/>
          </a:prstGeom>
          <a:solidFill>
            <a:schemeClr val="accent1">
              <a:lumMod val="20000"/>
              <a:lumOff val="80000"/>
            </a:schemeClr>
          </a:solidFill>
          <a:ln>
            <a:solidFill>
              <a:srgbClr val="3220A0"/>
            </a:solidFill>
          </a:ln>
        </p:spPr>
        <p:txBody>
          <a:bodyPr wrap="square" rtlCol="0">
            <a:spAutoFit/>
          </a:bodyPr>
          <a:lstStyle/>
          <a:p>
            <a:pPr marL="342900" marR="0" indent="-342900">
              <a:spcBef>
                <a:spcPts val="600"/>
              </a:spcBef>
              <a:spcAft>
                <a:spcPts val="1200"/>
              </a:spcAft>
              <a:buFont typeface="Arial" panose="020B0604020202020204" pitchFamily="34" charset="0"/>
              <a:buChar char="•"/>
            </a:pPr>
            <a:r>
              <a:rPr lang="en-US" sz="20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Due to nearly 6,000 student enrollment decline, SSA </a:t>
            </a:r>
            <a:r>
              <a:rPr lang="en-US"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increase doesn’t cost the state much.  </a:t>
            </a:r>
          </a:p>
          <a:p>
            <a:pPr marL="342900" marR="0" indent="-342900">
              <a:spcBef>
                <a:spcPts val="0"/>
              </a:spcBef>
              <a:buFont typeface="Arial" panose="020B0604020202020204" pitchFamily="34" charset="0"/>
              <a:buChar char="•"/>
            </a:pPr>
            <a:r>
              <a:rPr lang="en-US"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Concerns about PK: no on-time funding or budget guarantee.                                         </a:t>
            </a:r>
          </a:p>
          <a:p>
            <a:pPr marR="0">
              <a:spcBef>
                <a:spcPts val="0"/>
              </a:spcBef>
            </a:pPr>
            <a:endPar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772400" y="228601"/>
            <a:ext cx="617220" cy="609600"/>
          </a:xfrm>
          <a:prstGeom prst="rect">
            <a:avLst/>
          </a:prstGeom>
        </p:spPr>
      </p:pic>
    </p:spTree>
    <p:extLst>
      <p:ext uri="{BB962C8B-B14F-4D97-AF65-F5344CB8AC3E}">
        <p14:creationId xmlns:p14="http://schemas.microsoft.com/office/powerpoint/2010/main" val="1568184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7" name="Content Placeholder 6"/>
          <p:cNvPicPr>
            <a:picLocks noGrp="1" noChangeAspect="1"/>
          </p:cNvPicPr>
          <p:nvPr>
            <p:ph sz="half" idx="1"/>
          </p:nvPr>
        </p:nvPicPr>
        <p:blipFill>
          <a:blip r:embed="rId2"/>
          <a:stretch>
            <a:fillRect/>
          </a:stretch>
        </p:blipFill>
        <p:spPr>
          <a:xfrm>
            <a:off x="31230" y="-26233"/>
            <a:ext cx="9112770" cy="6812880"/>
          </a:xfrm>
          <a:prstGeom prst="rect">
            <a:avLst/>
          </a:prstGeom>
        </p:spPr>
      </p:pic>
      <p:sp>
        <p:nvSpPr>
          <p:cNvPr id="3" name="TextBox 2"/>
          <p:cNvSpPr txBox="1"/>
          <p:nvPr/>
        </p:nvSpPr>
        <p:spPr>
          <a:xfrm>
            <a:off x="4724400" y="6324600"/>
            <a:ext cx="4038600" cy="369332"/>
          </a:xfrm>
          <a:prstGeom prst="rect">
            <a:avLst/>
          </a:prstGeom>
          <a:noFill/>
        </p:spPr>
        <p:txBody>
          <a:bodyPr wrap="square" rtlCol="0">
            <a:spAutoFit/>
          </a:bodyPr>
          <a:lstStyle/>
          <a:p>
            <a:r>
              <a:rPr lang="en-US" dirty="0" smtClean="0"/>
              <a:t>2.4% is the second highest since 2009-10.</a:t>
            </a:r>
            <a:endParaRPr lang="en-US" dirty="0"/>
          </a:p>
        </p:txBody>
      </p:sp>
    </p:spTree>
    <p:extLst>
      <p:ext uri="{BB962C8B-B14F-4D97-AF65-F5344CB8AC3E}">
        <p14:creationId xmlns:p14="http://schemas.microsoft.com/office/powerpoint/2010/main" val="633667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of the day: </a:t>
            </a:r>
            <a:endParaRPr lang="en-US" dirty="0"/>
          </a:p>
        </p:txBody>
      </p:sp>
      <p:sp>
        <p:nvSpPr>
          <p:cNvPr id="3" name="Content Placeholder 2"/>
          <p:cNvSpPr>
            <a:spLocks noGrp="1"/>
          </p:cNvSpPr>
          <p:nvPr>
            <p:ph sz="half" idx="1"/>
          </p:nvPr>
        </p:nvSpPr>
        <p:spPr>
          <a:xfrm>
            <a:off x="822960" y="2362200"/>
            <a:ext cx="7543800" cy="3506894"/>
          </a:xfrm>
        </p:spPr>
        <p:txBody>
          <a:bodyPr>
            <a:normAutofit/>
          </a:bodyPr>
          <a:lstStyle/>
          <a:p>
            <a:r>
              <a:rPr lang="en-US" sz="2800" dirty="0" smtClean="0"/>
              <a:t>How many of our other RSAI legislative priorities would fall off the list if schools had been adequately funded in the past or were adequately funded going forward? </a:t>
            </a:r>
            <a:endParaRPr lang="en-US" sz="2800" dirty="0"/>
          </a:p>
        </p:txBody>
      </p:sp>
    </p:spTree>
    <p:extLst>
      <p:ext uri="{BB962C8B-B14F-4D97-AF65-F5344CB8AC3E}">
        <p14:creationId xmlns:p14="http://schemas.microsoft.com/office/powerpoint/2010/main" val="1702632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7543800" cy="1450757"/>
          </a:xfrm>
        </p:spPr>
        <p:txBody>
          <a:bodyPr>
            <a:normAutofit/>
          </a:bodyPr>
          <a:lstStyle/>
          <a:p>
            <a:pPr algn="ctr"/>
            <a:r>
              <a:rPr lang="en-US" b="1" dirty="0" smtClean="0"/>
              <a:t>Student Mental Health</a:t>
            </a:r>
            <a:endParaRPr lang="en-US" b="1" dirty="0"/>
          </a:p>
        </p:txBody>
      </p:sp>
      <p:pic>
        <p:nvPicPr>
          <p:cNvPr id="3" name="Picture 2" descr="&lt;strong&gt;Mental health&lt;/strong&gt;: The silent crisis | IB Community Blo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048000"/>
            <a:ext cx="3581400" cy="2686050"/>
          </a:xfrm>
          <a:prstGeom prst="rect">
            <a:avLst/>
          </a:prstGeom>
        </p:spPr>
      </p:pic>
    </p:spTree>
    <p:extLst>
      <p:ext uri="{BB962C8B-B14F-4D97-AF65-F5344CB8AC3E}">
        <p14:creationId xmlns:p14="http://schemas.microsoft.com/office/powerpoint/2010/main" val="3860807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b="1" dirty="0"/>
              <a:t>Assessing and Addressing Staff/Student Social, Emotional and Behavioral Health:</a:t>
            </a:r>
            <a:r>
              <a:rPr lang="en-US" dirty="0"/>
              <a:t> access to funded mental health services for children and supports for staff. Address the shortage of mental health professionals and provide resources over the next two years for local districts to train school staff based on a local needs and community capacity to collaborate for a collective solution. </a:t>
            </a:r>
          </a:p>
          <a:p>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val="217170242"/>
              </p:ext>
            </p:extLst>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41303124"/>
              </p:ext>
            </p:extLst>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43175128"/>
              </p:ext>
            </p:extLst>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483625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a:xfrm>
            <a:off x="822960" y="1845734"/>
            <a:ext cx="3444240" cy="4478866"/>
          </a:xfrm>
        </p:spPr>
        <p:txBody>
          <a:bodyPr>
            <a:normAutofit fontScale="77500" lnSpcReduction="20000"/>
          </a:bodyPr>
          <a:lstStyle/>
          <a:p>
            <a:r>
              <a:rPr lang="en-US" u="sng" dirty="0" smtClean="0">
                <a:hlinkClick r:id="rId2"/>
              </a:rPr>
              <a:t>SF </a:t>
            </a:r>
            <a:r>
              <a:rPr lang="en-US" u="sng" dirty="0">
                <a:hlinkClick r:id="rId2"/>
              </a:rPr>
              <a:t>2360</a:t>
            </a:r>
            <a:r>
              <a:rPr lang="en-US" dirty="0"/>
              <a:t> </a:t>
            </a:r>
            <a:r>
              <a:rPr lang="en-US" dirty="0" smtClean="0"/>
              <a:t>in 2020 Classroom </a:t>
            </a:r>
            <a:r>
              <a:rPr lang="en-US" dirty="0"/>
              <a:t>Management/Therapeutic Classrooms mirrors federal law in Least Restrictive Environment and sets up a grant process for additional therapeutic classrooms</a:t>
            </a:r>
            <a:r>
              <a:rPr lang="en-US" dirty="0" smtClean="0"/>
              <a:t>.</a:t>
            </a:r>
          </a:p>
          <a:p>
            <a:r>
              <a:rPr lang="en-US" dirty="0" smtClean="0"/>
              <a:t>$2.1 million to start the pilots is in HF 868 Education Appropriations. </a:t>
            </a:r>
          </a:p>
          <a:p>
            <a:r>
              <a:rPr lang="en-US" dirty="0" smtClean="0"/>
              <a:t>Increase to $3.2 </a:t>
            </a:r>
            <a:r>
              <a:rPr lang="en-US" dirty="0"/>
              <a:t>million to the AEAs </a:t>
            </a:r>
            <a:r>
              <a:rPr lang="en-US" dirty="0" smtClean="0"/>
              <a:t>mental </a:t>
            </a:r>
            <a:r>
              <a:rPr lang="en-US" dirty="0"/>
              <a:t>health </a:t>
            </a:r>
            <a:r>
              <a:rPr lang="en-US" dirty="0" smtClean="0"/>
              <a:t>training and student support and services in HF 868. </a:t>
            </a:r>
            <a:r>
              <a:rPr lang="en-US" dirty="0"/>
              <a:t>Of that, </a:t>
            </a:r>
            <a:r>
              <a:rPr lang="en-US" dirty="0" smtClean="0"/>
              <a:t>$83,936 goes to DE to collaborate </a:t>
            </a:r>
            <a:r>
              <a:rPr lang="en-US" dirty="0"/>
              <a:t>with a statewide nonprofit health care organization </a:t>
            </a:r>
            <a:r>
              <a:rPr lang="en-US" dirty="0" smtClean="0"/>
              <a:t>a children’s </a:t>
            </a:r>
            <a:r>
              <a:rPr lang="en-US" dirty="0"/>
              <a:t>grief and loss rural pilot program </a:t>
            </a:r>
            <a:r>
              <a:rPr lang="en-US" dirty="0" smtClean="0"/>
              <a:t>( </a:t>
            </a:r>
            <a:r>
              <a:rPr lang="en-US" dirty="0"/>
              <a:t>submit report about expenditures and outcomes by Sept. 30, 2022.</a:t>
            </a:r>
          </a:p>
          <a:p>
            <a:r>
              <a:rPr lang="en-US" dirty="0" smtClean="0"/>
              <a:t>SF 619 Telehealth Parity</a:t>
            </a:r>
            <a:r>
              <a:rPr lang="en-US" dirty="0"/>
              <a:t> </a:t>
            </a:r>
            <a:r>
              <a:rPr lang="en-US" dirty="0" smtClean="0"/>
              <a:t>and State $ to replace property taxes for MH system</a:t>
            </a:r>
          </a:p>
          <a:p>
            <a:r>
              <a:rPr lang="en-US" dirty="0" smtClean="0"/>
              <a:t>HF 868 MH Professional with SPR added to operational Sharing</a:t>
            </a:r>
          </a:p>
        </p:txBody>
      </p:sp>
      <p:sp>
        <p:nvSpPr>
          <p:cNvPr id="4" name="Content Placeholder 3"/>
          <p:cNvSpPr>
            <a:spLocks noGrp="1"/>
          </p:cNvSpPr>
          <p:nvPr>
            <p:ph sz="half" idx="2"/>
          </p:nvPr>
        </p:nvSpPr>
        <p:spPr>
          <a:xfrm>
            <a:off x="4876800" y="1845735"/>
            <a:ext cx="3489960" cy="4023360"/>
          </a:xfrm>
        </p:spPr>
        <p:txBody>
          <a:bodyPr>
            <a:normAutofit fontScale="77500" lnSpcReduction="20000"/>
          </a:bodyPr>
          <a:lstStyle/>
          <a:p>
            <a:pPr marL="0" indent="0">
              <a:buNone/>
            </a:pPr>
            <a:r>
              <a:rPr lang="en-US" dirty="0" smtClean="0"/>
              <a:t>Federal ARP and ESSER Funds may diminish urgency in the short term, but will not meet the needs of students over the long term. </a:t>
            </a:r>
          </a:p>
          <a:p>
            <a:pPr marL="0" indent="0">
              <a:buNone/>
            </a:pPr>
            <a:r>
              <a:rPr lang="en-US" dirty="0" smtClean="0"/>
              <a:t>Chipping away at it but this issue isn’t going to go away</a:t>
            </a:r>
          </a:p>
          <a:p>
            <a:pPr marL="0" indent="0">
              <a:buNone/>
            </a:pPr>
            <a:r>
              <a:rPr lang="en-US" dirty="0" smtClean="0"/>
              <a:t>Can school invest some ARP funds for a few years and make a difference to document what services can be provided at what cost that will benefit students?</a:t>
            </a:r>
            <a:endParaRPr lang="en-US" dirty="0"/>
          </a:p>
        </p:txBody>
      </p:sp>
      <p:pic>
        <p:nvPicPr>
          <p:cNvPr id="6" name="Picture 5"/>
          <p:cNvPicPr>
            <a:picLocks noChangeAspect="1"/>
          </p:cNvPicPr>
          <p:nvPr/>
        </p:nvPicPr>
        <p:blipFill>
          <a:blip r:embed="rId3"/>
          <a:stretch>
            <a:fillRect/>
          </a:stretch>
        </p:blipFill>
        <p:spPr>
          <a:xfrm>
            <a:off x="2674620" y="838198"/>
            <a:ext cx="762000" cy="769047"/>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674620" y="76200"/>
            <a:ext cx="762000" cy="780659"/>
          </a:xfrm>
          <a:prstGeom prst="rect">
            <a:avLst/>
          </a:prstGeom>
        </p:spPr>
      </p:pic>
    </p:spTree>
    <p:extLst>
      <p:ext uri="{BB962C8B-B14F-4D97-AF65-F5344CB8AC3E}">
        <p14:creationId xmlns:p14="http://schemas.microsoft.com/office/powerpoint/2010/main" val="2313048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52400"/>
            <a:ext cx="7392041" cy="1219306"/>
          </a:xfrm>
          <a:prstGeom prst="rect">
            <a:avLst/>
          </a:prstGeom>
        </p:spPr>
      </p:pic>
      <p:sp>
        <p:nvSpPr>
          <p:cNvPr id="6" name="Content Placeholder 2"/>
          <p:cNvSpPr>
            <a:spLocks noGrp="1"/>
          </p:cNvSpPr>
          <p:nvPr>
            <p:ph sz="half" idx="1"/>
          </p:nvPr>
        </p:nvSpPr>
        <p:spPr>
          <a:xfrm>
            <a:off x="1600200" y="1752600"/>
            <a:ext cx="6858000" cy="3811694"/>
          </a:xfrm>
        </p:spPr>
        <p:txBody>
          <a:bodyPr>
            <a:noAutofit/>
          </a:bodyPr>
          <a:lstStyle/>
          <a:p>
            <a:pPr marL="0" indent="0">
              <a:buNone/>
            </a:pPr>
            <a:r>
              <a:rPr lang="en-US" sz="2800" dirty="0" smtClean="0"/>
              <a:t>Agenda:</a:t>
            </a:r>
          </a:p>
          <a:p>
            <a:pPr>
              <a:buFont typeface="Wingdings" panose="05000000000000000000" pitchFamily="2" charset="2"/>
              <a:buChar char="v"/>
            </a:pPr>
            <a:r>
              <a:rPr lang="en-US" sz="2800" dirty="0" smtClean="0"/>
              <a:t>Introductions</a:t>
            </a:r>
          </a:p>
          <a:p>
            <a:pPr>
              <a:buFont typeface="Wingdings" panose="05000000000000000000" pitchFamily="2" charset="2"/>
              <a:buChar char="v"/>
            </a:pPr>
            <a:r>
              <a:rPr lang="en-US" sz="2800" dirty="0" smtClean="0"/>
              <a:t>RSAI Overview and Processes</a:t>
            </a:r>
          </a:p>
          <a:p>
            <a:pPr>
              <a:buFont typeface="Wingdings" panose="05000000000000000000" pitchFamily="2" charset="2"/>
              <a:buChar char="v"/>
            </a:pPr>
            <a:r>
              <a:rPr lang="en-US" sz="2800" dirty="0" smtClean="0"/>
              <a:t>Election of Legislative Committee Rep</a:t>
            </a:r>
          </a:p>
          <a:p>
            <a:pPr>
              <a:buFont typeface="Wingdings" panose="05000000000000000000" pitchFamily="2" charset="2"/>
              <a:buChar char="v"/>
            </a:pPr>
            <a:r>
              <a:rPr lang="en-US" sz="2800" dirty="0" smtClean="0"/>
              <a:t>Discussion of RSAI Proposed Bylaws </a:t>
            </a:r>
          </a:p>
          <a:p>
            <a:pPr>
              <a:buFont typeface="Wingdings" panose="05000000000000000000" pitchFamily="2" charset="2"/>
              <a:buChar char="v"/>
            </a:pPr>
            <a:r>
              <a:rPr lang="en-US" sz="2800" dirty="0"/>
              <a:t>Review of the 2021 Legislative Session</a:t>
            </a:r>
          </a:p>
          <a:p>
            <a:pPr>
              <a:buFont typeface="Wingdings" panose="05000000000000000000" pitchFamily="2" charset="2"/>
              <a:buChar char="v"/>
            </a:pPr>
            <a:r>
              <a:rPr lang="en-US" sz="2800" dirty="0" smtClean="0"/>
              <a:t>SW Region Priorities for 2022 Session</a:t>
            </a:r>
            <a:endParaRPr lang="en-US" sz="2800" dirty="0"/>
          </a:p>
        </p:txBody>
      </p:sp>
    </p:spTree>
    <p:extLst>
      <p:ext uri="{BB962C8B-B14F-4D97-AF65-F5344CB8AC3E}">
        <p14:creationId xmlns:p14="http://schemas.microsoft.com/office/powerpoint/2010/main" val="3599164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Session: </a:t>
            </a:r>
            <a:endParaRPr lang="en-US" dirty="0"/>
          </a:p>
        </p:txBody>
      </p:sp>
      <p:sp>
        <p:nvSpPr>
          <p:cNvPr id="3" name="Content Placeholder 2"/>
          <p:cNvSpPr>
            <a:spLocks noGrp="1"/>
          </p:cNvSpPr>
          <p:nvPr>
            <p:ph sz="half" idx="1"/>
          </p:nvPr>
        </p:nvSpPr>
        <p:spPr>
          <a:xfrm>
            <a:off x="822960" y="1845734"/>
            <a:ext cx="7711440" cy="4023360"/>
          </a:xfrm>
        </p:spPr>
        <p:txBody>
          <a:bodyPr/>
          <a:lstStyle/>
          <a:p>
            <a:pPr>
              <a:buFont typeface="Wingdings" panose="05000000000000000000" pitchFamily="2" charset="2"/>
              <a:buChar char="Ø"/>
            </a:pPr>
            <a:r>
              <a:rPr lang="en-US" dirty="0" smtClean="0"/>
              <a:t>How did COVID closure impact mental health needs of students?</a:t>
            </a:r>
          </a:p>
          <a:p>
            <a:pPr>
              <a:buFont typeface="Wingdings" panose="05000000000000000000" pitchFamily="2" charset="2"/>
              <a:buChar char="Ø"/>
            </a:pPr>
            <a:r>
              <a:rPr lang="en-US" dirty="0" smtClean="0"/>
              <a:t>How about staff?</a:t>
            </a:r>
          </a:p>
          <a:p>
            <a:pPr>
              <a:buFont typeface="Wingdings" panose="05000000000000000000" pitchFamily="2" charset="2"/>
              <a:buChar char="Ø"/>
            </a:pPr>
            <a:r>
              <a:rPr lang="en-US" dirty="0" smtClean="0"/>
              <a:t>What about resources? </a:t>
            </a:r>
          </a:p>
          <a:p>
            <a:pPr>
              <a:buFont typeface="Wingdings" panose="05000000000000000000" pitchFamily="2" charset="2"/>
              <a:buChar char="Ø"/>
            </a:pPr>
            <a:r>
              <a:rPr lang="en-US" dirty="0" smtClean="0"/>
              <a:t>Do systems set up collaborative process for education, mental health, family and community stakeholders to assess and address mental health needs?</a:t>
            </a:r>
          </a:p>
          <a:p>
            <a:pPr>
              <a:buFont typeface="Wingdings" panose="05000000000000000000" pitchFamily="2" charset="2"/>
              <a:buChar char="Ø"/>
            </a:pPr>
            <a:r>
              <a:rPr lang="en-US" dirty="0" smtClean="0"/>
              <a:t>Can our federal investments in mental health show some success, to build upon the urgency for state action?</a:t>
            </a:r>
            <a:endParaRPr lang="en-US" dirty="0"/>
          </a:p>
        </p:txBody>
      </p:sp>
    </p:spTree>
    <p:extLst>
      <p:ext uri="{BB962C8B-B14F-4D97-AF65-F5344CB8AC3E}">
        <p14:creationId xmlns:p14="http://schemas.microsoft.com/office/powerpoint/2010/main" val="488190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100" b="1" dirty="0"/>
              <a:t>Educator Shortage and Quality Instruction: </a:t>
            </a:r>
            <a:r>
              <a:rPr lang="en-US" sz="2100" dirty="0"/>
              <a:t>maximum flexibility to hire staff to provide great instruction, including several strategies to attract and retain quality staff; flexibility to meet offer and teach requirements, loan forgiveness programs, a special education generalist credential, creation of a Public Service CTE strand, hire retirees without IPERS impact, and elimination of barriers to licensure</a:t>
            </a:r>
            <a:r>
              <a:rPr lang="en-US" sz="2100" dirty="0" smtClean="0"/>
              <a:t>.</a:t>
            </a:r>
            <a:endParaRPr lang="en-US" sz="2100" dirty="0"/>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638765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86604"/>
            <a:ext cx="5623560" cy="1450757"/>
          </a:xfrm>
        </p:spPr>
        <p:txBody>
          <a:bodyPr/>
          <a:lstStyle/>
          <a:p>
            <a:r>
              <a:rPr lang="en-US" b="1" dirty="0" smtClean="0"/>
              <a:t>Educator </a:t>
            </a:r>
            <a:r>
              <a:rPr lang="en-US" b="1" dirty="0"/>
              <a:t>Shortage and Quality Instruction</a:t>
            </a:r>
          </a:p>
        </p:txBody>
      </p:sp>
      <p:sp>
        <p:nvSpPr>
          <p:cNvPr id="3" name="Content Placeholder 2"/>
          <p:cNvSpPr>
            <a:spLocks noGrp="1"/>
          </p:cNvSpPr>
          <p:nvPr>
            <p:ph idx="1"/>
          </p:nvPr>
        </p:nvSpPr>
        <p:spPr>
          <a:xfrm>
            <a:off x="533400" y="1845734"/>
            <a:ext cx="8000999" cy="4402666"/>
          </a:xfrm>
        </p:spPr>
        <p:txBody>
          <a:bodyPr>
            <a:noAutofit/>
          </a:bodyPr>
          <a:lstStyle/>
          <a:p>
            <a:r>
              <a:rPr lang="en-US" u="sng" dirty="0" smtClean="0">
                <a:hlinkClick r:id="rId2"/>
              </a:rPr>
              <a:t>HF </a:t>
            </a:r>
            <a:r>
              <a:rPr lang="en-US" u="sng" dirty="0">
                <a:hlinkClick r:id="rId2"/>
              </a:rPr>
              <a:t>2627</a:t>
            </a:r>
            <a:r>
              <a:rPr lang="en-US" dirty="0"/>
              <a:t> </a:t>
            </a:r>
            <a:r>
              <a:rPr lang="en-US" dirty="0" smtClean="0"/>
              <a:t>in 2020 required </a:t>
            </a:r>
            <a:r>
              <a:rPr lang="en-US" dirty="0"/>
              <a:t>licensure reciprocity with other states with 1 year of experience. </a:t>
            </a:r>
            <a:r>
              <a:rPr lang="en-US" dirty="0" smtClean="0"/>
              <a:t>BOEE rules process for implementation. </a:t>
            </a:r>
          </a:p>
          <a:p>
            <a:r>
              <a:rPr lang="en-US" dirty="0" smtClean="0">
                <a:hlinkClick r:id="rId3"/>
              </a:rPr>
              <a:t>SF 466 </a:t>
            </a:r>
            <a:r>
              <a:rPr lang="en-US" dirty="0" smtClean="0"/>
              <a:t>Occupational Therapists can provide concussion services for extracurricular events – signed by Governor</a:t>
            </a:r>
          </a:p>
          <a:p>
            <a:r>
              <a:rPr lang="en-US" dirty="0" smtClean="0">
                <a:hlinkClick r:id="rId4"/>
              </a:rPr>
              <a:t>SF 532 </a:t>
            </a:r>
            <a:r>
              <a:rPr lang="en-US" dirty="0" smtClean="0"/>
              <a:t>Licensed Behavior Therapists and Mental Health Professional Statement of Professional Recognition by BOEE. Pending Governor’s Signature.</a:t>
            </a:r>
          </a:p>
          <a:p>
            <a:r>
              <a:rPr lang="en-US" dirty="0" smtClean="0">
                <a:hlinkClick r:id="rId5"/>
              </a:rPr>
              <a:t>HF 675 </a:t>
            </a:r>
            <a:r>
              <a:rPr lang="en-US" dirty="0" smtClean="0"/>
              <a:t>Substitute Authorization:  allows AA degree for substitutes, process to extend beyond 10 days assignment to one classroom under certain circumstances. </a:t>
            </a:r>
          </a:p>
          <a:p>
            <a:r>
              <a:rPr lang="en-US" dirty="0" smtClean="0">
                <a:hlinkClick r:id="rId6"/>
              </a:rPr>
              <a:t>HF 770 </a:t>
            </a:r>
            <a:r>
              <a:rPr lang="en-US" dirty="0" smtClean="0"/>
              <a:t>PD counts for ½ CEUs, either work on individual PD plan or courses offered by BOEE approved provider (AEAs, MISIC, etc.)</a:t>
            </a:r>
          </a:p>
          <a:p>
            <a:endParaRPr lang="en-US" dirty="0" smtClean="0"/>
          </a:p>
        </p:txBody>
      </p:sp>
      <p:pic>
        <p:nvPicPr>
          <p:cNvPr id="4" name="Picture 3"/>
          <p:cNvPicPr>
            <a:picLocks noChangeAspect="1"/>
          </p:cNvPicPr>
          <p:nvPr/>
        </p:nvPicPr>
        <p:blipFill>
          <a:blip r:embed="rId7"/>
          <a:stretch>
            <a:fillRect/>
          </a:stretch>
        </p:blipFill>
        <p:spPr>
          <a:xfrm>
            <a:off x="0" y="1"/>
            <a:ext cx="2438400" cy="1498242"/>
          </a:xfrm>
          <a:prstGeom prst="rect">
            <a:avLst/>
          </a:prstGeom>
        </p:spPr>
      </p:pic>
      <p:pic>
        <p:nvPicPr>
          <p:cNvPr id="5" name="Picture 4"/>
          <p:cNvPicPr/>
          <p:nvPr/>
        </p:nvPicPr>
        <p:blipFill>
          <a:blip r:embed="rId8" cstate="print">
            <a:extLst>
              <a:ext uri="{28A0092B-C50C-407E-A947-70E740481C1C}">
                <a14:useLocalDpi xmlns:a14="http://schemas.microsoft.com/office/drawing/2010/main" val="0"/>
              </a:ext>
            </a:extLst>
          </a:blip>
          <a:stretch>
            <a:fillRect/>
          </a:stretch>
        </p:blipFill>
        <p:spPr>
          <a:xfrm>
            <a:off x="8458200" y="843260"/>
            <a:ext cx="342265" cy="356235"/>
          </a:xfrm>
          <a:prstGeom prst="rect">
            <a:avLst/>
          </a:prstGeom>
        </p:spPr>
      </p:pic>
      <p:pic>
        <p:nvPicPr>
          <p:cNvPr id="6" name="Picture 5"/>
          <p:cNvPicPr/>
          <p:nvPr/>
        </p:nvPicPr>
        <p:blipFill>
          <a:blip r:embed="rId9" cstate="print">
            <a:extLst>
              <a:ext uri="{28A0092B-C50C-407E-A947-70E740481C1C}">
                <a14:useLocalDpi xmlns:a14="http://schemas.microsoft.com/office/drawing/2010/main" val="0"/>
              </a:ext>
            </a:extLst>
          </a:blip>
          <a:stretch>
            <a:fillRect/>
          </a:stretch>
        </p:blipFill>
        <p:spPr>
          <a:xfrm>
            <a:off x="8475980" y="1192510"/>
            <a:ext cx="325120" cy="335280"/>
          </a:xfrm>
          <a:prstGeom prst="rect">
            <a:avLst/>
          </a:prstGeom>
        </p:spPr>
      </p:pic>
    </p:spTree>
    <p:extLst>
      <p:ext uri="{BB962C8B-B14F-4D97-AF65-F5344CB8AC3E}">
        <p14:creationId xmlns:p14="http://schemas.microsoft.com/office/powerpoint/2010/main" val="1676032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626736"/>
            <a:ext cx="8686800" cy="1545463"/>
          </a:xfrm>
          <a:solidFill>
            <a:srgbClr val="FFFF99"/>
          </a:solidFill>
        </p:spPr>
        <p:txBody>
          <a:bodyPr>
            <a:normAutofit fontScale="92500" lnSpcReduction="20000"/>
          </a:bodyPr>
          <a:lstStyle/>
          <a:p>
            <a:r>
              <a:rPr lang="en-US" dirty="0"/>
              <a:t>DE’s Annual Condition of Education Report shows average salary by school size (which is a good but not perfect predictor of rural districts), showing </a:t>
            </a:r>
            <a:r>
              <a:rPr lang="en-US" dirty="0" smtClean="0"/>
              <a:t>a growing difference </a:t>
            </a:r>
            <a:r>
              <a:rPr lang="en-US" dirty="0"/>
              <a:t>in pay between the averages of the smallest and largest category of school </a:t>
            </a:r>
            <a:r>
              <a:rPr lang="en-US" dirty="0" smtClean="0"/>
              <a:t>size, now at $16,520, and more than $12,000 below the state average.</a:t>
            </a:r>
          </a:p>
          <a:p>
            <a:r>
              <a:rPr lang="en-US" dirty="0" smtClean="0"/>
              <a:t>Rural schools tend to have younger teachers and lower class sizes, both of which can contribute to lower pay.</a:t>
            </a:r>
            <a:endParaRPr lang="en-US" dirty="0"/>
          </a:p>
        </p:txBody>
      </p:sp>
      <p:pic>
        <p:nvPicPr>
          <p:cNvPr id="2" name="Picture 1"/>
          <p:cNvPicPr>
            <a:picLocks noChangeAspect="1"/>
          </p:cNvPicPr>
          <p:nvPr/>
        </p:nvPicPr>
        <p:blipFill>
          <a:blip r:embed="rId2"/>
          <a:stretch>
            <a:fillRect/>
          </a:stretch>
        </p:blipFill>
        <p:spPr>
          <a:xfrm>
            <a:off x="838200" y="-76201"/>
            <a:ext cx="6629400" cy="4746587"/>
          </a:xfrm>
          <a:prstGeom prst="rect">
            <a:avLst/>
          </a:prstGeom>
        </p:spPr>
      </p:pic>
    </p:spTree>
    <p:extLst>
      <p:ext uri="{BB962C8B-B14F-4D97-AF65-F5344CB8AC3E}">
        <p14:creationId xmlns:p14="http://schemas.microsoft.com/office/powerpoint/2010/main" val="2073424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4400" b="1" dirty="0">
                <a:latin typeface="+mn-lt"/>
                <a:ea typeface="+mn-ea"/>
                <a:cs typeface="+mn-cs"/>
              </a:rPr>
              <a:t>Geography </a:t>
            </a:r>
            <a:r>
              <a:rPr lang="en-US" sz="4400" b="1" dirty="0" smtClean="0">
                <a:latin typeface="+mn-lt"/>
                <a:ea typeface="+mn-ea"/>
                <a:cs typeface="+mn-cs"/>
              </a:rPr>
              <a:t>and Sparsity Impacts Recruitment and Retention</a:t>
            </a:r>
            <a:endParaRPr lang="en-US" sz="4400" b="1" dirty="0">
              <a:latin typeface="+mn-lt"/>
              <a:ea typeface="+mn-ea"/>
              <a:cs typeface="+mn-cs"/>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Young teachers are not </a:t>
            </a:r>
            <a:r>
              <a:rPr lang="en-US" dirty="0" smtClean="0"/>
              <a:t>always willing </a:t>
            </a:r>
            <a:r>
              <a:rPr lang="en-US" dirty="0"/>
              <a:t>to locate in a community with long commutes to amenities, so something has to make up for the lack of access to entertainment, housing, and other services. </a:t>
            </a:r>
          </a:p>
          <a:p>
            <a:pPr>
              <a:buFont typeface="Wingdings" panose="05000000000000000000" pitchFamily="2" charset="2"/>
              <a:buChar char="Ø"/>
            </a:pPr>
            <a:r>
              <a:rPr lang="en-US" dirty="0" smtClean="0"/>
              <a:t>Recent college graduate debt requires a high enough starting pay or other resource to help offset young teachers’ student loan payments. </a:t>
            </a:r>
          </a:p>
          <a:p>
            <a:pPr>
              <a:buFont typeface="Wingdings" panose="05000000000000000000" pitchFamily="2" charset="2"/>
              <a:buChar char="Ø"/>
            </a:pPr>
            <a:r>
              <a:rPr lang="en-US" dirty="0" smtClean="0"/>
              <a:t>Multiple preps and wearing many hats (teaching, coaching, etc.) may make it hard to keep young teachers drawn to other districts by higher salaries and fewer responsibilities.</a:t>
            </a:r>
          </a:p>
          <a:p>
            <a:pPr>
              <a:buFont typeface="Wingdings" panose="05000000000000000000" pitchFamily="2" charset="2"/>
              <a:buChar char="Ø"/>
            </a:pPr>
            <a:r>
              <a:rPr lang="en-US" dirty="0" smtClean="0"/>
              <a:t>Need for multiple certifications may require additional coursework, which can be a heavy lift for a new teacher/administrator </a:t>
            </a:r>
          </a:p>
          <a:p>
            <a:endParaRPr lang="en-US" dirty="0"/>
          </a:p>
        </p:txBody>
      </p:sp>
    </p:spTree>
    <p:extLst>
      <p:ext uri="{BB962C8B-B14F-4D97-AF65-F5344CB8AC3E}">
        <p14:creationId xmlns:p14="http://schemas.microsoft.com/office/powerpoint/2010/main" val="429310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0"/>
            <a:ext cx="7543800" cy="1450757"/>
          </a:xfrm>
        </p:spPr>
        <p:txBody>
          <a:bodyPr/>
          <a:lstStyle/>
          <a:p>
            <a:pPr algn="ctr"/>
            <a:r>
              <a:rPr lang="en-US" b="1" dirty="0" smtClean="0"/>
              <a:t>Transportation and Formula Equity</a:t>
            </a:r>
            <a:endParaRPr lang="en-US" b="1" dirty="0"/>
          </a:p>
        </p:txBody>
      </p:sp>
      <p:pic>
        <p:nvPicPr>
          <p:cNvPr id="3" name="Picture 2" descr="File:NS - &lt;strong&gt;School bus&lt;/strong&gt;.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457200"/>
            <a:ext cx="4800600" cy="2106171"/>
          </a:xfrm>
          <a:prstGeom prst="rect">
            <a:avLst/>
          </a:prstGeom>
        </p:spPr>
      </p:pic>
    </p:spTree>
    <p:extLst>
      <p:ext uri="{BB962C8B-B14F-4D97-AF65-F5344CB8AC3E}">
        <p14:creationId xmlns:p14="http://schemas.microsoft.com/office/powerpoint/2010/main" val="978279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800" b="1" dirty="0"/>
              <a:t>Formula and Transportation Equity: </a:t>
            </a:r>
            <a:r>
              <a:rPr lang="en-US" sz="2800" dirty="0"/>
              <a:t>formula equity, closing the state and district per pupil gap within ten years and continued transportation equity support without burdensome reporting requirements.  </a:t>
            </a:r>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308047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1450757"/>
          </a:xfrm>
        </p:spPr>
        <p:txBody>
          <a:bodyPr/>
          <a:lstStyle/>
          <a:p>
            <a:r>
              <a:rPr lang="en-US" dirty="0" smtClean="0"/>
              <a:t>Transportation and Formula Equity</a:t>
            </a:r>
            <a:endParaRPr lang="en-US" dirty="0"/>
          </a:p>
        </p:txBody>
      </p:sp>
      <p:sp>
        <p:nvSpPr>
          <p:cNvPr id="5" name="Rectangle 4"/>
          <p:cNvSpPr/>
          <p:nvPr/>
        </p:nvSpPr>
        <p:spPr>
          <a:xfrm>
            <a:off x="762000" y="1905000"/>
            <a:ext cx="8077200" cy="3308598"/>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en-US" sz="2000" dirty="0" smtClean="0">
                <a:effectLst/>
                <a:latin typeface="Arial" panose="020B0604020202020204" pitchFamily="34" charset="0"/>
                <a:ea typeface="Calibri" panose="020F0502020204030204" pitchFamily="34" charset="0"/>
                <a:cs typeface="Times New Roman" panose="02020603050405020304" pitchFamily="18" charset="0"/>
              </a:rPr>
              <a:t>Included in the SSA bill this year, so done earlier and adequately funded. </a:t>
            </a:r>
          </a:p>
          <a:p>
            <a:pPr marL="285750" indent="-285750">
              <a:lnSpc>
                <a:spcPct val="115000"/>
              </a:lnSpc>
              <a:spcAft>
                <a:spcPts val="1000"/>
              </a:spcAft>
              <a:buFont typeface="Wingdings" panose="05000000000000000000" pitchFamily="2" charset="2"/>
              <a:buChar char="Ø"/>
            </a:pPr>
            <a:r>
              <a:rPr lang="en-US" sz="2000" dirty="0" smtClean="0">
                <a:latin typeface="Arial" panose="020B0604020202020204" pitchFamily="34" charset="0"/>
                <a:ea typeface="Calibri" panose="020F0502020204030204" pitchFamily="34" charset="0"/>
                <a:cs typeface="Times New Roman" panose="02020603050405020304" pitchFamily="18" charset="0"/>
              </a:rPr>
              <a:t>Will grow by SSA rate annually (unless the legislature votes otherwise)</a:t>
            </a:r>
          </a:p>
          <a:p>
            <a:pPr marL="285750" indent="-285750">
              <a:lnSpc>
                <a:spcPct val="115000"/>
              </a:lnSpc>
              <a:spcAft>
                <a:spcPts val="1000"/>
              </a:spcAft>
              <a:buFont typeface="Wingdings" panose="05000000000000000000" pitchFamily="2" charset="2"/>
              <a:buChar char="Ø"/>
            </a:pPr>
            <a:r>
              <a:rPr lang="en-US" sz="2000" dirty="0" smtClean="0">
                <a:effectLst/>
                <a:latin typeface="Arial" panose="020B0604020202020204" pitchFamily="34" charset="0"/>
                <a:ea typeface="Calibri" panose="020F0502020204030204" pitchFamily="34" charset="0"/>
                <a:cs typeface="Times New Roman" panose="02020603050405020304" pitchFamily="18" charset="0"/>
              </a:rPr>
              <a:t>Another $10 drop in the equity gap – now moves to $145 per pupil statewide.  </a:t>
            </a:r>
          </a:p>
          <a:p>
            <a:pPr marL="285750" indent="-285750">
              <a:lnSpc>
                <a:spcPct val="115000"/>
              </a:lnSpc>
              <a:spcAft>
                <a:spcPts val="1000"/>
              </a:spcAft>
              <a:buFont typeface="Wingdings" panose="05000000000000000000" pitchFamily="2" charset="2"/>
              <a:buChar char="Ø"/>
            </a:pPr>
            <a:r>
              <a:rPr lang="en-US" sz="2000" dirty="0" smtClean="0">
                <a:effectLst/>
                <a:latin typeface="Arial" panose="020B0604020202020204" pitchFamily="34" charset="0"/>
                <a:ea typeface="Calibri" panose="020F0502020204030204" pitchFamily="34" charset="0"/>
                <a:cs typeface="Times New Roman" panose="02020603050405020304" pitchFamily="18" charset="0"/>
              </a:rPr>
              <a:t>Set up for 2022: How does COVID interruption impact the annual transportation expenditures and report for the 2020-21 school year?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658878" y="813242"/>
            <a:ext cx="609600" cy="609600"/>
          </a:xfrm>
          <a:prstGeom prst="rect">
            <a:avLst/>
          </a:prstGeom>
        </p:spPr>
      </p:pic>
    </p:spTree>
    <p:extLst>
      <p:ext uri="{BB962C8B-B14F-4D97-AF65-F5344CB8AC3E}">
        <p14:creationId xmlns:p14="http://schemas.microsoft.com/office/powerpoint/2010/main" val="2912639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Opportunity Equity for At-risk Students/Poverty</a:t>
            </a:r>
            <a:endParaRPr lang="en-US" b="1" dirty="0"/>
          </a:p>
        </p:txBody>
      </p:sp>
      <p:pic>
        <p:nvPicPr>
          <p:cNvPr id="3" name="Picture 2"/>
          <p:cNvPicPr>
            <a:picLocks noChangeAspect="1"/>
          </p:cNvPicPr>
          <p:nvPr/>
        </p:nvPicPr>
        <p:blipFill>
          <a:blip r:embed="rId2"/>
          <a:stretch>
            <a:fillRect/>
          </a:stretch>
        </p:blipFill>
        <p:spPr>
          <a:xfrm>
            <a:off x="4038600" y="4267200"/>
            <a:ext cx="948620" cy="990600"/>
          </a:xfrm>
          <a:prstGeom prst="rect">
            <a:avLst/>
          </a:prstGeom>
        </p:spPr>
      </p:pic>
    </p:spTree>
    <p:extLst>
      <p:ext uri="{BB962C8B-B14F-4D97-AF65-F5344CB8AC3E}">
        <p14:creationId xmlns:p14="http://schemas.microsoft.com/office/powerpoint/2010/main" val="3230427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400" b="1" dirty="0"/>
              <a:t>Opportunity Equity:</a:t>
            </a:r>
            <a:r>
              <a:rPr lang="en-US" sz="2400" dirty="0"/>
              <a:t> resources based on at-risk need, in addition to enrollment. All school boards should have 5% dropout prevention funding. School districts should be granted spending authority for FRPL waived fees and Iowa should study the impact of poverty on educational outcomes. </a:t>
            </a:r>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1737866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Name		____________________________________</a:t>
            </a:r>
          </a:p>
          <a:p>
            <a:r>
              <a:rPr lang="en-US" dirty="0" smtClean="0"/>
              <a:t>District Role	____________________________________</a:t>
            </a:r>
          </a:p>
          <a:p>
            <a:r>
              <a:rPr lang="en-US" dirty="0" smtClean="0"/>
              <a:t>One Sentence:  What’s the biggest challenge you face in your school district today? </a:t>
            </a:r>
          </a:p>
          <a:p>
            <a:r>
              <a:rPr lang="en-US" dirty="0" smtClean="0"/>
              <a:t>________________________________________________________</a:t>
            </a:r>
          </a:p>
          <a:p>
            <a:r>
              <a:rPr lang="en-US" dirty="0" smtClean="0"/>
              <a:t>________________________________________________________</a:t>
            </a:r>
          </a:p>
          <a:p>
            <a:r>
              <a:rPr lang="en-US" dirty="0" smtClean="0"/>
              <a:t>________________________________________________________</a:t>
            </a:r>
          </a:p>
          <a:p>
            <a:pPr marL="384048" lvl="2" indent="0">
              <a:buNone/>
            </a:pPr>
            <a:endParaRPr lang="en-US" dirty="0"/>
          </a:p>
        </p:txBody>
      </p:sp>
    </p:spTree>
    <p:extLst>
      <p:ext uri="{BB962C8B-B14F-4D97-AF65-F5344CB8AC3E}">
        <p14:creationId xmlns:p14="http://schemas.microsoft.com/office/powerpoint/2010/main" val="20263912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86605"/>
            <a:ext cx="5090160" cy="1084996"/>
          </a:xfrm>
        </p:spPr>
        <p:txBody>
          <a:bodyPr>
            <a:normAutofit fontScale="90000"/>
          </a:bodyPr>
          <a:lstStyle/>
          <a:p>
            <a:r>
              <a:rPr lang="en-US" dirty="0"/>
              <a:t>Student Inequities and </a:t>
            </a:r>
            <a:r>
              <a:rPr lang="en-US" dirty="0" smtClean="0"/>
              <a:t>At-risk Needs</a:t>
            </a:r>
            <a:endParaRPr lang="en-US" dirty="0"/>
          </a:p>
        </p:txBody>
      </p:sp>
      <p:sp>
        <p:nvSpPr>
          <p:cNvPr id="3" name="Content Placeholder 2"/>
          <p:cNvSpPr>
            <a:spLocks noGrp="1"/>
          </p:cNvSpPr>
          <p:nvPr>
            <p:ph idx="1"/>
          </p:nvPr>
        </p:nvSpPr>
        <p:spPr>
          <a:xfrm>
            <a:off x="822959" y="1845734"/>
            <a:ext cx="7025641" cy="4023360"/>
          </a:xfrm>
        </p:spPr>
        <p:txBody>
          <a:bodyPr>
            <a:normAutofit/>
          </a:bodyPr>
          <a:lstStyle/>
          <a:p>
            <a:r>
              <a:rPr lang="en-US" dirty="0"/>
              <a:t>Despite the School Finance Interim Committee recommending and the House Education Committee approving a bill, </a:t>
            </a:r>
            <a:r>
              <a:rPr lang="en-US" b="1" u="sng" dirty="0">
                <a:hlinkClick r:id="rId2"/>
              </a:rPr>
              <a:t>HF 2490</a:t>
            </a:r>
            <a:r>
              <a:rPr lang="en-US" dirty="0"/>
              <a:t>, the study of the impact of poverty on education and funding formula options to meet the needs of students did not advance out of House Appropriations </a:t>
            </a:r>
            <a:r>
              <a:rPr lang="en-US" dirty="0" smtClean="0"/>
              <a:t>Committee in 2020.</a:t>
            </a:r>
          </a:p>
          <a:p>
            <a:r>
              <a:rPr lang="en-US" dirty="0" smtClean="0"/>
              <a:t>No bill was moved forward in either the House or Senate in 2021, taking a step backwards in the policy discussions.  </a:t>
            </a:r>
          </a:p>
          <a:p>
            <a:r>
              <a:rPr lang="en-US" dirty="0" smtClean="0"/>
              <a:t>FYI:  </a:t>
            </a:r>
            <a:r>
              <a:rPr lang="en-US" dirty="0"/>
              <a:t>Children from families with incomes at or below 130% of the poverty level are eligible for free lunch those 130-185% eligible for reduced lunch. </a:t>
            </a:r>
          </a:p>
        </p:txBody>
      </p:sp>
      <p:pic>
        <p:nvPicPr>
          <p:cNvPr id="4" name="Picture 3"/>
          <p:cNvPicPr>
            <a:picLocks noChangeAspect="1"/>
          </p:cNvPicPr>
          <p:nvPr/>
        </p:nvPicPr>
        <p:blipFill>
          <a:blip r:embed="rId3"/>
          <a:stretch>
            <a:fillRect/>
          </a:stretch>
        </p:blipFill>
        <p:spPr>
          <a:xfrm>
            <a:off x="0" y="1"/>
            <a:ext cx="2438400" cy="1498242"/>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8366760" y="1462487"/>
            <a:ext cx="325120" cy="335280"/>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366760" y="1059075"/>
            <a:ext cx="335280" cy="366395"/>
          </a:xfrm>
          <a:prstGeom prst="rect">
            <a:avLst/>
          </a:prstGeom>
        </p:spPr>
      </p:pic>
    </p:spTree>
    <p:extLst>
      <p:ext uri="{BB962C8B-B14F-4D97-AF65-F5344CB8AC3E}">
        <p14:creationId xmlns:p14="http://schemas.microsoft.com/office/powerpoint/2010/main" val="242744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914400" y="4800600"/>
            <a:ext cx="6477000" cy="923330"/>
          </a:xfrm>
          <a:prstGeom prst="rect">
            <a:avLst/>
          </a:prstGeom>
          <a:noFill/>
        </p:spPr>
        <p:txBody>
          <a:bodyPr wrap="square" rtlCol="0">
            <a:spAutoFit/>
          </a:bodyPr>
          <a:lstStyle/>
          <a:p>
            <a:r>
              <a:rPr lang="en-US" dirty="0" smtClean="0"/>
              <a:t>In 2001, only 4 districts had more than 50% of students eligible for FRPL (Waterloo, Keokuk, Wayne and Diagonal. Diagonal was the state high at 60.2% and the only district above 60%)</a:t>
            </a:r>
            <a:endParaRPr lang="en-US" dirty="0"/>
          </a:p>
        </p:txBody>
      </p:sp>
      <p:pic>
        <p:nvPicPr>
          <p:cNvPr id="6" name="Content Placeholder 5"/>
          <p:cNvPicPr>
            <a:picLocks noGrp="1" noChangeAspect="1"/>
          </p:cNvPicPr>
          <p:nvPr>
            <p:ph idx="1"/>
          </p:nvPr>
        </p:nvPicPr>
        <p:blipFill>
          <a:blip r:embed="rId2"/>
          <a:stretch>
            <a:fillRect/>
          </a:stretch>
        </p:blipFill>
        <p:spPr>
          <a:xfrm>
            <a:off x="-10886" y="0"/>
            <a:ext cx="8677612" cy="4520704"/>
          </a:xfrm>
          <a:prstGeom prst="rect">
            <a:avLst/>
          </a:prstGeom>
        </p:spPr>
      </p:pic>
    </p:spTree>
    <p:extLst>
      <p:ext uri="{BB962C8B-B14F-4D97-AF65-F5344CB8AC3E}">
        <p14:creationId xmlns:p14="http://schemas.microsoft.com/office/powerpoint/2010/main" val="2817781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76" y="5257800"/>
            <a:ext cx="8534400" cy="1200329"/>
          </a:xfrm>
          <a:prstGeom prst="rect">
            <a:avLst/>
          </a:prstGeom>
          <a:solidFill>
            <a:schemeClr val="bg1"/>
          </a:solidFill>
        </p:spPr>
        <p:txBody>
          <a:bodyPr wrap="square" rtlCol="0">
            <a:spAutoFit/>
          </a:bodyPr>
          <a:lstStyle/>
          <a:p>
            <a:r>
              <a:rPr lang="en-US" dirty="0" smtClean="0"/>
              <a:t>In FY 2021, of the 78 districts with more than half of their student on FRPL, 69 are rural.  30 districts have more than 60% of students eligible for FRPL. Those above 70% include Stratford, Postville, Rock Valley, LuVerne, Des Moines, Waterloo, Marshalltown, Denison, Clay Central-Everly, Storm Lake, Hamburg, South Page, Sioux City and Council Bluffs.   </a:t>
            </a:r>
            <a:endParaRPr lang="en-US" dirty="0"/>
          </a:p>
        </p:txBody>
      </p:sp>
      <p:pic>
        <p:nvPicPr>
          <p:cNvPr id="3" name="Picture 2"/>
          <p:cNvPicPr>
            <a:picLocks noChangeAspect="1"/>
          </p:cNvPicPr>
          <p:nvPr/>
        </p:nvPicPr>
        <p:blipFill>
          <a:blip r:embed="rId2"/>
          <a:stretch>
            <a:fillRect/>
          </a:stretch>
        </p:blipFill>
        <p:spPr>
          <a:xfrm>
            <a:off x="9159" y="0"/>
            <a:ext cx="8731234" cy="5173824"/>
          </a:xfrm>
          <a:prstGeom prst="rect">
            <a:avLst/>
          </a:prstGeom>
        </p:spPr>
      </p:pic>
    </p:spTree>
    <p:extLst>
      <p:ext uri="{BB962C8B-B14F-4D97-AF65-F5344CB8AC3E}">
        <p14:creationId xmlns:p14="http://schemas.microsoft.com/office/powerpoint/2010/main" val="3772530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
            <a:ext cx="9120367" cy="5607075"/>
          </a:xfrm>
          <a:prstGeom prst="rect">
            <a:avLst/>
          </a:prstGeom>
        </p:spPr>
      </p:pic>
      <p:sp>
        <p:nvSpPr>
          <p:cNvPr id="3" name="5-Point Star 2"/>
          <p:cNvSpPr/>
          <p:nvPr/>
        </p:nvSpPr>
        <p:spPr>
          <a:xfrm>
            <a:off x="8577211" y="22098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8610600" y="38862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85800" y="5562600"/>
            <a:ext cx="7735078" cy="646331"/>
          </a:xfrm>
          <a:prstGeom prst="rect">
            <a:avLst/>
          </a:prstGeom>
        </p:spPr>
        <p:txBody>
          <a:bodyPr wrap="square">
            <a:spAutoFit/>
          </a:bodyPr>
          <a:lstStyle/>
          <a:p>
            <a:r>
              <a:rPr lang="en-US" dirty="0"/>
              <a:t>Districts in the largest and smallest enrollment categories had the highest percentage of students eligible for free or reduced price lunch (Table 1-7). </a:t>
            </a:r>
          </a:p>
        </p:txBody>
      </p:sp>
    </p:spTree>
    <p:extLst>
      <p:ext uri="{BB962C8B-B14F-4D97-AF65-F5344CB8AC3E}">
        <p14:creationId xmlns:p14="http://schemas.microsoft.com/office/powerpoint/2010/main" val="2512955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Concentration &amp; $$</a:t>
            </a:r>
            <a:endParaRPr lang="en-US" dirty="0"/>
          </a:p>
        </p:txBody>
      </p:sp>
      <p:sp>
        <p:nvSpPr>
          <p:cNvPr id="3" name="Content Placeholder 2"/>
          <p:cNvSpPr>
            <a:spLocks noGrp="1"/>
          </p:cNvSpPr>
          <p:nvPr>
            <p:ph idx="1"/>
          </p:nvPr>
        </p:nvSpPr>
        <p:spPr>
          <a:xfrm>
            <a:off x="822959" y="1845734"/>
            <a:ext cx="7543801" cy="4478866"/>
          </a:xfrm>
        </p:spPr>
        <p:txBody>
          <a:bodyPr>
            <a:normAutofit fontScale="92500" lnSpcReduction="10000"/>
          </a:bodyPr>
          <a:lstStyle/>
          <a:p>
            <a:r>
              <a:rPr lang="en-US" sz="2400" dirty="0"/>
              <a:t>The McCourt School of Public Policy, Georgetown, FutureEd, </a:t>
            </a:r>
            <a:r>
              <a:rPr lang="en-US" sz="2400" u="sng" dirty="0">
                <a:hlinkClick r:id="rId2"/>
              </a:rPr>
              <a:t>State Education Funding; The Poverty Equation</a:t>
            </a:r>
            <a:r>
              <a:rPr lang="en-US" sz="2400" dirty="0"/>
              <a:t>, March 2020, states, </a:t>
            </a:r>
            <a:endParaRPr lang="en-US" sz="2400" dirty="0" smtClean="0"/>
          </a:p>
          <a:p>
            <a:pPr lvl="1"/>
            <a:r>
              <a:rPr lang="en-US" sz="2000" dirty="0" smtClean="0"/>
              <a:t>“</a:t>
            </a:r>
            <a:r>
              <a:rPr lang="en-US" sz="2000" dirty="0"/>
              <a:t>What’s more, when poverty is concentrated in a school—that is, when a significant portion of students in a school come from low-income households—the impact on performance is compounded. </a:t>
            </a:r>
            <a:endParaRPr lang="en-US" sz="2000" dirty="0" smtClean="0"/>
          </a:p>
          <a:p>
            <a:pPr lvl="1"/>
            <a:r>
              <a:rPr lang="en-US" sz="2000" u="sng" dirty="0" smtClean="0">
                <a:hlinkClick r:id="rId3"/>
              </a:rPr>
              <a:t>A </a:t>
            </a:r>
            <a:r>
              <a:rPr lang="en-US" sz="2000" u="sng" dirty="0">
                <a:hlinkClick r:id="rId3"/>
              </a:rPr>
              <a:t>body of research</a:t>
            </a:r>
            <a:r>
              <a:rPr lang="en-US" sz="2000" dirty="0"/>
              <a:t> suggests that there is a ‘tipping point,’ somewhere between 50 to 60 percent of a school’s students living in poverty, where performance for all students there drastically declines.”</a:t>
            </a:r>
          </a:p>
          <a:p>
            <a:pPr lvl="0"/>
            <a:r>
              <a:rPr lang="en-US" dirty="0" smtClean="0"/>
              <a:t>Nevada </a:t>
            </a:r>
            <a:r>
              <a:rPr lang="en-US" dirty="0"/>
              <a:t>Study in Oct. 2018 studied successful school systems and costed out the staffing models of instruction and other services to determine the appropriate weighting commensurate with the programs needed at around .35  (would equate to $2,467 per low-income student in Iowa’s 2021 formula) </a:t>
            </a:r>
            <a:endParaRPr lang="en-US" dirty="0" smtClean="0"/>
          </a:p>
          <a:p>
            <a:pPr lvl="0"/>
            <a:r>
              <a:rPr lang="en-US" sz="1700" i="1" dirty="0" smtClean="0"/>
              <a:t>Nevada </a:t>
            </a:r>
            <a:r>
              <a:rPr lang="en-US" sz="1700" i="1" dirty="0"/>
              <a:t>School Finance </a:t>
            </a:r>
            <a:r>
              <a:rPr lang="en-US" sz="1700" i="1" dirty="0" smtClean="0"/>
              <a:t>Study, </a:t>
            </a:r>
            <a:r>
              <a:rPr lang="en-US" sz="1700" i="1" dirty="0"/>
              <a:t>Augenblick, Palaich and </a:t>
            </a:r>
            <a:r>
              <a:rPr lang="en-US" sz="1700" i="1" dirty="0" smtClean="0"/>
              <a:t>Associates, </a:t>
            </a:r>
            <a:r>
              <a:rPr lang="en-US" sz="1700" i="1" dirty="0"/>
              <a:t>Education Commission of the </a:t>
            </a:r>
            <a:r>
              <a:rPr lang="en-US" sz="1700" i="1" dirty="0" smtClean="0"/>
              <a:t>States, </a:t>
            </a:r>
            <a:r>
              <a:rPr lang="en-US" sz="1700" i="1" dirty="0"/>
              <a:t>Picus Odden and Associates </a:t>
            </a:r>
            <a:r>
              <a:rPr lang="en-US" sz="1700" i="1" dirty="0" smtClean="0"/>
              <a:t>October </a:t>
            </a:r>
            <a:r>
              <a:rPr lang="en-US" sz="1700" i="1" dirty="0"/>
              <a:t>22, 2018</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3320858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924800" cy="857250"/>
          </a:xfrm>
        </p:spPr>
        <p:txBody>
          <a:bodyPr>
            <a:normAutofit fontScale="90000"/>
          </a:bodyPr>
          <a:lstStyle/>
          <a:p>
            <a:r>
              <a:rPr lang="en-US" dirty="0" smtClean="0"/>
              <a:t>Funding Formulas in Iowa and Other States </a:t>
            </a:r>
            <a:endParaRPr lang="en-US" dirty="0"/>
          </a:p>
        </p:txBody>
      </p:sp>
      <p:sp>
        <p:nvSpPr>
          <p:cNvPr id="3" name="Content Placeholder 2"/>
          <p:cNvSpPr>
            <a:spLocks noGrp="1"/>
          </p:cNvSpPr>
          <p:nvPr>
            <p:ph idx="1"/>
          </p:nvPr>
        </p:nvSpPr>
        <p:spPr>
          <a:xfrm>
            <a:off x="432318" y="1828800"/>
            <a:ext cx="8229600" cy="4419600"/>
          </a:xfrm>
        </p:spPr>
        <p:txBody>
          <a:bodyPr>
            <a:normAutofit lnSpcReduction="10000"/>
          </a:bodyPr>
          <a:lstStyle/>
          <a:p>
            <a:pPr lvl="0"/>
            <a:r>
              <a:rPr lang="en-US" sz="2100" dirty="0" smtClean="0"/>
              <a:t>Iowa’s </a:t>
            </a:r>
            <a:r>
              <a:rPr lang="en-US" sz="2100" dirty="0"/>
              <a:t>formula provides a total of $148.9 million in 2020-21 for at-risk and dropout prevention programs</a:t>
            </a:r>
          </a:p>
          <a:p>
            <a:pPr lvl="1"/>
            <a:r>
              <a:rPr lang="en-US" sz="1900" dirty="0"/>
              <a:t>Dropout Prevention MSA: $131.8 million</a:t>
            </a:r>
          </a:p>
          <a:p>
            <a:pPr lvl="1"/>
            <a:r>
              <a:rPr lang="en-US" sz="1900" dirty="0"/>
              <a:t>At-risk weighting in the formula: $17.1 million</a:t>
            </a:r>
          </a:p>
          <a:p>
            <a:pPr lvl="0"/>
            <a:r>
              <a:rPr lang="en-US" sz="2100" dirty="0"/>
              <a:t>Total funding equates to $743 per Iowa low income student, except that funding is distributed to all districts with little weighting for low income.  </a:t>
            </a:r>
            <a:endParaRPr lang="en-US" sz="2100" dirty="0" smtClean="0"/>
          </a:p>
          <a:p>
            <a:pPr lvl="1"/>
            <a:r>
              <a:rPr lang="en-US" sz="1900" dirty="0" smtClean="0"/>
              <a:t>Dropout </a:t>
            </a:r>
            <a:r>
              <a:rPr lang="en-US" sz="1900" dirty="0"/>
              <a:t>Prevention is between 2.5% and 5% of regular program district cost, based on enrollment and history. </a:t>
            </a:r>
            <a:endParaRPr lang="en-US" sz="1900" dirty="0" smtClean="0"/>
          </a:p>
          <a:p>
            <a:pPr lvl="1"/>
            <a:r>
              <a:rPr lang="en-US" sz="1900" dirty="0" smtClean="0"/>
              <a:t>At-risk </a:t>
            </a:r>
            <a:r>
              <a:rPr lang="en-US" sz="1900" dirty="0"/>
              <a:t>funding is partially based on FRPL percentage of the state’s total FRPL enrollment and partially based on total enrollment.  </a:t>
            </a:r>
            <a:endParaRPr lang="en-US" sz="1900" dirty="0" smtClean="0"/>
          </a:p>
          <a:p>
            <a:pPr lvl="1"/>
            <a:r>
              <a:rPr lang="en-US" sz="1900" dirty="0" smtClean="0"/>
              <a:t>If </a:t>
            </a:r>
            <a:r>
              <a:rPr lang="en-US" sz="1900" dirty="0"/>
              <a:t>it were all allocated to low income students, it would equate to 10.6% weighting, less than half of the 26 state’s average commitment to at-risk students in 2012.  </a:t>
            </a:r>
            <a:endParaRPr lang="en-US" sz="1900" dirty="0" smtClean="0"/>
          </a:p>
          <a:p>
            <a:pPr lvl="1"/>
            <a:r>
              <a:rPr lang="en-US" sz="1900" dirty="0" smtClean="0"/>
              <a:t>By </a:t>
            </a:r>
            <a:r>
              <a:rPr lang="en-US" sz="1900" dirty="0"/>
              <a:t>2018, 47 states now provide at-risk funding based on poverty or other metrics, for a national average weighting of .22. </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25967512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Iowa’s Resources are Enrollment Driven</a:t>
            </a:r>
            <a:endParaRPr lang="en-US" dirty="0"/>
          </a:p>
        </p:txBody>
      </p:sp>
      <p:sp>
        <p:nvSpPr>
          <p:cNvPr id="3" name="Content Placeholder 2"/>
          <p:cNvSpPr>
            <a:spLocks noGrp="1"/>
          </p:cNvSpPr>
          <p:nvPr>
            <p:ph idx="1"/>
          </p:nvPr>
        </p:nvSpPr>
        <p:spPr>
          <a:xfrm>
            <a:off x="578644" y="1825230"/>
            <a:ext cx="8229600" cy="3394472"/>
          </a:xfrm>
        </p:spPr>
        <p:txBody>
          <a:bodyPr/>
          <a:lstStyle/>
          <a:p>
            <a:pPr marL="0" indent="0">
              <a:buNone/>
            </a:pPr>
            <a:r>
              <a:rPr lang="en-US" dirty="0" smtClean="0"/>
              <a:t>Comparison </a:t>
            </a:r>
            <a:r>
              <a:rPr lang="en-US" dirty="0"/>
              <a:t>of </a:t>
            </a:r>
            <a:r>
              <a:rPr lang="en-US" dirty="0" smtClean="0"/>
              <a:t>Van Meter and Cardinal </a:t>
            </a:r>
            <a:r>
              <a:rPr lang="en-US" dirty="0"/>
              <a:t>funding for at-risk and dropout prevention per low income student exemplifies the formula: </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prstClr val="black">
                    <a:tint val="75000"/>
                  </a:prstClr>
                </a:solidFill>
              </a:rPr>
              <a:pPr/>
              <a:t>46</a:t>
            </a:fld>
            <a:endParaRPr lang="en-US" dirty="0">
              <a:solidFill>
                <a:prstClr val="black">
                  <a:tint val="75000"/>
                </a:prstClr>
              </a:solidFill>
            </a:endParaRPr>
          </a:p>
        </p:txBody>
      </p:sp>
      <p:sp>
        <p:nvSpPr>
          <p:cNvPr id="7" name="TextBox 6"/>
          <p:cNvSpPr txBox="1"/>
          <p:nvPr/>
        </p:nvSpPr>
        <p:spPr>
          <a:xfrm>
            <a:off x="2175272" y="5001751"/>
            <a:ext cx="5147072" cy="507831"/>
          </a:xfrm>
          <a:prstGeom prst="rect">
            <a:avLst/>
          </a:prstGeom>
          <a:solidFill>
            <a:schemeClr val="accent6">
              <a:lumMod val="20000"/>
              <a:lumOff val="80000"/>
            </a:schemeClr>
          </a:solidFill>
        </p:spPr>
        <p:txBody>
          <a:bodyPr wrap="square" rtlCol="0">
            <a:spAutoFit/>
          </a:bodyPr>
          <a:lstStyle/>
          <a:p>
            <a:r>
              <a:rPr lang="en-US" sz="1350" dirty="0"/>
              <a:t>Weighting of .35 = $2,467 in 2021, so even </a:t>
            </a:r>
            <a:r>
              <a:rPr lang="en-US" sz="1350" dirty="0" smtClean="0"/>
              <a:t>Van Meter’s </a:t>
            </a:r>
            <a:r>
              <a:rPr lang="en-US" sz="1350" dirty="0"/>
              <a:t>funding is below the experts’ recommendations of resources to close the gap.</a:t>
            </a:r>
          </a:p>
        </p:txBody>
      </p:sp>
      <p:graphicFrame>
        <p:nvGraphicFramePr>
          <p:cNvPr id="5" name="Table 4"/>
          <p:cNvGraphicFramePr>
            <a:graphicFrameLocks noGrp="1"/>
          </p:cNvGraphicFramePr>
          <p:nvPr>
            <p:extLst>
              <p:ext uri="{D42A27DB-BD31-4B8C-83A1-F6EECF244321}">
                <p14:modId xmlns:p14="http://schemas.microsoft.com/office/powerpoint/2010/main" val="731570528"/>
              </p:ext>
            </p:extLst>
          </p:nvPr>
        </p:nvGraphicFramePr>
        <p:xfrm>
          <a:off x="457200" y="2667000"/>
          <a:ext cx="8458201" cy="1676400"/>
        </p:xfrm>
        <a:graphic>
          <a:graphicData uri="http://schemas.openxmlformats.org/drawingml/2006/table">
            <a:tbl>
              <a:tblPr>
                <a:tableStyleId>{5C22544A-7EE6-4342-B048-85BDC9FD1C3A}</a:tableStyleId>
              </a:tblPr>
              <a:tblGrid>
                <a:gridCol w="1248508">
                  <a:extLst>
                    <a:ext uri="{9D8B030D-6E8A-4147-A177-3AD203B41FA5}">
                      <a16:colId xmlns:a16="http://schemas.microsoft.com/office/drawing/2014/main" val="3147867946"/>
                    </a:ext>
                  </a:extLst>
                </a:gridCol>
                <a:gridCol w="1160585">
                  <a:extLst>
                    <a:ext uri="{9D8B030D-6E8A-4147-A177-3AD203B41FA5}">
                      <a16:colId xmlns:a16="http://schemas.microsoft.com/office/drawing/2014/main" val="509346355"/>
                    </a:ext>
                  </a:extLst>
                </a:gridCol>
                <a:gridCol w="879231">
                  <a:extLst>
                    <a:ext uri="{9D8B030D-6E8A-4147-A177-3AD203B41FA5}">
                      <a16:colId xmlns:a16="http://schemas.microsoft.com/office/drawing/2014/main" val="2127451067"/>
                    </a:ext>
                  </a:extLst>
                </a:gridCol>
                <a:gridCol w="1283676">
                  <a:extLst>
                    <a:ext uri="{9D8B030D-6E8A-4147-A177-3AD203B41FA5}">
                      <a16:colId xmlns:a16="http://schemas.microsoft.com/office/drawing/2014/main" val="1407604698"/>
                    </a:ext>
                  </a:extLst>
                </a:gridCol>
                <a:gridCol w="1090246">
                  <a:extLst>
                    <a:ext uri="{9D8B030D-6E8A-4147-A177-3AD203B41FA5}">
                      <a16:colId xmlns:a16="http://schemas.microsoft.com/office/drawing/2014/main" val="2150230575"/>
                    </a:ext>
                  </a:extLst>
                </a:gridCol>
                <a:gridCol w="879231">
                  <a:extLst>
                    <a:ext uri="{9D8B030D-6E8A-4147-A177-3AD203B41FA5}">
                      <a16:colId xmlns:a16="http://schemas.microsoft.com/office/drawing/2014/main" val="267063331"/>
                    </a:ext>
                  </a:extLst>
                </a:gridCol>
                <a:gridCol w="931985">
                  <a:extLst>
                    <a:ext uri="{9D8B030D-6E8A-4147-A177-3AD203B41FA5}">
                      <a16:colId xmlns:a16="http://schemas.microsoft.com/office/drawing/2014/main" val="414322471"/>
                    </a:ext>
                  </a:extLst>
                </a:gridCol>
                <a:gridCol w="984739">
                  <a:extLst>
                    <a:ext uri="{9D8B030D-6E8A-4147-A177-3AD203B41FA5}">
                      <a16:colId xmlns:a16="http://schemas.microsoft.com/office/drawing/2014/main" val="1596978762"/>
                    </a:ext>
                  </a:extLst>
                </a:gridCol>
              </a:tblGrid>
              <a:tr h="1005840">
                <a:tc>
                  <a:txBody>
                    <a:bodyPr/>
                    <a:lstStyle/>
                    <a:p>
                      <a:pPr algn="l" fontAlgn="b"/>
                      <a:r>
                        <a:rPr lang="en-US" sz="1600" b="1" u="none" strike="noStrike" dirty="0">
                          <a:effectLst/>
                        </a:rPr>
                        <a:t>School District</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2020-21 Enrollment</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 FRPL eligible</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FRPL Eligible Students</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At-risk $$</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DoP$$</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Total $$</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 per Low Income Student</a:t>
                      </a:r>
                      <a:endParaRPr lang="en-US" sz="1600" b="1"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780953660"/>
                  </a:ext>
                </a:extLst>
              </a:tr>
              <a:tr h="335280">
                <a:tc>
                  <a:txBody>
                    <a:bodyPr/>
                    <a:lstStyle/>
                    <a:p>
                      <a:pPr algn="l" fontAlgn="b"/>
                      <a:r>
                        <a:rPr lang="en-US" sz="1600" u="none" strike="noStrike" dirty="0">
                          <a:effectLst/>
                        </a:rPr>
                        <a:t>Van Meter</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929</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600" u="none" strike="noStrike" dirty="0">
                          <a:effectLst/>
                        </a:rPr>
                        <a:t>7.16%</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71</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13,445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600" u="none" strike="noStrike" dirty="0">
                          <a:effectLst/>
                        </a:rPr>
                        <a:t>$100,500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$ 113,945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1,605 </a:t>
                      </a:r>
                      <a:endParaRPr lang="en-US" sz="16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25090070"/>
                  </a:ext>
                </a:extLst>
              </a:tr>
              <a:tr h="335280">
                <a:tc>
                  <a:txBody>
                    <a:bodyPr/>
                    <a:lstStyle/>
                    <a:p>
                      <a:pPr algn="l" fontAlgn="b"/>
                      <a:r>
                        <a:rPr lang="en-US" sz="1600" u="none" strike="noStrike" dirty="0">
                          <a:effectLst/>
                        </a:rPr>
                        <a:t>Cardinal</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949</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600" u="none" strike="noStrike" dirty="0">
                          <a:effectLst/>
                        </a:rPr>
                        <a:t>55.22%</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522</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22,215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600" u="none" strike="noStrike" dirty="0">
                          <a:effectLst/>
                        </a:rPr>
                        <a:t>$146,132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$ 168,347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323 </a:t>
                      </a:r>
                      <a:endParaRPr lang="en-US" sz="16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485676855"/>
                  </a:ext>
                </a:extLst>
              </a:tr>
            </a:tbl>
          </a:graphicData>
        </a:graphic>
      </p:graphicFrame>
    </p:spTree>
    <p:extLst>
      <p:ext uri="{BB962C8B-B14F-4D97-AF65-F5344CB8AC3E}">
        <p14:creationId xmlns:p14="http://schemas.microsoft.com/office/powerpoint/2010/main" val="3069806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800" b="1" dirty="0"/>
              <a:t>Sharing Incentives/Efficiencies: </a:t>
            </a:r>
            <a:r>
              <a:rPr lang="en-US" sz="2800" dirty="0"/>
              <a:t>extension of Whole Grade Sharing, Reorganization and Operational Sharing Incentives. The 21-student cap should expand to allow access to any new flexibility. </a:t>
            </a:r>
          </a:p>
          <a:p>
            <a:endParaRPr lang="en-US" sz="2400" dirty="0"/>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7010542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1450757"/>
          </a:xfrm>
        </p:spPr>
        <p:txBody>
          <a:bodyPr>
            <a:normAutofit fontScale="90000"/>
          </a:bodyPr>
          <a:lstStyle/>
          <a:p>
            <a:pPr algn="ctr"/>
            <a:r>
              <a:rPr lang="en-US" b="1" dirty="0" smtClean="0"/>
              <a:t>Reorganization and Whole Grade Sharing Incentives Extension</a:t>
            </a:r>
            <a:endParaRPr lang="en-US" b="1" dirty="0"/>
          </a:p>
        </p:txBody>
      </p:sp>
      <p:sp>
        <p:nvSpPr>
          <p:cNvPr id="3" name="Rectangle 2"/>
          <p:cNvSpPr/>
          <p:nvPr/>
        </p:nvSpPr>
        <p:spPr>
          <a:xfrm>
            <a:off x="990600" y="1981200"/>
            <a:ext cx="7086600" cy="4247317"/>
          </a:xfrm>
          <a:prstGeom prst="rect">
            <a:avLst/>
          </a:prstGeom>
        </p:spPr>
        <p:txBody>
          <a:bodyPr wrap="square">
            <a:spAutoFit/>
          </a:bodyPr>
          <a:lstStyle/>
          <a:p>
            <a:r>
              <a:rPr lang="en-US" dirty="0" smtClean="0">
                <a:hlinkClick r:id="rId2"/>
              </a:rPr>
              <a:t>HF 847</a:t>
            </a:r>
            <a:r>
              <a:rPr lang="en-US" dirty="0" smtClean="0"/>
              <a:t> Flexibility/Education Provisions adds </a:t>
            </a:r>
            <a:r>
              <a:rPr lang="en-US" dirty="0"/>
              <a:t>a work-based learning coordinator position for operational </a:t>
            </a:r>
            <a:r>
              <a:rPr lang="en-US" dirty="0" smtClean="0"/>
              <a:t>sharing at 3 student weighting and adds a special education director position at 3 student weighting. </a:t>
            </a:r>
          </a:p>
          <a:p>
            <a:endParaRPr lang="en-US" dirty="0" smtClean="0"/>
          </a:p>
          <a:p>
            <a:r>
              <a:rPr lang="en-US" dirty="0" smtClean="0">
                <a:hlinkClick r:id="rId3"/>
              </a:rPr>
              <a:t>HF </a:t>
            </a:r>
            <a:r>
              <a:rPr lang="en-US" dirty="0">
                <a:hlinkClick r:id="rId3"/>
              </a:rPr>
              <a:t>868 </a:t>
            </a:r>
            <a:r>
              <a:rPr lang="en-US" dirty="0"/>
              <a:t>Mental Health Professional who holds </a:t>
            </a:r>
            <a:r>
              <a:rPr lang="en-US" dirty="0" smtClean="0"/>
              <a:t>SPR issued </a:t>
            </a:r>
            <a:r>
              <a:rPr lang="en-US" dirty="0"/>
              <a:t>by the BOEE as an allowable operational sharing position at 3.0 student </a:t>
            </a:r>
            <a:r>
              <a:rPr lang="en-US" dirty="0" smtClean="0"/>
              <a:t>weighting</a:t>
            </a:r>
          </a:p>
          <a:p>
            <a:endParaRPr lang="en-US" dirty="0"/>
          </a:p>
          <a:p>
            <a:r>
              <a:rPr lang="en-US" dirty="0" smtClean="0"/>
              <a:t>The bill lowers all 3-student weighted positions to 2 and all 5 student-weighted positions to 4, for the remaining three years of the program (FY 2022-24).  This bill was amended in the Senate and sent back to the House.  </a:t>
            </a:r>
          </a:p>
          <a:p>
            <a:endParaRPr lang="en-US" dirty="0"/>
          </a:p>
          <a:p>
            <a:r>
              <a:rPr lang="en-US" dirty="0" smtClean="0">
                <a:hlinkClick r:id="rId4"/>
              </a:rPr>
              <a:t>SF 156 </a:t>
            </a:r>
            <a:r>
              <a:rPr lang="en-US" dirty="0" smtClean="0"/>
              <a:t>would have added an information technology position to operational sharing and </a:t>
            </a:r>
            <a:r>
              <a:rPr lang="en-US" dirty="0">
                <a:hlinkClick r:id="rId5"/>
              </a:rPr>
              <a:t>SF 74 </a:t>
            </a:r>
            <a:r>
              <a:rPr lang="en-US" dirty="0"/>
              <a:t>would have added a School Resources Officer </a:t>
            </a:r>
            <a:r>
              <a:rPr lang="en-US" dirty="0" smtClean="0"/>
              <a:t>position. Both died in Senate Committees.</a:t>
            </a:r>
          </a:p>
        </p:txBody>
      </p:sp>
      <p:pic>
        <p:nvPicPr>
          <p:cNvPr id="5" name="Picture 4"/>
          <p:cNvPicPr/>
          <p:nvPr/>
        </p:nvPicPr>
        <p:blipFill>
          <a:blip r:embed="rId6" cstate="print">
            <a:extLst>
              <a:ext uri="{28A0092B-C50C-407E-A947-70E740481C1C}">
                <a14:useLocalDpi xmlns:a14="http://schemas.microsoft.com/office/drawing/2010/main" val="0"/>
              </a:ext>
            </a:extLst>
          </a:blip>
          <a:stretch>
            <a:fillRect/>
          </a:stretch>
        </p:blipFill>
        <p:spPr>
          <a:xfrm>
            <a:off x="8001000" y="1143000"/>
            <a:ext cx="690880" cy="654767"/>
          </a:xfrm>
          <a:prstGeom prst="rect">
            <a:avLst/>
          </a:prstGeom>
        </p:spPr>
      </p:pic>
    </p:spTree>
    <p:extLst>
      <p:ext uri="{BB962C8B-B14F-4D97-AF65-F5344CB8AC3E}">
        <p14:creationId xmlns:p14="http://schemas.microsoft.com/office/powerpoint/2010/main" val="37364690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1450757"/>
          </a:xfrm>
        </p:spPr>
        <p:txBody>
          <a:bodyPr>
            <a:normAutofit fontScale="90000"/>
          </a:bodyPr>
          <a:lstStyle/>
          <a:p>
            <a:pPr algn="ctr"/>
            <a:r>
              <a:rPr lang="en-US" b="1" dirty="0" smtClean="0"/>
              <a:t>Reorganization and Whole Grade Sharing Incentives Extension</a:t>
            </a:r>
            <a:endParaRPr lang="en-US" b="1" dirty="0"/>
          </a:p>
        </p:txBody>
      </p:sp>
      <p:sp>
        <p:nvSpPr>
          <p:cNvPr id="3" name="Rectangle 2"/>
          <p:cNvSpPr/>
          <p:nvPr/>
        </p:nvSpPr>
        <p:spPr>
          <a:xfrm>
            <a:off x="-76200" y="2209800"/>
            <a:ext cx="8915400" cy="4124206"/>
          </a:xfrm>
          <a:prstGeom prst="rect">
            <a:avLst/>
          </a:prstGeom>
        </p:spPr>
        <p:txBody>
          <a:bodyPr wrap="square">
            <a:spAutoFit/>
          </a:bodyPr>
          <a:lstStyle/>
          <a:p>
            <a:pPr marL="742950" lvl="1" indent="-285750">
              <a:lnSpc>
                <a:spcPct val="100000"/>
              </a:lnSpc>
              <a:buFont typeface="Wingdings" panose="05000000000000000000" pitchFamily="2" charset="2"/>
              <a:buChar char="Ø"/>
            </a:pPr>
            <a:r>
              <a:rPr lang="en-US" sz="2000" dirty="0" smtClean="0"/>
              <a:t>2018:  Extension </a:t>
            </a:r>
            <a:r>
              <a:rPr lang="en-US" sz="2000" dirty="0"/>
              <a:t>of Operational Sharing </a:t>
            </a:r>
            <a:r>
              <a:rPr lang="en-US" sz="2000" dirty="0" smtClean="0"/>
              <a:t>Incentives through budget year beginning July 1, 2024</a:t>
            </a:r>
          </a:p>
          <a:p>
            <a:pPr marL="742950" lvl="1" indent="-285750">
              <a:lnSpc>
                <a:spcPct val="100000"/>
              </a:lnSpc>
              <a:buFont typeface="Wingdings" panose="05000000000000000000" pitchFamily="2" charset="2"/>
              <a:buChar char="Ø"/>
            </a:pPr>
            <a:r>
              <a:rPr lang="en-US" sz="2000" dirty="0" smtClean="0"/>
              <a:t>2019:  Extension of WGS and Reorganization Incentives for reorgs effective no later than July 1, 2024</a:t>
            </a:r>
          </a:p>
          <a:p>
            <a:pPr marL="742950" lvl="1" indent="-285750">
              <a:lnSpc>
                <a:spcPct val="100000"/>
              </a:lnSpc>
              <a:buFont typeface="Wingdings" panose="05000000000000000000" pitchFamily="2" charset="2"/>
              <a:buChar char="Ø"/>
            </a:pPr>
            <a:r>
              <a:rPr lang="en-US" dirty="0" smtClean="0"/>
              <a:t>Incentives </a:t>
            </a:r>
            <a:r>
              <a:rPr lang="en-US" dirty="0"/>
              <a:t>provide an impetus for districts to work together to deliver greater educational opportunities for students through </a:t>
            </a:r>
            <a:r>
              <a:rPr lang="en-US" dirty="0" smtClean="0"/>
              <a:t>WGS, </a:t>
            </a:r>
            <a:r>
              <a:rPr lang="en-US" dirty="0"/>
              <a:t>either one-way, which 43 districts </a:t>
            </a:r>
            <a:r>
              <a:rPr lang="en-US" dirty="0" smtClean="0"/>
              <a:t>used in </a:t>
            </a:r>
            <a:r>
              <a:rPr lang="en-US" dirty="0"/>
              <a:t>the 2019-20 school year or with two-way agreements, </a:t>
            </a:r>
            <a:r>
              <a:rPr lang="en-US" dirty="0" smtClean="0"/>
              <a:t>which </a:t>
            </a:r>
            <a:r>
              <a:rPr lang="en-US" dirty="0"/>
              <a:t>14 districts </a:t>
            </a:r>
            <a:r>
              <a:rPr lang="en-US" dirty="0" smtClean="0"/>
              <a:t>used.  </a:t>
            </a:r>
            <a:r>
              <a:rPr lang="en-US" dirty="0"/>
              <a:t>Three districts that previously participated in whole grade sharing were reorganized effective July 1, 2019, lowering the total number of school districts in Iowa to </a:t>
            </a:r>
            <a:r>
              <a:rPr lang="en-US" dirty="0" smtClean="0"/>
              <a:t>327. </a:t>
            </a:r>
          </a:p>
          <a:p>
            <a:pPr marL="742950" lvl="1" indent="-285750">
              <a:lnSpc>
                <a:spcPct val="100000"/>
              </a:lnSpc>
              <a:buFont typeface="Wingdings" panose="05000000000000000000" pitchFamily="2" charset="2"/>
              <a:buChar char="Ø"/>
            </a:pPr>
            <a:r>
              <a:rPr lang="en-US" dirty="0" smtClean="0"/>
              <a:t>In </a:t>
            </a:r>
            <a:r>
              <a:rPr lang="en-US" dirty="0"/>
              <a:t>the </a:t>
            </a:r>
            <a:r>
              <a:rPr lang="en-US" dirty="0" smtClean="0"/>
              <a:t>2020-21 </a:t>
            </a:r>
            <a:r>
              <a:rPr lang="en-US" dirty="0"/>
              <a:t>school year, </a:t>
            </a:r>
            <a:r>
              <a:rPr lang="en-US" dirty="0" smtClean="0"/>
              <a:t>255 </a:t>
            </a:r>
            <a:r>
              <a:rPr lang="en-US" dirty="0"/>
              <a:t>districts also received operational sharing supplementary weighting.  Of those, </a:t>
            </a:r>
            <a:r>
              <a:rPr lang="en-US" dirty="0" smtClean="0"/>
              <a:t>101 </a:t>
            </a:r>
            <a:r>
              <a:rPr lang="en-US" dirty="0"/>
              <a:t>districts qualified for the full 21 student weighting, or $</a:t>
            </a:r>
            <a:r>
              <a:rPr lang="en-US" dirty="0" smtClean="0"/>
              <a:t>148,008 per district.</a:t>
            </a:r>
            <a:endParaRPr lang="en-US" sz="2000" dirty="0" smtClean="0"/>
          </a:p>
          <a:p>
            <a:pPr lvl="1">
              <a:lnSpc>
                <a:spcPct val="100000"/>
              </a:lnSpc>
            </a:pPr>
            <a:endParaRPr lang="en-US" sz="2000" dirty="0"/>
          </a:p>
        </p:txBody>
      </p:sp>
    </p:spTree>
    <p:extLst>
      <p:ext uri="{BB962C8B-B14F-4D97-AF65-F5344CB8AC3E}">
        <p14:creationId xmlns:p14="http://schemas.microsoft.com/office/powerpoint/2010/main" val="17441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RSAI</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Rural School Advocates of Iowa began with a few rural school leaders getting together in 2013 to discuss many things: </a:t>
            </a:r>
          </a:p>
          <a:p>
            <a:pPr lvl="1"/>
            <a:r>
              <a:rPr lang="en-US" dirty="0" smtClean="0"/>
              <a:t>Why were rural school voices not represented in statewide decision-making?</a:t>
            </a:r>
          </a:p>
          <a:p>
            <a:pPr lvl="1"/>
            <a:r>
              <a:rPr lang="en-US" dirty="0" smtClean="0"/>
              <a:t>Why did funding formulas not recognize transportation and sparsity factors?</a:t>
            </a:r>
          </a:p>
          <a:p>
            <a:pPr lvl="1"/>
            <a:r>
              <a:rPr lang="en-US" dirty="0" smtClean="0"/>
              <a:t>Why did state policy always seem to have a “one-size-fits-all” approach that left little flexibility to rural schools? </a:t>
            </a:r>
          </a:p>
          <a:p>
            <a:pPr lvl="1"/>
            <a:r>
              <a:rPr lang="en-US" dirty="0" smtClean="0"/>
              <a:t>What could rural school leaders do to change this situation to benefit students in rural schools?</a:t>
            </a:r>
            <a:endParaRPr lang="en-US" dirty="0"/>
          </a:p>
        </p:txBody>
      </p:sp>
    </p:spTree>
    <p:extLst>
      <p:ext uri="{BB962C8B-B14F-4D97-AF65-F5344CB8AC3E}">
        <p14:creationId xmlns:p14="http://schemas.microsoft.com/office/powerpoint/2010/main" val="40155722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228600" y="228600"/>
          <a:ext cx="88392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36668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Box 5"/>
          <p:cNvSpPr txBox="1"/>
          <p:nvPr/>
        </p:nvSpPr>
        <p:spPr>
          <a:xfrm>
            <a:off x="1676400" y="5715000"/>
            <a:ext cx="6019800" cy="646331"/>
          </a:xfrm>
          <a:prstGeom prst="rect">
            <a:avLst/>
          </a:prstGeom>
          <a:noFill/>
        </p:spPr>
        <p:txBody>
          <a:bodyPr wrap="square" rtlCol="0">
            <a:spAutoFit/>
          </a:bodyPr>
          <a:lstStyle/>
          <a:p>
            <a:r>
              <a:rPr lang="en-US" dirty="0" smtClean="0"/>
              <a:t>255 districts receive operational sharing incentives in the 2021 fiscal year.  $26.9 million total.</a:t>
            </a:r>
            <a:endParaRPr lang="en-US" dirty="0"/>
          </a:p>
        </p:txBody>
      </p:sp>
      <p:pic>
        <p:nvPicPr>
          <p:cNvPr id="4" name="Picture 3"/>
          <p:cNvPicPr>
            <a:picLocks noChangeAspect="1"/>
          </p:cNvPicPr>
          <p:nvPr/>
        </p:nvPicPr>
        <p:blipFill>
          <a:blip r:embed="rId2"/>
          <a:stretch>
            <a:fillRect/>
          </a:stretch>
        </p:blipFill>
        <p:spPr>
          <a:xfrm>
            <a:off x="102646" y="34212"/>
            <a:ext cx="9007375" cy="5604588"/>
          </a:xfrm>
          <a:prstGeom prst="rect">
            <a:avLst/>
          </a:prstGeom>
        </p:spPr>
      </p:pic>
    </p:spTree>
    <p:extLst>
      <p:ext uri="{BB962C8B-B14F-4D97-AF65-F5344CB8AC3E}">
        <p14:creationId xmlns:p14="http://schemas.microsoft.com/office/powerpoint/2010/main" val="3238735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1"/>
            <a:ext cx="7543800" cy="990600"/>
          </a:xfrm>
        </p:spPr>
        <p:txBody>
          <a:bodyPr/>
          <a:lstStyle/>
          <a:p>
            <a:pPr algn="ctr"/>
            <a:r>
              <a:rPr lang="en-US" b="1" dirty="0" smtClean="0"/>
              <a:t>Quality Preschool</a:t>
            </a:r>
            <a:endParaRPr lang="en-US" b="1" dirty="0"/>
          </a:p>
        </p:txBody>
      </p:sp>
      <p:pic>
        <p:nvPicPr>
          <p:cNvPr id="3" name="Picture 2" descr="tendermusings: Bring me ba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038600"/>
            <a:ext cx="5845479" cy="1066800"/>
          </a:xfrm>
          <a:prstGeom prst="rect">
            <a:avLst/>
          </a:prstGeom>
        </p:spPr>
      </p:pic>
    </p:spTree>
    <p:extLst>
      <p:ext uri="{BB962C8B-B14F-4D97-AF65-F5344CB8AC3E}">
        <p14:creationId xmlns:p14="http://schemas.microsoft.com/office/powerpoint/2010/main" val="4190848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800" b="1" dirty="0"/>
              <a:t>Quality Preschool: </a:t>
            </a:r>
            <a:r>
              <a:rPr lang="en-US" sz="2800" dirty="0"/>
              <a:t>funding of quality PK at the 1.0 per pupil cost and formula protections against budget and program impacts of PK enrollment swings (budget guarantee/on-time spending authority).</a:t>
            </a:r>
          </a:p>
          <a:p>
            <a:pPr marL="0" indent="0">
              <a:buNone/>
            </a:pPr>
            <a:endParaRPr lang="en-US" sz="2400" dirty="0"/>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25273831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6605"/>
            <a:ext cx="7010400" cy="475396"/>
          </a:xfrm>
        </p:spPr>
        <p:txBody>
          <a:bodyPr>
            <a:normAutofit fontScale="90000"/>
          </a:bodyPr>
          <a:lstStyle/>
          <a:p>
            <a:pPr algn="ctr"/>
            <a:r>
              <a:rPr lang="en-US" b="1" dirty="0" smtClean="0"/>
              <a:t>Quality Preschool</a:t>
            </a:r>
            <a:endParaRPr lang="en-US" b="1" dirty="0"/>
          </a:p>
        </p:txBody>
      </p:sp>
      <p:sp>
        <p:nvSpPr>
          <p:cNvPr id="4" name="Content Placeholder 3"/>
          <p:cNvSpPr>
            <a:spLocks noGrp="1"/>
          </p:cNvSpPr>
          <p:nvPr>
            <p:ph sz="half" idx="2"/>
          </p:nvPr>
        </p:nvSpPr>
        <p:spPr>
          <a:xfrm>
            <a:off x="1066800" y="2286000"/>
            <a:ext cx="7223760" cy="4038600"/>
          </a:xfrm>
        </p:spPr>
        <p:txBody>
          <a:bodyPr>
            <a:normAutofit fontScale="77500" lnSpcReduction="20000"/>
          </a:bodyPr>
          <a:lstStyle/>
          <a:p>
            <a:pPr>
              <a:buFont typeface="Wingdings" panose="05000000000000000000" pitchFamily="2" charset="2"/>
              <a:buChar char="Ø"/>
            </a:pPr>
            <a:r>
              <a:rPr lang="en-US" u="sng" dirty="0" smtClean="0">
                <a:hlinkClick r:id="rId2"/>
              </a:rPr>
              <a:t>HF 318 </a:t>
            </a:r>
            <a:r>
              <a:rPr lang="en-US" dirty="0" smtClean="0"/>
              <a:t>would allow districts </a:t>
            </a:r>
            <a:r>
              <a:rPr lang="en-US" dirty="0"/>
              <a:t>to serve and count young 5-year-olds in PK, was approved </a:t>
            </a:r>
            <a:r>
              <a:rPr lang="en-US" dirty="0" smtClean="0"/>
              <a:t>by </a:t>
            </a:r>
            <a:r>
              <a:rPr lang="en-US" dirty="0"/>
              <a:t>the full </a:t>
            </a:r>
            <a:r>
              <a:rPr lang="en-US" dirty="0" smtClean="0"/>
              <a:t>House, Senate Education Committee and Senate Appropriations Committee, but died on the Senate Calendar. </a:t>
            </a:r>
          </a:p>
          <a:p>
            <a:pPr>
              <a:buFont typeface="Wingdings" panose="05000000000000000000" pitchFamily="2" charset="2"/>
              <a:buChar char="Ø"/>
            </a:pPr>
            <a:r>
              <a:rPr lang="en-US" dirty="0" smtClean="0"/>
              <a:t>HF 532 Senate Amendment allows districts with increased PK enrollment to apply to SBRC for MSA.  Will grant automatically if the PK ending balance for the prior year is less than 25%.  Will allow a request and appearance to explain why it’s necessary if the balance is greater than 25%.  As that bill did not move forward, the PK language was amended on to HF 868 Education Appropriations and was approved. </a:t>
            </a:r>
          </a:p>
          <a:p>
            <a:pPr>
              <a:buFont typeface="Wingdings" panose="05000000000000000000" pitchFamily="2" charset="2"/>
              <a:buChar char="Ø"/>
            </a:pPr>
            <a:r>
              <a:rPr lang="en-US" dirty="0"/>
              <a:t>COVID-19 Impact:  PK enrollments lower in Fall 2020. PK does not have an on-time funding component or budget guarantee, so next year’s PK budget will be based on this Fall’s enrollment count. Also, DE guidance prohibits school districts from using general fund for PK expansion. Note:  Federal ESSER or ARP funds could be used for PK if funding from HF 868 process is not sufficient.</a:t>
            </a:r>
          </a:p>
          <a:p>
            <a:pPr>
              <a:buFont typeface="Wingdings" panose="05000000000000000000" pitchFamily="2" charset="2"/>
              <a:buChar char="Ø"/>
            </a:pPr>
            <a:r>
              <a:rPr lang="en-US" dirty="0" smtClean="0"/>
              <a:t>President Biden’s American Family Plan announced last week of April includes $200 billion universal 3- and 4-year-old PK.  Details to be forthcoming but two things of import:  $15 an hour minimum pay and state commitment for a portion of the cost will both be part of the deal. Not at all sure if it will get through the Senate, but it’s on the table.</a:t>
            </a:r>
          </a:p>
          <a:p>
            <a:pPr>
              <a:buFont typeface="Wingdings" panose="05000000000000000000" pitchFamily="2" charset="2"/>
              <a:buChar char="Ø"/>
            </a:pPr>
            <a:endParaRPr lang="en-US" dirty="0"/>
          </a:p>
        </p:txBody>
      </p:sp>
      <p:pic>
        <p:nvPicPr>
          <p:cNvPr id="7" name="Picture 6" descr="tendermusings: Bring me b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838200"/>
            <a:ext cx="5105400" cy="931736"/>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8001000" y="1143000"/>
            <a:ext cx="690880" cy="654767"/>
          </a:xfrm>
          <a:prstGeom prst="rect">
            <a:avLst/>
          </a:prstGeom>
        </p:spPr>
      </p:pic>
    </p:spTree>
    <p:extLst>
      <p:ext uri="{BB962C8B-B14F-4D97-AF65-F5344CB8AC3E}">
        <p14:creationId xmlns:p14="http://schemas.microsoft.com/office/powerpoint/2010/main" val="13487875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400" b="1" dirty="0"/>
              <a:t>School Safety:</a:t>
            </a:r>
            <a:r>
              <a:rPr lang="en-US" sz="2400" dirty="0"/>
              <a:t> school safety investments, including additional funding for security personnel and training to protect against emergency situations. </a:t>
            </a:r>
          </a:p>
          <a:p>
            <a:r>
              <a:rPr lang="en-US" sz="2400" b="1" dirty="0" smtClean="0"/>
              <a:t>Bonding </a:t>
            </a:r>
            <a:r>
              <a:rPr lang="en-US" sz="2400" b="1" dirty="0"/>
              <a:t>Capacity</a:t>
            </a:r>
            <a:r>
              <a:rPr lang="en-US" sz="2400" dirty="0"/>
              <a:t>: a simple majority, 50% plus 1, voter approval for school bond issues and calculation of debt limit excluding debt backed by the SAVE. </a:t>
            </a:r>
          </a:p>
          <a:p>
            <a:endParaRPr lang="en-US" sz="2400" dirty="0"/>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2175352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990600"/>
          </a:xfrm>
        </p:spPr>
        <p:txBody>
          <a:bodyPr/>
          <a:lstStyle/>
          <a:p>
            <a:pPr algn="ctr"/>
            <a:r>
              <a:rPr lang="en-US" b="1" dirty="0" smtClean="0"/>
              <a:t>School Safety</a:t>
            </a:r>
            <a:endParaRPr lang="en-US" b="1" dirty="0"/>
          </a:p>
        </p:txBody>
      </p:sp>
      <p:sp>
        <p:nvSpPr>
          <p:cNvPr id="4" name="Rectangle 3"/>
          <p:cNvSpPr/>
          <p:nvPr/>
        </p:nvSpPr>
        <p:spPr>
          <a:xfrm>
            <a:off x="762000" y="1828800"/>
            <a:ext cx="7315200" cy="4489947"/>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en-US" dirty="0">
                <a:hlinkClick r:id="rId2"/>
              </a:rPr>
              <a:t>SF 74 </a:t>
            </a:r>
            <a:r>
              <a:rPr lang="en-US" dirty="0"/>
              <a:t>would have added a School Resources Officer position to operational sharing, but did not advance out of the Senate Education Committee.</a:t>
            </a:r>
          </a:p>
          <a:p>
            <a:pPr marL="285750" indent="-285750">
              <a:lnSpc>
                <a:spcPct val="115000"/>
              </a:lnSpc>
              <a:spcAft>
                <a:spcPts val="1000"/>
              </a:spcAft>
              <a:buFont typeface="Wingdings" panose="05000000000000000000" pitchFamily="2" charset="2"/>
              <a:buChar char="Ø"/>
            </a:pPr>
            <a:r>
              <a:rPr lang="en-US"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SF 258 </a:t>
            </a:r>
            <a:r>
              <a:rPr lang="en-US" dirty="0" smtClean="0">
                <a:latin typeface="Calibri" panose="020F0502020204030204" pitchFamily="34" charset="0"/>
                <a:ea typeface="Calibri" panose="020F0502020204030204" pitchFamily="34" charset="0"/>
                <a:cs typeface="Times New Roman" panose="02020603050405020304" pitchFamily="18" charset="0"/>
              </a:rPr>
              <a:t>would </a:t>
            </a:r>
            <a:r>
              <a:rPr lang="en-US" dirty="0">
                <a:latin typeface="Calibri" panose="020F0502020204030204" pitchFamily="34" charset="0"/>
                <a:ea typeface="Calibri" panose="020F0502020204030204" pitchFamily="34" charset="0"/>
                <a:cs typeface="Times New Roman" panose="02020603050405020304" pitchFamily="18" charset="0"/>
              </a:rPr>
              <a:t>have </a:t>
            </a:r>
            <a:r>
              <a:rPr lang="en-US" dirty="0" smtClean="0">
                <a:latin typeface="Calibri" panose="020F0502020204030204" pitchFamily="34" charset="0"/>
                <a:ea typeface="Calibri" panose="020F0502020204030204" pitchFamily="34" charset="0"/>
                <a:cs typeface="Times New Roman" panose="02020603050405020304" pitchFamily="18" charset="0"/>
              </a:rPr>
              <a:t>allowed an increase in ISL funding for the costs of a </a:t>
            </a:r>
            <a:r>
              <a:rPr lang="en-US" dirty="0">
                <a:latin typeface="Calibri" panose="020F0502020204030204" pitchFamily="34" charset="0"/>
                <a:ea typeface="Calibri" panose="020F0502020204030204" pitchFamily="34" charset="0"/>
                <a:cs typeface="Times New Roman" panose="02020603050405020304" pitchFamily="18" charset="0"/>
              </a:rPr>
              <a:t>School Resource </a:t>
            </a:r>
            <a:r>
              <a:rPr lang="en-US" dirty="0" smtClean="0">
                <a:latin typeface="Calibri" panose="020F0502020204030204" pitchFamily="34" charset="0"/>
                <a:ea typeface="Calibri" panose="020F0502020204030204" pitchFamily="34" charset="0"/>
                <a:cs typeface="Times New Roman" panose="02020603050405020304" pitchFamily="18" charset="0"/>
              </a:rPr>
              <a:t>Officer </a:t>
            </a:r>
            <a:r>
              <a:rPr lang="en-US" dirty="0">
                <a:latin typeface="Calibri" panose="020F0502020204030204" pitchFamily="34" charset="0"/>
                <a:ea typeface="Calibri" panose="020F0502020204030204" pitchFamily="34" charset="0"/>
                <a:cs typeface="Times New Roman" panose="02020603050405020304" pitchFamily="18" charset="0"/>
              </a:rPr>
              <a:t>(SRO) </a:t>
            </a:r>
            <a:r>
              <a:rPr lang="en-US" dirty="0" smtClean="0">
                <a:latin typeface="Calibri" panose="020F0502020204030204" pitchFamily="34" charset="0"/>
                <a:ea typeface="Calibri" panose="020F0502020204030204" pitchFamily="34" charset="0"/>
                <a:cs typeface="Times New Roman" panose="02020603050405020304" pitchFamily="18" charset="0"/>
              </a:rPr>
              <a:t>position, was approved by Senate Education Committee, but did not move forward out of the Ways and Means Committee.</a:t>
            </a:r>
          </a:p>
          <a:p>
            <a:pPr marL="285750" indent="-285750">
              <a:lnSpc>
                <a:spcPct val="115000"/>
              </a:lnSpc>
              <a:spcAft>
                <a:spcPts val="1000"/>
              </a:spcAft>
              <a:buFont typeface="Wingdings" panose="05000000000000000000" pitchFamily="2" charset="2"/>
              <a:buChar char="Ø"/>
            </a:pPr>
            <a:r>
              <a:rPr lang="en-US" dirty="0" smtClean="0">
                <a:latin typeface="Calibri" panose="020F0502020204030204" pitchFamily="34" charset="0"/>
                <a:ea typeface="Calibri" panose="020F0502020204030204" pitchFamily="34" charset="0"/>
                <a:cs typeface="Times New Roman" panose="02020603050405020304" pitchFamily="18" charset="0"/>
              </a:rPr>
              <a:t>Identical “Safe and Sound at School” bills, authored by the Department of Public Safety, were introduced in both chambers </a:t>
            </a:r>
            <a:r>
              <a:rPr lang="en-US" dirty="0" smtClean="0">
                <a:latin typeface="Calibri" panose="020F0502020204030204" pitchFamily="34" charset="0"/>
                <a:ea typeface="Calibri" panose="020F0502020204030204" pitchFamily="34" charset="0"/>
                <a:cs typeface="Times New Roman" panose="02020603050405020304" pitchFamily="18" charset="0"/>
                <a:hlinkClick r:id="rId4"/>
              </a:rPr>
              <a:t>SSB 1070 </a:t>
            </a:r>
            <a:r>
              <a:rPr lang="en-US" dirty="0" smtClean="0">
                <a:latin typeface="Calibri" panose="020F0502020204030204" pitchFamily="34" charset="0"/>
                <a:ea typeface="Calibri" panose="020F0502020204030204" pitchFamily="34" charset="0"/>
                <a:cs typeface="Times New Roman" panose="02020603050405020304" pitchFamily="18" charset="0"/>
              </a:rPr>
              <a:t>and </a:t>
            </a:r>
            <a:r>
              <a:rPr lang="en-US" dirty="0" smtClean="0">
                <a:latin typeface="Calibri" panose="020F0502020204030204" pitchFamily="34" charset="0"/>
                <a:ea typeface="Calibri" panose="020F0502020204030204" pitchFamily="34" charset="0"/>
                <a:cs typeface="Times New Roman" panose="02020603050405020304" pitchFamily="18" charset="0"/>
                <a:hlinkClick r:id="rId5"/>
              </a:rPr>
              <a:t>HF 585. </a:t>
            </a:r>
            <a:r>
              <a:rPr lang="en-US" dirty="0" smtClean="0">
                <a:latin typeface="Calibri" panose="020F0502020204030204" pitchFamily="34" charset="0"/>
                <a:ea typeface="Calibri" panose="020F0502020204030204" pitchFamily="34" charset="0"/>
                <a:cs typeface="Times New Roman" panose="02020603050405020304" pitchFamily="18" charset="0"/>
              </a:rPr>
              <a:t> Would have set up a 24-hour anonymous hotline for tips, managed by the DPS, but would have created some expectations for schools to monitor and address complaints without any additional funding.  RSAI opposed those bills. </a:t>
            </a:r>
          </a:p>
        </p:txBody>
      </p:sp>
      <p:pic>
        <p:nvPicPr>
          <p:cNvPr id="5" name="Picture 4"/>
          <p:cNvPicPr>
            <a:picLocks noChangeAspect="1"/>
          </p:cNvPicPr>
          <p:nvPr/>
        </p:nvPicPr>
        <p:blipFill>
          <a:blip r:embed="rId6"/>
          <a:stretch>
            <a:fillRect/>
          </a:stretch>
        </p:blipFill>
        <p:spPr>
          <a:xfrm>
            <a:off x="7696200" y="533400"/>
            <a:ext cx="948620" cy="990600"/>
          </a:xfrm>
          <a:prstGeom prst="rect">
            <a:avLst/>
          </a:prstGeom>
        </p:spPr>
      </p:pic>
    </p:spTree>
    <p:extLst>
      <p:ext uri="{BB962C8B-B14F-4D97-AF65-F5344CB8AC3E}">
        <p14:creationId xmlns:p14="http://schemas.microsoft.com/office/powerpoint/2010/main" val="37674636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 Capacity/Simple Majority</a:t>
            </a:r>
            <a:endParaRPr lang="en-US" dirty="0"/>
          </a:p>
        </p:txBody>
      </p:sp>
      <p:sp>
        <p:nvSpPr>
          <p:cNvPr id="3" name="Content Placeholder 2"/>
          <p:cNvSpPr>
            <a:spLocks noGrp="1"/>
          </p:cNvSpPr>
          <p:nvPr>
            <p:ph sz="half" idx="1"/>
          </p:nvPr>
        </p:nvSpPr>
        <p:spPr>
          <a:xfrm>
            <a:off x="822960" y="2743200"/>
            <a:ext cx="7543800" cy="3125894"/>
          </a:xfrm>
        </p:spPr>
        <p:txBody>
          <a:bodyPr>
            <a:normAutofit fontScale="92500" lnSpcReduction="20000"/>
          </a:bodyPr>
          <a:lstStyle/>
          <a:p>
            <a:pPr>
              <a:buFont typeface="Wingdings" panose="05000000000000000000" pitchFamily="2" charset="2"/>
              <a:buChar char="Ø"/>
            </a:pPr>
            <a:r>
              <a:rPr lang="en-US" dirty="0" smtClean="0"/>
              <a:t>No bills proposed to lower vote requirement for school bond issue from 60% supermajority to a simple majority (50% +1)</a:t>
            </a:r>
          </a:p>
          <a:p>
            <a:pPr>
              <a:buFont typeface="Wingdings" panose="05000000000000000000" pitchFamily="2" charset="2"/>
              <a:buChar char="Ø"/>
            </a:pPr>
            <a:r>
              <a:rPr lang="en-US" dirty="0" smtClean="0"/>
              <a:t> </a:t>
            </a:r>
            <a:r>
              <a:rPr lang="en-US" dirty="0" smtClean="0">
                <a:hlinkClick r:id="rId2"/>
              </a:rPr>
              <a:t>HF 568 </a:t>
            </a:r>
            <a:r>
              <a:rPr lang="en-US" dirty="0" smtClean="0"/>
              <a:t>Elections Omnibus:  requires </a:t>
            </a:r>
            <a:r>
              <a:rPr lang="en-US" dirty="0"/>
              <a:t>entities requesting the public measure </a:t>
            </a:r>
            <a:r>
              <a:rPr lang="en-US" dirty="0" smtClean="0"/>
              <a:t>on a special election date (not the school board election in November) to </a:t>
            </a:r>
            <a:r>
              <a:rPr lang="en-US" dirty="0"/>
              <a:t>mail notifications to all </a:t>
            </a:r>
            <a:r>
              <a:rPr lang="en-US" dirty="0" smtClean="0"/>
              <a:t>households </a:t>
            </a:r>
            <a:r>
              <a:rPr lang="en-US" dirty="0"/>
              <a:t>that include a registered voter eligible to vote on the public measure. </a:t>
            </a:r>
            <a:r>
              <a:rPr lang="en-US" dirty="0" smtClean="0"/>
              <a:t>The </a:t>
            </a:r>
            <a:r>
              <a:rPr lang="en-US" dirty="0"/>
              <a:t>notification must include </a:t>
            </a:r>
            <a:r>
              <a:rPr lang="en-US" dirty="0" smtClean="0"/>
              <a:t>1) Election date. 2) Hours </a:t>
            </a:r>
            <a:r>
              <a:rPr lang="en-US" dirty="0"/>
              <a:t>during which the polls will be open. </a:t>
            </a:r>
            <a:r>
              <a:rPr lang="en-US" dirty="0" smtClean="0"/>
              <a:t>3) Information </a:t>
            </a:r>
            <a:r>
              <a:rPr lang="en-US" dirty="0"/>
              <a:t>on finding the voter’s polling place. </a:t>
            </a:r>
            <a:r>
              <a:rPr lang="en-US" dirty="0" smtClean="0"/>
              <a:t>4) Internet </a:t>
            </a:r>
            <a:r>
              <a:rPr lang="en-US" dirty="0"/>
              <a:t>site and telephone number of the county commissioner of elections. </a:t>
            </a:r>
            <a:r>
              <a:rPr lang="en-US" dirty="0" smtClean="0"/>
              <a:t>5)  </a:t>
            </a:r>
            <a:r>
              <a:rPr lang="en-US" dirty="0"/>
              <a:t>Internet site of the State commissioner of elections</a:t>
            </a:r>
            <a:r>
              <a:rPr lang="en-US" dirty="0" smtClean="0"/>
              <a:t>.</a:t>
            </a:r>
          </a:p>
          <a:p>
            <a:pPr>
              <a:buFont typeface="Wingdings" panose="05000000000000000000" pitchFamily="2" charset="2"/>
              <a:buChar char="Ø"/>
            </a:pPr>
            <a:r>
              <a:rPr lang="en-US" dirty="0" smtClean="0"/>
              <a:t>House amendment S-3243 strikes this provision, but was sent to the Governor on the last day of Session, May 19.  We have yet to analyze the enrolled version, which is not yet available to verify any other impacts. </a:t>
            </a:r>
          </a:p>
        </p:txBody>
      </p:sp>
      <p:pic>
        <p:nvPicPr>
          <p:cNvPr id="5" name="Picture 4"/>
          <p:cNvPicPr>
            <a:picLocks noChangeAspect="1"/>
          </p:cNvPicPr>
          <p:nvPr/>
        </p:nvPicPr>
        <p:blipFill>
          <a:blip r:embed="rId3"/>
          <a:stretch>
            <a:fillRect/>
          </a:stretch>
        </p:blipFill>
        <p:spPr>
          <a:xfrm>
            <a:off x="7696200" y="533400"/>
            <a:ext cx="948620" cy="990600"/>
          </a:xfrm>
          <a:prstGeom prst="rect">
            <a:avLst/>
          </a:prstGeom>
        </p:spPr>
      </p:pic>
    </p:spTree>
    <p:extLst>
      <p:ext uri="{BB962C8B-B14F-4D97-AF65-F5344CB8AC3E}">
        <p14:creationId xmlns:p14="http://schemas.microsoft.com/office/powerpoint/2010/main" val="32730540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400" b="1" dirty="0"/>
              <a:t>Internet Connectivity and Access:</a:t>
            </a:r>
            <a:r>
              <a:rPr lang="en-US" sz="2400" dirty="0"/>
              <a:t> expanded access to high-speed Internet for all Iowans including incentives, investments, and creative solutions to close the technology gap for students, businesses and community members in rural Iowa. Low income should not be a barrier to internet access.  </a:t>
            </a:r>
          </a:p>
          <a:p>
            <a:endParaRPr lang="en-US" sz="2400" dirty="0"/>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26663580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381000" y="274638"/>
            <a:ext cx="8382000" cy="6554207"/>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59</a:t>
            </a:fld>
            <a:endParaRPr lang="en-US" dirty="0"/>
          </a:p>
        </p:txBody>
      </p:sp>
      <p:sp>
        <p:nvSpPr>
          <p:cNvPr id="6" name="TextBox 5"/>
          <p:cNvSpPr txBox="1"/>
          <p:nvPr/>
        </p:nvSpPr>
        <p:spPr>
          <a:xfrm>
            <a:off x="2209800" y="6033184"/>
            <a:ext cx="4343400" cy="646331"/>
          </a:xfrm>
          <a:prstGeom prst="rect">
            <a:avLst/>
          </a:prstGeom>
          <a:solidFill>
            <a:schemeClr val="bg1"/>
          </a:solidFill>
        </p:spPr>
        <p:txBody>
          <a:bodyPr wrap="square" rtlCol="0">
            <a:spAutoFit/>
          </a:bodyPr>
          <a:lstStyle/>
          <a:p>
            <a:r>
              <a:rPr lang="en-US" dirty="0">
                <a:hlinkClick r:id="rId3"/>
              </a:rPr>
              <a:t>https://broadbandnow.com/research/best-states-with-internet-coverage-and-speed</a:t>
            </a:r>
            <a:endParaRPr lang="en-US" dirty="0"/>
          </a:p>
        </p:txBody>
      </p:sp>
      <p:sp>
        <p:nvSpPr>
          <p:cNvPr id="7" name="5-Point Star 6"/>
          <p:cNvSpPr/>
          <p:nvPr/>
        </p:nvSpPr>
        <p:spPr>
          <a:xfrm>
            <a:off x="7620000" y="3581400"/>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152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76200" y="0"/>
            <a:ext cx="9067800" cy="7022823"/>
          </a:xfrm>
          <a:prstGeom prst="rect">
            <a:avLst/>
          </a:prstGeom>
        </p:spPr>
      </p:pic>
      <p:sp>
        <p:nvSpPr>
          <p:cNvPr id="5" name="TextBox 4"/>
          <p:cNvSpPr txBox="1"/>
          <p:nvPr/>
        </p:nvSpPr>
        <p:spPr>
          <a:xfrm>
            <a:off x="7239000" y="152400"/>
            <a:ext cx="1447800" cy="369332"/>
          </a:xfrm>
          <a:prstGeom prst="rect">
            <a:avLst/>
          </a:prstGeom>
          <a:noFill/>
        </p:spPr>
        <p:txBody>
          <a:bodyPr wrap="square" rtlCol="0">
            <a:spAutoFit/>
          </a:bodyPr>
          <a:lstStyle/>
          <a:p>
            <a:r>
              <a:rPr lang="en-US" dirty="0" smtClean="0"/>
              <a:t>July 1, 2014</a:t>
            </a:r>
            <a:endParaRPr lang="en-US" dirty="0"/>
          </a:p>
        </p:txBody>
      </p:sp>
    </p:spTree>
    <p:extLst>
      <p:ext uri="{BB962C8B-B14F-4D97-AF65-F5344CB8AC3E}">
        <p14:creationId xmlns:p14="http://schemas.microsoft.com/office/powerpoint/2010/main" val="3412193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6200" y="76200"/>
            <a:ext cx="7162800" cy="2131920"/>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60</a:t>
            </a:fld>
            <a:endParaRPr lang="en-US" dirty="0"/>
          </a:p>
        </p:txBody>
      </p:sp>
      <p:pic>
        <p:nvPicPr>
          <p:cNvPr id="6" name="Picture 5"/>
          <p:cNvPicPr>
            <a:picLocks noChangeAspect="1"/>
          </p:cNvPicPr>
          <p:nvPr/>
        </p:nvPicPr>
        <p:blipFill>
          <a:blip r:embed="rId3"/>
          <a:stretch>
            <a:fillRect/>
          </a:stretch>
        </p:blipFill>
        <p:spPr>
          <a:xfrm>
            <a:off x="76200" y="2172261"/>
            <a:ext cx="7162800" cy="2106706"/>
          </a:xfrm>
          <a:prstGeom prst="rect">
            <a:avLst/>
          </a:prstGeom>
        </p:spPr>
      </p:pic>
      <p:pic>
        <p:nvPicPr>
          <p:cNvPr id="8" name="Picture 7"/>
          <p:cNvPicPr>
            <a:picLocks noChangeAspect="1"/>
          </p:cNvPicPr>
          <p:nvPr/>
        </p:nvPicPr>
        <p:blipFill>
          <a:blip r:embed="rId4"/>
          <a:stretch>
            <a:fillRect/>
          </a:stretch>
        </p:blipFill>
        <p:spPr>
          <a:xfrm>
            <a:off x="76200" y="4278967"/>
            <a:ext cx="7162800" cy="2090091"/>
          </a:xfrm>
          <a:prstGeom prst="rect">
            <a:avLst/>
          </a:prstGeom>
        </p:spPr>
      </p:pic>
      <p:sp>
        <p:nvSpPr>
          <p:cNvPr id="10" name="TextBox 9"/>
          <p:cNvSpPr txBox="1"/>
          <p:nvPr/>
        </p:nvSpPr>
        <p:spPr>
          <a:xfrm>
            <a:off x="7620000" y="2362200"/>
            <a:ext cx="1295400" cy="1661993"/>
          </a:xfrm>
          <a:prstGeom prst="rect">
            <a:avLst/>
          </a:prstGeom>
          <a:noFill/>
        </p:spPr>
        <p:txBody>
          <a:bodyPr wrap="square" rtlCol="0">
            <a:spAutoFit/>
          </a:bodyPr>
          <a:lstStyle/>
          <a:p>
            <a:r>
              <a:rPr lang="en-US" sz="2800" dirty="0" smtClean="0"/>
              <a:t>Access </a:t>
            </a:r>
          </a:p>
          <a:p>
            <a:r>
              <a:rPr lang="en-US" sz="2800" dirty="0" smtClean="0"/>
              <a:t>Price</a:t>
            </a:r>
          </a:p>
          <a:p>
            <a:r>
              <a:rPr lang="en-US" sz="2800" dirty="0" smtClean="0"/>
              <a:t>Speed</a:t>
            </a:r>
          </a:p>
          <a:p>
            <a:endParaRPr lang="en-US" dirty="0"/>
          </a:p>
        </p:txBody>
      </p:sp>
    </p:spTree>
    <p:extLst>
      <p:ext uri="{BB962C8B-B14F-4D97-AF65-F5344CB8AC3E}">
        <p14:creationId xmlns:p14="http://schemas.microsoft.com/office/powerpoint/2010/main" val="5581076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High-Speed Internet</a:t>
            </a:r>
            <a:endParaRPr lang="en-US" dirty="0"/>
          </a:p>
        </p:txBody>
      </p:sp>
      <p:sp>
        <p:nvSpPr>
          <p:cNvPr id="3" name="Content Placeholder 2"/>
          <p:cNvSpPr>
            <a:spLocks noGrp="1"/>
          </p:cNvSpPr>
          <p:nvPr>
            <p:ph idx="1"/>
          </p:nvPr>
        </p:nvSpPr>
        <p:spPr/>
        <p:txBody>
          <a:bodyPr>
            <a:normAutofit fontScale="92500" lnSpcReduction="20000"/>
          </a:bodyPr>
          <a:lstStyle/>
          <a:p>
            <a:r>
              <a:rPr lang="en-US" dirty="0"/>
              <a:t>ABC News, 4/28/21 </a:t>
            </a:r>
            <a:r>
              <a:rPr lang="en-US" dirty="0">
                <a:hlinkClick r:id="rId2"/>
              </a:rPr>
              <a:t>https://</a:t>
            </a:r>
            <a:r>
              <a:rPr lang="en-US" dirty="0" smtClean="0">
                <a:hlinkClick r:id="rId2"/>
              </a:rPr>
              <a:t>khqa.com/news/local/governor-reynolds-bill-signing</a:t>
            </a:r>
            <a:r>
              <a:rPr lang="en-US" dirty="0" smtClean="0"/>
              <a:t> </a:t>
            </a:r>
            <a:endParaRPr lang="en-US" dirty="0"/>
          </a:p>
          <a:p>
            <a:r>
              <a:rPr lang="en-US" dirty="0" smtClean="0"/>
              <a:t>Iowa </a:t>
            </a:r>
            <a:r>
              <a:rPr lang="en-US" dirty="0"/>
              <a:t>has the second slowest broadband speed in the nation.</a:t>
            </a:r>
          </a:p>
          <a:p>
            <a:r>
              <a:rPr lang="en-US" dirty="0"/>
              <a:t>On Wednesday lawmakers committed $100M to expanding broadband access.</a:t>
            </a:r>
          </a:p>
          <a:p>
            <a:r>
              <a:rPr lang="en-US" dirty="0"/>
              <a:t>Broadband internet access has proven valuable for tele-health services, first responders and education.</a:t>
            </a:r>
          </a:p>
          <a:p>
            <a:r>
              <a:rPr lang="en-US" dirty="0"/>
              <a:t>16% of Iowa households do not have an internet subscription and more than 60% of Iowans live in areas with only one provider.</a:t>
            </a:r>
          </a:p>
          <a:p>
            <a:r>
              <a:rPr lang="en-US" dirty="0"/>
              <a:t>Governor Kim Reynolds says the goal is for providers to increase download and upload speeds to 100 megabits per second in area most in need.</a:t>
            </a:r>
          </a:p>
          <a:p>
            <a:r>
              <a:rPr lang="en-US" b="1" i="1" dirty="0"/>
              <a:t>Reynolds says, "In any case, areas of the least connectivity will soon experience a significant improvement in high speed internet and gain access to high tech and high touch services that come with it."</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58878" y="813242"/>
            <a:ext cx="609600" cy="609600"/>
          </a:xfrm>
          <a:prstGeom prst="rect">
            <a:avLst/>
          </a:prstGeom>
        </p:spPr>
      </p:pic>
    </p:spTree>
    <p:extLst>
      <p:ext uri="{BB962C8B-B14F-4D97-AF65-F5344CB8AC3E}">
        <p14:creationId xmlns:p14="http://schemas.microsoft.com/office/powerpoint/2010/main" val="10195372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400" b="1" dirty="0"/>
              <a:t>Remote Learning and Instructional Time: </a:t>
            </a:r>
            <a:r>
              <a:rPr lang="en-US" sz="2400" dirty="0"/>
              <a:t>local authority to determine when school should close, for emergency situations/safety, counting instructional time toward minimum instructional days or hours as long as engagement in virtual learning is required and needs of all students are anticipated and met. </a:t>
            </a:r>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6623991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200" b="1" dirty="0"/>
              <a:t>Local School Board Authority:</a:t>
            </a:r>
            <a:r>
              <a:rPr lang="en-US" sz="2200" dirty="0"/>
              <a:t> locally elected leaders closest to the community are in the best position to determine the interest of students, staff and stakeholders. District leaders need maximum flexibility to provide a great education to all students. The Legislature, the Executive Branch and the courts should follow Iowa Code 274.3 and liberally construe statute to effectuate local control. </a:t>
            </a:r>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3803333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Action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u="sng" dirty="0" smtClean="0">
                <a:solidFill>
                  <a:schemeClr val="tx1"/>
                </a:solidFill>
              </a:rPr>
              <a:t>Governor’s </a:t>
            </a:r>
            <a:r>
              <a:rPr lang="en-US" dirty="0" smtClean="0">
                <a:solidFill>
                  <a:schemeClr val="tx1"/>
                </a:solidFill>
              </a:rPr>
              <a:t>interpretation of SF 2310 was the opposite of respecting local control.  It inserted a step for DE approval rather than allowing school boards to make the best decision for their districts.  </a:t>
            </a:r>
            <a:endParaRPr lang="en-US" dirty="0">
              <a:solidFill>
                <a:schemeClr val="tx1"/>
              </a:solidFill>
            </a:endParaRPr>
          </a:p>
          <a:p>
            <a:r>
              <a:rPr lang="en-US" dirty="0" smtClean="0">
                <a:hlinkClick r:id="rId2"/>
              </a:rPr>
              <a:t>SF 160 </a:t>
            </a:r>
            <a:r>
              <a:rPr lang="en-US" b="1" dirty="0" smtClean="0"/>
              <a:t>Instructional Time </a:t>
            </a:r>
            <a:r>
              <a:rPr lang="en-US" dirty="0" smtClean="0"/>
              <a:t>was signed by the Governor Jan. 29.  Required schools to offer parents a 100% in-person option beginning Feb. 15.  100% virtual or hybrid less than 50% only allowed by waiver from the DE due to COVID outbreak.  </a:t>
            </a:r>
          </a:p>
          <a:p>
            <a:r>
              <a:rPr lang="en-US" dirty="0" smtClean="0">
                <a:hlinkClick r:id="rId3"/>
              </a:rPr>
              <a:t>SF 467 </a:t>
            </a:r>
            <a:r>
              <a:rPr lang="en-US" b="1" dirty="0" smtClean="0"/>
              <a:t>On line Learning and Snow Days, </a:t>
            </a:r>
            <a:r>
              <a:rPr lang="en-US" dirty="0" smtClean="0"/>
              <a:t>was approved in the Senate but died the House Education Committee. </a:t>
            </a:r>
          </a:p>
          <a:p>
            <a:r>
              <a:rPr lang="en-US" dirty="0" smtClean="0">
                <a:hlinkClick r:id="rId4"/>
              </a:rPr>
              <a:t>HF 847 </a:t>
            </a:r>
            <a:r>
              <a:rPr lang="en-US" b="1" dirty="0" smtClean="0"/>
              <a:t>Mask Unmandate: </a:t>
            </a:r>
            <a:r>
              <a:rPr lang="en-US" dirty="0" smtClean="0"/>
              <a:t>included a last minute amendment prohibiting schools (and cities and counties) from requiring masks unless it was otherwise required by law.  </a:t>
            </a:r>
          </a:p>
        </p:txBody>
      </p:sp>
      <p:sp>
        <p:nvSpPr>
          <p:cNvPr id="4" name="Content Placeholder 3"/>
          <p:cNvSpPr>
            <a:spLocks noGrp="1"/>
          </p:cNvSpPr>
          <p:nvPr>
            <p:ph sz="half" idx="2"/>
          </p:nvPr>
        </p:nvSpPr>
        <p:spPr>
          <a:xfrm>
            <a:off x="4800600" y="2819400"/>
            <a:ext cx="3703320" cy="3041918"/>
          </a:xfrm>
        </p:spPr>
        <p:txBody>
          <a:bodyPr>
            <a:normAutofit fontScale="77500" lnSpcReduction="20000"/>
          </a:bodyPr>
          <a:lstStyle/>
          <a:p>
            <a:r>
              <a:rPr lang="en-US" dirty="0"/>
              <a:t>Many bills were stopped from moving forward due to unfunded mandates and intrusion on local control.  </a:t>
            </a:r>
            <a:endParaRPr lang="en-US" dirty="0" smtClean="0"/>
          </a:p>
          <a:p>
            <a:r>
              <a:rPr lang="en-US" dirty="0" smtClean="0"/>
              <a:t>DE Rules for Online learning are moving forward.  There is no mandate that virtual learning must be provided, so local control determines that offering. </a:t>
            </a:r>
          </a:p>
          <a:p>
            <a:r>
              <a:rPr lang="en-US" dirty="0" smtClean="0"/>
              <a:t>However</a:t>
            </a:r>
            <a:r>
              <a:rPr lang="en-US" dirty="0"/>
              <a:t>, RSAI has a long way to go before we operate under a </a:t>
            </a:r>
            <a:r>
              <a:rPr lang="en-US" dirty="0" smtClean="0"/>
              <a:t>value system that demonstrates the </a:t>
            </a:r>
            <a:r>
              <a:rPr lang="en-US" dirty="0"/>
              <a:t>legislature believes school leaders know best for their communities. </a:t>
            </a:r>
          </a:p>
          <a:p>
            <a:endParaRPr lang="en-US" dirty="0"/>
          </a:p>
        </p:txBody>
      </p:sp>
      <p:pic>
        <p:nvPicPr>
          <p:cNvPr id="5" name="Picture 4"/>
          <p:cNvPicPr>
            <a:picLocks noChangeAspect="1"/>
          </p:cNvPicPr>
          <p:nvPr/>
        </p:nvPicPr>
        <p:blipFill>
          <a:blip r:embed="rId5"/>
          <a:stretch>
            <a:fillRect/>
          </a:stretch>
        </p:blipFill>
        <p:spPr>
          <a:xfrm>
            <a:off x="7696200" y="533400"/>
            <a:ext cx="948620" cy="990600"/>
          </a:xfrm>
          <a:prstGeom prst="rect">
            <a:avLst/>
          </a:prstGeom>
        </p:spPr>
      </p:pic>
    </p:spTree>
    <p:extLst>
      <p:ext uri="{BB962C8B-B14F-4D97-AF65-F5344CB8AC3E}">
        <p14:creationId xmlns:p14="http://schemas.microsoft.com/office/powerpoint/2010/main" val="4425425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Discuss Legislative Priorities</a:t>
            </a:r>
            <a:endParaRPr lang="en-US" dirty="0"/>
          </a:p>
        </p:txBody>
      </p:sp>
      <p:sp>
        <p:nvSpPr>
          <p:cNvPr id="3" name="Content Placeholder 2"/>
          <p:cNvSpPr>
            <a:spLocks noGrp="1"/>
          </p:cNvSpPr>
          <p:nvPr>
            <p:ph sz="half" idx="1"/>
          </p:nvPr>
        </p:nvSpPr>
        <p:spPr>
          <a:xfrm>
            <a:off x="822960" y="1845734"/>
            <a:ext cx="6568440" cy="4023360"/>
          </a:xfrm>
        </p:spPr>
        <p:txBody>
          <a:bodyPr>
            <a:normAutofit/>
          </a:bodyPr>
          <a:lstStyle/>
          <a:p>
            <a:r>
              <a:rPr lang="en-US" b="1" dirty="0" smtClean="0"/>
              <a:t>On your agenda see the 2021 list or on the </a:t>
            </a:r>
            <a:r>
              <a:rPr lang="en-US" b="1" dirty="0"/>
              <a:t>RSAI website </a:t>
            </a:r>
            <a:r>
              <a:rPr lang="en-US" dirty="0">
                <a:hlinkClick r:id="rId2"/>
              </a:rPr>
              <a:t>https://</a:t>
            </a:r>
            <a:r>
              <a:rPr lang="en-US" dirty="0" smtClean="0">
                <a:hlinkClick r:id="rId2"/>
              </a:rPr>
              <a:t>www.rsaia.org/2021-legislative-session.html</a:t>
            </a:r>
            <a:endParaRPr lang="en-US" dirty="0" smtClean="0"/>
          </a:p>
          <a:p>
            <a:pPr marL="384048" lvl="2" indent="0">
              <a:lnSpc>
                <a:spcPct val="100000"/>
              </a:lnSpc>
              <a:spcAft>
                <a:spcPts val="1200"/>
              </a:spcAft>
              <a:buNone/>
            </a:pPr>
            <a:r>
              <a:rPr lang="en-US" sz="2000" dirty="0" smtClean="0"/>
              <a:t>1. Are there any that need to be removed?  </a:t>
            </a:r>
          </a:p>
          <a:p>
            <a:pPr marL="384048" lvl="2" indent="0">
              <a:lnSpc>
                <a:spcPct val="100000"/>
              </a:lnSpc>
              <a:spcAft>
                <a:spcPts val="1200"/>
              </a:spcAft>
              <a:buNone/>
            </a:pPr>
            <a:r>
              <a:rPr lang="en-US" sz="2000" dirty="0" smtClean="0"/>
              <a:t>2. Any that need to be added? </a:t>
            </a:r>
          </a:p>
          <a:p>
            <a:pPr marL="384048" lvl="2" indent="0">
              <a:lnSpc>
                <a:spcPct val="100000"/>
              </a:lnSpc>
              <a:spcAft>
                <a:spcPts val="1200"/>
              </a:spcAft>
              <a:buNone/>
            </a:pPr>
            <a:r>
              <a:rPr lang="en-US" sz="2000" dirty="0" smtClean="0"/>
              <a:t>3. Any significant (or suggested) wording changes on those already on the list? </a:t>
            </a:r>
            <a:endParaRPr lang="en-US" sz="1800" dirty="0" smtClean="0"/>
          </a:p>
          <a:p>
            <a:r>
              <a:rPr lang="en-US" dirty="0" smtClean="0"/>
              <a:t>We can go through them one at a time or consider the whole list with one vote.  It’s completely up to the attendees to decide how to proceed. </a:t>
            </a:r>
            <a:endParaRPr lang="en-US" dirty="0"/>
          </a:p>
        </p:txBody>
      </p:sp>
    </p:spTree>
    <p:extLst>
      <p:ext uri="{BB962C8B-B14F-4D97-AF65-F5344CB8AC3E}">
        <p14:creationId xmlns:p14="http://schemas.microsoft.com/office/powerpoint/2010/main" val="26973505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RSAI 2022 Legislative Priorities</a:t>
            </a:r>
            <a:endParaRPr lang="en-US" dirty="0"/>
          </a:p>
        </p:txBody>
      </p:sp>
      <p:sp>
        <p:nvSpPr>
          <p:cNvPr id="3" name="Content Placeholder 2"/>
          <p:cNvSpPr>
            <a:spLocks noGrp="1"/>
          </p:cNvSpPr>
          <p:nvPr>
            <p:ph idx="1"/>
          </p:nvPr>
        </p:nvSpPr>
        <p:spPr/>
        <p:txBody>
          <a:bodyPr>
            <a:normAutofit/>
          </a:bodyPr>
          <a:lstStyle/>
          <a:p>
            <a:r>
              <a:rPr lang="en-US" dirty="0" smtClean="0"/>
              <a:t>See </a:t>
            </a:r>
            <a:r>
              <a:rPr lang="en-US" dirty="0"/>
              <a:t>the RSAI website meeting tab </a:t>
            </a:r>
            <a:r>
              <a:rPr lang="en-US" dirty="0" smtClean="0"/>
              <a:t>for more information such as RSAI Legislative Digest, Position Papers which will be updated after language is finalized during the process, Legislative Priorities, and this PPT and meeting minutes on the Regional Meeting tab.  More information about the Oct. 26 Annual Meeting Coming later this Summer!</a:t>
            </a:r>
          </a:p>
          <a:p>
            <a:pPr algn="ctr"/>
            <a:r>
              <a:rPr lang="en-US" dirty="0" smtClean="0"/>
              <a:t> </a:t>
            </a:r>
            <a:r>
              <a:rPr lang="en-US" dirty="0">
                <a:hlinkClick r:id="rId2"/>
              </a:rPr>
              <a:t>http://www.rsaia.org</a:t>
            </a:r>
            <a:r>
              <a:rPr lang="en-US" dirty="0" smtClean="0">
                <a:hlinkClick r:id="rId2"/>
              </a:rPr>
              <a:t>/</a:t>
            </a:r>
            <a:r>
              <a:rPr lang="en-US" dirty="0" smtClean="0"/>
              <a:t> </a:t>
            </a:r>
          </a:p>
          <a:p>
            <a:pPr algn="ctr"/>
            <a:endParaRPr lang="en-US" dirty="0"/>
          </a:p>
        </p:txBody>
      </p:sp>
    </p:spTree>
    <p:extLst>
      <p:ext uri="{BB962C8B-B14F-4D97-AF65-F5344CB8AC3E}">
        <p14:creationId xmlns:p14="http://schemas.microsoft.com/office/powerpoint/2010/main" val="17278445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 FOR YOUR VOICE</a:t>
            </a:r>
            <a:br>
              <a:rPr lang="en-US" b="1" dirty="0" smtClean="0"/>
            </a:br>
            <a:r>
              <a:rPr lang="en-US" b="1" dirty="0" smtClean="0"/>
              <a:t>on behalf of rural students!</a:t>
            </a:r>
            <a:endParaRPr lang="en-US" b="1" dirty="0"/>
          </a:p>
        </p:txBody>
      </p:sp>
      <p:sp>
        <p:nvSpPr>
          <p:cNvPr id="3" name="Content Placeholder 2"/>
          <p:cNvSpPr>
            <a:spLocks noGrp="1"/>
          </p:cNvSpPr>
          <p:nvPr>
            <p:ph idx="1"/>
          </p:nvPr>
        </p:nvSpPr>
        <p:spPr>
          <a:xfrm>
            <a:off x="822959" y="1905000"/>
            <a:ext cx="7543801" cy="3964094"/>
          </a:xfrm>
        </p:spPr>
        <p:txBody>
          <a:bodyPr>
            <a:normAutofit fontScale="92500" lnSpcReduction="20000"/>
          </a:bodyPr>
          <a:lstStyle/>
          <a:p>
            <a:pPr algn="ctr"/>
            <a:r>
              <a:rPr lang="en-US" sz="2800" dirty="0" smtClean="0"/>
              <a:t>Watch for RSAI Legislative Digest</a:t>
            </a:r>
          </a:p>
          <a:p>
            <a:pPr algn="ctr"/>
            <a:r>
              <a:rPr lang="en-US" sz="2800" dirty="0" smtClean="0"/>
              <a:t>RSAI Priority Survey later this Summer</a:t>
            </a:r>
          </a:p>
          <a:p>
            <a:pPr algn="ctr"/>
            <a:r>
              <a:rPr lang="en-US" sz="2800" dirty="0" smtClean="0"/>
              <a:t>Stay connected through the Interim </a:t>
            </a:r>
          </a:p>
          <a:p>
            <a:pPr algn="ctr"/>
            <a:r>
              <a:rPr lang="en-US" sz="2800" dirty="0" smtClean="0"/>
              <a:t>Let us know what you need to beef up your advocacy efforts. </a:t>
            </a:r>
          </a:p>
          <a:p>
            <a:pPr algn="ctr"/>
            <a:r>
              <a:rPr lang="en-US" sz="2800" dirty="0" smtClean="0"/>
              <a:t>See you at the Oct. 26 Annual Meeting!</a:t>
            </a:r>
          </a:p>
          <a:p>
            <a:endParaRPr lang="en-US" b="1" dirty="0" smtClean="0"/>
          </a:p>
          <a:p>
            <a:r>
              <a:rPr lang="en-US" b="1" dirty="0" smtClean="0"/>
              <a:t>Professional </a:t>
            </a:r>
            <a:r>
              <a:rPr lang="en-US" b="1" dirty="0"/>
              <a:t>Advocate</a:t>
            </a:r>
          </a:p>
          <a:p>
            <a:pPr>
              <a:spcBef>
                <a:spcPts val="0"/>
              </a:spcBef>
            </a:pPr>
            <a:r>
              <a:rPr lang="en-US" dirty="0"/>
              <a:t>Margaret Buckton, </a:t>
            </a:r>
            <a:r>
              <a:rPr lang="en-US" dirty="0" smtClean="0">
                <a:hlinkClick r:id="rId2"/>
              </a:rPr>
              <a:t>margaret@iowaschoolfinance.com</a:t>
            </a:r>
            <a:r>
              <a:rPr lang="en-US" dirty="0" smtClean="0"/>
              <a:t>  </a:t>
            </a:r>
          </a:p>
          <a:p>
            <a:pPr>
              <a:spcBef>
                <a:spcPts val="0"/>
              </a:spcBef>
            </a:pPr>
            <a:r>
              <a:rPr lang="en-US" dirty="0" smtClean="0"/>
              <a:t>1201 </a:t>
            </a:r>
            <a:r>
              <a:rPr lang="en-US" dirty="0"/>
              <a:t>63rd Street, Des Moines, IA </a:t>
            </a:r>
            <a:r>
              <a:rPr lang="en-US" dirty="0" smtClean="0"/>
              <a:t>50311 (515) 201-3755 cell</a:t>
            </a:r>
            <a:endParaRPr lang="en-US" sz="2800" dirty="0" smtClean="0"/>
          </a:p>
          <a:p>
            <a:endParaRPr lang="en-US" dirty="0"/>
          </a:p>
        </p:txBody>
      </p:sp>
    </p:spTree>
    <p:extLst>
      <p:ext uri="{BB962C8B-B14F-4D97-AF65-F5344CB8AC3E}">
        <p14:creationId xmlns:p14="http://schemas.microsoft.com/office/powerpoint/2010/main" val="3353773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636"/>
            <a:ext cx="6934200" cy="7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629400" y="1600201"/>
            <a:ext cx="2057400" cy="838200"/>
          </a:xfrm>
          <a:solidFill>
            <a:srgbClr val="FFFF00"/>
          </a:solidFill>
        </p:spPr>
        <p:txBody>
          <a:bodyPr/>
          <a:lstStyle/>
          <a:p>
            <a:pPr marL="0" indent="0">
              <a:buNone/>
            </a:pPr>
            <a:r>
              <a:rPr lang="en-US" dirty="0" smtClean="0"/>
              <a:t>Why RSAI?</a:t>
            </a:r>
            <a:endParaRPr lang="en-US" dirty="0"/>
          </a:p>
        </p:txBody>
      </p:sp>
      <p:sp>
        <p:nvSpPr>
          <p:cNvPr id="4" name="Oval 3"/>
          <p:cNvSpPr/>
          <p:nvPr/>
        </p:nvSpPr>
        <p:spPr>
          <a:xfrm>
            <a:off x="2708564" y="41563"/>
            <a:ext cx="10287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258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76200" y="76200"/>
            <a:ext cx="8956404" cy="6324600"/>
          </a:xfrm>
          <a:prstGeom prst="rect">
            <a:avLst/>
          </a:prstGeom>
        </p:spPr>
      </p:pic>
      <p:sp>
        <p:nvSpPr>
          <p:cNvPr id="5" name="TextBox 4"/>
          <p:cNvSpPr txBox="1"/>
          <p:nvPr/>
        </p:nvSpPr>
        <p:spPr>
          <a:xfrm>
            <a:off x="6705600" y="6419022"/>
            <a:ext cx="2057400" cy="369332"/>
          </a:xfrm>
          <a:prstGeom prst="rect">
            <a:avLst/>
          </a:prstGeom>
          <a:noFill/>
        </p:spPr>
        <p:txBody>
          <a:bodyPr wrap="square" rtlCol="0">
            <a:spAutoFit/>
          </a:bodyPr>
          <a:lstStyle/>
          <a:p>
            <a:r>
              <a:rPr lang="en-US" dirty="0" smtClean="0"/>
              <a:t>91 members</a:t>
            </a:r>
            <a:endParaRPr lang="en-US" dirty="0"/>
          </a:p>
        </p:txBody>
      </p:sp>
    </p:spTree>
    <p:extLst>
      <p:ext uri="{BB962C8B-B14F-4D97-AF65-F5344CB8AC3E}">
        <p14:creationId xmlns:p14="http://schemas.microsoft.com/office/powerpoint/2010/main" val="413214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96"/>
          </a:xfrm>
        </p:spPr>
        <p:txBody>
          <a:bodyPr/>
          <a:lstStyle/>
          <a:p>
            <a:r>
              <a:rPr lang="en-US" dirty="0" smtClean="0"/>
              <a:t>RSAI Networking Grows</a:t>
            </a:r>
            <a:endParaRPr lang="en-US" dirty="0"/>
          </a:p>
        </p:txBody>
      </p:sp>
      <p:pic>
        <p:nvPicPr>
          <p:cNvPr id="4" name="Picture 3"/>
          <p:cNvPicPr>
            <a:picLocks noChangeAspect="1"/>
          </p:cNvPicPr>
          <p:nvPr/>
        </p:nvPicPr>
        <p:blipFill>
          <a:blip r:embed="rId2"/>
          <a:stretch>
            <a:fillRect/>
          </a:stretch>
        </p:blipFill>
        <p:spPr>
          <a:xfrm>
            <a:off x="7327371" y="1530529"/>
            <a:ext cx="1619390" cy="807790"/>
          </a:xfrm>
          <a:prstGeom prst="rect">
            <a:avLst/>
          </a:prstGeom>
        </p:spPr>
      </p:pic>
      <p:pic>
        <p:nvPicPr>
          <p:cNvPr id="5" name="Picture 4"/>
          <p:cNvPicPr>
            <a:picLocks noChangeAspect="1"/>
          </p:cNvPicPr>
          <p:nvPr/>
        </p:nvPicPr>
        <p:blipFill>
          <a:blip r:embed="rId3"/>
          <a:stretch>
            <a:fillRect/>
          </a:stretch>
        </p:blipFill>
        <p:spPr>
          <a:xfrm>
            <a:off x="6736769" y="5421462"/>
            <a:ext cx="2209992" cy="876376"/>
          </a:xfrm>
          <a:prstGeom prst="rect">
            <a:avLst/>
          </a:prstGeom>
        </p:spPr>
      </p:pic>
      <p:sp>
        <p:nvSpPr>
          <p:cNvPr id="3" name="Content Placeholder 2"/>
          <p:cNvSpPr>
            <a:spLocks noGrp="1"/>
          </p:cNvSpPr>
          <p:nvPr>
            <p:ph idx="1"/>
          </p:nvPr>
        </p:nvSpPr>
        <p:spPr>
          <a:xfrm>
            <a:off x="381000" y="1333687"/>
            <a:ext cx="7086600" cy="4525963"/>
          </a:xfrm>
          <a:solidFill>
            <a:schemeClr val="bg1"/>
          </a:solidFill>
        </p:spPr>
        <p:txBody>
          <a:bodyPr>
            <a:noAutofit/>
          </a:bodyPr>
          <a:lstStyle/>
          <a:p>
            <a:r>
              <a:rPr lang="en-US" sz="2800" dirty="0" smtClean="0"/>
              <a:t>RSAI is recognized as the Iowa affiliate of the </a:t>
            </a:r>
            <a:r>
              <a:rPr lang="en-US" sz="2800" b="1" dirty="0" smtClean="0"/>
              <a:t>National Rural Education Association </a:t>
            </a:r>
            <a:r>
              <a:rPr lang="en-US" sz="2800" dirty="0" smtClean="0"/>
              <a:t>(NREA) connecting members to rural school leaders nationwide, an annual conference focused on the needs and successes of rural schools</a:t>
            </a:r>
          </a:p>
          <a:p>
            <a:r>
              <a:rPr lang="en-US" sz="2800" dirty="0" smtClean="0"/>
              <a:t>Lends Iowa’s voice to a collective effort in our nation’s Capitol through membership in                    the </a:t>
            </a:r>
            <a:r>
              <a:rPr lang="en-US" sz="2800" b="1" dirty="0" smtClean="0"/>
              <a:t>Rural Schools Collaborative</a:t>
            </a:r>
            <a:r>
              <a:rPr lang="en-US" sz="2800" dirty="0" smtClean="0"/>
              <a:t>. </a:t>
            </a:r>
          </a:p>
          <a:p>
            <a:r>
              <a:rPr lang="en-US" sz="2800" dirty="0" smtClean="0"/>
              <a:t>Joins the </a:t>
            </a:r>
            <a:r>
              <a:rPr lang="en-US" sz="2800" b="1" dirty="0" smtClean="0"/>
              <a:t>Iowa Rural Development Council </a:t>
            </a:r>
            <a:r>
              <a:rPr lang="en-US" sz="2800" dirty="0" smtClean="0"/>
              <a:t>to network and collaborative with rural leaders across all areas of economic development. </a:t>
            </a:r>
            <a:endParaRPr lang="en-US" sz="2800" dirty="0"/>
          </a:p>
        </p:txBody>
      </p:sp>
      <p:pic>
        <p:nvPicPr>
          <p:cNvPr id="6" name="Picture 5"/>
          <p:cNvPicPr>
            <a:picLocks noChangeAspect="1"/>
          </p:cNvPicPr>
          <p:nvPr/>
        </p:nvPicPr>
        <p:blipFill>
          <a:blip r:embed="rId4"/>
          <a:stretch>
            <a:fillRect/>
          </a:stretch>
        </p:blipFill>
        <p:spPr>
          <a:xfrm>
            <a:off x="6477000" y="3886200"/>
            <a:ext cx="2371864" cy="743839"/>
          </a:xfrm>
          <a:prstGeom prst="rect">
            <a:avLst/>
          </a:prstGeom>
        </p:spPr>
      </p:pic>
    </p:spTree>
    <p:extLst>
      <p:ext uri="{BB962C8B-B14F-4D97-AF65-F5344CB8AC3E}">
        <p14:creationId xmlns:p14="http://schemas.microsoft.com/office/powerpoint/2010/main" val="8118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31503</TotalTime>
  <Words>4429</Words>
  <Application>Microsoft Office PowerPoint</Application>
  <PresentationFormat>On-screen Show (4:3)</PresentationFormat>
  <Paragraphs>304</Paragraphs>
  <Slides>67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Calibri Light</vt:lpstr>
      <vt:lpstr>Times New Roman</vt:lpstr>
      <vt:lpstr>Wingdings</vt:lpstr>
      <vt:lpstr>Retrospect</vt:lpstr>
      <vt:lpstr>RSAI Region Meeting  SW Region May 21, 2021 Thanks to our Hosts Exira-Elk Horn-Kimballton </vt:lpstr>
      <vt:lpstr>   RSAI Team Paul Croghan, SW Region Rep Tim Mitchell, Legislative Rep Dennis McClain, At-Large Rep, Chair  Jen Albers, Administrator Larry Sigel, ISFIS Partner Margaret Buckton, Professional Advocate Dave Daughton, Legislative Advocate </vt:lpstr>
      <vt:lpstr>PowerPoint Presentation</vt:lpstr>
      <vt:lpstr>Introductions</vt:lpstr>
      <vt:lpstr>History of RSAI</vt:lpstr>
      <vt:lpstr>PowerPoint Presentation</vt:lpstr>
      <vt:lpstr>PowerPoint Presentation</vt:lpstr>
      <vt:lpstr>PowerPoint Presentation</vt:lpstr>
      <vt:lpstr>RSAI Networking Grows</vt:lpstr>
      <vt:lpstr>PowerPoint Presentation</vt:lpstr>
      <vt:lpstr>Member Benefits</vt:lpstr>
      <vt:lpstr>PowerPoint Presentation</vt:lpstr>
      <vt:lpstr>PowerPoint Presentation</vt:lpstr>
      <vt:lpstr>PowerPoint Presentation</vt:lpstr>
      <vt:lpstr>PowerPoint Presentation</vt:lpstr>
      <vt:lpstr>Consideration of Proposed Amendments to RSAI Bylaws</vt:lpstr>
      <vt:lpstr>Summary of 2021 Legislative Session  RSAI Priority Action</vt:lpstr>
      <vt:lpstr>Themes of Rural School Needs</vt:lpstr>
      <vt:lpstr>Recent Accomplishments Benefiting Rural Districts </vt:lpstr>
      <vt:lpstr>Recent Accomplishments Benefiting Rural Districts </vt:lpstr>
      <vt:lpstr>PowerPoint Presentation</vt:lpstr>
      <vt:lpstr>2021 Priority Language</vt:lpstr>
      <vt:lpstr>Adequate School Resources</vt:lpstr>
      <vt:lpstr>Adequate School Resources</vt:lpstr>
      <vt:lpstr>PowerPoint Presentation</vt:lpstr>
      <vt:lpstr>Question of the day: </vt:lpstr>
      <vt:lpstr>Student Mental Health</vt:lpstr>
      <vt:lpstr>2021 Priority Language</vt:lpstr>
      <vt:lpstr>Action     Comments</vt:lpstr>
      <vt:lpstr>2021 Session: </vt:lpstr>
      <vt:lpstr>2021 Priority Language</vt:lpstr>
      <vt:lpstr>Educator Shortage and Quality Instruction</vt:lpstr>
      <vt:lpstr>PowerPoint Presentation</vt:lpstr>
      <vt:lpstr>Geography and Sparsity Impacts Recruitment and Retention</vt:lpstr>
      <vt:lpstr>Transportation and Formula Equity</vt:lpstr>
      <vt:lpstr>2021 Priority Language</vt:lpstr>
      <vt:lpstr>Transportation and Formula Equity</vt:lpstr>
      <vt:lpstr>Opportunity Equity for At-risk Students/Poverty</vt:lpstr>
      <vt:lpstr>2021 Priority Language</vt:lpstr>
      <vt:lpstr>Student Inequities and At-risk Needs</vt:lpstr>
      <vt:lpstr>PowerPoint Presentation</vt:lpstr>
      <vt:lpstr>PowerPoint Presentation</vt:lpstr>
      <vt:lpstr>PowerPoint Presentation</vt:lpstr>
      <vt:lpstr>Poverty Concentration &amp; $$</vt:lpstr>
      <vt:lpstr>Funding Formulas in Iowa and Other States </vt:lpstr>
      <vt:lpstr>Iowa’s Resources are Enrollment Driven</vt:lpstr>
      <vt:lpstr>2021 Priority Language</vt:lpstr>
      <vt:lpstr>Reorganization and Whole Grade Sharing Incentives Extension</vt:lpstr>
      <vt:lpstr>Reorganization and Whole Grade Sharing Incentives Extension</vt:lpstr>
      <vt:lpstr>PowerPoint Presentation</vt:lpstr>
      <vt:lpstr>PowerPoint Presentation</vt:lpstr>
      <vt:lpstr>Quality Preschool</vt:lpstr>
      <vt:lpstr>2021 Priority Language</vt:lpstr>
      <vt:lpstr>Quality Preschool</vt:lpstr>
      <vt:lpstr>2021 Priority Language</vt:lpstr>
      <vt:lpstr>School Safety</vt:lpstr>
      <vt:lpstr>Bonding Capacity/Simple Majority</vt:lpstr>
      <vt:lpstr>2021 Priority Language</vt:lpstr>
      <vt:lpstr>PowerPoint Presentation</vt:lpstr>
      <vt:lpstr>PowerPoint Presentation</vt:lpstr>
      <vt:lpstr>High-Speed Internet</vt:lpstr>
      <vt:lpstr>2021 Priority Language</vt:lpstr>
      <vt:lpstr>2021 Priority Language</vt:lpstr>
      <vt:lpstr>2021 Action</vt:lpstr>
      <vt:lpstr>Time to Discuss Legislative Priorities</vt:lpstr>
      <vt:lpstr>RSAI 2022 Legislative Priorities</vt:lpstr>
      <vt:lpstr>THANK YOU FOR YOUR VOICE on behalf of rural students!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Jen</cp:lastModifiedBy>
  <cp:revision>2144</cp:revision>
  <cp:lastPrinted>2021-05-03T19:44:23Z</cp:lastPrinted>
  <dcterms:created xsi:type="dcterms:W3CDTF">2014-07-14T21:17:36Z</dcterms:created>
  <dcterms:modified xsi:type="dcterms:W3CDTF">2021-05-21T15:01:43Z</dcterms:modified>
</cp:coreProperties>
</file>