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1" r:id="rId4"/>
  </p:sldMasterIdLst>
  <p:notesMasterIdLst>
    <p:notesMasterId r:id="rId71"/>
  </p:notesMasterIdLst>
  <p:handoutMasterIdLst>
    <p:handoutMasterId r:id="rId72"/>
  </p:handoutMasterIdLst>
  <p:sldIdLst>
    <p:sldId id="524" r:id="rId5"/>
    <p:sldId id="527" r:id="rId6"/>
    <p:sldId id="619" r:id="rId7"/>
    <p:sldId id="657" r:id="rId8"/>
    <p:sldId id="662" r:id="rId9"/>
    <p:sldId id="663" r:id="rId10"/>
    <p:sldId id="741" r:id="rId11"/>
    <p:sldId id="664" r:id="rId12"/>
    <p:sldId id="666" r:id="rId13"/>
    <p:sldId id="667" r:id="rId14"/>
    <p:sldId id="668" r:id="rId15"/>
    <p:sldId id="669" r:id="rId16"/>
    <p:sldId id="745" r:id="rId17"/>
    <p:sldId id="747" r:id="rId18"/>
    <p:sldId id="748" r:id="rId19"/>
    <p:sldId id="900" r:id="rId20"/>
    <p:sldId id="749" r:id="rId21"/>
    <p:sldId id="675" r:id="rId22"/>
    <p:sldId id="676" r:id="rId23"/>
    <p:sldId id="901" r:id="rId24"/>
    <p:sldId id="750" r:id="rId25"/>
    <p:sldId id="680" r:id="rId26"/>
    <p:sldId id="773" r:id="rId27"/>
    <p:sldId id="904" r:id="rId28"/>
    <p:sldId id="799" r:id="rId29"/>
    <p:sldId id="903" r:id="rId30"/>
    <p:sldId id="785" r:id="rId31"/>
    <p:sldId id="766" r:id="rId32"/>
    <p:sldId id="754" r:id="rId33"/>
    <p:sldId id="760" r:id="rId34"/>
    <p:sldId id="774" r:id="rId35"/>
    <p:sldId id="691" r:id="rId36"/>
    <p:sldId id="893" r:id="rId37"/>
    <p:sldId id="777" r:id="rId38"/>
    <p:sldId id="779" r:id="rId39"/>
    <p:sldId id="897" r:id="rId40"/>
    <p:sldId id="780" r:id="rId41"/>
    <p:sldId id="781" r:id="rId42"/>
    <p:sldId id="811" r:id="rId43"/>
    <p:sldId id="812" r:id="rId44"/>
    <p:sldId id="882" r:id="rId45"/>
    <p:sldId id="883" r:id="rId46"/>
    <p:sldId id="918" r:id="rId47"/>
    <p:sldId id="919" r:id="rId48"/>
    <p:sldId id="912" r:id="rId49"/>
    <p:sldId id="876" r:id="rId50"/>
    <p:sldId id="819" r:id="rId51"/>
    <p:sldId id="820" r:id="rId52"/>
    <p:sldId id="880" r:id="rId53"/>
    <p:sldId id="872" r:id="rId54"/>
    <p:sldId id="920" r:id="rId55"/>
    <p:sldId id="875" r:id="rId56"/>
    <p:sldId id="840" r:id="rId57"/>
    <p:sldId id="816" r:id="rId58"/>
    <p:sldId id="784" r:id="rId59"/>
    <p:sldId id="864" r:id="rId60"/>
    <p:sldId id="835" r:id="rId61"/>
    <p:sldId id="836" r:id="rId62"/>
    <p:sldId id="884" r:id="rId63"/>
    <p:sldId id="722" r:id="rId64"/>
    <p:sldId id="910" r:id="rId65"/>
    <p:sldId id="886" r:id="rId66"/>
    <p:sldId id="887" r:id="rId67"/>
    <p:sldId id="891" r:id="rId68"/>
    <p:sldId id="892" r:id="rId69"/>
    <p:sldId id="916" r:id="rId70"/>
  </p:sldIdLst>
  <p:sldSz cx="9144000" cy="6858000" type="screen4x3"/>
  <p:notesSz cx="7010400" cy="9296400"/>
  <p:embeddedFontLst>
    <p:embeddedFont>
      <p:font typeface="Arial Black" panose="020B0A04020102020204" pitchFamily="34" charset="0"/>
      <p:bold r:id="rId73"/>
    </p:embeddedFont>
    <p:embeddedFont>
      <p:font typeface="Calibri" panose="020F0502020204030204" pitchFamily="34" charset="0"/>
      <p:regular r:id="rId74"/>
      <p:bold r:id="rId75"/>
      <p:italic r:id="rId76"/>
      <p:boldItalic r:id="rId77"/>
    </p:embeddedFont>
    <p:embeddedFont>
      <p:font typeface="Open Sans" panose="020B0606030504020204" pitchFamily="34" charset="0"/>
      <p:regular r:id="rId78"/>
      <p:bold r:id="rId79"/>
      <p:italic r:id="rId80"/>
      <p:boldItalic r:id="rId81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008A3E"/>
    <a:srgbClr val="B7B9B8"/>
    <a:srgbClr val="5690AA"/>
    <a:srgbClr val="00FF00"/>
    <a:srgbClr val="FFFF00"/>
    <a:srgbClr val="FF0000"/>
    <a:srgbClr val="000066"/>
    <a:srgbClr val="7182B7"/>
    <a:srgbClr val="9284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581" autoAdjust="0"/>
    <p:restoredTop sz="94728" autoAdjust="0"/>
  </p:normalViewPr>
  <p:slideViewPr>
    <p:cSldViewPr showGuides="1">
      <p:cViewPr varScale="1">
        <p:scale>
          <a:sx n="79" d="100"/>
          <a:sy n="79" d="100"/>
        </p:scale>
        <p:origin x="492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86" d="100"/>
          <a:sy n="86" d="100"/>
        </p:scale>
        <p:origin x="3822" y="78"/>
      </p:cViewPr>
      <p:guideLst>
        <p:guide orient="horz" pos="2928"/>
        <p:guide pos="220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theme" Target="theme/theme1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font" Target="fonts/font2.fntdata"/><Relationship Id="rId79" Type="http://schemas.openxmlformats.org/officeDocument/2006/relationships/font" Target="fonts/font7.fntdata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font" Target="fonts/font5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handoutMaster" Target="handoutMasters/handoutMaster1.xml"/><Relationship Id="rId80" Type="http://schemas.openxmlformats.org/officeDocument/2006/relationships/font" Target="fonts/font8.fntdata"/><Relationship Id="rId85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font" Target="fonts/font3.fntdata"/><Relationship Id="rId83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font" Target="fonts/font1.fntdata"/><Relationship Id="rId78" Type="http://schemas.openxmlformats.org/officeDocument/2006/relationships/font" Target="fonts/font6.fntdata"/><Relationship Id="rId81" Type="http://schemas.openxmlformats.org/officeDocument/2006/relationships/font" Target="fonts/font9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font" Target="fonts/font4.fntdata"/><Relationship Id="rId7" Type="http://schemas.openxmlformats.org/officeDocument/2006/relationships/slide" Target="slides/slide3.xml"/><Relationship Id="rId71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61" Type="http://schemas.openxmlformats.org/officeDocument/2006/relationships/slide" Target="slides/slide57.xml"/><Relationship Id="rId8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2"/>
            <a:ext cx="3038145" cy="46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579" tIns="46789" rIns="93579" bIns="46789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3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734" y="2"/>
            <a:ext cx="3038145" cy="46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579" tIns="46789" rIns="93579" bIns="46789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3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5E1B01CA-C825-4E53-BDEF-21E03234025F}" type="datetime8">
              <a:rPr lang="en-US" smtClean="0"/>
              <a:t>9/15/2022 7:27 PM</a:t>
            </a:fld>
            <a:endParaRPr lang="en-US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29123"/>
            <a:ext cx="3038145" cy="46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579" tIns="46789" rIns="93579" bIns="46789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FontTx/>
              <a:buNone/>
              <a:defRPr sz="1300" b="0" smtClean="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2021_PowerofChoice-Draft-v4</a:t>
            </a:r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734" y="8829123"/>
            <a:ext cx="3038145" cy="46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579" tIns="46789" rIns="93579" bIns="46789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3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4A6A72DB-AF1B-48FE-B6B5-B03EA8A7B4E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088379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4275" y="698500"/>
            <a:ext cx="4643438" cy="34845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346" y="4416101"/>
            <a:ext cx="5609232" cy="4182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579" tIns="46789" rIns="93579" bIns="46789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dirty="0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734" y="8829123"/>
            <a:ext cx="3038145" cy="46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579" tIns="46789" rIns="93579" bIns="46789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FontTx/>
              <a:buNone/>
              <a:defRPr sz="13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286FA40A-86FD-4926-B643-1F71D036364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227184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4" name="Slide Number Placeholder 5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1pPr>
            <a:lvl2pPr marL="675488" indent="-25909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2pPr>
            <a:lvl3pPr marL="1039450" indent="-206656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3pPr>
            <a:lvl4pPr marL="1455846" indent="-206656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4pPr>
            <a:lvl5pPr marL="1872242" indent="-206656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5pPr>
            <a:lvl6pPr marL="2316398" indent="-206656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2760554" indent="-206656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204710" indent="-206656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3648867" indent="-206656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FF2B9483-A84A-42F3-8708-22224DA47AF8}" type="slidenum">
              <a:rPr lang="en-US" altLang="en-US" sz="1200">
                <a:latin typeface="Calibri" pitchFamily="34" charset="0"/>
                <a:ea typeface="MS PGothic" pitchFamily="34" charset="-128"/>
              </a:rPr>
              <a:pPr eaLnBrk="1" hangingPunct="1">
                <a:spcBef>
                  <a:spcPct val="0"/>
                </a:spcBef>
                <a:defRPr/>
              </a:pPr>
              <a:t>1</a:t>
            </a:fld>
            <a:endParaRPr lang="en-US" altLang="en-US" sz="1200"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58CFC0-F4CA-8613-A5AA-4A4F46DB7340}"/>
              </a:ext>
            </a:extLst>
          </p:cNvPr>
          <p:cNvSpPr txBox="1"/>
          <p:nvPr/>
        </p:nvSpPr>
        <p:spPr>
          <a:xfrm>
            <a:off x="1825625" y="7820781"/>
            <a:ext cx="4599053" cy="396777"/>
          </a:xfrm>
          <a:prstGeom prst="rect">
            <a:avLst/>
          </a:prstGeom>
          <a:noFill/>
        </p:spPr>
        <p:txBody>
          <a:bodyPr wrap="square" lIns="88139" tIns="44070" rIns="88139" bIns="44070" rtlCol="0">
            <a:spAutoFit/>
          </a:bodyPr>
          <a:lstStyle/>
          <a:p>
            <a:r>
              <a:rPr lang="en-US" dirty="0"/>
              <a:t>Next Slide = Why am I here?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900" dirty="0"/>
              <a:t>The third branch of government is the Judiciary.  </a:t>
            </a:r>
          </a:p>
          <a:p>
            <a:r>
              <a:rPr lang="en-US" sz="1900" dirty="0"/>
              <a:t>Courts apply the law to individual cases.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6FA40A-86FD-4926-B643-1F71D036364A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6E7292-E519-18D5-3A79-958A7A22643B}"/>
              </a:ext>
            </a:extLst>
          </p:cNvPr>
          <p:cNvSpPr txBox="1"/>
          <p:nvPr/>
        </p:nvSpPr>
        <p:spPr>
          <a:xfrm>
            <a:off x="699822" y="8563066"/>
            <a:ext cx="5288228" cy="396777"/>
          </a:xfrm>
          <a:prstGeom prst="rect">
            <a:avLst/>
          </a:prstGeom>
          <a:noFill/>
        </p:spPr>
        <p:txBody>
          <a:bodyPr wrap="square" lIns="88139" tIns="44070" rIns="88139" bIns="44070" rtlCol="0">
            <a:spAutoFit/>
          </a:bodyPr>
          <a:lstStyle/>
          <a:p>
            <a:r>
              <a:rPr lang="en-US" dirty="0"/>
              <a:t>Next Slide = City Court East St Tammany</a:t>
            </a:r>
          </a:p>
        </p:txBody>
      </p:sp>
    </p:spTree>
    <p:extLst>
      <p:ext uri="{BB962C8B-B14F-4D97-AF65-F5344CB8AC3E}">
        <p14:creationId xmlns:p14="http://schemas.microsoft.com/office/powerpoint/2010/main" val="8487547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066800" y="4416101"/>
            <a:ext cx="5243778" cy="4182457"/>
          </a:xfrm>
        </p:spPr>
        <p:txBody>
          <a:bodyPr/>
          <a:lstStyle/>
          <a:p>
            <a:r>
              <a:rPr lang="en-US" sz="1900" dirty="0"/>
              <a:t>Local judges are elected. </a:t>
            </a:r>
          </a:p>
          <a:p>
            <a:endParaRPr lang="en-US" sz="1900" dirty="0"/>
          </a:p>
          <a:p>
            <a:r>
              <a:rPr lang="en-US" sz="1900" dirty="0"/>
              <a:t>Hear various juvenile matters like:</a:t>
            </a:r>
          </a:p>
          <a:p>
            <a:pPr marL="330521" indent="-330521">
              <a:buFont typeface="Arial" panose="020B0604020202020204" pitchFamily="34" charset="0"/>
              <a:buChar char="•"/>
            </a:pPr>
            <a:r>
              <a:rPr lang="en-US" sz="1900" dirty="0"/>
              <a:t>Delinquency </a:t>
            </a:r>
          </a:p>
          <a:p>
            <a:pPr marL="330521" indent="-330521">
              <a:buFont typeface="Arial" panose="020B0604020202020204" pitchFamily="34" charset="0"/>
              <a:buChar char="•"/>
            </a:pPr>
            <a:r>
              <a:rPr lang="en-US" sz="1900" dirty="0"/>
              <a:t>CINC</a:t>
            </a:r>
          </a:p>
          <a:p>
            <a:pPr marL="330521" indent="-330521">
              <a:buFont typeface="Arial" panose="020B0604020202020204" pitchFamily="34" charset="0"/>
              <a:buChar char="•"/>
            </a:pPr>
            <a:r>
              <a:rPr lang="en-US" sz="1900" dirty="0"/>
              <a:t>FINS and </a:t>
            </a:r>
          </a:p>
          <a:p>
            <a:pPr marL="330521" indent="-330521">
              <a:buFont typeface="Arial" panose="020B0604020202020204" pitchFamily="34" charset="0"/>
              <a:buChar char="•"/>
            </a:pPr>
            <a:r>
              <a:rPr lang="en-US" sz="1900" dirty="0"/>
              <a:t>Adoptions </a:t>
            </a:r>
          </a:p>
          <a:p>
            <a:endParaRPr lang="en-US" sz="19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6FA40A-86FD-4926-B643-1F71D036364A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27B661-D8CF-F464-3777-997BF32EC9FC}"/>
              </a:ext>
            </a:extLst>
          </p:cNvPr>
          <p:cNvSpPr txBox="1"/>
          <p:nvPr/>
        </p:nvSpPr>
        <p:spPr>
          <a:xfrm>
            <a:off x="533400" y="8630734"/>
            <a:ext cx="6270625" cy="396777"/>
          </a:xfrm>
          <a:prstGeom prst="rect">
            <a:avLst/>
          </a:prstGeom>
          <a:noFill/>
        </p:spPr>
        <p:txBody>
          <a:bodyPr wrap="square" lIns="88139" tIns="44070" rIns="88139" bIns="44070" rtlCol="0">
            <a:spAutoFit/>
          </a:bodyPr>
          <a:lstStyle/>
          <a:p>
            <a:r>
              <a:rPr lang="en-US" dirty="0"/>
              <a:t>Next Slide = Who's involved in Criminal process</a:t>
            </a:r>
          </a:p>
        </p:txBody>
      </p:sp>
    </p:spTree>
    <p:extLst>
      <p:ext uri="{BB962C8B-B14F-4D97-AF65-F5344CB8AC3E}">
        <p14:creationId xmlns:p14="http://schemas.microsoft.com/office/powerpoint/2010/main" val="16977804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900" dirty="0"/>
              <a:t>The District Attorney (AKA the prosecutor) has control over every criminal prosecution in his district.</a:t>
            </a:r>
          </a:p>
          <a:p>
            <a:endParaRPr lang="en-US" sz="1900" dirty="0"/>
          </a:p>
          <a:p>
            <a:r>
              <a:rPr lang="en-US" sz="1900" dirty="0"/>
              <a:t>He determines whom, when, and how he shall prosecute</a:t>
            </a:r>
            <a:r>
              <a:rPr lang="en-US" sz="1500" dirty="0"/>
              <a:t>.</a:t>
            </a:r>
            <a:r>
              <a:rPr lang="en-US" sz="1500" baseline="30000" dirty="0"/>
              <a:t> </a:t>
            </a:r>
            <a:r>
              <a:rPr lang="en-US" sz="1500" dirty="0"/>
              <a:t> </a:t>
            </a:r>
            <a:r>
              <a:rPr lang="en-US" sz="1500" baseline="30000" dirty="0"/>
              <a:t> </a:t>
            </a:r>
            <a:r>
              <a:rPr lang="en-US" sz="1500" i="1" dirty="0"/>
              <a:t>La. </a:t>
            </a:r>
            <a:r>
              <a:rPr lang="en-US" sz="1500" i="1" dirty="0" err="1"/>
              <a:t>C.Cr.P</a:t>
            </a:r>
            <a:r>
              <a:rPr lang="en-US" sz="1500" i="1" dirty="0"/>
              <a:t>. art. 61</a:t>
            </a:r>
            <a:r>
              <a:rPr lang="en-US" sz="1500" i="1" baseline="30000" dirty="0"/>
              <a:t> </a:t>
            </a:r>
          </a:p>
          <a:p>
            <a:endParaRPr lang="en-US" sz="1500" i="1" baseline="30000" dirty="0"/>
          </a:p>
          <a:p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As Judge, I can only rule on what is presented by the prosecutor for criminal prosecution.</a:t>
            </a:r>
            <a:endParaRPr lang="en-US" sz="19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6FA40A-86FD-4926-B643-1F71D036364A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944726-B0ED-2CB3-8713-0E517D6F633D}"/>
              </a:ext>
            </a:extLst>
          </p:cNvPr>
          <p:cNvSpPr txBox="1"/>
          <p:nvPr/>
        </p:nvSpPr>
        <p:spPr>
          <a:xfrm>
            <a:off x="914400" y="8439402"/>
            <a:ext cx="5822950" cy="396777"/>
          </a:xfrm>
          <a:prstGeom prst="rect">
            <a:avLst/>
          </a:prstGeom>
          <a:noFill/>
        </p:spPr>
        <p:txBody>
          <a:bodyPr wrap="square" lIns="88139" tIns="44070" rIns="88139" bIns="44070" rtlCol="0">
            <a:spAutoFit/>
          </a:bodyPr>
          <a:lstStyle/>
          <a:p>
            <a:r>
              <a:rPr lang="en-US" dirty="0"/>
              <a:t>Next Slide = Who can be charged with a crime</a:t>
            </a:r>
          </a:p>
        </p:txBody>
      </p:sp>
    </p:spTree>
    <p:extLst>
      <p:ext uri="{BB962C8B-B14F-4D97-AF65-F5344CB8AC3E}">
        <p14:creationId xmlns:p14="http://schemas.microsoft.com/office/powerpoint/2010/main" val="20123294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346" y="4416101"/>
            <a:ext cx="5609232" cy="2297966"/>
          </a:xfrm>
        </p:spPr>
        <p:txBody>
          <a:bodyPr/>
          <a:lstStyle/>
          <a:p>
            <a:pPr>
              <a:defRPr/>
            </a:pPr>
            <a:r>
              <a:rPr lang="en-US" altLang="en-US" sz="1900" dirty="0"/>
              <a:t>               ANYONE - Including Juveniles!</a:t>
            </a:r>
          </a:p>
          <a:p>
            <a:pPr>
              <a:defRPr/>
            </a:pPr>
            <a:endParaRPr lang="en-US" altLang="en-US" sz="1900" dirty="0"/>
          </a:p>
          <a:p>
            <a:pPr>
              <a:defRPr/>
            </a:pPr>
            <a:r>
              <a:rPr lang="en-US" altLang="en-US" sz="1900" dirty="0"/>
              <a:t>The PARTIES to a crime are classified as:</a:t>
            </a:r>
          </a:p>
          <a:p>
            <a:pPr>
              <a:defRPr/>
            </a:pPr>
            <a:r>
              <a:rPr lang="en-US" altLang="en-US" sz="1900" dirty="0"/>
              <a:t>(1)	Principals</a:t>
            </a:r>
          </a:p>
          <a:p>
            <a:pPr>
              <a:defRPr/>
            </a:pPr>
            <a:r>
              <a:rPr lang="en-US" altLang="en-US" sz="1900" dirty="0"/>
              <a:t>(2)	Accessories</a:t>
            </a:r>
          </a:p>
          <a:p>
            <a:endParaRPr lang="en-US" sz="1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6FA40A-86FD-4926-B643-1F71D036364A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5530E5-0C33-37FF-723A-1A03A9491DC9}"/>
              </a:ext>
            </a:extLst>
          </p:cNvPr>
          <p:cNvSpPr txBox="1"/>
          <p:nvPr/>
        </p:nvSpPr>
        <p:spPr>
          <a:xfrm>
            <a:off x="2117725" y="8441715"/>
            <a:ext cx="4599053" cy="396777"/>
          </a:xfrm>
          <a:prstGeom prst="rect">
            <a:avLst/>
          </a:prstGeom>
          <a:noFill/>
        </p:spPr>
        <p:txBody>
          <a:bodyPr wrap="square" lIns="88139" tIns="44070" rIns="88139" bIns="44070" rtlCol="0">
            <a:spAutoFit/>
          </a:bodyPr>
          <a:lstStyle/>
          <a:p>
            <a:r>
              <a:rPr lang="en-US" dirty="0"/>
              <a:t>Next Slide = Principals</a:t>
            </a:r>
          </a:p>
        </p:txBody>
      </p:sp>
    </p:spTree>
    <p:extLst>
      <p:ext uri="{BB962C8B-B14F-4D97-AF65-F5344CB8AC3E}">
        <p14:creationId xmlns:p14="http://schemas.microsoft.com/office/powerpoint/2010/main" val="3000742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6FA40A-86FD-4926-B643-1F71D036364A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4134D7-2FC9-BE02-5200-2842F388E965}"/>
              </a:ext>
            </a:extLst>
          </p:cNvPr>
          <p:cNvSpPr txBox="1"/>
          <p:nvPr/>
        </p:nvSpPr>
        <p:spPr>
          <a:xfrm>
            <a:off x="1533525" y="8598555"/>
            <a:ext cx="4599053" cy="396777"/>
          </a:xfrm>
          <a:prstGeom prst="rect">
            <a:avLst/>
          </a:prstGeom>
          <a:noFill/>
        </p:spPr>
        <p:txBody>
          <a:bodyPr wrap="square" lIns="88139" tIns="44070" rIns="88139" bIns="44070" rtlCol="0">
            <a:spAutoFit/>
          </a:bodyPr>
          <a:lstStyle/>
          <a:p>
            <a:r>
              <a:rPr lang="en-US" dirty="0"/>
              <a:t>Next Slide = Law of Principals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8C1152-4B1E-2B86-CD4F-461CD589CE0B}"/>
              </a:ext>
            </a:extLst>
          </p:cNvPr>
          <p:cNvSpPr txBox="1"/>
          <p:nvPr/>
        </p:nvSpPr>
        <p:spPr>
          <a:xfrm>
            <a:off x="584200" y="4454496"/>
            <a:ext cx="5969000" cy="1012330"/>
          </a:xfrm>
          <a:prstGeom prst="rect">
            <a:avLst/>
          </a:prstGeom>
          <a:noFill/>
        </p:spPr>
        <p:txBody>
          <a:bodyPr wrap="square" lIns="88139" tIns="44070" rIns="88139" bIns="44070" rtlCol="0">
            <a:spAutoFit/>
          </a:bodyPr>
          <a:lstStyle/>
          <a:p>
            <a:r>
              <a:rPr lang="en-US" b="0" dirty="0"/>
              <a:t>Juveniles have special laws and timelines; however, can be charged as adults depending on the seriousness of the crime committed.</a:t>
            </a:r>
          </a:p>
        </p:txBody>
      </p:sp>
    </p:spTree>
    <p:extLst>
      <p:ext uri="{BB962C8B-B14F-4D97-AF65-F5344CB8AC3E}">
        <p14:creationId xmlns:p14="http://schemas.microsoft.com/office/powerpoint/2010/main" val="22208308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6FA40A-86FD-4926-B643-1F71D036364A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550966-C2D3-2C45-52FA-7B3D8509C264}"/>
              </a:ext>
            </a:extLst>
          </p:cNvPr>
          <p:cNvSpPr txBox="1"/>
          <p:nvPr/>
        </p:nvSpPr>
        <p:spPr>
          <a:xfrm>
            <a:off x="1825625" y="8181261"/>
            <a:ext cx="4599053" cy="396777"/>
          </a:xfrm>
          <a:prstGeom prst="rect">
            <a:avLst/>
          </a:prstGeom>
          <a:noFill/>
        </p:spPr>
        <p:txBody>
          <a:bodyPr wrap="square" lIns="88139" tIns="44070" rIns="88139" bIns="44070" rtlCol="0">
            <a:spAutoFit/>
          </a:bodyPr>
          <a:lstStyle/>
          <a:p>
            <a:r>
              <a:rPr lang="en-US" dirty="0"/>
              <a:t>Next Slide = Example # 1</a:t>
            </a:r>
          </a:p>
        </p:txBody>
      </p:sp>
    </p:spTree>
    <p:extLst>
      <p:ext uri="{BB962C8B-B14F-4D97-AF65-F5344CB8AC3E}">
        <p14:creationId xmlns:p14="http://schemas.microsoft.com/office/powerpoint/2010/main" val="1511666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6FA40A-86FD-4926-B643-1F71D036364A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CD41BA-E362-AD25-8AF2-B8590CFD6278}"/>
              </a:ext>
            </a:extLst>
          </p:cNvPr>
          <p:cNvSpPr txBox="1"/>
          <p:nvPr/>
        </p:nvSpPr>
        <p:spPr>
          <a:xfrm>
            <a:off x="1314450" y="8115905"/>
            <a:ext cx="4599053" cy="396777"/>
          </a:xfrm>
          <a:prstGeom prst="rect">
            <a:avLst/>
          </a:prstGeom>
          <a:noFill/>
        </p:spPr>
        <p:txBody>
          <a:bodyPr wrap="square" lIns="88139" tIns="44070" rIns="88139" bIns="44070" rtlCol="0">
            <a:spAutoFit/>
          </a:bodyPr>
          <a:lstStyle/>
          <a:p>
            <a:r>
              <a:rPr lang="en-US" dirty="0"/>
              <a:t>Next Slide = Example # 1 continued</a:t>
            </a:r>
          </a:p>
        </p:txBody>
      </p:sp>
    </p:spTree>
    <p:extLst>
      <p:ext uri="{BB962C8B-B14F-4D97-AF65-F5344CB8AC3E}">
        <p14:creationId xmlns:p14="http://schemas.microsoft.com/office/powerpoint/2010/main" val="10156442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6FA40A-86FD-4926-B643-1F71D036364A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52BDC5-EEA8-11A4-F04D-3DD5E510F96F}"/>
              </a:ext>
            </a:extLst>
          </p:cNvPr>
          <p:cNvSpPr txBox="1"/>
          <p:nvPr/>
        </p:nvSpPr>
        <p:spPr>
          <a:xfrm>
            <a:off x="1671208" y="8404851"/>
            <a:ext cx="4599053" cy="396777"/>
          </a:xfrm>
          <a:prstGeom prst="rect">
            <a:avLst/>
          </a:prstGeom>
          <a:noFill/>
        </p:spPr>
        <p:txBody>
          <a:bodyPr wrap="square" lIns="88139" tIns="44070" rIns="88139" bIns="44070" rtlCol="0">
            <a:spAutoFit/>
          </a:bodyPr>
          <a:lstStyle/>
          <a:p>
            <a:r>
              <a:rPr lang="en-US" dirty="0"/>
              <a:t>Next Slide = Answer - Yes</a:t>
            </a:r>
          </a:p>
        </p:txBody>
      </p:sp>
    </p:spTree>
    <p:extLst>
      <p:ext uri="{BB962C8B-B14F-4D97-AF65-F5344CB8AC3E}">
        <p14:creationId xmlns:p14="http://schemas.microsoft.com/office/powerpoint/2010/main" val="22633994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423" defTabSz="881390">
              <a:spcBef>
                <a:spcPts val="1157"/>
              </a:spcBef>
              <a:spcAft>
                <a:spcPts val="1157"/>
              </a:spcAft>
              <a:defRPr/>
            </a:pPr>
            <a:r>
              <a:rPr lang="en-US" sz="1900" dirty="0">
                <a:solidFill>
                  <a:prstClr val="black"/>
                </a:solidFill>
                <a:latin typeface="Calibri"/>
              </a:rPr>
              <a:t>The lookout is as guilty as the one who goes in the vehicle; </a:t>
            </a:r>
          </a:p>
          <a:p>
            <a:pPr marL="21423" defTabSz="881390">
              <a:spcBef>
                <a:spcPts val="1157"/>
              </a:spcBef>
              <a:spcAft>
                <a:spcPts val="1157"/>
              </a:spcAft>
              <a:defRPr/>
            </a:pPr>
            <a:r>
              <a:rPr lang="en-US" sz="1900" dirty="0">
                <a:solidFill>
                  <a:prstClr val="black"/>
                </a:solidFill>
                <a:latin typeface="Calibri"/>
              </a:rPr>
              <a:t>Just as a getaway driver is as guilty as the one who goes in the vehicle or property.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6FA40A-86FD-4926-B643-1F71D036364A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F46454-852C-4C3A-0059-995B85A60B06}"/>
              </a:ext>
            </a:extLst>
          </p:cNvPr>
          <p:cNvSpPr txBox="1"/>
          <p:nvPr/>
        </p:nvSpPr>
        <p:spPr>
          <a:xfrm>
            <a:off x="1710001" y="8326432"/>
            <a:ext cx="4599053" cy="396777"/>
          </a:xfrm>
          <a:prstGeom prst="rect">
            <a:avLst/>
          </a:prstGeom>
          <a:noFill/>
        </p:spPr>
        <p:txBody>
          <a:bodyPr wrap="square" lIns="88139" tIns="44070" rIns="88139" bIns="44070" rtlCol="0">
            <a:spAutoFit/>
          </a:bodyPr>
          <a:lstStyle/>
          <a:p>
            <a:r>
              <a:rPr lang="en-US" dirty="0"/>
              <a:t>Next Slide = Example # 2</a:t>
            </a:r>
          </a:p>
        </p:txBody>
      </p:sp>
    </p:spTree>
    <p:extLst>
      <p:ext uri="{BB962C8B-B14F-4D97-AF65-F5344CB8AC3E}">
        <p14:creationId xmlns:p14="http://schemas.microsoft.com/office/powerpoint/2010/main" val="8274504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6FA40A-86FD-4926-B643-1F71D036364A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724A81-7F81-DC04-D29B-D52A10220EAC}"/>
              </a:ext>
            </a:extLst>
          </p:cNvPr>
          <p:cNvSpPr txBox="1"/>
          <p:nvPr/>
        </p:nvSpPr>
        <p:spPr>
          <a:xfrm>
            <a:off x="1825625" y="8042124"/>
            <a:ext cx="4599053" cy="396777"/>
          </a:xfrm>
          <a:prstGeom prst="rect">
            <a:avLst/>
          </a:prstGeom>
          <a:noFill/>
        </p:spPr>
        <p:txBody>
          <a:bodyPr wrap="square" lIns="88139" tIns="44070" rIns="88139" bIns="44070" rtlCol="0">
            <a:spAutoFit/>
          </a:bodyPr>
          <a:lstStyle/>
          <a:p>
            <a:r>
              <a:rPr lang="en-US" dirty="0"/>
              <a:t>Next Slide = Answer - Yes</a:t>
            </a:r>
          </a:p>
        </p:txBody>
      </p:sp>
    </p:spTree>
    <p:extLst>
      <p:ext uri="{BB962C8B-B14F-4D97-AF65-F5344CB8AC3E}">
        <p14:creationId xmlns:p14="http://schemas.microsoft.com/office/powerpoint/2010/main" val="4181441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03275" y="4323180"/>
            <a:ext cx="5609232" cy="3484612"/>
          </a:xfrm>
        </p:spPr>
        <p:txBody>
          <a:bodyPr/>
          <a:lstStyle/>
          <a:p>
            <a:r>
              <a:rPr lang="en-US" sz="1900" dirty="0"/>
              <a:t>As a Judge, I am here to educate the younger generation so that you can make better decisions and hopefully avoid the many pitfalls that can derail your future.</a:t>
            </a:r>
          </a:p>
          <a:p>
            <a:endParaRPr lang="en-US" sz="1900" dirty="0"/>
          </a:p>
          <a:p>
            <a:r>
              <a:rPr lang="en-US" sz="1900" dirty="0"/>
              <a:t>Too often, I must deal with the bad choices of juveniles and adults who get involved in criminal behavior that impact the rest of their lives.</a:t>
            </a:r>
          </a:p>
          <a:p>
            <a:endParaRPr lang="en-US" sz="1900" dirty="0"/>
          </a:p>
          <a:p>
            <a:pPr algn="ctr"/>
            <a:r>
              <a:rPr lang="en-US" sz="1900" u="sng" dirty="0"/>
              <a:t>It all starts with education!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6FA40A-86FD-4926-B643-1F71D036364A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52CFD7-AE0E-9ED6-1E61-CD7353730AD0}"/>
              </a:ext>
            </a:extLst>
          </p:cNvPr>
          <p:cNvSpPr txBox="1"/>
          <p:nvPr/>
        </p:nvSpPr>
        <p:spPr>
          <a:xfrm>
            <a:off x="1671208" y="8042124"/>
            <a:ext cx="4599053" cy="396777"/>
          </a:xfrm>
          <a:prstGeom prst="rect">
            <a:avLst/>
          </a:prstGeom>
          <a:noFill/>
        </p:spPr>
        <p:txBody>
          <a:bodyPr wrap="square" lIns="88139" tIns="44070" rIns="88139" bIns="44070" rtlCol="0">
            <a:spAutoFit/>
          </a:bodyPr>
          <a:lstStyle/>
          <a:p>
            <a:r>
              <a:rPr lang="en-US" dirty="0"/>
              <a:t>Next Slide = Why are you here?</a:t>
            </a:r>
          </a:p>
        </p:txBody>
      </p:sp>
    </p:spTree>
    <p:extLst>
      <p:ext uri="{BB962C8B-B14F-4D97-AF65-F5344CB8AC3E}">
        <p14:creationId xmlns:p14="http://schemas.microsoft.com/office/powerpoint/2010/main" val="4721517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900" dirty="0"/>
              <a:t>Even if you are absent from the scene …</a:t>
            </a:r>
          </a:p>
          <a:p>
            <a:r>
              <a:rPr lang="en-US" sz="1900" dirty="0"/>
              <a:t>If you directly or indirectly counsel another to commit the crime.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6FA40A-86FD-4926-B643-1F71D036364A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9C0936-A53E-3504-4B93-1799C381F69C}"/>
              </a:ext>
            </a:extLst>
          </p:cNvPr>
          <p:cNvSpPr txBox="1"/>
          <p:nvPr/>
        </p:nvSpPr>
        <p:spPr>
          <a:xfrm>
            <a:off x="952367" y="8201123"/>
            <a:ext cx="5105665" cy="396777"/>
          </a:xfrm>
          <a:prstGeom prst="rect">
            <a:avLst/>
          </a:prstGeom>
          <a:noFill/>
        </p:spPr>
        <p:txBody>
          <a:bodyPr wrap="square" lIns="88139" tIns="44070" rIns="88139" bIns="44070" rtlCol="0">
            <a:spAutoFit/>
          </a:bodyPr>
          <a:lstStyle/>
          <a:p>
            <a:r>
              <a:rPr lang="en-US" dirty="0"/>
              <a:t>Next Slide = Age Legal Responsibility</a:t>
            </a:r>
          </a:p>
        </p:txBody>
      </p:sp>
    </p:spTree>
    <p:extLst>
      <p:ext uri="{BB962C8B-B14F-4D97-AF65-F5344CB8AC3E}">
        <p14:creationId xmlns:p14="http://schemas.microsoft.com/office/powerpoint/2010/main" val="30565814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069336" y="4416101"/>
            <a:ext cx="4950464" cy="2822899"/>
          </a:xfrm>
        </p:spPr>
        <p:txBody>
          <a:bodyPr/>
          <a:lstStyle/>
          <a:p>
            <a:r>
              <a:rPr lang="en-US" sz="1900" dirty="0"/>
              <a:t>In most cases, if you are between the ages of 10-17 and commit a crime, you would report to juvenile court and, because of your age, special laws apply.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6FA40A-86FD-4926-B643-1F71D036364A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A83F0C-DDE8-40ED-8160-6373E7AB914D}"/>
              </a:ext>
            </a:extLst>
          </p:cNvPr>
          <p:cNvSpPr txBox="1"/>
          <p:nvPr/>
        </p:nvSpPr>
        <p:spPr>
          <a:xfrm>
            <a:off x="1739581" y="8582721"/>
            <a:ext cx="4599053" cy="396777"/>
          </a:xfrm>
          <a:prstGeom prst="rect">
            <a:avLst/>
          </a:prstGeom>
          <a:noFill/>
        </p:spPr>
        <p:txBody>
          <a:bodyPr wrap="square" lIns="88139" tIns="44070" rIns="88139" bIns="44070" rtlCol="0">
            <a:spAutoFit/>
          </a:bodyPr>
          <a:lstStyle/>
          <a:p>
            <a:r>
              <a:rPr lang="en-US" dirty="0"/>
              <a:t>Next Slide = Age Exception</a:t>
            </a:r>
          </a:p>
        </p:txBody>
      </p:sp>
    </p:spTree>
    <p:extLst>
      <p:ext uri="{BB962C8B-B14F-4D97-AF65-F5344CB8AC3E}">
        <p14:creationId xmlns:p14="http://schemas.microsoft.com/office/powerpoint/2010/main" val="10845100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6FA40A-86FD-4926-B643-1F71D036364A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DDD66F9-F76F-4074-2330-CC77D0118F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345" y="4416099"/>
            <a:ext cx="2647369" cy="3929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900" baseline="30000" dirty="0"/>
              <a:t> </a:t>
            </a:r>
            <a:r>
              <a:rPr lang="en-US" sz="1900" dirty="0"/>
              <a:t>La. Ch. Code art. 305.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4D98B9-D8F1-5DB3-7F75-DC357E4E5BB2}"/>
              </a:ext>
            </a:extLst>
          </p:cNvPr>
          <p:cNvSpPr txBox="1"/>
          <p:nvPr/>
        </p:nvSpPr>
        <p:spPr>
          <a:xfrm>
            <a:off x="1825625" y="8202547"/>
            <a:ext cx="4162425" cy="396777"/>
          </a:xfrm>
          <a:prstGeom prst="rect">
            <a:avLst/>
          </a:prstGeom>
          <a:noFill/>
        </p:spPr>
        <p:txBody>
          <a:bodyPr wrap="square" lIns="88139" tIns="44070" rIns="88139" bIns="44070" rtlCol="0">
            <a:spAutoFit/>
          </a:bodyPr>
          <a:lstStyle/>
          <a:p>
            <a:r>
              <a:rPr lang="en-US" dirty="0"/>
              <a:t>Next Slide = Guns &amp; Drugs</a:t>
            </a:r>
          </a:p>
        </p:txBody>
      </p:sp>
    </p:spTree>
    <p:extLst>
      <p:ext uri="{BB962C8B-B14F-4D97-AF65-F5344CB8AC3E}">
        <p14:creationId xmlns:p14="http://schemas.microsoft.com/office/powerpoint/2010/main" val="6011608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1900" dirty="0"/>
              <a:t>It is illegal to possess a dangerous weapon while in the possession of a controlled substance. </a:t>
            </a:r>
          </a:p>
          <a:p>
            <a:endParaRPr lang="en-US" altLang="en-US" sz="19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6FA40A-86FD-4926-B643-1F71D036364A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D25156-FBD3-0AE4-26DB-DA383626637E}"/>
              </a:ext>
            </a:extLst>
          </p:cNvPr>
          <p:cNvSpPr txBox="1"/>
          <p:nvPr/>
        </p:nvSpPr>
        <p:spPr>
          <a:xfrm>
            <a:off x="457200" y="8326432"/>
            <a:ext cx="6325535" cy="396777"/>
          </a:xfrm>
          <a:prstGeom prst="rect">
            <a:avLst/>
          </a:prstGeom>
          <a:noFill/>
        </p:spPr>
        <p:txBody>
          <a:bodyPr wrap="square" lIns="88139" tIns="44070" rIns="88139" bIns="44070" rtlCol="0">
            <a:spAutoFit/>
          </a:bodyPr>
          <a:lstStyle/>
          <a:p>
            <a:r>
              <a:rPr lang="en-US" dirty="0"/>
              <a:t>Next Slide = According to National Heath Institute </a:t>
            </a:r>
          </a:p>
        </p:txBody>
      </p:sp>
    </p:spTree>
    <p:extLst>
      <p:ext uri="{BB962C8B-B14F-4D97-AF65-F5344CB8AC3E}">
        <p14:creationId xmlns:p14="http://schemas.microsoft.com/office/powerpoint/2010/main" val="41658475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346" y="4416102"/>
            <a:ext cx="5609232" cy="4182454"/>
          </a:xfrm>
        </p:spPr>
        <p:txBody>
          <a:bodyPr/>
          <a:lstStyle/>
          <a:p>
            <a:endParaRPr lang="en-US" sz="1900" dirty="0">
              <a:latin typeface="+mn-lt"/>
            </a:endParaRPr>
          </a:p>
          <a:p>
            <a:endParaRPr lang="en-US" sz="1900" dirty="0">
              <a:latin typeface="+mn-lt"/>
            </a:endParaRPr>
          </a:p>
          <a:p>
            <a:endParaRPr lang="en-US" sz="1900" dirty="0">
              <a:latin typeface="+mn-lt"/>
            </a:endParaRPr>
          </a:p>
          <a:p>
            <a:endParaRPr lang="en-US" sz="1900" dirty="0">
              <a:latin typeface="+mn-lt"/>
            </a:endParaRPr>
          </a:p>
          <a:p>
            <a:endParaRPr lang="en-US" sz="1900" dirty="0">
              <a:latin typeface="+mn-lt"/>
            </a:endParaRPr>
          </a:p>
          <a:p>
            <a:r>
              <a:rPr lang="en-US" sz="1900" dirty="0">
                <a:latin typeface="+mn-lt"/>
              </a:rPr>
              <a:t>#1 = Motor Vehicles</a:t>
            </a:r>
          </a:p>
          <a:p>
            <a:r>
              <a:rPr lang="en-US" sz="1900" dirty="0">
                <a:latin typeface="+mn-lt"/>
              </a:rPr>
              <a:t>#2 = Homicides</a:t>
            </a:r>
          </a:p>
          <a:p>
            <a:r>
              <a:rPr lang="en-US" sz="1900" dirty="0">
                <a:latin typeface="+mn-lt"/>
              </a:rPr>
              <a:t>#3 = Suicide</a:t>
            </a:r>
          </a:p>
          <a:p>
            <a:r>
              <a:rPr lang="en-US" sz="1900" dirty="0">
                <a:latin typeface="+mn-lt"/>
              </a:rPr>
              <a:t>When coupled with the suicide risk among this vulnerable age group, the numbers are staggering and should not be ignored. </a:t>
            </a:r>
          </a:p>
          <a:p>
            <a:endParaRPr lang="en-US" sz="19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6FA40A-86FD-4926-B643-1F71D036364A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682F90-35E2-3F79-3D28-13CAF5C05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7975" y="4345401"/>
            <a:ext cx="2774950" cy="21027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8AD3AD-0A0B-09FB-50F0-13A797BF3DD8}"/>
              </a:ext>
            </a:extLst>
          </p:cNvPr>
          <p:cNvSpPr txBox="1"/>
          <p:nvPr/>
        </p:nvSpPr>
        <p:spPr>
          <a:xfrm>
            <a:off x="1460500" y="8598742"/>
            <a:ext cx="4599053" cy="396777"/>
          </a:xfrm>
          <a:prstGeom prst="rect">
            <a:avLst/>
          </a:prstGeom>
          <a:noFill/>
        </p:spPr>
        <p:txBody>
          <a:bodyPr wrap="square" lIns="88139" tIns="44070" rIns="88139" bIns="44070" rtlCol="0">
            <a:spAutoFit/>
          </a:bodyPr>
          <a:lstStyle/>
          <a:p>
            <a:r>
              <a:rPr lang="en-US" dirty="0"/>
              <a:t>Next Slide = Discharge of Weapon</a:t>
            </a:r>
          </a:p>
        </p:txBody>
      </p:sp>
    </p:spTree>
    <p:extLst>
      <p:ext uri="{BB962C8B-B14F-4D97-AF65-F5344CB8AC3E}">
        <p14:creationId xmlns:p14="http://schemas.microsoft.com/office/powerpoint/2010/main" val="20709927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1900" dirty="0"/>
              <a:t>The intentional or negligent discharge of a firearm, where it is foreseeable that it may result in death or great bodily harm to a human being, is a felony.</a:t>
            </a:r>
          </a:p>
          <a:p>
            <a:endParaRPr lang="en-US" sz="1900" dirty="0"/>
          </a:p>
          <a:p>
            <a:r>
              <a:rPr lang="en-US" sz="1900" dirty="0"/>
              <a:t>Never retaliate to negative behavior with a gun!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6FA40A-86FD-4926-B643-1F71D036364A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9DC8CF-62D2-C550-55E4-3ACE3CB77222}"/>
              </a:ext>
            </a:extLst>
          </p:cNvPr>
          <p:cNvSpPr txBox="1"/>
          <p:nvPr/>
        </p:nvSpPr>
        <p:spPr>
          <a:xfrm>
            <a:off x="990600" y="8317063"/>
            <a:ext cx="5132453" cy="396777"/>
          </a:xfrm>
          <a:prstGeom prst="rect">
            <a:avLst/>
          </a:prstGeom>
          <a:noFill/>
        </p:spPr>
        <p:txBody>
          <a:bodyPr wrap="square" lIns="88139" tIns="44070" rIns="88139" bIns="44070" rtlCol="0">
            <a:spAutoFit/>
          </a:bodyPr>
          <a:lstStyle/>
          <a:p>
            <a:r>
              <a:rPr lang="en-US" dirty="0"/>
              <a:t>Next Slide = 68% Gun related incidents</a:t>
            </a:r>
          </a:p>
        </p:txBody>
      </p:sp>
    </p:spTree>
    <p:extLst>
      <p:ext uri="{BB962C8B-B14F-4D97-AF65-F5344CB8AC3E}">
        <p14:creationId xmlns:p14="http://schemas.microsoft.com/office/powerpoint/2010/main" val="20379413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86FA40A-86FD-4926-B643-1F71D036364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8562D1-16A5-36CD-F094-121CC11E534D}"/>
              </a:ext>
            </a:extLst>
          </p:cNvPr>
          <p:cNvSpPr txBox="1"/>
          <p:nvPr/>
        </p:nvSpPr>
        <p:spPr>
          <a:xfrm>
            <a:off x="1825625" y="8326432"/>
            <a:ext cx="4599053" cy="396777"/>
          </a:xfrm>
          <a:prstGeom prst="rect">
            <a:avLst/>
          </a:prstGeom>
          <a:noFill/>
        </p:spPr>
        <p:txBody>
          <a:bodyPr wrap="square" lIns="88139" tIns="44070" rIns="88139" bIns="44070" rtlCol="0">
            <a:spAutoFit/>
          </a:bodyPr>
          <a:lstStyle/>
          <a:p>
            <a:r>
              <a:rPr lang="en-US" dirty="0"/>
              <a:t>Next Slide = Stolen Guns</a:t>
            </a:r>
          </a:p>
        </p:txBody>
      </p:sp>
    </p:spTree>
    <p:extLst>
      <p:ext uri="{BB962C8B-B14F-4D97-AF65-F5344CB8AC3E}">
        <p14:creationId xmlns:p14="http://schemas.microsoft.com/office/powerpoint/2010/main" val="22839218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900" dirty="0"/>
              <a:t>Second time offenders shall be imprisoned from two to ten years.</a:t>
            </a:r>
            <a:endParaRPr lang="en-US" sz="1900" baseline="300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6FA40A-86FD-4926-B643-1F71D036364A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95A47F-8A6E-49B4-F1F5-662B3427A71A}"/>
              </a:ext>
            </a:extLst>
          </p:cNvPr>
          <p:cNvSpPr txBox="1"/>
          <p:nvPr/>
        </p:nvSpPr>
        <p:spPr>
          <a:xfrm>
            <a:off x="1562429" y="8247376"/>
            <a:ext cx="4746625" cy="396777"/>
          </a:xfrm>
          <a:prstGeom prst="rect">
            <a:avLst/>
          </a:prstGeom>
          <a:noFill/>
        </p:spPr>
        <p:txBody>
          <a:bodyPr wrap="square" lIns="88139" tIns="44070" rIns="88139" bIns="44070" rtlCol="0">
            <a:spAutoFit/>
          </a:bodyPr>
          <a:lstStyle/>
          <a:p>
            <a:r>
              <a:rPr lang="en-US" dirty="0"/>
              <a:t>Next Slide = Synthetic Marijuana</a:t>
            </a:r>
          </a:p>
        </p:txBody>
      </p:sp>
    </p:spTree>
    <p:extLst>
      <p:ext uri="{BB962C8B-B14F-4D97-AF65-F5344CB8AC3E}">
        <p14:creationId xmlns:p14="http://schemas.microsoft.com/office/powerpoint/2010/main" val="2232734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1900" dirty="0"/>
              <a:t>Adverse effects include: </a:t>
            </a:r>
          </a:p>
          <a:p>
            <a:r>
              <a:rPr lang="en-US" altLang="en-US" sz="1900" dirty="0"/>
              <a:t>rapid heart rate, </a:t>
            </a:r>
          </a:p>
          <a:p>
            <a:r>
              <a:rPr lang="en-US" altLang="en-US" sz="1900" dirty="0"/>
              <a:t>hallucinations,</a:t>
            </a:r>
          </a:p>
          <a:p>
            <a:r>
              <a:rPr lang="en-US" altLang="en-US" sz="1900" dirty="0"/>
              <a:t>raised blood pressure, </a:t>
            </a:r>
          </a:p>
          <a:p>
            <a:r>
              <a:rPr lang="en-US" altLang="en-US" sz="1900" dirty="0"/>
              <a:t>reduced blood supply to the heart, even leading to heart attacks.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6FA40A-86FD-4926-B643-1F71D036364A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F6D306-647E-71CB-C06F-B2B5C21AF9B8}"/>
              </a:ext>
            </a:extLst>
          </p:cNvPr>
          <p:cNvSpPr txBox="1"/>
          <p:nvPr/>
        </p:nvSpPr>
        <p:spPr>
          <a:xfrm>
            <a:off x="2349732" y="8326432"/>
            <a:ext cx="3140075" cy="396777"/>
          </a:xfrm>
          <a:prstGeom prst="rect">
            <a:avLst/>
          </a:prstGeom>
          <a:noFill/>
        </p:spPr>
        <p:txBody>
          <a:bodyPr wrap="square" lIns="88139" tIns="44070" rIns="88139" bIns="44070" rtlCol="0">
            <a:spAutoFit/>
          </a:bodyPr>
          <a:lstStyle/>
          <a:p>
            <a:r>
              <a:rPr lang="en-US" dirty="0"/>
              <a:t>Next Slide = Cocaine</a:t>
            </a:r>
          </a:p>
        </p:txBody>
      </p:sp>
    </p:spTree>
    <p:extLst>
      <p:ext uri="{BB962C8B-B14F-4D97-AF65-F5344CB8AC3E}">
        <p14:creationId xmlns:p14="http://schemas.microsoft.com/office/powerpoint/2010/main" val="7295699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1900" dirty="0"/>
              <a:t>Trying even one time could lead to death.  </a:t>
            </a:r>
          </a:p>
          <a:p>
            <a:r>
              <a:rPr lang="en-US" altLang="en-US" sz="1900" dirty="0"/>
              <a:t>These are unknown chemicals mixed together by unknown criminals.  </a:t>
            </a:r>
          </a:p>
          <a:p>
            <a:r>
              <a:rPr lang="en-US" altLang="en-US" sz="1900" dirty="0"/>
              <a:t>It’s not worth the chance!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6FA40A-86FD-4926-B643-1F71D036364A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5E5B1A-D505-D1CC-D69E-6C9B517FB876}"/>
              </a:ext>
            </a:extLst>
          </p:cNvPr>
          <p:cNvSpPr txBox="1"/>
          <p:nvPr/>
        </p:nvSpPr>
        <p:spPr>
          <a:xfrm>
            <a:off x="1524000" y="8404851"/>
            <a:ext cx="4572000" cy="396777"/>
          </a:xfrm>
          <a:prstGeom prst="rect">
            <a:avLst/>
          </a:prstGeom>
          <a:noFill/>
        </p:spPr>
        <p:txBody>
          <a:bodyPr wrap="square" lIns="88139" tIns="44070" rIns="88139" bIns="44070" rtlCol="0">
            <a:spAutoFit/>
          </a:bodyPr>
          <a:lstStyle/>
          <a:p>
            <a:r>
              <a:rPr lang="en-US" dirty="0"/>
              <a:t>Next Slide = Methamphetamines</a:t>
            </a:r>
          </a:p>
        </p:txBody>
      </p:sp>
    </p:spTree>
    <p:extLst>
      <p:ext uri="{BB962C8B-B14F-4D97-AF65-F5344CB8AC3E}">
        <p14:creationId xmlns:p14="http://schemas.microsoft.com/office/powerpoint/2010/main" val="3329519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346" y="4416101"/>
            <a:ext cx="5609232" cy="251930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900" dirty="0"/>
              <a:t>I am hopeful you want to:</a:t>
            </a:r>
          </a:p>
          <a:p>
            <a:pPr marL="275434" indent="-27543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00" dirty="0"/>
              <a:t>Learn about the law </a:t>
            </a:r>
          </a:p>
          <a:p>
            <a:pPr marL="275434" indent="-27543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00" dirty="0"/>
              <a:t>Choose to stay out of trouble </a:t>
            </a:r>
          </a:p>
          <a:p>
            <a:pPr marL="275434" indent="-27543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00" dirty="0"/>
              <a:t>And avoid the criminal justice system</a:t>
            </a:r>
          </a:p>
          <a:p>
            <a:endParaRPr lang="en-US" sz="13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6FA40A-86FD-4926-B643-1F71D036364A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858445-7EC8-1134-7C65-55CC4C4DDD7C}"/>
              </a:ext>
            </a:extLst>
          </p:cNvPr>
          <p:cNvSpPr txBox="1"/>
          <p:nvPr/>
        </p:nvSpPr>
        <p:spPr>
          <a:xfrm>
            <a:off x="1460500" y="8174723"/>
            <a:ext cx="4599053" cy="396777"/>
          </a:xfrm>
          <a:prstGeom prst="rect">
            <a:avLst/>
          </a:prstGeom>
          <a:noFill/>
        </p:spPr>
        <p:txBody>
          <a:bodyPr wrap="square" lIns="88139" tIns="44070" rIns="88139" bIns="44070" rtlCol="0">
            <a:spAutoFit/>
          </a:bodyPr>
          <a:lstStyle/>
          <a:p>
            <a:r>
              <a:rPr lang="en-US" dirty="0"/>
              <a:t>Next Slide = What will I learn?</a:t>
            </a:r>
          </a:p>
        </p:txBody>
      </p:sp>
    </p:spTree>
    <p:extLst>
      <p:ext uri="{BB962C8B-B14F-4D97-AF65-F5344CB8AC3E}">
        <p14:creationId xmlns:p14="http://schemas.microsoft.com/office/powerpoint/2010/main" val="16147179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044" y="4419600"/>
            <a:ext cx="5853112" cy="4699002"/>
          </a:xfrm>
        </p:spPr>
        <p:txBody>
          <a:bodyPr/>
          <a:lstStyle/>
          <a:p>
            <a:r>
              <a:rPr lang="en-US" altLang="en-US" sz="2000" dirty="0"/>
              <a:t>Short-Term effects include:</a:t>
            </a:r>
          </a:p>
          <a:p>
            <a:r>
              <a:rPr lang="en-US" altLang="en-US" sz="2000" dirty="0"/>
              <a:t>increased breathing, heart rate, blood pressure, and body temperature. </a:t>
            </a:r>
          </a:p>
          <a:p>
            <a:r>
              <a:rPr lang="en-US" altLang="en-US" sz="2000" dirty="0"/>
              <a:t>Also irregular heart rate, increased wakefulness and decreased appetite. </a:t>
            </a:r>
          </a:p>
          <a:p>
            <a:pPr algn="l"/>
            <a:endParaRPr lang="en-US" b="0" i="0" dirty="0">
              <a:solidFill>
                <a:srgbClr val="474747"/>
              </a:solidFill>
              <a:effectLst/>
              <a:latin typeface="Roboto Slab"/>
            </a:endParaRPr>
          </a:p>
          <a:p>
            <a:pPr algn="l"/>
            <a:r>
              <a:rPr lang="en-US" sz="2000" b="0" i="0" dirty="0">
                <a:solidFill>
                  <a:srgbClr val="474747"/>
                </a:solidFill>
                <a:effectLst/>
                <a:latin typeface="Roboto Slab"/>
              </a:rPr>
              <a:t>How do people use methamphetamine?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474747"/>
                </a:solidFill>
                <a:effectLst/>
                <a:latin typeface="Open Sans" panose="020B0606030504020204" pitchFamily="34" charset="0"/>
              </a:rPr>
              <a:t> by smoking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474747"/>
                </a:solidFill>
                <a:effectLst/>
                <a:latin typeface="Open Sans" panose="020B0606030504020204" pitchFamily="34" charset="0"/>
              </a:rPr>
              <a:t> swallowing (pill)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474747"/>
                </a:solidFill>
                <a:effectLst/>
                <a:latin typeface="Open Sans" panose="020B0606030504020204" pitchFamily="34" charset="0"/>
              </a:rPr>
              <a:t> snorting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474747"/>
                </a:solidFill>
                <a:effectLst/>
                <a:latin typeface="Open Sans" panose="020B0606030504020204" pitchFamily="34" charset="0"/>
              </a:rPr>
              <a:t> injecting the powder that has been dissolved in water/alcohol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86FA40A-86FD-4926-B643-1F71D036364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CBEC09-4B8A-B07B-7094-85FBE6B2DFBD}"/>
              </a:ext>
            </a:extLst>
          </p:cNvPr>
          <p:cNvSpPr txBox="1"/>
          <p:nvPr/>
        </p:nvSpPr>
        <p:spPr>
          <a:xfrm>
            <a:off x="2176000" y="8861939"/>
            <a:ext cx="47990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Next Slide = Penalty</a:t>
            </a:r>
          </a:p>
        </p:txBody>
      </p:sp>
    </p:spTree>
    <p:extLst>
      <p:ext uri="{BB962C8B-B14F-4D97-AF65-F5344CB8AC3E}">
        <p14:creationId xmlns:p14="http://schemas.microsoft.com/office/powerpoint/2010/main" val="32035385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6FA40A-86FD-4926-B643-1F71D036364A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A580EB-2BFE-EA2B-11B2-2A98BBE8AAC0}"/>
              </a:ext>
            </a:extLst>
          </p:cNvPr>
          <p:cNvSpPr txBox="1"/>
          <p:nvPr/>
        </p:nvSpPr>
        <p:spPr>
          <a:xfrm>
            <a:off x="1600200" y="8131351"/>
            <a:ext cx="4276877" cy="396777"/>
          </a:xfrm>
          <a:prstGeom prst="rect">
            <a:avLst/>
          </a:prstGeom>
          <a:noFill/>
        </p:spPr>
        <p:txBody>
          <a:bodyPr wrap="square" lIns="88139" tIns="44070" rIns="88139" bIns="44070" rtlCol="0">
            <a:spAutoFit/>
          </a:bodyPr>
          <a:lstStyle/>
          <a:p>
            <a:r>
              <a:rPr lang="en-US" dirty="0"/>
              <a:t>Next Slide = Spin-off Crimes</a:t>
            </a:r>
          </a:p>
        </p:txBody>
      </p:sp>
    </p:spTree>
    <p:extLst>
      <p:ext uri="{BB962C8B-B14F-4D97-AF65-F5344CB8AC3E}">
        <p14:creationId xmlns:p14="http://schemas.microsoft.com/office/powerpoint/2010/main" val="27063192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900" dirty="0"/>
              <a:t>Some people therefore turn to crime and steal money to buy drugs.</a:t>
            </a:r>
          </a:p>
          <a:p>
            <a:endParaRPr lang="en-US" sz="1900" dirty="0"/>
          </a:p>
          <a:p>
            <a:r>
              <a:rPr lang="en-US" sz="1900" dirty="0"/>
              <a:t>Others barter with sex / prostitution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6FA40A-86FD-4926-B643-1F71D036364A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92AA64-5230-E2B7-214B-43A8D67CBA3A}"/>
              </a:ext>
            </a:extLst>
          </p:cNvPr>
          <p:cNvSpPr txBox="1"/>
          <p:nvPr/>
        </p:nvSpPr>
        <p:spPr>
          <a:xfrm>
            <a:off x="699822" y="8326432"/>
            <a:ext cx="5609232" cy="396777"/>
          </a:xfrm>
          <a:prstGeom prst="rect">
            <a:avLst/>
          </a:prstGeom>
          <a:noFill/>
        </p:spPr>
        <p:txBody>
          <a:bodyPr wrap="square" lIns="88139" tIns="44070" rIns="88139" bIns="44070" rtlCol="0">
            <a:spAutoFit/>
          </a:bodyPr>
          <a:lstStyle/>
          <a:p>
            <a:r>
              <a:rPr lang="en-US" dirty="0"/>
              <a:t>Next Slide = 5 Reason for Teen Drug Abuse</a:t>
            </a:r>
          </a:p>
        </p:txBody>
      </p:sp>
    </p:spTree>
    <p:extLst>
      <p:ext uri="{BB962C8B-B14F-4D97-AF65-F5344CB8AC3E}">
        <p14:creationId xmlns:p14="http://schemas.microsoft.com/office/powerpoint/2010/main" val="395865062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6FA40A-86FD-4926-B643-1F71D036364A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2DFC11-E1BF-1CFC-21A0-37098EFCD7A7}"/>
              </a:ext>
            </a:extLst>
          </p:cNvPr>
          <p:cNvSpPr txBox="1"/>
          <p:nvPr/>
        </p:nvSpPr>
        <p:spPr>
          <a:xfrm>
            <a:off x="1184276" y="8211147"/>
            <a:ext cx="4875278" cy="396777"/>
          </a:xfrm>
          <a:prstGeom prst="rect">
            <a:avLst/>
          </a:prstGeom>
          <a:noFill/>
        </p:spPr>
        <p:txBody>
          <a:bodyPr wrap="square" lIns="88139" tIns="44070" rIns="88139" bIns="44070" rtlCol="0">
            <a:spAutoFit/>
          </a:bodyPr>
          <a:lstStyle/>
          <a:p>
            <a:r>
              <a:rPr lang="en-US" dirty="0"/>
              <a:t>Next Slide = Alcohol &amp; Related Crimes</a:t>
            </a:r>
          </a:p>
        </p:txBody>
      </p:sp>
    </p:spTree>
    <p:extLst>
      <p:ext uri="{BB962C8B-B14F-4D97-AF65-F5344CB8AC3E}">
        <p14:creationId xmlns:p14="http://schemas.microsoft.com/office/powerpoint/2010/main" val="329534706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65125" marR="0" lvl="0" indent="-34290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Possession by minor</a:t>
            </a:r>
            <a:endParaRPr kumimoji="0" lang="en-US" sz="20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65125" marR="0" lvl="0" indent="-34290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DWI under 21</a:t>
            </a:r>
          </a:p>
          <a:p>
            <a:pPr marL="365125" marR="0" lvl="0" indent="-34290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Vehicular Homicide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86FA40A-86FD-4926-B643-1F71D036364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21F7C7-5C0D-351A-A454-03406C4EA197}"/>
              </a:ext>
            </a:extLst>
          </p:cNvPr>
          <p:cNvSpPr txBox="1"/>
          <p:nvPr/>
        </p:nvSpPr>
        <p:spPr>
          <a:xfrm>
            <a:off x="1371600" y="8390526"/>
            <a:ext cx="47990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Next Slide = Possession by Minor</a:t>
            </a:r>
          </a:p>
        </p:txBody>
      </p:sp>
    </p:spTree>
    <p:extLst>
      <p:ext uri="{BB962C8B-B14F-4D97-AF65-F5344CB8AC3E}">
        <p14:creationId xmlns:p14="http://schemas.microsoft.com/office/powerpoint/2010/main" val="375151753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6FA40A-86FD-4926-B643-1F71D036364A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9CA37E-23E7-3CEA-BC2C-0E314A57C336}"/>
              </a:ext>
            </a:extLst>
          </p:cNvPr>
          <p:cNvSpPr txBox="1"/>
          <p:nvPr/>
        </p:nvSpPr>
        <p:spPr>
          <a:xfrm>
            <a:off x="1825625" y="8202547"/>
            <a:ext cx="4599053" cy="396777"/>
          </a:xfrm>
          <a:prstGeom prst="rect">
            <a:avLst/>
          </a:prstGeom>
          <a:noFill/>
        </p:spPr>
        <p:txBody>
          <a:bodyPr wrap="square" lIns="88139" tIns="44070" rIns="88139" bIns="44070" rtlCol="0">
            <a:spAutoFit/>
          </a:bodyPr>
          <a:lstStyle/>
          <a:p>
            <a:r>
              <a:rPr lang="en-US" dirty="0"/>
              <a:t>Next Slide = DWI Under 21</a:t>
            </a:r>
          </a:p>
        </p:txBody>
      </p:sp>
    </p:spTree>
    <p:extLst>
      <p:ext uri="{BB962C8B-B14F-4D97-AF65-F5344CB8AC3E}">
        <p14:creationId xmlns:p14="http://schemas.microsoft.com/office/powerpoint/2010/main" val="329505934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Underage DWI, as defined by Louisiana Revised Statute 14.98.1, is the operation of a motor vehicle by a person who is under the age of 21 and who has a BAC between .02 and under .08. </a:t>
            </a:r>
          </a:p>
          <a:p>
            <a:endParaRPr lang="en-US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If the BAC is .08 or above, then the person is charged with an adult DWI, regardless of age.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86FA40A-86FD-4926-B643-1F71D036364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C7723E-DF73-80F9-9EF4-39A1171CA404}"/>
              </a:ext>
            </a:extLst>
          </p:cNvPr>
          <p:cNvSpPr txBox="1"/>
          <p:nvPr/>
        </p:nvSpPr>
        <p:spPr>
          <a:xfrm>
            <a:off x="1258888" y="8680420"/>
            <a:ext cx="52839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Next Slide = Graphic Crash pic # 1 of 2</a:t>
            </a:r>
          </a:p>
        </p:txBody>
      </p:sp>
    </p:spTree>
    <p:extLst>
      <p:ext uri="{BB962C8B-B14F-4D97-AF65-F5344CB8AC3E}">
        <p14:creationId xmlns:p14="http://schemas.microsoft.com/office/powerpoint/2010/main" val="427475994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9" y="4560891"/>
            <a:ext cx="5853112" cy="2373309"/>
          </a:xfrm>
        </p:spPr>
        <p:txBody>
          <a:bodyPr/>
          <a:lstStyle/>
          <a:p>
            <a:r>
              <a:rPr lang="en-US" sz="2000" dirty="0"/>
              <a:t>The next series of slides are real photos from crash scenes of impaired drivers and are graphic.</a:t>
            </a:r>
          </a:p>
          <a:p>
            <a:endParaRPr lang="en-US" sz="2000" dirty="0"/>
          </a:p>
          <a:p>
            <a:r>
              <a:rPr lang="en-US" sz="2000" i="1" dirty="0"/>
              <a:t>Click to show photo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86FA40A-86FD-4926-B643-1F71D036364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B99460-D032-51CA-1391-779F06CAE3E4}"/>
              </a:ext>
            </a:extLst>
          </p:cNvPr>
          <p:cNvSpPr txBox="1"/>
          <p:nvPr/>
        </p:nvSpPr>
        <p:spPr>
          <a:xfrm>
            <a:off x="1371600" y="8680420"/>
            <a:ext cx="54086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Next Slide = Graphic Crash pic # 2 of 2</a:t>
            </a:r>
          </a:p>
        </p:txBody>
      </p:sp>
    </p:spTree>
    <p:extLst>
      <p:ext uri="{BB962C8B-B14F-4D97-AF65-F5344CB8AC3E}">
        <p14:creationId xmlns:p14="http://schemas.microsoft.com/office/powerpoint/2010/main" val="393214019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76288" indent="-2984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93800" indent="-2381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71638" indent="-2381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51063" indent="-2381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08263" indent="-2381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65463" indent="-2381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22663" indent="-2381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79863" indent="-2381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005F90-B0BD-4C1D-8100-0AB3E1527D8B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715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634A85-FDF2-6FFF-712D-CCDAD2DE08F7}"/>
              </a:ext>
            </a:extLst>
          </p:cNvPr>
          <p:cNvSpPr txBox="1"/>
          <p:nvPr/>
        </p:nvSpPr>
        <p:spPr>
          <a:xfrm>
            <a:off x="1143000" y="8382000"/>
            <a:ext cx="53998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Next Slide = Electronic Crimes</a:t>
            </a:r>
          </a:p>
        </p:txBody>
      </p:sp>
    </p:spTree>
    <p:extLst>
      <p:ext uri="{BB962C8B-B14F-4D97-AF65-F5344CB8AC3E}">
        <p14:creationId xmlns:p14="http://schemas.microsoft.com/office/powerpoint/2010/main" val="322449956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6FA40A-86FD-4926-B643-1F71D036364A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4D9F14-06F9-73E3-CD4A-90A9CA5716DF}"/>
              </a:ext>
            </a:extLst>
          </p:cNvPr>
          <p:cNvSpPr txBox="1"/>
          <p:nvPr/>
        </p:nvSpPr>
        <p:spPr>
          <a:xfrm>
            <a:off x="2263775" y="8042124"/>
            <a:ext cx="4599053" cy="396777"/>
          </a:xfrm>
          <a:prstGeom prst="rect">
            <a:avLst/>
          </a:prstGeom>
          <a:noFill/>
        </p:spPr>
        <p:txBody>
          <a:bodyPr wrap="square" lIns="88139" tIns="44070" rIns="88139" bIns="44070" rtlCol="0">
            <a:spAutoFit/>
          </a:bodyPr>
          <a:lstStyle/>
          <a:p>
            <a:r>
              <a:rPr lang="en-US" dirty="0"/>
              <a:t>Next Slide = Don’t Do It</a:t>
            </a:r>
          </a:p>
        </p:txBody>
      </p:sp>
    </p:spTree>
    <p:extLst>
      <p:ext uri="{BB962C8B-B14F-4D97-AF65-F5344CB8AC3E}">
        <p14:creationId xmlns:p14="http://schemas.microsoft.com/office/powerpoint/2010/main" val="1755847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03275" y="4426857"/>
            <a:ext cx="5915025" cy="4167361"/>
          </a:xfrm>
        </p:spPr>
        <p:txBody>
          <a:bodyPr/>
          <a:lstStyle/>
          <a:p>
            <a:pPr marL="21423"/>
            <a:r>
              <a:rPr lang="en-US" sz="1900" dirty="0"/>
              <a:t>During this presentation, we will address certain crimes, electronic misbehavior, plus the legal and moral consequences of each.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6FA40A-86FD-4926-B643-1F71D036364A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EE9B4C-E3E3-6A4B-95ED-6B0492468176}"/>
              </a:ext>
            </a:extLst>
          </p:cNvPr>
          <p:cNvSpPr txBox="1"/>
          <p:nvPr/>
        </p:nvSpPr>
        <p:spPr>
          <a:xfrm>
            <a:off x="1682483" y="8549720"/>
            <a:ext cx="5000691" cy="396777"/>
          </a:xfrm>
          <a:prstGeom prst="rect">
            <a:avLst/>
          </a:prstGeom>
          <a:noFill/>
        </p:spPr>
        <p:txBody>
          <a:bodyPr wrap="square" lIns="88139" tIns="44070" rIns="88139" bIns="44070" rtlCol="0">
            <a:spAutoFit/>
          </a:bodyPr>
          <a:lstStyle/>
          <a:p>
            <a:r>
              <a:rPr lang="en-US" dirty="0"/>
              <a:t>Next Slide = How are laws made</a:t>
            </a:r>
          </a:p>
        </p:txBody>
      </p:sp>
    </p:spTree>
    <p:extLst>
      <p:ext uri="{BB962C8B-B14F-4D97-AF65-F5344CB8AC3E}">
        <p14:creationId xmlns:p14="http://schemas.microsoft.com/office/powerpoint/2010/main" val="102642250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6FA40A-86FD-4926-B643-1F71D036364A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9C23ED-88B9-AC1E-D998-7D8DB5DBF5EE}"/>
              </a:ext>
            </a:extLst>
          </p:cNvPr>
          <p:cNvSpPr txBox="1"/>
          <p:nvPr/>
        </p:nvSpPr>
        <p:spPr>
          <a:xfrm>
            <a:off x="1898650" y="7894562"/>
            <a:ext cx="4599053" cy="396777"/>
          </a:xfrm>
          <a:prstGeom prst="rect">
            <a:avLst/>
          </a:prstGeom>
          <a:noFill/>
        </p:spPr>
        <p:txBody>
          <a:bodyPr wrap="square" lIns="88139" tIns="44070" rIns="88139" bIns="44070" rtlCol="0">
            <a:spAutoFit/>
          </a:bodyPr>
          <a:lstStyle/>
          <a:p>
            <a:r>
              <a:rPr lang="en-US" dirty="0"/>
              <a:t>Next Slide = Cyberbullying</a:t>
            </a:r>
          </a:p>
        </p:txBody>
      </p:sp>
    </p:spTree>
    <p:extLst>
      <p:ext uri="{BB962C8B-B14F-4D97-AF65-F5344CB8AC3E}">
        <p14:creationId xmlns:p14="http://schemas.microsoft.com/office/powerpoint/2010/main" val="81992718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6FA40A-86FD-4926-B643-1F71D036364A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E367B2-B180-50C5-2C26-0A57C30033C5}"/>
              </a:ext>
            </a:extLst>
          </p:cNvPr>
          <p:cNvSpPr txBox="1"/>
          <p:nvPr/>
        </p:nvSpPr>
        <p:spPr>
          <a:xfrm>
            <a:off x="1984607" y="8211147"/>
            <a:ext cx="3505200" cy="396777"/>
          </a:xfrm>
          <a:prstGeom prst="rect">
            <a:avLst/>
          </a:prstGeom>
          <a:noFill/>
        </p:spPr>
        <p:txBody>
          <a:bodyPr wrap="square" lIns="88139" tIns="44070" rIns="88139" bIns="44070" rtlCol="0">
            <a:spAutoFit/>
          </a:bodyPr>
          <a:lstStyle/>
          <a:p>
            <a:r>
              <a:rPr lang="en-US" dirty="0"/>
              <a:t>Next Slide = Penalty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306BFB-1297-280C-3994-96CCD2CA85A3}"/>
              </a:ext>
            </a:extLst>
          </p:cNvPr>
          <p:cNvSpPr txBox="1"/>
          <p:nvPr/>
        </p:nvSpPr>
        <p:spPr>
          <a:xfrm>
            <a:off x="685800" y="4279295"/>
            <a:ext cx="6172200" cy="4090096"/>
          </a:xfrm>
          <a:prstGeom prst="rect">
            <a:avLst/>
          </a:prstGeom>
          <a:noFill/>
        </p:spPr>
        <p:txBody>
          <a:bodyPr wrap="square" lIns="88139" tIns="44070" rIns="88139" bIns="44070" rtlCol="0">
            <a:spAutoFit/>
          </a:bodyPr>
          <a:lstStyle/>
          <a:p>
            <a:r>
              <a:rPr lang="en-US" b="0" dirty="0"/>
              <a:t>Bullying is a form of abuse, comprised of repeated acts over time. </a:t>
            </a:r>
          </a:p>
          <a:p>
            <a:endParaRPr lang="en-US" b="0" dirty="0"/>
          </a:p>
          <a:p>
            <a:r>
              <a:rPr lang="en-US" b="0" dirty="0"/>
              <a:t>Examples include:</a:t>
            </a:r>
          </a:p>
          <a:p>
            <a:pPr marL="330521" indent="-330521">
              <a:buFont typeface="Arial" panose="020B0604020202020204" pitchFamily="34" charset="0"/>
              <a:buChar char="•"/>
            </a:pPr>
            <a:r>
              <a:rPr lang="en-US" b="0" dirty="0"/>
              <a:t>Name calling</a:t>
            </a:r>
          </a:p>
          <a:p>
            <a:pPr marL="330521" indent="-330521">
              <a:buFont typeface="Arial" panose="020B0604020202020204" pitchFamily="34" charset="0"/>
              <a:buChar char="•"/>
            </a:pPr>
            <a:r>
              <a:rPr lang="en-US" b="0" dirty="0"/>
              <a:t>Harassment or tormenting</a:t>
            </a:r>
          </a:p>
          <a:p>
            <a:pPr marL="330521" indent="-330521">
              <a:buFont typeface="Arial" panose="020B0604020202020204" pitchFamily="34" charset="0"/>
              <a:buChar char="•"/>
            </a:pPr>
            <a:r>
              <a:rPr lang="en-US" b="0" dirty="0"/>
              <a:t>Spreading false rumors</a:t>
            </a:r>
          </a:p>
          <a:p>
            <a:pPr marL="330521" indent="-330521">
              <a:buFont typeface="Arial" panose="020B0604020202020204" pitchFamily="34" charset="0"/>
              <a:buChar char="•"/>
            </a:pPr>
            <a:r>
              <a:rPr lang="en-US" b="0" dirty="0"/>
              <a:t>Getting people to “gang up” on others</a:t>
            </a:r>
          </a:p>
          <a:p>
            <a:pPr marL="330521" indent="-330521">
              <a:buFont typeface="Arial" panose="020B0604020202020204" pitchFamily="34" charset="0"/>
              <a:buChar char="•"/>
            </a:pPr>
            <a:r>
              <a:rPr lang="en-US" b="0" dirty="0"/>
              <a:t>Sending nasty messages</a:t>
            </a:r>
          </a:p>
          <a:p>
            <a:pPr marL="330521" indent="-330521">
              <a:buFont typeface="Arial" panose="020B0604020202020204" pitchFamily="34" charset="0"/>
              <a:buChar char="•"/>
            </a:pPr>
            <a:endParaRPr lang="en-US" b="0" dirty="0"/>
          </a:p>
          <a:p>
            <a:r>
              <a:rPr lang="en-US" b="0" dirty="0"/>
              <a:t>Studies have shown a direct correlation between cyberbullying and suicide.</a:t>
            </a:r>
          </a:p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71574212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6FA40A-86FD-4926-B643-1F71D036364A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063903-60BB-AB87-C875-C768FCE8397B}"/>
              </a:ext>
            </a:extLst>
          </p:cNvPr>
          <p:cNvSpPr txBox="1"/>
          <p:nvPr/>
        </p:nvSpPr>
        <p:spPr>
          <a:xfrm>
            <a:off x="1533525" y="8042124"/>
            <a:ext cx="4599053" cy="396777"/>
          </a:xfrm>
          <a:prstGeom prst="rect">
            <a:avLst/>
          </a:prstGeom>
          <a:noFill/>
        </p:spPr>
        <p:txBody>
          <a:bodyPr wrap="square" lIns="88139" tIns="44070" rIns="88139" bIns="44070" rtlCol="0">
            <a:spAutoFit/>
          </a:bodyPr>
          <a:lstStyle/>
          <a:p>
            <a:r>
              <a:rPr lang="en-US" dirty="0"/>
              <a:t>Next Slide = Example #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D80E65-0604-FDD5-C9BD-CFC7294283E2}"/>
              </a:ext>
            </a:extLst>
          </p:cNvPr>
          <p:cNvSpPr txBox="1"/>
          <p:nvPr/>
        </p:nvSpPr>
        <p:spPr>
          <a:xfrm>
            <a:off x="657225" y="4648200"/>
            <a:ext cx="5695950" cy="955328"/>
          </a:xfrm>
          <a:prstGeom prst="rect">
            <a:avLst/>
          </a:prstGeom>
          <a:noFill/>
        </p:spPr>
        <p:txBody>
          <a:bodyPr wrap="square" lIns="88139" tIns="44070" rIns="88139" bIns="44070" rtlCol="0">
            <a:spAutoFit/>
          </a:bodyPr>
          <a:lstStyle/>
          <a:p>
            <a:pPr marL="330521" indent="-33052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0" dirty="0"/>
              <a:t>Don’t suffer in silence</a:t>
            </a:r>
          </a:p>
          <a:p>
            <a:pPr marL="330521" indent="-33052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0" dirty="0"/>
              <a:t>Report it to school officials and parents</a:t>
            </a:r>
          </a:p>
        </p:txBody>
      </p:sp>
    </p:spTree>
    <p:extLst>
      <p:ext uri="{BB962C8B-B14F-4D97-AF65-F5344CB8AC3E}">
        <p14:creationId xmlns:p14="http://schemas.microsoft.com/office/powerpoint/2010/main" val="381540975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6FA40A-86FD-4926-B643-1F71D036364A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724A81-7F81-DC04-D29B-D52A10220EAC}"/>
              </a:ext>
            </a:extLst>
          </p:cNvPr>
          <p:cNvSpPr txBox="1"/>
          <p:nvPr/>
        </p:nvSpPr>
        <p:spPr>
          <a:xfrm>
            <a:off x="1825625" y="8042124"/>
            <a:ext cx="4599053" cy="396777"/>
          </a:xfrm>
          <a:prstGeom prst="rect">
            <a:avLst/>
          </a:prstGeom>
          <a:noFill/>
        </p:spPr>
        <p:txBody>
          <a:bodyPr wrap="square" lIns="88139" tIns="44070" rIns="88139" bIns="44070" rtlCol="0">
            <a:spAutoFit/>
          </a:bodyPr>
          <a:lstStyle/>
          <a:p>
            <a:r>
              <a:rPr lang="en-US" dirty="0"/>
              <a:t>Next Slide = Example # 2</a:t>
            </a:r>
          </a:p>
        </p:txBody>
      </p:sp>
    </p:spTree>
    <p:extLst>
      <p:ext uri="{BB962C8B-B14F-4D97-AF65-F5344CB8AC3E}">
        <p14:creationId xmlns:p14="http://schemas.microsoft.com/office/powerpoint/2010/main" val="318953480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6FA40A-86FD-4926-B643-1F71D036364A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724A81-7F81-DC04-D29B-D52A10220EAC}"/>
              </a:ext>
            </a:extLst>
          </p:cNvPr>
          <p:cNvSpPr txBox="1"/>
          <p:nvPr/>
        </p:nvSpPr>
        <p:spPr>
          <a:xfrm>
            <a:off x="838201" y="8042124"/>
            <a:ext cx="5294378" cy="396777"/>
          </a:xfrm>
          <a:prstGeom prst="rect">
            <a:avLst/>
          </a:prstGeom>
          <a:noFill/>
        </p:spPr>
        <p:txBody>
          <a:bodyPr wrap="square" lIns="88139" tIns="44070" rIns="88139" bIns="44070" rtlCol="0">
            <a:spAutoFit/>
          </a:bodyPr>
          <a:lstStyle/>
          <a:p>
            <a:r>
              <a:rPr lang="en-US" dirty="0"/>
              <a:t>Next Slide = Effects of Cyberbullying</a:t>
            </a:r>
          </a:p>
        </p:txBody>
      </p:sp>
    </p:spTree>
    <p:extLst>
      <p:ext uri="{BB962C8B-B14F-4D97-AF65-F5344CB8AC3E}">
        <p14:creationId xmlns:p14="http://schemas.microsoft.com/office/powerpoint/2010/main" val="351423214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900" dirty="0"/>
              <a:t>These issues most likely will follow you into adulthood.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6FA40A-86FD-4926-B643-1F71D036364A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FE901B-D126-9842-7843-C7B694766350}"/>
              </a:ext>
            </a:extLst>
          </p:cNvPr>
          <p:cNvSpPr txBox="1"/>
          <p:nvPr/>
        </p:nvSpPr>
        <p:spPr>
          <a:xfrm>
            <a:off x="2133600" y="8084808"/>
            <a:ext cx="5294378" cy="396777"/>
          </a:xfrm>
          <a:prstGeom prst="rect">
            <a:avLst/>
          </a:prstGeom>
          <a:noFill/>
        </p:spPr>
        <p:txBody>
          <a:bodyPr wrap="square" lIns="88139" tIns="44070" rIns="88139" bIns="44070" rtlCol="0">
            <a:spAutoFit/>
          </a:bodyPr>
          <a:lstStyle/>
          <a:p>
            <a:r>
              <a:rPr lang="en-US" dirty="0"/>
              <a:t>Next Slide = Sexting</a:t>
            </a:r>
          </a:p>
        </p:txBody>
      </p:sp>
    </p:spTree>
    <p:extLst>
      <p:ext uri="{BB962C8B-B14F-4D97-AF65-F5344CB8AC3E}">
        <p14:creationId xmlns:p14="http://schemas.microsoft.com/office/powerpoint/2010/main" val="92569240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38200" y="4353077"/>
            <a:ext cx="5953125" cy="4245482"/>
          </a:xfrm>
        </p:spPr>
        <p:txBody>
          <a:bodyPr/>
          <a:lstStyle/>
          <a:p>
            <a:r>
              <a:rPr lang="en-US" altLang="en-US" sz="1900" dirty="0"/>
              <a:t>This is a crime we are seeing more and more </a:t>
            </a:r>
          </a:p>
          <a:p>
            <a:r>
              <a:rPr lang="en-US" altLang="en-US" sz="1900" dirty="0"/>
              <a:t>primarily from middle school &amp; high school teenagers. </a:t>
            </a:r>
          </a:p>
          <a:p>
            <a:pPr>
              <a:spcBef>
                <a:spcPts val="1157"/>
              </a:spcBef>
            </a:pPr>
            <a:r>
              <a:rPr lang="en-US" altLang="en-US" sz="1900" dirty="0"/>
              <a:t>It may include photos and/or inappropriate sexual language.</a:t>
            </a:r>
          </a:p>
          <a:p>
            <a:endParaRPr lang="en-US" altLang="en-US" sz="1900" dirty="0"/>
          </a:p>
          <a:p>
            <a:r>
              <a:rPr lang="en-US" altLang="en-US" sz="1900" dirty="0"/>
              <a:t>Violations include:</a:t>
            </a:r>
          </a:p>
          <a:p>
            <a:pPr marL="330521" indent="-330521">
              <a:buFont typeface="Arial" panose="020B0604020202020204" pitchFamily="34" charset="0"/>
              <a:buChar char="•"/>
            </a:pPr>
            <a:r>
              <a:rPr lang="en-US" altLang="en-US" sz="1900" dirty="0"/>
              <a:t>taking a photo, </a:t>
            </a:r>
          </a:p>
          <a:p>
            <a:pPr marL="330521" indent="-330521">
              <a:buFont typeface="Arial" panose="020B0604020202020204" pitchFamily="34" charset="0"/>
              <a:buChar char="•"/>
            </a:pPr>
            <a:r>
              <a:rPr lang="en-US" altLang="en-US" sz="1900" dirty="0"/>
              <a:t>Sending the photo, </a:t>
            </a:r>
          </a:p>
          <a:p>
            <a:pPr marL="330521" indent="-330521">
              <a:buFont typeface="Arial" panose="020B0604020202020204" pitchFamily="34" charset="0"/>
              <a:buChar char="•"/>
            </a:pPr>
            <a:r>
              <a:rPr lang="en-US" altLang="en-US" sz="1900" dirty="0"/>
              <a:t>receiving and possessing it, </a:t>
            </a:r>
          </a:p>
          <a:p>
            <a:pPr marL="330521" indent="-330521">
              <a:buFont typeface="Arial" panose="020B0604020202020204" pitchFamily="34" charset="0"/>
              <a:buChar char="•"/>
            </a:pPr>
            <a:r>
              <a:rPr lang="en-US" altLang="en-US" sz="1900" dirty="0"/>
              <a:t>sending to another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6FA40A-86FD-4926-B643-1F71D036364A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2D5651-4277-D3FA-1AE8-5FEC46FD5A65}"/>
              </a:ext>
            </a:extLst>
          </p:cNvPr>
          <p:cNvSpPr txBox="1"/>
          <p:nvPr/>
        </p:nvSpPr>
        <p:spPr>
          <a:xfrm>
            <a:off x="2263775" y="8404851"/>
            <a:ext cx="3038145" cy="396777"/>
          </a:xfrm>
          <a:prstGeom prst="rect">
            <a:avLst/>
          </a:prstGeom>
          <a:noFill/>
        </p:spPr>
        <p:txBody>
          <a:bodyPr wrap="square" lIns="88139" tIns="44070" rIns="88139" bIns="44070" rtlCol="0">
            <a:spAutoFit/>
          </a:bodyPr>
          <a:lstStyle/>
          <a:p>
            <a:r>
              <a:rPr lang="en-US" dirty="0"/>
              <a:t>Next Slide = Penalty</a:t>
            </a:r>
          </a:p>
        </p:txBody>
      </p:sp>
    </p:spTree>
    <p:extLst>
      <p:ext uri="{BB962C8B-B14F-4D97-AF65-F5344CB8AC3E}">
        <p14:creationId xmlns:p14="http://schemas.microsoft.com/office/powerpoint/2010/main" val="164350174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345" y="4416101"/>
            <a:ext cx="5870904" cy="4182457"/>
          </a:xfrm>
        </p:spPr>
        <p:txBody>
          <a:bodyPr/>
          <a:lstStyle/>
          <a:p>
            <a:r>
              <a:rPr lang="en-US" sz="1900" u="sng" dirty="0"/>
              <a:t>Staggering Statistics:</a:t>
            </a:r>
          </a:p>
          <a:p>
            <a:pPr marL="330521" indent="-33052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00" dirty="0"/>
              <a:t>1 out of 5 kids has been sexually solicited online</a:t>
            </a:r>
          </a:p>
          <a:p>
            <a:pPr marL="330521" indent="-33052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00" dirty="0"/>
              <a:t>1 out of 4 kids has been sent a picture of a naked person online</a:t>
            </a:r>
          </a:p>
          <a:p>
            <a:pPr marL="330521" indent="-33052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00" dirty="0"/>
              <a:t>About ½ of 1 percent of all internet communication is pornographic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6FA40A-86FD-4926-B643-1F71D036364A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396135-904E-C261-90DA-E890269A5248}"/>
              </a:ext>
            </a:extLst>
          </p:cNvPr>
          <p:cNvSpPr txBox="1"/>
          <p:nvPr/>
        </p:nvSpPr>
        <p:spPr>
          <a:xfrm>
            <a:off x="1671208" y="8135368"/>
            <a:ext cx="4599053" cy="396777"/>
          </a:xfrm>
          <a:prstGeom prst="rect">
            <a:avLst/>
          </a:prstGeom>
          <a:noFill/>
        </p:spPr>
        <p:txBody>
          <a:bodyPr wrap="square" lIns="88139" tIns="44070" rIns="88139" bIns="44070" rtlCol="0">
            <a:spAutoFit/>
          </a:bodyPr>
          <a:lstStyle/>
          <a:p>
            <a:r>
              <a:rPr lang="en-US" dirty="0"/>
              <a:t>Next Slide = Sexting continued</a:t>
            </a:r>
          </a:p>
        </p:txBody>
      </p:sp>
    </p:spTree>
    <p:extLst>
      <p:ext uri="{BB962C8B-B14F-4D97-AF65-F5344CB8AC3E}">
        <p14:creationId xmlns:p14="http://schemas.microsoft.com/office/powerpoint/2010/main" val="92435442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6FA40A-86FD-4926-B643-1F71D036364A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D282C6-A1D8-A878-4B3B-155752464D72}"/>
              </a:ext>
            </a:extLst>
          </p:cNvPr>
          <p:cNvSpPr txBox="1"/>
          <p:nvPr/>
        </p:nvSpPr>
        <p:spPr>
          <a:xfrm>
            <a:off x="2409825" y="8042124"/>
            <a:ext cx="3797300" cy="396777"/>
          </a:xfrm>
          <a:prstGeom prst="rect">
            <a:avLst/>
          </a:prstGeom>
          <a:noFill/>
        </p:spPr>
        <p:txBody>
          <a:bodyPr wrap="square" lIns="88139" tIns="44070" rIns="88139" bIns="44070" rtlCol="0">
            <a:spAutoFit/>
          </a:bodyPr>
          <a:lstStyle/>
          <a:p>
            <a:r>
              <a:rPr lang="en-US" dirty="0"/>
              <a:t>Next Slide = VIDEO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B936FD-7C62-C427-03F4-3E7FD27B3945}"/>
              </a:ext>
            </a:extLst>
          </p:cNvPr>
          <p:cNvSpPr txBox="1"/>
          <p:nvPr/>
        </p:nvSpPr>
        <p:spPr>
          <a:xfrm>
            <a:off x="1206434" y="4574420"/>
            <a:ext cx="4707069" cy="3166766"/>
          </a:xfrm>
          <a:prstGeom prst="rect">
            <a:avLst/>
          </a:prstGeom>
          <a:noFill/>
        </p:spPr>
        <p:txBody>
          <a:bodyPr wrap="square" lIns="88139" tIns="44070" rIns="88139" bIns="44070" rtlCol="0">
            <a:spAutoFit/>
          </a:bodyPr>
          <a:lstStyle/>
          <a:p>
            <a:r>
              <a:rPr lang="en-US" b="0" dirty="0"/>
              <a:t>Many times the person on the other end is a predator who is luring you into something more nefarious - such as sex trafficking.</a:t>
            </a:r>
          </a:p>
          <a:p>
            <a:endParaRPr lang="en-US" b="0" dirty="0"/>
          </a:p>
          <a:p>
            <a:r>
              <a:rPr lang="en-US" b="0" dirty="0"/>
              <a:t>These predators are good at pretending to be your peer.</a:t>
            </a:r>
          </a:p>
          <a:p>
            <a:endParaRPr lang="en-US" b="0" dirty="0"/>
          </a:p>
          <a:p>
            <a:r>
              <a:rPr lang="en-US" b="0" dirty="0"/>
              <a:t>They will try to earn your trust, then they will manipulate until under their control.</a:t>
            </a:r>
          </a:p>
        </p:txBody>
      </p:sp>
    </p:spTree>
    <p:extLst>
      <p:ext uri="{BB962C8B-B14F-4D97-AF65-F5344CB8AC3E}">
        <p14:creationId xmlns:p14="http://schemas.microsoft.com/office/powerpoint/2010/main" val="318536479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6FA40A-86FD-4926-B643-1F71D036364A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BF9DE2-29E8-F695-F686-9E0C7B4CD6C0}"/>
              </a:ext>
            </a:extLst>
          </p:cNvPr>
          <p:cNvSpPr txBox="1"/>
          <p:nvPr/>
        </p:nvSpPr>
        <p:spPr>
          <a:xfrm>
            <a:off x="1314450" y="8042124"/>
            <a:ext cx="5183253" cy="396777"/>
          </a:xfrm>
          <a:prstGeom prst="rect">
            <a:avLst/>
          </a:prstGeom>
          <a:noFill/>
        </p:spPr>
        <p:txBody>
          <a:bodyPr wrap="square" lIns="88139" tIns="44070" rIns="88139" bIns="44070" rtlCol="0">
            <a:spAutoFit/>
          </a:bodyPr>
          <a:lstStyle/>
          <a:p>
            <a:r>
              <a:rPr lang="en-US" dirty="0"/>
              <a:t>Next Slide = Cell Phone Use</a:t>
            </a:r>
          </a:p>
        </p:txBody>
      </p:sp>
    </p:spTree>
    <p:extLst>
      <p:ext uri="{BB962C8B-B14F-4D97-AF65-F5344CB8AC3E}">
        <p14:creationId xmlns:p14="http://schemas.microsoft.com/office/powerpoint/2010/main" val="10906319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346" y="4416101"/>
            <a:ext cx="5609232" cy="2297966"/>
          </a:xfrm>
        </p:spPr>
        <p:txBody>
          <a:bodyPr/>
          <a:lstStyle/>
          <a:p>
            <a:pPr defTabSz="881390">
              <a:defRPr/>
            </a:pPr>
            <a:r>
              <a:rPr lang="en-US" sz="1900" dirty="0"/>
              <a:t>Laws are enacted by our legislature and subject to approval by our governor.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6FA40A-86FD-4926-B643-1F71D036364A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3018F7-E7B8-9B47-624E-3C773A8A283D}"/>
              </a:ext>
            </a:extLst>
          </p:cNvPr>
          <p:cNvSpPr txBox="1"/>
          <p:nvPr/>
        </p:nvSpPr>
        <p:spPr>
          <a:xfrm>
            <a:off x="1206434" y="8598555"/>
            <a:ext cx="4599053" cy="396777"/>
          </a:xfrm>
          <a:prstGeom prst="rect">
            <a:avLst/>
          </a:prstGeom>
          <a:noFill/>
        </p:spPr>
        <p:txBody>
          <a:bodyPr wrap="square" lIns="88139" tIns="44070" rIns="88139" bIns="44070" rtlCol="0">
            <a:spAutoFit/>
          </a:bodyPr>
          <a:lstStyle/>
          <a:p>
            <a:r>
              <a:rPr lang="en-US" dirty="0"/>
              <a:t>Next Slide = 3 Branches government</a:t>
            </a:r>
          </a:p>
        </p:txBody>
      </p:sp>
    </p:spTree>
    <p:extLst>
      <p:ext uri="{BB962C8B-B14F-4D97-AF65-F5344CB8AC3E}">
        <p14:creationId xmlns:p14="http://schemas.microsoft.com/office/powerpoint/2010/main" val="428473359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6FA40A-86FD-4926-B643-1F71D036364A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FBA985-0690-4069-5EB5-597D3855B2A0}"/>
              </a:ext>
            </a:extLst>
          </p:cNvPr>
          <p:cNvSpPr txBox="1"/>
          <p:nvPr/>
        </p:nvSpPr>
        <p:spPr>
          <a:xfrm>
            <a:off x="1600200" y="8077200"/>
            <a:ext cx="4643438" cy="396777"/>
          </a:xfrm>
          <a:prstGeom prst="rect">
            <a:avLst/>
          </a:prstGeom>
          <a:noFill/>
        </p:spPr>
        <p:txBody>
          <a:bodyPr wrap="square" lIns="88139" tIns="44070" rIns="88139" bIns="44070" rtlCol="0">
            <a:spAutoFit/>
          </a:bodyPr>
          <a:lstStyle/>
          <a:p>
            <a:r>
              <a:rPr lang="en-US" dirty="0"/>
              <a:t>Next Slide = National Safety Council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77C6CA-4C5E-D182-6DB8-0D90C209B58C}"/>
              </a:ext>
            </a:extLst>
          </p:cNvPr>
          <p:cNvSpPr txBox="1"/>
          <p:nvPr/>
        </p:nvSpPr>
        <p:spPr>
          <a:xfrm>
            <a:off x="1184275" y="4648200"/>
            <a:ext cx="48037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18.7 Billion </a:t>
            </a:r>
            <a:r>
              <a:rPr lang="en-US" b="0" dirty="0"/>
              <a:t>text messages are sent worldwide every day!</a:t>
            </a:r>
          </a:p>
          <a:p>
            <a:endParaRPr lang="en-US" b="0" dirty="0"/>
          </a:p>
          <a:p>
            <a:r>
              <a:rPr lang="en-US" b="0" dirty="0"/>
              <a:t>If you include social media apps like twitter and </a:t>
            </a:r>
            <a:r>
              <a:rPr lang="en-US" b="0" dirty="0" err="1"/>
              <a:t>instragram</a:t>
            </a:r>
            <a:r>
              <a:rPr lang="en-US" b="0" dirty="0"/>
              <a:t> – the number of text messages transmitted is more than </a:t>
            </a:r>
            <a:r>
              <a:rPr lang="en-US" dirty="0"/>
              <a:t>60 billion per day!</a:t>
            </a:r>
          </a:p>
        </p:txBody>
      </p:sp>
    </p:spTree>
    <p:extLst>
      <p:ext uri="{BB962C8B-B14F-4D97-AF65-F5344CB8AC3E}">
        <p14:creationId xmlns:p14="http://schemas.microsoft.com/office/powerpoint/2010/main" val="363936939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6FA40A-86FD-4926-B643-1F71D036364A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FBA985-0690-4069-5EB5-597D3855B2A0}"/>
              </a:ext>
            </a:extLst>
          </p:cNvPr>
          <p:cNvSpPr txBox="1"/>
          <p:nvPr/>
        </p:nvSpPr>
        <p:spPr>
          <a:xfrm>
            <a:off x="1971675" y="8115905"/>
            <a:ext cx="4016375" cy="396777"/>
          </a:xfrm>
          <a:prstGeom prst="rect">
            <a:avLst/>
          </a:prstGeom>
          <a:noFill/>
        </p:spPr>
        <p:txBody>
          <a:bodyPr wrap="square" lIns="88139" tIns="44070" rIns="88139" bIns="44070" rtlCol="0">
            <a:spAutoFit/>
          </a:bodyPr>
          <a:lstStyle/>
          <a:p>
            <a:r>
              <a:rPr lang="en-US" dirty="0"/>
              <a:t>Next Slide = Don’t Text &amp; Drive</a:t>
            </a:r>
          </a:p>
        </p:txBody>
      </p:sp>
    </p:spTree>
    <p:extLst>
      <p:ext uri="{BB962C8B-B14F-4D97-AF65-F5344CB8AC3E}">
        <p14:creationId xmlns:p14="http://schemas.microsoft.com/office/powerpoint/2010/main" val="234101196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6FA40A-86FD-4926-B643-1F71D036364A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8566E0-3E65-2ACF-2105-E1E699B96250}"/>
              </a:ext>
            </a:extLst>
          </p:cNvPr>
          <p:cNvSpPr txBox="1"/>
          <p:nvPr/>
        </p:nvSpPr>
        <p:spPr>
          <a:xfrm>
            <a:off x="2409363" y="8042124"/>
            <a:ext cx="3432175" cy="396777"/>
          </a:xfrm>
          <a:prstGeom prst="rect">
            <a:avLst/>
          </a:prstGeom>
          <a:noFill/>
        </p:spPr>
        <p:txBody>
          <a:bodyPr wrap="square" lIns="88139" tIns="44070" rIns="88139" bIns="44070" rtlCol="0">
            <a:spAutoFit/>
          </a:bodyPr>
          <a:lstStyle/>
          <a:p>
            <a:r>
              <a:rPr lang="en-US" dirty="0"/>
              <a:t>Next Slide = VIDEO</a:t>
            </a:r>
          </a:p>
        </p:txBody>
      </p:sp>
    </p:spTree>
    <p:extLst>
      <p:ext uri="{BB962C8B-B14F-4D97-AF65-F5344CB8AC3E}">
        <p14:creationId xmlns:p14="http://schemas.microsoft.com/office/powerpoint/2010/main" val="153810073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6FA40A-86FD-4926-B643-1F71D036364A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A7C2AD-4F52-86AE-E659-8C1994D259D6}"/>
              </a:ext>
            </a:extLst>
          </p:cNvPr>
          <p:cNvSpPr txBox="1"/>
          <p:nvPr/>
        </p:nvSpPr>
        <p:spPr>
          <a:xfrm>
            <a:off x="1971675" y="8042124"/>
            <a:ext cx="4599053" cy="396777"/>
          </a:xfrm>
          <a:prstGeom prst="rect">
            <a:avLst/>
          </a:prstGeom>
          <a:noFill/>
        </p:spPr>
        <p:txBody>
          <a:bodyPr wrap="square" lIns="88139" tIns="44070" rIns="88139" bIns="44070" rtlCol="0">
            <a:spAutoFit/>
          </a:bodyPr>
          <a:lstStyle/>
          <a:p>
            <a:r>
              <a:rPr lang="en-US" dirty="0"/>
              <a:t>Next Slide = Texting &amp; Driving</a:t>
            </a:r>
          </a:p>
        </p:txBody>
      </p:sp>
    </p:spTree>
    <p:extLst>
      <p:ext uri="{BB962C8B-B14F-4D97-AF65-F5344CB8AC3E}">
        <p14:creationId xmlns:p14="http://schemas.microsoft.com/office/powerpoint/2010/main" val="60007974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6FA40A-86FD-4926-B643-1F71D036364A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7B1F7B-A520-7FAF-F0C9-C42E04918E53}"/>
              </a:ext>
            </a:extLst>
          </p:cNvPr>
          <p:cNvSpPr txBox="1"/>
          <p:nvPr/>
        </p:nvSpPr>
        <p:spPr>
          <a:xfrm>
            <a:off x="838201" y="8115905"/>
            <a:ext cx="5148328" cy="396777"/>
          </a:xfrm>
          <a:prstGeom prst="rect">
            <a:avLst/>
          </a:prstGeom>
          <a:noFill/>
        </p:spPr>
        <p:txBody>
          <a:bodyPr wrap="square" lIns="88139" tIns="44070" rIns="88139" bIns="44070" rtlCol="0">
            <a:spAutoFit/>
          </a:bodyPr>
          <a:lstStyle/>
          <a:p>
            <a:r>
              <a:rPr lang="en-US" dirty="0"/>
              <a:t>Next Slide = Graphic # 1 of 1</a:t>
            </a:r>
          </a:p>
        </p:txBody>
      </p:sp>
    </p:spTree>
    <p:extLst>
      <p:ext uri="{BB962C8B-B14F-4D97-AF65-F5344CB8AC3E}">
        <p14:creationId xmlns:p14="http://schemas.microsoft.com/office/powerpoint/2010/main" val="60252745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76288" indent="-2984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93800" indent="-2381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71638" indent="-2381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51063" indent="-2381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08263" indent="-2381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65463" indent="-2381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22663" indent="-2381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79863" indent="-2381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6F5FAE-F342-4028-B6A7-8EC5A3A93079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BAAAA9-E3DF-54B4-ACF6-921D3CFA9FD3}"/>
              </a:ext>
            </a:extLst>
          </p:cNvPr>
          <p:cNvSpPr txBox="1"/>
          <p:nvPr/>
        </p:nvSpPr>
        <p:spPr>
          <a:xfrm>
            <a:off x="1290718" y="8480365"/>
            <a:ext cx="525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Next Slide = Civil Liability for Parents</a:t>
            </a:r>
          </a:p>
        </p:txBody>
      </p:sp>
    </p:spTree>
    <p:extLst>
      <p:ext uri="{BB962C8B-B14F-4D97-AF65-F5344CB8AC3E}">
        <p14:creationId xmlns:p14="http://schemas.microsoft.com/office/powerpoint/2010/main" val="12603572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6FA40A-86FD-4926-B643-1F71D036364A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173CC2-97E8-1DA9-04F4-6C4A53B7D3B1}"/>
              </a:ext>
            </a:extLst>
          </p:cNvPr>
          <p:cNvSpPr txBox="1"/>
          <p:nvPr/>
        </p:nvSpPr>
        <p:spPr>
          <a:xfrm>
            <a:off x="1371600" y="8211147"/>
            <a:ext cx="4173356" cy="396777"/>
          </a:xfrm>
          <a:prstGeom prst="rect">
            <a:avLst/>
          </a:prstGeom>
          <a:noFill/>
        </p:spPr>
        <p:txBody>
          <a:bodyPr wrap="square" lIns="88139" tIns="44070" rIns="88139" bIns="44070" rtlCol="0">
            <a:spAutoFit/>
          </a:bodyPr>
          <a:lstStyle/>
          <a:p>
            <a:r>
              <a:rPr lang="en-US" dirty="0"/>
              <a:t>Next Slide = Why Important</a:t>
            </a:r>
          </a:p>
        </p:txBody>
      </p:sp>
    </p:spTree>
    <p:extLst>
      <p:ext uri="{BB962C8B-B14F-4D97-AF65-F5344CB8AC3E}">
        <p14:creationId xmlns:p14="http://schemas.microsoft.com/office/powerpoint/2010/main" val="81566850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6FA40A-86FD-4926-B643-1F71D036364A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FA6185-F40F-DA4D-5B4A-CE10A1EB65AF}"/>
              </a:ext>
            </a:extLst>
          </p:cNvPr>
          <p:cNvSpPr txBox="1"/>
          <p:nvPr/>
        </p:nvSpPr>
        <p:spPr>
          <a:xfrm>
            <a:off x="1533525" y="7968343"/>
            <a:ext cx="4599053" cy="396777"/>
          </a:xfrm>
          <a:prstGeom prst="rect">
            <a:avLst/>
          </a:prstGeom>
          <a:noFill/>
        </p:spPr>
        <p:txBody>
          <a:bodyPr wrap="square" lIns="88139" tIns="44070" rIns="88139" bIns="44070" rtlCol="0">
            <a:spAutoFit/>
          </a:bodyPr>
          <a:lstStyle/>
          <a:p>
            <a:r>
              <a:rPr lang="en-US" dirty="0"/>
              <a:t>Next Slide = Jail could be Future</a:t>
            </a:r>
          </a:p>
        </p:txBody>
      </p:sp>
    </p:spTree>
    <p:extLst>
      <p:ext uri="{BB962C8B-B14F-4D97-AF65-F5344CB8AC3E}">
        <p14:creationId xmlns:p14="http://schemas.microsoft.com/office/powerpoint/2010/main" val="239095662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1900" dirty="0"/>
              <a:t>THINK ABOUT YOURSELF; </a:t>
            </a:r>
          </a:p>
          <a:p>
            <a:r>
              <a:rPr lang="en-US" altLang="en-US" sz="1900" dirty="0"/>
              <a:t>THINK ABOUT YOUR FAMILY</a:t>
            </a:r>
          </a:p>
          <a:p>
            <a:endParaRPr lang="en-US" altLang="en-US" sz="1900" dirty="0"/>
          </a:p>
          <a:p>
            <a:r>
              <a:rPr lang="en-US" altLang="en-US" sz="1900" dirty="0"/>
              <a:t>It’s not all about you</a:t>
            </a:r>
          </a:p>
          <a:p>
            <a:endParaRPr lang="en-US" altLang="en-US" sz="1900" dirty="0"/>
          </a:p>
          <a:p>
            <a:endParaRPr lang="en-US" sz="1900" dirty="0"/>
          </a:p>
          <a:p>
            <a:endParaRPr lang="en-US" sz="1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6FA40A-86FD-4926-B643-1F71D036364A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8EDB0B-E712-FC7B-7D9A-874443AABE89}"/>
              </a:ext>
            </a:extLst>
          </p:cNvPr>
          <p:cNvSpPr txBox="1"/>
          <p:nvPr/>
        </p:nvSpPr>
        <p:spPr>
          <a:xfrm>
            <a:off x="1022351" y="8211147"/>
            <a:ext cx="5359731" cy="396777"/>
          </a:xfrm>
          <a:prstGeom prst="rect">
            <a:avLst/>
          </a:prstGeom>
          <a:noFill/>
        </p:spPr>
        <p:txBody>
          <a:bodyPr wrap="square" lIns="88139" tIns="44070" rIns="88139" bIns="44070" rtlCol="0">
            <a:spAutoFit/>
          </a:bodyPr>
          <a:lstStyle/>
          <a:p>
            <a:r>
              <a:rPr lang="en-US" dirty="0"/>
              <a:t>Next Slide = Consequences are Significant</a:t>
            </a:r>
          </a:p>
        </p:txBody>
      </p:sp>
    </p:spTree>
    <p:extLst>
      <p:ext uri="{BB962C8B-B14F-4D97-AF65-F5344CB8AC3E}">
        <p14:creationId xmlns:p14="http://schemas.microsoft.com/office/powerpoint/2010/main" val="34925349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6FA40A-86FD-4926-B643-1F71D036364A}" type="slidenum">
              <a:rPr lang="en-US" smtClean="0"/>
              <a:pPr>
                <a:defRPr/>
              </a:pPr>
              <a:t>59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AD4FEE-9146-69CB-CF4F-4C239068CB0F}"/>
              </a:ext>
            </a:extLst>
          </p:cNvPr>
          <p:cNvSpPr txBox="1"/>
          <p:nvPr/>
        </p:nvSpPr>
        <p:spPr>
          <a:xfrm>
            <a:off x="990600" y="8211147"/>
            <a:ext cx="5068953" cy="396777"/>
          </a:xfrm>
          <a:prstGeom prst="rect">
            <a:avLst/>
          </a:prstGeom>
          <a:noFill/>
        </p:spPr>
        <p:txBody>
          <a:bodyPr wrap="square" lIns="88139" tIns="44070" rIns="88139" bIns="44070" rtlCol="0">
            <a:spAutoFit/>
          </a:bodyPr>
          <a:lstStyle/>
          <a:p>
            <a:r>
              <a:rPr lang="en-US" dirty="0"/>
              <a:t>Next Slide = Having a Criminal Record</a:t>
            </a:r>
          </a:p>
        </p:txBody>
      </p:sp>
    </p:spTree>
    <p:extLst>
      <p:ext uri="{BB962C8B-B14F-4D97-AF65-F5344CB8AC3E}">
        <p14:creationId xmlns:p14="http://schemas.microsoft.com/office/powerpoint/2010/main" val="35426528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346" y="4416101"/>
            <a:ext cx="5609232" cy="2224185"/>
          </a:xfrm>
        </p:spPr>
        <p:txBody>
          <a:bodyPr/>
          <a:lstStyle/>
          <a:p>
            <a:pPr marL="330521" indent="-330521">
              <a:buFont typeface="Arial" panose="020B0604020202020204" pitchFamily="34" charset="0"/>
              <a:buChar char="•"/>
            </a:pPr>
            <a:r>
              <a:rPr lang="en-US" sz="1900" dirty="0"/>
              <a:t>The Legislative Branch</a:t>
            </a:r>
          </a:p>
          <a:p>
            <a:pPr marL="330521" indent="-330521">
              <a:buFont typeface="Arial" panose="020B0604020202020204" pitchFamily="34" charset="0"/>
              <a:buChar char="•"/>
            </a:pPr>
            <a:r>
              <a:rPr lang="en-US" sz="1900" dirty="0"/>
              <a:t>The Executive Branch</a:t>
            </a:r>
          </a:p>
          <a:p>
            <a:pPr marL="330521" indent="-330521">
              <a:buFont typeface="Arial" panose="020B0604020202020204" pitchFamily="34" charset="0"/>
              <a:buChar char="•"/>
            </a:pPr>
            <a:r>
              <a:rPr lang="en-US" sz="1900" dirty="0"/>
              <a:t>The Judicial Branch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6FA40A-86FD-4926-B643-1F71D036364A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FEF169-948B-517C-165C-2D4B056AEC31}"/>
              </a:ext>
            </a:extLst>
          </p:cNvPr>
          <p:cNvSpPr txBox="1"/>
          <p:nvPr/>
        </p:nvSpPr>
        <p:spPr>
          <a:xfrm>
            <a:off x="1387475" y="8441715"/>
            <a:ext cx="4599053" cy="396777"/>
          </a:xfrm>
          <a:prstGeom prst="rect">
            <a:avLst/>
          </a:prstGeom>
          <a:noFill/>
        </p:spPr>
        <p:txBody>
          <a:bodyPr wrap="square" lIns="88139" tIns="44070" rIns="88139" bIns="44070" rtlCol="0">
            <a:spAutoFit/>
          </a:bodyPr>
          <a:lstStyle/>
          <a:p>
            <a:r>
              <a:rPr lang="en-US" dirty="0"/>
              <a:t>Next Slide = Legislative Branch</a:t>
            </a:r>
          </a:p>
        </p:txBody>
      </p:sp>
    </p:spTree>
    <p:extLst>
      <p:ext uri="{BB962C8B-B14F-4D97-AF65-F5344CB8AC3E}">
        <p14:creationId xmlns:p14="http://schemas.microsoft.com/office/powerpoint/2010/main" val="183706191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6FA40A-86FD-4926-B643-1F71D036364A}" type="slidenum">
              <a:rPr lang="en-US" smtClean="0"/>
              <a:pPr>
                <a:defRPr/>
              </a:pPr>
              <a:t>60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6A3F5B-A195-065E-98C8-74428A71CC93}"/>
              </a:ext>
            </a:extLst>
          </p:cNvPr>
          <p:cNvSpPr txBox="1"/>
          <p:nvPr/>
        </p:nvSpPr>
        <p:spPr>
          <a:xfrm>
            <a:off x="381000" y="8441715"/>
            <a:ext cx="5824603" cy="396777"/>
          </a:xfrm>
          <a:prstGeom prst="rect">
            <a:avLst/>
          </a:prstGeom>
          <a:noFill/>
        </p:spPr>
        <p:txBody>
          <a:bodyPr wrap="square" lIns="88139" tIns="44070" rIns="88139" bIns="44070" rtlCol="0">
            <a:spAutoFit/>
          </a:bodyPr>
          <a:lstStyle/>
          <a:p>
            <a:r>
              <a:rPr lang="en-US" dirty="0"/>
              <a:t>Next Slide = Disadvantages of Social Media</a:t>
            </a:r>
          </a:p>
        </p:txBody>
      </p:sp>
    </p:spTree>
    <p:extLst>
      <p:ext uri="{BB962C8B-B14F-4D97-AF65-F5344CB8AC3E}">
        <p14:creationId xmlns:p14="http://schemas.microsoft.com/office/powerpoint/2010/main" val="108744677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19075" y="4416101"/>
            <a:ext cx="6499225" cy="3994928"/>
          </a:xfrm>
        </p:spPr>
        <p:txBody>
          <a:bodyPr/>
          <a:lstStyle/>
          <a:p>
            <a:r>
              <a:rPr lang="en-US" sz="1900" dirty="0"/>
              <a:t>Social networking is a topic that divides opinion.</a:t>
            </a:r>
          </a:p>
          <a:p>
            <a:r>
              <a:rPr lang="en-US" sz="1900" dirty="0"/>
              <a:t>Some people think its an amazing tool.</a:t>
            </a:r>
          </a:p>
          <a:p>
            <a:r>
              <a:rPr lang="en-US" sz="1900" dirty="0"/>
              <a:t>But others are worried about the impact it has on peoples lives.</a:t>
            </a:r>
          </a:p>
          <a:p>
            <a:endParaRPr lang="en-US" sz="1900" dirty="0"/>
          </a:p>
          <a:p>
            <a:r>
              <a:rPr lang="en-US" sz="1900" dirty="0"/>
              <a:t>As Judge, I can speak first hand about the dangers and negatives affects that social media has had on our society. </a:t>
            </a:r>
          </a:p>
          <a:p>
            <a:endParaRPr lang="en-US" sz="1900" dirty="0"/>
          </a:p>
          <a:p>
            <a:r>
              <a:rPr lang="en-US" sz="1900" dirty="0"/>
              <a:t>I encourage each of you to put the phone down and be present.  Live your real life and not some version of it.  And be vigilant when online, predators are real. 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6FA40A-86FD-4926-B643-1F71D036364A}" type="slidenum">
              <a:rPr lang="en-US" smtClean="0"/>
              <a:pPr>
                <a:defRPr/>
              </a:pPr>
              <a:t>61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D54086-6459-1764-104A-DB1B5544BF4C}"/>
              </a:ext>
            </a:extLst>
          </p:cNvPr>
          <p:cNvSpPr txBox="1"/>
          <p:nvPr/>
        </p:nvSpPr>
        <p:spPr>
          <a:xfrm>
            <a:off x="1898650" y="8450967"/>
            <a:ext cx="3724275" cy="396777"/>
          </a:xfrm>
          <a:prstGeom prst="rect">
            <a:avLst/>
          </a:prstGeom>
          <a:noFill/>
        </p:spPr>
        <p:txBody>
          <a:bodyPr wrap="square" lIns="88139" tIns="44070" rIns="88139" bIns="44070" rtlCol="0">
            <a:spAutoFit/>
          </a:bodyPr>
          <a:lstStyle/>
          <a:p>
            <a:r>
              <a:rPr lang="en-US" dirty="0"/>
              <a:t>Next Slide = Conclusions</a:t>
            </a:r>
          </a:p>
        </p:txBody>
      </p:sp>
    </p:spTree>
    <p:extLst>
      <p:ext uri="{BB962C8B-B14F-4D97-AF65-F5344CB8AC3E}">
        <p14:creationId xmlns:p14="http://schemas.microsoft.com/office/powerpoint/2010/main" val="205044771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6FA40A-86FD-4926-B643-1F71D036364A}" type="slidenum">
              <a:rPr lang="en-US" smtClean="0"/>
              <a:pPr>
                <a:defRPr/>
              </a:pPr>
              <a:t>62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8F9158-7F32-F3AD-8ABD-7F3A12FF6A47}"/>
              </a:ext>
            </a:extLst>
          </p:cNvPr>
          <p:cNvSpPr txBox="1"/>
          <p:nvPr/>
        </p:nvSpPr>
        <p:spPr>
          <a:xfrm>
            <a:off x="1460500" y="7968343"/>
            <a:ext cx="4599053" cy="396777"/>
          </a:xfrm>
          <a:prstGeom prst="rect">
            <a:avLst/>
          </a:prstGeom>
          <a:noFill/>
        </p:spPr>
        <p:txBody>
          <a:bodyPr wrap="square" lIns="88139" tIns="44070" rIns="88139" bIns="44070" rtlCol="0">
            <a:spAutoFit/>
          </a:bodyPr>
          <a:lstStyle/>
          <a:p>
            <a:r>
              <a:rPr lang="en-US" dirty="0"/>
              <a:t>Next Slide = No Rewind</a:t>
            </a:r>
          </a:p>
        </p:txBody>
      </p:sp>
    </p:spTree>
    <p:extLst>
      <p:ext uri="{BB962C8B-B14F-4D97-AF65-F5344CB8AC3E}">
        <p14:creationId xmlns:p14="http://schemas.microsoft.com/office/powerpoint/2010/main" val="37003989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711524" y="4416101"/>
            <a:ext cx="4599054" cy="1855280"/>
          </a:xfrm>
        </p:spPr>
        <p:txBody>
          <a:bodyPr/>
          <a:lstStyle/>
          <a:p>
            <a:r>
              <a:rPr lang="en-US" altLang="en-US" sz="1900" dirty="0"/>
              <a:t>I often hear these words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6FA40A-86FD-4926-B643-1F71D036364A}" type="slidenum">
              <a:rPr lang="en-US" smtClean="0"/>
              <a:pPr>
                <a:defRPr/>
              </a:pPr>
              <a:t>63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6893E1-DCAF-53C7-BD53-C63EB0E5EA91}"/>
              </a:ext>
            </a:extLst>
          </p:cNvPr>
          <p:cNvSpPr txBox="1"/>
          <p:nvPr/>
        </p:nvSpPr>
        <p:spPr>
          <a:xfrm>
            <a:off x="1711525" y="8046678"/>
            <a:ext cx="4599053" cy="396777"/>
          </a:xfrm>
          <a:prstGeom prst="rect">
            <a:avLst/>
          </a:prstGeom>
          <a:noFill/>
        </p:spPr>
        <p:txBody>
          <a:bodyPr wrap="square" lIns="88139" tIns="44070" rIns="88139" bIns="44070" rtlCol="0">
            <a:spAutoFit/>
          </a:bodyPr>
          <a:lstStyle/>
          <a:p>
            <a:r>
              <a:rPr lang="en-US" dirty="0"/>
              <a:t>Next Slide = Power of Choice</a:t>
            </a:r>
          </a:p>
        </p:txBody>
      </p:sp>
    </p:spTree>
    <p:extLst>
      <p:ext uri="{BB962C8B-B14F-4D97-AF65-F5344CB8AC3E}">
        <p14:creationId xmlns:p14="http://schemas.microsoft.com/office/powerpoint/2010/main" val="181946428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6FA40A-86FD-4926-B643-1F71D036364A}" type="slidenum">
              <a:rPr lang="en-US" smtClean="0"/>
              <a:pPr>
                <a:defRPr/>
              </a:pPr>
              <a:t>64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9C78A3-78C2-07E3-2BFB-E0DACF70CA9F}"/>
              </a:ext>
            </a:extLst>
          </p:cNvPr>
          <p:cNvSpPr txBox="1"/>
          <p:nvPr/>
        </p:nvSpPr>
        <p:spPr>
          <a:xfrm>
            <a:off x="2044700" y="7968343"/>
            <a:ext cx="4599053" cy="396777"/>
          </a:xfrm>
          <a:prstGeom prst="rect">
            <a:avLst/>
          </a:prstGeom>
          <a:noFill/>
        </p:spPr>
        <p:txBody>
          <a:bodyPr wrap="square" lIns="88139" tIns="44070" rIns="88139" bIns="44070" rtlCol="0">
            <a:spAutoFit/>
          </a:bodyPr>
          <a:lstStyle/>
          <a:p>
            <a:r>
              <a:rPr lang="en-US" dirty="0"/>
              <a:t>Next Slide = Choose Wisely</a:t>
            </a:r>
          </a:p>
        </p:txBody>
      </p:sp>
    </p:spTree>
    <p:extLst>
      <p:ext uri="{BB962C8B-B14F-4D97-AF65-F5344CB8AC3E}">
        <p14:creationId xmlns:p14="http://schemas.microsoft.com/office/powerpoint/2010/main" val="426272325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6FA40A-86FD-4926-B643-1F71D036364A}" type="slidenum">
              <a:rPr lang="en-US" smtClean="0"/>
              <a:pPr>
                <a:defRPr/>
              </a:pPr>
              <a:t>65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531B2E-5105-C451-FF5F-9DEE79FF360B}"/>
              </a:ext>
            </a:extLst>
          </p:cNvPr>
          <p:cNvSpPr txBox="1"/>
          <p:nvPr/>
        </p:nvSpPr>
        <p:spPr>
          <a:xfrm>
            <a:off x="2819400" y="7696200"/>
            <a:ext cx="1679575" cy="396777"/>
          </a:xfrm>
          <a:prstGeom prst="rect">
            <a:avLst/>
          </a:prstGeom>
          <a:noFill/>
        </p:spPr>
        <p:txBody>
          <a:bodyPr wrap="square" lIns="88139" tIns="44070" rIns="88139" bIns="44070" rtlCol="0">
            <a:sp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270234776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4" name="Slide Number Placeholder 5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1pPr>
            <a:lvl2pPr marL="675488" indent="-259091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2pPr>
            <a:lvl3pPr marL="1039450" indent="-206656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3pPr>
            <a:lvl4pPr marL="1455846" indent="-206656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4pPr>
            <a:lvl5pPr marL="1872242" indent="-206656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5pPr>
            <a:lvl6pPr marL="2316398" indent="-206656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2760554" indent="-206656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204710" indent="-206656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3648867" indent="-206656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FF2B9483-A84A-42F3-8708-22224DA47AF8}" type="slidenum">
              <a:rPr lang="en-US" altLang="en-US" sz="1200">
                <a:latin typeface="Calibri" pitchFamily="34" charset="0"/>
                <a:ea typeface="MS PGothic" pitchFamily="34" charset="-128"/>
              </a:rPr>
              <a:pPr eaLnBrk="1" hangingPunct="1">
                <a:spcBef>
                  <a:spcPct val="0"/>
                </a:spcBef>
                <a:defRPr/>
              </a:pPr>
              <a:t>66</a:t>
            </a:fld>
            <a:endParaRPr lang="en-US" altLang="en-US" sz="1200">
              <a:latin typeface="Calibri" pitchFamily="3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977216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900" dirty="0"/>
              <a:t>We elect our legislators to enact statutes or laws that govern us.  </a:t>
            </a:r>
          </a:p>
          <a:p>
            <a:endParaRPr lang="en-US" sz="1900" dirty="0"/>
          </a:p>
          <a:p>
            <a:r>
              <a:rPr lang="en-US" sz="1900" dirty="0"/>
              <a:t>There are 105 members of the House and </a:t>
            </a:r>
          </a:p>
          <a:p>
            <a:r>
              <a:rPr lang="en-US" sz="1900" dirty="0"/>
              <a:t>39 members of the Senate.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6FA40A-86FD-4926-B643-1F71D036364A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6A817C-5B82-E236-6F11-DB0A31CCCE0F}"/>
              </a:ext>
            </a:extLst>
          </p:cNvPr>
          <p:cNvSpPr txBox="1"/>
          <p:nvPr/>
        </p:nvSpPr>
        <p:spPr>
          <a:xfrm>
            <a:off x="1022350" y="8563066"/>
            <a:ext cx="4599053" cy="396777"/>
          </a:xfrm>
          <a:prstGeom prst="rect">
            <a:avLst/>
          </a:prstGeom>
          <a:noFill/>
        </p:spPr>
        <p:txBody>
          <a:bodyPr wrap="square" lIns="88139" tIns="44070" rIns="88139" bIns="44070" rtlCol="0">
            <a:spAutoFit/>
          </a:bodyPr>
          <a:lstStyle/>
          <a:p>
            <a:r>
              <a:rPr lang="en-US" dirty="0"/>
              <a:t>Next Slide = St. Tammany Delegates</a:t>
            </a:r>
          </a:p>
        </p:txBody>
      </p:sp>
    </p:spTree>
    <p:extLst>
      <p:ext uri="{BB962C8B-B14F-4D97-AF65-F5344CB8AC3E}">
        <p14:creationId xmlns:p14="http://schemas.microsoft.com/office/powerpoint/2010/main" val="37429463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900" dirty="0"/>
              <a:t>They have the authority to enact laws on a wide array of subjects:</a:t>
            </a:r>
          </a:p>
          <a:p>
            <a:endParaRPr lang="en-US" sz="1900" dirty="0"/>
          </a:p>
          <a:p>
            <a:r>
              <a:rPr lang="en-US" sz="1900" dirty="0"/>
              <a:t>Which include crimes and their penalties; and</a:t>
            </a:r>
          </a:p>
          <a:p>
            <a:endParaRPr lang="en-US" sz="1900" dirty="0"/>
          </a:p>
          <a:p>
            <a:r>
              <a:rPr lang="en-US" sz="1900" dirty="0"/>
              <a:t>They also enact laws affecting the safety, health and welfare of our citizens.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6FA40A-86FD-4926-B643-1F71D036364A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FF4A9D-FDD3-4B37-05DB-40889D3FA5A1}"/>
              </a:ext>
            </a:extLst>
          </p:cNvPr>
          <p:cNvSpPr txBox="1"/>
          <p:nvPr/>
        </p:nvSpPr>
        <p:spPr>
          <a:xfrm>
            <a:off x="1314450" y="8441715"/>
            <a:ext cx="4599053" cy="396777"/>
          </a:xfrm>
          <a:prstGeom prst="rect">
            <a:avLst/>
          </a:prstGeom>
          <a:noFill/>
        </p:spPr>
        <p:txBody>
          <a:bodyPr wrap="square" lIns="88139" tIns="44070" rIns="88139" bIns="44070" rtlCol="0">
            <a:spAutoFit/>
          </a:bodyPr>
          <a:lstStyle/>
          <a:p>
            <a:r>
              <a:rPr lang="en-US" dirty="0"/>
              <a:t>Next Slide = The Executive Branch</a:t>
            </a:r>
          </a:p>
        </p:txBody>
      </p:sp>
    </p:spTree>
    <p:extLst>
      <p:ext uri="{BB962C8B-B14F-4D97-AF65-F5344CB8AC3E}">
        <p14:creationId xmlns:p14="http://schemas.microsoft.com/office/powerpoint/2010/main" val="33428903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900" dirty="0"/>
              <a:t>We elect the Governor as the top Executive of the State </a:t>
            </a:r>
          </a:p>
          <a:p>
            <a:endParaRPr lang="en-US" sz="1900" dirty="0"/>
          </a:p>
          <a:p>
            <a:r>
              <a:rPr lang="en-US" sz="1900" dirty="0"/>
              <a:t>The Governor can either signs the law into effect or he can veto it. </a:t>
            </a:r>
          </a:p>
          <a:p>
            <a:endParaRPr lang="en-US" sz="19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6FA40A-86FD-4926-B643-1F71D036364A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D9D3CE-869F-2E61-92DA-C053098E6CEC}"/>
              </a:ext>
            </a:extLst>
          </p:cNvPr>
          <p:cNvSpPr txBox="1"/>
          <p:nvPr/>
        </p:nvSpPr>
        <p:spPr>
          <a:xfrm>
            <a:off x="1314450" y="8520136"/>
            <a:ext cx="4599053" cy="396777"/>
          </a:xfrm>
          <a:prstGeom prst="rect">
            <a:avLst/>
          </a:prstGeom>
          <a:noFill/>
        </p:spPr>
        <p:txBody>
          <a:bodyPr wrap="square" lIns="88139" tIns="44070" rIns="88139" bIns="44070" rtlCol="0">
            <a:spAutoFit/>
          </a:bodyPr>
          <a:lstStyle/>
          <a:p>
            <a:r>
              <a:rPr lang="en-US" dirty="0"/>
              <a:t>Next Slide = The Judicial Branch</a:t>
            </a:r>
          </a:p>
        </p:txBody>
      </p:sp>
    </p:spTree>
    <p:extLst>
      <p:ext uri="{BB962C8B-B14F-4D97-AF65-F5344CB8AC3E}">
        <p14:creationId xmlns:p14="http://schemas.microsoft.com/office/powerpoint/2010/main" val="4222065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584CB6-69F5-4850-B3CC-FC48E38E98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90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7B35E-5445-43BA-ABEB-7F3629AFF4E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83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55B04-885D-4BF0-958D-A92C58268FE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73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3C2C24-62A1-427E-A663-7477902FA49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30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F3EAA2-5D4F-43BC-B812-F39C7ED9BB2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99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5BA739-1EE8-4BF3-94C6-B062E48A003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74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A6949B-6C04-4FF9-BAF4-78BF5898218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53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E101E7-EAC9-48C2-823C-C38CEC8FFB0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63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DE68B2-1568-47A3-908B-BB7D103CB3B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27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AF190B-F374-422E-98AF-C63110B3440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20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606D28-3846-4D1A-A00D-0FDA1BEB97F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2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" y="274638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01CE8500-4F6D-446B-8708-1D368ABE58A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4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 b="1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 b="1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 b="1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 b="1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400" b="1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400" b="1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400" b="1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400" b="1">
          <a:solidFill>
            <a:schemeClr val="tx1"/>
          </a:solidFill>
          <a:latin typeface="Calibri" pitchFamily="34" charset="0"/>
        </a:defRPr>
      </a:lvl9pPr>
    </p:titleStyle>
    <p:bodyStyle>
      <a:lvl1pPr marL="365125" indent="-342900" algn="l" rtl="0" eaLnBrk="0" fontAlgn="base" hangingPunct="0">
        <a:spcBef>
          <a:spcPts val="1200"/>
        </a:spcBef>
        <a:spcAft>
          <a:spcPts val="1200"/>
        </a:spcAft>
        <a:buFont typeface="Arial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352800"/>
            <a:ext cx="2140998" cy="214099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81000" y="187911"/>
            <a:ext cx="8534400" cy="3393489"/>
          </a:xfrm>
        </p:spPr>
        <p:txBody>
          <a:bodyPr/>
          <a:lstStyle/>
          <a:p>
            <a:pPr eaLnBrk="1" hangingPunct="1"/>
            <a:r>
              <a:rPr lang="en-US" sz="7200" dirty="0">
                <a:cs typeface="Times New Roman" pitchFamily="18" charset="0"/>
              </a:rPr>
              <a:t>CYBERBULLYING, SEXTING, </a:t>
            </a:r>
            <a:br>
              <a:rPr lang="en-US" sz="7200" dirty="0">
                <a:cs typeface="Times New Roman" pitchFamily="18" charset="0"/>
              </a:rPr>
            </a:br>
            <a:r>
              <a:rPr lang="en-US" sz="7200" dirty="0">
                <a:cs typeface="Times New Roman" pitchFamily="18" charset="0"/>
              </a:rPr>
              <a:t>AND BEYOND</a:t>
            </a:r>
            <a:endParaRPr lang="en-US" sz="6000" dirty="0"/>
          </a:p>
        </p:txBody>
      </p:sp>
      <p:sp>
        <p:nvSpPr>
          <p:cNvPr id="4" name="TextBox 3"/>
          <p:cNvSpPr txBox="1"/>
          <p:nvPr/>
        </p:nvSpPr>
        <p:spPr>
          <a:xfrm>
            <a:off x="762000" y="5493798"/>
            <a:ext cx="7848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Presented by Judge Bryan D. Haggerty</a:t>
            </a:r>
          </a:p>
          <a:p>
            <a:pPr algn="ctr"/>
            <a:r>
              <a:rPr lang="en-US" sz="2400" dirty="0"/>
              <a:t>Co-Authored by Scott Crichton, Associate Justice</a:t>
            </a:r>
          </a:p>
          <a:p>
            <a:pPr algn="ctr"/>
            <a:r>
              <a:rPr lang="en-US" sz="2400" dirty="0"/>
              <a:t>Louisiana Supreme Court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" y="1143000"/>
            <a:ext cx="9141182" cy="571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12860" cy="1143000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The Judicial Branch</a:t>
            </a:r>
          </a:p>
        </p:txBody>
      </p:sp>
    </p:spTree>
    <p:extLst>
      <p:ext uri="{BB962C8B-B14F-4D97-AF65-F5344CB8AC3E}">
        <p14:creationId xmlns:p14="http://schemas.microsoft.com/office/powerpoint/2010/main" val="54949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B9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" b="4432"/>
          <a:stretch/>
        </p:blipFill>
        <p:spPr bwMode="auto">
          <a:xfrm>
            <a:off x="4486987" y="1813265"/>
            <a:ext cx="4657013" cy="50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85800" y="3276600"/>
            <a:ext cx="434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Bryan D. Haggerty</a:t>
            </a:r>
          </a:p>
          <a:p>
            <a:pPr algn="ctr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Presiding Judge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373" y="152400"/>
            <a:ext cx="91166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City Court of </a:t>
            </a:r>
          </a:p>
          <a:p>
            <a:pPr algn="ctr"/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East St. Tammany</a:t>
            </a:r>
          </a:p>
        </p:txBody>
      </p:sp>
    </p:spTree>
    <p:extLst>
      <p:ext uri="{BB962C8B-B14F-4D97-AF65-F5344CB8AC3E}">
        <p14:creationId xmlns:p14="http://schemas.microsoft.com/office/powerpoint/2010/main" val="70098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See the source image">
            <a:extLst>
              <a:ext uri="{FF2B5EF4-FFF2-40B4-BE49-F238E27FC236}">
                <a16:creationId xmlns:a16="http://schemas.microsoft.com/office/drawing/2014/main" id="{385563DD-AF87-1AD8-3E79-AC24FEF6E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095" y="4246098"/>
            <a:ext cx="1368425" cy="188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ee the source image">
            <a:extLst>
              <a:ext uri="{FF2B5EF4-FFF2-40B4-BE49-F238E27FC236}">
                <a16:creationId xmlns:a16="http://schemas.microsoft.com/office/drawing/2014/main" id="{EF42F8A1-000F-D124-24AA-32BD10448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888" y="4364454"/>
            <a:ext cx="1490459" cy="1743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CHIEF RANDY FANDAL">
            <a:extLst>
              <a:ext uri="{FF2B5EF4-FFF2-40B4-BE49-F238E27FC236}">
                <a16:creationId xmlns:a16="http://schemas.microsoft.com/office/drawing/2014/main" id="{D61F20BD-9A1F-B019-E377-4906F150C9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4" r="13894"/>
          <a:stretch/>
        </p:blipFill>
        <p:spPr bwMode="auto">
          <a:xfrm>
            <a:off x="6513647" y="2209800"/>
            <a:ext cx="2195513" cy="1865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19326" y="1521625"/>
            <a:ext cx="1660659" cy="221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60BCC057-A521-D37D-41D6-11BE329CF7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55"/>
          <a:stretch/>
        </p:blipFill>
        <p:spPr bwMode="auto">
          <a:xfrm>
            <a:off x="542949" y="2121735"/>
            <a:ext cx="1729502" cy="200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510"/>
            <a:ext cx="9144000" cy="1417638"/>
          </a:xfrm>
        </p:spPr>
        <p:txBody>
          <a:bodyPr/>
          <a:lstStyle/>
          <a:p>
            <a:r>
              <a:rPr lang="en-US" sz="4800" dirty="0">
                <a:latin typeface="Arial Black" panose="020B0A04020102020204" pitchFamily="34" charset="0"/>
              </a:rPr>
              <a:t>Who’s involved in the </a:t>
            </a:r>
            <a:br>
              <a:rPr lang="en-US" sz="4800" dirty="0">
                <a:latin typeface="Arial Black" panose="020B0A04020102020204" pitchFamily="34" charset="0"/>
              </a:rPr>
            </a:br>
            <a:r>
              <a:rPr lang="en-US" sz="4800" dirty="0">
                <a:latin typeface="Arial Black" panose="020B0A04020102020204" pitchFamily="34" charset="0"/>
              </a:rPr>
              <a:t>criminal process?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87225" y="4138024"/>
            <a:ext cx="2017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Randy Fandal</a:t>
            </a:r>
            <a:br>
              <a:rPr lang="en-US" dirty="0"/>
            </a:br>
            <a:r>
              <a:rPr lang="en-US" i="1" dirty="0"/>
              <a:t>Chief of Police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25904" y="6107681"/>
            <a:ext cx="24394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Reginald Laurent </a:t>
            </a:r>
            <a:r>
              <a:rPr lang="en-US" i="1" dirty="0"/>
              <a:t>City Prosecutor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16327" y="6115788"/>
            <a:ext cx="2821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Warren Montgomery </a:t>
            </a:r>
            <a:r>
              <a:rPr lang="en-US" i="1" dirty="0"/>
              <a:t>District Attorney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2049" y="4172760"/>
            <a:ext cx="17557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Randy Smith </a:t>
            </a:r>
            <a:br>
              <a:rPr lang="en-US" dirty="0"/>
            </a:br>
            <a:r>
              <a:rPr lang="en-US" i="1" dirty="0"/>
              <a:t>Sheriff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155968" y="3679254"/>
            <a:ext cx="2430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Bryan D. Haggerty</a:t>
            </a:r>
          </a:p>
          <a:p>
            <a:pPr algn="ctr"/>
            <a:r>
              <a:rPr lang="en-US" i="1" dirty="0"/>
              <a:t>Judge</a:t>
            </a:r>
          </a:p>
        </p:txBody>
      </p:sp>
    </p:spTree>
    <p:extLst>
      <p:ext uri="{BB962C8B-B14F-4D97-AF65-F5344CB8AC3E}">
        <p14:creationId xmlns:p14="http://schemas.microsoft.com/office/powerpoint/2010/main" val="264574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334000"/>
          </a:xfrm>
        </p:spPr>
        <p:txBody>
          <a:bodyPr/>
          <a:lstStyle/>
          <a:p>
            <a:pPr marL="0" indent="0" algn="ctr">
              <a:buFont typeface="Arial" charset="0"/>
              <a:buNone/>
              <a:defRPr/>
            </a:pPr>
            <a:endParaRPr lang="en-US" altLang="en-US" sz="1050" b="1" u="sng" dirty="0"/>
          </a:p>
          <a:p>
            <a:pPr marL="0" indent="0" algn="ctr">
              <a:buNone/>
              <a:defRPr/>
            </a:pPr>
            <a:r>
              <a:rPr lang="en-US" altLang="en-US" sz="6000" b="1" dirty="0"/>
              <a:t>WHO CAN BE </a:t>
            </a:r>
          </a:p>
          <a:p>
            <a:pPr marL="0" indent="0" algn="ctr">
              <a:buNone/>
              <a:defRPr/>
            </a:pPr>
            <a:r>
              <a:rPr lang="en-US" altLang="en-US" sz="6000" b="1" dirty="0"/>
              <a:t>CHARGED WITH </a:t>
            </a:r>
          </a:p>
          <a:p>
            <a:pPr marL="0" indent="0" algn="ctr">
              <a:buNone/>
              <a:defRPr/>
            </a:pPr>
            <a:r>
              <a:rPr lang="en-US" altLang="en-US" sz="6000" b="1" dirty="0"/>
              <a:t>A CRIME?</a:t>
            </a:r>
          </a:p>
        </p:txBody>
      </p:sp>
    </p:spTree>
    <p:extLst>
      <p:ext uri="{BB962C8B-B14F-4D97-AF65-F5344CB8AC3E}">
        <p14:creationId xmlns:p14="http://schemas.microsoft.com/office/powerpoint/2010/main" val="352343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50000" r="50000" b="50000"/>
            </a:path>
          </a:gradFill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4800"/>
              </a:spcBef>
              <a:spcAft>
                <a:spcPts val="120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4800"/>
              </a:spcBef>
              <a:spcAft>
                <a:spcPts val="120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</a:rPr>
              <a:t>PRINCIPALS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charset="0"/>
              <a:buNone/>
              <a:tabLst/>
              <a:defRPr/>
            </a:pPr>
            <a:b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 persons concerned in the commission of a crime are principals.</a:t>
            </a:r>
          </a:p>
          <a:p>
            <a:pPr marL="0" indent="0" algn="ctr">
              <a:buFont typeface="Arial" charset="0"/>
              <a:buNone/>
              <a:defRPr/>
            </a:pPr>
            <a:endParaRPr lang="en-US" altLang="en-US" sz="1050" b="1" u="sng" dirty="0"/>
          </a:p>
        </p:txBody>
      </p:sp>
      <p:sp>
        <p:nvSpPr>
          <p:cNvPr id="5" name="Rectangle 4"/>
          <p:cNvSpPr/>
          <p:nvPr/>
        </p:nvSpPr>
        <p:spPr>
          <a:xfrm>
            <a:off x="5943600" y="5410200"/>
            <a:ext cx="18501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La. R.S. 14:24</a:t>
            </a:r>
          </a:p>
        </p:txBody>
      </p:sp>
    </p:spTree>
    <p:extLst>
      <p:ext uri="{BB962C8B-B14F-4D97-AF65-F5344CB8AC3E}">
        <p14:creationId xmlns:p14="http://schemas.microsoft.com/office/powerpoint/2010/main" val="84315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ontent Placeholder 2"/>
          <p:cNvSpPr>
            <a:spLocks noGrp="1"/>
          </p:cNvSpPr>
          <p:nvPr>
            <p:ph idx="1"/>
          </p:nvPr>
        </p:nvSpPr>
        <p:spPr>
          <a:xfrm>
            <a:off x="76200" y="152400"/>
            <a:ext cx="8991600" cy="6705600"/>
          </a:xfrm>
        </p:spPr>
        <p:txBody>
          <a:bodyPr/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altLang="en-US" sz="4800" b="1" dirty="0">
                <a:latin typeface="Arial Black" panose="020B0A04020102020204" pitchFamily="34" charset="0"/>
              </a:rPr>
              <a:t>What does the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en-US" altLang="en-US" sz="4800" b="1" dirty="0">
                <a:latin typeface="Arial Black" panose="020B0A04020102020204" pitchFamily="34" charset="0"/>
              </a:rPr>
              <a:t>Law of Principals mean?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Whether present or absent,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Whether you directly commit the act, or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Aid in its commission, or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Directly or indirectly counsel another to commit the crime.</a:t>
            </a:r>
            <a:endParaRPr lang="en-US" altLang="en-US" baseline="30000" dirty="0"/>
          </a:p>
          <a:p>
            <a:pPr marL="685800" indent="-685800" algn="ctr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32235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153400" cy="4648200"/>
          </a:xfrm>
        </p:spPr>
        <p:txBody>
          <a:bodyPr/>
          <a:lstStyle/>
          <a:p>
            <a:pPr marL="22225" indent="0" algn="ctr">
              <a:buNone/>
            </a:pPr>
            <a:r>
              <a:rPr lang="en-US" b="1" dirty="0"/>
              <a:t>My friend, Pee Wee, and I go walk the neighborhood with the intent to steal from unlocked cars. </a:t>
            </a:r>
          </a:p>
          <a:p>
            <a:pPr marL="22225" indent="0" algn="ctr">
              <a:buNone/>
            </a:pPr>
            <a:r>
              <a:rPr lang="en-US" b="1" dirty="0"/>
              <a:t>Pee Wee takes the lead and enters several unlocked cars. </a:t>
            </a:r>
            <a:br>
              <a:rPr lang="en-US" dirty="0"/>
            </a:b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E25CC0-DAF3-EF19-3C1B-6562BD1E4811}"/>
              </a:ext>
            </a:extLst>
          </p:cNvPr>
          <p:cNvSpPr txBox="1"/>
          <p:nvPr/>
        </p:nvSpPr>
        <p:spPr>
          <a:xfrm>
            <a:off x="0" y="300335"/>
            <a:ext cx="9144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 typeface="Arial" charset="0"/>
              <a:buNone/>
              <a:defRPr/>
            </a:pPr>
            <a:r>
              <a:rPr lang="en-US" altLang="en-US" sz="5400" b="1" u="sng" dirty="0">
                <a:latin typeface="Arial Black" panose="020B0A04020102020204" pitchFamily="34" charset="0"/>
              </a:rPr>
              <a:t>Example No. 1:</a:t>
            </a:r>
          </a:p>
        </p:txBody>
      </p:sp>
    </p:spTree>
    <p:extLst>
      <p:ext uri="{BB962C8B-B14F-4D97-AF65-F5344CB8AC3E}">
        <p14:creationId xmlns:p14="http://schemas.microsoft.com/office/powerpoint/2010/main" val="69284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9144000" cy="5562600"/>
          </a:xfrm>
        </p:spPr>
        <p:txBody>
          <a:bodyPr/>
          <a:lstStyle/>
          <a:p>
            <a:pPr marL="0" indent="0" algn="ctr">
              <a:buFont typeface="Arial" charset="0"/>
              <a:buNone/>
              <a:defRPr/>
            </a:pPr>
            <a:r>
              <a:rPr lang="en-US" sz="4800" b="1" dirty="0"/>
              <a:t>I agree to be the lookout for Pee Wee and stand on the sidewalk.</a:t>
            </a:r>
          </a:p>
          <a:p>
            <a:pPr marL="0" indent="0" algn="ctr">
              <a:buNone/>
              <a:defRPr/>
            </a:pPr>
            <a:r>
              <a:rPr lang="en-US" sz="4800" b="1" dirty="0"/>
              <a:t>Pee Wee comes back with  sunglasses, electronics and a gun. </a:t>
            </a:r>
            <a:endParaRPr lang="en-US" sz="2800" b="1" dirty="0"/>
          </a:p>
          <a:p>
            <a:pPr marL="0" indent="0" algn="ctr">
              <a:spcBef>
                <a:spcPts val="3000"/>
              </a:spcBef>
              <a:buNone/>
              <a:defRPr/>
            </a:pPr>
            <a:r>
              <a:rPr lang="en-US" dirty="0">
                <a:latin typeface="Arial Black" panose="020B0A04020102020204" pitchFamily="34" charset="0"/>
              </a:rPr>
              <a:t>Can I be charged              with Burglary?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591E2D-1E85-0B18-5CE3-40C9119F0A22}"/>
              </a:ext>
            </a:extLst>
          </p:cNvPr>
          <p:cNvSpPr txBox="1"/>
          <p:nvPr/>
        </p:nvSpPr>
        <p:spPr>
          <a:xfrm>
            <a:off x="0" y="304800"/>
            <a:ext cx="9144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 typeface="Arial" charset="0"/>
              <a:buNone/>
              <a:defRPr/>
            </a:pPr>
            <a:r>
              <a:rPr lang="en-US" altLang="en-US" sz="5400" b="1" u="sng" dirty="0">
                <a:latin typeface="Arial Black" panose="020B0A04020102020204" pitchFamily="34" charset="0"/>
              </a:rPr>
              <a:t>Example No. 1: (CONT.)</a:t>
            </a:r>
          </a:p>
        </p:txBody>
      </p:sp>
    </p:spTree>
    <p:extLst>
      <p:ext uri="{BB962C8B-B14F-4D97-AF65-F5344CB8AC3E}">
        <p14:creationId xmlns:p14="http://schemas.microsoft.com/office/powerpoint/2010/main" val="326869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" y="609600"/>
            <a:ext cx="8915399" cy="5867400"/>
          </a:xfrm>
        </p:spPr>
        <p:txBody>
          <a:bodyPr/>
          <a:lstStyle/>
          <a:p>
            <a:pPr marL="22225" indent="0" algn="ctr">
              <a:buNone/>
            </a:pPr>
            <a:r>
              <a:rPr lang="en-US" sz="8800" b="1" dirty="0">
                <a:solidFill>
                  <a:srgbClr val="FF0000"/>
                </a:solidFill>
                <a:latin typeface="Arial Black" panose="020B0A04020102020204" pitchFamily="34" charset="0"/>
              </a:rPr>
              <a:t>Yes.</a:t>
            </a:r>
            <a:r>
              <a:rPr lang="en-US" sz="8800" b="1" dirty="0"/>
              <a:t>  </a:t>
            </a:r>
          </a:p>
          <a:p>
            <a:pPr marL="22225" indent="0" algn="ctr">
              <a:buNone/>
            </a:pPr>
            <a:endParaRPr lang="en-US" b="1" dirty="0"/>
          </a:p>
          <a:p>
            <a:pPr marL="22225" indent="0" algn="ctr">
              <a:buNone/>
            </a:pPr>
            <a:r>
              <a:rPr lang="en-US" b="1" dirty="0"/>
              <a:t>All persons </a:t>
            </a:r>
            <a:r>
              <a:rPr lang="en-US" b="1" u="sng" dirty="0"/>
              <a:t>concerned</a:t>
            </a:r>
            <a:r>
              <a:rPr lang="en-US" b="1" dirty="0"/>
              <a:t> in the commission of a crime are principals.</a:t>
            </a:r>
          </a:p>
          <a:p>
            <a:pPr marL="22225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70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/>
          <a:lstStyle/>
          <a:p>
            <a:pPr marL="22225" indent="0" algn="ctr">
              <a:buNone/>
            </a:pPr>
            <a:r>
              <a:rPr lang="en-US" sz="5400" b="1" u="sng" dirty="0">
                <a:latin typeface="Arial Black" panose="020B0A04020102020204" pitchFamily="34" charset="0"/>
              </a:rPr>
              <a:t>Example No. 2:</a:t>
            </a:r>
          </a:p>
          <a:p>
            <a:pPr marL="22225" indent="0" algn="ctr">
              <a:buNone/>
            </a:pPr>
            <a:r>
              <a:rPr lang="en-US" b="1" dirty="0"/>
              <a:t>I invite Pee Wee to my house and encourage him to steal from   unlocked cars. </a:t>
            </a:r>
          </a:p>
          <a:p>
            <a:pPr marL="22225" indent="0" algn="ctr">
              <a:buNone/>
            </a:pPr>
            <a:r>
              <a:rPr lang="en-US" b="1" dirty="0"/>
              <a:t>Pee Wee does it while I’m       watching TV at my house. </a:t>
            </a:r>
          </a:p>
          <a:p>
            <a:pPr marL="22225" indent="0" algn="ctr">
              <a:buNone/>
            </a:pPr>
            <a:r>
              <a:rPr lang="en-US" sz="4000" dirty="0">
                <a:latin typeface="Arial Black" panose="020B0A04020102020204" pitchFamily="34" charset="0"/>
              </a:rPr>
              <a:t>Can I be charged                  with Burglary?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50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Miniature 3&quot; Wooden Gavel | Texas Capitol Gift Sho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37" b="33333"/>
          <a:stretch/>
        </p:blipFill>
        <p:spPr bwMode="auto">
          <a:xfrm rot="19967617" flipV="1">
            <a:off x="1502059" y="2982587"/>
            <a:ext cx="5995977" cy="216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304800"/>
            <a:ext cx="9067800" cy="1524000"/>
          </a:xfrm>
        </p:spPr>
        <p:txBody>
          <a:bodyPr/>
          <a:lstStyle/>
          <a:p>
            <a:pPr eaLnBrk="1" hangingPunct="1"/>
            <a:r>
              <a:rPr lang="en-US" dirty="0">
                <a:latin typeface="Arial Black" panose="020B0A04020102020204" pitchFamily="34" charset="0"/>
              </a:rPr>
              <a:t>Why am I here?</a:t>
            </a:r>
            <a:endParaRPr lang="en-US" altLang="en-US" sz="66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" y="609600"/>
            <a:ext cx="8915399" cy="5867400"/>
          </a:xfrm>
        </p:spPr>
        <p:txBody>
          <a:bodyPr/>
          <a:lstStyle/>
          <a:p>
            <a:pPr marL="22225" indent="0" algn="ctr">
              <a:buNone/>
            </a:pPr>
            <a:r>
              <a:rPr lang="en-US" sz="8800" b="1" dirty="0">
                <a:solidFill>
                  <a:srgbClr val="FF0000"/>
                </a:solidFill>
                <a:latin typeface="Arial Black" panose="020B0A04020102020204" pitchFamily="34" charset="0"/>
              </a:rPr>
              <a:t>Yes.</a:t>
            </a:r>
            <a:r>
              <a:rPr lang="en-US" sz="8800" b="1" dirty="0"/>
              <a:t>  </a:t>
            </a:r>
          </a:p>
          <a:p>
            <a:pPr marL="22225" indent="0" algn="ctr">
              <a:buNone/>
            </a:pPr>
            <a:endParaRPr lang="en-US" b="1" dirty="0"/>
          </a:p>
          <a:p>
            <a:pPr marL="22225" indent="0" algn="ctr">
              <a:buNone/>
            </a:pPr>
            <a:r>
              <a:rPr lang="en-US" b="1" dirty="0"/>
              <a:t>All persons </a:t>
            </a:r>
            <a:r>
              <a:rPr lang="en-US" b="1" u="sng" dirty="0"/>
              <a:t>concerned</a:t>
            </a:r>
            <a:r>
              <a:rPr lang="en-US" b="1" dirty="0"/>
              <a:t> in the commission of a crime are principals.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14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6000" r="-21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ontent Placeholder 2"/>
          <p:cNvSpPr>
            <a:spLocks noGrp="1"/>
          </p:cNvSpPr>
          <p:nvPr>
            <p:ph idx="1"/>
          </p:nvPr>
        </p:nvSpPr>
        <p:spPr>
          <a:xfrm>
            <a:off x="3886200" y="6658"/>
            <a:ext cx="5257800" cy="3886200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en-US" altLang="en-US" sz="6000" b="1" dirty="0">
                <a:solidFill>
                  <a:schemeClr val="bg1"/>
                </a:solidFill>
              </a:rPr>
              <a:t>THE AGE OF LEGAL RESPONSIBILITY IS 18</a:t>
            </a:r>
          </a:p>
          <a:p>
            <a:pPr marL="0" indent="0" algn="ctr">
              <a:buNone/>
              <a:defRPr/>
            </a:pPr>
            <a:endParaRPr lang="en-US" altLang="en-US" sz="6600" b="1" dirty="0"/>
          </a:p>
        </p:txBody>
      </p:sp>
    </p:spTree>
    <p:extLst>
      <p:ext uri="{BB962C8B-B14F-4D97-AF65-F5344CB8AC3E}">
        <p14:creationId xmlns:p14="http://schemas.microsoft.com/office/powerpoint/2010/main" val="216926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15180"/>
            <a:ext cx="8839200" cy="4714220"/>
          </a:xfrm>
        </p:spPr>
        <p:txBody>
          <a:bodyPr/>
          <a:lstStyle/>
          <a:p>
            <a:pPr marL="22225" lvl="0" indent="0" algn="ctr">
              <a:buNone/>
            </a:pPr>
            <a:r>
              <a:rPr lang="en-US" dirty="0"/>
              <a:t>Murder, Kidnapping, Rape, Armed Robbery and other Violent crimes …</a:t>
            </a:r>
          </a:p>
          <a:p>
            <a:pPr marL="22225" lvl="0" indent="0" algn="ctr">
              <a:buNone/>
            </a:pPr>
            <a:r>
              <a:rPr lang="en-US" b="1" dirty="0"/>
              <a:t>Juveniles 15 or older may be prosecuted in ADULT court;              and, if convicted,                               sent to prison with adults.</a:t>
            </a:r>
            <a:endParaRPr lang="en-US" b="1" baseline="30000" dirty="0"/>
          </a:p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3D078F-2A52-8B57-9B42-A7F8E32D379B}"/>
              </a:ext>
            </a:extLst>
          </p:cNvPr>
          <p:cNvSpPr txBox="1"/>
          <p:nvPr/>
        </p:nvSpPr>
        <p:spPr>
          <a:xfrm>
            <a:off x="-6658" y="79617"/>
            <a:ext cx="9144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225" indent="0" algn="ctr">
              <a:buNone/>
            </a:pPr>
            <a:r>
              <a:rPr lang="en-US" sz="5400" dirty="0">
                <a:latin typeface="Arial Black" panose="020B0A04020102020204" pitchFamily="34" charset="0"/>
              </a:rPr>
              <a:t>AGE EXCEPTION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19257A-FCBE-6F03-30C7-61F7336F046B}"/>
              </a:ext>
            </a:extLst>
          </p:cNvPr>
          <p:cNvSpPr txBox="1"/>
          <p:nvPr/>
        </p:nvSpPr>
        <p:spPr>
          <a:xfrm>
            <a:off x="76200" y="991850"/>
            <a:ext cx="8991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For certain crimes</a:t>
            </a:r>
            <a:r>
              <a:rPr lang="en-US" sz="4800" b="0" dirty="0">
                <a:solidFill>
                  <a:prstClr val="black"/>
                </a:solidFill>
                <a:latin typeface="Calibri"/>
                <a:cs typeface="+mn-cs"/>
              </a:rPr>
              <a:t>, like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: 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88234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ontent Placeholder 2"/>
          <p:cNvSpPr>
            <a:spLocks noGrp="1"/>
          </p:cNvSpPr>
          <p:nvPr>
            <p:ph idx="1"/>
          </p:nvPr>
        </p:nvSpPr>
        <p:spPr>
          <a:xfrm>
            <a:off x="457200" y="1166018"/>
            <a:ext cx="8229600" cy="4525963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en-US" altLang="en-US" sz="6600" b="1" dirty="0">
                <a:latin typeface="Arial Black" panose="020B0A04020102020204" pitchFamily="34" charset="0"/>
              </a:rPr>
              <a:t>GUNS </a:t>
            </a:r>
          </a:p>
          <a:p>
            <a:pPr marL="0" indent="0" algn="ctr">
              <a:buNone/>
              <a:defRPr/>
            </a:pPr>
            <a:r>
              <a:rPr lang="en-US" altLang="en-US" sz="6600" b="1" dirty="0">
                <a:latin typeface="Arial Black" panose="020B0A04020102020204" pitchFamily="34" charset="0"/>
              </a:rPr>
              <a:t>AND </a:t>
            </a:r>
          </a:p>
          <a:p>
            <a:pPr marL="0" indent="0" algn="ctr">
              <a:buNone/>
              <a:defRPr/>
            </a:pPr>
            <a:r>
              <a:rPr lang="en-US" altLang="en-US" sz="6600" b="1" dirty="0">
                <a:latin typeface="Arial Black" panose="020B0A04020102020204" pitchFamily="34" charset="0"/>
              </a:rPr>
              <a:t>DRUGS</a:t>
            </a:r>
          </a:p>
        </p:txBody>
      </p:sp>
    </p:spTree>
    <p:extLst>
      <p:ext uri="{BB962C8B-B14F-4D97-AF65-F5344CB8AC3E}">
        <p14:creationId xmlns:p14="http://schemas.microsoft.com/office/powerpoint/2010/main" val="30230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BF9DE-5A76-65DB-5B67-C5D7CFCED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" y="374342"/>
            <a:ext cx="9144000" cy="1463675"/>
          </a:xfrm>
        </p:spPr>
        <p:txBody>
          <a:bodyPr/>
          <a:lstStyle/>
          <a:p>
            <a:r>
              <a:rPr lang="en-US" sz="4800" dirty="0">
                <a:latin typeface="Arial Black" panose="020B0A04020102020204" pitchFamily="34" charset="0"/>
              </a:rPr>
              <a:t>According to the National Institute of Mental Health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AE161-270B-39B3-6A16-D895A7367D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2438400"/>
            <a:ext cx="8153400" cy="3886200"/>
          </a:xfrm>
        </p:spPr>
        <p:txBody>
          <a:bodyPr/>
          <a:lstStyle/>
          <a:p>
            <a:pPr marL="22225" indent="0" algn="ctr">
              <a:buNone/>
            </a:pPr>
            <a:r>
              <a:rPr lang="en-US" b="1" i="0" dirty="0">
                <a:effectLst/>
              </a:rPr>
              <a:t>Gun violence is a national epidemic and the </a:t>
            </a:r>
            <a:r>
              <a:rPr lang="en-US" b="1" i="0" u="sng" dirty="0">
                <a:effectLst/>
              </a:rPr>
              <a:t>second</a:t>
            </a:r>
            <a:r>
              <a:rPr lang="en-US" b="1" i="0" dirty="0">
                <a:effectLst/>
              </a:rPr>
              <a:t> leading cause of death for adolescents (aged 10-14), and teens and young adults (aged 15-24).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0132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1000" r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ontent Placeholder 2"/>
          <p:cNvSpPr>
            <a:spLocks noGrp="1"/>
          </p:cNvSpPr>
          <p:nvPr>
            <p:ph idx="1"/>
          </p:nvPr>
        </p:nvSpPr>
        <p:spPr>
          <a:xfrm>
            <a:off x="609600" y="3964126"/>
            <a:ext cx="8104573" cy="2590800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US" altLang="en-US" sz="4800" dirty="0">
                <a:solidFill>
                  <a:schemeClr val="bg1"/>
                </a:solidFill>
              </a:rPr>
              <a:t>Is a felony crime which carries     a penalty of up to 2 years hard labor.</a:t>
            </a:r>
            <a:endParaRPr lang="en-US" altLang="en-US" sz="4400" baseline="300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86200" y="6154816"/>
            <a:ext cx="27015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baseline="30000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La. R.S. 14:94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C70D30-DD58-7E45-B580-1DCA3FD569E7}"/>
              </a:ext>
            </a:extLst>
          </p:cNvPr>
          <p:cNvSpPr txBox="1"/>
          <p:nvPr/>
        </p:nvSpPr>
        <p:spPr>
          <a:xfrm>
            <a:off x="-36250" y="0"/>
            <a:ext cx="9144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cs typeface="+mn-cs"/>
              </a:rPr>
              <a:t>Illegal Discharge of a Weapon </a:t>
            </a:r>
          </a:p>
        </p:txBody>
      </p:sp>
    </p:spTree>
    <p:extLst>
      <p:ext uri="{BB962C8B-B14F-4D97-AF65-F5344CB8AC3E}">
        <p14:creationId xmlns:p14="http://schemas.microsoft.com/office/powerpoint/2010/main" val="387302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ee the source image">
            <a:extLst>
              <a:ext uri="{FF2B5EF4-FFF2-40B4-BE49-F238E27FC236}">
                <a16:creationId xmlns:a16="http://schemas.microsoft.com/office/drawing/2014/main" id="{2559CA01-203E-C9DE-4D42-B9CC774E8C7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19" y="990600"/>
            <a:ext cx="82296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245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76400"/>
            <a:ext cx="8610600" cy="4038600"/>
          </a:xfrm>
        </p:spPr>
        <p:txBody>
          <a:bodyPr/>
          <a:lstStyle/>
          <a:p>
            <a:pPr marL="22225" lvl="0" indent="0" algn="ctr">
              <a:buNone/>
            </a:pPr>
            <a:r>
              <a:rPr lang="en-US" b="1" dirty="0"/>
              <a:t>No person shall intentionally possess a stolen firearm.</a:t>
            </a:r>
          </a:p>
          <a:p>
            <a:pPr marL="457200" lvl="1" indent="0">
              <a:buNone/>
            </a:pPr>
            <a:r>
              <a:rPr lang="en-US" sz="4000" b="1" dirty="0"/>
              <a:t>Penalty – First time offenders shall be imprisoned from one to five years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4548326" y="5181600"/>
            <a:ext cx="25731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baseline="30000" dirty="0"/>
              <a:t> </a:t>
            </a:r>
            <a:r>
              <a:rPr lang="en-US" dirty="0"/>
              <a:t>La. R.S. 14:69.1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8A41D5-63B9-D522-82DF-2C5F6F241547}"/>
              </a:ext>
            </a:extLst>
          </p:cNvPr>
          <p:cNvSpPr txBox="1"/>
          <p:nvPr/>
        </p:nvSpPr>
        <p:spPr>
          <a:xfrm>
            <a:off x="10357" y="136525"/>
            <a:ext cx="9144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225" marR="0" lvl="0" indent="0" algn="ctr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cs typeface="+mn-cs"/>
              </a:rPr>
              <a:t>Stolen Guns </a:t>
            </a:r>
          </a:p>
        </p:txBody>
      </p:sp>
    </p:spTree>
    <p:extLst>
      <p:ext uri="{BB962C8B-B14F-4D97-AF65-F5344CB8AC3E}">
        <p14:creationId xmlns:p14="http://schemas.microsoft.com/office/powerpoint/2010/main" val="187286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ontent Placeholder 2"/>
          <p:cNvSpPr>
            <a:spLocks noGrp="1"/>
          </p:cNvSpPr>
          <p:nvPr>
            <p:ph idx="1"/>
          </p:nvPr>
        </p:nvSpPr>
        <p:spPr>
          <a:xfrm>
            <a:off x="205666" y="2133600"/>
            <a:ext cx="8915400" cy="4648200"/>
          </a:xfrm>
        </p:spPr>
        <p:txBody>
          <a:bodyPr/>
          <a:lstStyle/>
          <a:p>
            <a:pPr marL="22225" indent="0">
              <a:buNone/>
              <a:defRPr/>
            </a:pPr>
            <a:r>
              <a:rPr lang="en-US" altLang="en-US" sz="4000" dirty="0"/>
              <a:t>  </a:t>
            </a:r>
            <a:r>
              <a:rPr lang="en-US" altLang="en-US" sz="4000" i="1" dirty="0"/>
              <a:t>Also known as: </a:t>
            </a:r>
          </a:p>
          <a:p>
            <a:pPr marL="22225" indent="0">
              <a:buNone/>
              <a:defRPr/>
            </a:pPr>
            <a:r>
              <a:rPr lang="en-US" altLang="en-US" sz="4000" dirty="0"/>
              <a:t>	 </a:t>
            </a:r>
            <a:r>
              <a:rPr lang="en-US" altLang="en-US" sz="4000" dirty="0">
                <a:latin typeface="Arial Black" panose="020B0A04020102020204" pitchFamily="34" charset="0"/>
              </a:rPr>
              <a:t>K2	  *	 Voodoo  *  Spice</a:t>
            </a:r>
          </a:p>
          <a:p>
            <a:pPr marL="0" indent="0" algn="ctr">
              <a:buFont typeface="Arial" charset="0"/>
              <a:buNone/>
              <a:defRPr/>
            </a:pPr>
            <a:r>
              <a:rPr lang="en-US" sz="4000" b="1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The health effects from using synthetic cannabinoids can be unpredictable and harmful—even life threatening</a:t>
            </a:r>
            <a:r>
              <a:rPr lang="en-US" altLang="en-US" sz="4000" dirty="0">
                <a:cs typeface="Arial" panose="020B0604020202020204" pitchFamily="34" charset="0"/>
              </a:rPr>
              <a:t>	</a:t>
            </a:r>
          </a:p>
          <a:p>
            <a:pPr marL="22225" indent="0" algn="ctr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en-US" b="1" dirty="0">
                <a:solidFill>
                  <a:srgbClr val="FF0000"/>
                </a:solidFill>
              </a:rPr>
              <a:t>Extremely </a:t>
            </a:r>
            <a:r>
              <a:rPr lang="en-US" altLang="en-US" sz="4400" b="1" dirty="0">
                <a:solidFill>
                  <a:srgbClr val="FF0000"/>
                </a:solidFill>
              </a:rPr>
              <a:t>dangerous!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BC7D10-FAAB-0B4D-0F98-4255AF5A5571}"/>
              </a:ext>
            </a:extLst>
          </p:cNvPr>
          <p:cNvSpPr txBox="1"/>
          <p:nvPr/>
        </p:nvSpPr>
        <p:spPr>
          <a:xfrm>
            <a:off x="1" y="304800"/>
            <a:ext cx="41148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cs typeface="+mn-cs"/>
              </a:rPr>
              <a:t>Synthetic </a:t>
            </a:r>
            <a:r>
              <a:rPr kumimoji="0" lang="en-US" altLang="en-US" sz="5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cs typeface="+mn-cs"/>
              </a:rPr>
              <a:t>Marijuana</a:t>
            </a:r>
          </a:p>
        </p:txBody>
      </p:sp>
      <p:pic>
        <p:nvPicPr>
          <p:cNvPr id="3076" name="Picture 4" descr="Image result for synthetich marijuana fiya">
            <a:extLst>
              <a:ext uri="{FF2B5EF4-FFF2-40B4-BE49-F238E27FC236}">
                <a16:creationId xmlns:a16="http://schemas.microsoft.com/office/drawing/2014/main" id="{6C1DAB9F-13AC-9D1B-CC32-C599C0299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875" y="0"/>
            <a:ext cx="5150125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629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915400" cy="6705600"/>
          </a:xfrm>
        </p:spPr>
        <p:txBody>
          <a:bodyPr/>
          <a:lstStyle/>
          <a:p>
            <a:pPr marL="0" indent="0">
              <a:lnSpc>
                <a:spcPct val="150000"/>
              </a:lnSpc>
              <a:spcBef>
                <a:spcPts val="3000"/>
              </a:spcBef>
              <a:spcAft>
                <a:spcPts val="0"/>
              </a:spcAft>
              <a:buNone/>
              <a:defRPr/>
            </a:pPr>
            <a:r>
              <a:rPr lang="en-US" altLang="en-US" sz="5400" b="1" dirty="0"/>
              <a:t>  </a:t>
            </a:r>
            <a:r>
              <a:rPr lang="en-US" altLang="en-US" sz="5400" b="1" u="sng" dirty="0">
                <a:latin typeface="Arial Black" panose="020B0A04020102020204" pitchFamily="34" charset="0"/>
              </a:rPr>
              <a:t>COCAINE</a:t>
            </a:r>
          </a:p>
          <a:p>
            <a:pPr marL="22225" indent="0">
              <a:spcBef>
                <a:spcPts val="0"/>
              </a:spcBef>
              <a:buNone/>
              <a:defRPr/>
            </a:pPr>
            <a:r>
              <a:rPr lang="en-US" altLang="en-US" dirty="0"/>
              <a:t> </a:t>
            </a:r>
            <a:r>
              <a:rPr lang="en-US" altLang="en-US" b="1" dirty="0"/>
              <a:t>Powder or Crack</a:t>
            </a:r>
          </a:p>
          <a:p>
            <a:pPr marL="22225" indent="0" algn="ctr">
              <a:spcBef>
                <a:spcPts val="2400"/>
              </a:spcBef>
              <a:spcAft>
                <a:spcPts val="0"/>
              </a:spcAft>
              <a:buNone/>
              <a:defRPr/>
            </a:pPr>
            <a:r>
              <a:rPr lang="en-US" altLang="en-US" b="1" dirty="0"/>
              <a:t>Both are physically and psychologically addictive.</a:t>
            </a:r>
          </a:p>
          <a:p>
            <a:pPr marL="22225" indent="0" algn="ctr">
              <a:spcBef>
                <a:spcPts val="2400"/>
              </a:spcBef>
              <a:spcAft>
                <a:spcPts val="0"/>
              </a:spcAft>
              <a:buNone/>
              <a:defRPr/>
            </a:pPr>
            <a:r>
              <a:rPr lang="en-US" altLang="en-US" sz="4000" dirty="0"/>
              <a:t>Can lead to long term health problems including depression, paranoia, memory lapses – and because of its addictive qualities, spin-off crimes.</a:t>
            </a:r>
          </a:p>
        </p:txBody>
      </p:sp>
      <p:pic>
        <p:nvPicPr>
          <p:cNvPr id="40962" name="Picture 2" descr="Cocaine | Podcast | Chemistry Worl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22"/>
          <a:stretch/>
        </p:blipFill>
        <p:spPr bwMode="auto">
          <a:xfrm>
            <a:off x="4419600" y="0"/>
            <a:ext cx="47244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124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1371600"/>
          </a:xfrm>
        </p:spPr>
        <p:txBody>
          <a:bodyPr/>
          <a:lstStyle/>
          <a:p>
            <a:pPr eaLnBrk="1" hangingPunct="1"/>
            <a:r>
              <a:rPr lang="en-US" dirty="0">
                <a:latin typeface="Arial Black" panose="020B0A04020102020204" pitchFamily="34" charset="0"/>
              </a:rPr>
              <a:t>Why are you here?</a:t>
            </a:r>
            <a:endParaRPr lang="en-US" altLang="en-US" sz="6600" dirty="0">
              <a:latin typeface="Arial Black" panose="020B0A040201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8132"/>
            <a:ext cx="9144000" cy="497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89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4424355" cy="5105400"/>
          </a:xfrm>
        </p:spPr>
        <p:txBody>
          <a:bodyPr/>
          <a:lstStyle/>
          <a:p>
            <a:pPr>
              <a:spcBef>
                <a:spcPts val="0"/>
              </a:spcBef>
              <a:defRPr/>
            </a:pPr>
            <a:r>
              <a:rPr lang="en-US" altLang="en-US" sz="3600" b="1" dirty="0"/>
              <a:t>A powerful, highly addictive stimulant </a:t>
            </a:r>
          </a:p>
          <a:p>
            <a:pPr>
              <a:spcBef>
                <a:spcPts val="0"/>
              </a:spcBef>
              <a:defRPr/>
            </a:pPr>
            <a:r>
              <a:rPr lang="en-US" altLang="en-US" sz="3600" b="1" dirty="0"/>
              <a:t>Affects the central nervous system </a:t>
            </a:r>
          </a:p>
          <a:p>
            <a:pPr>
              <a:spcBef>
                <a:spcPts val="0"/>
              </a:spcBef>
              <a:defRPr/>
            </a:pPr>
            <a:r>
              <a:rPr lang="en-US" altLang="en-US" sz="3600" b="1" dirty="0"/>
              <a:t>Comes in form of powder, crystals, and pills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6C52DD-A9BD-7908-02DE-04A41486C19F}"/>
              </a:ext>
            </a:extLst>
          </p:cNvPr>
          <p:cNvSpPr txBox="1"/>
          <p:nvPr/>
        </p:nvSpPr>
        <p:spPr>
          <a:xfrm>
            <a:off x="0" y="228600"/>
            <a:ext cx="9144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Methamphetamine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pic>
        <p:nvPicPr>
          <p:cNvPr id="4104" name="Picture 8" descr="See the source image">
            <a:extLst>
              <a:ext uri="{FF2B5EF4-FFF2-40B4-BE49-F238E27FC236}">
                <a16:creationId xmlns:a16="http://schemas.microsoft.com/office/drawing/2014/main" id="{C158B082-49A1-A4C6-2050-128184CFE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355" y="1371600"/>
            <a:ext cx="4335685" cy="480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958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ontent Placeholder 2"/>
          <p:cNvSpPr>
            <a:spLocks noGrp="1"/>
          </p:cNvSpPr>
          <p:nvPr>
            <p:ph idx="1"/>
          </p:nvPr>
        </p:nvSpPr>
        <p:spPr>
          <a:xfrm>
            <a:off x="381000" y="457200"/>
            <a:ext cx="8610600" cy="4983162"/>
          </a:xfrm>
        </p:spPr>
        <p:txBody>
          <a:bodyPr/>
          <a:lstStyle/>
          <a:p>
            <a:pPr marL="0" indent="0" algn="ctr">
              <a:buFont typeface="Arial" charset="0"/>
              <a:buNone/>
              <a:defRPr/>
            </a:pPr>
            <a:endParaRPr lang="en-US" altLang="en-US" sz="1050" b="1" u="sng" dirty="0"/>
          </a:p>
          <a:p>
            <a:pPr marL="22225" indent="0">
              <a:buNone/>
              <a:defRPr/>
            </a:pPr>
            <a:r>
              <a:rPr lang="en-US" altLang="en-US" sz="5400" dirty="0"/>
              <a:t>The penalty for possession of a dangerous weapon while in possession of controlled substance is between </a:t>
            </a:r>
            <a:r>
              <a:rPr lang="en-US" altLang="en-US" sz="5400" b="1" dirty="0"/>
              <a:t>20-30 years imprisonment.</a:t>
            </a:r>
            <a:endParaRPr lang="en-US" altLang="en-US" sz="5400" baseline="30000" dirty="0"/>
          </a:p>
        </p:txBody>
      </p:sp>
      <p:sp>
        <p:nvSpPr>
          <p:cNvPr id="2" name="Rectangle 1"/>
          <p:cNvSpPr/>
          <p:nvPr/>
        </p:nvSpPr>
        <p:spPr>
          <a:xfrm>
            <a:off x="5867400" y="5486400"/>
            <a:ext cx="27015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dirty="0"/>
              <a:t>L</a:t>
            </a:r>
            <a:r>
              <a:rPr lang="en-US" dirty="0"/>
              <a:t>a. R.S. 14:95(E)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80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839200" cy="5638800"/>
          </a:xfrm>
        </p:spPr>
        <p:txBody>
          <a:bodyPr/>
          <a:lstStyle/>
          <a:p>
            <a:pPr marL="22225" indent="0">
              <a:buNone/>
            </a:pPr>
            <a:r>
              <a:rPr lang="en-US" b="1" dirty="0"/>
              <a:t>There are hundreds related to Drugs</a:t>
            </a:r>
          </a:p>
          <a:p>
            <a:pPr marL="22225" indent="0" algn="ctr">
              <a:buNone/>
            </a:pPr>
            <a:r>
              <a:rPr lang="en-US" sz="4800" dirty="0">
                <a:latin typeface="Arial Black" panose="020B0A04020102020204" pitchFamily="34" charset="0"/>
              </a:rPr>
              <a:t>Why?</a:t>
            </a:r>
            <a:r>
              <a:rPr lang="en-US" dirty="0"/>
              <a:t>  </a:t>
            </a:r>
          </a:p>
          <a:p>
            <a:r>
              <a:rPr lang="en-US" b="1" dirty="0"/>
              <a:t>Because use of illegal drugs can lead to addiction, and  </a:t>
            </a:r>
          </a:p>
          <a:p>
            <a:r>
              <a:rPr lang="en-US" b="1" dirty="0"/>
              <a:t>Illegal drugs are expensive.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27BA55-5A97-98AE-5256-F64D6CBC8722}"/>
              </a:ext>
            </a:extLst>
          </p:cNvPr>
          <p:cNvSpPr txBox="1"/>
          <p:nvPr/>
        </p:nvSpPr>
        <p:spPr>
          <a:xfrm>
            <a:off x="0" y="228600"/>
            <a:ext cx="9144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5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cs typeface="+mn-cs"/>
              </a:rPr>
              <a:t>Spin-Off Crimes </a:t>
            </a:r>
            <a:endParaRPr lang="en-US" sz="2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30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76400"/>
            <a:ext cx="9067800" cy="5176628"/>
          </a:xfrm>
        </p:spPr>
        <p:txBody>
          <a:bodyPr/>
          <a:lstStyle/>
          <a:p>
            <a:pPr marL="22225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3434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 Media influences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225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3434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 Coping with trauma, anxiety, depression</a:t>
            </a:r>
          </a:p>
          <a:p>
            <a:pPr marL="22225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3434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 Escape or self-medication</a:t>
            </a:r>
          </a:p>
          <a:p>
            <a:pPr marL="22225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3434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 Academic or performance pressure</a:t>
            </a:r>
          </a:p>
          <a:p>
            <a:pPr marL="22225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dirty="0">
                <a:solidFill>
                  <a:srgbClr val="34343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 Peer pressure and social influence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DBFCF1-8700-9E61-FD9D-E5627C19F116}"/>
              </a:ext>
            </a:extLst>
          </p:cNvPr>
          <p:cNvSpPr txBox="1"/>
          <p:nvPr/>
        </p:nvSpPr>
        <p:spPr>
          <a:xfrm>
            <a:off x="0" y="6658"/>
            <a:ext cx="9144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225" marR="0" lvl="0" indent="0" algn="ctr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  <a:cs typeface="+mn-cs"/>
              </a:rPr>
              <a:t>Top 5 Reasons for </a:t>
            </a:r>
            <a:r>
              <a:rPr lang="en-US" sz="4800" dirty="0">
                <a:latin typeface="Arial Black" panose="020B0A04020102020204" pitchFamily="34" charset="0"/>
                <a:cs typeface="+mn-cs"/>
              </a:rPr>
              <a:t>     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Black" panose="020B0A04020102020204" pitchFamily="34" charset="0"/>
                <a:cs typeface="+mn-cs"/>
              </a:rPr>
              <a:t>Teen Drug Abuse</a:t>
            </a:r>
          </a:p>
        </p:txBody>
      </p:sp>
    </p:spTree>
    <p:extLst>
      <p:ext uri="{BB962C8B-B14F-4D97-AF65-F5344CB8AC3E}">
        <p14:creationId xmlns:p14="http://schemas.microsoft.com/office/powerpoint/2010/main" val="262077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81000" y="1219200"/>
            <a:ext cx="83820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342900" algn="l" rtl="0" eaLnBrk="0" fontAlgn="base" hangingPunct="0">
              <a:spcBef>
                <a:spcPts val="1200"/>
              </a:spcBef>
              <a:spcAft>
                <a:spcPts val="1200"/>
              </a:spcAft>
              <a:buFont typeface="Arial" charset="0"/>
              <a:buChar char="•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ALCOHOL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AND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RELATED CRIMES</a:t>
            </a:r>
          </a:p>
        </p:txBody>
      </p:sp>
    </p:spTree>
    <p:extLst>
      <p:ext uri="{BB962C8B-B14F-4D97-AF65-F5344CB8AC3E}">
        <p14:creationId xmlns:p14="http://schemas.microsoft.com/office/powerpoint/2010/main" val="146205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ontent Placeholder 2"/>
          <p:cNvSpPr>
            <a:spLocks noGrp="1"/>
          </p:cNvSpPr>
          <p:nvPr>
            <p:ph idx="1"/>
          </p:nvPr>
        </p:nvSpPr>
        <p:spPr>
          <a:xfrm>
            <a:off x="342900" y="3486091"/>
            <a:ext cx="8458200" cy="3200400"/>
          </a:xfrm>
        </p:spPr>
        <p:txBody>
          <a:bodyPr/>
          <a:lstStyle/>
          <a:p>
            <a:pPr marL="0" indent="0">
              <a:buNone/>
              <a:defRPr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  <a:defRPr/>
            </a:pPr>
            <a:r>
              <a:rPr lang="en-US" b="1" dirty="0">
                <a:solidFill>
                  <a:schemeClr val="bg1"/>
                </a:solidFill>
              </a:rPr>
              <a:t>It is illegal for a person under 21 to purchase or have public possession of any alcoholic beverage.</a:t>
            </a:r>
            <a:br>
              <a:rPr lang="en-US" altLang="en-US" sz="4400" dirty="0">
                <a:solidFill>
                  <a:schemeClr val="bg1"/>
                </a:solidFill>
              </a:rPr>
            </a:br>
            <a:endParaRPr lang="en-US" altLang="en-US" sz="44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934200" y="6263447"/>
            <a:ext cx="2133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baseline="30000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La. R.S. 93:12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BCEC33-33BC-90AE-DFCA-19FE2B9DC428}"/>
              </a:ext>
            </a:extLst>
          </p:cNvPr>
          <p:cNvSpPr txBox="1"/>
          <p:nvPr/>
        </p:nvSpPr>
        <p:spPr>
          <a:xfrm>
            <a:off x="685800" y="0"/>
            <a:ext cx="914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cs typeface="+mn-cs"/>
              </a:rPr>
              <a:t>Possession by a Minor</a:t>
            </a:r>
          </a:p>
        </p:txBody>
      </p:sp>
    </p:spTree>
    <p:extLst>
      <p:ext uri="{BB962C8B-B14F-4D97-AF65-F5344CB8AC3E}">
        <p14:creationId xmlns:p14="http://schemas.microsoft.com/office/powerpoint/2010/main" val="48198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2" r="36159"/>
          <a:stretch>
            <a:fillRect/>
          </a:stretch>
        </p:blipFill>
        <p:spPr bwMode="auto">
          <a:xfrm>
            <a:off x="7704828" y="3261816"/>
            <a:ext cx="990600" cy="32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Content Placeholder 2"/>
          <p:cNvSpPr>
            <a:spLocks noGrp="1"/>
          </p:cNvSpPr>
          <p:nvPr>
            <p:ph idx="1"/>
          </p:nvPr>
        </p:nvSpPr>
        <p:spPr>
          <a:xfrm>
            <a:off x="626854" y="1523118"/>
            <a:ext cx="7620001" cy="3901599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n-US" altLang="en-US" sz="4400" b="1" dirty="0"/>
              <a:t>It is unlawful for any person under the age of twenty-one (21) to operate a vehicle when the operator’s blood alcohol concentration is 0.02 % or more.</a:t>
            </a:r>
            <a:br>
              <a:rPr lang="en-US" altLang="en-US" sz="4400" b="1" dirty="0"/>
            </a:br>
            <a:r>
              <a:rPr lang="en-US" altLang="en-US" sz="4400" dirty="0"/>
              <a:t>  </a:t>
            </a:r>
          </a:p>
        </p:txBody>
      </p:sp>
      <p:sp>
        <p:nvSpPr>
          <p:cNvPr id="2" name="Rectangle 1"/>
          <p:cNvSpPr/>
          <p:nvPr/>
        </p:nvSpPr>
        <p:spPr>
          <a:xfrm>
            <a:off x="2819400" y="5224662"/>
            <a:ext cx="32349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La. R.S. 14:98.6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F23690-C770-C2EC-C5E0-D18BE6384B5D}"/>
              </a:ext>
            </a:extLst>
          </p:cNvPr>
          <p:cNvSpPr txBox="1"/>
          <p:nvPr/>
        </p:nvSpPr>
        <p:spPr>
          <a:xfrm>
            <a:off x="0" y="120035"/>
            <a:ext cx="9144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Driving While Intoxicated Under 21</a:t>
            </a:r>
            <a:endParaRPr kumimoji="0" lang="en-US" altLang="en-US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16088A-204F-5C37-5C11-8524C95F5E08}"/>
              </a:ext>
            </a:extLst>
          </p:cNvPr>
          <p:cNvSpPr txBox="1"/>
          <p:nvPr/>
        </p:nvSpPr>
        <p:spPr>
          <a:xfrm>
            <a:off x="2133600" y="5715000"/>
            <a:ext cx="539046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charset="0"/>
              </a:rPr>
              <a:t>This is one beer! </a:t>
            </a:r>
          </a:p>
        </p:txBody>
      </p:sp>
    </p:spTree>
    <p:extLst>
      <p:ext uri="{BB962C8B-B14F-4D97-AF65-F5344CB8AC3E}">
        <p14:creationId xmlns:p14="http://schemas.microsoft.com/office/powerpoint/2010/main" val="61833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ontent Placeholder 2"/>
          <p:cNvSpPr>
            <a:spLocks noGrp="1"/>
          </p:cNvSpPr>
          <p:nvPr>
            <p:ph idx="1"/>
          </p:nvPr>
        </p:nvSpPr>
        <p:spPr>
          <a:xfrm>
            <a:off x="0" y="304800"/>
            <a:ext cx="9143260" cy="2286001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en-US" altLang="en-US" sz="4800" b="1" dirty="0">
                <a:solidFill>
                  <a:srgbClr val="FF0000"/>
                </a:solidFill>
              </a:rPr>
              <a:t>DISCLAIMER:      </a:t>
            </a:r>
            <a:r>
              <a:rPr lang="en-US" altLang="en-US" b="1" dirty="0"/>
              <a:t>The crime of operating a vehicle while intoxicated can have deadly consequences.</a:t>
            </a:r>
          </a:p>
        </p:txBody>
      </p:sp>
      <p:pic>
        <p:nvPicPr>
          <p:cNvPr id="94212" name="Picture 4" descr="wre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8" y="2743200"/>
            <a:ext cx="9111343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620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4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1480" y="160337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latin typeface="Arial Black" panose="020B0A04020102020204" pitchFamily="34" charset="0"/>
              </a:rPr>
              <a:t>Unfortunately, impaired </a:t>
            </a:r>
            <a:r>
              <a:rPr lang="en-US" altLang="en-US" sz="4400" dirty="0">
                <a:latin typeface="Arial Black" panose="020B0A04020102020204" pitchFamily="34" charset="0"/>
              </a:rPr>
              <a:t>drivers</a:t>
            </a:r>
            <a:r>
              <a:rPr lang="en-US" altLang="en-US" sz="4000" dirty="0">
                <a:latin typeface="Arial Black" panose="020B0A04020102020204" pitchFamily="34" charset="0"/>
              </a:rPr>
              <a:t> </a:t>
            </a:r>
            <a:br>
              <a:rPr lang="en-US" altLang="en-US" sz="4000" dirty="0">
                <a:latin typeface="Arial Black" panose="020B0A04020102020204" pitchFamily="34" charset="0"/>
              </a:rPr>
            </a:br>
            <a:r>
              <a:rPr lang="en-US" altLang="en-US" sz="4000" dirty="0">
                <a:latin typeface="Arial Black" panose="020B0A04020102020204" pitchFamily="34" charset="0"/>
              </a:rPr>
              <a:t>are not always the only victim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altLang="en-US"/>
              <a:t>	</a:t>
            </a:r>
          </a:p>
        </p:txBody>
      </p:sp>
      <p:pic>
        <p:nvPicPr>
          <p:cNvPr id="952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373046"/>
            <a:ext cx="9144000" cy="5496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664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ontent Placeholder 2"/>
          <p:cNvSpPr>
            <a:spLocks noGrp="1"/>
          </p:cNvSpPr>
          <p:nvPr>
            <p:ph idx="1"/>
          </p:nvPr>
        </p:nvSpPr>
        <p:spPr>
          <a:xfrm>
            <a:off x="381000" y="1524000"/>
            <a:ext cx="8229600" cy="4525962"/>
          </a:xfrm>
        </p:spPr>
        <p:txBody>
          <a:bodyPr/>
          <a:lstStyle/>
          <a:p>
            <a:pPr marL="0" indent="0" algn="ctr">
              <a:buFont typeface="Arial" charset="0"/>
              <a:buNone/>
              <a:defRPr/>
            </a:pPr>
            <a:endParaRPr lang="en-US" altLang="en-US" sz="1050" b="1" u="sng" dirty="0"/>
          </a:p>
          <a:p>
            <a:pPr marL="0" indent="0" algn="ctr">
              <a:buNone/>
              <a:defRPr/>
            </a:pPr>
            <a:r>
              <a:rPr lang="en-US" sz="6600" b="1" dirty="0">
                <a:latin typeface="Arial Black" panose="020B0A04020102020204" pitchFamily="34" charset="0"/>
              </a:rPr>
              <a:t>ELECTRONIC </a:t>
            </a:r>
          </a:p>
          <a:p>
            <a:pPr marL="0" indent="0" algn="ctr">
              <a:buNone/>
              <a:defRPr/>
            </a:pPr>
            <a:r>
              <a:rPr lang="en-US" sz="6600" b="1" dirty="0">
                <a:latin typeface="Arial Black" panose="020B0A04020102020204" pitchFamily="34" charset="0"/>
              </a:rPr>
              <a:t>CRIMES</a:t>
            </a:r>
          </a:p>
        </p:txBody>
      </p:sp>
    </p:spTree>
    <p:extLst>
      <p:ext uri="{BB962C8B-B14F-4D97-AF65-F5344CB8AC3E}">
        <p14:creationId xmlns:p14="http://schemas.microsoft.com/office/powerpoint/2010/main" val="6367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9144000" cy="1546225"/>
          </a:xfrm>
        </p:spPr>
        <p:txBody>
          <a:bodyPr/>
          <a:lstStyle/>
          <a:p>
            <a:pPr eaLnBrk="1" hangingPunct="1"/>
            <a:r>
              <a:rPr lang="en-US" dirty="0">
                <a:latin typeface="Arial Black" panose="020B0A04020102020204" pitchFamily="34" charset="0"/>
              </a:rPr>
              <a:t>What should you expect to learn?</a:t>
            </a:r>
            <a:endParaRPr lang="en-US" altLang="en-US" sz="6600" dirty="0">
              <a:latin typeface="Arial Black" panose="020B0A040201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256103"/>
            <a:ext cx="4217223" cy="4220897"/>
          </a:xfrm>
        </p:spPr>
      </p:pic>
    </p:spTree>
    <p:extLst>
      <p:ext uri="{BB962C8B-B14F-4D97-AF65-F5344CB8AC3E}">
        <p14:creationId xmlns:p14="http://schemas.microsoft.com/office/powerpoint/2010/main" val="280966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686800" cy="4724400"/>
          </a:xfrm>
        </p:spPr>
        <p:txBody>
          <a:bodyPr/>
          <a:lstStyle/>
          <a:p>
            <a:pPr marL="0" indent="0" algn="ctr">
              <a:buFont typeface="Arial" charset="0"/>
              <a:buNone/>
              <a:defRPr/>
            </a:pPr>
            <a:endParaRPr lang="en-US" altLang="en-US" sz="1050" b="1" u="sng" dirty="0"/>
          </a:p>
          <a:p>
            <a:pPr>
              <a:defRPr/>
            </a:pPr>
            <a:r>
              <a:rPr lang="en-US" altLang="en-US" sz="4800" dirty="0"/>
              <a:t>  </a:t>
            </a:r>
            <a:r>
              <a:rPr lang="en-US" altLang="en-US" sz="4800" b="1" dirty="0"/>
              <a:t>Cyberbullying</a:t>
            </a:r>
          </a:p>
          <a:p>
            <a:pPr>
              <a:defRPr/>
            </a:pPr>
            <a:r>
              <a:rPr lang="en-US" altLang="en-US" sz="4800" b="1" dirty="0"/>
              <a:t>  Sexting</a:t>
            </a:r>
          </a:p>
          <a:p>
            <a:pPr>
              <a:defRPr/>
            </a:pPr>
            <a:r>
              <a:rPr lang="en-US" altLang="en-US" sz="4800" b="1" dirty="0"/>
              <a:t>  Texting While Driving</a:t>
            </a:r>
            <a:r>
              <a:rPr lang="en-US" altLang="en-US" sz="4800" dirty="0"/>
              <a:t>  </a:t>
            </a:r>
          </a:p>
          <a:p>
            <a:pPr>
              <a:defRPr/>
            </a:pPr>
            <a:endParaRPr lang="en-US" altLang="en-US" sz="4800" dirty="0"/>
          </a:p>
          <a:p>
            <a:pPr marL="0" indent="0" algn="ctr">
              <a:buFont typeface="Arial" charset="0"/>
              <a:buNone/>
              <a:defRPr/>
            </a:pPr>
            <a:r>
              <a:rPr lang="en-US" altLang="en-US" sz="5400" b="1" dirty="0">
                <a:highlight>
                  <a:srgbClr val="FFFF00"/>
                </a:highlight>
              </a:rPr>
              <a:t>ALL ARE AGAINST THE LAW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E8D1F5-DB18-10D0-B137-BAAB3E017B75}"/>
              </a:ext>
            </a:extLst>
          </p:cNvPr>
          <p:cNvSpPr txBox="1"/>
          <p:nvPr/>
        </p:nvSpPr>
        <p:spPr>
          <a:xfrm>
            <a:off x="0" y="125715"/>
            <a:ext cx="9144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cs typeface="+mn-cs"/>
              </a:rPr>
              <a:t>Just Don’t Do IT … </a:t>
            </a:r>
          </a:p>
        </p:txBody>
      </p:sp>
    </p:spTree>
    <p:extLst>
      <p:ext uri="{BB962C8B-B14F-4D97-AF65-F5344CB8AC3E}">
        <p14:creationId xmlns:p14="http://schemas.microsoft.com/office/powerpoint/2010/main" val="245913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ontent Placeholder 2"/>
          <p:cNvSpPr>
            <a:spLocks noGrp="1"/>
          </p:cNvSpPr>
          <p:nvPr>
            <p:ph idx="1"/>
          </p:nvPr>
        </p:nvSpPr>
        <p:spPr>
          <a:xfrm>
            <a:off x="412812" y="3026545"/>
            <a:ext cx="8610600" cy="3793725"/>
          </a:xfrm>
        </p:spPr>
        <p:txBody>
          <a:bodyPr/>
          <a:lstStyle/>
          <a:p>
            <a:pPr marL="0" indent="0" algn="ctr">
              <a:buFont typeface="Arial" charset="0"/>
              <a:buNone/>
              <a:defRPr/>
            </a:pPr>
            <a:endParaRPr lang="en-US" altLang="en-US" sz="1050" b="1" u="sng" dirty="0"/>
          </a:p>
          <a:p>
            <a:pPr marL="0" indent="0">
              <a:buFont typeface="Arial" charset="0"/>
              <a:buNone/>
              <a:defRPr/>
            </a:pPr>
            <a:r>
              <a:rPr lang="en-US" altLang="en-US" sz="4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Cyberbullying is the electronic transmission of a communication with the intent to abuse, torment, or intimidate a person under the age of 18.</a:t>
            </a:r>
            <a:endParaRPr lang="en-US" altLang="en-US" sz="4400" b="1" baseline="30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181600" y="6296951"/>
            <a:ext cx="27777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baseline="30000" dirty="0"/>
              <a:t>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La. R.S. 14:40.7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F6B464-494E-6181-F489-DDF57EB04A5A}"/>
              </a:ext>
            </a:extLst>
          </p:cNvPr>
          <p:cNvSpPr txBox="1"/>
          <p:nvPr/>
        </p:nvSpPr>
        <p:spPr>
          <a:xfrm>
            <a:off x="-76200" y="381000"/>
            <a:ext cx="9144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cs typeface="+mn-cs"/>
              </a:rPr>
              <a:t>Cyberbullying</a:t>
            </a:r>
          </a:p>
        </p:txBody>
      </p:sp>
    </p:spTree>
    <p:extLst>
      <p:ext uri="{BB962C8B-B14F-4D97-AF65-F5344CB8AC3E}">
        <p14:creationId xmlns:p14="http://schemas.microsoft.com/office/powerpoint/2010/main" val="82973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ontent Placeholder 2"/>
          <p:cNvSpPr>
            <a:spLocks noGrp="1"/>
          </p:cNvSpPr>
          <p:nvPr>
            <p:ph idx="1"/>
          </p:nvPr>
        </p:nvSpPr>
        <p:spPr>
          <a:xfrm>
            <a:off x="609600" y="2438400"/>
            <a:ext cx="8306579" cy="2493963"/>
          </a:xfrm>
        </p:spPr>
        <p:txBody>
          <a:bodyPr/>
          <a:lstStyle/>
          <a:p>
            <a:pPr marL="0" indent="0" algn="ctr">
              <a:buFont typeface="Arial" charset="0"/>
              <a:buNone/>
              <a:defRPr/>
            </a:pPr>
            <a:endParaRPr lang="en-US" altLang="en-US" sz="1050" b="1" u="sng" dirty="0"/>
          </a:p>
          <a:p>
            <a:pPr marL="0" indent="0">
              <a:buFont typeface="Arial" charset="0"/>
              <a:buNone/>
              <a:defRPr/>
            </a:pPr>
            <a:r>
              <a:rPr lang="en-US" altLang="en-US" sz="4400" b="1" dirty="0"/>
              <a:t>Whoever commits this crime can be imprisoned for up to 6 months.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7CDF7D-1508-1FCB-F633-4B7E95FA8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"/>
            <a:ext cx="8992379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2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22225" indent="0" algn="ctr">
              <a:buNone/>
            </a:pPr>
            <a:r>
              <a:rPr lang="en-US" sz="5400" b="1" u="sng" dirty="0">
                <a:latin typeface="Arial Black" panose="020B0A04020102020204" pitchFamily="34" charset="0"/>
              </a:rPr>
              <a:t>Example No. 1:</a:t>
            </a:r>
          </a:p>
          <a:p>
            <a:pPr marL="22225" indent="0" algn="ctr">
              <a:buNone/>
            </a:pPr>
            <a:r>
              <a:rPr lang="en-US" sz="4000" b="1" dirty="0"/>
              <a:t>I sent a group text with a picture of another student that was edited in an unflattering way.   </a:t>
            </a:r>
          </a:p>
          <a:p>
            <a:pPr marL="22225" indent="0" algn="ctr">
              <a:buNone/>
            </a:pPr>
            <a:r>
              <a:rPr lang="en-US" sz="4000" b="1" dirty="0"/>
              <a:t>All the kids in the group text posted laughing emojis or made not-so-nice comments. </a:t>
            </a:r>
          </a:p>
          <a:p>
            <a:pPr marL="22225" indent="0" algn="ctr">
              <a:buNone/>
            </a:pPr>
            <a:r>
              <a:rPr lang="en-US" sz="4000" dirty="0">
                <a:latin typeface="Arial Black" panose="020B0A04020102020204" pitchFamily="34" charset="0"/>
              </a:rPr>
              <a:t>Can I be charged with Cyberbullying?</a:t>
            </a:r>
          </a:p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8D58A2-3D08-630C-DBCB-65DE848B7923}"/>
              </a:ext>
            </a:extLst>
          </p:cNvPr>
          <p:cNvSpPr/>
          <p:nvPr/>
        </p:nvSpPr>
        <p:spPr>
          <a:xfrm>
            <a:off x="1905000" y="2181761"/>
            <a:ext cx="4937760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52875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6705600"/>
          </a:xfrm>
        </p:spPr>
        <p:txBody>
          <a:bodyPr/>
          <a:lstStyle/>
          <a:p>
            <a:pPr marL="22225" indent="0" algn="ctr">
              <a:buNone/>
            </a:pPr>
            <a:r>
              <a:rPr lang="en-US" sz="5400" b="1" u="sng" dirty="0">
                <a:latin typeface="Arial Black" panose="020B0A04020102020204" pitchFamily="34" charset="0"/>
              </a:rPr>
              <a:t>Example No. 2:</a:t>
            </a:r>
          </a:p>
          <a:p>
            <a:pPr marL="22225" indent="0" algn="ctr">
              <a:buNone/>
            </a:pPr>
            <a:r>
              <a:rPr lang="en-US" b="1" dirty="0"/>
              <a:t>I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RECEIVED</a:t>
            </a:r>
            <a:r>
              <a:rPr lang="en-US" b="1" dirty="0"/>
              <a:t> a group text with a picture of another student that was edited in an unflattering way.   </a:t>
            </a:r>
          </a:p>
          <a:p>
            <a:pPr marL="22225" indent="0" algn="ctr">
              <a:buNone/>
            </a:pPr>
            <a:r>
              <a:rPr lang="en-US" b="1" dirty="0"/>
              <a:t>I forwarded this text to more people. </a:t>
            </a:r>
          </a:p>
          <a:p>
            <a:pPr marL="22225" indent="0" algn="ctr">
              <a:buNone/>
            </a:pPr>
            <a:r>
              <a:rPr lang="en-US" sz="4000" dirty="0">
                <a:latin typeface="Arial Black" panose="020B0A04020102020204" pitchFamily="34" charset="0"/>
              </a:rPr>
              <a:t>Can I be charged with Cyberbullying?</a:t>
            </a:r>
          </a:p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8D58A2-3D08-630C-DBCB-65DE848B7923}"/>
              </a:ext>
            </a:extLst>
          </p:cNvPr>
          <p:cNvSpPr/>
          <p:nvPr/>
        </p:nvSpPr>
        <p:spPr>
          <a:xfrm>
            <a:off x="1905000" y="2181761"/>
            <a:ext cx="4937760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295809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4D4AFA-ADA9-6DA1-75E6-D8A567D1B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latin typeface="Arial Black" panose="020B0A04020102020204" pitchFamily="34" charset="0"/>
              </a:rPr>
              <a:t>Effects of Cyber Bullying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AC9E51-6EB0-AC27-5ACD-8A97FF479C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417638"/>
            <a:ext cx="8686800" cy="5165724"/>
          </a:xfrm>
        </p:spPr>
        <p:txBody>
          <a:bodyPr/>
          <a:lstStyle/>
          <a:p>
            <a:pPr marL="22225" indent="0" algn="ctr">
              <a:buNone/>
            </a:pPr>
            <a:r>
              <a:rPr lang="en-US" b="1" u="sng" dirty="0">
                <a:solidFill>
                  <a:srgbClr val="C00000"/>
                </a:solidFill>
              </a:rPr>
              <a:t>On those being bullied (victim):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4000" b="1" dirty="0"/>
              <a:t> Depression and anxiety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4000" b="1" dirty="0"/>
              <a:t> Increased sadness and loneliness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4000" b="1" dirty="0"/>
              <a:t> Changes in sleep and eating patterns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4000" b="1" dirty="0"/>
              <a:t> Decreased academic achievement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4000" b="1" dirty="0"/>
              <a:t> Loss of interest in activities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4000" b="1" dirty="0"/>
              <a:t> Suicidal thoughts and/or death</a:t>
            </a:r>
          </a:p>
        </p:txBody>
      </p:sp>
    </p:spTree>
    <p:extLst>
      <p:ext uri="{BB962C8B-B14F-4D97-AF65-F5344CB8AC3E}">
        <p14:creationId xmlns:p14="http://schemas.microsoft.com/office/powerpoint/2010/main" val="74595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Content Placeholder 2"/>
          <p:cNvSpPr>
            <a:spLocks noGrp="1"/>
          </p:cNvSpPr>
          <p:nvPr>
            <p:ph idx="1"/>
          </p:nvPr>
        </p:nvSpPr>
        <p:spPr>
          <a:xfrm>
            <a:off x="53267" y="1524000"/>
            <a:ext cx="6276614" cy="4378652"/>
          </a:xfrm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/>
              <a:t>The act of sending sexually explicit photos electronically by person under 17           (can be of yourself or another person), including between mobile devices.</a:t>
            </a:r>
          </a:p>
        </p:txBody>
      </p:sp>
      <p:sp>
        <p:nvSpPr>
          <p:cNvPr id="2" name="Rectangle 1"/>
          <p:cNvSpPr/>
          <p:nvPr/>
        </p:nvSpPr>
        <p:spPr>
          <a:xfrm>
            <a:off x="2590800" y="5805853"/>
            <a:ext cx="16882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+mn-lt"/>
                <a:ea typeface="Calibri" panose="020F0502020204030204" pitchFamily="34" charset="0"/>
              </a:rPr>
              <a:t>R.S. 14:81.1.1</a:t>
            </a:r>
            <a:endParaRPr lang="en-US" dirty="0"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5E7823-A3AB-F353-6F38-390CBB1762E3}"/>
              </a:ext>
            </a:extLst>
          </p:cNvPr>
          <p:cNvSpPr txBox="1"/>
          <p:nvPr/>
        </p:nvSpPr>
        <p:spPr>
          <a:xfrm>
            <a:off x="53266" y="297359"/>
            <a:ext cx="62766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cs typeface="+mn-cs"/>
              </a:rPr>
              <a:t>SEXTING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8E80A0-F9C0-3C53-51CE-6DC844CE2B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307938" y="2021941"/>
            <a:ext cx="6858000" cy="281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663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2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2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2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098" grpId="0" build="p"/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Content Placeholder 2"/>
          <p:cNvSpPr>
            <a:spLocks noGrp="1"/>
          </p:cNvSpPr>
          <p:nvPr>
            <p:ph idx="1"/>
          </p:nvPr>
        </p:nvSpPr>
        <p:spPr>
          <a:xfrm>
            <a:off x="304800" y="2362200"/>
            <a:ext cx="8686800" cy="4286310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 sz="4400" b="1" dirty="0"/>
              <a:t>First offense is a fine from anywhere between $100-$250, imprisonment of up to 10 days, or both. </a:t>
            </a:r>
          </a:p>
        </p:txBody>
      </p:sp>
      <p:sp>
        <p:nvSpPr>
          <p:cNvPr id="2" name="Rectangle 1"/>
          <p:cNvSpPr/>
          <p:nvPr/>
        </p:nvSpPr>
        <p:spPr>
          <a:xfrm>
            <a:off x="5954958" y="6248400"/>
            <a:ext cx="30063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 baseline="30000" dirty="0"/>
              <a:t> </a:t>
            </a:r>
            <a:r>
              <a:rPr lang="en-US" altLang="en-US" dirty="0"/>
              <a:t>La. R.S. 14:81.1.1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9E2CDE-4D9E-2EA6-20A2-BB251FB025B3}"/>
              </a:ext>
            </a:extLst>
          </p:cNvPr>
          <p:cNvSpPr txBox="1"/>
          <p:nvPr/>
        </p:nvSpPr>
        <p:spPr>
          <a:xfrm>
            <a:off x="76200" y="76200"/>
            <a:ext cx="8991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PENALTY:</a:t>
            </a: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3531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Content Placeholder 2"/>
          <p:cNvSpPr>
            <a:spLocks noGrp="1"/>
          </p:cNvSpPr>
          <p:nvPr>
            <p:ph idx="1"/>
          </p:nvPr>
        </p:nvSpPr>
        <p:spPr>
          <a:xfrm>
            <a:off x="266700" y="1447800"/>
            <a:ext cx="8610600" cy="5029200"/>
          </a:xfrm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n-US" altLang="en-US" sz="4400" b="1" dirty="0"/>
              <a:t>A social danger with sexting is that material can be very easily and </a:t>
            </a:r>
            <a:r>
              <a:rPr lang="en-US" altLang="en-US" sz="4400" b="1" u="sng" dirty="0"/>
              <a:t>widely distributed </a:t>
            </a:r>
            <a:r>
              <a:rPr lang="en-US" altLang="en-US" sz="4400" b="1" dirty="0"/>
              <a:t>… over which the originator has no control.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Arial Black" panose="020B0A04020102020204" pitchFamily="34" charset="0"/>
              </a:rPr>
              <a:t>Once it’s out there,   there’s no getting it back!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8012D4-EE59-0F06-37B5-9BAF7C0C3418}"/>
              </a:ext>
            </a:extLst>
          </p:cNvPr>
          <p:cNvSpPr txBox="1"/>
          <p:nvPr/>
        </p:nvSpPr>
        <p:spPr>
          <a:xfrm>
            <a:off x="0" y="101754"/>
            <a:ext cx="9144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cs typeface="+mn-cs"/>
              </a:rPr>
              <a:t>SEXTING (CONT).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97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4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4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4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4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4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4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4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4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4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4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4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FB32B5-331B-437C-BF55-11F3F8477105}" type="slidenum">
              <a:rPr lang="en-US"/>
              <a:pPr>
                <a:defRPr/>
              </a:pPr>
              <a:t>49</a:t>
            </a:fld>
            <a:endParaRPr lang="en-US" dirty="0"/>
          </a:p>
        </p:txBody>
      </p:sp>
      <p:pic>
        <p:nvPicPr>
          <p:cNvPr id="4" name="Gmail - rr has sent you a video - richardrray@gmail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0816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3246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6000" cap="all" dirty="0"/>
              <a:t>How are laws made, </a:t>
            </a:r>
            <a:br>
              <a:rPr lang="en-US" sz="6000" cap="all" dirty="0"/>
            </a:br>
            <a:r>
              <a:rPr lang="en-US" sz="6000" cap="all" dirty="0"/>
              <a:t>how are they enforced, and by whom?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83624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29592" y="2667000"/>
            <a:ext cx="9144000" cy="1143000"/>
          </a:xfrm>
        </p:spPr>
        <p:txBody>
          <a:bodyPr/>
          <a:lstStyle/>
          <a:p>
            <a:r>
              <a:rPr lang="en-US" sz="6600" dirty="0">
                <a:latin typeface="Arial Black" panose="020B0A04020102020204" pitchFamily="34" charset="0"/>
              </a:rPr>
              <a:t>Cell Phone Use</a:t>
            </a:r>
          </a:p>
        </p:txBody>
      </p:sp>
    </p:spTree>
    <p:extLst>
      <p:ext uri="{BB962C8B-B14F-4D97-AF65-F5344CB8AC3E}">
        <p14:creationId xmlns:p14="http://schemas.microsoft.com/office/powerpoint/2010/main" val="409197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743200"/>
            <a:ext cx="8229600" cy="3613150"/>
          </a:xfrm>
        </p:spPr>
        <p:txBody>
          <a:bodyPr/>
          <a:lstStyle/>
          <a:p>
            <a:pPr marL="22225" indent="0" algn="ctr">
              <a:buNone/>
            </a:pPr>
            <a:r>
              <a:rPr lang="en-US" sz="4000" dirty="0"/>
              <a:t>8% of fatal crashes, 15% of injury crashes, and 14% of all police-reported motor vehicle traffic crashes in 2018 were </a:t>
            </a:r>
            <a:r>
              <a:rPr lang="en-US" sz="4000" u="sng" dirty="0"/>
              <a:t>distraction-affected crashes</a:t>
            </a:r>
            <a:r>
              <a:rPr lang="en-US" sz="4000" dirty="0"/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1295400" y="6374044"/>
            <a:ext cx="67847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https://crashstats.nhtsa.dot.gov/Api/Public/ViewPublication/812926</a:t>
            </a:r>
            <a:endParaRPr lang="en-US" sz="105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3BEFE5-2BFB-2FB0-CF07-3A8E12CA9B20}"/>
              </a:ext>
            </a:extLst>
          </p:cNvPr>
          <p:cNvSpPr txBox="1"/>
          <p:nvPr/>
        </p:nvSpPr>
        <p:spPr>
          <a:xfrm>
            <a:off x="0" y="517494"/>
            <a:ext cx="9144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225" marR="0" lvl="0" indent="0" algn="ctr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5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According to the                          National Safety Council</a:t>
            </a:r>
          </a:p>
        </p:txBody>
      </p:sp>
    </p:spTree>
    <p:extLst>
      <p:ext uri="{BB962C8B-B14F-4D97-AF65-F5344CB8AC3E}">
        <p14:creationId xmlns:p14="http://schemas.microsoft.com/office/powerpoint/2010/main" val="288794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0" y="152400"/>
            <a:ext cx="9144000" cy="838201"/>
          </a:xfrm>
        </p:spPr>
        <p:txBody>
          <a:bodyPr/>
          <a:lstStyle/>
          <a:p>
            <a:pPr marL="22225" indent="0" algn="ctr">
              <a:buNone/>
            </a:pPr>
            <a:r>
              <a:rPr lang="en-US" sz="3600" dirty="0">
                <a:solidFill>
                  <a:schemeClr val="bg1"/>
                </a:solidFill>
                <a:latin typeface="Arial Black" panose="020B0A04020102020204" pitchFamily="34" charset="0"/>
              </a:rPr>
              <a:t>That means if you are 15, 16 or 17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B5CC67-6A27-D779-4BD2-75DCC46F4750}"/>
              </a:ext>
            </a:extLst>
          </p:cNvPr>
          <p:cNvSpPr txBox="1"/>
          <p:nvPr/>
        </p:nvSpPr>
        <p:spPr>
          <a:xfrm>
            <a:off x="228600" y="1295400"/>
            <a:ext cx="457200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225" marR="0" lvl="0" indent="0" algn="ctr" defTabSz="914400" rtl="0" eaLnBrk="0" fontAlgn="base" latinLnBrk="0" hangingPunct="0">
              <a:lnSpc>
                <a:spcPct val="100000"/>
              </a:lnSpc>
              <a:spcBef>
                <a:spcPts val="3000"/>
              </a:spcBef>
              <a:spcAft>
                <a:spcPts val="120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cs typeface="+mn-cs"/>
              </a:rPr>
              <a:t>DO NOT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cs typeface="+mn-cs"/>
              </a:rPr>
              <a:t>USE </a:t>
            </a:r>
            <a:b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cs typeface="+mn-cs"/>
              </a:rPr>
            </a:b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cs typeface="+mn-cs"/>
              </a:rPr>
              <a:t>YOUR CELL PHONE </a:t>
            </a:r>
            <a:b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cs typeface="+mn-cs"/>
              </a:rPr>
            </a:b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cs typeface="+mn-cs"/>
              </a:rPr>
              <a:t>WHILE DRIVING.</a:t>
            </a:r>
          </a:p>
        </p:txBody>
      </p:sp>
    </p:spTree>
    <p:extLst>
      <p:ext uri="{BB962C8B-B14F-4D97-AF65-F5344CB8AC3E}">
        <p14:creationId xmlns:p14="http://schemas.microsoft.com/office/powerpoint/2010/main" val="168575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exting and Driving  SD Department of Highway Safety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31" y="762000"/>
            <a:ext cx="9144000" cy="5715000"/>
          </a:xfrm>
        </p:spPr>
      </p:pic>
    </p:spTree>
    <p:extLst>
      <p:ext uri="{BB962C8B-B14F-4D97-AF65-F5344CB8AC3E}">
        <p14:creationId xmlns:p14="http://schemas.microsoft.com/office/powerpoint/2010/main" val="28860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ontent Placeholder 2"/>
          <p:cNvSpPr>
            <a:spLocks noGrp="1"/>
          </p:cNvSpPr>
          <p:nvPr>
            <p:ph idx="1"/>
          </p:nvPr>
        </p:nvSpPr>
        <p:spPr>
          <a:xfrm>
            <a:off x="381000" y="1456730"/>
            <a:ext cx="8490813" cy="3840163"/>
          </a:xfrm>
        </p:spPr>
        <p:txBody>
          <a:bodyPr/>
          <a:lstStyle/>
          <a:p>
            <a:pPr algn="ctr">
              <a:buFont typeface="Arial" charset="0"/>
              <a:buChar char="•"/>
              <a:defRPr/>
            </a:pPr>
            <a:endParaRPr lang="en-US" altLang="en-US" sz="4800" b="1" dirty="0"/>
          </a:p>
          <a:p>
            <a:pPr marL="22225" indent="0" algn="ctr">
              <a:buNone/>
              <a:defRPr/>
            </a:pPr>
            <a:r>
              <a:rPr lang="en-US" altLang="en-US" sz="4800" b="1" dirty="0"/>
              <a:t>No person (regardless of age) shall operate a car while texting.</a:t>
            </a:r>
            <a:endParaRPr lang="en-US" altLang="en-US" sz="4800" b="1" baseline="30000" dirty="0"/>
          </a:p>
        </p:txBody>
      </p:sp>
      <p:sp>
        <p:nvSpPr>
          <p:cNvPr id="2" name="Rectangle 1"/>
          <p:cNvSpPr/>
          <p:nvPr/>
        </p:nvSpPr>
        <p:spPr>
          <a:xfrm>
            <a:off x="5029200" y="4419600"/>
            <a:ext cx="34635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dirty="0"/>
              <a:t>La. R.S. 32:300.5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A3C7EC-CCDA-03DD-F2D1-39FBA252F181}"/>
              </a:ext>
            </a:extLst>
          </p:cNvPr>
          <p:cNvSpPr txBox="1"/>
          <p:nvPr/>
        </p:nvSpPr>
        <p:spPr>
          <a:xfrm>
            <a:off x="0" y="533400"/>
            <a:ext cx="9144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cs typeface="+mn-cs"/>
              </a:rPr>
              <a:t>Texting While Driving</a:t>
            </a:r>
          </a:p>
        </p:txBody>
      </p:sp>
    </p:spTree>
    <p:extLst>
      <p:ext uri="{BB962C8B-B14F-4D97-AF65-F5344CB8AC3E}">
        <p14:creationId xmlns:p14="http://schemas.microsoft.com/office/powerpoint/2010/main" val="237520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1333499"/>
          </a:xfrm>
        </p:spPr>
        <p:txBody>
          <a:bodyPr/>
          <a:lstStyle/>
          <a:p>
            <a:pPr eaLnBrk="1" hangingPunct="1"/>
            <a:r>
              <a:rPr lang="en-US" altLang="en-US" b="0" dirty="0">
                <a:latin typeface="Arial Black" panose="020B0A04020102020204" pitchFamily="34" charset="0"/>
              </a:rPr>
              <a:t>One bad decision         is all it takes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529F07-F0FE-133A-44F6-E90D308A54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6399"/>
            <a:ext cx="9144000" cy="516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4796" y="76200"/>
            <a:ext cx="9144000" cy="1779647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Arial Black" panose="020B0A04020102020204" pitchFamily="34" charset="0"/>
              </a:rPr>
              <a:t>Civil Liability             For Parents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600200"/>
            <a:ext cx="8686800" cy="4525963"/>
          </a:xfrm>
        </p:spPr>
        <p:txBody>
          <a:bodyPr/>
          <a:lstStyle/>
          <a:p>
            <a:pPr marL="22225" indent="0" algn="ctr" eaLnBrk="1" hangingPunct="1">
              <a:spcBef>
                <a:spcPct val="50000"/>
              </a:spcBef>
              <a:spcAft>
                <a:spcPct val="50000"/>
              </a:spcAft>
              <a:buNone/>
            </a:pPr>
            <a:br>
              <a:rPr lang="en-US" altLang="en-US" sz="5400" dirty="0">
                <a:cs typeface="Times New Roman" pitchFamily="18" charset="0"/>
              </a:rPr>
            </a:br>
            <a:r>
              <a:rPr lang="en-US" altLang="en-US" sz="5400" dirty="0">
                <a:cs typeface="Times New Roman" pitchFamily="18" charset="0"/>
              </a:rPr>
              <a:t>PARENTS CAN BE SUED FOR INJURIES OR DAMAGE DONE BY THEIR MINOR CHILD.</a:t>
            </a:r>
          </a:p>
        </p:txBody>
      </p:sp>
      <p:sp>
        <p:nvSpPr>
          <p:cNvPr id="3" name="Rectangle 2"/>
          <p:cNvSpPr/>
          <p:nvPr/>
        </p:nvSpPr>
        <p:spPr>
          <a:xfrm>
            <a:off x="5562600" y="5410200"/>
            <a:ext cx="2743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La. C.C. art. 2318</a:t>
            </a:r>
          </a:p>
        </p:txBody>
      </p:sp>
    </p:spTree>
    <p:extLst>
      <p:ext uri="{BB962C8B-B14F-4D97-AF65-F5344CB8AC3E}">
        <p14:creationId xmlns:p14="http://schemas.microsoft.com/office/powerpoint/2010/main" val="332723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229600" cy="4876800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en-US" altLang="en-US" sz="6600" b="1" dirty="0">
                <a:latin typeface="Arial Black" panose="020B0A04020102020204" pitchFamily="34" charset="0"/>
              </a:rPr>
              <a:t>WHY </a:t>
            </a:r>
          </a:p>
          <a:p>
            <a:pPr marL="0" indent="0" algn="ctr">
              <a:buNone/>
              <a:defRPr/>
            </a:pPr>
            <a:r>
              <a:rPr lang="en-US" altLang="en-US" sz="6600" b="1" dirty="0">
                <a:latin typeface="Arial Black" panose="020B0A04020102020204" pitchFamily="34" charset="0"/>
              </a:rPr>
              <a:t>IS ALL THIS</a:t>
            </a:r>
          </a:p>
          <a:p>
            <a:pPr marL="0" indent="0" algn="ctr">
              <a:buNone/>
              <a:defRPr/>
            </a:pPr>
            <a:r>
              <a:rPr lang="en-US" altLang="en-US" sz="6600" b="1" dirty="0">
                <a:latin typeface="Arial Black" panose="020B0A04020102020204" pitchFamily="34" charset="0"/>
              </a:rPr>
              <a:t>IMPORTANT?</a:t>
            </a:r>
          </a:p>
          <a:p>
            <a:pPr marL="0" indent="0">
              <a:buFont typeface="Arial" charset="0"/>
              <a:buNone/>
              <a:defRPr/>
            </a:pPr>
            <a:endParaRPr lang="en-US" altLang="en-US" sz="4400" dirty="0"/>
          </a:p>
        </p:txBody>
      </p:sp>
    </p:spTree>
    <p:extLst>
      <p:ext uri="{BB962C8B-B14F-4D97-AF65-F5344CB8AC3E}">
        <p14:creationId xmlns:p14="http://schemas.microsoft.com/office/powerpoint/2010/main" val="411223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Jail cell - Picture of Texas Prison Museum, Huntsville - Tripadvis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2558"/>
            <a:ext cx="9144000" cy="5705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D79B44-5B81-61EB-53A0-48E88711C1DD}"/>
              </a:ext>
            </a:extLst>
          </p:cNvPr>
          <p:cNvSpPr txBox="1"/>
          <p:nvPr/>
        </p:nvSpPr>
        <p:spPr>
          <a:xfrm>
            <a:off x="0" y="116930"/>
            <a:ext cx="9144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JAIL COULD BE YOUR FUTURE</a:t>
            </a:r>
          </a:p>
        </p:txBody>
      </p:sp>
    </p:spTree>
    <p:extLst>
      <p:ext uri="{BB962C8B-B14F-4D97-AF65-F5344CB8AC3E}">
        <p14:creationId xmlns:p14="http://schemas.microsoft.com/office/powerpoint/2010/main" val="145130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8" y="1066800"/>
            <a:ext cx="8763000" cy="4525963"/>
          </a:xfrm>
        </p:spPr>
        <p:txBody>
          <a:bodyPr/>
          <a:lstStyle/>
          <a:p>
            <a:pPr marL="22225" indent="0" algn="ctr">
              <a:lnSpc>
                <a:spcPct val="150000"/>
              </a:lnSpc>
              <a:buNone/>
            </a:pPr>
            <a:r>
              <a:rPr lang="en-US" sz="6600" b="1" dirty="0">
                <a:latin typeface="Arial Black" panose="020B0A04020102020204" pitchFamily="34" charset="0"/>
              </a:rPr>
              <a:t>CONSEQUENCES </a:t>
            </a:r>
            <a:br>
              <a:rPr lang="en-US" sz="6600" b="1" dirty="0">
                <a:latin typeface="Arial Black" panose="020B0A04020102020204" pitchFamily="34" charset="0"/>
              </a:rPr>
            </a:br>
            <a:r>
              <a:rPr lang="en-US" sz="6600" b="1" dirty="0">
                <a:latin typeface="Arial Black" panose="020B0A04020102020204" pitchFamily="34" charset="0"/>
              </a:rPr>
              <a:t>ARE </a:t>
            </a:r>
            <a:br>
              <a:rPr lang="en-US" sz="6600" b="1" dirty="0">
                <a:latin typeface="Arial Black" panose="020B0A04020102020204" pitchFamily="34" charset="0"/>
              </a:rPr>
            </a:br>
            <a:r>
              <a:rPr lang="en-US" sz="6600" b="1" dirty="0">
                <a:latin typeface="Arial Black" panose="020B0A04020102020204" pitchFamily="34" charset="0"/>
              </a:rPr>
              <a:t>SIGNIFICANT.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36892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3681202" cy="5466982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19" y="19416"/>
            <a:ext cx="9144000" cy="1428383"/>
          </a:xfrm>
        </p:spPr>
        <p:txBody>
          <a:bodyPr/>
          <a:lstStyle/>
          <a:p>
            <a:r>
              <a:rPr lang="en-US" sz="4800" dirty="0">
                <a:latin typeface="Arial Black" panose="020B0A04020102020204" pitchFamily="34" charset="0"/>
              </a:rPr>
              <a:t>3 </a:t>
            </a:r>
            <a:r>
              <a:rPr lang="en-US" sz="4800" u="sng" dirty="0">
                <a:latin typeface="Arial Black" panose="020B0A04020102020204" pitchFamily="34" charset="0"/>
              </a:rPr>
              <a:t>Equal</a:t>
            </a:r>
            <a:r>
              <a:rPr lang="en-US" sz="4800" dirty="0">
                <a:latin typeface="Arial Black" panose="020B0A04020102020204" pitchFamily="34" charset="0"/>
              </a:rPr>
              <a:t> Branches of Government 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2956801" y="2373736"/>
            <a:ext cx="2607076" cy="20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5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n-US" dirty="0"/>
          </a:p>
        </p:txBody>
      </p:sp>
      <p:pic>
        <p:nvPicPr>
          <p:cNvPr id="13" name="Picture 8" descr="In Governor's Mansion security breach, man trespasses then falls asleep on  couch, police say | Crime/Police | theadvocate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421" y="1380572"/>
            <a:ext cx="5468567" cy="276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432" y="3826276"/>
            <a:ext cx="5468568" cy="303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7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9" y="152400"/>
            <a:ext cx="9144000" cy="1143000"/>
          </a:xfrm>
        </p:spPr>
        <p:txBody>
          <a:bodyPr/>
          <a:lstStyle/>
          <a:p>
            <a:r>
              <a:rPr lang="en-US" sz="4800" dirty="0">
                <a:latin typeface="Arial Black" panose="020B0A04020102020204" pitchFamily="34" charset="0"/>
              </a:rPr>
              <a:t>Having a criminal record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534400" cy="5105400"/>
          </a:xfrm>
        </p:spPr>
        <p:txBody>
          <a:bodyPr/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3600" b="1" dirty="0"/>
              <a:t>May prevent your admission into college or prevent getting a scholarship</a:t>
            </a:r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3600" b="1" dirty="0"/>
              <a:t>May prevent you from military service</a:t>
            </a:r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3600" b="1" dirty="0"/>
              <a:t>May prevent you from getting a job</a:t>
            </a:r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3600" b="1" dirty="0"/>
              <a:t>May cause you to go to jail or prison</a:t>
            </a:r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3600" b="1" dirty="0"/>
              <a:t>May cause you injury or death</a:t>
            </a:r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3600" b="1" dirty="0"/>
              <a:t>May cause someone else’s injury or death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04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DAC4B-C133-7533-015F-D7D9E5FE2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281113"/>
          </a:xfrm>
        </p:spPr>
        <p:txBody>
          <a:bodyPr/>
          <a:lstStyle/>
          <a:p>
            <a:r>
              <a:rPr lang="en-US" sz="4800" dirty="0"/>
              <a:t>DISADVANTAGES OF SOCIAL MEDIA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6171AD-1EE8-1A5B-1CCB-4FB78C7FBE41}"/>
              </a:ext>
            </a:extLst>
          </p:cNvPr>
          <p:cNvSpPr txBox="1"/>
          <p:nvPr/>
        </p:nvSpPr>
        <p:spPr>
          <a:xfrm>
            <a:off x="190500" y="1905000"/>
            <a:ext cx="8763000" cy="4139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800" dirty="0"/>
              <a:t>  Gives license to people to be hurtful</a:t>
            </a: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800" dirty="0"/>
              <a:t>  Decreases face-to-face communication skills</a:t>
            </a: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800" dirty="0"/>
              <a:t>  Facilitates laziness</a:t>
            </a: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800" dirty="0"/>
              <a:t>  Creates a skewed self-image</a:t>
            </a:r>
          </a:p>
          <a:p>
            <a:pPr marL="457200" indent="-4572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800" dirty="0"/>
              <a:t>  Reduces family closeness</a:t>
            </a:r>
          </a:p>
          <a:p>
            <a:pPr>
              <a:spcBef>
                <a:spcPts val="600"/>
              </a:spcBef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0146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ontent Placeholder 2"/>
          <p:cNvSpPr>
            <a:spLocks noGrp="1"/>
          </p:cNvSpPr>
          <p:nvPr>
            <p:ph idx="1"/>
          </p:nvPr>
        </p:nvSpPr>
        <p:spPr>
          <a:xfrm>
            <a:off x="381000" y="2057400"/>
            <a:ext cx="8229600" cy="2468562"/>
          </a:xfrm>
        </p:spPr>
        <p:txBody>
          <a:bodyPr/>
          <a:lstStyle/>
          <a:p>
            <a:pPr marL="0" indent="0" algn="ctr">
              <a:buFont typeface="Arial" charset="0"/>
              <a:buNone/>
              <a:defRPr/>
            </a:pPr>
            <a:endParaRPr lang="en-US" altLang="en-US" sz="1050" b="1" u="sng" dirty="0"/>
          </a:p>
          <a:p>
            <a:pPr marL="0" indent="0" algn="ctr">
              <a:buNone/>
              <a:defRPr/>
            </a:pPr>
            <a:r>
              <a:rPr lang="en-US" altLang="en-US" sz="6600" b="1" dirty="0">
                <a:latin typeface="Arial Black" panose="020B0A04020102020204" pitchFamily="34" charset="0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39437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ontent Placeholder 2"/>
          <p:cNvSpPr>
            <a:spLocks noGrp="1"/>
          </p:cNvSpPr>
          <p:nvPr>
            <p:ph idx="1"/>
          </p:nvPr>
        </p:nvSpPr>
        <p:spPr>
          <a:xfrm>
            <a:off x="-125027" y="1943100"/>
            <a:ext cx="9144000" cy="2971800"/>
          </a:xfrm>
        </p:spPr>
        <p:txBody>
          <a:bodyPr/>
          <a:lstStyle/>
          <a:p>
            <a:pPr marL="0" indent="0" algn="ctr">
              <a:buFont typeface="Arial" charset="0"/>
              <a:buNone/>
              <a:defRPr/>
            </a:pPr>
            <a:r>
              <a:rPr lang="en-US" altLang="en-US" sz="5400" dirty="0"/>
              <a:t> </a:t>
            </a:r>
            <a:r>
              <a:rPr lang="en-US" alt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“Judge, I wish I could take it back - but I can’t.”</a:t>
            </a:r>
            <a:endParaRPr lang="en-US" alt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F3289C-E893-473D-8A7E-16BF45280E43}"/>
              </a:ext>
            </a:extLst>
          </p:cNvPr>
          <p:cNvSpPr txBox="1"/>
          <p:nvPr/>
        </p:nvSpPr>
        <p:spPr>
          <a:xfrm>
            <a:off x="0" y="457200"/>
            <a:ext cx="9144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en-US" sz="54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cs typeface="+mn-cs"/>
              </a:rPr>
              <a:t>THERE IS NO REWIND.  </a:t>
            </a:r>
          </a:p>
        </p:txBody>
      </p:sp>
    </p:spTree>
    <p:extLst>
      <p:ext uri="{BB962C8B-B14F-4D97-AF65-F5344CB8AC3E}">
        <p14:creationId xmlns:p14="http://schemas.microsoft.com/office/powerpoint/2010/main" val="427163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2B021-5F8B-1962-33C0-3E45448FA8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743201"/>
            <a:ext cx="8229600" cy="1981200"/>
          </a:xfr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</a:rPr>
              <a:t>You can choose the direction of your life.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9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143000"/>
            <a:ext cx="8839200" cy="4419600"/>
          </a:xfrm>
        </p:spPr>
        <p:txBody>
          <a:bodyPr/>
          <a:lstStyle/>
          <a:p>
            <a:r>
              <a:rPr lang="en-US" altLang="en-US" sz="7200" dirty="0">
                <a:latin typeface="Arial Black" panose="020B0A04020102020204" pitchFamily="34" charset="0"/>
              </a:rPr>
              <a:t>CHOOSE </a:t>
            </a:r>
            <a:br>
              <a:rPr lang="en-US" altLang="en-US" sz="7200" dirty="0">
                <a:latin typeface="Arial Black" panose="020B0A04020102020204" pitchFamily="34" charset="0"/>
              </a:rPr>
            </a:br>
            <a:r>
              <a:rPr lang="en-US" altLang="en-US" sz="7200" dirty="0">
                <a:latin typeface="Arial Black" panose="020B0A04020102020204" pitchFamily="34" charset="0"/>
              </a:rPr>
              <a:t>WISELY</a:t>
            </a:r>
            <a:endParaRPr lang="en-US" sz="72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43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352800"/>
            <a:ext cx="2140998" cy="214099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81000" y="187911"/>
            <a:ext cx="8534400" cy="3393489"/>
          </a:xfrm>
        </p:spPr>
        <p:txBody>
          <a:bodyPr/>
          <a:lstStyle/>
          <a:p>
            <a:pPr eaLnBrk="1" hangingPunct="1"/>
            <a:r>
              <a:rPr lang="en-US" sz="7200" dirty="0">
                <a:cs typeface="Times New Roman" pitchFamily="18" charset="0"/>
              </a:rPr>
              <a:t>CYBERBULLYING, SEXTING, </a:t>
            </a:r>
            <a:br>
              <a:rPr lang="en-US" sz="7200" dirty="0">
                <a:cs typeface="Times New Roman" pitchFamily="18" charset="0"/>
              </a:rPr>
            </a:br>
            <a:r>
              <a:rPr lang="en-US" sz="7200" dirty="0">
                <a:cs typeface="Times New Roman" pitchFamily="18" charset="0"/>
              </a:rPr>
              <a:t>AND BEYOND</a:t>
            </a:r>
            <a:endParaRPr lang="en-US" sz="6000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5346650"/>
            <a:ext cx="7848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Presented by Judge Bryan D. Haggerty</a:t>
            </a:r>
          </a:p>
          <a:p>
            <a:pPr algn="ctr"/>
            <a:r>
              <a:rPr lang="en-US" sz="2400" dirty="0"/>
              <a:t>Co-Authored by Scott Crichton, Associate Justice</a:t>
            </a:r>
          </a:p>
          <a:p>
            <a:pPr algn="ctr"/>
            <a:r>
              <a:rPr lang="en-US" sz="2400" dirty="0"/>
              <a:t>Louisiana Supreme Court</a:t>
            </a:r>
          </a:p>
        </p:txBody>
      </p:sp>
    </p:spTree>
    <p:extLst>
      <p:ext uri="{BB962C8B-B14F-4D97-AF65-F5344CB8AC3E}">
        <p14:creationId xmlns:p14="http://schemas.microsoft.com/office/powerpoint/2010/main" val="384821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43999" cy="1019769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The Legislative Branch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3C2C24-62A1-427E-A663-7477902FA496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5" name="Picture 6" descr="Legislative Update – C100 Louisiana – Louisiana's Business Roundtable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9769"/>
            <a:ext cx="9143999" cy="588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42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Image result for SHARON HEWITT SENATOR">
            <a:extLst>
              <a:ext uri="{FF2B5EF4-FFF2-40B4-BE49-F238E27FC236}">
                <a16:creationId xmlns:a16="http://schemas.microsoft.com/office/drawing/2014/main" id="{FA0BD6F1-5CF5-822E-D687-E5E26AB86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1154853"/>
            <a:ext cx="4427650" cy="2638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17855" y="5410200"/>
            <a:ext cx="2209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Representative</a:t>
            </a:r>
          </a:p>
          <a:p>
            <a:pPr algn="ctr"/>
            <a:r>
              <a:rPr lang="en-US" dirty="0"/>
              <a:t>Mary Dubuisson</a:t>
            </a:r>
          </a:p>
          <a:p>
            <a:pPr algn="ctr"/>
            <a:r>
              <a:rPr lang="en-US" dirty="0"/>
              <a:t>District 90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92512" y="3793850"/>
            <a:ext cx="19589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Senator</a:t>
            </a:r>
          </a:p>
          <a:p>
            <a:pPr algn="ctr"/>
            <a:r>
              <a:rPr lang="en-US" dirty="0"/>
              <a:t>Sharon Hewitt</a:t>
            </a:r>
          </a:p>
          <a:p>
            <a:pPr algn="ctr"/>
            <a:r>
              <a:rPr lang="en-US" dirty="0"/>
              <a:t>District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92545" y="5320566"/>
            <a:ext cx="2133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Representative</a:t>
            </a:r>
          </a:p>
          <a:p>
            <a:pPr algn="ctr"/>
            <a:r>
              <a:rPr lang="en-US" dirty="0"/>
              <a:t>Bob Owen</a:t>
            </a:r>
          </a:p>
          <a:p>
            <a:pPr algn="ctr"/>
            <a:r>
              <a:rPr lang="en-US" dirty="0"/>
              <a:t>District 76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19073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 Black" panose="020B0A04020102020204" pitchFamily="34" charset="0"/>
              </a:rPr>
              <a:t>St. Tammany Parish Delegates</a:t>
            </a:r>
          </a:p>
        </p:txBody>
      </p:sp>
      <p:pic>
        <p:nvPicPr>
          <p:cNvPr id="1028" name="Picture 4" descr="Image result for bob owen state representative">
            <a:extLst>
              <a:ext uri="{FF2B5EF4-FFF2-40B4-BE49-F238E27FC236}">
                <a16:creationId xmlns:a16="http://schemas.microsoft.com/office/drawing/2014/main" id="{728C2AC7-1771-F96D-5D99-19DA85219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779" y="2805216"/>
            <a:ext cx="2502502" cy="2489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MARY DUBUISSON state representative">
            <a:extLst>
              <a:ext uri="{FF2B5EF4-FFF2-40B4-BE49-F238E27FC236}">
                <a16:creationId xmlns:a16="http://schemas.microsoft.com/office/drawing/2014/main" id="{10A32F0E-2595-136B-680D-B94CD9168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99" y="2901437"/>
            <a:ext cx="2381111" cy="239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36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0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0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S:\DAVID\Crichton Powerpoint\2016 Don't Let This Be You\media\JohnBelEdward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43782"/>
            <a:ext cx="3876145" cy="5814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The Executive Branch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30319" y="3350726"/>
            <a:ext cx="41809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Governor </a:t>
            </a:r>
          </a:p>
          <a:p>
            <a:r>
              <a:rPr lang="en-US" sz="3600" dirty="0"/>
              <a:t>John Bel Edwards</a:t>
            </a:r>
          </a:p>
        </p:txBody>
      </p:sp>
    </p:spTree>
    <p:extLst>
      <p:ext uri="{BB962C8B-B14F-4D97-AF65-F5344CB8AC3E}">
        <p14:creationId xmlns:p14="http://schemas.microsoft.com/office/powerpoint/2010/main" val="349450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8DB0BE93F6E0942A800D84514E6240B" ma:contentTypeVersion="0" ma:contentTypeDescription="Create a new document." ma:contentTypeScope="" ma:versionID="5e27ee13c4dcb4a969c42afd567d6250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4bfaef8e5c5a1656737430e99e4d4ff6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A8B8960-14CB-471E-B0E9-202DF6BC0F0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EF407B56-DAF1-4AB9-9233-DADCD9A0938D}">
  <ds:schemaRefs>
    <ds:schemaRef ds:uri="http://schemas.microsoft.com/office/infopath/2007/PartnerControls"/>
    <ds:schemaRef ds:uri="http://purl.org/dc/dcmitype/"/>
    <ds:schemaRef ds:uri="http://purl.org/dc/terms/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www.w3.org/XML/1998/namespace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08515F64-1A97-45B5-AE81-FC3B6379127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38941</TotalTime>
  <Words>2997</Words>
  <Application>Microsoft Office PowerPoint</Application>
  <PresentationFormat>On-screen Show (4:3)</PresentationFormat>
  <Paragraphs>486</Paragraphs>
  <Slides>66</Slides>
  <Notes>66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2" baseType="lpstr">
      <vt:lpstr>Arial Black</vt:lpstr>
      <vt:lpstr>Open Sans</vt:lpstr>
      <vt:lpstr>Calibri</vt:lpstr>
      <vt:lpstr>Roboto Slab</vt:lpstr>
      <vt:lpstr>Arial</vt:lpstr>
      <vt:lpstr>Office Theme</vt:lpstr>
      <vt:lpstr>CYBERBULLYING, SEXTING,  AND BEYOND</vt:lpstr>
      <vt:lpstr>Why am I here?</vt:lpstr>
      <vt:lpstr>Why are you here?</vt:lpstr>
      <vt:lpstr>What should you expect to learn?</vt:lpstr>
      <vt:lpstr>How are laws made,  how are they enforced, and by whom?</vt:lpstr>
      <vt:lpstr>3 Equal Branches of Government </vt:lpstr>
      <vt:lpstr>The Legislative Branch</vt:lpstr>
      <vt:lpstr>PowerPoint Presentation</vt:lpstr>
      <vt:lpstr>The Executive Branch</vt:lpstr>
      <vt:lpstr>The Judicial Branch</vt:lpstr>
      <vt:lpstr>PowerPoint Presentation</vt:lpstr>
      <vt:lpstr>Who’s involved in the  criminal process?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According to the National Institute of Mental Health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Unfortunately, impaired drivers  are not always the only victim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Effects of Cyber Bullying</vt:lpstr>
      <vt:lpstr>PowerPoint Presentation</vt:lpstr>
      <vt:lpstr>PowerPoint Presentation</vt:lpstr>
      <vt:lpstr>PowerPoint Presentation</vt:lpstr>
      <vt:lpstr>PowerPoint Presentation</vt:lpstr>
      <vt:lpstr>Cell Phone Use</vt:lpstr>
      <vt:lpstr>PowerPoint Presentation</vt:lpstr>
      <vt:lpstr>PowerPoint Presentation</vt:lpstr>
      <vt:lpstr>PowerPoint Presentation</vt:lpstr>
      <vt:lpstr>PowerPoint Presentation</vt:lpstr>
      <vt:lpstr>One bad decision         is all it takes</vt:lpstr>
      <vt:lpstr>Civil Liability             For Parents</vt:lpstr>
      <vt:lpstr>PowerPoint Presentation</vt:lpstr>
      <vt:lpstr>PowerPoint Presentation</vt:lpstr>
      <vt:lpstr>PowerPoint Presentation</vt:lpstr>
      <vt:lpstr>Having a criminal record</vt:lpstr>
      <vt:lpstr>DISADVANTAGES OF SOCIAL MEDIA</vt:lpstr>
      <vt:lpstr>PowerPoint Presentation</vt:lpstr>
      <vt:lpstr>PowerPoint Presentation</vt:lpstr>
      <vt:lpstr>PowerPoint Presentation</vt:lpstr>
      <vt:lpstr>CHOOSE  WISELY</vt:lpstr>
      <vt:lpstr>CYBERBULLYING, SEXTING,  AND BEYOND</vt:lpstr>
    </vt:vector>
  </TitlesOfParts>
  <Company>First Judicial District Court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Could Be You-</dc:title>
  <dc:creator>Law Clerk</dc:creator>
  <cp:lastModifiedBy>Peggy Cotogno</cp:lastModifiedBy>
  <cp:revision>460</cp:revision>
  <cp:lastPrinted>2022-05-05T15:12:01Z</cp:lastPrinted>
  <dcterms:created xsi:type="dcterms:W3CDTF">2006-03-29T17:25:55Z</dcterms:created>
  <dcterms:modified xsi:type="dcterms:W3CDTF">2022-09-16T00:28:26Z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0x010100C8DB0BE93F6E0942A800D84514E6240B</vt:lpwstr>
  </property>
  <property fmtid="{D5CDD505-2E9C-101B-9397-08002B2CF9AE}" pid="3" name="_dlc_DocIdItemGuid">
    <vt:lpwstr>40dccdf3-d2e5-4c33-b00b-4d9d34b5a2c5</vt:lpwstr>
  </property>
</Properties>
</file>