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76" r:id="rId3"/>
    <p:sldId id="280" r:id="rId4"/>
    <p:sldId id="281" r:id="rId5"/>
    <p:sldId id="282" r:id="rId6"/>
    <p:sldId id="283" r:id="rId7"/>
    <p:sldId id="284" r:id="rId8"/>
    <p:sldId id="285" r:id="rId9"/>
    <p:sldId id="286" r:id="rId10"/>
    <p:sldId id="287" r:id="rId11"/>
    <p:sldId id="288" r:id="rId12"/>
    <p:sldId id="289" r:id="rId13"/>
    <p:sldId id="290" r:id="rId14"/>
    <p:sldId id="291" r:id="rId15"/>
    <p:sldId id="292" r:id="rId16"/>
    <p:sldId id="293" r:id="rId17"/>
    <p:sldId id="295" r:id="rId18"/>
    <p:sldId id="27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0" autoAdjust="0"/>
    <p:restoredTop sz="94660"/>
  </p:normalViewPr>
  <p:slideViewPr>
    <p:cSldViewPr snapToGrid="0">
      <p:cViewPr varScale="1">
        <p:scale>
          <a:sx n="80" d="100"/>
          <a:sy n="80" d="100"/>
        </p:scale>
        <p:origin x="5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72D6DF8-0F66-4FE8-BBFE-321DEFCD76BE}" type="datetimeFigureOut">
              <a:rPr lang="en-US" smtClean="0"/>
              <a:t>6/6/2020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9FD1E7-2EB5-42F2-AAEF-B51E3AC89159}" type="slidenum">
              <a:rPr lang="en-US" smtClean="0"/>
              <a:t>‹#›</a:t>
            </a:fld>
            <a:endParaRPr lang="en-US" dirty="0"/>
          </a:p>
        </p:txBody>
      </p:sp>
    </p:spTree>
    <p:extLst>
      <p:ext uri="{BB962C8B-B14F-4D97-AF65-F5344CB8AC3E}">
        <p14:creationId xmlns:p14="http://schemas.microsoft.com/office/powerpoint/2010/main" val="1680789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2D6DF8-0F66-4FE8-BBFE-321DEFCD76BE}" type="datetimeFigureOut">
              <a:rPr lang="en-US" smtClean="0"/>
              <a:t>6/6/2020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9FD1E7-2EB5-42F2-AAEF-B51E3AC89159}" type="slidenum">
              <a:rPr lang="en-US" smtClean="0"/>
              <a:t>‹#›</a:t>
            </a:fld>
            <a:endParaRPr lang="en-US" dirty="0"/>
          </a:p>
        </p:txBody>
      </p:sp>
    </p:spTree>
    <p:extLst>
      <p:ext uri="{BB962C8B-B14F-4D97-AF65-F5344CB8AC3E}">
        <p14:creationId xmlns:p14="http://schemas.microsoft.com/office/powerpoint/2010/main" val="1488255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2D6DF8-0F66-4FE8-BBFE-321DEFCD76BE}" type="datetimeFigureOut">
              <a:rPr lang="en-US" smtClean="0"/>
              <a:t>6/6/2020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9FD1E7-2EB5-42F2-AAEF-B51E3AC89159}" type="slidenum">
              <a:rPr lang="en-US" smtClean="0"/>
              <a:t>‹#›</a:t>
            </a:fld>
            <a:endParaRPr lang="en-US" dirty="0"/>
          </a:p>
        </p:txBody>
      </p:sp>
    </p:spTree>
    <p:extLst>
      <p:ext uri="{BB962C8B-B14F-4D97-AF65-F5344CB8AC3E}">
        <p14:creationId xmlns:p14="http://schemas.microsoft.com/office/powerpoint/2010/main" val="1934952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48A87A34-81AB-432B-8DAE-1953F412C126}" type="datetimeFigureOut">
              <a:rPr lang="en-US" smtClean="0"/>
              <a:t>6/6/2020</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6D22F896-40B5-4ADD-8801-0D06FADFA095}" type="slidenum">
              <a:rPr lang="en-US" smtClean="0"/>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18064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5062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48A87A34-81AB-432B-8DAE-1953F412C126}" type="datetimeFigureOut">
              <a:rPr lang="en-US" smtClean="0"/>
              <a:pPr/>
              <a:t>6/6/2020</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6D22F896-40B5-4ADD-8801-0D06FADFA095}" type="slidenum">
              <a:rPr lang="en-US" smtClean="0"/>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70856175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6/6/2020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37532839"/>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6/6/2020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45527095"/>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6/6/2020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220006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6/6/2020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157354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48A87A34-81AB-432B-8DAE-1953F412C126}" type="datetimeFigureOut">
              <a:rPr lang="en-US" smtClean="0"/>
              <a:t>6/6/2020</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6D22F896-40B5-4ADD-8801-0D06FADFA095}" type="slidenum">
              <a:rPr lang="en-US" smtClean="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42666806"/>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2D6DF8-0F66-4FE8-BBFE-321DEFCD76BE}" type="datetimeFigureOut">
              <a:rPr lang="en-US" smtClean="0"/>
              <a:t>6/6/2020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9FD1E7-2EB5-42F2-AAEF-B51E3AC89159}" type="slidenum">
              <a:rPr lang="en-US" smtClean="0"/>
              <a:t>‹#›</a:t>
            </a:fld>
            <a:endParaRPr lang="en-US" dirty="0"/>
          </a:p>
        </p:txBody>
      </p:sp>
    </p:spTree>
    <p:extLst>
      <p:ext uri="{BB962C8B-B14F-4D97-AF65-F5344CB8AC3E}">
        <p14:creationId xmlns:p14="http://schemas.microsoft.com/office/powerpoint/2010/main" val="12923505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48A87A34-81AB-432B-8DAE-1953F412C126}" type="datetimeFigureOut">
              <a:rPr lang="en-US" smtClean="0"/>
              <a:t>6/6/2020</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46869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268348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6/6/2020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21017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72D6DF8-0F66-4FE8-BBFE-321DEFCD76BE}" type="datetimeFigureOut">
              <a:rPr lang="en-US" smtClean="0"/>
              <a:t>6/6/2020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9FD1E7-2EB5-42F2-AAEF-B51E3AC89159}" type="slidenum">
              <a:rPr lang="en-US" smtClean="0"/>
              <a:t>‹#›</a:t>
            </a:fld>
            <a:endParaRPr lang="en-US" dirty="0"/>
          </a:p>
        </p:txBody>
      </p:sp>
    </p:spTree>
    <p:extLst>
      <p:ext uri="{BB962C8B-B14F-4D97-AF65-F5344CB8AC3E}">
        <p14:creationId xmlns:p14="http://schemas.microsoft.com/office/powerpoint/2010/main" val="240606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2D6DF8-0F66-4FE8-BBFE-321DEFCD76BE}" type="datetimeFigureOut">
              <a:rPr lang="en-US" smtClean="0"/>
              <a:t>6/6/2020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9FD1E7-2EB5-42F2-AAEF-B51E3AC89159}" type="slidenum">
              <a:rPr lang="en-US" smtClean="0"/>
              <a:t>‹#›</a:t>
            </a:fld>
            <a:endParaRPr lang="en-US" dirty="0"/>
          </a:p>
        </p:txBody>
      </p:sp>
    </p:spTree>
    <p:extLst>
      <p:ext uri="{BB962C8B-B14F-4D97-AF65-F5344CB8AC3E}">
        <p14:creationId xmlns:p14="http://schemas.microsoft.com/office/powerpoint/2010/main" val="274630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2D6DF8-0F66-4FE8-BBFE-321DEFCD76BE}" type="datetimeFigureOut">
              <a:rPr lang="en-US" smtClean="0"/>
              <a:t>6/6/2020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59FD1E7-2EB5-42F2-AAEF-B51E3AC89159}" type="slidenum">
              <a:rPr lang="en-US" smtClean="0"/>
              <a:t>‹#›</a:t>
            </a:fld>
            <a:endParaRPr lang="en-US" dirty="0"/>
          </a:p>
        </p:txBody>
      </p:sp>
    </p:spTree>
    <p:extLst>
      <p:ext uri="{BB962C8B-B14F-4D97-AF65-F5344CB8AC3E}">
        <p14:creationId xmlns:p14="http://schemas.microsoft.com/office/powerpoint/2010/main" val="776331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2D6DF8-0F66-4FE8-BBFE-321DEFCD76BE}" type="datetimeFigureOut">
              <a:rPr lang="en-US" smtClean="0"/>
              <a:t>6/6/2020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59FD1E7-2EB5-42F2-AAEF-B51E3AC89159}" type="slidenum">
              <a:rPr lang="en-US" smtClean="0"/>
              <a:t>‹#›</a:t>
            </a:fld>
            <a:endParaRPr lang="en-US" dirty="0"/>
          </a:p>
        </p:txBody>
      </p:sp>
    </p:spTree>
    <p:extLst>
      <p:ext uri="{BB962C8B-B14F-4D97-AF65-F5344CB8AC3E}">
        <p14:creationId xmlns:p14="http://schemas.microsoft.com/office/powerpoint/2010/main" val="1159289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2D6DF8-0F66-4FE8-BBFE-321DEFCD76BE}" type="datetimeFigureOut">
              <a:rPr lang="en-US" smtClean="0"/>
              <a:t>6/6/2020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59FD1E7-2EB5-42F2-AAEF-B51E3AC89159}" type="slidenum">
              <a:rPr lang="en-US" smtClean="0"/>
              <a:t>‹#›</a:t>
            </a:fld>
            <a:endParaRPr lang="en-US" dirty="0"/>
          </a:p>
        </p:txBody>
      </p:sp>
    </p:spTree>
    <p:extLst>
      <p:ext uri="{BB962C8B-B14F-4D97-AF65-F5344CB8AC3E}">
        <p14:creationId xmlns:p14="http://schemas.microsoft.com/office/powerpoint/2010/main" val="3833270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72D6DF8-0F66-4FE8-BBFE-321DEFCD76BE}" type="datetimeFigureOut">
              <a:rPr lang="en-US" smtClean="0"/>
              <a:t>6/6/2020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9FD1E7-2EB5-42F2-AAEF-B51E3AC89159}" type="slidenum">
              <a:rPr lang="en-US" smtClean="0"/>
              <a:t>‹#›</a:t>
            </a:fld>
            <a:endParaRPr lang="en-US" dirty="0"/>
          </a:p>
        </p:txBody>
      </p:sp>
    </p:spTree>
    <p:extLst>
      <p:ext uri="{BB962C8B-B14F-4D97-AF65-F5344CB8AC3E}">
        <p14:creationId xmlns:p14="http://schemas.microsoft.com/office/powerpoint/2010/main" val="360130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72D6DF8-0F66-4FE8-BBFE-321DEFCD76BE}" type="datetimeFigureOut">
              <a:rPr lang="en-US" smtClean="0"/>
              <a:t>6/6/2020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9FD1E7-2EB5-42F2-AAEF-B51E3AC89159}" type="slidenum">
              <a:rPr lang="en-US" smtClean="0"/>
              <a:t>‹#›</a:t>
            </a:fld>
            <a:endParaRPr lang="en-US" dirty="0"/>
          </a:p>
        </p:txBody>
      </p:sp>
    </p:spTree>
    <p:extLst>
      <p:ext uri="{BB962C8B-B14F-4D97-AF65-F5344CB8AC3E}">
        <p14:creationId xmlns:p14="http://schemas.microsoft.com/office/powerpoint/2010/main" val="1204792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2D6DF8-0F66-4FE8-BBFE-321DEFCD76BE}" type="datetimeFigureOut">
              <a:rPr lang="en-US" smtClean="0"/>
              <a:t>6/6/2020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9FD1E7-2EB5-42F2-AAEF-B51E3AC89159}" type="slidenum">
              <a:rPr lang="en-US" smtClean="0"/>
              <a:t>‹#›</a:t>
            </a:fld>
            <a:endParaRPr lang="en-US" dirty="0"/>
          </a:p>
        </p:txBody>
      </p:sp>
    </p:spTree>
    <p:extLst>
      <p:ext uri="{BB962C8B-B14F-4D97-AF65-F5344CB8AC3E}">
        <p14:creationId xmlns:p14="http://schemas.microsoft.com/office/powerpoint/2010/main" val="13362249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48A87A34-81AB-432B-8DAE-1953F412C126}" type="datetimeFigureOut">
              <a:rPr lang="en-US" smtClean="0"/>
              <a:pPr/>
              <a:t>6/6/2020</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6D22F896-40B5-4ADD-8801-0D06FADFA095}" type="slidenum">
              <a:rPr lang="en-US" smtClean="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707973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www.mindful.org/three-ways-to-foster-self-worth/"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ripply.biz/what-is-buzz-marketin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www.duperrin.com/english/2017/05/30/customer-experience-leaders-starting-to-allocate-bugets-to-employee-experienc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flashdecks.com/decks/berganza-lopez-sheerly-brigette-nicoll/vocabulary"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hyperlink" Target="https://pixabay.com/en/heart-self-esteem-self-liberation-741499/" TargetMode="External"/><Relationship Id="rId5" Type="http://schemas.openxmlformats.org/officeDocument/2006/relationships/image" Target="../media/image16.jpg"/><Relationship Id="rId4" Type="http://schemas.openxmlformats.org/officeDocument/2006/relationships/hyperlink" Target="https://www.yourkidsot.com/store/p128/%7BA4_POSTER%7D_Inner_Coach_Words_for_Positive_Self_Talk%21.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www.adaptistration.com/blog/2009/09/04/when-process-and-personality-collid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www.dumblittleman.com/2012/04/youve-got-one-change-left-what-do-you.html"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juliasteiny.com/2016/01/21/mental-health-does-not-mean-mental-illness/" TargetMode="External"/><Relationship Id="rId2" Type="http://schemas.openxmlformats.org/officeDocument/2006/relationships/image" Target="../media/image19.jpeg"/><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hyperlink" Target="https://openclipart.org/detail/194026/behavior-types-by-carlene-194026"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www.ihumanism.org/2013/09/skepticism-a-tool-for-humanism.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www.simonstapleton.com/wordpress/2008/04/24/articulate-your-success-2/"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www.pennyauctionwatch.com/2009/09/customer-support-reviews-penny-auction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www.slideshare.net/dokka/developing-assertiveness-12140575"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wooderice.com/10-blunders-men-unknowingly-make-that-turn-women-of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www.roberthalf.com/creativegroup/blog/in-the-hot-seat-how-to-answer-tough-interview-question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www.cenaynailor.com/4-pillars-network-marketing-succes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38607"/>
          <a:stretch/>
        </p:blipFill>
        <p:spPr>
          <a:xfrm>
            <a:off x="0" y="0"/>
            <a:ext cx="12192000" cy="5142451"/>
          </a:xfrm>
          <a:prstGeom prst="rect">
            <a:avLst/>
          </a:prstGeom>
        </p:spPr>
      </p:pic>
      <p:sp>
        <p:nvSpPr>
          <p:cNvPr id="6" name="TextBox 5"/>
          <p:cNvSpPr txBox="1"/>
          <p:nvPr/>
        </p:nvSpPr>
        <p:spPr>
          <a:xfrm>
            <a:off x="1538758" y="5307716"/>
            <a:ext cx="9114483" cy="1200329"/>
          </a:xfrm>
          <a:prstGeom prst="rect">
            <a:avLst/>
          </a:prstGeom>
          <a:noFill/>
        </p:spPr>
        <p:txBody>
          <a:bodyPr wrap="none" rtlCol="0">
            <a:spAutoFit/>
          </a:bodyPr>
          <a:lstStyle/>
          <a:p>
            <a:pPr lvl="0">
              <a:defRPr/>
            </a:pPr>
            <a:r>
              <a:rPr lang="en-US" sz="7200" b="1" dirty="0">
                <a:solidFill>
                  <a:prstClr val="white"/>
                </a:solidFill>
              </a:rPr>
              <a:t>Effective Assertiveness </a:t>
            </a:r>
            <a:endParaRPr kumimoji="0" lang="en-US" sz="7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6293902"/>
      </p:ext>
    </p:extLst>
  </p:cSld>
  <p:clrMapOvr>
    <a:masterClrMapping/>
  </p:clrMapOvr>
  <mc:AlternateContent xmlns:mc="http://schemas.openxmlformats.org/markup-compatibility/2006">
    <mc:Choice xmlns:p14="http://schemas.microsoft.com/office/powerpoint/2010/main" Requires="p14">
      <p:transition spd="slow" p14:dur="4000" advClick="0" advTm="6000">
        <p14:ferris dir="l"/>
        <p:sndAc>
          <p:endSnd/>
        </p:sndAc>
      </p:transition>
    </mc:Choice>
    <mc:Fallback>
      <p:transition spd="slow" advClick="0" advTm="6000">
        <p:fade/>
        <p:sndAc>
          <p:endSnd/>
        </p:sndAc>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A4323C66-8C71-4C75-8FC2-0A2C02E7F6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3082" y="5486400"/>
            <a:ext cx="2438918" cy="1371600"/>
          </a:xfrm>
          <a:prstGeom prst="rect">
            <a:avLst/>
          </a:prstGeom>
        </p:spPr>
      </p:pic>
      <p:sp>
        <p:nvSpPr>
          <p:cNvPr id="2" name="Title 1">
            <a:extLst>
              <a:ext uri="{FF2B5EF4-FFF2-40B4-BE49-F238E27FC236}">
                <a16:creationId xmlns:a16="http://schemas.microsoft.com/office/drawing/2014/main" id="{321A5461-20E9-403C-B9E7-C0001CB37DC3}"/>
              </a:ext>
            </a:extLst>
          </p:cNvPr>
          <p:cNvSpPr>
            <a:spLocks noGrp="1"/>
          </p:cNvSpPr>
          <p:nvPr>
            <p:ph type="title"/>
          </p:nvPr>
        </p:nvSpPr>
        <p:spPr/>
        <p:txBody>
          <a:bodyPr>
            <a:normAutofit/>
          </a:bodyPr>
          <a:lstStyle/>
          <a:p>
            <a:r>
              <a:rPr lang="en-US" sz="7200" b="1" dirty="0">
                <a:solidFill>
                  <a:prstClr val="black"/>
                </a:solidFill>
                <a:latin typeface="Calibri" panose="020F0502020204030204"/>
                <a:ea typeface="+mn-ea"/>
                <a:cs typeface="+mn-cs"/>
              </a:rPr>
              <a:t>Self-worth</a:t>
            </a:r>
            <a:endParaRPr lang="en-US" sz="7200" dirty="0"/>
          </a:p>
        </p:txBody>
      </p:sp>
      <p:sp>
        <p:nvSpPr>
          <p:cNvPr id="4" name="Content Placeholder 3">
            <a:extLst>
              <a:ext uri="{FF2B5EF4-FFF2-40B4-BE49-F238E27FC236}">
                <a16:creationId xmlns:a16="http://schemas.microsoft.com/office/drawing/2014/main" id="{ED5A90C8-2AA0-43A0-A900-6F059F539475}"/>
              </a:ext>
            </a:extLst>
          </p:cNvPr>
          <p:cNvSpPr>
            <a:spLocks noGrp="1"/>
          </p:cNvSpPr>
          <p:nvPr>
            <p:ph idx="1"/>
          </p:nvPr>
        </p:nvSpPr>
        <p:spPr/>
        <p:txBody>
          <a:bodyPr/>
          <a:lstStyle/>
          <a:p>
            <a:pPr lvl="0"/>
            <a:r>
              <a:rPr lang="en-US" b="1" dirty="0">
                <a:solidFill>
                  <a:prstClr val="black"/>
                </a:solidFill>
              </a:rPr>
              <a:t>Self-worth</a:t>
            </a:r>
            <a:r>
              <a:rPr lang="en-US" dirty="0">
                <a:solidFill>
                  <a:prstClr val="black"/>
                </a:solidFill>
              </a:rPr>
              <a:t>: Believing you have value and are as worthy as anyone else</a:t>
            </a:r>
          </a:p>
          <a:p>
            <a:endParaRPr lang="en-US" dirty="0"/>
          </a:p>
        </p:txBody>
      </p:sp>
      <p:pic>
        <p:nvPicPr>
          <p:cNvPr id="6" name="Picture 5">
            <a:extLst>
              <a:ext uri="{FF2B5EF4-FFF2-40B4-BE49-F238E27FC236}">
                <a16:creationId xmlns:a16="http://schemas.microsoft.com/office/drawing/2014/main" id="{B4A6F0D5-FB82-41E6-8B83-0DC90684B3D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477506" y="2494122"/>
            <a:ext cx="6437376" cy="4023360"/>
          </a:xfrm>
          <a:prstGeom prst="rect">
            <a:avLst/>
          </a:prstGeom>
        </p:spPr>
      </p:pic>
    </p:spTree>
    <p:extLst>
      <p:ext uri="{BB962C8B-B14F-4D97-AF65-F5344CB8AC3E}">
        <p14:creationId xmlns:p14="http://schemas.microsoft.com/office/powerpoint/2010/main" val="2139367572"/>
      </p:ext>
    </p:extLst>
  </p:cSld>
  <p:clrMapOvr>
    <a:masterClrMapping/>
  </p:clrMapOvr>
  <mc:AlternateContent xmlns:mc="http://schemas.openxmlformats.org/markup-compatibility/2006">
    <mc:Choice xmlns:p14="http://schemas.microsoft.com/office/powerpoint/2010/main" Requires="p14">
      <p:transition spd="slow" p14:dur="4000" advClick="0" advTm="20000">
        <p14:ferris dir="l"/>
      </p:transition>
    </mc:Choice>
    <mc:Fallback>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1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1" presetClass="entr" presetSubtype="0" fill="hold" nodeType="afterEffect">
                                  <p:stCondLst>
                                    <p:cond delay="0"/>
                                  </p:stCondLst>
                                  <p:childTnLst>
                                    <p:set>
                                      <p:cBhvr>
                                        <p:cTn id="11" dur="1" fill="hold">
                                          <p:stCondLst>
                                            <p:cond delay="5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A4323C66-8C71-4C75-8FC2-0A2C02E7F6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3082" y="5486400"/>
            <a:ext cx="2438918" cy="1371600"/>
          </a:xfrm>
          <a:prstGeom prst="rect">
            <a:avLst/>
          </a:prstGeom>
        </p:spPr>
      </p:pic>
      <p:sp>
        <p:nvSpPr>
          <p:cNvPr id="2" name="Title 1">
            <a:extLst>
              <a:ext uri="{FF2B5EF4-FFF2-40B4-BE49-F238E27FC236}">
                <a16:creationId xmlns:a16="http://schemas.microsoft.com/office/drawing/2014/main" id="{321A5461-20E9-403C-B9E7-C0001CB37DC3}"/>
              </a:ext>
            </a:extLst>
          </p:cNvPr>
          <p:cNvSpPr>
            <a:spLocks noGrp="1"/>
          </p:cNvSpPr>
          <p:nvPr>
            <p:ph type="title"/>
          </p:nvPr>
        </p:nvSpPr>
        <p:spPr/>
        <p:txBody>
          <a:bodyPr>
            <a:normAutofit/>
          </a:bodyPr>
          <a:lstStyle/>
          <a:p>
            <a:r>
              <a:rPr lang="en-US" sz="7200" b="1" dirty="0">
                <a:solidFill>
                  <a:prstClr val="black"/>
                </a:solidFill>
                <a:latin typeface="Calibri" panose="020F0502020204030204"/>
                <a:ea typeface="+mn-ea"/>
                <a:cs typeface="+mn-cs"/>
              </a:rPr>
              <a:t>Knowledge</a:t>
            </a:r>
            <a:endParaRPr lang="en-US" sz="7200" dirty="0"/>
          </a:p>
        </p:txBody>
      </p:sp>
      <p:sp>
        <p:nvSpPr>
          <p:cNvPr id="4" name="Content Placeholder 3">
            <a:extLst>
              <a:ext uri="{FF2B5EF4-FFF2-40B4-BE49-F238E27FC236}">
                <a16:creationId xmlns:a16="http://schemas.microsoft.com/office/drawing/2014/main" id="{ED5A90C8-2AA0-43A0-A900-6F059F539475}"/>
              </a:ext>
            </a:extLst>
          </p:cNvPr>
          <p:cNvSpPr>
            <a:spLocks noGrp="1"/>
          </p:cNvSpPr>
          <p:nvPr>
            <p:ph idx="1"/>
          </p:nvPr>
        </p:nvSpPr>
        <p:spPr/>
        <p:txBody>
          <a:bodyPr/>
          <a:lstStyle/>
          <a:p>
            <a:pPr lvl="0"/>
            <a:r>
              <a:rPr lang="en-US" b="1" dirty="0">
                <a:solidFill>
                  <a:prstClr val="black"/>
                </a:solidFill>
              </a:rPr>
              <a:t>Knowledge</a:t>
            </a:r>
            <a:r>
              <a:rPr lang="en-US" dirty="0">
                <a:solidFill>
                  <a:prstClr val="black"/>
                </a:solidFill>
              </a:rPr>
              <a:t>: Knowing assertive language and behaviors to use, and non-assertive language and behaviors to avoid</a:t>
            </a:r>
          </a:p>
          <a:p>
            <a:endParaRPr lang="en-US" dirty="0"/>
          </a:p>
        </p:txBody>
      </p:sp>
      <p:pic>
        <p:nvPicPr>
          <p:cNvPr id="6" name="Picture 5" descr="A picture containing room&#10;&#10;Description automatically generated">
            <a:extLst>
              <a:ext uri="{FF2B5EF4-FFF2-40B4-BE49-F238E27FC236}">
                <a16:creationId xmlns:a16="http://schemas.microsoft.com/office/drawing/2014/main" id="{94A765DA-587E-4629-AB5A-55D11274C47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818882" y="2778125"/>
            <a:ext cx="6096000" cy="3714750"/>
          </a:xfrm>
          <a:prstGeom prst="rect">
            <a:avLst/>
          </a:prstGeom>
        </p:spPr>
      </p:pic>
    </p:spTree>
    <p:extLst>
      <p:ext uri="{BB962C8B-B14F-4D97-AF65-F5344CB8AC3E}">
        <p14:creationId xmlns:p14="http://schemas.microsoft.com/office/powerpoint/2010/main" val="3015228159"/>
      </p:ext>
    </p:extLst>
  </p:cSld>
  <p:clrMapOvr>
    <a:masterClrMapping/>
  </p:clrMapOvr>
  <mc:AlternateContent xmlns:mc="http://schemas.openxmlformats.org/markup-compatibility/2006">
    <mc:Choice xmlns:p14="http://schemas.microsoft.com/office/powerpoint/2010/main" Requires="p14">
      <p:transition spd="slow" p14:dur="4000" advClick="0" advTm="20000">
        <p14:ferris dir="l"/>
      </p:transition>
    </mc:Choice>
    <mc:Fallback>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1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1" presetClass="entr" presetSubtype="0" fill="hold" nodeType="afterEffect">
                                  <p:stCondLst>
                                    <p:cond delay="0"/>
                                  </p:stCondLst>
                                  <p:childTnLst>
                                    <p:set>
                                      <p:cBhvr>
                                        <p:cTn id="11" dur="1" fill="hold">
                                          <p:stCondLst>
                                            <p:cond delay="3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A4323C66-8C71-4C75-8FC2-0A2C02E7F6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3082" y="5486400"/>
            <a:ext cx="2438918" cy="1371600"/>
          </a:xfrm>
          <a:prstGeom prst="rect">
            <a:avLst/>
          </a:prstGeom>
        </p:spPr>
      </p:pic>
      <p:sp>
        <p:nvSpPr>
          <p:cNvPr id="2" name="Title 1">
            <a:extLst>
              <a:ext uri="{FF2B5EF4-FFF2-40B4-BE49-F238E27FC236}">
                <a16:creationId xmlns:a16="http://schemas.microsoft.com/office/drawing/2014/main" id="{321A5461-20E9-403C-B9E7-C0001CB37DC3}"/>
              </a:ext>
            </a:extLst>
          </p:cNvPr>
          <p:cNvSpPr>
            <a:spLocks noGrp="1"/>
          </p:cNvSpPr>
          <p:nvPr>
            <p:ph type="title"/>
          </p:nvPr>
        </p:nvSpPr>
        <p:spPr/>
        <p:txBody>
          <a:bodyPr>
            <a:normAutofit/>
          </a:bodyPr>
          <a:lstStyle/>
          <a:p>
            <a:r>
              <a:rPr lang="en-US" sz="7200" b="1" dirty="0">
                <a:solidFill>
                  <a:prstClr val="black"/>
                </a:solidFill>
                <a:latin typeface="Calibri" panose="020F0502020204030204"/>
                <a:ea typeface="+mn-ea"/>
                <a:cs typeface="+mn-cs"/>
              </a:rPr>
              <a:t>Practice and Experience</a:t>
            </a:r>
            <a:endParaRPr lang="en-US" sz="7200" dirty="0"/>
          </a:p>
        </p:txBody>
      </p:sp>
      <p:sp>
        <p:nvSpPr>
          <p:cNvPr id="4" name="Content Placeholder 3">
            <a:extLst>
              <a:ext uri="{FF2B5EF4-FFF2-40B4-BE49-F238E27FC236}">
                <a16:creationId xmlns:a16="http://schemas.microsoft.com/office/drawing/2014/main" id="{ED5A90C8-2AA0-43A0-A900-6F059F539475}"/>
              </a:ext>
            </a:extLst>
          </p:cNvPr>
          <p:cNvSpPr>
            <a:spLocks noGrp="1"/>
          </p:cNvSpPr>
          <p:nvPr>
            <p:ph idx="1"/>
          </p:nvPr>
        </p:nvSpPr>
        <p:spPr/>
        <p:txBody>
          <a:bodyPr/>
          <a:lstStyle/>
          <a:p>
            <a:pPr lvl="0"/>
            <a:r>
              <a:rPr lang="en-US" b="1" dirty="0">
                <a:solidFill>
                  <a:prstClr val="black"/>
                </a:solidFill>
              </a:rPr>
              <a:t>Practice and experience</a:t>
            </a:r>
            <a:r>
              <a:rPr lang="en-US" dirty="0">
                <a:solidFill>
                  <a:prstClr val="black"/>
                </a:solidFill>
              </a:rPr>
              <a:t>: Starting small and make incremental improvements in your efforts to act assertively</a:t>
            </a:r>
          </a:p>
          <a:p>
            <a:endParaRPr lang="en-US" dirty="0"/>
          </a:p>
        </p:txBody>
      </p:sp>
      <p:pic>
        <p:nvPicPr>
          <p:cNvPr id="6" name="Picture 5" descr="A picture containing outdoor, snow, riding, skiing&#10;&#10;Description automatically generated">
            <a:extLst>
              <a:ext uri="{FF2B5EF4-FFF2-40B4-BE49-F238E27FC236}">
                <a16:creationId xmlns:a16="http://schemas.microsoft.com/office/drawing/2014/main" id="{5B003A92-3272-4F15-96F3-54D2589B43F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361417" y="2619375"/>
            <a:ext cx="6196025" cy="4114800"/>
          </a:xfrm>
          <a:prstGeom prst="rect">
            <a:avLst/>
          </a:prstGeom>
        </p:spPr>
      </p:pic>
    </p:spTree>
    <p:extLst>
      <p:ext uri="{BB962C8B-B14F-4D97-AF65-F5344CB8AC3E}">
        <p14:creationId xmlns:p14="http://schemas.microsoft.com/office/powerpoint/2010/main" val="2583132469"/>
      </p:ext>
    </p:extLst>
  </p:cSld>
  <p:clrMapOvr>
    <a:masterClrMapping/>
  </p:clrMapOvr>
  <mc:AlternateContent xmlns:mc="http://schemas.openxmlformats.org/markup-compatibility/2006">
    <mc:Choice xmlns:p14="http://schemas.microsoft.com/office/powerpoint/2010/main" Requires="p14">
      <p:transition spd="slow" p14:dur="4000" advClick="0" advTm="20000">
        <p14:ferris dir="l"/>
      </p:transition>
    </mc:Choice>
    <mc:Fallback>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1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1" presetClass="entr" presetSubtype="0" fill="hold" nodeType="afterEffect">
                                  <p:stCondLst>
                                    <p:cond delay="0"/>
                                  </p:stCondLst>
                                  <p:childTnLst>
                                    <p:set>
                                      <p:cBhvr>
                                        <p:cTn id="11" dur="1" fill="hold">
                                          <p:stCondLst>
                                            <p:cond delay="3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A4323C66-8C71-4C75-8FC2-0A2C02E7F6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3082" y="5486400"/>
            <a:ext cx="2438918" cy="1371600"/>
          </a:xfrm>
          <a:prstGeom prst="rect">
            <a:avLst/>
          </a:prstGeom>
        </p:spPr>
      </p:pic>
      <p:sp>
        <p:nvSpPr>
          <p:cNvPr id="2" name="Title 1">
            <a:extLst>
              <a:ext uri="{FF2B5EF4-FFF2-40B4-BE49-F238E27FC236}">
                <a16:creationId xmlns:a16="http://schemas.microsoft.com/office/drawing/2014/main" id="{321A5461-20E9-403C-B9E7-C0001CB37DC3}"/>
              </a:ext>
            </a:extLst>
          </p:cNvPr>
          <p:cNvSpPr>
            <a:spLocks noGrp="1"/>
          </p:cNvSpPr>
          <p:nvPr>
            <p:ph type="title"/>
          </p:nvPr>
        </p:nvSpPr>
        <p:spPr/>
        <p:txBody>
          <a:bodyPr>
            <a:normAutofit/>
          </a:bodyPr>
          <a:lstStyle/>
          <a:p>
            <a:r>
              <a:rPr lang="en-US" sz="7200" b="1" dirty="0">
                <a:latin typeface="+mn-lt"/>
              </a:rPr>
              <a:t>Your Assertive Rights</a:t>
            </a:r>
          </a:p>
        </p:txBody>
      </p:sp>
      <p:sp>
        <p:nvSpPr>
          <p:cNvPr id="4" name="Content Placeholder 3">
            <a:extLst>
              <a:ext uri="{FF2B5EF4-FFF2-40B4-BE49-F238E27FC236}">
                <a16:creationId xmlns:a16="http://schemas.microsoft.com/office/drawing/2014/main" id="{ED5A90C8-2AA0-43A0-A900-6F059F539475}"/>
              </a:ext>
            </a:extLst>
          </p:cNvPr>
          <p:cNvSpPr>
            <a:spLocks noGrp="1"/>
          </p:cNvSpPr>
          <p:nvPr>
            <p:ph idx="1"/>
          </p:nvPr>
        </p:nvSpPr>
        <p:spPr/>
        <p:txBody>
          <a:bodyPr/>
          <a:lstStyle/>
          <a:p>
            <a:r>
              <a:rPr lang="en-US" dirty="0"/>
              <a:t>Statements to say to yourself to reinforce your desire to act assertively.</a:t>
            </a:r>
          </a:p>
          <a:p>
            <a:pPr marL="285750" lvl="0" indent="-285750" fontAlgn="base">
              <a:lnSpc>
                <a:spcPct val="100000"/>
              </a:lnSpc>
              <a:spcBef>
                <a:spcPct val="20000"/>
              </a:spcBef>
              <a:spcAft>
                <a:spcPts val="600"/>
              </a:spcAft>
              <a:buClr>
                <a:srgbClr val="336799"/>
              </a:buClr>
              <a:buSzPct val="75000"/>
              <a:buFont typeface="Wingdings" pitchFamily="2" charset="2"/>
              <a:buChar char="§"/>
            </a:pPr>
            <a:r>
              <a:rPr lang="en-US" sz="2100" dirty="0">
                <a:solidFill>
                  <a:prstClr val="black"/>
                </a:solidFill>
                <a:latin typeface="Calibri" pitchFamily="34" charset="0"/>
                <a:cs typeface="Arial" charset="0"/>
              </a:rPr>
              <a:t>“My needs are as important as anyone else’s.”</a:t>
            </a:r>
          </a:p>
          <a:p>
            <a:pPr marL="285750" lvl="0" indent="-285750" fontAlgn="base">
              <a:lnSpc>
                <a:spcPct val="100000"/>
              </a:lnSpc>
              <a:spcBef>
                <a:spcPct val="20000"/>
              </a:spcBef>
              <a:spcAft>
                <a:spcPts val="600"/>
              </a:spcAft>
              <a:buClr>
                <a:srgbClr val="336799"/>
              </a:buClr>
              <a:buSzPct val="75000"/>
              <a:buFont typeface="Wingdings" pitchFamily="2" charset="2"/>
              <a:buChar char="§"/>
            </a:pPr>
            <a:r>
              <a:rPr lang="en-US" sz="2100" dirty="0">
                <a:solidFill>
                  <a:prstClr val="black"/>
                </a:solidFill>
                <a:latin typeface="Calibri" pitchFamily="34" charset="0"/>
                <a:cs typeface="Arial" charset="0"/>
              </a:rPr>
              <a:t>“It’s OK to meet my needs and/or ask to have them met.”</a:t>
            </a:r>
          </a:p>
          <a:p>
            <a:pPr marL="285750" lvl="0" indent="-285750" algn="just" fontAlgn="base">
              <a:lnSpc>
                <a:spcPct val="100000"/>
              </a:lnSpc>
              <a:spcBef>
                <a:spcPct val="20000"/>
              </a:spcBef>
              <a:spcAft>
                <a:spcPts val="600"/>
              </a:spcAft>
              <a:buClr>
                <a:srgbClr val="336799"/>
              </a:buClr>
              <a:buSzPct val="75000"/>
              <a:buFont typeface="Wingdings" pitchFamily="2" charset="2"/>
              <a:buChar char="§"/>
            </a:pPr>
            <a:r>
              <a:rPr lang="en-US" sz="2100" dirty="0">
                <a:solidFill>
                  <a:prstClr val="black"/>
                </a:solidFill>
                <a:latin typeface="Calibri" pitchFamily="34" charset="0"/>
                <a:cs typeface="Arial" charset="0"/>
              </a:rPr>
              <a:t>“I accept responsibility for my thoughts, feelings, opinions and behavior. “</a:t>
            </a:r>
          </a:p>
          <a:p>
            <a:pPr marL="285750" lvl="0" indent="-285750" algn="just" fontAlgn="base">
              <a:lnSpc>
                <a:spcPct val="100000"/>
              </a:lnSpc>
              <a:spcBef>
                <a:spcPct val="20000"/>
              </a:spcBef>
              <a:spcAft>
                <a:spcPts val="600"/>
              </a:spcAft>
              <a:buClr>
                <a:srgbClr val="336799"/>
              </a:buClr>
              <a:buSzPct val="75000"/>
              <a:buFont typeface="Wingdings" pitchFamily="2" charset="2"/>
              <a:buChar char="§"/>
            </a:pPr>
            <a:r>
              <a:rPr lang="en-US" sz="2100" dirty="0">
                <a:solidFill>
                  <a:prstClr val="black"/>
                </a:solidFill>
                <a:latin typeface="Calibri" pitchFamily="34" charset="0"/>
                <a:cs typeface="Arial" charset="0"/>
              </a:rPr>
              <a:t>“I cannot be responsible for the thoughts, feelings, opinions and behaviors of others.”</a:t>
            </a:r>
          </a:p>
          <a:p>
            <a:endParaRPr lang="en-US" dirty="0"/>
          </a:p>
        </p:txBody>
      </p:sp>
      <p:pic>
        <p:nvPicPr>
          <p:cNvPr id="6" name="Picture 5" descr="A picture containing shirt&#10;&#10;Description automatically generated">
            <a:extLst>
              <a:ext uri="{FF2B5EF4-FFF2-40B4-BE49-F238E27FC236}">
                <a16:creationId xmlns:a16="http://schemas.microsoft.com/office/drawing/2014/main" id="{8CD90D26-CD42-4C40-B420-563DC257C5E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485891" y="4486731"/>
            <a:ext cx="2926080" cy="2194560"/>
          </a:xfrm>
          <a:prstGeom prst="rect">
            <a:avLst/>
          </a:prstGeom>
        </p:spPr>
      </p:pic>
    </p:spTree>
    <p:extLst>
      <p:ext uri="{BB962C8B-B14F-4D97-AF65-F5344CB8AC3E}">
        <p14:creationId xmlns:p14="http://schemas.microsoft.com/office/powerpoint/2010/main" val="1567488266"/>
      </p:ext>
    </p:extLst>
  </p:cSld>
  <p:clrMapOvr>
    <a:masterClrMapping/>
  </p:clrMapOvr>
  <mc:AlternateContent xmlns:mc="http://schemas.openxmlformats.org/markup-compatibility/2006">
    <mc:Choice xmlns:p14="http://schemas.microsoft.com/office/powerpoint/2010/main" Requires="p14">
      <p:transition spd="slow" p14:dur="4000" advClick="0" advTm="20000">
        <p14:ferris dir="l"/>
      </p:transition>
    </mc:Choice>
    <mc:Fallback>
      <p:transition spd="slow" advClick="0" advTm="20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A4323C66-8C71-4C75-8FC2-0A2C02E7F6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3082" y="5486400"/>
            <a:ext cx="2438918" cy="1371600"/>
          </a:xfrm>
          <a:prstGeom prst="rect">
            <a:avLst/>
          </a:prstGeom>
        </p:spPr>
      </p:pic>
      <p:sp>
        <p:nvSpPr>
          <p:cNvPr id="2" name="Title 1">
            <a:extLst>
              <a:ext uri="{FF2B5EF4-FFF2-40B4-BE49-F238E27FC236}">
                <a16:creationId xmlns:a16="http://schemas.microsoft.com/office/drawing/2014/main" id="{321A5461-20E9-403C-B9E7-C0001CB37DC3}"/>
              </a:ext>
            </a:extLst>
          </p:cNvPr>
          <p:cNvSpPr>
            <a:spLocks noGrp="1"/>
          </p:cNvSpPr>
          <p:nvPr>
            <p:ph type="title"/>
          </p:nvPr>
        </p:nvSpPr>
        <p:spPr>
          <a:xfrm>
            <a:off x="303178" y="199754"/>
            <a:ext cx="11725275" cy="1325563"/>
          </a:xfrm>
        </p:spPr>
        <p:txBody>
          <a:bodyPr>
            <a:noAutofit/>
          </a:bodyPr>
          <a:lstStyle/>
          <a:p>
            <a:r>
              <a:rPr lang="en-US" sz="7200" b="1" dirty="0">
                <a:latin typeface="+mn-lt"/>
              </a:rPr>
              <a:t>Changing to Positive Self-Talk</a:t>
            </a:r>
          </a:p>
        </p:txBody>
      </p:sp>
      <p:pic>
        <p:nvPicPr>
          <p:cNvPr id="6" name="Content Placeholder 5">
            <a:extLst>
              <a:ext uri="{FF2B5EF4-FFF2-40B4-BE49-F238E27FC236}">
                <a16:creationId xmlns:a16="http://schemas.microsoft.com/office/drawing/2014/main" id="{F275AC4C-91C7-47A4-8E84-515D2AF9E7EE}"/>
              </a:ext>
            </a:extLst>
          </p:cNvPr>
          <p:cNvPicPr>
            <a:picLocks noGrp="1" noChangeAspect="1"/>
          </p:cNvPicPr>
          <p:nvPr>
            <p:ph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28" b="11415"/>
          <a:stretch/>
        </p:blipFill>
        <p:spPr>
          <a:xfrm>
            <a:off x="5938461" y="1525317"/>
            <a:ext cx="4072631" cy="5103104"/>
          </a:xfrm>
        </p:spPr>
      </p:pic>
      <p:pic>
        <p:nvPicPr>
          <p:cNvPr id="8" name="Picture 7" descr="A drawing of a cartoon character&#10;&#10;Description automatically generated">
            <a:extLst>
              <a:ext uri="{FF2B5EF4-FFF2-40B4-BE49-F238E27FC236}">
                <a16:creationId xmlns:a16="http://schemas.microsoft.com/office/drawing/2014/main" id="{AFF00BC8-CAAA-4315-AD47-BF7B33181DD8}"/>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20762" y="1690688"/>
            <a:ext cx="4661010" cy="4519612"/>
          </a:xfrm>
          <a:prstGeom prst="rect">
            <a:avLst/>
          </a:prstGeom>
        </p:spPr>
      </p:pic>
    </p:spTree>
    <p:extLst>
      <p:ext uri="{BB962C8B-B14F-4D97-AF65-F5344CB8AC3E}">
        <p14:creationId xmlns:p14="http://schemas.microsoft.com/office/powerpoint/2010/main" val="1864204912"/>
      </p:ext>
    </p:extLst>
  </p:cSld>
  <p:clrMapOvr>
    <a:masterClrMapping/>
  </p:clrMapOvr>
  <mc:AlternateContent xmlns:mc="http://schemas.openxmlformats.org/markup-compatibility/2006">
    <mc:Choice xmlns:p14="http://schemas.microsoft.com/office/powerpoint/2010/main" Requires="p14">
      <p:transition spd="slow" p14:dur="4000" advClick="0" advTm="20000">
        <p14:ferris dir="l"/>
      </p:transition>
    </mc:Choice>
    <mc:Fallback>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3499"/>
                                          </p:stCondLst>
                                        </p:cTn>
                                        <p:tgtEl>
                                          <p:spTgt spid="8"/>
                                        </p:tgtEl>
                                        <p:attrNameLst>
                                          <p:attrName>style.visibility</p:attrName>
                                        </p:attrNameLst>
                                      </p:cBhvr>
                                      <p:to>
                                        <p:strVal val="visible"/>
                                      </p:to>
                                    </p:set>
                                  </p:childTnLst>
                                </p:cTn>
                              </p:par>
                            </p:childTnLst>
                          </p:cTn>
                        </p:par>
                        <p:par>
                          <p:cTn id="7" fill="hold">
                            <p:stCondLst>
                              <p:cond delay="3500"/>
                            </p:stCondLst>
                            <p:childTnLst>
                              <p:par>
                                <p:cTn id="8" presetID="1" presetClass="entr" presetSubtype="0" fill="hold" nodeType="afterEffect">
                                  <p:stCondLst>
                                    <p:cond delay="2000"/>
                                  </p:stCondLst>
                                  <p:childTnLst>
                                    <p:set>
                                      <p:cBhvr>
                                        <p:cTn id="9" dur="1" fill="hold">
                                          <p:stCondLst>
                                            <p:cond delay="3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A4323C66-8C71-4C75-8FC2-0A2C02E7F6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3082" y="5486400"/>
            <a:ext cx="2438918" cy="1371600"/>
          </a:xfrm>
          <a:prstGeom prst="rect">
            <a:avLst/>
          </a:prstGeom>
        </p:spPr>
      </p:pic>
      <p:sp>
        <p:nvSpPr>
          <p:cNvPr id="2" name="Title 1">
            <a:extLst>
              <a:ext uri="{FF2B5EF4-FFF2-40B4-BE49-F238E27FC236}">
                <a16:creationId xmlns:a16="http://schemas.microsoft.com/office/drawing/2014/main" id="{321A5461-20E9-403C-B9E7-C0001CB37DC3}"/>
              </a:ext>
            </a:extLst>
          </p:cNvPr>
          <p:cNvSpPr>
            <a:spLocks noGrp="1"/>
          </p:cNvSpPr>
          <p:nvPr>
            <p:ph type="title"/>
          </p:nvPr>
        </p:nvSpPr>
        <p:spPr/>
        <p:txBody>
          <a:bodyPr>
            <a:normAutofit/>
          </a:bodyPr>
          <a:lstStyle/>
          <a:p>
            <a:r>
              <a:rPr lang="en-US" sz="7200" b="1" dirty="0">
                <a:solidFill>
                  <a:prstClr val="black"/>
                </a:solidFill>
                <a:latin typeface="+mn-lt"/>
              </a:rPr>
              <a:t>Change Your Language</a:t>
            </a:r>
            <a:endParaRPr lang="en-US" sz="7200" b="1" dirty="0">
              <a:latin typeface="+mn-lt"/>
            </a:endParaRPr>
          </a:p>
        </p:txBody>
      </p:sp>
      <p:sp>
        <p:nvSpPr>
          <p:cNvPr id="4" name="Content Placeholder 3">
            <a:extLst>
              <a:ext uri="{FF2B5EF4-FFF2-40B4-BE49-F238E27FC236}">
                <a16:creationId xmlns:a16="http://schemas.microsoft.com/office/drawing/2014/main" id="{ED5A90C8-2AA0-43A0-A900-6F059F539475}"/>
              </a:ext>
            </a:extLst>
          </p:cNvPr>
          <p:cNvSpPr>
            <a:spLocks noGrp="1"/>
          </p:cNvSpPr>
          <p:nvPr>
            <p:ph idx="1"/>
          </p:nvPr>
        </p:nvSpPr>
        <p:spPr/>
        <p:txBody>
          <a:bodyPr/>
          <a:lstStyle/>
          <a:p>
            <a:pPr marL="0" lvl="0" indent="0" algn="just" eaLnBrk="0" fontAlgn="base" hangingPunct="0">
              <a:lnSpc>
                <a:spcPct val="100000"/>
              </a:lnSpc>
              <a:spcBef>
                <a:spcPts val="0"/>
              </a:spcBef>
              <a:spcAft>
                <a:spcPct val="0"/>
              </a:spcAft>
              <a:buNone/>
            </a:pPr>
            <a:r>
              <a:rPr lang="en-US" sz="2000" dirty="0">
                <a:solidFill>
                  <a:prstClr val="black"/>
                </a:solidFill>
                <a:latin typeface="Calibri" pitchFamily="34" charset="0"/>
                <a:cs typeface="Arial" charset="0"/>
              </a:rPr>
              <a:t>Although assertiveness begins in your head, there are concrete, specific communication techniques you can use to convey your assertiveness appropriately.</a:t>
            </a:r>
          </a:p>
          <a:p>
            <a:pPr marL="238125" lvl="0" indent="-238125" fontAlgn="base">
              <a:lnSpc>
                <a:spcPct val="100000"/>
              </a:lnSpc>
              <a:spcBef>
                <a:spcPts val="0"/>
              </a:spcBef>
              <a:spcAft>
                <a:spcPts val="600"/>
              </a:spcAft>
              <a:buClr>
                <a:srgbClr val="336799"/>
              </a:buClr>
              <a:buSzPct val="75000"/>
              <a:buFont typeface="Wingdings" pitchFamily="2" charset="2"/>
              <a:buChar char="§"/>
              <a:defRPr/>
            </a:pPr>
            <a:r>
              <a:rPr lang="en-US" sz="2400" b="1" dirty="0">
                <a:solidFill>
                  <a:prstClr val="black"/>
                </a:solidFill>
                <a:latin typeface="Calibri" pitchFamily="34" charset="0"/>
                <a:cs typeface="Arial" charset="0"/>
              </a:rPr>
              <a:t>Use “I” statements</a:t>
            </a:r>
          </a:p>
          <a:p>
            <a:pPr marL="695325" lvl="1" indent="-238125" fontAlgn="base">
              <a:lnSpc>
                <a:spcPct val="100000"/>
              </a:lnSpc>
              <a:spcBef>
                <a:spcPts val="0"/>
              </a:spcBef>
              <a:spcAft>
                <a:spcPts val="600"/>
              </a:spcAft>
              <a:buClr>
                <a:srgbClr val="336799"/>
              </a:buClr>
              <a:buSzPct val="75000"/>
              <a:buFont typeface="Wingdings" pitchFamily="2" charset="2"/>
              <a:buChar char="§"/>
              <a:defRPr/>
            </a:pPr>
            <a:r>
              <a:rPr lang="en-US" sz="2200" b="1" i="1" dirty="0">
                <a:solidFill>
                  <a:prstClr val="black"/>
                </a:solidFill>
                <a:latin typeface="Calibri" pitchFamily="34" charset="0"/>
                <a:cs typeface="Arial" charset="0"/>
              </a:rPr>
              <a:t>Wrong way</a:t>
            </a:r>
            <a:r>
              <a:rPr lang="en-US" sz="2200" i="1" dirty="0">
                <a:solidFill>
                  <a:prstClr val="black"/>
                </a:solidFill>
                <a:latin typeface="Calibri" pitchFamily="34" charset="0"/>
                <a:cs typeface="Arial" charset="0"/>
              </a:rPr>
              <a:t>: </a:t>
            </a:r>
            <a:r>
              <a:rPr lang="en-US" sz="2200" dirty="0">
                <a:solidFill>
                  <a:prstClr val="black"/>
                </a:solidFill>
                <a:latin typeface="Calibri" pitchFamily="34" charset="0"/>
                <a:cs typeface="Arial" charset="0"/>
              </a:rPr>
              <a:t>“You always interrupt me.”</a:t>
            </a:r>
          </a:p>
          <a:p>
            <a:pPr marL="695325" lvl="1" indent="-238125" fontAlgn="base">
              <a:lnSpc>
                <a:spcPct val="100000"/>
              </a:lnSpc>
              <a:spcBef>
                <a:spcPts val="0"/>
              </a:spcBef>
              <a:spcAft>
                <a:spcPts val="600"/>
              </a:spcAft>
              <a:buClr>
                <a:srgbClr val="336799"/>
              </a:buClr>
              <a:buSzPct val="75000"/>
              <a:buFont typeface="Wingdings" pitchFamily="2" charset="2"/>
              <a:buChar char="§"/>
              <a:defRPr/>
            </a:pPr>
            <a:r>
              <a:rPr lang="en-US" sz="2200" b="1" i="1" dirty="0">
                <a:solidFill>
                  <a:prstClr val="black"/>
                </a:solidFill>
                <a:latin typeface="Calibri" pitchFamily="34" charset="0"/>
                <a:cs typeface="Arial" charset="0"/>
              </a:rPr>
              <a:t>Right way</a:t>
            </a:r>
            <a:r>
              <a:rPr lang="en-US" sz="2200" i="1" dirty="0">
                <a:solidFill>
                  <a:prstClr val="black"/>
                </a:solidFill>
                <a:latin typeface="Calibri" pitchFamily="34" charset="0"/>
                <a:cs typeface="Arial" charset="0"/>
              </a:rPr>
              <a:t>: </a:t>
            </a:r>
            <a:r>
              <a:rPr lang="en-US" sz="2200" dirty="0">
                <a:solidFill>
                  <a:prstClr val="black"/>
                </a:solidFill>
                <a:latin typeface="Calibri" pitchFamily="34" charset="0"/>
                <a:cs typeface="Arial" charset="0"/>
              </a:rPr>
              <a:t>“I would like to complete my explanation without interruption.”</a:t>
            </a:r>
          </a:p>
          <a:p>
            <a:pPr marL="238125" lvl="0" indent="-238125" fontAlgn="base">
              <a:lnSpc>
                <a:spcPct val="100000"/>
              </a:lnSpc>
              <a:spcBef>
                <a:spcPts val="0"/>
              </a:spcBef>
              <a:spcAft>
                <a:spcPts val="600"/>
              </a:spcAft>
              <a:buClr>
                <a:srgbClr val="336799"/>
              </a:buClr>
              <a:buSzPct val="75000"/>
              <a:buFont typeface="Wingdings" pitchFamily="2" charset="2"/>
              <a:buChar char="§"/>
              <a:defRPr/>
            </a:pPr>
            <a:r>
              <a:rPr lang="en-US" sz="2400" b="1" dirty="0">
                <a:solidFill>
                  <a:prstClr val="black"/>
                </a:solidFill>
                <a:latin typeface="Calibri" pitchFamily="34" charset="0"/>
                <a:cs typeface="Arial" charset="0"/>
              </a:rPr>
              <a:t>Use factual statements</a:t>
            </a:r>
          </a:p>
          <a:p>
            <a:pPr marL="695325" lvl="1" indent="-238125" fontAlgn="base">
              <a:lnSpc>
                <a:spcPct val="100000"/>
              </a:lnSpc>
              <a:spcBef>
                <a:spcPts val="0"/>
              </a:spcBef>
              <a:spcAft>
                <a:spcPts val="600"/>
              </a:spcAft>
              <a:buClr>
                <a:srgbClr val="336799"/>
              </a:buClr>
              <a:buSzPct val="75000"/>
              <a:buFont typeface="Wingdings" pitchFamily="2" charset="2"/>
              <a:buChar char="§"/>
              <a:defRPr/>
            </a:pPr>
            <a:r>
              <a:rPr lang="en-US" sz="2200" b="1" i="1" dirty="0">
                <a:solidFill>
                  <a:prstClr val="black"/>
                </a:solidFill>
                <a:latin typeface="Calibri" pitchFamily="34" charset="0"/>
                <a:cs typeface="Arial" charset="0"/>
              </a:rPr>
              <a:t>Wrong way</a:t>
            </a:r>
            <a:r>
              <a:rPr lang="en-US" sz="2200" i="1" dirty="0">
                <a:solidFill>
                  <a:prstClr val="black"/>
                </a:solidFill>
                <a:latin typeface="Calibri" pitchFamily="34" charset="0"/>
                <a:cs typeface="Arial" charset="0"/>
              </a:rPr>
              <a:t>: </a:t>
            </a:r>
            <a:r>
              <a:rPr lang="en-US" sz="2200" dirty="0">
                <a:solidFill>
                  <a:prstClr val="black"/>
                </a:solidFill>
                <a:latin typeface="Calibri" pitchFamily="34" charset="0"/>
                <a:cs typeface="Arial" charset="0"/>
              </a:rPr>
              <a:t>“You’re lazy and you don’t care about your work.”</a:t>
            </a:r>
          </a:p>
          <a:p>
            <a:pPr marL="695325" lvl="1" indent="-238125" fontAlgn="base">
              <a:lnSpc>
                <a:spcPct val="100000"/>
              </a:lnSpc>
              <a:spcBef>
                <a:spcPts val="0"/>
              </a:spcBef>
              <a:spcAft>
                <a:spcPts val="600"/>
              </a:spcAft>
              <a:buClr>
                <a:srgbClr val="336799"/>
              </a:buClr>
              <a:buSzPct val="75000"/>
              <a:buFont typeface="Wingdings" pitchFamily="2" charset="2"/>
              <a:buChar char="§"/>
              <a:defRPr/>
            </a:pPr>
            <a:r>
              <a:rPr lang="en-US" sz="2200" b="1" i="1" dirty="0">
                <a:solidFill>
                  <a:prstClr val="black"/>
                </a:solidFill>
                <a:latin typeface="Calibri" pitchFamily="34" charset="0"/>
                <a:cs typeface="Arial" charset="0"/>
              </a:rPr>
              <a:t>Right way</a:t>
            </a:r>
            <a:r>
              <a:rPr lang="en-US" sz="2200" i="1" dirty="0">
                <a:solidFill>
                  <a:prstClr val="black"/>
                </a:solidFill>
                <a:latin typeface="Calibri" pitchFamily="34" charset="0"/>
                <a:cs typeface="Arial" charset="0"/>
              </a:rPr>
              <a:t>: </a:t>
            </a:r>
            <a:r>
              <a:rPr lang="en-US" sz="2200" dirty="0">
                <a:solidFill>
                  <a:prstClr val="black"/>
                </a:solidFill>
                <a:latin typeface="Calibri" pitchFamily="34" charset="0"/>
                <a:cs typeface="Arial" charset="0"/>
              </a:rPr>
              <a:t>“I noticed you arrived late three times this week.”</a:t>
            </a:r>
          </a:p>
          <a:p>
            <a:endParaRPr lang="en-US" dirty="0"/>
          </a:p>
        </p:txBody>
      </p:sp>
      <p:pic>
        <p:nvPicPr>
          <p:cNvPr id="6" name="Picture 5" descr="A picture containing indoor, sitting, woman, front&#10;&#10;Description automatically generated">
            <a:extLst>
              <a:ext uri="{FF2B5EF4-FFF2-40B4-BE49-F238E27FC236}">
                <a16:creationId xmlns:a16="http://schemas.microsoft.com/office/drawing/2014/main" id="{B4CA319F-43BF-4958-A1BF-6F7FDBD465B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210050" y="5064125"/>
            <a:ext cx="2552700" cy="1428750"/>
          </a:xfrm>
          <a:prstGeom prst="rect">
            <a:avLst/>
          </a:prstGeom>
        </p:spPr>
      </p:pic>
    </p:spTree>
    <p:extLst>
      <p:ext uri="{BB962C8B-B14F-4D97-AF65-F5344CB8AC3E}">
        <p14:creationId xmlns:p14="http://schemas.microsoft.com/office/powerpoint/2010/main" val="1006845451"/>
      </p:ext>
    </p:extLst>
  </p:cSld>
  <p:clrMapOvr>
    <a:masterClrMapping/>
  </p:clrMapOvr>
  <mc:AlternateContent xmlns:mc="http://schemas.openxmlformats.org/markup-compatibility/2006">
    <mc:Choice xmlns:p14="http://schemas.microsoft.com/office/powerpoint/2010/main" Requires="p14">
      <p:transition spd="slow" p14:dur="4000" advClick="0" advTm="25000">
        <p14:ferris dir="l"/>
      </p:transition>
    </mc:Choice>
    <mc:Fallback>
      <p:transition spd="slow" advClick="0" advTm="2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3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3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3500"/>
                            </p:stCondLst>
                            <p:childTnLst>
                              <p:par>
                                <p:cTn id="10" presetID="2" presetClass="entr" presetSubtype="4" fill="hold" nodeType="after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3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3" dur="3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7000"/>
                            </p:stCondLst>
                            <p:childTnLst>
                              <p:par>
                                <p:cTn id="15" presetID="2" presetClass="entr" presetSubtype="4" fill="hold" nodeType="after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3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3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0500"/>
                            </p:stCondLst>
                            <p:childTnLst>
                              <p:par>
                                <p:cTn id="20" presetID="2" presetClass="entr" presetSubtype="4" fill="hold" nodeType="after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additive="base">
                                        <p:cTn id="22" dur="3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3" dur="3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4000"/>
                            </p:stCondLst>
                            <p:childTnLst>
                              <p:par>
                                <p:cTn id="25" presetID="2" presetClass="entr" presetSubtype="4" fill="hold"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3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3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7500"/>
                            </p:stCondLst>
                            <p:childTnLst>
                              <p:par>
                                <p:cTn id="30" presetID="2" presetClass="entr" presetSubtype="4" fill="hold" nodeType="after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 calcmode="lin" valueType="num">
                                      <p:cBhvr additive="base">
                                        <p:cTn id="32" dur="3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3" dur="3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21000"/>
                            </p:stCondLst>
                            <p:childTnLst>
                              <p:par>
                                <p:cTn id="35" presetID="2" presetClass="entr" presetSubtype="4" fill="hold" nodeType="after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3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3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A4323C66-8C71-4C75-8FC2-0A2C02E7F6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3082" y="5486400"/>
            <a:ext cx="2438918" cy="1371600"/>
          </a:xfrm>
          <a:prstGeom prst="rect">
            <a:avLst/>
          </a:prstGeom>
        </p:spPr>
      </p:pic>
      <p:sp>
        <p:nvSpPr>
          <p:cNvPr id="2" name="Title 1">
            <a:extLst>
              <a:ext uri="{FF2B5EF4-FFF2-40B4-BE49-F238E27FC236}">
                <a16:creationId xmlns:a16="http://schemas.microsoft.com/office/drawing/2014/main" id="{321A5461-20E9-403C-B9E7-C0001CB37DC3}"/>
              </a:ext>
            </a:extLst>
          </p:cNvPr>
          <p:cNvSpPr>
            <a:spLocks noGrp="1"/>
          </p:cNvSpPr>
          <p:nvPr>
            <p:ph type="title"/>
          </p:nvPr>
        </p:nvSpPr>
        <p:spPr/>
        <p:txBody>
          <a:bodyPr>
            <a:normAutofit fontScale="90000"/>
          </a:bodyPr>
          <a:lstStyle/>
          <a:p>
            <a:r>
              <a:rPr lang="en-US" sz="7200" b="1" dirty="0">
                <a:solidFill>
                  <a:prstClr val="black"/>
                </a:solidFill>
                <a:latin typeface="+mn-lt"/>
              </a:rPr>
              <a:t>Change Your Communication</a:t>
            </a:r>
            <a:endParaRPr lang="en-US" sz="7200" dirty="0">
              <a:latin typeface="+mn-lt"/>
            </a:endParaRPr>
          </a:p>
        </p:txBody>
      </p:sp>
      <p:sp>
        <p:nvSpPr>
          <p:cNvPr id="4" name="Content Placeholder 3">
            <a:extLst>
              <a:ext uri="{FF2B5EF4-FFF2-40B4-BE49-F238E27FC236}">
                <a16:creationId xmlns:a16="http://schemas.microsoft.com/office/drawing/2014/main" id="{ED5A90C8-2AA0-43A0-A900-6F059F539475}"/>
              </a:ext>
            </a:extLst>
          </p:cNvPr>
          <p:cNvSpPr>
            <a:spLocks noGrp="1"/>
          </p:cNvSpPr>
          <p:nvPr>
            <p:ph idx="1"/>
          </p:nvPr>
        </p:nvSpPr>
        <p:spPr/>
        <p:txBody>
          <a:bodyPr/>
          <a:lstStyle/>
          <a:p>
            <a:pPr marL="238125" lvl="0" indent="-238125" fontAlgn="base">
              <a:lnSpc>
                <a:spcPct val="100000"/>
              </a:lnSpc>
              <a:spcBef>
                <a:spcPts val="0"/>
              </a:spcBef>
              <a:spcAft>
                <a:spcPts val="600"/>
              </a:spcAft>
              <a:buClr>
                <a:srgbClr val="336799"/>
              </a:buClr>
              <a:buSzPct val="75000"/>
              <a:buFont typeface="Wingdings" pitchFamily="2" charset="2"/>
              <a:buChar char="§"/>
              <a:defRPr/>
            </a:pPr>
            <a:r>
              <a:rPr lang="en-US" sz="2400" b="1" dirty="0">
                <a:solidFill>
                  <a:prstClr val="black"/>
                </a:solidFill>
                <a:latin typeface="Calibri" pitchFamily="34" charset="0"/>
                <a:cs typeface="Arial" charset="0"/>
              </a:rPr>
              <a:t>Make clear, direct requests or directives</a:t>
            </a:r>
          </a:p>
          <a:p>
            <a:pPr marL="695325" lvl="1" indent="-238125" fontAlgn="base">
              <a:lnSpc>
                <a:spcPct val="100000"/>
              </a:lnSpc>
              <a:spcBef>
                <a:spcPts val="0"/>
              </a:spcBef>
              <a:spcAft>
                <a:spcPts val="600"/>
              </a:spcAft>
              <a:buClr>
                <a:srgbClr val="336799"/>
              </a:buClr>
              <a:buSzPct val="75000"/>
              <a:buFont typeface="Wingdings" pitchFamily="2" charset="2"/>
              <a:buChar char="§"/>
              <a:defRPr/>
            </a:pPr>
            <a:r>
              <a:rPr lang="en-US" sz="2200" b="1" i="1" dirty="0">
                <a:solidFill>
                  <a:prstClr val="black"/>
                </a:solidFill>
                <a:latin typeface="Calibri" pitchFamily="34" charset="0"/>
                <a:cs typeface="Arial" charset="0"/>
              </a:rPr>
              <a:t>Wrong way</a:t>
            </a:r>
            <a:r>
              <a:rPr lang="en-US" sz="2200" i="1" dirty="0">
                <a:solidFill>
                  <a:prstClr val="black"/>
                </a:solidFill>
                <a:latin typeface="Calibri" pitchFamily="34" charset="0"/>
                <a:cs typeface="Arial" charset="0"/>
              </a:rPr>
              <a:t>: </a:t>
            </a:r>
            <a:r>
              <a:rPr lang="en-US" sz="2200" dirty="0">
                <a:solidFill>
                  <a:prstClr val="black"/>
                </a:solidFill>
                <a:latin typeface="Calibri" pitchFamily="34" charset="0"/>
                <a:cs typeface="Arial" charset="0"/>
              </a:rPr>
              <a:t>“Don’t you think you should review your presentation?”</a:t>
            </a:r>
          </a:p>
          <a:p>
            <a:pPr marL="695325" lvl="1" indent="-238125" fontAlgn="base">
              <a:lnSpc>
                <a:spcPct val="100000"/>
              </a:lnSpc>
              <a:spcBef>
                <a:spcPts val="0"/>
              </a:spcBef>
              <a:spcAft>
                <a:spcPts val="600"/>
              </a:spcAft>
              <a:buClr>
                <a:srgbClr val="336799"/>
              </a:buClr>
              <a:buSzPct val="75000"/>
              <a:buFont typeface="Wingdings" pitchFamily="2" charset="2"/>
              <a:buChar char="§"/>
              <a:defRPr/>
            </a:pPr>
            <a:r>
              <a:rPr lang="en-US" sz="2200" b="1" i="1" dirty="0">
                <a:solidFill>
                  <a:prstClr val="black"/>
                </a:solidFill>
                <a:latin typeface="Calibri" pitchFamily="34" charset="0"/>
                <a:cs typeface="Arial" charset="0"/>
              </a:rPr>
              <a:t>Right way</a:t>
            </a:r>
            <a:r>
              <a:rPr lang="en-US" sz="2200" i="1" dirty="0">
                <a:solidFill>
                  <a:prstClr val="black"/>
                </a:solidFill>
                <a:latin typeface="Calibri" pitchFamily="34" charset="0"/>
                <a:cs typeface="Arial" charset="0"/>
              </a:rPr>
              <a:t>: </a:t>
            </a:r>
            <a:r>
              <a:rPr lang="en-US" sz="2200" dirty="0">
                <a:solidFill>
                  <a:prstClr val="black"/>
                </a:solidFill>
                <a:latin typeface="Calibri" pitchFamily="34" charset="0"/>
                <a:cs typeface="Arial" charset="0"/>
              </a:rPr>
              <a:t>“Please review and practice your presentation before the meeting this afternoon.”</a:t>
            </a:r>
          </a:p>
          <a:p>
            <a:pPr marL="238125" lvl="0" indent="-238125" fontAlgn="base">
              <a:lnSpc>
                <a:spcPct val="100000"/>
              </a:lnSpc>
              <a:spcBef>
                <a:spcPts val="0"/>
              </a:spcBef>
              <a:spcAft>
                <a:spcPts val="600"/>
              </a:spcAft>
              <a:buClr>
                <a:srgbClr val="336799"/>
              </a:buClr>
              <a:buSzPct val="75000"/>
              <a:buFont typeface="Wingdings" pitchFamily="2" charset="2"/>
              <a:buChar char="§"/>
              <a:defRPr/>
            </a:pPr>
            <a:r>
              <a:rPr lang="en-US" sz="2400" b="1" dirty="0">
                <a:solidFill>
                  <a:prstClr val="black"/>
                </a:solidFill>
                <a:latin typeface="Calibri" pitchFamily="34" charset="0"/>
                <a:cs typeface="Arial" charset="0"/>
              </a:rPr>
              <a:t>Express feelings honestly (don’t dramatize) </a:t>
            </a:r>
          </a:p>
          <a:p>
            <a:pPr marL="695325" lvl="1" indent="-238125" fontAlgn="base">
              <a:lnSpc>
                <a:spcPct val="100000"/>
              </a:lnSpc>
              <a:spcBef>
                <a:spcPts val="0"/>
              </a:spcBef>
              <a:spcAft>
                <a:spcPts val="600"/>
              </a:spcAft>
              <a:buClr>
                <a:srgbClr val="336799"/>
              </a:buClr>
              <a:buSzPct val="75000"/>
              <a:buFont typeface="Wingdings" pitchFamily="2" charset="2"/>
              <a:buChar char="§"/>
              <a:defRPr/>
            </a:pPr>
            <a:r>
              <a:rPr lang="en-US" sz="2200" b="1" i="1" dirty="0">
                <a:solidFill>
                  <a:prstClr val="black"/>
                </a:solidFill>
                <a:latin typeface="Calibri" pitchFamily="34" charset="0"/>
                <a:cs typeface="Arial" charset="0"/>
              </a:rPr>
              <a:t>Wrong way</a:t>
            </a:r>
            <a:r>
              <a:rPr lang="en-US" sz="2200" i="1" dirty="0">
                <a:solidFill>
                  <a:prstClr val="black"/>
                </a:solidFill>
                <a:latin typeface="Calibri" pitchFamily="34" charset="0"/>
                <a:cs typeface="Arial" charset="0"/>
              </a:rPr>
              <a:t>:</a:t>
            </a:r>
            <a:r>
              <a:rPr lang="en-US" sz="2200" dirty="0">
                <a:solidFill>
                  <a:prstClr val="black"/>
                </a:solidFill>
                <a:latin typeface="Calibri" pitchFamily="34" charset="0"/>
                <a:cs typeface="Arial" charset="0"/>
              </a:rPr>
              <a:t> “Could that meeting have been run any worse?”</a:t>
            </a:r>
          </a:p>
          <a:p>
            <a:pPr marL="695325" lvl="1" indent="-238125" fontAlgn="base">
              <a:lnSpc>
                <a:spcPct val="100000"/>
              </a:lnSpc>
              <a:spcBef>
                <a:spcPts val="0"/>
              </a:spcBef>
              <a:spcAft>
                <a:spcPts val="600"/>
              </a:spcAft>
              <a:buClr>
                <a:srgbClr val="336799"/>
              </a:buClr>
              <a:buSzPct val="75000"/>
              <a:buFont typeface="Wingdings" pitchFamily="2" charset="2"/>
              <a:buChar char="§"/>
              <a:defRPr/>
            </a:pPr>
            <a:r>
              <a:rPr lang="en-US" sz="2200" b="1" i="1" dirty="0">
                <a:solidFill>
                  <a:prstClr val="black"/>
                </a:solidFill>
                <a:latin typeface="Calibri" pitchFamily="34" charset="0"/>
                <a:cs typeface="Arial" charset="0"/>
              </a:rPr>
              <a:t>Right way</a:t>
            </a:r>
            <a:r>
              <a:rPr lang="en-US" sz="2200" i="1" dirty="0">
                <a:solidFill>
                  <a:prstClr val="black"/>
                </a:solidFill>
                <a:latin typeface="Calibri" pitchFamily="34" charset="0"/>
                <a:cs typeface="Arial" charset="0"/>
              </a:rPr>
              <a:t>: </a:t>
            </a:r>
            <a:r>
              <a:rPr lang="en-US" sz="2200" dirty="0">
                <a:solidFill>
                  <a:prstClr val="black"/>
                </a:solidFill>
                <a:latin typeface="Calibri" pitchFamily="34" charset="0"/>
                <a:cs typeface="Arial" charset="0"/>
              </a:rPr>
              <a:t>“I feel we strayed too far from the agenda and digressed on issues we can’t control.”</a:t>
            </a:r>
          </a:p>
          <a:p>
            <a:endParaRPr lang="en-US" dirty="0"/>
          </a:p>
        </p:txBody>
      </p:sp>
      <p:pic>
        <p:nvPicPr>
          <p:cNvPr id="6" name="Picture 5" descr="A close up of a sign&#10;&#10;Description automatically generated">
            <a:extLst>
              <a:ext uri="{FF2B5EF4-FFF2-40B4-BE49-F238E27FC236}">
                <a16:creationId xmlns:a16="http://schemas.microsoft.com/office/drawing/2014/main" id="{0AC0CBF7-BC73-41F6-A174-93DA42B2C045}"/>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2607" r="1061" b="15836"/>
          <a:stretch/>
        </p:blipFill>
        <p:spPr>
          <a:xfrm>
            <a:off x="1647360" y="4662813"/>
            <a:ext cx="8190925" cy="2195187"/>
          </a:xfrm>
          <a:prstGeom prst="rect">
            <a:avLst/>
          </a:prstGeom>
        </p:spPr>
      </p:pic>
    </p:spTree>
    <p:extLst>
      <p:ext uri="{BB962C8B-B14F-4D97-AF65-F5344CB8AC3E}">
        <p14:creationId xmlns:p14="http://schemas.microsoft.com/office/powerpoint/2010/main" val="1719453943"/>
      </p:ext>
    </p:extLst>
  </p:cSld>
  <p:clrMapOvr>
    <a:masterClrMapping/>
  </p:clrMapOvr>
  <mc:AlternateContent xmlns:mc="http://schemas.openxmlformats.org/markup-compatibility/2006">
    <mc:Choice xmlns:p14="http://schemas.microsoft.com/office/powerpoint/2010/main" Requires="p14">
      <p:transition spd="slow" p14:dur="4000" advClick="0" advTm="20000">
        <p14:ferris dir="l"/>
      </p:transition>
    </mc:Choice>
    <mc:Fallback>
      <p:transition spd="slow" advClick="0" advTm="20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1509" name="Rectangle 75">
            <a:extLst>
              <a:ext uri="{FF2B5EF4-FFF2-40B4-BE49-F238E27FC236}">
                <a16:creationId xmlns:a16="http://schemas.microsoft.com/office/drawing/2014/main" id="{FA12C1C4-26F6-4081-94EB-94DEAD9517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picture containing hat&#10;&#10;Description automatically generated">
            <a:extLst>
              <a:ext uri="{FF2B5EF4-FFF2-40B4-BE49-F238E27FC236}">
                <a16:creationId xmlns:a16="http://schemas.microsoft.com/office/drawing/2014/main" id="{104C9C0A-1350-4137-BCAD-938C3E5F4D39}"/>
              </a:ext>
            </a:extLst>
          </p:cNvPr>
          <p:cNvPicPr>
            <a:picLocks noChangeAspect="1"/>
          </p:cNvPicPr>
          <p:nvPr/>
        </p:nvPicPr>
        <p:blipFill rotWithShape="1">
          <a:blip r:embed="rId2">
            <a:alphaModFix amt="4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4000" r="24001" b="1"/>
          <a:stretch/>
        </p:blipFill>
        <p:spPr>
          <a:xfrm>
            <a:off x="-1" y="10"/>
            <a:ext cx="6095975" cy="6857990"/>
          </a:xfrm>
          <a:prstGeom prst="rect">
            <a:avLst/>
          </a:prstGeom>
        </p:spPr>
      </p:pic>
      <p:pic>
        <p:nvPicPr>
          <p:cNvPr id="21507" name="Picture 5" descr="Slide1.JPG"/>
          <p:cNvPicPr>
            <a:picLocks noChangeAspect="1"/>
          </p:cNvPicPr>
          <p:nvPr/>
        </p:nvPicPr>
        <p:blipFill rotWithShape="1">
          <a:blip r:embed="rId4">
            <a:alphaModFix amt="40000"/>
          </a:blip>
          <a:srcRect l="15263" r="18070"/>
          <a:stretch/>
        </p:blipFill>
        <p:spPr bwMode="auto">
          <a:xfrm>
            <a:off x="6095974" y="10"/>
            <a:ext cx="6096011" cy="6857990"/>
          </a:xfrm>
          <a:prstGeom prst="rect">
            <a:avLst/>
          </a:prstGeom>
          <a:noFill/>
        </p:spPr>
      </p:pic>
      <p:sp>
        <p:nvSpPr>
          <p:cNvPr id="4" name="TextBox 3">
            <a:extLst>
              <a:ext uri="{FF2B5EF4-FFF2-40B4-BE49-F238E27FC236}">
                <a16:creationId xmlns:a16="http://schemas.microsoft.com/office/drawing/2014/main" id="{1E12F0F2-1C54-4247-857D-DBCCF5CEDA80}"/>
              </a:ext>
            </a:extLst>
          </p:cNvPr>
          <p:cNvSpPr txBox="1"/>
          <p:nvPr/>
        </p:nvSpPr>
        <p:spPr>
          <a:xfrm>
            <a:off x="936791" y="1098388"/>
            <a:ext cx="10318418" cy="4394988"/>
          </a:xfrm>
          <a:prstGeom prst="rect">
            <a:avLst/>
          </a:prstGeom>
        </p:spPr>
        <p:txBody>
          <a:bodyPr vert="horz" lIns="91440" tIns="45720" rIns="91440" bIns="45720" rtlCol="0" anchor="ctr">
            <a:normAutofit/>
          </a:bodyPr>
          <a:lstStyle/>
          <a:p>
            <a:pPr lvl="0">
              <a:defRPr/>
            </a:pPr>
            <a:r>
              <a:rPr lang="en-US" sz="7200" b="1" dirty="0">
                <a:solidFill>
                  <a:prstClr val="white"/>
                </a:solidFill>
                <a:latin typeface="Calibri" panose="020F0502020204030204"/>
              </a:rPr>
              <a:t>Effective Assertiveness </a:t>
            </a:r>
          </a:p>
        </p:txBody>
      </p:sp>
      <p:sp>
        <p:nvSpPr>
          <p:cNvPr id="13314" name="Content Placeholder 4"/>
          <p:cNvSpPr>
            <a:spLocks noGrp="1"/>
          </p:cNvSpPr>
          <p:nvPr>
            <p:ph type="subTitle" idx="1"/>
          </p:nvPr>
        </p:nvSpPr>
        <p:spPr>
          <a:xfrm>
            <a:off x="1491344" y="5763121"/>
            <a:ext cx="9209314" cy="496165"/>
          </a:xfrm>
        </p:spPr>
        <p:txBody>
          <a:bodyPr vert="horz" lIns="91440" tIns="45720" rIns="91440" bIns="45720" rtlCol="0" anchor="t">
            <a:normAutofit/>
          </a:bodyPr>
          <a:lstStyle/>
          <a:p>
            <a:pPr fontAlgn="auto">
              <a:lnSpc>
                <a:spcPct val="90000"/>
              </a:lnSpc>
              <a:spcAft>
                <a:spcPts val="0"/>
              </a:spcAft>
              <a:defRPr/>
            </a:pPr>
            <a:r>
              <a:rPr lang="en-US" altLang="en-US" sz="1100" dirty="0">
                <a:solidFill>
                  <a:srgbClr val="FFFFFF"/>
                </a:solidFill>
              </a:rPr>
              <a:t>BBV2M-BrothersBrooksVision2MissionLLC.com</a:t>
            </a:r>
          </a:p>
          <a:p>
            <a:pPr fontAlgn="auto">
              <a:lnSpc>
                <a:spcPct val="90000"/>
              </a:lnSpc>
              <a:spcAft>
                <a:spcPts val="0"/>
              </a:spcAft>
              <a:defRPr/>
            </a:pPr>
            <a:r>
              <a:rPr lang="en-US" altLang="en-US" sz="1100" dirty="0">
                <a:solidFill>
                  <a:srgbClr val="FFFFFF"/>
                </a:solidFill>
              </a:rPr>
              <a:t>BBV2MLLC@gmail.com</a:t>
            </a:r>
          </a:p>
        </p:txBody>
      </p:sp>
    </p:spTree>
    <p:extLst>
      <p:ext uri="{BB962C8B-B14F-4D97-AF65-F5344CB8AC3E}">
        <p14:creationId xmlns:p14="http://schemas.microsoft.com/office/powerpoint/2010/main" val="1917718679"/>
      </p:ext>
    </p:extLst>
  </p:cSld>
  <p:clrMapOvr>
    <a:masterClrMapping/>
  </p:clrMapOvr>
  <mc:AlternateContent xmlns:mc="http://schemas.openxmlformats.org/markup-compatibility/2006">
    <mc:Choice xmlns:p14="http://schemas.microsoft.com/office/powerpoint/2010/main" Requires="p14">
      <p:transition spd="slow" p14:dur="6000">
        <p:wheel spokes="1"/>
      </p:transition>
    </mc:Choice>
    <mc:Fallback>
      <p:transition spd="slow">
        <p:wheel spokes="1"/>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A4323C66-8C71-4C75-8FC2-0A2C02E7F6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3082" y="5486400"/>
            <a:ext cx="2438918" cy="1371600"/>
          </a:xfrm>
          <a:prstGeom prst="rect">
            <a:avLst/>
          </a:prstGeom>
        </p:spPr>
      </p:pic>
      <p:pic>
        <p:nvPicPr>
          <p:cNvPr id="5" name="Picture 4" descr="A picture containing lamp&#10;&#10;Description automatically generated">
            <a:extLst>
              <a:ext uri="{FF2B5EF4-FFF2-40B4-BE49-F238E27FC236}">
                <a16:creationId xmlns:a16="http://schemas.microsoft.com/office/drawing/2014/main" id="{C42140C1-6F14-4A55-AED1-DEC4EDE8E1B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238857" y="1365508"/>
            <a:ext cx="9714285" cy="4126984"/>
          </a:xfrm>
          <a:prstGeom prst="rect">
            <a:avLst/>
          </a:prstGeom>
        </p:spPr>
      </p:pic>
    </p:spTree>
    <p:extLst>
      <p:ext uri="{BB962C8B-B14F-4D97-AF65-F5344CB8AC3E}">
        <p14:creationId xmlns:p14="http://schemas.microsoft.com/office/powerpoint/2010/main" val="3181510009"/>
      </p:ext>
    </p:extLst>
  </p:cSld>
  <p:clrMapOvr>
    <a:masterClrMapping/>
  </p:clrMapOvr>
  <mc:AlternateContent xmlns:mc="http://schemas.openxmlformats.org/markup-compatibility/2006">
    <mc:Choice xmlns:p14="http://schemas.microsoft.com/office/powerpoint/2010/main" Requires="p14">
      <p:transition spd="slow" p14:dur="4000" advClick="0" advTm="6000">
        <p14:ferris dir="l"/>
      </p:transition>
    </mc:Choice>
    <mc:Fallback>
      <p:transition spd="slow" advClick="0" advTm="6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A4323C66-8C71-4C75-8FC2-0A2C02E7F6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3082" y="5486400"/>
            <a:ext cx="2438918" cy="1371600"/>
          </a:xfrm>
          <a:prstGeom prst="rect">
            <a:avLst/>
          </a:prstGeom>
        </p:spPr>
      </p:pic>
      <p:sp>
        <p:nvSpPr>
          <p:cNvPr id="2" name="Title 1">
            <a:extLst>
              <a:ext uri="{FF2B5EF4-FFF2-40B4-BE49-F238E27FC236}">
                <a16:creationId xmlns:a16="http://schemas.microsoft.com/office/drawing/2014/main" id="{90B80E65-EDD0-4D7C-9D04-9DF2E5102435}"/>
              </a:ext>
            </a:extLst>
          </p:cNvPr>
          <p:cNvSpPr>
            <a:spLocks noGrp="1"/>
          </p:cNvSpPr>
          <p:nvPr>
            <p:ph type="title"/>
          </p:nvPr>
        </p:nvSpPr>
        <p:spPr>
          <a:xfrm>
            <a:off x="838200" y="296307"/>
            <a:ext cx="10868025" cy="1325563"/>
          </a:xfrm>
        </p:spPr>
        <p:txBody>
          <a:bodyPr>
            <a:noAutofit/>
          </a:bodyPr>
          <a:lstStyle/>
          <a:p>
            <a:pPr algn="ctr"/>
            <a:r>
              <a:rPr lang="en-US" sz="7200" b="1" dirty="0">
                <a:latin typeface="+mn-lt"/>
              </a:rPr>
              <a:t>Do You Think You’re Assertive?</a:t>
            </a:r>
          </a:p>
        </p:txBody>
      </p:sp>
      <p:sp>
        <p:nvSpPr>
          <p:cNvPr id="4" name="Content Placeholder 3">
            <a:extLst>
              <a:ext uri="{FF2B5EF4-FFF2-40B4-BE49-F238E27FC236}">
                <a16:creationId xmlns:a16="http://schemas.microsoft.com/office/drawing/2014/main" id="{B1CEBE7F-8596-44EA-941A-BE32B41B8D58}"/>
              </a:ext>
            </a:extLst>
          </p:cNvPr>
          <p:cNvSpPr>
            <a:spLocks noGrp="1"/>
          </p:cNvSpPr>
          <p:nvPr>
            <p:ph idx="1"/>
          </p:nvPr>
        </p:nvSpPr>
        <p:spPr/>
        <p:txBody>
          <a:bodyPr/>
          <a:lstStyle/>
          <a:p>
            <a:r>
              <a:rPr lang="en-US" dirty="0"/>
              <a:t>You have numerous opportunities to communicate with others every single day. What is your natural tendency in your daily interactions with coworkers, friends and family?</a:t>
            </a:r>
          </a:p>
          <a:p>
            <a:pPr marL="0" lvl="0" indent="0" fontAlgn="base">
              <a:lnSpc>
                <a:spcPct val="100000"/>
              </a:lnSpc>
              <a:spcBef>
                <a:spcPts val="0"/>
              </a:spcBef>
              <a:buNone/>
              <a:tabLst>
                <a:tab pos="292100" algn="l"/>
              </a:tabLst>
              <a:defRPr/>
            </a:pPr>
            <a:r>
              <a:rPr lang="en-US" sz="2600" b="1" i="1" dirty="0">
                <a:solidFill>
                  <a:prstClr val="black"/>
                </a:solidFill>
                <a:latin typeface="Calibri" pitchFamily="34" charset="0"/>
                <a:cs typeface="Arial" charset="0"/>
              </a:rPr>
              <a:t>Think about the following questions: </a:t>
            </a:r>
          </a:p>
          <a:p>
            <a:pPr marL="285750" lvl="0" indent="-285750" fontAlgn="base">
              <a:lnSpc>
                <a:spcPct val="100000"/>
              </a:lnSpc>
              <a:spcBef>
                <a:spcPts val="0"/>
              </a:spcBef>
              <a:buClr>
                <a:srgbClr val="336799"/>
              </a:buClr>
              <a:buSzPct val="75000"/>
              <a:buFont typeface="Wingdings" pitchFamily="2" charset="2"/>
              <a:buChar char="§"/>
              <a:tabLst>
                <a:tab pos="292100" algn="l"/>
              </a:tabLst>
              <a:defRPr/>
            </a:pPr>
            <a:r>
              <a:rPr lang="en-US" sz="2600" dirty="0">
                <a:solidFill>
                  <a:prstClr val="black"/>
                </a:solidFill>
                <a:latin typeface="Calibri" pitchFamily="34" charset="0"/>
                <a:cs typeface="Arial" charset="0"/>
              </a:rPr>
              <a:t>Do you </a:t>
            </a:r>
            <a:r>
              <a:rPr lang="en-US" sz="2600" b="1" dirty="0">
                <a:solidFill>
                  <a:srgbClr val="336799"/>
                </a:solidFill>
                <a:latin typeface="Calibri" pitchFamily="34" charset="0"/>
                <a:cs typeface="Arial" charset="0"/>
              </a:rPr>
              <a:t>overreact</a:t>
            </a:r>
            <a:r>
              <a:rPr lang="en-US" sz="2600" dirty="0">
                <a:solidFill>
                  <a:srgbClr val="336799"/>
                </a:solidFill>
                <a:latin typeface="Calibri" pitchFamily="34" charset="0"/>
                <a:cs typeface="Arial" charset="0"/>
              </a:rPr>
              <a:t> </a:t>
            </a:r>
            <a:r>
              <a:rPr lang="en-US" sz="2600" dirty="0">
                <a:solidFill>
                  <a:prstClr val="black"/>
                </a:solidFill>
                <a:latin typeface="Calibri" pitchFamily="34" charset="0"/>
                <a:cs typeface="Arial" charset="0"/>
              </a:rPr>
              <a:t>in certain situations?</a:t>
            </a:r>
          </a:p>
          <a:p>
            <a:pPr marL="285750" lvl="0" indent="-285750" fontAlgn="base">
              <a:lnSpc>
                <a:spcPct val="100000"/>
              </a:lnSpc>
              <a:spcBef>
                <a:spcPts val="0"/>
              </a:spcBef>
              <a:buClr>
                <a:srgbClr val="336799"/>
              </a:buClr>
              <a:buSzPct val="75000"/>
              <a:buFont typeface="Wingdings" pitchFamily="2" charset="2"/>
              <a:buChar char="§"/>
              <a:tabLst>
                <a:tab pos="292100" algn="l"/>
              </a:tabLst>
              <a:defRPr/>
            </a:pPr>
            <a:r>
              <a:rPr lang="en-US" sz="2600" dirty="0">
                <a:solidFill>
                  <a:prstClr val="black"/>
                </a:solidFill>
                <a:latin typeface="Calibri" pitchFamily="34" charset="0"/>
                <a:cs typeface="Arial" charset="0"/>
              </a:rPr>
              <a:t>Do you </a:t>
            </a:r>
            <a:r>
              <a:rPr lang="en-US" sz="2600" b="1" dirty="0">
                <a:solidFill>
                  <a:srgbClr val="336799"/>
                </a:solidFill>
                <a:latin typeface="Calibri" pitchFamily="34" charset="0"/>
                <a:cs typeface="Arial" charset="0"/>
              </a:rPr>
              <a:t>hesitate</a:t>
            </a:r>
            <a:r>
              <a:rPr lang="en-US" sz="2600" dirty="0">
                <a:solidFill>
                  <a:srgbClr val="336799"/>
                </a:solidFill>
                <a:latin typeface="Calibri" pitchFamily="34" charset="0"/>
                <a:cs typeface="Arial" charset="0"/>
              </a:rPr>
              <a:t> </a:t>
            </a:r>
            <a:r>
              <a:rPr lang="en-US" sz="2600" dirty="0">
                <a:solidFill>
                  <a:prstClr val="black"/>
                </a:solidFill>
                <a:latin typeface="Calibri" pitchFamily="34" charset="0"/>
                <a:cs typeface="Arial" charset="0"/>
              </a:rPr>
              <a:t>to speak up in certain situations?  </a:t>
            </a:r>
          </a:p>
          <a:p>
            <a:pPr marL="285750" lvl="0" indent="-285750" fontAlgn="base">
              <a:lnSpc>
                <a:spcPct val="100000"/>
              </a:lnSpc>
              <a:spcBef>
                <a:spcPts val="0"/>
              </a:spcBef>
              <a:buClr>
                <a:srgbClr val="336799"/>
              </a:buClr>
              <a:buSzPct val="75000"/>
              <a:buFont typeface="Wingdings" pitchFamily="2" charset="2"/>
              <a:buChar char="§"/>
              <a:tabLst>
                <a:tab pos="292100" algn="l"/>
              </a:tabLst>
              <a:defRPr/>
            </a:pPr>
            <a:r>
              <a:rPr lang="en-US" sz="2600" dirty="0">
                <a:solidFill>
                  <a:prstClr val="black"/>
                </a:solidFill>
                <a:latin typeface="Calibri" pitchFamily="34" charset="0"/>
                <a:cs typeface="Arial" charset="0"/>
              </a:rPr>
              <a:t>Do you express yourself </a:t>
            </a:r>
            <a:r>
              <a:rPr lang="en-US" sz="2600" b="1" dirty="0">
                <a:solidFill>
                  <a:srgbClr val="336799"/>
                </a:solidFill>
                <a:latin typeface="Calibri" pitchFamily="34" charset="0"/>
                <a:cs typeface="Arial" charset="0"/>
              </a:rPr>
              <a:t>clearly</a:t>
            </a:r>
            <a:r>
              <a:rPr lang="en-US" sz="2600" dirty="0">
                <a:solidFill>
                  <a:prstClr val="black"/>
                </a:solidFill>
                <a:latin typeface="Calibri" pitchFamily="34" charset="0"/>
                <a:cs typeface="Arial" charset="0"/>
              </a:rPr>
              <a:t> and </a:t>
            </a:r>
            <a:r>
              <a:rPr lang="en-US" sz="2600" b="1" dirty="0">
                <a:solidFill>
                  <a:srgbClr val="336799"/>
                </a:solidFill>
                <a:latin typeface="Calibri" pitchFamily="34" charset="0"/>
                <a:cs typeface="Arial" charset="0"/>
              </a:rPr>
              <a:t>directly</a:t>
            </a:r>
            <a:r>
              <a:rPr lang="en-US" sz="2600" dirty="0">
                <a:solidFill>
                  <a:prstClr val="black"/>
                </a:solidFill>
                <a:latin typeface="Calibri" pitchFamily="34" charset="0"/>
                <a:cs typeface="Arial" charset="0"/>
              </a:rPr>
              <a:t>?</a:t>
            </a:r>
          </a:p>
          <a:p>
            <a:endParaRPr lang="en-US" dirty="0"/>
          </a:p>
        </p:txBody>
      </p:sp>
      <p:pic>
        <p:nvPicPr>
          <p:cNvPr id="6" name="Picture 5" descr="A picture containing text&#10;&#10;Description automatically generated">
            <a:extLst>
              <a:ext uri="{FF2B5EF4-FFF2-40B4-BE49-F238E27FC236}">
                <a16:creationId xmlns:a16="http://schemas.microsoft.com/office/drawing/2014/main" id="{3E0CC44B-589A-4C1A-8938-BCBD24297DA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977901" y="2743677"/>
            <a:ext cx="2015501" cy="3474720"/>
          </a:xfrm>
          <a:prstGeom prst="rect">
            <a:avLst/>
          </a:prstGeom>
        </p:spPr>
      </p:pic>
    </p:spTree>
    <p:extLst>
      <p:ext uri="{BB962C8B-B14F-4D97-AF65-F5344CB8AC3E}">
        <p14:creationId xmlns:p14="http://schemas.microsoft.com/office/powerpoint/2010/main" val="501273835"/>
      </p:ext>
    </p:extLst>
  </p:cSld>
  <p:clrMapOvr>
    <a:masterClrMapping/>
  </p:clrMapOvr>
  <mc:AlternateContent xmlns:mc="http://schemas.openxmlformats.org/markup-compatibility/2006">
    <mc:Choice xmlns:p14="http://schemas.microsoft.com/office/powerpoint/2010/main" Requires="p14">
      <p:transition spd="slow" p14:dur="4000" advClick="0" advTm="20000">
        <p14:ferris dir="l"/>
      </p:transition>
    </mc:Choice>
    <mc:Fallback>
      <p:transition spd="slow" advClick="0" advTm="20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A4323C66-8C71-4C75-8FC2-0A2C02E7F6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3082" y="5486400"/>
            <a:ext cx="2438918" cy="1371600"/>
          </a:xfrm>
          <a:prstGeom prst="rect">
            <a:avLst/>
          </a:prstGeom>
        </p:spPr>
      </p:pic>
      <p:sp>
        <p:nvSpPr>
          <p:cNvPr id="5" name="Title 4">
            <a:extLst>
              <a:ext uri="{FF2B5EF4-FFF2-40B4-BE49-F238E27FC236}">
                <a16:creationId xmlns:a16="http://schemas.microsoft.com/office/drawing/2014/main" id="{CFC969EF-5F2C-447C-9950-7A6826BA3E41}"/>
              </a:ext>
            </a:extLst>
          </p:cNvPr>
          <p:cNvSpPr>
            <a:spLocks noGrp="1"/>
          </p:cNvSpPr>
          <p:nvPr>
            <p:ph type="title"/>
          </p:nvPr>
        </p:nvSpPr>
        <p:spPr/>
        <p:txBody>
          <a:bodyPr>
            <a:normAutofit/>
          </a:bodyPr>
          <a:lstStyle/>
          <a:p>
            <a:r>
              <a:rPr lang="en-US" sz="7200" b="1" dirty="0">
                <a:latin typeface="+mn-lt"/>
              </a:rPr>
              <a:t>Definition of Assertiveness</a:t>
            </a:r>
          </a:p>
        </p:txBody>
      </p:sp>
      <p:sp>
        <p:nvSpPr>
          <p:cNvPr id="6" name="Content Placeholder 5">
            <a:extLst>
              <a:ext uri="{FF2B5EF4-FFF2-40B4-BE49-F238E27FC236}">
                <a16:creationId xmlns:a16="http://schemas.microsoft.com/office/drawing/2014/main" id="{516FD580-2A9B-428A-AACB-A707C1C12ABA}"/>
              </a:ext>
            </a:extLst>
          </p:cNvPr>
          <p:cNvSpPr>
            <a:spLocks noGrp="1"/>
          </p:cNvSpPr>
          <p:nvPr>
            <p:ph idx="1"/>
          </p:nvPr>
        </p:nvSpPr>
        <p:spPr/>
        <p:txBody>
          <a:bodyPr/>
          <a:lstStyle/>
          <a:p>
            <a:pPr marL="0" lvl="0" indent="0" fontAlgn="base">
              <a:lnSpc>
                <a:spcPct val="100000"/>
              </a:lnSpc>
              <a:spcBef>
                <a:spcPct val="20000"/>
              </a:spcBef>
              <a:spcAft>
                <a:spcPct val="35000"/>
              </a:spcAft>
              <a:buNone/>
              <a:tabLst>
                <a:tab pos="231775" algn="l"/>
              </a:tabLst>
              <a:defRPr/>
            </a:pPr>
            <a:r>
              <a:rPr lang="en-US" b="1" dirty="0">
                <a:solidFill>
                  <a:prstClr val="black"/>
                </a:solidFill>
                <a:latin typeface="Calibri" pitchFamily="34" charset="0"/>
                <a:cs typeface="Arial" charset="0"/>
              </a:rPr>
              <a:t>Assertiveness is best described in practical terms:</a:t>
            </a:r>
          </a:p>
          <a:p>
            <a:pPr marL="285750" lvl="0" indent="-285750" fontAlgn="base">
              <a:lnSpc>
                <a:spcPct val="100000"/>
              </a:lnSpc>
              <a:spcBef>
                <a:spcPct val="20000"/>
              </a:spcBef>
              <a:spcAft>
                <a:spcPct val="35000"/>
              </a:spcAft>
              <a:buClr>
                <a:srgbClr val="233E99"/>
              </a:buClr>
              <a:buSzPct val="75000"/>
              <a:buFont typeface="Wingdings" pitchFamily="2" charset="2"/>
              <a:buChar char="§"/>
              <a:tabLst>
                <a:tab pos="231775" algn="l"/>
              </a:tabLst>
              <a:defRPr/>
            </a:pPr>
            <a:r>
              <a:rPr lang="en-US" sz="2600" dirty="0">
                <a:solidFill>
                  <a:prstClr val="black"/>
                </a:solidFill>
                <a:latin typeface="Calibri" pitchFamily="34" charset="0"/>
                <a:cs typeface="Arial" charset="0"/>
              </a:rPr>
              <a:t>Stating your views clearly and articulately</a:t>
            </a:r>
          </a:p>
          <a:p>
            <a:pPr marL="285750" lvl="0" indent="-285750" fontAlgn="base">
              <a:lnSpc>
                <a:spcPct val="100000"/>
              </a:lnSpc>
              <a:spcBef>
                <a:spcPct val="20000"/>
              </a:spcBef>
              <a:spcAft>
                <a:spcPct val="35000"/>
              </a:spcAft>
              <a:buClr>
                <a:srgbClr val="233E99"/>
              </a:buClr>
              <a:buSzPct val="75000"/>
              <a:buFont typeface="Wingdings" pitchFamily="2" charset="2"/>
              <a:buChar char="§"/>
              <a:tabLst>
                <a:tab pos="231775" algn="l"/>
              </a:tabLst>
              <a:defRPr/>
            </a:pPr>
            <a:r>
              <a:rPr lang="en-US" sz="2600" dirty="0">
                <a:solidFill>
                  <a:prstClr val="black"/>
                </a:solidFill>
                <a:latin typeface="Calibri" pitchFamily="34" charset="0"/>
                <a:cs typeface="Arial" charset="0"/>
              </a:rPr>
              <a:t>Having the ability to express your own feelings--even about difficult issues--in a way that is respectful and honest</a:t>
            </a:r>
          </a:p>
          <a:p>
            <a:pPr marL="285750" lvl="0" indent="-285750" fontAlgn="base">
              <a:lnSpc>
                <a:spcPct val="100000"/>
              </a:lnSpc>
              <a:spcBef>
                <a:spcPct val="20000"/>
              </a:spcBef>
              <a:spcAft>
                <a:spcPct val="35000"/>
              </a:spcAft>
              <a:buClr>
                <a:srgbClr val="233E99"/>
              </a:buClr>
              <a:buSzPct val="75000"/>
              <a:buFont typeface="Wingdings" pitchFamily="2" charset="2"/>
              <a:buChar char="§"/>
              <a:tabLst>
                <a:tab pos="231775" algn="l"/>
              </a:tabLst>
              <a:defRPr/>
            </a:pPr>
            <a:r>
              <a:rPr lang="en-US" sz="2600" dirty="0">
                <a:solidFill>
                  <a:prstClr val="black"/>
                </a:solidFill>
                <a:latin typeface="Calibri" pitchFamily="34" charset="0"/>
                <a:cs typeface="Arial" charset="0"/>
              </a:rPr>
              <a:t>Standing up for your own needs without violating the needs of others</a:t>
            </a:r>
          </a:p>
          <a:p>
            <a:pPr marL="285750" lvl="0" indent="-285750" fontAlgn="base">
              <a:lnSpc>
                <a:spcPct val="100000"/>
              </a:lnSpc>
              <a:spcBef>
                <a:spcPct val="20000"/>
              </a:spcBef>
              <a:spcAft>
                <a:spcPct val="35000"/>
              </a:spcAft>
              <a:buClr>
                <a:srgbClr val="233E99"/>
              </a:buClr>
              <a:buSzPct val="75000"/>
              <a:buFont typeface="Wingdings" pitchFamily="2" charset="2"/>
              <a:buChar char="§"/>
              <a:tabLst>
                <a:tab pos="231775" algn="l"/>
              </a:tabLst>
              <a:defRPr/>
            </a:pPr>
            <a:r>
              <a:rPr lang="en-US" sz="2600" dirty="0">
                <a:solidFill>
                  <a:prstClr val="black"/>
                </a:solidFill>
                <a:latin typeface="Calibri" pitchFamily="34" charset="0"/>
                <a:cs typeface="Arial" charset="0"/>
              </a:rPr>
              <a:t>Saying what you mean and meaning what you say</a:t>
            </a:r>
          </a:p>
          <a:p>
            <a:endParaRPr lang="en-US" dirty="0"/>
          </a:p>
        </p:txBody>
      </p:sp>
      <p:pic>
        <p:nvPicPr>
          <p:cNvPr id="8" name="Picture 7" descr="A picture containing sitting, red, vase, front&#10;&#10;Description automatically generated">
            <a:extLst>
              <a:ext uri="{FF2B5EF4-FFF2-40B4-BE49-F238E27FC236}">
                <a16:creationId xmlns:a16="http://schemas.microsoft.com/office/drawing/2014/main" id="{3AE8388A-8317-4D4E-9935-DB0DC9C758B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578882" y="1345407"/>
            <a:ext cx="2774918" cy="1371600"/>
          </a:xfrm>
          <a:prstGeom prst="rect">
            <a:avLst/>
          </a:prstGeom>
        </p:spPr>
      </p:pic>
    </p:spTree>
    <p:extLst>
      <p:ext uri="{BB962C8B-B14F-4D97-AF65-F5344CB8AC3E}">
        <p14:creationId xmlns:p14="http://schemas.microsoft.com/office/powerpoint/2010/main" val="3682745647"/>
      </p:ext>
    </p:extLst>
  </p:cSld>
  <p:clrMapOvr>
    <a:masterClrMapping/>
  </p:clrMapOvr>
  <mc:AlternateContent xmlns:mc="http://schemas.openxmlformats.org/markup-compatibility/2006">
    <mc:Choice xmlns:p14="http://schemas.microsoft.com/office/powerpoint/2010/main" Requires="p14">
      <p:transition spd="slow" p14:dur="4000" advClick="0" advTm="23000">
        <p14:ferris dir="l"/>
      </p:transition>
    </mc:Choice>
    <mc:Fallback>
      <p:transition spd="slow" advClick="0" advTm="23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A4323C66-8C71-4C75-8FC2-0A2C02E7F6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3082" y="5486400"/>
            <a:ext cx="2438918" cy="1371600"/>
          </a:xfrm>
          <a:prstGeom prst="rect">
            <a:avLst/>
          </a:prstGeom>
        </p:spPr>
      </p:pic>
      <p:sp>
        <p:nvSpPr>
          <p:cNvPr id="2" name="Title 1">
            <a:extLst>
              <a:ext uri="{FF2B5EF4-FFF2-40B4-BE49-F238E27FC236}">
                <a16:creationId xmlns:a16="http://schemas.microsoft.com/office/drawing/2014/main" id="{C0FC5896-3DDF-4CA7-8352-690197604551}"/>
              </a:ext>
            </a:extLst>
          </p:cNvPr>
          <p:cNvSpPr>
            <a:spLocks noGrp="1"/>
          </p:cNvSpPr>
          <p:nvPr>
            <p:ph type="title"/>
          </p:nvPr>
        </p:nvSpPr>
        <p:spPr/>
        <p:txBody>
          <a:bodyPr>
            <a:normAutofit/>
          </a:bodyPr>
          <a:lstStyle/>
          <a:p>
            <a:r>
              <a:rPr lang="en-US" sz="7200" b="1" dirty="0">
                <a:latin typeface="+mn-lt"/>
              </a:rPr>
              <a:t>Benefits of Assertiveness</a:t>
            </a:r>
          </a:p>
        </p:txBody>
      </p:sp>
      <p:sp>
        <p:nvSpPr>
          <p:cNvPr id="4" name="Content Placeholder 3">
            <a:extLst>
              <a:ext uri="{FF2B5EF4-FFF2-40B4-BE49-F238E27FC236}">
                <a16:creationId xmlns:a16="http://schemas.microsoft.com/office/drawing/2014/main" id="{0CDB6353-2C0B-41AD-82E5-D00ED0238B0D}"/>
              </a:ext>
            </a:extLst>
          </p:cNvPr>
          <p:cNvSpPr>
            <a:spLocks noGrp="1"/>
          </p:cNvSpPr>
          <p:nvPr>
            <p:ph idx="1"/>
          </p:nvPr>
        </p:nvSpPr>
        <p:spPr/>
        <p:txBody>
          <a:bodyPr/>
          <a:lstStyle/>
          <a:p>
            <a:pPr lvl="0" fontAlgn="base">
              <a:lnSpc>
                <a:spcPct val="100000"/>
              </a:lnSpc>
              <a:spcBef>
                <a:spcPts val="600"/>
              </a:spcBef>
              <a:spcAft>
                <a:spcPts val="600"/>
              </a:spcAft>
              <a:buClr>
                <a:srgbClr val="336799"/>
              </a:buClr>
              <a:buSzPct val="75000"/>
              <a:buFont typeface="Wingdings" pitchFamily="2" charset="2"/>
              <a:buChar char="§"/>
              <a:defRPr/>
            </a:pPr>
            <a:r>
              <a:rPr lang="en-US" sz="2500" dirty="0">
                <a:solidFill>
                  <a:prstClr val="black"/>
                </a:solidFill>
                <a:latin typeface="Calibri" pitchFamily="34" charset="0"/>
                <a:cs typeface="Arial" charset="0"/>
              </a:rPr>
              <a:t>Fewer internal and external conflicts</a:t>
            </a:r>
          </a:p>
          <a:p>
            <a:pPr lvl="0" fontAlgn="base">
              <a:lnSpc>
                <a:spcPct val="100000"/>
              </a:lnSpc>
              <a:spcBef>
                <a:spcPts val="600"/>
              </a:spcBef>
              <a:spcAft>
                <a:spcPts val="600"/>
              </a:spcAft>
              <a:buClr>
                <a:srgbClr val="336799"/>
              </a:buClr>
              <a:buSzPct val="75000"/>
              <a:buFont typeface="Wingdings" pitchFamily="2" charset="2"/>
              <a:buChar char="§"/>
              <a:defRPr/>
            </a:pPr>
            <a:r>
              <a:rPr lang="en-US" sz="2500" dirty="0">
                <a:solidFill>
                  <a:prstClr val="black"/>
                </a:solidFill>
                <a:latin typeface="Calibri" pitchFamily="34" charset="0"/>
                <a:cs typeface="Arial" charset="0"/>
              </a:rPr>
              <a:t>You have fewer regrets</a:t>
            </a:r>
          </a:p>
          <a:p>
            <a:pPr lvl="0" fontAlgn="base">
              <a:lnSpc>
                <a:spcPct val="100000"/>
              </a:lnSpc>
              <a:spcBef>
                <a:spcPts val="600"/>
              </a:spcBef>
              <a:spcAft>
                <a:spcPts val="600"/>
              </a:spcAft>
              <a:buClr>
                <a:srgbClr val="336799"/>
              </a:buClr>
              <a:buSzPct val="75000"/>
              <a:buFont typeface="Wingdings" pitchFamily="2" charset="2"/>
              <a:buChar char="§"/>
              <a:defRPr/>
            </a:pPr>
            <a:r>
              <a:rPr lang="en-US" sz="2500" dirty="0">
                <a:solidFill>
                  <a:prstClr val="black"/>
                </a:solidFill>
                <a:latin typeface="Calibri" pitchFamily="34" charset="0"/>
                <a:cs typeface="Arial" charset="0"/>
              </a:rPr>
              <a:t>It allows you to express your own needs and get them met</a:t>
            </a:r>
          </a:p>
          <a:p>
            <a:pPr lvl="0" fontAlgn="base">
              <a:lnSpc>
                <a:spcPct val="100000"/>
              </a:lnSpc>
              <a:spcBef>
                <a:spcPts val="600"/>
              </a:spcBef>
              <a:spcAft>
                <a:spcPts val="600"/>
              </a:spcAft>
              <a:buClr>
                <a:srgbClr val="336799"/>
              </a:buClr>
              <a:buSzPct val="75000"/>
              <a:buFont typeface="Wingdings" pitchFamily="2" charset="2"/>
              <a:buChar char="§"/>
              <a:defRPr/>
            </a:pPr>
            <a:r>
              <a:rPr lang="en-US" sz="2500" dirty="0">
                <a:solidFill>
                  <a:prstClr val="black"/>
                </a:solidFill>
                <a:latin typeface="Calibri" pitchFamily="34" charset="0"/>
                <a:cs typeface="Arial" charset="0"/>
              </a:rPr>
              <a:t>More quality and healthy relationships</a:t>
            </a:r>
          </a:p>
          <a:p>
            <a:pPr lvl="0" fontAlgn="base">
              <a:lnSpc>
                <a:spcPct val="100000"/>
              </a:lnSpc>
              <a:spcBef>
                <a:spcPts val="600"/>
              </a:spcBef>
              <a:spcAft>
                <a:spcPts val="600"/>
              </a:spcAft>
              <a:buClr>
                <a:srgbClr val="336799"/>
              </a:buClr>
              <a:buSzPct val="75000"/>
              <a:buFont typeface="Wingdings" pitchFamily="2" charset="2"/>
              <a:buChar char="§"/>
              <a:defRPr/>
            </a:pPr>
            <a:r>
              <a:rPr lang="en-US" sz="2500" dirty="0">
                <a:solidFill>
                  <a:prstClr val="black"/>
                </a:solidFill>
                <a:latin typeface="Calibri" pitchFamily="34" charset="0"/>
                <a:cs typeface="Arial" charset="0"/>
              </a:rPr>
              <a:t>It ensures that you communicate with others respectfully and effectively</a:t>
            </a:r>
          </a:p>
          <a:p>
            <a:pPr lvl="0" fontAlgn="base">
              <a:lnSpc>
                <a:spcPct val="100000"/>
              </a:lnSpc>
              <a:spcBef>
                <a:spcPts val="600"/>
              </a:spcBef>
              <a:spcAft>
                <a:spcPts val="600"/>
              </a:spcAft>
              <a:buClr>
                <a:srgbClr val="336799"/>
              </a:buClr>
              <a:buSzPct val="75000"/>
              <a:buFont typeface="Wingdings" pitchFamily="2" charset="2"/>
              <a:buChar char="§"/>
              <a:defRPr/>
            </a:pPr>
            <a:r>
              <a:rPr lang="en-US" sz="2500" dirty="0">
                <a:solidFill>
                  <a:prstClr val="black"/>
                </a:solidFill>
                <a:latin typeface="Calibri" pitchFamily="34" charset="0"/>
                <a:cs typeface="Arial" charset="0"/>
              </a:rPr>
              <a:t>It allows you to influence others in order to gain acceptance, agreement or a behavior change</a:t>
            </a:r>
          </a:p>
          <a:p>
            <a:pPr lvl="0" fontAlgn="base">
              <a:lnSpc>
                <a:spcPct val="100000"/>
              </a:lnSpc>
              <a:spcBef>
                <a:spcPts val="600"/>
              </a:spcBef>
              <a:spcAft>
                <a:spcPts val="600"/>
              </a:spcAft>
              <a:buClr>
                <a:srgbClr val="336799"/>
              </a:buClr>
              <a:buSzPct val="75000"/>
              <a:buFont typeface="Wingdings" pitchFamily="2" charset="2"/>
              <a:buChar char="§"/>
              <a:defRPr/>
            </a:pPr>
            <a:r>
              <a:rPr lang="en-US" sz="2500" dirty="0">
                <a:solidFill>
                  <a:prstClr val="black"/>
                </a:solidFill>
                <a:latin typeface="Calibri" pitchFamily="34" charset="0"/>
                <a:cs typeface="Arial" charset="0"/>
              </a:rPr>
              <a:t>More self-confidence</a:t>
            </a:r>
          </a:p>
          <a:p>
            <a:endParaRPr lang="en-US" dirty="0"/>
          </a:p>
        </p:txBody>
      </p:sp>
      <p:pic>
        <p:nvPicPr>
          <p:cNvPr id="6" name="Picture 5" descr="A close up of a person smiling for the camera&#10;&#10;Description automatically generated">
            <a:extLst>
              <a:ext uri="{FF2B5EF4-FFF2-40B4-BE49-F238E27FC236}">
                <a16:creationId xmlns:a16="http://schemas.microsoft.com/office/drawing/2014/main" id="{6F8E9DA2-07EE-4FF9-A3C2-77ABF698ACE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455036" y="1325880"/>
            <a:ext cx="3176916" cy="2103120"/>
          </a:xfrm>
          <a:prstGeom prst="ellipse">
            <a:avLst/>
          </a:prstGeom>
          <a:ln>
            <a:noFill/>
          </a:ln>
          <a:effectLst>
            <a:softEdge rad="112500"/>
          </a:effectLst>
        </p:spPr>
      </p:pic>
    </p:spTree>
    <p:extLst>
      <p:ext uri="{BB962C8B-B14F-4D97-AF65-F5344CB8AC3E}">
        <p14:creationId xmlns:p14="http://schemas.microsoft.com/office/powerpoint/2010/main" val="2786273486"/>
      </p:ext>
    </p:extLst>
  </p:cSld>
  <p:clrMapOvr>
    <a:masterClrMapping/>
  </p:clrMapOvr>
  <mc:AlternateContent xmlns:mc="http://schemas.openxmlformats.org/markup-compatibility/2006">
    <mc:Choice xmlns:p14="http://schemas.microsoft.com/office/powerpoint/2010/main" Requires="p14">
      <p:transition spd="slow" p14:dur="4000" advClick="0" advTm="20000">
        <p14:ferris dir="l"/>
      </p:transition>
    </mc:Choice>
    <mc:Fallback>
      <p:transition spd="slow" advClick="0" advTm="20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A4323C66-8C71-4C75-8FC2-0A2C02E7F6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3082" y="5486400"/>
            <a:ext cx="2438918" cy="1371600"/>
          </a:xfrm>
          <a:prstGeom prst="rect">
            <a:avLst/>
          </a:prstGeom>
        </p:spPr>
      </p:pic>
      <p:sp>
        <p:nvSpPr>
          <p:cNvPr id="2" name="Title 1">
            <a:extLst>
              <a:ext uri="{FF2B5EF4-FFF2-40B4-BE49-F238E27FC236}">
                <a16:creationId xmlns:a16="http://schemas.microsoft.com/office/drawing/2014/main" id="{136EBADF-CF5D-44BB-BA9B-18FE22241404}"/>
              </a:ext>
            </a:extLst>
          </p:cNvPr>
          <p:cNvSpPr>
            <a:spLocks noGrp="1"/>
          </p:cNvSpPr>
          <p:nvPr>
            <p:ph type="title"/>
          </p:nvPr>
        </p:nvSpPr>
        <p:spPr>
          <a:xfrm>
            <a:off x="200024" y="157162"/>
            <a:ext cx="11906250" cy="1325563"/>
          </a:xfrm>
        </p:spPr>
        <p:txBody>
          <a:bodyPr>
            <a:noAutofit/>
          </a:bodyPr>
          <a:lstStyle/>
          <a:p>
            <a:r>
              <a:rPr lang="en-US" sz="7200" b="1" dirty="0">
                <a:latin typeface="+mn-lt"/>
              </a:rPr>
              <a:t>The Assertiveness Continuum</a:t>
            </a:r>
          </a:p>
        </p:txBody>
      </p:sp>
      <p:pic>
        <p:nvPicPr>
          <p:cNvPr id="6" name="Content Placeholder 5" descr="A screenshot of text&#10;&#10;Description automatically generated">
            <a:extLst>
              <a:ext uri="{FF2B5EF4-FFF2-40B4-BE49-F238E27FC236}">
                <a16:creationId xmlns:a16="http://schemas.microsoft.com/office/drawing/2014/main" id="{223654A9-B253-4975-BD03-D1077DC7C615}"/>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5726" y="1482725"/>
            <a:ext cx="10125074" cy="4851400"/>
          </a:xfrm>
        </p:spPr>
      </p:pic>
    </p:spTree>
    <p:extLst>
      <p:ext uri="{BB962C8B-B14F-4D97-AF65-F5344CB8AC3E}">
        <p14:creationId xmlns:p14="http://schemas.microsoft.com/office/powerpoint/2010/main" val="696952657"/>
      </p:ext>
    </p:extLst>
  </p:cSld>
  <p:clrMapOvr>
    <a:masterClrMapping/>
  </p:clrMapOvr>
  <mc:AlternateContent xmlns:mc="http://schemas.openxmlformats.org/markup-compatibility/2006">
    <mc:Choice xmlns:p14="http://schemas.microsoft.com/office/powerpoint/2010/main" Requires="p14">
      <p:transition spd="slow" p14:dur="4000" advClick="0" advTm="20000">
        <p14:ferris dir="l"/>
      </p:transition>
    </mc:Choice>
    <mc:Fallback>
      <p:transition spd="slow" advClick="0" advTm="20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A4323C66-8C71-4C75-8FC2-0A2C02E7F6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3082" y="5486400"/>
            <a:ext cx="2438918" cy="1371600"/>
          </a:xfrm>
          <a:prstGeom prst="rect">
            <a:avLst/>
          </a:prstGeom>
        </p:spPr>
      </p:pic>
      <p:sp>
        <p:nvSpPr>
          <p:cNvPr id="2" name="Title 1">
            <a:extLst>
              <a:ext uri="{FF2B5EF4-FFF2-40B4-BE49-F238E27FC236}">
                <a16:creationId xmlns:a16="http://schemas.microsoft.com/office/drawing/2014/main" id="{56163C24-83EA-458C-B293-D6427246AD94}"/>
              </a:ext>
            </a:extLst>
          </p:cNvPr>
          <p:cNvSpPr>
            <a:spLocks noGrp="1"/>
          </p:cNvSpPr>
          <p:nvPr>
            <p:ph type="title"/>
          </p:nvPr>
        </p:nvSpPr>
        <p:spPr/>
        <p:txBody>
          <a:bodyPr>
            <a:normAutofit/>
          </a:bodyPr>
          <a:lstStyle/>
          <a:p>
            <a:r>
              <a:rPr lang="en-US" sz="7200" b="1" dirty="0">
                <a:latin typeface="+mn-lt"/>
              </a:rPr>
              <a:t>Blocks to Assertiveness</a:t>
            </a:r>
          </a:p>
        </p:txBody>
      </p:sp>
      <p:sp>
        <p:nvSpPr>
          <p:cNvPr id="4" name="Content Placeholder 3">
            <a:extLst>
              <a:ext uri="{FF2B5EF4-FFF2-40B4-BE49-F238E27FC236}">
                <a16:creationId xmlns:a16="http://schemas.microsoft.com/office/drawing/2014/main" id="{B92B9B67-5609-45E7-A592-454236732558}"/>
              </a:ext>
            </a:extLst>
          </p:cNvPr>
          <p:cNvSpPr>
            <a:spLocks noGrp="1"/>
          </p:cNvSpPr>
          <p:nvPr>
            <p:ph idx="1"/>
          </p:nvPr>
        </p:nvSpPr>
        <p:spPr/>
        <p:txBody>
          <a:bodyPr/>
          <a:lstStyle/>
          <a:p>
            <a:pPr marL="0" lvl="0" indent="0" algn="just" fontAlgn="base">
              <a:lnSpc>
                <a:spcPct val="85000"/>
              </a:lnSpc>
              <a:spcBef>
                <a:spcPct val="30000"/>
              </a:spcBef>
              <a:spcAft>
                <a:spcPct val="0"/>
              </a:spcAft>
              <a:buClr>
                <a:srgbClr val="233E99"/>
              </a:buClr>
              <a:buSzPct val="75000"/>
              <a:buNone/>
              <a:tabLst>
                <a:tab pos="292100" algn="l"/>
              </a:tabLst>
            </a:pPr>
            <a:r>
              <a:rPr lang="en-US" sz="2200" dirty="0">
                <a:solidFill>
                  <a:prstClr val="black"/>
                </a:solidFill>
                <a:latin typeface="Calibri" pitchFamily="34" charset="0"/>
                <a:cs typeface="Arial" charset="0"/>
              </a:rPr>
              <a:t>If you know what assertiveness is and why it’s beneficial, why don’t you use it all the time?  Often, your ability to be assertive depends on the situation or the person involved.</a:t>
            </a:r>
            <a:r>
              <a:rPr lang="en-US" sz="2200" b="1" dirty="0">
                <a:solidFill>
                  <a:prstClr val="black"/>
                </a:solidFill>
                <a:latin typeface="Calibri" pitchFamily="34" charset="0"/>
                <a:cs typeface="Arial" charset="0"/>
              </a:rPr>
              <a:t>  </a:t>
            </a:r>
          </a:p>
          <a:p>
            <a:pPr marL="0" lvl="0" indent="0" fontAlgn="base">
              <a:lnSpc>
                <a:spcPct val="85000"/>
              </a:lnSpc>
              <a:spcBef>
                <a:spcPct val="30000"/>
              </a:spcBef>
              <a:spcAft>
                <a:spcPct val="0"/>
              </a:spcAft>
              <a:buClr>
                <a:srgbClr val="233E99"/>
              </a:buClr>
              <a:buSzPct val="75000"/>
              <a:buNone/>
              <a:tabLst>
                <a:tab pos="292100" algn="l"/>
              </a:tabLst>
            </a:pPr>
            <a:r>
              <a:rPr lang="en-US" sz="2400" b="1" dirty="0">
                <a:solidFill>
                  <a:prstClr val="black"/>
                </a:solidFill>
                <a:latin typeface="Calibri" pitchFamily="34" charset="0"/>
                <a:cs typeface="Arial" charset="0"/>
              </a:rPr>
              <a:t>Common reasons people struggle with assertiveness:</a:t>
            </a:r>
            <a:endParaRPr lang="en-US" sz="2200" dirty="0">
              <a:solidFill>
                <a:prstClr val="black"/>
              </a:solidFill>
              <a:latin typeface="Calibri" pitchFamily="34" charset="0"/>
              <a:cs typeface="Arial" charset="0"/>
            </a:endParaRPr>
          </a:p>
          <a:p>
            <a:pPr lvl="0" fontAlgn="base">
              <a:lnSpc>
                <a:spcPct val="100000"/>
              </a:lnSpc>
              <a:spcBef>
                <a:spcPct val="20000"/>
              </a:spcBef>
              <a:spcAft>
                <a:spcPct val="35000"/>
              </a:spcAft>
              <a:buClr>
                <a:srgbClr val="336799"/>
              </a:buClr>
              <a:buSzPct val="75000"/>
              <a:buFont typeface="Wingdings" pitchFamily="2" charset="2"/>
              <a:buChar char="§"/>
            </a:pPr>
            <a:r>
              <a:rPr lang="en-US" sz="2200" dirty="0">
                <a:solidFill>
                  <a:prstClr val="black"/>
                </a:solidFill>
                <a:latin typeface="Calibri" pitchFamily="34" charset="0"/>
                <a:cs typeface="Arial" charset="0"/>
              </a:rPr>
              <a:t>Wanting people to like you</a:t>
            </a:r>
          </a:p>
          <a:p>
            <a:pPr lvl="0" fontAlgn="base">
              <a:lnSpc>
                <a:spcPct val="100000"/>
              </a:lnSpc>
              <a:spcBef>
                <a:spcPct val="20000"/>
              </a:spcBef>
              <a:spcAft>
                <a:spcPct val="35000"/>
              </a:spcAft>
              <a:buClr>
                <a:srgbClr val="336799"/>
              </a:buClr>
              <a:buSzPct val="75000"/>
              <a:buFont typeface="Wingdings" pitchFamily="2" charset="2"/>
              <a:buChar char="§"/>
            </a:pPr>
            <a:r>
              <a:rPr lang="en-US" sz="2200" dirty="0">
                <a:solidFill>
                  <a:prstClr val="black"/>
                </a:solidFill>
                <a:latin typeface="Calibri" pitchFamily="34" charset="0"/>
                <a:cs typeface="Arial" charset="0"/>
              </a:rPr>
              <a:t>Needing to be responsive to people with different agendas, such as supervisors, peers or customers</a:t>
            </a:r>
          </a:p>
          <a:p>
            <a:pPr lvl="0" fontAlgn="base">
              <a:lnSpc>
                <a:spcPct val="100000"/>
              </a:lnSpc>
              <a:spcBef>
                <a:spcPct val="20000"/>
              </a:spcBef>
              <a:spcAft>
                <a:spcPct val="35000"/>
              </a:spcAft>
              <a:buClr>
                <a:srgbClr val="336799"/>
              </a:buClr>
              <a:buSzPct val="75000"/>
              <a:buFont typeface="Wingdings" pitchFamily="2" charset="2"/>
              <a:buChar char="§"/>
            </a:pPr>
            <a:r>
              <a:rPr lang="en-US" sz="2200" dirty="0">
                <a:solidFill>
                  <a:prstClr val="black"/>
                </a:solidFill>
                <a:latin typeface="Calibri" pitchFamily="34" charset="0"/>
                <a:cs typeface="Arial" charset="0"/>
              </a:rPr>
              <a:t>Feeling responsible for the harmony of your group or department</a:t>
            </a:r>
          </a:p>
          <a:p>
            <a:endParaRPr lang="en-US" dirty="0"/>
          </a:p>
        </p:txBody>
      </p:sp>
      <p:pic>
        <p:nvPicPr>
          <p:cNvPr id="6" name="Picture 5" descr="A person wearing glasses&#10;&#10;Description automatically generated">
            <a:extLst>
              <a:ext uri="{FF2B5EF4-FFF2-40B4-BE49-F238E27FC236}">
                <a16:creationId xmlns:a16="http://schemas.microsoft.com/office/drawing/2014/main" id="{C0B06D81-B5A6-4595-B094-71C32EC6EB0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729624" y="4871562"/>
            <a:ext cx="2784740" cy="1645920"/>
          </a:xfrm>
          <a:prstGeom prst="ellipse">
            <a:avLst/>
          </a:prstGeom>
          <a:ln>
            <a:noFill/>
          </a:ln>
          <a:effectLst>
            <a:softEdge rad="112500"/>
          </a:effectLst>
        </p:spPr>
      </p:pic>
    </p:spTree>
    <p:extLst>
      <p:ext uri="{BB962C8B-B14F-4D97-AF65-F5344CB8AC3E}">
        <p14:creationId xmlns:p14="http://schemas.microsoft.com/office/powerpoint/2010/main" val="3889899501"/>
      </p:ext>
    </p:extLst>
  </p:cSld>
  <p:clrMapOvr>
    <a:masterClrMapping/>
  </p:clrMapOvr>
  <mc:AlternateContent xmlns:mc="http://schemas.openxmlformats.org/markup-compatibility/2006">
    <mc:Choice xmlns:p14="http://schemas.microsoft.com/office/powerpoint/2010/main" Requires="p14">
      <p:transition spd="slow" p14:dur="4000" advClick="0" advTm="20000">
        <p14:ferris dir="l"/>
      </p:transition>
    </mc:Choice>
    <mc:Fallback>
      <p:transition spd="slow" advClick="0" advTm="20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A4323C66-8C71-4C75-8FC2-0A2C02E7F6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3082" y="5486400"/>
            <a:ext cx="2438918" cy="1371600"/>
          </a:xfrm>
          <a:prstGeom prst="rect">
            <a:avLst/>
          </a:prstGeom>
        </p:spPr>
      </p:pic>
      <p:sp>
        <p:nvSpPr>
          <p:cNvPr id="2" name="Title 1">
            <a:extLst>
              <a:ext uri="{FF2B5EF4-FFF2-40B4-BE49-F238E27FC236}">
                <a16:creationId xmlns:a16="http://schemas.microsoft.com/office/drawing/2014/main" id="{4D7B7CB9-7427-445C-A1FB-C695C1014F0B}"/>
              </a:ext>
            </a:extLst>
          </p:cNvPr>
          <p:cNvSpPr>
            <a:spLocks noGrp="1"/>
          </p:cNvSpPr>
          <p:nvPr>
            <p:ph type="title"/>
          </p:nvPr>
        </p:nvSpPr>
        <p:spPr/>
        <p:txBody>
          <a:bodyPr>
            <a:normAutofit/>
          </a:bodyPr>
          <a:lstStyle/>
          <a:p>
            <a:r>
              <a:rPr lang="en-US" sz="7200" b="1" dirty="0">
                <a:latin typeface="+mn-lt"/>
              </a:rPr>
              <a:t>A.S.K. Yourself</a:t>
            </a:r>
          </a:p>
        </p:txBody>
      </p:sp>
      <p:sp>
        <p:nvSpPr>
          <p:cNvPr id="4" name="Content Placeholder 3">
            <a:extLst>
              <a:ext uri="{FF2B5EF4-FFF2-40B4-BE49-F238E27FC236}">
                <a16:creationId xmlns:a16="http://schemas.microsoft.com/office/drawing/2014/main" id="{D7036DCD-18F8-429C-8A35-12F6EEDD607D}"/>
              </a:ext>
            </a:extLst>
          </p:cNvPr>
          <p:cNvSpPr>
            <a:spLocks noGrp="1"/>
          </p:cNvSpPr>
          <p:nvPr>
            <p:ph idx="1"/>
          </p:nvPr>
        </p:nvSpPr>
        <p:spPr/>
        <p:txBody>
          <a:bodyPr/>
          <a:lstStyle/>
          <a:p>
            <a:pPr marL="342900" lvl="0" indent="-342900">
              <a:lnSpc>
                <a:spcPct val="100000"/>
              </a:lnSpc>
              <a:spcBef>
                <a:spcPct val="20000"/>
              </a:spcBef>
            </a:pPr>
            <a:r>
              <a:rPr lang="en-US" dirty="0">
                <a:solidFill>
                  <a:prstClr val="black"/>
                </a:solidFill>
                <a:latin typeface="Calibri" pitchFamily="34" charset="0"/>
              </a:rPr>
              <a:t>In what situation(s) are you </a:t>
            </a:r>
            <a:r>
              <a:rPr lang="en-US" b="1" dirty="0">
                <a:solidFill>
                  <a:prstClr val="black"/>
                </a:solidFill>
                <a:latin typeface="Calibri" pitchFamily="34" charset="0"/>
              </a:rPr>
              <a:t>most</a:t>
            </a:r>
            <a:r>
              <a:rPr lang="en-US" dirty="0">
                <a:solidFill>
                  <a:prstClr val="black"/>
                </a:solidFill>
                <a:latin typeface="Calibri" pitchFamily="34" charset="0"/>
              </a:rPr>
              <a:t> likely to act assertively?</a:t>
            </a:r>
            <a:endParaRPr lang="en-US" b="1" dirty="0">
              <a:solidFill>
                <a:prstClr val="black"/>
              </a:solidFill>
              <a:latin typeface="Calibri" pitchFamily="34" charset="0"/>
            </a:endParaRPr>
          </a:p>
          <a:p>
            <a:pPr marL="342900" lvl="0" indent="-342900">
              <a:lnSpc>
                <a:spcPct val="100000"/>
              </a:lnSpc>
              <a:spcBef>
                <a:spcPct val="20000"/>
              </a:spcBef>
            </a:pPr>
            <a:r>
              <a:rPr lang="en-US" dirty="0">
                <a:solidFill>
                  <a:prstClr val="black"/>
                </a:solidFill>
                <a:latin typeface="Calibri" pitchFamily="34" charset="0"/>
              </a:rPr>
              <a:t>In what situation(s) are you </a:t>
            </a:r>
            <a:r>
              <a:rPr lang="en-US" b="1" dirty="0">
                <a:solidFill>
                  <a:prstClr val="black"/>
                </a:solidFill>
                <a:latin typeface="Calibri" pitchFamily="34" charset="0"/>
              </a:rPr>
              <a:t>least</a:t>
            </a:r>
            <a:r>
              <a:rPr lang="en-US" dirty="0">
                <a:solidFill>
                  <a:prstClr val="black"/>
                </a:solidFill>
                <a:latin typeface="Calibri" pitchFamily="34" charset="0"/>
              </a:rPr>
              <a:t> likely to act assertively?</a:t>
            </a:r>
            <a:endParaRPr lang="en-US" b="1" dirty="0">
              <a:solidFill>
                <a:prstClr val="black"/>
              </a:solidFill>
              <a:latin typeface="Calibri" pitchFamily="34" charset="0"/>
            </a:endParaRPr>
          </a:p>
          <a:p>
            <a:pPr marL="342900" lvl="0" indent="-342900">
              <a:lnSpc>
                <a:spcPct val="100000"/>
              </a:lnSpc>
              <a:spcBef>
                <a:spcPct val="20000"/>
              </a:spcBef>
            </a:pPr>
            <a:r>
              <a:rPr lang="en-US" dirty="0">
                <a:solidFill>
                  <a:prstClr val="black"/>
                </a:solidFill>
                <a:latin typeface="Calibri" pitchFamily="34" charset="0"/>
              </a:rPr>
              <a:t>With whom are you </a:t>
            </a:r>
            <a:r>
              <a:rPr lang="en-US" b="1" dirty="0">
                <a:solidFill>
                  <a:prstClr val="black"/>
                </a:solidFill>
                <a:latin typeface="Calibri" pitchFamily="34" charset="0"/>
              </a:rPr>
              <a:t>most</a:t>
            </a:r>
            <a:r>
              <a:rPr lang="en-US" dirty="0">
                <a:solidFill>
                  <a:prstClr val="black"/>
                </a:solidFill>
                <a:latin typeface="Calibri" pitchFamily="34" charset="0"/>
              </a:rPr>
              <a:t> likely to act assertively?</a:t>
            </a:r>
            <a:endParaRPr lang="en-US" b="1" dirty="0">
              <a:solidFill>
                <a:prstClr val="black"/>
              </a:solidFill>
              <a:latin typeface="Calibri" pitchFamily="34" charset="0"/>
            </a:endParaRPr>
          </a:p>
          <a:p>
            <a:pPr marL="342900" lvl="0" indent="-342900">
              <a:lnSpc>
                <a:spcPct val="100000"/>
              </a:lnSpc>
              <a:spcBef>
                <a:spcPct val="20000"/>
              </a:spcBef>
            </a:pPr>
            <a:r>
              <a:rPr lang="en-US" dirty="0">
                <a:solidFill>
                  <a:prstClr val="black"/>
                </a:solidFill>
                <a:latin typeface="Calibri" pitchFamily="34" charset="0"/>
              </a:rPr>
              <a:t>With whom are you </a:t>
            </a:r>
            <a:r>
              <a:rPr lang="en-US" b="1" dirty="0">
                <a:solidFill>
                  <a:prstClr val="black"/>
                </a:solidFill>
                <a:latin typeface="Calibri" pitchFamily="34" charset="0"/>
              </a:rPr>
              <a:t>least</a:t>
            </a:r>
            <a:r>
              <a:rPr lang="en-US" dirty="0">
                <a:solidFill>
                  <a:prstClr val="black"/>
                </a:solidFill>
                <a:latin typeface="Calibri" pitchFamily="34" charset="0"/>
              </a:rPr>
              <a:t> likely to act assertively?</a:t>
            </a:r>
            <a:endParaRPr lang="en-US" b="1" dirty="0">
              <a:solidFill>
                <a:prstClr val="black"/>
              </a:solidFill>
              <a:latin typeface="Calibri" pitchFamily="34" charset="0"/>
            </a:endParaRPr>
          </a:p>
          <a:p>
            <a:endParaRPr lang="en-US" dirty="0"/>
          </a:p>
        </p:txBody>
      </p:sp>
      <p:pic>
        <p:nvPicPr>
          <p:cNvPr id="6" name="Picture 5" descr="A picture containing text&#10;&#10;Description automatically generated">
            <a:extLst>
              <a:ext uri="{FF2B5EF4-FFF2-40B4-BE49-F238E27FC236}">
                <a16:creationId xmlns:a16="http://schemas.microsoft.com/office/drawing/2014/main" id="{004714B2-E3F0-4A08-B7D7-4B143CAA3A3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898023" y="4001294"/>
            <a:ext cx="3066170" cy="219456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774880833"/>
      </p:ext>
    </p:extLst>
  </p:cSld>
  <p:clrMapOvr>
    <a:masterClrMapping/>
  </p:clrMapOvr>
  <mc:AlternateContent xmlns:mc="http://schemas.openxmlformats.org/markup-compatibility/2006">
    <mc:Choice xmlns:p14="http://schemas.microsoft.com/office/powerpoint/2010/main" Requires="p14">
      <p:transition spd="slow" p14:dur="4000" advClick="0" advTm="20000">
        <p14:ferris dir="l"/>
      </p:transition>
    </mc:Choice>
    <mc:Fallback>
      <p:transition spd="slow" advClick="0" advTm="20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A4323C66-8C71-4C75-8FC2-0A2C02E7F6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3082" y="5486400"/>
            <a:ext cx="2438918" cy="1371600"/>
          </a:xfrm>
          <a:prstGeom prst="rect">
            <a:avLst/>
          </a:prstGeom>
        </p:spPr>
      </p:pic>
      <p:sp>
        <p:nvSpPr>
          <p:cNvPr id="2" name="Title 1">
            <a:extLst>
              <a:ext uri="{FF2B5EF4-FFF2-40B4-BE49-F238E27FC236}">
                <a16:creationId xmlns:a16="http://schemas.microsoft.com/office/drawing/2014/main" id="{2785C219-649D-4212-A881-2663FF0D2373}"/>
              </a:ext>
            </a:extLst>
          </p:cNvPr>
          <p:cNvSpPr>
            <a:spLocks noGrp="1"/>
          </p:cNvSpPr>
          <p:nvPr>
            <p:ph type="title"/>
          </p:nvPr>
        </p:nvSpPr>
        <p:spPr>
          <a:xfrm>
            <a:off x="352425" y="204946"/>
            <a:ext cx="10515600" cy="1325563"/>
          </a:xfrm>
        </p:spPr>
        <p:txBody>
          <a:bodyPr>
            <a:normAutofit/>
          </a:bodyPr>
          <a:lstStyle/>
          <a:p>
            <a:r>
              <a:rPr lang="en-US" sz="4800" b="1" dirty="0">
                <a:latin typeface="+mn-lt"/>
              </a:rPr>
              <a:t>Pillars of Assertiveness</a:t>
            </a:r>
          </a:p>
        </p:txBody>
      </p:sp>
      <p:sp>
        <p:nvSpPr>
          <p:cNvPr id="4" name="Content Placeholder 3">
            <a:extLst>
              <a:ext uri="{FF2B5EF4-FFF2-40B4-BE49-F238E27FC236}">
                <a16:creationId xmlns:a16="http://schemas.microsoft.com/office/drawing/2014/main" id="{1B2385AD-BB91-4D5D-BF25-8637A7AE83B1}"/>
              </a:ext>
            </a:extLst>
          </p:cNvPr>
          <p:cNvSpPr>
            <a:spLocks noGrp="1"/>
          </p:cNvSpPr>
          <p:nvPr>
            <p:ph idx="1"/>
          </p:nvPr>
        </p:nvSpPr>
        <p:spPr/>
        <p:txBody>
          <a:bodyPr/>
          <a:lstStyle/>
          <a:p>
            <a:pPr marL="0" lvl="0" indent="0" fontAlgn="base">
              <a:lnSpc>
                <a:spcPct val="85000"/>
              </a:lnSpc>
              <a:spcBef>
                <a:spcPct val="30000"/>
              </a:spcBef>
              <a:spcAft>
                <a:spcPct val="0"/>
              </a:spcAft>
              <a:buClr>
                <a:srgbClr val="233E99"/>
              </a:buClr>
              <a:buSzPct val="75000"/>
              <a:buNone/>
              <a:tabLst>
                <a:tab pos="292100" algn="l"/>
              </a:tabLst>
            </a:pPr>
            <a:r>
              <a:rPr lang="en-US" sz="2600" dirty="0">
                <a:solidFill>
                  <a:prstClr val="black"/>
                </a:solidFill>
                <a:latin typeface="Calibri" pitchFamily="34" charset="0"/>
                <a:cs typeface="Arial" charset="0"/>
              </a:rPr>
              <a:t>You can overcome any blocks to assertiveness by building on the Pillars of assertiveness.</a:t>
            </a:r>
          </a:p>
          <a:p>
            <a:pPr marL="0" indent="0">
              <a:buNone/>
            </a:pPr>
            <a:r>
              <a:rPr lang="en-US" dirty="0"/>
              <a:t>The Pillars of assertiveness are:</a:t>
            </a:r>
          </a:p>
          <a:p>
            <a:r>
              <a:rPr lang="en-US" b="1" dirty="0"/>
              <a:t>Self-worth</a:t>
            </a:r>
            <a:r>
              <a:rPr lang="en-US" dirty="0"/>
              <a:t>: Believing you have value and are as worthy as anyone else</a:t>
            </a:r>
          </a:p>
          <a:p>
            <a:r>
              <a:rPr lang="en-US" b="1" dirty="0"/>
              <a:t>Knowledge</a:t>
            </a:r>
            <a:r>
              <a:rPr lang="en-US" dirty="0"/>
              <a:t>: Knowing assertive language and behaviors to use, and non-assertive language and behaviors to avoid</a:t>
            </a:r>
          </a:p>
          <a:p>
            <a:r>
              <a:rPr lang="en-US" b="1" dirty="0"/>
              <a:t>Practice and experience</a:t>
            </a:r>
            <a:r>
              <a:rPr lang="en-US" dirty="0"/>
              <a:t>: Starting small and make incremental improvements in your efforts to act assertively</a:t>
            </a:r>
          </a:p>
          <a:p>
            <a:endParaRPr lang="en-US" dirty="0"/>
          </a:p>
        </p:txBody>
      </p:sp>
      <p:pic>
        <p:nvPicPr>
          <p:cNvPr id="6" name="Picture 5" descr="A picture containing clock, sitting, tower, photo&#10;&#10;Description automatically generated">
            <a:extLst>
              <a:ext uri="{FF2B5EF4-FFF2-40B4-BE49-F238E27FC236}">
                <a16:creationId xmlns:a16="http://schemas.microsoft.com/office/drawing/2014/main" id="{00242520-9745-423A-A811-7BA4EA601CF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27271" y="44768"/>
            <a:ext cx="2280491" cy="1645920"/>
          </a:xfrm>
          <a:prstGeom prst="rect">
            <a:avLst/>
          </a:prstGeom>
        </p:spPr>
      </p:pic>
    </p:spTree>
    <p:extLst>
      <p:ext uri="{BB962C8B-B14F-4D97-AF65-F5344CB8AC3E}">
        <p14:creationId xmlns:p14="http://schemas.microsoft.com/office/powerpoint/2010/main" val="4099933909"/>
      </p:ext>
    </p:extLst>
  </p:cSld>
  <p:clrMapOvr>
    <a:masterClrMapping/>
  </p:clrMapOvr>
  <mc:AlternateContent xmlns:mc="http://schemas.openxmlformats.org/markup-compatibility/2006">
    <mc:Choice xmlns:p14="http://schemas.microsoft.com/office/powerpoint/2010/main" Requires="p14">
      <p:transition spd="slow" p14:dur="4000" advClick="0" advTm="20000">
        <p14:ferris dir="l"/>
      </p:transition>
    </mc:Choice>
    <mc:Fallback>
      <p:transition spd="slow" advClick="0" advTm="20000">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otalTime>195</TotalTime>
  <Words>695</Words>
  <Application>Microsoft Office PowerPoint</Application>
  <PresentationFormat>Widescreen</PresentationFormat>
  <Paragraphs>70</Paragraphs>
  <Slides>17</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Arial</vt:lpstr>
      <vt:lpstr>Calibri</vt:lpstr>
      <vt:lpstr>Calibri Light</vt:lpstr>
      <vt:lpstr>Gill Sans MT</vt:lpstr>
      <vt:lpstr>Impact</vt:lpstr>
      <vt:lpstr>Wingdings</vt:lpstr>
      <vt:lpstr>1_Office Theme</vt:lpstr>
      <vt:lpstr>Badge</vt:lpstr>
      <vt:lpstr>PowerPoint Presentation</vt:lpstr>
      <vt:lpstr>PowerPoint Presentation</vt:lpstr>
      <vt:lpstr>Do You Think You’re Assertive?</vt:lpstr>
      <vt:lpstr>Definition of Assertiveness</vt:lpstr>
      <vt:lpstr>Benefits of Assertiveness</vt:lpstr>
      <vt:lpstr>The Assertiveness Continuum</vt:lpstr>
      <vt:lpstr>Blocks to Assertiveness</vt:lpstr>
      <vt:lpstr>A.S.K. Yourself</vt:lpstr>
      <vt:lpstr>Pillars of Assertiveness</vt:lpstr>
      <vt:lpstr>Self-worth</vt:lpstr>
      <vt:lpstr>Knowledge</vt:lpstr>
      <vt:lpstr>Practice and Experience</vt:lpstr>
      <vt:lpstr>Your Assertive Rights</vt:lpstr>
      <vt:lpstr>Changing to Positive Self-Talk</vt:lpstr>
      <vt:lpstr>Change Your Language</vt:lpstr>
      <vt:lpstr>Change Your Communication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darrel brooks</dc:creator>
  <cp:lastModifiedBy>darrel brooks</cp:lastModifiedBy>
  <cp:revision>25</cp:revision>
  <dcterms:created xsi:type="dcterms:W3CDTF">2019-10-06T17:24:41Z</dcterms:created>
  <dcterms:modified xsi:type="dcterms:W3CDTF">2020-06-06T17:50:25Z</dcterms:modified>
</cp:coreProperties>
</file>