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Roboto"/>
      <p:regular r:id="rId15"/>
      <p:bold r:id="rId16"/>
      <p:italic r:id="rId17"/>
      <p:boldItalic r:id="rId18"/>
    </p:embeddedFont>
    <p:embeddedFont>
      <p:font typeface="Merriweather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erriweather-bold.fntdata"/><Relationship Id="rId11" Type="http://schemas.openxmlformats.org/officeDocument/2006/relationships/slide" Target="slides/slide6.xml"/><Relationship Id="rId22" Type="http://schemas.openxmlformats.org/officeDocument/2006/relationships/font" Target="fonts/Merriweather-boldItalic.fntdata"/><Relationship Id="rId10" Type="http://schemas.openxmlformats.org/officeDocument/2006/relationships/slide" Target="slides/slide5.xml"/><Relationship Id="rId21" Type="http://schemas.openxmlformats.org/officeDocument/2006/relationships/font" Target="fonts/Merriweather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regular.fntdata"/><Relationship Id="rId14" Type="http://schemas.openxmlformats.org/officeDocument/2006/relationships/slide" Target="slides/slide9.xml"/><Relationship Id="rId17" Type="http://schemas.openxmlformats.org/officeDocument/2006/relationships/font" Target="fonts/Roboto-italic.fntdata"/><Relationship Id="rId16" Type="http://schemas.openxmlformats.org/officeDocument/2006/relationships/font" Target="fonts/Roboto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erriweather-regular.fntdata"/><Relationship Id="rId6" Type="http://schemas.openxmlformats.org/officeDocument/2006/relationships/slide" Target="slides/slide1.xml"/><Relationship Id="rId18" Type="http://schemas.openxmlformats.org/officeDocument/2006/relationships/font" Target="fonts/Robo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ee875e120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ee875e120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3e1a1919b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3e1a1919b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e5cce4311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e5cce4311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d77479345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d77479345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ab8def16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ab8def16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fc29fb0669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fc29fb0669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02e5eec1de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02e5eec1d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a20e2e026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a20e2e026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2024 Political Environment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6675" y="2303900"/>
            <a:ext cx="4861699" cy="243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53750" y="523250"/>
            <a:ext cx="8638500" cy="65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Biden Approval Stable–and Weak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6964550" y="4856675"/>
            <a:ext cx="2518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FiveThirtyEight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33850"/>
            <a:ext cx="8679059" cy="337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General Election Big Picture Factors</a:t>
            </a:r>
            <a:endParaRPr/>
          </a:p>
        </p:txBody>
      </p:sp>
      <p:sp>
        <p:nvSpPr>
          <p:cNvPr id="79" name="Google Shape;79;p15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Double-haters/indies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–Inflation biggest Biden problem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VP? Conviction fallout?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Third party impact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8975" y="1547725"/>
            <a:ext cx="5139076" cy="34174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Big Counties vs. the Rest of the Country</a:t>
            </a:r>
            <a:endParaRPr/>
          </a:p>
        </p:txBody>
      </p:sp>
      <p:sp>
        <p:nvSpPr>
          <p:cNvPr id="86" name="Google Shape;86;p16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–151 of the nation’s 3,100+ counties cast half the national presidential vote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Gap between the nation’s two halves has widened over last few decades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7" name="Google Shape;8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1400" y="1501300"/>
            <a:ext cx="5139075" cy="31776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Presidential Election Trends</a:t>
            </a:r>
            <a:endParaRPr/>
          </a:p>
        </p:txBody>
      </p:sp>
      <p:pic>
        <p:nvPicPr>
          <p:cNvPr id="93" name="Google Shape;93;p17"/>
          <p:cNvPicPr preferRelativeResize="0"/>
          <p:nvPr/>
        </p:nvPicPr>
        <p:blipFill rotWithShape="1">
          <a:blip r:embed="rId3">
            <a:alphaModFix/>
          </a:blip>
          <a:srcRect b="1970" l="0" r="0" t="-1970"/>
          <a:stretch/>
        </p:blipFill>
        <p:spPr>
          <a:xfrm>
            <a:off x="0" y="1786900"/>
            <a:ext cx="4730030" cy="297992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 txBox="1"/>
          <p:nvPr/>
        </p:nvSpPr>
        <p:spPr>
          <a:xfrm>
            <a:off x="222100" y="1364775"/>
            <a:ext cx="397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Consistency in voting, 2000-2020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5" name="Google Shape;95;p17"/>
          <p:cNvSpPr txBox="1"/>
          <p:nvPr/>
        </p:nvSpPr>
        <p:spPr>
          <a:xfrm>
            <a:off x="4844788" y="1386700"/>
            <a:ext cx="397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2008 (Obama +7.4) vs. 2020 (Biden +4.5)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6" name="Google Shape;9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2430" y="1863100"/>
            <a:ext cx="4109170" cy="285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Assessing the 2024</a:t>
            </a:r>
            <a:r>
              <a:rPr lang="en"/>
              <a:t> Electoral College</a:t>
            </a:r>
            <a:endParaRPr/>
          </a:p>
        </p:txBody>
      </p:sp>
      <p:sp>
        <p:nvSpPr>
          <p:cNvPr id="102" name="Google Shape;102;p18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" name="Google Shape;103;p18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AZ, GA, MI, NC, NV, PA, &amp; WI keys to Elec College. Trump won 6/7 in ‘16, Biden 6/7 in ‘20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MI-WI-PA-NE2 are keys for Biden. Realistically he has to win all of them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4" name="Google Shape;10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2525" y="1353225"/>
            <a:ext cx="5139075" cy="35830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Democrats on Defensive </a:t>
            </a:r>
            <a:endParaRPr/>
          </a:p>
        </p:txBody>
      </p:sp>
      <p:sp>
        <p:nvSpPr>
          <p:cNvPr id="110" name="Google Shape;110;p19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Rs have a ton of paths to a Senate majority; Ds have to sweep the competitive seats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Poll discrepancies may just be name ID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Ticket-splitting down but not dead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1" name="Google Shape;11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70175" y="1337225"/>
            <a:ext cx="4707426" cy="3744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House: Narrow 221-214 GOP Edge, Republicans Enjoy Crossover Advantage </a:t>
            </a:r>
            <a:endParaRPr/>
          </a:p>
        </p:txBody>
      </p:sp>
      <p:sp>
        <p:nvSpPr>
          <p:cNvPr id="117" name="Google Shape;117;p20"/>
          <p:cNvSpPr txBox="1"/>
          <p:nvPr/>
        </p:nvSpPr>
        <p:spPr>
          <a:xfrm>
            <a:off x="165825" y="1413425"/>
            <a:ext cx="4406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Crossover seats declining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211 Safe/Likely/Lean 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206 Safe/Likely/Lean 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18 Toss-ups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2024 redistricting changes basically even out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8" name="Google Shape;11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1925" y="1568450"/>
            <a:ext cx="4267274" cy="3198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24" name="Google Shape;124;p21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Books: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Long Red Thread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Bellwether</a:t>
            </a:r>
            <a:endParaRPr i="1"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5" name="Google Shape;12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