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91" r:id="rId2"/>
    <p:sldId id="262" r:id="rId3"/>
    <p:sldId id="258" r:id="rId4"/>
    <p:sldId id="265" r:id="rId5"/>
    <p:sldId id="292" r:id="rId6"/>
    <p:sldId id="293" r:id="rId7"/>
    <p:sldId id="259" r:id="rId8"/>
    <p:sldId id="257" r:id="rId9"/>
    <p:sldId id="263" r:id="rId10"/>
    <p:sldId id="267" r:id="rId11"/>
    <p:sldId id="264" r:id="rId12"/>
    <p:sldId id="29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0"/>
  </p:normalViewPr>
  <p:slideViewPr>
    <p:cSldViewPr snapToGrid="0">
      <p:cViewPr varScale="1">
        <p:scale>
          <a:sx n="102" d="100"/>
          <a:sy n="102" d="100"/>
        </p:scale>
        <p:origin x="9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81609-0B30-425F-A500-B25D3A245F5C}" type="datetimeFigureOut">
              <a:rPr lang="en-US" smtClean="0"/>
              <a:t>6/13/24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81327-572F-4470-ACF1-13445BD2E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997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Is there a point of no return, when investors lose confidence in U.S. financial management and markets begin to suffer?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Interest payments eating up more and more of the federal budget; mandatory programs on an unsustainable path and won’t be able to pay out full benefits in a decade-</a:t>
            </a:r>
            <a:r>
              <a:rPr lang="en-US" dirty="0" err="1"/>
              <a:t>ish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Can shift depending on who’s in power — Republicans passed tax cuts that piled onto the debt when Trump was president, for example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81327-572F-4470-ACF1-13445BD2EE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285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Government funding is one of Congress’ most basic jobs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81327-572F-4470-ACF1-13445BD2EE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85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Congress really shouldn’t mess with the government’s borrowing ability, but the debt limit has also become a dangerous bargaining chip</a:t>
            </a:r>
          </a:p>
          <a:p>
            <a:pPr lvl="1"/>
            <a:r>
              <a:rPr lang="en-US" dirty="0"/>
              <a:t>Country has never defaulted on its debt … would be *bad*</a:t>
            </a:r>
          </a:p>
          <a:p>
            <a:pPr lvl="1"/>
            <a:r>
              <a:rPr lang="en-US" dirty="0"/>
              <a:t>President Biden and Speaker McCarthy have to strike a deal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81327-572F-4470-ACF1-13445BD2EE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30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Which is why you’re seeing a lot of small cuts and flat budgets across federal agencies in the two government funding packages that Congress just cleared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Adjustments like emergency funding skirt those caps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81327-572F-4470-ACF1-13445BD2EE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4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Will be tested in a big way this year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81327-572F-4470-ACF1-13445BD2EE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750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65FAB-FAD9-B5E4-1CDE-5D51E8A526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941088-8E80-955C-6163-F616D39A5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FE78F-B4E1-9733-E228-14876FB3F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D52B0-0C79-6768-1235-9784C3BF5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38CA9-518B-DE3A-3FE3-8D3EFEF6F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89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87146-8DEF-C3A7-1DB6-E77CABA1A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4F817E-B934-F270-8A47-A73E59D23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94B71-768F-0BCF-87DF-D31B5F9B6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E3AD9-3A3B-F69B-77E8-A38AAA4D8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BD2A2-8995-B55D-0B2E-F615C6119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07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0098CA-C4E4-C08D-8110-243ACA82FB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858FD4-B834-E58B-EBD1-0FA10CB458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B6346B-2CE6-9F99-5C79-C41F8819F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56BA40-0D96-954F-94FD-7061D726D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C8691-D0F9-843E-7CD6-D2E132679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50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97495-11F6-8988-E412-AA3912D39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1173C-9D22-BBFA-9451-DAE4A5463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B19CD-19E3-6F62-D1AB-74FC03927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E2E69-CFA6-02CD-994A-2266DD463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F24A21-EF61-89A4-4C8E-643E7AC83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559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D7975-7F5C-9335-C0BD-E30C7FA6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2A266-07AD-E6EA-DA4A-534F1808F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6896-B220-52D7-B933-2165239AB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7D01A-CB1E-CF33-3B9B-0399A802D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738AA-D8AA-6219-3662-A29C4454D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859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7B6E4-3A88-A057-68CB-3987C8B09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51529-BF69-8630-B34A-0AB72700BC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05FCD-3E1D-64EA-0AB0-CACBFA9D65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7149B-40C8-75FF-0E05-B77F71ADA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CF272-33A6-D777-9236-DBBC0E40C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A52BBF-D582-5CE6-9FF0-1F8BDF43C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2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5E8C6-A1C5-E369-F094-00F83EE20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E952DF-6DA6-49A7-7A58-6E2D85957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5428C6-8F42-C91B-AAB4-D03802B6D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128F44-4551-2218-AE89-8D2748E30A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9BF36-E085-5544-8288-921ED70EF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069124-7067-B17A-7675-B925125D8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B2AB55-B706-3234-257A-57CB4123A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3DE729-73A5-0D38-54A3-98B20A97B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9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156B6-8C4F-933E-C286-186DBF6A2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4880FA-0159-4AC7-CDB8-F2E81FC4F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D48CB5-8E6B-76CA-D8FA-BDE16D2BC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3C93C7-3FD0-8259-DB39-E33553641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8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02A849-A56C-27B3-BF15-1A96C65FF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9714A7-C545-5C36-B771-431A9A0A3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105FF-6052-6700-4283-6CCC6481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36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AB7C5-F8C9-E97D-0C28-DB12BAABE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8C72C-81DC-67D0-AA89-BCF264BFD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7FDC3-81FF-9087-D7A5-5F35CEC5A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056326-ECAE-B48B-FE5B-9CD42F0DF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6EC24B-9BAA-A7D0-1D3D-85D4ABCC4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152A82-E8BF-1DD4-F4D9-D42ECDD65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391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7FE0C-A355-6955-A1E9-DD40F2150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D5CA7C-66B5-7629-A839-C2839FEB17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1BEE0-3766-4709-D056-148DCBADE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7E1707-1A88-81A8-7AAC-C93614AC2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966612-0E4C-8A8E-7F1B-B0FA4B96C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311054-ED06-67F5-F7BD-E40EE7D04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68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FD619D-CED0-BFD4-BCEA-09E3EFE2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8AB590-9A0A-FE1F-8C6E-E79B5D0CB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820F0-BD81-AC21-8297-EEFCA2AE3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C2E404-B456-9E45-857A-3D0D459238B5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C2439-D201-990B-FDF7-C39D289522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F34BEF-7196-6826-79B8-6CF1A3428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568339-7D5D-1542-81F7-E49597C9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5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CA06CD6-90CA-4C45-856C-6771339E1E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1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963507"/>
            <a:ext cx="3494362" cy="49309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4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Politics of the </a:t>
            </a:r>
            <a:r>
              <a:rPr lang="en-US" sz="4400" b="1" dirty="0">
                <a:solidFill>
                  <a:schemeClr val="accent1"/>
                </a:solidFill>
              </a:rPr>
              <a:t>B</a:t>
            </a:r>
            <a:r>
              <a:rPr lang="en-US" sz="44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udget Process!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21601D-2758-4B15-A31C-FDA184C51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76030" y="963507"/>
            <a:ext cx="6250940" cy="230462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b="1" dirty="0"/>
              <a:t>Caitlin Emma </a:t>
            </a:r>
          </a:p>
          <a:p>
            <a:pPr algn="l"/>
            <a:r>
              <a:rPr lang="en-US" b="1" dirty="0"/>
              <a:t>Budget &amp; appropriations reporter</a:t>
            </a:r>
          </a:p>
          <a:p>
            <a:pPr algn="l"/>
            <a:r>
              <a:rPr lang="en-US" b="1" dirty="0"/>
              <a:t>POLITICO</a:t>
            </a:r>
          </a:p>
          <a:p>
            <a:pPr algn="l"/>
            <a:r>
              <a:rPr lang="en-US" b="1" dirty="0" err="1"/>
              <a:t>cemma@politico.com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76030" y="3589866"/>
            <a:ext cx="6250940" cy="2304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dirty="0"/>
              <a:t>June 2024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27FF48C-AF46-4D52-998F-ED0BDDEEF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239000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56A192-BA91-40ED-8CDA-49CF5E9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5338194" cy="1322888"/>
          </a:xfrm>
        </p:spPr>
        <p:txBody>
          <a:bodyPr>
            <a:normAutofit/>
          </a:bodyPr>
          <a:lstStyle/>
          <a:p>
            <a:r>
              <a:rPr lang="en-US" sz="4100" b="1" dirty="0"/>
              <a:t>Players to watch – Senate appropriations</a:t>
            </a:r>
            <a:endParaRPr lang="en-US" sz="4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59363-ECD2-4C7B-BEE7-140D09649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1"/>
            <a:ext cx="4742771" cy="3983415"/>
          </a:xfrm>
        </p:spPr>
        <p:txBody>
          <a:bodyPr>
            <a:normAutofit/>
          </a:bodyPr>
          <a:lstStyle/>
          <a:p>
            <a:r>
              <a:rPr lang="en-US" sz="2400" b="1" dirty="0"/>
              <a:t>Senate Appropriations Chair Patty Murray (D-Wash.) </a:t>
            </a:r>
            <a:r>
              <a:rPr lang="en-US" sz="2400" dirty="0"/>
              <a:t>— Second woman ever to lead the committee, president pro tempore, staunch child care advocate, runs a tight ship!! </a:t>
            </a:r>
          </a:p>
          <a:p>
            <a:r>
              <a:rPr lang="en-US" sz="2400" b="1" dirty="0"/>
              <a:t>Ranking member Sen. Susan Collins (R-Maine) </a:t>
            </a:r>
            <a:r>
              <a:rPr lang="en-US" sz="2400" dirty="0"/>
              <a:t>— Republican centrist, dealmaker, seen as a bulwark against House GOP</a:t>
            </a:r>
            <a:endParaRPr lang="en-US" sz="2400" b="1" dirty="0"/>
          </a:p>
          <a:p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671B8D-9412-4D26-8FF0-C2244821B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187" y="834656"/>
            <a:ext cx="1958339" cy="24454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7C1E40-7AD0-4C94-91AC-0B5C50D7A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666" y="3601878"/>
            <a:ext cx="2349378" cy="244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33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B74BAD7-F0FC-4719-A31F-1ABDB6211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48215" cy="6857999"/>
          </a:xfrm>
          <a:custGeom>
            <a:avLst/>
            <a:gdLst>
              <a:gd name="connsiteX0" fmla="*/ 0 w 9024730"/>
              <a:gd name="connsiteY0" fmla="*/ 0 h 6857999"/>
              <a:gd name="connsiteX1" fmla="*/ 9024730 w 9024730"/>
              <a:gd name="connsiteY1" fmla="*/ 0 h 6857999"/>
              <a:gd name="connsiteX2" fmla="*/ 9024730 w 9024730"/>
              <a:gd name="connsiteY2" fmla="*/ 2 h 6857999"/>
              <a:gd name="connsiteX3" fmla="*/ 8447016 w 9024730"/>
              <a:gd name="connsiteY3" fmla="*/ 2 h 6857999"/>
              <a:gd name="connsiteX4" fmla="*/ 8441214 w 9024730"/>
              <a:gd name="connsiteY4" fmla="*/ 14562 h 6857999"/>
              <a:gd name="connsiteX5" fmla="*/ 8445389 w 9024730"/>
              <a:gd name="connsiteY5" fmla="*/ 59077 h 6857999"/>
              <a:gd name="connsiteX6" fmla="*/ 8437086 w 9024730"/>
              <a:gd name="connsiteY6" fmla="*/ 107668 h 6857999"/>
              <a:gd name="connsiteX7" fmla="*/ 8458599 w 9024730"/>
              <a:gd name="connsiteY7" fmla="*/ 246136 h 6857999"/>
              <a:gd name="connsiteX8" fmla="*/ 8433237 w 9024730"/>
              <a:gd name="connsiteY8" fmla="*/ 372908 h 6857999"/>
              <a:gd name="connsiteX9" fmla="*/ 8430194 w 9024730"/>
              <a:gd name="connsiteY9" fmla="*/ 450607 h 6857999"/>
              <a:gd name="connsiteX10" fmla="*/ 8443315 w 9024730"/>
              <a:gd name="connsiteY10" fmla="*/ 812800 h 6857999"/>
              <a:gd name="connsiteX11" fmla="*/ 8453042 w 9024730"/>
              <a:gd name="connsiteY11" fmla="*/ 912727 h 6857999"/>
              <a:gd name="connsiteX12" fmla="*/ 8451649 w 9024730"/>
              <a:gd name="connsiteY12" fmla="*/ 989950 h 6857999"/>
              <a:gd name="connsiteX13" fmla="*/ 8455592 w 9024730"/>
              <a:gd name="connsiteY13" fmla="*/ 1141745 h 6857999"/>
              <a:gd name="connsiteX14" fmla="*/ 8470203 w 9024730"/>
              <a:gd name="connsiteY14" fmla="*/ 1265454 h 6857999"/>
              <a:gd name="connsiteX15" fmla="*/ 8499638 w 9024730"/>
              <a:gd name="connsiteY15" fmla="*/ 1385480 h 6857999"/>
              <a:gd name="connsiteX16" fmla="*/ 8518660 w 9024730"/>
              <a:gd name="connsiteY16" fmla="*/ 1458060 h 6857999"/>
              <a:gd name="connsiteX17" fmla="*/ 8539125 w 9024730"/>
              <a:gd name="connsiteY17" fmla="*/ 1513175 h 6857999"/>
              <a:gd name="connsiteX18" fmla="*/ 8570281 w 9024730"/>
              <a:gd name="connsiteY18" fmla="*/ 1570809 h 6857999"/>
              <a:gd name="connsiteX19" fmla="*/ 8605212 w 9024730"/>
              <a:gd name="connsiteY19" fmla="*/ 1638391 h 6857999"/>
              <a:gd name="connsiteX20" fmla="*/ 8626457 w 9024730"/>
              <a:gd name="connsiteY20" fmla="*/ 1742490 h 6857999"/>
              <a:gd name="connsiteX21" fmla="*/ 8654861 w 9024730"/>
              <a:gd name="connsiteY21" fmla="*/ 1818229 h 6857999"/>
              <a:gd name="connsiteX22" fmla="*/ 8648005 w 9024730"/>
              <a:gd name="connsiteY22" fmla="*/ 1862723 h 6857999"/>
              <a:gd name="connsiteX23" fmla="*/ 8654469 w 9024730"/>
              <a:gd name="connsiteY23" fmla="*/ 1917476 h 6857999"/>
              <a:gd name="connsiteX24" fmla="*/ 8649702 w 9024730"/>
              <a:gd name="connsiteY24" fmla="*/ 1972204 h 6857999"/>
              <a:gd name="connsiteX25" fmla="*/ 8656357 w 9024730"/>
              <a:gd name="connsiteY25" fmla="*/ 2054291 h 6857999"/>
              <a:gd name="connsiteX26" fmla="*/ 8648660 w 9024730"/>
              <a:gd name="connsiteY26" fmla="*/ 2227417 h 6857999"/>
              <a:gd name="connsiteX27" fmla="*/ 8607609 w 9024730"/>
              <a:gd name="connsiteY27" fmla="*/ 2510933 h 6857999"/>
              <a:gd name="connsiteX28" fmla="*/ 8608432 w 9024730"/>
              <a:gd name="connsiteY28" fmla="*/ 2741866 h 6857999"/>
              <a:gd name="connsiteX29" fmla="*/ 8619112 w 9024730"/>
              <a:gd name="connsiteY29" fmla="*/ 2864935 h 6857999"/>
              <a:gd name="connsiteX30" fmla="*/ 8627742 w 9024730"/>
              <a:gd name="connsiteY30" fmla="*/ 2950807 h 6857999"/>
              <a:gd name="connsiteX31" fmla="*/ 8611822 w 9024730"/>
              <a:gd name="connsiteY31" fmla="*/ 2978246 h 6857999"/>
              <a:gd name="connsiteX32" fmla="*/ 8608239 w 9024730"/>
              <a:gd name="connsiteY32" fmla="*/ 2995916 h 6857999"/>
              <a:gd name="connsiteX33" fmla="*/ 8598647 w 9024730"/>
              <a:gd name="connsiteY33" fmla="*/ 2998648 h 6857999"/>
              <a:gd name="connsiteX34" fmla="*/ 8587108 w 9024730"/>
              <a:gd name="connsiteY34" fmla="*/ 3023630 h 6857999"/>
              <a:gd name="connsiteX35" fmla="*/ 8577885 w 9024730"/>
              <a:gd name="connsiteY35" fmla="*/ 3096975 h 6857999"/>
              <a:gd name="connsiteX36" fmla="*/ 8557492 w 9024730"/>
              <a:gd name="connsiteY36" fmla="*/ 3216657 h 6857999"/>
              <a:gd name="connsiteX37" fmla="*/ 8560894 w 9024730"/>
              <a:gd name="connsiteY37" fmla="*/ 3310980 h 6857999"/>
              <a:gd name="connsiteX38" fmla="*/ 8547852 w 9024730"/>
              <a:gd name="connsiteY38" fmla="*/ 3344725 h 6857999"/>
              <a:gd name="connsiteX39" fmla="*/ 8535427 w 9024730"/>
              <a:gd name="connsiteY39" fmla="*/ 3393250 h 6857999"/>
              <a:gd name="connsiteX40" fmla="*/ 8520092 w 9024730"/>
              <a:gd name="connsiteY40" fmla="*/ 3514536 h 6857999"/>
              <a:gd name="connsiteX41" fmla="*/ 8497231 w 9024730"/>
              <a:gd name="connsiteY41" fmla="*/ 3686149 h 6857999"/>
              <a:gd name="connsiteX42" fmla="*/ 8489799 w 9024730"/>
              <a:gd name="connsiteY42" fmla="*/ 3692208 h 6857999"/>
              <a:gd name="connsiteX43" fmla="*/ 8475804 w 9024730"/>
              <a:gd name="connsiteY43" fmla="*/ 3776022 h 6857999"/>
              <a:gd name="connsiteX44" fmla="*/ 8471279 w 9024730"/>
              <a:gd name="connsiteY44" fmla="*/ 3977138 h 6857999"/>
              <a:gd name="connsiteX45" fmla="*/ 8408913 w 9024730"/>
              <a:gd name="connsiteY45" fmla="*/ 4222149 h 6857999"/>
              <a:gd name="connsiteX46" fmla="*/ 8402112 w 9024730"/>
              <a:gd name="connsiteY46" fmla="*/ 4364683 h 6857999"/>
              <a:gd name="connsiteX47" fmla="*/ 8393355 w 9024730"/>
              <a:gd name="connsiteY47" fmla="*/ 4462471 h 6857999"/>
              <a:gd name="connsiteX48" fmla="*/ 8376166 w 9024730"/>
              <a:gd name="connsiteY48" fmla="*/ 4574052 h 6857999"/>
              <a:gd name="connsiteX49" fmla="*/ 8341678 w 9024730"/>
              <a:gd name="connsiteY49" fmla="*/ 4667756 h 6857999"/>
              <a:gd name="connsiteX50" fmla="*/ 8273661 w 9024730"/>
              <a:gd name="connsiteY50" fmla="*/ 4799019 h 6857999"/>
              <a:gd name="connsiteX51" fmla="*/ 8256132 w 9024730"/>
              <a:gd name="connsiteY51" fmla="*/ 4849614 h 6857999"/>
              <a:gd name="connsiteX52" fmla="*/ 8226804 w 9024730"/>
              <a:gd name="connsiteY52" fmla="*/ 4919971 h 6857999"/>
              <a:gd name="connsiteX53" fmla="*/ 8171825 w 9024730"/>
              <a:gd name="connsiteY53" fmla="*/ 5010766 h 6857999"/>
              <a:gd name="connsiteX54" fmla="*/ 8143172 w 9024730"/>
              <a:gd name="connsiteY54" fmla="*/ 5088190 h 6857999"/>
              <a:gd name="connsiteX55" fmla="*/ 8126363 w 9024730"/>
              <a:gd name="connsiteY55" fmla="*/ 5143922 h 6857999"/>
              <a:gd name="connsiteX56" fmla="*/ 8103782 w 9024730"/>
              <a:gd name="connsiteY56" fmla="*/ 5284346 h 6857999"/>
              <a:gd name="connsiteX57" fmla="*/ 8084361 w 9024730"/>
              <a:gd name="connsiteY57" fmla="*/ 5390948 h 6857999"/>
              <a:gd name="connsiteX58" fmla="*/ 8062552 w 9024730"/>
              <a:gd name="connsiteY58" fmla="*/ 5470854 h 6857999"/>
              <a:gd name="connsiteX59" fmla="*/ 8057342 w 9024730"/>
              <a:gd name="connsiteY59" fmla="*/ 5529643 h 6857999"/>
              <a:gd name="connsiteX60" fmla="*/ 8044923 w 9024730"/>
              <a:gd name="connsiteY60" fmla="*/ 5597292 h 6857999"/>
              <a:gd name="connsiteX61" fmla="*/ 8035233 w 9024730"/>
              <a:gd name="connsiteY61" fmla="*/ 5608899 h 6857999"/>
              <a:gd name="connsiteX62" fmla="*/ 8018178 w 9024730"/>
              <a:gd name="connsiteY62" fmla="*/ 5684911 h 6857999"/>
              <a:gd name="connsiteX63" fmla="*/ 8018018 w 9024730"/>
              <a:gd name="connsiteY63" fmla="*/ 5755776 h 6857999"/>
              <a:gd name="connsiteX64" fmla="*/ 8008640 w 9024730"/>
              <a:gd name="connsiteY64" fmla="*/ 5889599 h 6857999"/>
              <a:gd name="connsiteX65" fmla="*/ 8013542 w 9024730"/>
              <a:gd name="connsiteY65" fmla="*/ 5989744 h 6857999"/>
              <a:gd name="connsiteX66" fmla="*/ 7980757 w 9024730"/>
              <a:gd name="connsiteY66" fmla="*/ 6084926 h 6857999"/>
              <a:gd name="connsiteX67" fmla="*/ 7975907 w 9024730"/>
              <a:gd name="connsiteY67" fmla="*/ 6346549 h 6857999"/>
              <a:gd name="connsiteX68" fmla="*/ 7974221 w 9024730"/>
              <a:gd name="connsiteY68" fmla="*/ 6527527 h 6857999"/>
              <a:gd name="connsiteX69" fmla="*/ 7979135 w 9024730"/>
              <a:gd name="connsiteY69" fmla="*/ 6627129 h 6857999"/>
              <a:gd name="connsiteX70" fmla="*/ 7979404 w 9024730"/>
              <a:gd name="connsiteY70" fmla="*/ 6694819 h 6857999"/>
              <a:gd name="connsiteX71" fmla="*/ 8009526 w 9024730"/>
              <a:gd name="connsiteY71" fmla="*/ 6765445 h 6857999"/>
              <a:gd name="connsiteX72" fmla="*/ 8018211 w 9024730"/>
              <a:gd name="connsiteY72" fmla="*/ 6844697 h 6857999"/>
              <a:gd name="connsiteX73" fmla="*/ 8019608 w 9024730"/>
              <a:gd name="connsiteY73" fmla="*/ 6857999 h 6857999"/>
              <a:gd name="connsiteX74" fmla="*/ 0 w 9024730"/>
              <a:gd name="connsiteY7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4730" h="6857999">
                <a:moveTo>
                  <a:pt x="0" y="0"/>
                </a:moveTo>
                <a:lnTo>
                  <a:pt x="9024730" y="0"/>
                </a:lnTo>
                <a:lnTo>
                  <a:pt x="9024730" y="2"/>
                </a:lnTo>
                <a:lnTo>
                  <a:pt x="8447016" y="2"/>
                </a:lnTo>
                <a:lnTo>
                  <a:pt x="8441214" y="14562"/>
                </a:lnTo>
                <a:lnTo>
                  <a:pt x="8445389" y="59077"/>
                </a:lnTo>
                <a:cubicBezTo>
                  <a:pt x="8445971" y="76949"/>
                  <a:pt x="8436504" y="89796"/>
                  <a:pt x="8437086" y="107668"/>
                </a:cubicBezTo>
                <a:cubicBezTo>
                  <a:pt x="8417947" y="138162"/>
                  <a:pt x="8459241" y="201929"/>
                  <a:pt x="8458599" y="246136"/>
                </a:cubicBezTo>
                <a:cubicBezTo>
                  <a:pt x="8457958" y="290343"/>
                  <a:pt x="8471649" y="364179"/>
                  <a:pt x="8433237" y="372908"/>
                </a:cubicBezTo>
                <a:cubicBezTo>
                  <a:pt x="8426916" y="431308"/>
                  <a:pt x="8438389" y="357606"/>
                  <a:pt x="8430194" y="450607"/>
                </a:cubicBezTo>
                <a:cubicBezTo>
                  <a:pt x="8466727" y="551950"/>
                  <a:pt x="8430182" y="787036"/>
                  <a:pt x="8443315" y="812800"/>
                </a:cubicBezTo>
                <a:cubicBezTo>
                  <a:pt x="8478999" y="860799"/>
                  <a:pt x="8435788" y="854953"/>
                  <a:pt x="8453042" y="912727"/>
                </a:cubicBezTo>
                <a:cubicBezTo>
                  <a:pt x="8462900" y="945986"/>
                  <a:pt x="8451223" y="951781"/>
                  <a:pt x="8451649" y="989950"/>
                </a:cubicBezTo>
                <a:cubicBezTo>
                  <a:pt x="8452074" y="1028120"/>
                  <a:pt x="8452500" y="1095828"/>
                  <a:pt x="8455592" y="1141745"/>
                </a:cubicBezTo>
                <a:cubicBezTo>
                  <a:pt x="8458684" y="1187662"/>
                  <a:pt x="8470047" y="1234783"/>
                  <a:pt x="8470203" y="1265454"/>
                </a:cubicBezTo>
                <a:cubicBezTo>
                  <a:pt x="8458947" y="1304052"/>
                  <a:pt x="8496012" y="1370755"/>
                  <a:pt x="8499638" y="1385480"/>
                </a:cubicBezTo>
                <a:cubicBezTo>
                  <a:pt x="8514485" y="1422714"/>
                  <a:pt x="8525070" y="1428103"/>
                  <a:pt x="8518660" y="1458060"/>
                </a:cubicBezTo>
                <a:cubicBezTo>
                  <a:pt x="8518783" y="1468057"/>
                  <a:pt x="8539003" y="1503177"/>
                  <a:pt x="8539125" y="1513175"/>
                </a:cubicBezTo>
                <a:lnTo>
                  <a:pt x="8570281" y="1570809"/>
                </a:lnTo>
                <a:cubicBezTo>
                  <a:pt x="8597636" y="1617136"/>
                  <a:pt x="8594573" y="1601443"/>
                  <a:pt x="8605212" y="1638391"/>
                </a:cubicBezTo>
                <a:cubicBezTo>
                  <a:pt x="8629645" y="1719640"/>
                  <a:pt x="8613884" y="1715203"/>
                  <a:pt x="8626457" y="1742490"/>
                </a:cubicBezTo>
                <a:lnTo>
                  <a:pt x="8654861" y="1818229"/>
                </a:lnTo>
                <a:cubicBezTo>
                  <a:pt x="8657202" y="1824059"/>
                  <a:pt x="8651899" y="1851211"/>
                  <a:pt x="8648005" y="1862723"/>
                </a:cubicBezTo>
                <a:lnTo>
                  <a:pt x="8654469" y="1917476"/>
                </a:lnTo>
                <a:lnTo>
                  <a:pt x="8649702" y="1972204"/>
                </a:lnTo>
                <a:cubicBezTo>
                  <a:pt x="8652251" y="1979569"/>
                  <a:pt x="8651461" y="2048203"/>
                  <a:pt x="8656357" y="2054291"/>
                </a:cubicBezTo>
                <a:cubicBezTo>
                  <a:pt x="8672645" y="2141657"/>
                  <a:pt x="8632397" y="2189849"/>
                  <a:pt x="8648660" y="2227417"/>
                </a:cubicBezTo>
                <a:cubicBezTo>
                  <a:pt x="8639941" y="2317591"/>
                  <a:pt x="8613796" y="2407644"/>
                  <a:pt x="8607609" y="2510933"/>
                </a:cubicBezTo>
                <a:cubicBezTo>
                  <a:pt x="8633490" y="2597916"/>
                  <a:pt x="8602674" y="2649734"/>
                  <a:pt x="8608432" y="2741866"/>
                </a:cubicBezTo>
                <a:cubicBezTo>
                  <a:pt x="8630300" y="2779815"/>
                  <a:pt x="8631929" y="2817058"/>
                  <a:pt x="8619112" y="2864935"/>
                </a:cubicBezTo>
                <a:cubicBezTo>
                  <a:pt x="8655820" y="2860552"/>
                  <a:pt x="8588374" y="2937673"/>
                  <a:pt x="8627742" y="2950807"/>
                </a:cubicBezTo>
                <a:lnTo>
                  <a:pt x="8611822" y="2978246"/>
                </a:lnTo>
                <a:lnTo>
                  <a:pt x="8608239" y="2995916"/>
                </a:lnTo>
                <a:lnTo>
                  <a:pt x="8598647" y="2998648"/>
                </a:lnTo>
                <a:lnTo>
                  <a:pt x="8587108" y="3023630"/>
                </a:lnTo>
                <a:cubicBezTo>
                  <a:pt x="8584111" y="3033333"/>
                  <a:pt x="8577413" y="3084375"/>
                  <a:pt x="8577885" y="3096975"/>
                </a:cubicBezTo>
                <a:cubicBezTo>
                  <a:pt x="8594321" y="3142205"/>
                  <a:pt x="8535131" y="3160433"/>
                  <a:pt x="8557492" y="3216657"/>
                </a:cubicBezTo>
                <a:cubicBezTo>
                  <a:pt x="8562518" y="3237178"/>
                  <a:pt x="8573573" y="3299737"/>
                  <a:pt x="8560894" y="3310980"/>
                </a:cubicBezTo>
                <a:cubicBezTo>
                  <a:pt x="8557601" y="3323902"/>
                  <a:pt x="8561083" y="3339340"/>
                  <a:pt x="8547852" y="3344725"/>
                </a:cubicBezTo>
                <a:cubicBezTo>
                  <a:pt x="8531788" y="3353908"/>
                  <a:pt x="8553430" y="3400659"/>
                  <a:pt x="8535427" y="3393250"/>
                </a:cubicBezTo>
                <a:cubicBezTo>
                  <a:pt x="8550195" y="3426421"/>
                  <a:pt x="8529553" y="3487753"/>
                  <a:pt x="8520092" y="3514536"/>
                </a:cubicBezTo>
                <a:cubicBezTo>
                  <a:pt x="8513726" y="3563353"/>
                  <a:pt x="8500070" y="3650327"/>
                  <a:pt x="8497231" y="3686149"/>
                </a:cubicBezTo>
                <a:cubicBezTo>
                  <a:pt x="8494574" y="3687657"/>
                  <a:pt x="8493370" y="3677229"/>
                  <a:pt x="8489799" y="3692208"/>
                </a:cubicBezTo>
                <a:cubicBezTo>
                  <a:pt x="8486228" y="3707187"/>
                  <a:pt x="8465938" y="3757479"/>
                  <a:pt x="8475804" y="3776022"/>
                </a:cubicBezTo>
                <a:cubicBezTo>
                  <a:pt x="8441061" y="3875691"/>
                  <a:pt x="8487451" y="3939839"/>
                  <a:pt x="8471279" y="3977138"/>
                </a:cubicBezTo>
                <a:cubicBezTo>
                  <a:pt x="8465599" y="4067300"/>
                  <a:pt x="8419685" y="4164564"/>
                  <a:pt x="8408913" y="4222149"/>
                </a:cubicBezTo>
                <a:cubicBezTo>
                  <a:pt x="8403583" y="4287917"/>
                  <a:pt x="8398240" y="4339232"/>
                  <a:pt x="8402112" y="4364683"/>
                </a:cubicBezTo>
                <a:lnTo>
                  <a:pt x="8393355" y="4462471"/>
                </a:lnTo>
                <a:cubicBezTo>
                  <a:pt x="8396004" y="4503329"/>
                  <a:pt x="8376320" y="4548111"/>
                  <a:pt x="8376166" y="4574052"/>
                </a:cubicBezTo>
                <a:cubicBezTo>
                  <a:pt x="8369380" y="4670665"/>
                  <a:pt x="8352302" y="4649921"/>
                  <a:pt x="8341678" y="4667756"/>
                </a:cubicBezTo>
                <a:cubicBezTo>
                  <a:pt x="8320864" y="4705850"/>
                  <a:pt x="8290794" y="4758928"/>
                  <a:pt x="8273661" y="4799019"/>
                </a:cubicBezTo>
                <a:cubicBezTo>
                  <a:pt x="8254323" y="4834076"/>
                  <a:pt x="8262378" y="4811645"/>
                  <a:pt x="8256132" y="4849614"/>
                </a:cubicBezTo>
                <a:cubicBezTo>
                  <a:pt x="8239320" y="4853334"/>
                  <a:pt x="8207060" y="4883089"/>
                  <a:pt x="8226804" y="4919971"/>
                </a:cubicBezTo>
                <a:lnTo>
                  <a:pt x="8171825" y="5010766"/>
                </a:lnTo>
                <a:cubicBezTo>
                  <a:pt x="8150097" y="4983259"/>
                  <a:pt x="8165842" y="5107656"/>
                  <a:pt x="8143172" y="5088190"/>
                </a:cubicBezTo>
                <a:cubicBezTo>
                  <a:pt x="8128060" y="5102008"/>
                  <a:pt x="8138350" y="5118851"/>
                  <a:pt x="8126363" y="5143922"/>
                </a:cubicBezTo>
                <a:cubicBezTo>
                  <a:pt x="8116335" y="5192745"/>
                  <a:pt x="8111851" y="5226225"/>
                  <a:pt x="8103782" y="5284346"/>
                </a:cubicBezTo>
                <a:cubicBezTo>
                  <a:pt x="8101016" y="5338386"/>
                  <a:pt x="8095811" y="5337325"/>
                  <a:pt x="8084361" y="5390948"/>
                </a:cubicBezTo>
                <a:cubicBezTo>
                  <a:pt x="8082912" y="5429655"/>
                  <a:pt x="8063705" y="5449508"/>
                  <a:pt x="8062552" y="5470854"/>
                </a:cubicBezTo>
                <a:cubicBezTo>
                  <a:pt x="8086776" y="5526328"/>
                  <a:pt x="8037513" y="5496377"/>
                  <a:pt x="8057342" y="5529643"/>
                </a:cubicBezTo>
                <a:cubicBezTo>
                  <a:pt x="8050653" y="5550879"/>
                  <a:pt x="8055939" y="5587444"/>
                  <a:pt x="8044923" y="5597292"/>
                </a:cubicBezTo>
                <a:lnTo>
                  <a:pt x="8035233" y="5608899"/>
                </a:lnTo>
                <a:cubicBezTo>
                  <a:pt x="8030775" y="5623501"/>
                  <a:pt x="8021047" y="5660431"/>
                  <a:pt x="8018178" y="5684911"/>
                </a:cubicBezTo>
                <a:cubicBezTo>
                  <a:pt x="8005590" y="5692608"/>
                  <a:pt x="8011744" y="5734344"/>
                  <a:pt x="8018018" y="5755776"/>
                </a:cubicBezTo>
                <a:cubicBezTo>
                  <a:pt x="8019409" y="5792777"/>
                  <a:pt x="7989082" y="5848613"/>
                  <a:pt x="8008640" y="5889599"/>
                </a:cubicBezTo>
                <a:cubicBezTo>
                  <a:pt x="8011480" y="5932097"/>
                  <a:pt x="8009486" y="5940901"/>
                  <a:pt x="8013542" y="5989744"/>
                </a:cubicBezTo>
                <a:cubicBezTo>
                  <a:pt x="8022089" y="6020787"/>
                  <a:pt x="7982918" y="6024963"/>
                  <a:pt x="7980757" y="6084926"/>
                </a:cubicBezTo>
                <a:cubicBezTo>
                  <a:pt x="7974117" y="6134231"/>
                  <a:pt x="7999371" y="6240432"/>
                  <a:pt x="7975907" y="6346549"/>
                </a:cubicBezTo>
                <a:cubicBezTo>
                  <a:pt x="7987225" y="6409741"/>
                  <a:pt x="7980509" y="6468689"/>
                  <a:pt x="7974221" y="6527527"/>
                </a:cubicBezTo>
                <a:cubicBezTo>
                  <a:pt x="7955361" y="6585667"/>
                  <a:pt x="7987786" y="6579284"/>
                  <a:pt x="7979135" y="6627129"/>
                </a:cubicBezTo>
                <a:cubicBezTo>
                  <a:pt x="7983057" y="6635153"/>
                  <a:pt x="7984986" y="6697665"/>
                  <a:pt x="7979404" y="6694819"/>
                </a:cubicBezTo>
                <a:cubicBezTo>
                  <a:pt x="7981755" y="6716947"/>
                  <a:pt x="8003903" y="6732844"/>
                  <a:pt x="8009526" y="6765445"/>
                </a:cubicBezTo>
                <a:cubicBezTo>
                  <a:pt x="8011113" y="6776325"/>
                  <a:pt x="8014662" y="6810511"/>
                  <a:pt x="8018211" y="6844697"/>
                </a:cubicBezTo>
                <a:lnTo>
                  <a:pt x="801960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73880A-7A4E-1B8A-687F-4004549E2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6596455" cy="1322888"/>
          </a:xfrm>
        </p:spPr>
        <p:txBody>
          <a:bodyPr>
            <a:normAutofit/>
          </a:bodyPr>
          <a:lstStyle/>
          <a:p>
            <a:r>
              <a:rPr lang="en-US" b="1" dirty="0"/>
              <a:t>Other players/dynamics to watch  </a:t>
            </a:r>
            <a:endParaRPr lang="en-US" b="1"/>
          </a:p>
        </p:txBody>
      </p:sp>
      <p:pic>
        <p:nvPicPr>
          <p:cNvPr id="9" name="Picture 8" descr="A person and person standing at a podium&#10;&#10;Description automatically generated">
            <a:extLst>
              <a:ext uri="{FF2B5EF4-FFF2-40B4-BE49-F238E27FC236}">
                <a16:creationId xmlns:a16="http://schemas.microsoft.com/office/drawing/2014/main" id="{CA4BC47A-411B-4AAA-9513-8C89F18A90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06" r="2" b="25845"/>
          <a:stretch/>
        </p:blipFill>
        <p:spPr>
          <a:xfrm>
            <a:off x="8990580" y="609599"/>
            <a:ext cx="2414084" cy="118349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30F87-D9F0-339E-304F-7124A2DAF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1"/>
            <a:ext cx="6433805" cy="3908585"/>
          </a:xfrm>
        </p:spPr>
        <p:txBody>
          <a:bodyPr>
            <a:normAutofit/>
          </a:bodyPr>
          <a:lstStyle/>
          <a:p>
            <a:r>
              <a:rPr lang="en-US" sz="2400" dirty="0"/>
              <a:t>Speaker Mike Johnson</a:t>
            </a:r>
          </a:p>
          <a:p>
            <a:r>
              <a:rPr lang="en-US" sz="2400" dirty="0"/>
              <a:t>House Freedom Caucus-aligned folks</a:t>
            </a:r>
          </a:p>
          <a:p>
            <a:r>
              <a:rPr lang="en-US" sz="2400" dirty="0"/>
              <a:t>House Democrats and the extent to which they help Republican leaders maintain some semblance of functionality </a:t>
            </a:r>
          </a:p>
          <a:p>
            <a:r>
              <a:rPr lang="en-US" sz="2400" dirty="0"/>
              <a:t>Russ Vought, Trump’s former budget director </a:t>
            </a:r>
          </a:p>
        </p:txBody>
      </p:sp>
      <p:pic>
        <p:nvPicPr>
          <p:cNvPr id="7" name="Picture 6" descr="A group of people standing behind a podium&#10;&#10;Description automatically generated">
            <a:extLst>
              <a:ext uri="{FF2B5EF4-FFF2-40B4-BE49-F238E27FC236}">
                <a16:creationId xmlns:a16="http://schemas.microsoft.com/office/drawing/2014/main" id="{BB61F15B-1E15-4C7E-B78D-B6923C9154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53" r="-2" b="23555"/>
          <a:stretch/>
        </p:blipFill>
        <p:spPr>
          <a:xfrm>
            <a:off x="8934331" y="2094572"/>
            <a:ext cx="2526582" cy="1183495"/>
          </a:xfrm>
          <a:prstGeom prst="rect">
            <a:avLst/>
          </a:prstGeom>
        </p:spPr>
      </p:pic>
      <p:pic>
        <p:nvPicPr>
          <p:cNvPr id="11" name="Picture 10" descr="A person in a suit and tie&#10;&#10;Description automatically generated">
            <a:extLst>
              <a:ext uri="{FF2B5EF4-FFF2-40B4-BE49-F238E27FC236}">
                <a16:creationId xmlns:a16="http://schemas.microsoft.com/office/drawing/2014/main" id="{97BE816F-E8C1-46EC-83AB-37F60A39A4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913"/>
          <a:stretch/>
        </p:blipFill>
        <p:spPr>
          <a:xfrm>
            <a:off x="9074521" y="3583768"/>
            <a:ext cx="2246202" cy="1183495"/>
          </a:xfrm>
          <a:prstGeom prst="rect">
            <a:avLst/>
          </a:prstGeom>
        </p:spPr>
      </p:pic>
      <p:pic>
        <p:nvPicPr>
          <p:cNvPr id="5" name="Picture 4" descr="A person in a suit and tie&#10;&#10;Description automatically generated">
            <a:extLst>
              <a:ext uri="{FF2B5EF4-FFF2-40B4-BE49-F238E27FC236}">
                <a16:creationId xmlns:a16="http://schemas.microsoft.com/office/drawing/2014/main" id="{9E5FC264-FC2D-4DF3-AD37-E28B3B75C7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768" b="327"/>
          <a:stretch/>
        </p:blipFill>
        <p:spPr>
          <a:xfrm>
            <a:off x="9047857" y="5072965"/>
            <a:ext cx="2299530" cy="118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6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8B55BF-783B-6D0A-FF4E-E692F47A5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9600"/>
            <a:ext cx="3739341" cy="1330839"/>
          </a:xfrm>
        </p:spPr>
        <p:txBody>
          <a:bodyPr>
            <a:normAutofit/>
          </a:bodyPr>
          <a:lstStyle/>
          <a:p>
            <a:r>
              <a:rPr lang="en-US" b="1" dirty="0"/>
              <a:t>NASA rundown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D4FDE6-3D94-EDB3-574C-127642826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366" y="2194102"/>
            <a:ext cx="3427001" cy="390858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House Republicans will likely release their fiscal 2025 Commerce-Justice-Science spending bill on June 25</a:t>
            </a:r>
          </a:p>
          <a:p>
            <a:r>
              <a:rPr lang="en-US" sz="2400" dirty="0"/>
              <a:t>Markup is June 26</a:t>
            </a:r>
          </a:p>
          <a:p>
            <a:r>
              <a:rPr lang="en-US" sz="2400" b="1" dirty="0"/>
              <a:t>Fiscal 2024 funding: </a:t>
            </a:r>
            <a:r>
              <a:rPr lang="en-US" sz="2400" dirty="0">
                <a:effectLst/>
              </a:rPr>
              <a:t>$24.9 billion, a small cut of $508.7 million compared to fiscal ‘23 enacted levels </a:t>
            </a:r>
          </a:p>
          <a:p>
            <a:endParaRPr lang="en-US" sz="2000" dirty="0"/>
          </a:p>
        </p:txBody>
      </p:sp>
      <p:pic>
        <p:nvPicPr>
          <p:cNvPr id="3076" name="Picture 4" descr="harry caray Memes &amp; GIFs - Imgflip">
            <a:extLst>
              <a:ext uri="{FF2B5EF4-FFF2-40B4-BE49-F238E27FC236}">
                <a16:creationId xmlns:a16="http://schemas.microsoft.com/office/drawing/2014/main" id="{AEF18D19-B7D5-A81A-582C-C11785BF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5457" y="1709737"/>
            <a:ext cx="6155141" cy="346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27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3C4243-7C79-D7BA-11AA-6B13C9DDC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en-US" b="1" dirty="0"/>
              <a:t>Politics of the budget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5DE5D-A59A-5145-1D2D-D1A317DAA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2"/>
            <a:ext cx="4438036" cy="3908585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Warring schools of thought over how much the federal debt and deficit actually matter </a:t>
            </a:r>
          </a:p>
          <a:p>
            <a:r>
              <a:rPr lang="en-US" sz="2400" dirty="0"/>
              <a:t>Economic, national security, social consequences of rising debt</a:t>
            </a:r>
          </a:p>
          <a:p>
            <a:r>
              <a:rPr lang="en-US" sz="2400" dirty="0"/>
              <a:t>*A LOT* of partisan drama happens in pursuit of — and under the guise of — fiscal austerity </a:t>
            </a:r>
            <a:r>
              <a:rPr lang="en-US" sz="2000" dirty="0"/>
              <a:t>	</a:t>
            </a:r>
          </a:p>
          <a:p>
            <a:endParaRPr lang="en-US" sz="2000" dirty="0"/>
          </a:p>
        </p:txBody>
      </p:sp>
      <p:pic>
        <p:nvPicPr>
          <p:cNvPr id="4098" name="Picture 2" descr="Drama! (I love Happy Endings)">
            <a:extLst>
              <a:ext uri="{FF2B5EF4-FFF2-40B4-BE49-F238E27FC236}">
                <a16:creationId xmlns:a16="http://schemas.microsoft.com/office/drawing/2014/main" id="{19C2A687-0415-47C0-DCE3-D221E7A42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0610" y="1307574"/>
            <a:ext cx="4737650" cy="426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05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BD229-85EB-CCEE-E040-54350F3A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en-US" b="1" dirty="0"/>
              <a:t>Why the constant shutdown threats?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6A966-4585-477D-7BC9-B3A592350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2"/>
            <a:ext cx="4438036" cy="3908585"/>
          </a:xfrm>
        </p:spPr>
        <p:txBody>
          <a:bodyPr>
            <a:normAutofit/>
          </a:bodyPr>
          <a:lstStyle/>
          <a:p>
            <a:r>
              <a:rPr lang="en-US" sz="2400" dirty="0"/>
              <a:t>One of the only things that must get done every year — not easy when things are increasingly partisan </a:t>
            </a:r>
          </a:p>
          <a:p>
            <a:r>
              <a:rPr lang="en-US" sz="2400" dirty="0"/>
              <a:t>Funding lends itself to weaponization, becomes a point of leverage — though a shutdown is a bad look for both parties</a:t>
            </a:r>
          </a:p>
        </p:txBody>
      </p:sp>
      <p:pic>
        <p:nvPicPr>
          <p:cNvPr id="5122" name="Picture 2" descr="YARN | Okay, you literally had one job to do. | Schitt's Creek (2015) -  S04E12 Singles Week | Video clips by quotes | e285f64a | 紗">
            <a:extLst>
              <a:ext uri="{FF2B5EF4-FFF2-40B4-BE49-F238E27FC236}">
                <a16:creationId xmlns:a16="http://schemas.microsoft.com/office/drawing/2014/main" id="{B90ECC3C-B555-DBF8-478C-5B522A887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60" y="2194102"/>
            <a:ext cx="508000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48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2391E3-B5CB-4946-94D5-E201CE8C0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4" y="-93279"/>
            <a:ext cx="10257992" cy="2033718"/>
          </a:xfrm>
        </p:spPr>
        <p:txBody>
          <a:bodyPr>
            <a:normAutofit/>
          </a:bodyPr>
          <a:lstStyle/>
          <a:p>
            <a:r>
              <a:rPr lang="en-US" b="1" dirty="0"/>
              <a:t>More shutdown nonsense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BEC1D-8064-4801-B01B-5413ADB3E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Congress will always take the max amount of time it has to pass funding bills </a:t>
            </a:r>
          </a:p>
          <a:p>
            <a:r>
              <a:rPr lang="en-US" sz="2600" dirty="0"/>
              <a:t>Increasing reliance on CRs to buy more time for negotiations and make room for partisan sparring </a:t>
            </a:r>
          </a:p>
          <a:p>
            <a:r>
              <a:rPr lang="en-US" sz="2600" dirty="0"/>
              <a:t>Increasing frustration with a process viewed as broken, closed off to rank-and-file members and leadership-driven</a:t>
            </a:r>
          </a:p>
          <a:p>
            <a:endParaRPr lang="en-US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9549E4-03AA-4D0C-A2E5-388C5B191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070" y="2184914"/>
            <a:ext cx="4507098" cy="3755915"/>
          </a:xfrm>
          <a:prstGeom prst="rect">
            <a:avLst/>
          </a:pr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3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F7A244-2FC2-E9BE-B33B-0FA62B7CE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400050"/>
            <a:ext cx="10337541" cy="133731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Where things stand: FY’25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F6AE3-3F00-9D68-1C19-DB9392395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4388" y="1737360"/>
            <a:ext cx="10529887" cy="5364897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House Republicans are doing their thing</a:t>
            </a:r>
          </a:p>
          <a:p>
            <a:pPr lvl="1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Marking up and working to pass bills with no chance of becoming law</a:t>
            </a:r>
          </a:p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Senate is doing its thing (nothing)</a:t>
            </a:r>
          </a:p>
          <a:p>
            <a:pPr lvl="1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Stuck on 302(b)s, markups maybe in July? </a:t>
            </a:r>
          </a:p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NOTHING REAL will happen until after the November election!!!</a:t>
            </a:r>
          </a:p>
          <a:p>
            <a:pPr lvl="1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Appropriators want a lame duck government funding deal</a:t>
            </a:r>
          </a:p>
          <a:p>
            <a:pPr lvl="1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Conservatives hoping for a GOP sweep after Election Day want to wait until next year</a:t>
            </a:r>
          </a:p>
          <a:p>
            <a:pPr lvl="1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Everything hinges on who will control Congress and the White House</a:t>
            </a:r>
          </a:p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lvl="1" indent="0">
              <a:buNone/>
            </a:pPr>
            <a:endParaRPr lang="en-US" sz="1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5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Freeform: Shape 1032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45B6B3-9351-C24E-B0FD-9534780F3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24" y="1"/>
            <a:ext cx="10103631" cy="1940438"/>
          </a:xfrm>
        </p:spPr>
        <p:txBody>
          <a:bodyPr>
            <a:normAutofit/>
          </a:bodyPr>
          <a:lstStyle/>
          <a:p>
            <a:r>
              <a:rPr lang="en-US" b="1" dirty="0"/>
              <a:t>Where things stand cont.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AF057-BD8E-1127-868E-F6E15C4C2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Republicans are dreaming of reconciliation</a:t>
            </a:r>
          </a:p>
          <a:p>
            <a:pPr lvl="1"/>
            <a:r>
              <a:rPr lang="en-US" dirty="0"/>
              <a:t>Comes with major limitations and a lot of pain	</a:t>
            </a:r>
          </a:p>
          <a:p>
            <a:pPr lvl="1"/>
            <a:r>
              <a:rPr lang="en-US" dirty="0"/>
              <a:t>Eyeing tax cuts, spending cuts, Pentagon budget boost, regulatory rollbacks, border security, Inflation Reduction Act repeal and more</a:t>
            </a:r>
          </a:p>
          <a:p>
            <a:r>
              <a:rPr lang="en-US" sz="2400" dirty="0"/>
              <a:t>Another debt limit fight is looming next year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1026" name="Picture 2" descr="First Time at Cardio Bootcamp: Everything Hurts and I'm Dying – Chubby  Blond &amp; Healthy">
            <a:extLst>
              <a:ext uri="{FF2B5EF4-FFF2-40B4-BE49-F238E27FC236}">
                <a16:creationId xmlns:a16="http://schemas.microsoft.com/office/drawing/2014/main" id="{C32432B2-5FEF-8CB5-9204-544DBB4E4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19367" y="2572449"/>
            <a:ext cx="4788505" cy="29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Freeform: Shape 1034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58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Freeform: Shape 2056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893C7D-F060-FCEE-468F-9BB04CC3C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24" y="175307"/>
            <a:ext cx="10103631" cy="1765132"/>
          </a:xfrm>
        </p:spPr>
        <p:txBody>
          <a:bodyPr>
            <a:normAutofit/>
          </a:bodyPr>
          <a:lstStyle/>
          <a:p>
            <a:r>
              <a:rPr lang="en-US" b="1" dirty="0"/>
              <a:t>FY‘24 was really dumb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A50E8-0FCA-94D4-06A2-DA3088BD7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296" y="2179529"/>
            <a:ext cx="6973584" cy="4211600"/>
          </a:xfrm>
        </p:spPr>
        <p:txBody>
          <a:bodyPr>
            <a:normAutofit/>
          </a:bodyPr>
          <a:lstStyle/>
          <a:p>
            <a:r>
              <a:rPr lang="en-US" sz="2400" dirty="0"/>
              <a:t>Congress managed to fund the government in March, nearly six months late, after the start of the fiscal year</a:t>
            </a:r>
          </a:p>
          <a:p>
            <a:r>
              <a:rPr lang="en-US" sz="2400" dirty="0"/>
              <a:t>The Fiscal Responsibility Act kicked off an avalanche of insanity</a:t>
            </a:r>
          </a:p>
          <a:p>
            <a:pPr lvl="1"/>
            <a:r>
              <a:rPr lang="en-US" dirty="0"/>
              <a:t>Conservative pursuit of spending cuts that went nowhere</a:t>
            </a:r>
          </a:p>
          <a:p>
            <a:pPr lvl="1"/>
            <a:r>
              <a:rPr lang="en-US" dirty="0"/>
              <a:t>Ouster of former Speaker McCarthy</a:t>
            </a:r>
          </a:p>
          <a:p>
            <a:pPr lvl="1"/>
            <a:r>
              <a:rPr lang="en-US" dirty="0"/>
              <a:t>Four continuing resolutions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2050" name="Picture 2" descr="Jean Ralphio The Worst&quot; Sticker by someghostkid | Redbubble | Parks and  recreation, Parks n rec, Jean ralphio">
            <a:extLst>
              <a:ext uri="{FF2B5EF4-FFF2-40B4-BE49-F238E27FC236}">
                <a16:creationId xmlns:a16="http://schemas.microsoft.com/office/drawing/2014/main" id="{72AF7308-6C3C-54F1-4DB0-541693290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0913" y="1400910"/>
            <a:ext cx="3961338" cy="528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Freeform: Shape 2058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B4E6B8-3BA3-3A69-FB97-C6FA567B7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788" y="285750"/>
            <a:ext cx="10467880" cy="145161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Fiscal Responsibility Act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4B7DE-9A2F-739F-B479-8E2FBFBA9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978" y="2200059"/>
            <a:ext cx="9282035" cy="3916864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There’s very little money to spread around!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two-year debt limit deal, negotiated by President Biden and former Speaker Kevin McCarthy summer 2023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FY 24 caps: </a:t>
            </a:r>
            <a:r>
              <a:rPr lang="en-US" dirty="0">
                <a:solidFill>
                  <a:srgbClr val="FF0000"/>
                </a:solidFill>
              </a:rPr>
              <a:t>$886.3 billion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defense, </a:t>
            </a:r>
            <a:r>
              <a:rPr lang="en-US" dirty="0">
                <a:solidFill>
                  <a:srgbClr val="FF0000"/>
                </a:solidFill>
              </a:rPr>
              <a:t>$703.7 billion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nondefense 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FY 25 caps: </a:t>
            </a:r>
            <a:r>
              <a:rPr lang="en-US" dirty="0">
                <a:solidFill>
                  <a:srgbClr val="FF0000"/>
                </a:solidFill>
              </a:rPr>
              <a:t>$895.2 billion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defense, </a:t>
            </a:r>
            <a:r>
              <a:rPr lang="en-US" dirty="0">
                <a:solidFill>
                  <a:srgbClr val="FF0000"/>
                </a:solidFill>
              </a:rPr>
              <a:t>$710.7 billion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nondefense</a:t>
            </a:r>
          </a:p>
        </p:txBody>
      </p:sp>
    </p:spTree>
    <p:extLst>
      <p:ext uri="{BB962C8B-B14F-4D97-AF65-F5344CB8AC3E}">
        <p14:creationId xmlns:p14="http://schemas.microsoft.com/office/powerpoint/2010/main" val="370374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27FF48C-AF46-4D52-998F-ED0BDDEEF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239000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CC256E-3321-C758-F215-005DC6B51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5338194" cy="1322888"/>
          </a:xfrm>
        </p:spPr>
        <p:txBody>
          <a:bodyPr>
            <a:normAutofit/>
          </a:bodyPr>
          <a:lstStyle/>
          <a:p>
            <a:r>
              <a:rPr lang="en-US" b="1" dirty="0"/>
              <a:t>Players to watch – House appropriations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09DBD-480D-09B6-97A3-E9ABB48D7D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1"/>
            <a:ext cx="4742771" cy="3983415"/>
          </a:xfrm>
        </p:spPr>
        <p:txBody>
          <a:bodyPr>
            <a:noAutofit/>
          </a:bodyPr>
          <a:lstStyle/>
          <a:p>
            <a:r>
              <a:rPr lang="en-US" sz="2400" b="1" dirty="0"/>
              <a:t>House Appropriations Chair Tom Cole (R-Okla.) </a:t>
            </a:r>
            <a:r>
              <a:rPr lang="en-US" sz="2400" dirty="0"/>
              <a:t>— First chair from Oklahoma, longest-serving Native American in Congress, likes cigars, basically gets along with everyone</a:t>
            </a:r>
          </a:p>
          <a:p>
            <a:r>
              <a:rPr lang="en-US" sz="2400" b="1" dirty="0"/>
              <a:t>Ranking member Rep. Rosa DeLauro (D-Conn.) </a:t>
            </a:r>
            <a:r>
              <a:rPr lang="en-US" sz="2400" dirty="0"/>
              <a:t>— Second woman ever to lead the committee, passionate public health and education advocate, fashion icon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6F4F33-0481-4008-842D-3FCDE4847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5899" y="834656"/>
            <a:ext cx="3674915" cy="2445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3E2DACB-E58B-4BEA-BBC7-8F00F6648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912" y="3601878"/>
            <a:ext cx="3740887" cy="209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0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796</Words>
  <Application>Microsoft Macintosh PowerPoint</Application>
  <PresentationFormat>Widescreen</PresentationFormat>
  <Paragraphs>76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Office Theme</vt:lpstr>
      <vt:lpstr>Politics of the Budget Process!</vt:lpstr>
      <vt:lpstr>Politics of the budget process</vt:lpstr>
      <vt:lpstr>Why the constant shutdown threats? </vt:lpstr>
      <vt:lpstr>More shutdown nonsense</vt:lpstr>
      <vt:lpstr>Where things stand: FY’25</vt:lpstr>
      <vt:lpstr>Where things stand cont.</vt:lpstr>
      <vt:lpstr>FY‘24 was really dumb</vt:lpstr>
      <vt:lpstr>Fiscal Responsibility Act basics</vt:lpstr>
      <vt:lpstr>Players to watch – House appropriations</vt:lpstr>
      <vt:lpstr>Players to watch – Senate appropriations</vt:lpstr>
      <vt:lpstr>Other players/dynamics to watch  </vt:lpstr>
      <vt:lpstr>NASA rundown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Commerce-Justice-Science  FY’24 total: $81.8B Source: House Appropriations Committee</dc:title>
  <dc:creator>Caitlin Emma</dc:creator>
  <cp:lastModifiedBy>Caitlin Emma</cp:lastModifiedBy>
  <cp:revision>17</cp:revision>
  <dcterms:created xsi:type="dcterms:W3CDTF">2024-04-08T18:40:16Z</dcterms:created>
  <dcterms:modified xsi:type="dcterms:W3CDTF">2024-06-13T18:35:45Z</dcterms:modified>
</cp:coreProperties>
</file>