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71" r:id="rId5"/>
    <p:sldId id="272" r:id="rId6"/>
    <p:sldId id="273" r:id="rId7"/>
    <p:sldId id="264" r:id="rId8"/>
    <p:sldId id="268" r:id="rId9"/>
    <p:sldId id="279" r:id="rId10"/>
    <p:sldId id="275" r:id="rId11"/>
    <p:sldId id="274" r:id="rId12"/>
    <p:sldId id="276" r:id="rId13"/>
    <p:sldId id="277" r:id="rId14"/>
    <p:sldId id="27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6-17T13:15:54.83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5186 739,'-4'0,"0"-1,0 1,0-1,0-1,0 1,0-1,0 1,1-1,-1 0,1 0,-5-3,-41-35,21 16,-47-30,-3 3,-125-61,160 92,-2-3,-2 1,0 3,-96-25,-128-14,178 39,-93-15,-109-12,-275-29,220 40,-170-7,386 41,-332 4,366 4,1 5,0 4,-176 52,-191 82,442-140,-1 1,1 2,1 0,1 2,0 0,-34 31,21-13,2 2,-52 70,72-83,1 1,1 1,1 0,1 0,-11 47,14-48,-3 20,2 1,3 0,1 0,5 86,0-42,-1-69,0-1,1 0,1 0,1 0,0 0,1-1,1 1,1-1,12 22,-5-16,1 0,1 0,1-2,1 0,32 29,15 3,2-3,2-3,80 40,-127-75,78 42,2-5,122 40,221 48,-376-117,472 111,178-23,-520-81,443 29,-154-51,-290-6,-148-3,0-2,0-2,-1-2,-1-3,66-25,1 2,-102 32,138-46,-131 42,-1-2,1 0,-1-1,-1-1,22-18,50-41,-57 48,-1-2,-1-2,-2 0,38-46,-53 51,-1 0,16-40,-12 26,4-15,17-57,-17 45,-15 42,0-1,-2 1,0-1,-2 0,0 0,-1 0,-4-33,-1 16,-3 1,0 0,-19-52,-17-6,18 41,11 26,0 0,-2 1,-1 1,-1 1,-2 0,0 1,-1 1,-2 1,0 1,-2 1,0 2,-1 0,-39-21,-60-39,90 55,16 12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A70DB-6B27-5494-AB76-BF987EE0E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ED8B21-CF38-FDEE-D71E-EAE042D00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092AC-FEC7-CDED-9457-3034BD0EF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9CFAC-FCFF-B7D3-157C-CF95EB101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E910A-69A2-F92F-A9E7-C75859014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82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9ACB8-6CB0-7C88-636B-5445B3CFA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C9044-7069-A08F-E38B-17C63C851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DE0F1-B792-2B93-4995-341B008D5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81AC-A5A6-2EB0-AE18-67E50A29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484AD-384E-4E38-B338-9D058E47A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6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80CDBE-25FE-7275-BBD8-F218E1A09B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283B0C-4FD2-66EF-055C-A3FEBFDD9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DC41B-2261-5A5F-E082-A0FC227B2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501D7-9AD7-6274-329E-7AF41922D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EDD64-7241-9D7B-3D6D-1E24186C0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19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65359-15F6-BD83-F9C3-CF7E16619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50404-3D78-DE80-EB39-EC7B75B08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B46FD-35A6-09D2-C5E3-DA4188E5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F1841-1BFC-0842-8CA2-545442132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923D9-CEBD-0151-C765-D5DD72F6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64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9D2A4-E671-87B1-BAAB-D3C7A6EFB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AACF3-3C90-5074-730D-F716D29AA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F3685-7A89-EFFC-6989-52490E9DA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342A9-3CE3-93DE-7A4B-5A6A87783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52ECD-9530-1000-C7C1-431F36A20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19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F6400-64A1-FD9C-150C-428441251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BC2B7-7FE8-98E7-23C7-BEC9E4565F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0A30D3-35FE-DC5F-FE07-7116C1174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C0C0E-4738-7AEF-8CC3-516921D76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1735C4-ED58-D3B4-52A3-458AEF5EC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6EAB4E-201A-91A1-808E-7ED427D99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36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FD59D-A018-53B7-0A0F-406A15A99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3A3F7-F8E0-74F5-3EEA-C1FE60C4C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7A0D15-D10E-FD55-6249-E23936E28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520E4-6CD1-E03D-3DF3-2077ADA716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BA8C93-74EE-084B-0F16-650DE284AF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9CC3B6-E1EB-DFDA-4DE2-F5A624A88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CB73A2-0EC3-0B65-D67D-3E20A4BE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A7627F-94C9-E91E-B669-32BAD74B8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9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38784-C0B3-8281-BE05-A1251A391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F98611-9550-03C6-85C1-43497BCA6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D5193E-0B56-A7D8-BCD1-33ABC52A5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06C72C-CC2C-9439-0B00-A7B9C4490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53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93E129-A669-28B8-CE95-9C5B084BF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1EC6A8-B499-0A3B-EC8F-AD7EA52C7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D6A29A-C816-81C5-5362-B48774257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6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DC4F7-2021-A064-D19E-1389530A7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46DB5-D49A-64AC-074B-8AC60DEE3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FEB85-3D2B-F989-3627-06E8527F4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8D1D1-6425-2EEF-508C-E38AC2169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D529AF-ACEF-D273-358B-6D417071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E248A-E5A9-AE76-2687-88AEBE3CC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3646B-F322-784F-3C97-107580582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60A0D5-F174-C5A6-ADED-914B022635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16C19-0A10-FC2D-87A3-8D6AB294D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C8ABF4-CE22-8A36-67DA-4C15C7AF5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783777-67CF-6837-3D68-C96EAED28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338F17-E713-F924-9729-90C3836E0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25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2735BE-1C95-31D8-ED67-151D1AE78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59F567-D214-B330-B792-C15E21D5C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E7957-CA50-D80D-8535-2306919CCA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9B1BC-4F3A-47CE-87A1-0D7D62123AF8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68650-5278-EE85-C2B0-958F412D0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548C2-F487-FECE-7200-670CF8B68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F5A4D-3ACC-463B-A395-B7ECBD764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customXml" Target="../ink/ink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36744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Political Dynamics of the 118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Congress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58" y="74612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4169B-350E-5EF8-F179-FB2BC9C47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365125"/>
            <a:ext cx="11484864" cy="996517"/>
          </a:xfrm>
        </p:spPr>
        <p:txBody>
          <a:bodyPr>
            <a:normAutofit fontScale="90000"/>
          </a:bodyPr>
          <a:lstStyle/>
          <a:p>
            <a:r>
              <a:rPr lang="en-US" dirty="0"/>
              <a:t>Democrats like their party leaders; Republicans don’t</a:t>
            </a:r>
            <a:br>
              <a:rPr lang="en-US" dirty="0"/>
            </a:br>
            <a:r>
              <a:rPr lang="en-US" sz="1200" dirty="0"/>
              <a:t>Michael </a:t>
            </a:r>
            <a:r>
              <a:rPr lang="en-US" sz="1200" dirty="0" err="1"/>
              <a:t>Tesler</a:t>
            </a:r>
            <a:r>
              <a:rPr lang="en-US" sz="1200" dirty="0"/>
              <a:t>, </a:t>
            </a:r>
            <a:r>
              <a:rPr lang="en-US" sz="1200" i="1" dirty="0"/>
              <a:t>Good Authority </a:t>
            </a:r>
            <a:r>
              <a:rPr lang="en-US" sz="1200" dirty="0"/>
              <a:t>piece (October 2023)</a:t>
            </a:r>
            <a:r>
              <a:rPr lang="en-US" dirty="0"/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73DB82-45E9-D2E5-17DE-EBC1701994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4" y="1361642"/>
            <a:ext cx="4533200" cy="2820441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46A57-E29E-03E8-EB60-77ACB8AAC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4" y="4086264"/>
            <a:ext cx="4459605" cy="28201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E4B8BA-5E66-218F-D6DD-739F8107A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715" y="4182083"/>
            <a:ext cx="4041301" cy="25599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1A48F9-F183-0918-0A9B-FA13B2CED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1152" y="1229269"/>
            <a:ext cx="4709984" cy="30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312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2F735-AB73-C7CD-4585-A3BE395A7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highly polarized Congress– but in the 118</a:t>
            </a:r>
            <a:r>
              <a:rPr lang="en-US" baseline="30000" dirty="0"/>
              <a:t>th</a:t>
            </a:r>
            <a:r>
              <a:rPr lang="en-US" dirty="0"/>
              <a:t>, the House Majority often doesn’t win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C4272A8-4D48-061E-C219-DB949D485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962785"/>
            <a:ext cx="6412992" cy="4351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CE8ED3-5349-1403-AF8F-0C94AB2D2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808" y="2093975"/>
            <a:ext cx="4297680" cy="422014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6B32AC4-8D55-1767-F4B8-5C2B9B86CE6A}"/>
                  </a:ext>
                </a:extLst>
              </p14:cNvPr>
              <p14:cNvContentPartPr/>
              <p14:nvPr/>
            </p14:nvContentPartPr>
            <p14:xfrm>
              <a:off x="8675784" y="4442976"/>
              <a:ext cx="1987920" cy="8798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6B32AC4-8D55-1767-F4B8-5C2B9B86CE6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22144" y="4335336"/>
                <a:ext cx="2095560" cy="109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9615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9B417-4A0D-4A0F-B5D3-B692E7554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Media Environment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DC3BDF1-7931-435B-A2C7-B4CB7EF7F99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57401" y="1447800"/>
            <a:ext cx="2139881" cy="21459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9D86B-CB95-4B07-B55D-52739121B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2667001"/>
            <a:ext cx="2145978" cy="2139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6B65E2-CDD6-4F56-AE3E-5BFEEE8E0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1" y="4538397"/>
            <a:ext cx="2615411" cy="17436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DED63B-8E84-4B65-B488-1EC5053B8B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200" y="2819401"/>
            <a:ext cx="2303462" cy="23034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1B9371-58AE-4FF6-8C6E-F1F4457216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8065" y="1498600"/>
            <a:ext cx="2857500" cy="1600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689134-AFF5-4251-A272-4F53E02659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8779" y="4563329"/>
            <a:ext cx="1743607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3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E06FD-5552-41DF-85A4-35CAD7A2F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A4E31-583B-AFC1-A365-465F52FD3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146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7AE3D-FEB1-5E7E-F293-B0F0C93D3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BAD39-101F-DB65-6596-CDC2221E0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05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BC8C0-052C-43E0-B6B0-9B6A3E40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625" y="183996"/>
            <a:ext cx="8534400" cy="1035205"/>
          </a:xfrm>
        </p:spPr>
        <p:txBody>
          <a:bodyPr>
            <a:normAutofit fontScale="90000"/>
          </a:bodyPr>
          <a:lstStyle/>
          <a:p>
            <a:r>
              <a:rPr lang="en-US" dirty="0"/>
              <a:t>Further reading</a:t>
            </a:r>
            <a:br>
              <a:rPr lang="en-US" dirty="0"/>
            </a:br>
            <a:r>
              <a:rPr lang="en-US" dirty="0"/>
              <a:t> (general audience and good reads)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374FAC9-8F7F-4B76-B035-B4AA3FA12B5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676400" y="1350415"/>
            <a:ext cx="2792838" cy="41850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610" y="1524001"/>
            <a:ext cx="2758785" cy="411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1371599"/>
            <a:ext cx="2859087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016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838383"/>
                </a:solidFill>
              </a:rPr>
              <a:t>Polarization: House &amp; Senate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1825625" y="1527175"/>
            <a:ext cx="8504238" cy="4572000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17412" name="Picture 2" descr="http://voteview.com/images/polar_housesenate_difference_20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9144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594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838383"/>
                </a:solidFill>
              </a:rPr>
              <a:t>Measuring Polarization: Less Overlap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76400"/>
            <a:ext cx="4800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08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0C3F7-E544-4209-9869-6AFABDD15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1976 Presidential election results by county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DB3BD5A-1DFD-49B0-B21A-4C938905592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86000" y="1348541"/>
            <a:ext cx="7620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76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BF263-74A7-4FF0-B2F5-66D03FB0B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625" y="228600"/>
            <a:ext cx="8534400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2004 Presidential election results by county (after the big sort)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85E4F8-80F7-4CE8-B2A4-C0C0A9B3D5A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74198" y="1527175"/>
            <a:ext cx="720709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85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F3CC1-9670-4391-9943-BD702FC8F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C6017B7-2E6E-4913-9B3B-645B83BC1663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68271" y="1527175"/>
            <a:ext cx="721894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32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625" y="2286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Number of ideological primary challengers by year and party </a:t>
            </a:r>
            <a:r>
              <a:rPr lang="en-US" sz="1600" dirty="0"/>
              <a:t>(Robert </a:t>
            </a:r>
            <a:r>
              <a:rPr lang="en-US" sz="1600" dirty="0" err="1"/>
              <a:t>Boatright</a:t>
            </a:r>
            <a:r>
              <a:rPr lang="en-US" sz="1600" dirty="0"/>
              <a:t>, 2014)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4338"/>
            <a:ext cx="76200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347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85006-8A6B-439A-B6F6-06D2138A7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partisanship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D96DBF4-2827-4BBC-9DA6-212FE2B2513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43300" y="1600201"/>
            <a:ext cx="5105400" cy="481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65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do major political parties split control of Congress? - U.S. Embassy &amp;  Consulates in Russia">
            <a:extLst>
              <a:ext uri="{FF2B5EF4-FFF2-40B4-BE49-F238E27FC236}">
                <a16:creationId xmlns:a16="http://schemas.microsoft.com/office/drawing/2014/main" id="{E2E5C48B-FDEF-44F0-1D04-A96C927D6B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0" y="1532874"/>
            <a:ext cx="4886660" cy="379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C2C46A-7A14-EFD6-91D2-0DF1DFA12088}"/>
              </a:ext>
            </a:extLst>
          </p:cNvPr>
          <p:cNvSpPr txBox="1"/>
          <p:nvPr/>
        </p:nvSpPr>
        <p:spPr>
          <a:xfrm>
            <a:off x="5586984" y="1261872"/>
            <a:ext cx="18836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breakdown:</a:t>
            </a:r>
          </a:p>
          <a:p>
            <a:endParaRPr lang="en-US" dirty="0"/>
          </a:p>
          <a:p>
            <a:r>
              <a:rPr lang="en-US" dirty="0"/>
              <a:t>House: </a:t>
            </a:r>
          </a:p>
          <a:p>
            <a:r>
              <a:rPr lang="en-US" dirty="0"/>
              <a:t>218 R</a:t>
            </a:r>
          </a:p>
          <a:p>
            <a:r>
              <a:rPr lang="en-US" dirty="0"/>
              <a:t>213 D</a:t>
            </a:r>
          </a:p>
          <a:p>
            <a:endParaRPr lang="en-US" dirty="0"/>
          </a:p>
          <a:p>
            <a:r>
              <a:rPr lang="en-US" dirty="0"/>
              <a:t>4 vacancies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678DE2-A682-ED9C-DE0D-528CDB785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492" y="3614547"/>
            <a:ext cx="5438775" cy="26098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C4259A-A7D5-5A86-B7D4-80C7FC961EE2}"/>
              </a:ext>
            </a:extLst>
          </p:cNvPr>
          <p:cNvSpPr txBox="1"/>
          <p:nvPr/>
        </p:nvSpPr>
        <p:spPr>
          <a:xfrm>
            <a:off x="1417320" y="484505"/>
            <a:ext cx="12399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Narrow Margins and “Insecure Majorities”</a:t>
            </a:r>
          </a:p>
        </p:txBody>
      </p:sp>
    </p:spTree>
    <p:extLst>
      <p:ext uri="{BB962C8B-B14F-4D97-AF65-F5344CB8AC3E}">
        <p14:creationId xmlns:p14="http://schemas.microsoft.com/office/powerpoint/2010/main" val="441447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133</Words>
  <Application>Microsoft Office PowerPoint</Application>
  <PresentationFormat>Widescreen</PresentationFormat>
  <Paragraphs>22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Political Dynamics of the 118th Congress</vt:lpstr>
      <vt:lpstr>Polarization: House &amp; Senate </vt:lpstr>
      <vt:lpstr>Measuring Polarization: Less Overlap</vt:lpstr>
      <vt:lpstr>1976 Presidential election results by county</vt:lpstr>
      <vt:lpstr>2004 Presidential election results by county (after the big sort)</vt:lpstr>
      <vt:lpstr>2020 results</vt:lpstr>
      <vt:lpstr>Number of ideological primary challengers by year and party (Robert Boatright, 2014)</vt:lpstr>
      <vt:lpstr>Negative partisanship</vt:lpstr>
      <vt:lpstr>PowerPoint Presentation</vt:lpstr>
      <vt:lpstr>Democrats like their party leaders; Republicans don’t Michael Tesler, Good Authority piece (October 2023) </vt:lpstr>
      <vt:lpstr>A highly polarized Congress– but in the 118th, the House Majority often doesn’t win</vt:lpstr>
      <vt:lpstr>Media Environment</vt:lpstr>
      <vt:lpstr>PowerPoint Presentation</vt:lpstr>
      <vt:lpstr>PowerPoint Presentation</vt:lpstr>
      <vt:lpstr>Further reading  (general audience and good reads)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Blessing</dc:creator>
  <cp:lastModifiedBy>Laura Blessing</cp:lastModifiedBy>
  <cp:revision>2</cp:revision>
  <dcterms:created xsi:type="dcterms:W3CDTF">2024-06-17T12:54:30Z</dcterms:created>
  <dcterms:modified xsi:type="dcterms:W3CDTF">2024-06-17T13:32:21Z</dcterms:modified>
</cp:coreProperties>
</file>