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8" r:id="rId4"/>
    <p:sldId id="257" r:id="rId5"/>
    <p:sldId id="281" r:id="rId6"/>
    <p:sldId id="275" r:id="rId7"/>
    <p:sldId id="276" r:id="rId8"/>
    <p:sldId id="278" r:id="rId9"/>
    <p:sldId id="280" r:id="rId10"/>
    <p:sldId id="265" r:id="rId11"/>
    <p:sldId id="285" r:id="rId12"/>
    <p:sldId id="282" r:id="rId13"/>
    <p:sldId id="283" r:id="rId14"/>
    <p:sldId id="264" r:id="rId15"/>
    <p:sldId id="260" r:id="rId16"/>
    <p:sldId id="261" r:id="rId17"/>
    <p:sldId id="262" r:id="rId18"/>
    <p:sldId id="263" r:id="rId19"/>
    <p:sldId id="284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87" d="100"/>
          <a:sy n="87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2C327-D5BB-4FE4-B888-F831D5FB322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ECB60-17C0-4686-9A22-70DDA5C9427E}">
      <dgm:prSet/>
      <dgm:spPr/>
      <dgm:t>
        <a:bodyPr/>
        <a:lstStyle/>
        <a:p>
          <a:pPr rtl="0"/>
          <a:r>
            <a:rPr lang="en-US" dirty="0" smtClean="0"/>
            <a:t>Would their trips to slaughter be shorter?</a:t>
          </a:r>
          <a:endParaRPr lang="en-US" dirty="0"/>
        </a:p>
      </dgm:t>
    </dgm:pt>
    <dgm:pt modelId="{FB0FABEA-B08C-42FD-8123-850DD293DAB9}" type="parTrans" cxnId="{18534BBE-2788-4F34-BC64-DCDB6F52F685}">
      <dgm:prSet/>
      <dgm:spPr/>
      <dgm:t>
        <a:bodyPr/>
        <a:lstStyle/>
        <a:p>
          <a:endParaRPr lang="en-US"/>
        </a:p>
      </dgm:t>
    </dgm:pt>
    <dgm:pt modelId="{E70E6F30-567D-408F-A354-C007299FB341}" type="sibTrans" cxnId="{18534BBE-2788-4F34-BC64-DCDB6F52F685}">
      <dgm:prSet/>
      <dgm:spPr/>
      <dgm:t>
        <a:bodyPr/>
        <a:lstStyle/>
        <a:p>
          <a:endParaRPr lang="en-US"/>
        </a:p>
      </dgm:t>
    </dgm:pt>
    <dgm:pt modelId="{3DACC017-4D33-421D-891C-DF87221E76C0}">
      <dgm:prSet/>
      <dgm:spPr/>
      <dgm:t>
        <a:bodyPr/>
        <a:lstStyle/>
        <a:p>
          <a:pPr rtl="0"/>
          <a:r>
            <a:rPr lang="en-US" dirty="0" smtClean="0"/>
            <a:t>Would APHIS protect them from abuse?</a:t>
          </a:r>
          <a:endParaRPr lang="en-US" dirty="0"/>
        </a:p>
      </dgm:t>
    </dgm:pt>
    <dgm:pt modelId="{2EDBB97E-92EE-43C5-8019-E9BB8A689628}" type="parTrans" cxnId="{E25DEBEA-3F66-412A-831D-E3E8450F94BA}">
      <dgm:prSet/>
      <dgm:spPr/>
      <dgm:t>
        <a:bodyPr/>
        <a:lstStyle/>
        <a:p>
          <a:endParaRPr lang="en-US"/>
        </a:p>
      </dgm:t>
    </dgm:pt>
    <dgm:pt modelId="{4434DDB7-9674-470F-91D5-EB8339BD28D6}" type="sibTrans" cxnId="{E25DEBEA-3F66-412A-831D-E3E8450F94BA}">
      <dgm:prSet/>
      <dgm:spPr/>
      <dgm:t>
        <a:bodyPr/>
        <a:lstStyle/>
        <a:p>
          <a:endParaRPr lang="en-US"/>
        </a:p>
      </dgm:t>
    </dgm:pt>
    <dgm:pt modelId="{58663FB8-1174-45EE-BFBF-8391B7DA6426}" type="pres">
      <dgm:prSet presAssocID="{B5E2C327-D5BB-4FE4-B888-F831D5FB322B}" presName="compositeShape" presStyleCnt="0">
        <dgm:presLayoutVars>
          <dgm:dir/>
          <dgm:resizeHandles/>
        </dgm:presLayoutVars>
      </dgm:prSet>
      <dgm:spPr/>
    </dgm:pt>
    <dgm:pt modelId="{50D204ED-342C-4D6D-91E0-11D4B0571D34}" type="pres">
      <dgm:prSet presAssocID="{B5E2C327-D5BB-4FE4-B888-F831D5FB322B}" presName="pyramid" presStyleLbl="node1" presStyleIdx="0" presStyleCnt="1"/>
      <dgm:spPr/>
    </dgm:pt>
    <dgm:pt modelId="{D2B4158E-71A4-49E0-A0C6-E9EDD2E69A74}" type="pres">
      <dgm:prSet presAssocID="{B5E2C327-D5BB-4FE4-B888-F831D5FB322B}" presName="theList" presStyleCnt="0"/>
      <dgm:spPr/>
    </dgm:pt>
    <dgm:pt modelId="{AE1BD52C-AE3B-4B0A-B509-4F1CAF570610}" type="pres">
      <dgm:prSet presAssocID="{E8BECB60-17C0-4686-9A22-70DDA5C9427E}" presName="aNode" presStyleLbl="fgAcc1" presStyleIdx="0" presStyleCnt="2">
        <dgm:presLayoutVars>
          <dgm:bulletEnabled val="1"/>
        </dgm:presLayoutVars>
      </dgm:prSet>
      <dgm:spPr/>
    </dgm:pt>
    <dgm:pt modelId="{D00152DD-187B-47B8-AB93-D9ADE970793B}" type="pres">
      <dgm:prSet presAssocID="{E8BECB60-17C0-4686-9A22-70DDA5C9427E}" presName="aSpace" presStyleCnt="0"/>
      <dgm:spPr/>
    </dgm:pt>
    <dgm:pt modelId="{AF6BB347-F4DC-464F-B716-648F0FC98E77}" type="pres">
      <dgm:prSet presAssocID="{3DACC017-4D33-421D-891C-DF87221E76C0}" presName="aNode" presStyleLbl="fgAcc1" presStyleIdx="1" presStyleCnt="2">
        <dgm:presLayoutVars>
          <dgm:bulletEnabled val="1"/>
        </dgm:presLayoutVars>
      </dgm:prSet>
      <dgm:spPr/>
    </dgm:pt>
    <dgm:pt modelId="{E62EAC0D-54CF-4234-811D-1AF5E1E6AFBC}" type="pres">
      <dgm:prSet presAssocID="{3DACC017-4D33-421D-891C-DF87221E76C0}" presName="aSpace" presStyleCnt="0"/>
      <dgm:spPr/>
    </dgm:pt>
  </dgm:ptLst>
  <dgm:cxnLst>
    <dgm:cxn modelId="{611C7A4F-27B0-4CB1-B808-05BBAD8D149D}" type="presOf" srcId="{E8BECB60-17C0-4686-9A22-70DDA5C9427E}" destId="{AE1BD52C-AE3B-4B0A-B509-4F1CAF570610}" srcOrd="0" destOrd="0" presId="urn:microsoft.com/office/officeart/2005/8/layout/pyramid2"/>
    <dgm:cxn modelId="{E25DEBEA-3F66-412A-831D-E3E8450F94BA}" srcId="{B5E2C327-D5BB-4FE4-B888-F831D5FB322B}" destId="{3DACC017-4D33-421D-891C-DF87221E76C0}" srcOrd="1" destOrd="0" parTransId="{2EDBB97E-92EE-43C5-8019-E9BB8A689628}" sibTransId="{4434DDB7-9674-470F-91D5-EB8339BD28D6}"/>
    <dgm:cxn modelId="{18534BBE-2788-4F34-BC64-DCDB6F52F685}" srcId="{B5E2C327-D5BB-4FE4-B888-F831D5FB322B}" destId="{E8BECB60-17C0-4686-9A22-70DDA5C9427E}" srcOrd="0" destOrd="0" parTransId="{FB0FABEA-B08C-42FD-8123-850DD293DAB9}" sibTransId="{E70E6F30-567D-408F-A354-C007299FB341}"/>
    <dgm:cxn modelId="{90F09438-72BA-40C5-8E3F-025221420A54}" type="presOf" srcId="{3DACC017-4D33-421D-891C-DF87221E76C0}" destId="{AF6BB347-F4DC-464F-B716-648F0FC98E77}" srcOrd="0" destOrd="0" presId="urn:microsoft.com/office/officeart/2005/8/layout/pyramid2"/>
    <dgm:cxn modelId="{D0C172D6-7AD8-4A64-8E8A-006EAF209D39}" type="presOf" srcId="{B5E2C327-D5BB-4FE4-B888-F831D5FB322B}" destId="{58663FB8-1174-45EE-BFBF-8391B7DA6426}" srcOrd="0" destOrd="0" presId="urn:microsoft.com/office/officeart/2005/8/layout/pyramid2"/>
    <dgm:cxn modelId="{BC8F5100-FD57-4859-B74A-7353EF949CA5}" type="presParOf" srcId="{58663FB8-1174-45EE-BFBF-8391B7DA6426}" destId="{50D204ED-342C-4D6D-91E0-11D4B0571D34}" srcOrd="0" destOrd="0" presId="urn:microsoft.com/office/officeart/2005/8/layout/pyramid2"/>
    <dgm:cxn modelId="{DD46A79F-9F32-43A4-AB46-ED764167EB67}" type="presParOf" srcId="{58663FB8-1174-45EE-BFBF-8391B7DA6426}" destId="{D2B4158E-71A4-49E0-A0C6-E9EDD2E69A74}" srcOrd="1" destOrd="0" presId="urn:microsoft.com/office/officeart/2005/8/layout/pyramid2"/>
    <dgm:cxn modelId="{86670849-11D4-425D-8D52-C8BF06A174B0}" type="presParOf" srcId="{D2B4158E-71A4-49E0-A0C6-E9EDD2E69A74}" destId="{AE1BD52C-AE3B-4B0A-B509-4F1CAF570610}" srcOrd="0" destOrd="0" presId="urn:microsoft.com/office/officeart/2005/8/layout/pyramid2"/>
    <dgm:cxn modelId="{7EE75312-B8AD-450B-A733-75D984099176}" type="presParOf" srcId="{D2B4158E-71A4-49E0-A0C6-E9EDD2E69A74}" destId="{D00152DD-187B-47B8-AB93-D9ADE970793B}" srcOrd="1" destOrd="0" presId="urn:microsoft.com/office/officeart/2005/8/layout/pyramid2"/>
    <dgm:cxn modelId="{3C828A2A-0B52-48D3-B2DE-8468402D9C36}" type="presParOf" srcId="{D2B4158E-71A4-49E0-A0C6-E9EDD2E69A74}" destId="{AF6BB347-F4DC-464F-B716-648F0FC98E77}" srcOrd="2" destOrd="0" presId="urn:microsoft.com/office/officeart/2005/8/layout/pyramid2"/>
    <dgm:cxn modelId="{231F47F3-548E-4940-9FC9-53E14EF2E3D6}" type="presParOf" srcId="{D2B4158E-71A4-49E0-A0C6-E9EDD2E69A74}" destId="{E62EAC0D-54CF-4234-811D-1AF5E1E6AFBC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99FBC-33DD-4C13-8059-3410D056D24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FFC7C-C3F5-497B-A42A-3F3672775E77}">
      <dgm:prSet/>
      <dgm:spPr/>
      <dgm:t>
        <a:bodyPr/>
        <a:lstStyle/>
        <a:p>
          <a:pPr rtl="0"/>
          <a:r>
            <a:rPr lang="en-US" dirty="0" smtClean="0"/>
            <a:t>We have always exported horses to Mexico and Canada</a:t>
          </a:r>
          <a:endParaRPr lang="en-US" dirty="0"/>
        </a:p>
      </dgm:t>
    </dgm:pt>
    <dgm:pt modelId="{ACFBC13B-9273-49D6-A0F7-A3877BE2983A}" type="parTrans" cxnId="{7E27E10E-A114-4D7B-8FAF-93FF30992514}">
      <dgm:prSet/>
      <dgm:spPr/>
      <dgm:t>
        <a:bodyPr/>
        <a:lstStyle/>
        <a:p>
          <a:endParaRPr lang="en-US"/>
        </a:p>
      </dgm:t>
    </dgm:pt>
    <dgm:pt modelId="{17619CA4-9C5C-47EA-B4FB-CD15104F0356}" type="sibTrans" cxnId="{7E27E10E-A114-4D7B-8FAF-93FF30992514}">
      <dgm:prSet/>
      <dgm:spPr/>
      <dgm:t>
        <a:bodyPr/>
        <a:lstStyle/>
        <a:p>
          <a:endParaRPr lang="en-US"/>
        </a:p>
      </dgm:t>
    </dgm:pt>
    <dgm:pt modelId="{454CD32F-BAC4-44C5-942F-1CA951F9D14E}">
      <dgm:prSet/>
      <dgm:spPr/>
      <dgm:t>
        <a:bodyPr/>
        <a:lstStyle/>
        <a:p>
          <a:pPr rtl="0"/>
          <a:r>
            <a:rPr lang="en-US" dirty="0" smtClean="0"/>
            <a:t>The trips within the US were already excessively long</a:t>
          </a:r>
          <a:endParaRPr lang="en-US" dirty="0"/>
        </a:p>
      </dgm:t>
    </dgm:pt>
    <dgm:pt modelId="{ADC40D81-B090-41A3-8721-74BC9260C475}" type="parTrans" cxnId="{AF56DDA8-302C-4D70-9851-F1BB97F5DA6D}">
      <dgm:prSet/>
      <dgm:spPr/>
      <dgm:t>
        <a:bodyPr/>
        <a:lstStyle/>
        <a:p>
          <a:endParaRPr lang="en-US"/>
        </a:p>
      </dgm:t>
    </dgm:pt>
    <dgm:pt modelId="{A8A90DA9-6BC3-4C96-AB70-3AAC2780DFFA}" type="sibTrans" cxnId="{AF56DDA8-302C-4D70-9851-F1BB97F5DA6D}">
      <dgm:prSet/>
      <dgm:spPr/>
      <dgm:t>
        <a:bodyPr/>
        <a:lstStyle/>
        <a:p>
          <a:endParaRPr lang="en-US"/>
        </a:p>
      </dgm:t>
    </dgm:pt>
    <dgm:pt modelId="{72C23F38-4698-4528-9359-88BF7D2A06E3}" type="pres">
      <dgm:prSet presAssocID="{E1B99FBC-33DD-4C13-8059-3410D056D247}" presName="linearFlow" presStyleCnt="0">
        <dgm:presLayoutVars>
          <dgm:dir/>
          <dgm:resizeHandles val="exact"/>
        </dgm:presLayoutVars>
      </dgm:prSet>
      <dgm:spPr/>
    </dgm:pt>
    <dgm:pt modelId="{CAA269AD-8914-41C8-918A-DEEAE3B5D6CD}" type="pres">
      <dgm:prSet presAssocID="{94AFFC7C-C3F5-497B-A42A-3F3672775E77}" presName="composite" presStyleCnt="0"/>
      <dgm:spPr/>
    </dgm:pt>
    <dgm:pt modelId="{F24C799D-8E80-4891-BE90-FD355DACEFA4}" type="pres">
      <dgm:prSet presAssocID="{94AFFC7C-C3F5-497B-A42A-3F3672775E77}" presName="imgShp" presStyleLbl="fgImgPlace1" presStyleIdx="0" presStyleCnt="2" custScaleX="135132" custScaleY="107957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AE04F2-11E5-4B95-BF6E-B289A88E1CF4}" type="pres">
      <dgm:prSet presAssocID="{94AFFC7C-C3F5-497B-A42A-3F3672775E77}" presName="txShp" presStyleLbl="node1" presStyleIdx="0" presStyleCnt="2">
        <dgm:presLayoutVars>
          <dgm:bulletEnabled val="1"/>
        </dgm:presLayoutVars>
      </dgm:prSet>
      <dgm:spPr/>
    </dgm:pt>
    <dgm:pt modelId="{8B884E24-E0E6-475C-8C09-A803A412A004}" type="pres">
      <dgm:prSet presAssocID="{17619CA4-9C5C-47EA-B4FB-CD15104F0356}" presName="spacing" presStyleCnt="0"/>
      <dgm:spPr/>
    </dgm:pt>
    <dgm:pt modelId="{0307177F-5C5A-44BA-AFDD-4D897C48E744}" type="pres">
      <dgm:prSet presAssocID="{454CD32F-BAC4-44C5-942F-1CA951F9D14E}" presName="composite" presStyleCnt="0"/>
      <dgm:spPr/>
    </dgm:pt>
    <dgm:pt modelId="{2C2FC997-E996-4746-A9E3-FDBB1DF90CA4}" type="pres">
      <dgm:prSet presAssocID="{454CD32F-BAC4-44C5-942F-1CA951F9D14E}" presName="imgShp" presStyleLbl="fgImgPlace1" presStyleIdx="1" presStyleCnt="2" custScaleX="114590"/>
      <dgm:spPr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908D03-0378-44C1-97E0-DF844E7AB376}" type="pres">
      <dgm:prSet presAssocID="{454CD32F-BAC4-44C5-942F-1CA951F9D14E}" presName="txShp" presStyleLbl="node1" presStyleIdx="1" presStyleCnt="2">
        <dgm:presLayoutVars>
          <dgm:bulletEnabled val="1"/>
        </dgm:presLayoutVars>
      </dgm:prSet>
      <dgm:spPr/>
    </dgm:pt>
  </dgm:ptLst>
  <dgm:cxnLst>
    <dgm:cxn modelId="{9856A40E-A923-445A-8901-501000B11A61}" type="presOf" srcId="{454CD32F-BAC4-44C5-942F-1CA951F9D14E}" destId="{0D908D03-0378-44C1-97E0-DF844E7AB376}" srcOrd="0" destOrd="0" presId="urn:microsoft.com/office/officeart/2005/8/layout/vList3"/>
    <dgm:cxn modelId="{7E27E10E-A114-4D7B-8FAF-93FF30992514}" srcId="{E1B99FBC-33DD-4C13-8059-3410D056D247}" destId="{94AFFC7C-C3F5-497B-A42A-3F3672775E77}" srcOrd="0" destOrd="0" parTransId="{ACFBC13B-9273-49D6-A0F7-A3877BE2983A}" sibTransId="{17619CA4-9C5C-47EA-B4FB-CD15104F0356}"/>
    <dgm:cxn modelId="{AF56DDA8-302C-4D70-9851-F1BB97F5DA6D}" srcId="{E1B99FBC-33DD-4C13-8059-3410D056D247}" destId="{454CD32F-BAC4-44C5-942F-1CA951F9D14E}" srcOrd="1" destOrd="0" parTransId="{ADC40D81-B090-41A3-8721-74BC9260C475}" sibTransId="{A8A90DA9-6BC3-4C96-AB70-3AAC2780DFFA}"/>
    <dgm:cxn modelId="{C963498C-5B36-4A1C-9E27-06DBCDE129E9}" type="presOf" srcId="{94AFFC7C-C3F5-497B-A42A-3F3672775E77}" destId="{FCAE04F2-11E5-4B95-BF6E-B289A88E1CF4}" srcOrd="0" destOrd="0" presId="urn:microsoft.com/office/officeart/2005/8/layout/vList3"/>
    <dgm:cxn modelId="{52CE2F6C-1976-4D3A-9AF4-C096CF4DEC9A}" type="presOf" srcId="{E1B99FBC-33DD-4C13-8059-3410D056D247}" destId="{72C23F38-4698-4528-9359-88BF7D2A06E3}" srcOrd="0" destOrd="0" presId="urn:microsoft.com/office/officeart/2005/8/layout/vList3"/>
    <dgm:cxn modelId="{04B114C5-1516-4D85-A2FD-5C96C6220DD4}" type="presParOf" srcId="{72C23F38-4698-4528-9359-88BF7D2A06E3}" destId="{CAA269AD-8914-41C8-918A-DEEAE3B5D6CD}" srcOrd="0" destOrd="0" presId="urn:microsoft.com/office/officeart/2005/8/layout/vList3"/>
    <dgm:cxn modelId="{5BAF07CA-2A83-4958-AE8E-106A10F15181}" type="presParOf" srcId="{CAA269AD-8914-41C8-918A-DEEAE3B5D6CD}" destId="{F24C799D-8E80-4891-BE90-FD355DACEFA4}" srcOrd="0" destOrd="0" presId="urn:microsoft.com/office/officeart/2005/8/layout/vList3"/>
    <dgm:cxn modelId="{E87F2662-B5F1-4094-811F-53DE02963183}" type="presParOf" srcId="{CAA269AD-8914-41C8-918A-DEEAE3B5D6CD}" destId="{FCAE04F2-11E5-4B95-BF6E-B289A88E1CF4}" srcOrd="1" destOrd="0" presId="urn:microsoft.com/office/officeart/2005/8/layout/vList3"/>
    <dgm:cxn modelId="{D2013ED0-3C09-4D80-B545-D0C50CE2A7EF}" type="presParOf" srcId="{72C23F38-4698-4528-9359-88BF7D2A06E3}" destId="{8B884E24-E0E6-475C-8C09-A803A412A004}" srcOrd="1" destOrd="0" presId="urn:microsoft.com/office/officeart/2005/8/layout/vList3"/>
    <dgm:cxn modelId="{4CECD526-C9F7-49B1-9126-6FCC087A68A8}" type="presParOf" srcId="{72C23F38-4698-4528-9359-88BF7D2A06E3}" destId="{0307177F-5C5A-44BA-AFDD-4D897C48E744}" srcOrd="2" destOrd="0" presId="urn:microsoft.com/office/officeart/2005/8/layout/vList3"/>
    <dgm:cxn modelId="{CDCF576D-4532-4A88-9CE1-D75A2F1553B9}" type="presParOf" srcId="{0307177F-5C5A-44BA-AFDD-4D897C48E744}" destId="{2C2FC997-E996-4746-A9E3-FDBB1DF90CA4}" srcOrd="0" destOrd="0" presId="urn:microsoft.com/office/officeart/2005/8/layout/vList3"/>
    <dgm:cxn modelId="{1690A055-8A5A-4302-9456-5FA5D13EFA62}" type="presParOf" srcId="{0307177F-5C5A-44BA-AFDD-4D897C48E744}" destId="{0D908D03-0378-44C1-97E0-DF844E7AB3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204ED-342C-4D6D-91E0-11D4B0571D34}">
      <dsp:nvSpPr>
        <dsp:cNvPr id="0" name=""/>
        <dsp:cNvSpPr/>
      </dsp:nvSpPr>
      <dsp:spPr>
        <a:xfrm>
          <a:off x="2510789" y="0"/>
          <a:ext cx="4114800" cy="411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BD52C-AE3B-4B0A-B509-4F1CAF570610}">
      <dsp:nvSpPr>
        <dsp:cNvPr id="0" name=""/>
        <dsp:cNvSpPr/>
      </dsp:nvSpPr>
      <dsp:spPr>
        <a:xfrm>
          <a:off x="4568189" y="411881"/>
          <a:ext cx="2674620" cy="14626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Would their trips to slaughter be shorter?</a:t>
          </a:r>
          <a:endParaRPr lang="en-US" sz="2500" kern="1200" dirty="0"/>
        </a:p>
      </dsp:txBody>
      <dsp:txXfrm>
        <a:off x="4568189" y="411881"/>
        <a:ext cx="2674620" cy="1462682"/>
      </dsp:txXfrm>
    </dsp:sp>
    <dsp:sp modelId="{AF6BB347-F4DC-464F-B716-648F0FC98E77}">
      <dsp:nvSpPr>
        <dsp:cNvPr id="0" name=""/>
        <dsp:cNvSpPr/>
      </dsp:nvSpPr>
      <dsp:spPr>
        <a:xfrm>
          <a:off x="4568189" y="2057400"/>
          <a:ext cx="2674620" cy="14626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Would APHIS protect them from abuse?</a:t>
          </a:r>
          <a:endParaRPr lang="en-US" sz="2500" kern="1200" dirty="0"/>
        </a:p>
      </dsp:txBody>
      <dsp:txXfrm>
        <a:off x="4568189" y="2057400"/>
        <a:ext cx="2674620" cy="14626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E04F2-11E5-4B95-BF6E-B289A88E1CF4}">
      <dsp:nvSpPr>
        <dsp:cNvPr id="0" name=""/>
        <dsp:cNvSpPr/>
      </dsp:nvSpPr>
      <dsp:spPr>
        <a:xfrm rot="10800000">
          <a:off x="2001492" y="75076"/>
          <a:ext cx="5472684" cy="18442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252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We have always exported horses to Mexico and Canada</a:t>
          </a:r>
          <a:endParaRPr lang="en-US" sz="3600" kern="1200" dirty="0"/>
        </a:p>
      </dsp:txBody>
      <dsp:txXfrm rot="10800000">
        <a:off x="2001492" y="75076"/>
        <a:ext cx="5472684" cy="1844226"/>
      </dsp:txXfrm>
    </dsp:sp>
    <dsp:sp modelId="{F24C799D-8E80-4891-BE90-FD355DACEFA4}">
      <dsp:nvSpPr>
        <dsp:cNvPr id="0" name=""/>
        <dsp:cNvSpPr/>
      </dsp:nvSpPr>
      <dsp:spPr>
        <a:xfrm>
          <a:off x="755423" y="1703"/>
          <a:ext cx="2492139" cy="199097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08D03-0378-44C1-97E0-DF844E7AB376}">
      <dsp:nvSpPr>
        <dsp:cNvPr id="0" name=""/>
        <dsp:cNvSpPr/>
      </dsp:nvSpPr>
      <dsp:spPr>
        <a:xfrm rot="10800000">
          <a:off x="1906782" y="2543190"/>
          <a:ext cx="5472684" cy="18442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252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trips within the US were already excessively long</a:t>
          </a:r>
          <a:endParaRPr lang="en-US" sz="3600" kern="1200" dirty="0"/>
        </a:p>
      </dsp:txBody>
      <dsp:txXfrm rot="10800000">
        <a:off x="1906782" y="2543190"/>
        <a:ext cx="5472684" cy="1844226"/>
      </dsp:txXfrm>
    </dsp:sp>
    <dsp:sp modelId="{2C2FC997-E996-4746-A9E3-FDBB1DF90CA4}">
      <dsp:nvSpPr>
        <dsp:cNvPr id="0" name=""/>
        <dsp:cNvSpPr/>
      </dsp:nvSpPr>
      <dsp:spPr>
        <a:xfrm>
          <a:off x="850133" y="2543190"/>
          <a:ext cx="2113298" cy="1844226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F84A55-33D9-4531-B111-BE20D4793D48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261633-860B-45E1-BB5E-7C71459BD3F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Logo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09600"/>
            <a:ext cx="4457700" cy="59436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Proponent’s Claim that Slaughter Reduces Abuse and Neglect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flame-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962400"/>
            <a:ext cx="561975" cy="647700"/>
          </a:xfrm>
          <a:prstGeom prst="rect">
            <a:avLst/>
          </a:prstGeom>
        </p:spPr>
      </p:pic>
      <p:pic>
        <p:nvPicPr>
          <p:cNvPr id="8" name="Picture 7" descr="AbuseInIllinois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usevsUnemployment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101600"/>
              <a:bevelB w="1016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dirty="0" smtClean="0"/>
              <a:t>Would our horses be better off if we brought slaughter back?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2209800"/>
          <a:ext cx="9753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John.OWNER-5820FFA1C\Local Settings\Temporary Internet Files\Content.IE5\EPCROAKE\MC90005669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2743200"/>
            <a:ext cx="1823314" cy="1206094"/>
          </a:xfrm>
          <a:prstGeom prst="rect">
            <a:avLst/>
          </a:prstGeom>
          <a:noFill/>
        </p:spPr>
      </p:pic>
      <p:pic>
        <p:nvPicPr>
          <p:cNvPr id="2052" name="Picture 4" descr="C:\Documents and Settings\John.OWNER-5820FFA1C\Local Settings\Temporary Internet Files\Content.IE5\EPCROAKE\MC90043394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4038600"/>
            <a:ext cx="1704975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152400" h="152400"/>
              <a:bevelB w="152400" h="152400"/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pPr algn="ctr"/>
            <a:r>
              <a:rPr lang="en-US" sz="4000" dirty="0" smtClean="0"/>
              <a:t>Would the trip to slaughter be shorter if we brought slaughter back?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Did APHIS Protect the Horses at the US Plants?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05800" cy="411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/>
              <a:t>The following images were obtained from the United States Department of Agriculture under a FOIA request by  Julie </a:t>
            </a:r>
            <a:r>
              <a:rPr lang="en-US" sz="3200" b="1" dirty="0" err="1" smtClean="0"/>
              <a:t>Caramante</a:t>
            </a:r>
            <a:r>
              <a:rPr lang="en-US" sz="3200" b="1" dirty="0" smtClean="0"/>
              <a:t> of Animals’ Angels. These are only four of 900 such images.</a:t>
            </a:r>
          </a:p>
          <a:p>
            <a:pPr algn="ctr">
              <a:buNone/>
            </a:pPr>
            <a:r>
              <a:rPr lang="en-US" sz="3600" b="1" dirty="0" smtClean="0"/>
              <a:t>WARNING! THEY ARE VERY GRAPHIC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al with mo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238" y="0"/>
            <a:ext cx="99364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5562600"/>
            <a:ext cx="5410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Foals are commonly born in route or on the slaughter floor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t with eyeball hanging 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166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Horses were sometimes  intentionally blinded by kill buyers to make them more manageable.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rrel with mutilated ey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2600" y="0"/>
            <a:ext cx="12239085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rrel with broken right 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42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Historically horse slaughter has never had a beneficial effect on abuse, abandonment or neglect.</a:t>
            </a:r>
          </a:p>
          <a:p>
            <a:r>
              <a:rPr lang="en-US" dirty="0" smtClean="0">
                <a:latin typeface="+mj-lt"/>
              </a:rPr>
              <a:t>Horse slaughter has never been anything but a brutal process.</a:t>
            </a:r>
          </a:p>
          <a:p>
            <a:r>
              <a:rPr lang="en-US" dirty="0" smtClean="0">
                <a:latin typeface="+mj-lt"/>
              </a:rPr>
              <a:t>Equine neglect is influenced almost entirely by economic conditions</a:t>
            </a:r>
          </a:p>
          <a:p>
            <a:r>
              <a:rPr lang="en-US" dirty="0" smtClean="0">
                <a:latin typeface="+mj-lt"/>
              </a:rPr>
              <a:t>Slaughtering 100,000 horses a year has not offset the negative impact of the great recession.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Tran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581400"/>
            <a:ext cx="3940886" cy="2715785"/>
          </a:xfrm>
          <a:prstGeom prst="rect">
            <a:avLst/>
          </a:prstGeom>
          <a:effectLst>
            <a:outerShdw blurRad="38100" dist="50800" dir="2700000" algn="tl" rotWithShape="0">
              <a:schemeClr val="accent2">
                <a:lumMod val="20000"/>
                <a:lumOff val="80000"/>
                <a:alpha val="51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2133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The Historic Relationship between </a:t>
            </a:r>
            <a:r>
              <a:rPr lang="en-US" sz="4400" b="1" dirty="0" smtClean="0">
                <a:solidFill>
                  <a:schemeClr val="tx1"/>
                </a:solidFill>
              </a:rPr>
              <a:t>Horse Slaughter and Abuse and Neglect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4800" y="3352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Holland, President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EWA?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3550920"/>
          </a:xfrm>
        </p:spPr>
        <p:txBody>
          <a:bodyPr/>
          <a:lstStyle/>
          <a:p>
            <a:r>
              <a:rPr lang="en-US" b="1" dirty="0" smtClean="0"/>
              <a:t>The Equine Welfare Alliance is a dues free umbrella organization.</a:t>
            </a:r>
          </a:p>
          <a:p>
            <a:r>
              <a:rPr lang="en-US" b="1" dirty="0" smtClean="0"/>
              <a:t>EWA has </a:t>
            </a:r>
            <a:r>
              <a:rPr lang="en-US" b="1" dirty="0" smtClean="0"/>
              <a:t>200 </a:t>
            </a:r>
            <a:r>
              <a:rPr lang="en-US" b="1" dirty="0" smtClean="0"/>
              <a:t>member organizations</a:t>
            </a:r>
          </a:p>
          <a:p>
            <a:r>
              <a:rPr lang="en-US" b="1" dirty="0" smtClean="0"/>
              <a:t>We have members in </a:t>
            </a:r>
            <a:r>
              <a:rPr lang="en-US" b="1" dirty="0" smtClean="0"/>
              <a:t>16 </a:t>
            </a:r>
            <a:r>
              <a:rPr lang="en-US" b="1" dirty="0" smtClean="0"/>
              <a:t>countries</a:t>
            </a:r>
          </a:p>
          <a:p>
            <a:r>
              <a:rPr lang="en-US" b="1" dirty="0" smtClean="0"/>
              <a:t>We provide research, resources, alerts, press releases and other information to help equine advocates protect wild and domestic equines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Brief History of Horse Slaughter in the US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b="1" dirty="0" smtClean="0"/>
              <a:t>During the 1980’s, there were about 16 slaughter houses in the US.</a:t>
            </a:r>
          </a:p>
          <a:p>
            <a:r>
              <a:rPr lang="en-US" b="1" dirty="0" smtClean="0"/>
              <a:t>During the 1990’s slaughter declined rapidly and by 2000 there were only three left.</a:t>
            </a:r>
          </a:p>
          <a:p>
            <a:r>
              <a:rPr lang="en-US" b="1" dirty="0" smtClean="0"/>
              <a:t>In 2007, state and federal legislation shut down the remaining three.</a:t>
            </a:r>
          </a:p>
          <a:p>
            <a:r>
              <a:rPr lang="en-US" b="1" dirty="0" smtClean="0"/>
              <a:t>Exports of slaughter horses to Canada and Mexico quickly made up for the closures.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 Equines Slaughtered by Country 1989-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713"/>
            <a:ext cx="9144000" cy="6943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700817">
            <a:off x="6795395" y="31859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US Plants Close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6700817">
            <a:off x="4811250" y="356625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Cavel Burns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700817">
            <a:off x="5801851" y="341385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Cavel Reopens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wantedHorseTheory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ngeInSlaughter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89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cumulated Horses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573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useInIllinois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pic>
        <p:nvPicPr>
          <p:cNvPr id="10" name="Picture 9" descr="flame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800600"/>
            <a:ext cx="56197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 -0.22222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buseInIllinoisPredicted Blank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Picture 9" descr="AbuseInIllinoisPredict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1371</TotalTime>
  <Words>332</Words>
  <Application>Microsoft Office PowerPoint</Application>
  <PresentationFormat>On-screen Show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The Historic Relationship between Horse Slaughter and Abuse and Neglect</vt:lpstr>
      <vt:lpstr>A Brief History of Horse Slaughter in the US</vt:lpstr>
      <vt:lpstr>Slide 4</vt:lpstr>
      <vt:lpstr>Slide 5</vt:lpstr>
      <vt:lpstr>Slide 6</vt:lpstr>
      <vt:lpstr>Slide 7</vt:lpstr>
      <vt:lpstr>Slide 8</vt:lpstr>
      <vt:lpstr>Slide 9</vt:lpstr>
      <vt:lpstr>Proponent’s Claim that Slaughter Reduces Abuse and Neglect</vt:lpstr>
      <vt:lpstr>Slide 11</vt:lpstr>
      <vt:lpstr>Would our horses be better off if we brought slaughter back?</vt:lpstr>
      <vt:lpstr>Would the trip to slaughter be shorter if we brought slaughter back?</vt:lpstr>
      <vt:lpstr>Did APHIS Protect the Horses at the US Plants?</vt:lpstr>
      <vt:lpstr>Slide 15</vt:lpstr>
      <vt:lpstr>Slide 16</vt:lpstr>
      <vt:lpstr>Slide 17</vt:lpstr>
      <vt:lpstr>Slide 18</vt:lpstr>
      <vt:lpstr>Conclusions:</vt:lpstr>
      <vt:lpstr>What is the EWA?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Slaughter</dc:title>
  <dc:creator>John</dc:creator>
  <cp:lastModifiedBy>John Holland</cp:lastModifiedBy>
  <cp:revision>134</cp:revision>
  <dcterms:created xsi:type="dcterms:W3CDTF">2011-06-26T00:59:03Z</dcterms:created>
  <dcterms:modified xsi:type="dcterms:W3CDTF">2011-09-24T19:55:28Z</dcterms:modified>
</cp:coreProperties>
</file>