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71" r:id="rId8"/>
    <p:sldId id="272" r:id="rId9"/>
    <p:sldId id="273" r:id="rId10"/>
    <p:sldId id="274" r:id="rId11"/>
    <p:sldId id="265" r:id="rId12"/>
    <p:sldId id="266" r:id="rId13"/>
    <p:sldId id="268" r:id="rId14"/>
    <p:sldId id="269" r:id="rId15"/>
    <p:sldId id="270" r:id="rId16"/>
    <p:sldId id="275" r:id="rId17"/>
    <p:sldId id="276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946" autoAdjust="0"/>
    <p:restoredTop sz="94660"/>
  </p:normalViewPr>
  <p:slideViewPr>
    <p:cSldViewPr>
      <p:cViewPr varScale="1">
        <p:scale>
          <a:sx n="92" d="100"/>
          <a:sy n="92" d="100"/>
        </p:scale>
        <p:origin x="-88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10/16/2014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10/16/2014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10/16/2014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10/16/2014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://technet.microsoft.com/en-us/library/cc770556.aspx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://technet.microsoft.com/en-us/library/cc978253.aspx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772400" cy="2590799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IIPS Fall 2014</a:t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Deploying </a:t>
            </a:r>
            <a:r>
              <a:rPr lang="en-US" dirty="0"/>
              <a:t>and Updating Windows </a:t>
            </a:r>
            <a:r>
              <a:rPr lang="en-US" dirty="0" smtClean="0"/>
              <a:t>Software: </a:t>
            </a:r>
            <a:r>
              <a:rPr lang="en-US" sz="4000" i="1" dirty="0" smtClean="0"/>
              <a:t>‘A-</a:t>
            </a:r>
            <a:r>
              <a:rPr lang="en-US" sz="4000" i="1" dirty="0" smtClean="0"/>
              <a:t>Batchy</a:t>
            </a:r>
            <a:r>
              <a:rPr lang="en-US" sz="4000" i="1" dirty="0" smtClean="0"/>
              <a:t>-Way’</a:t>
            </a:r>
            <a:r>
              <a:rPr lang="en-US" sz="4000" i="1" dirty="0"/>
              <a:t/>
            </a:r>
            <a:br>
              <a:rPr lang="en-US" sz="4000" i="1" dirty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2600" y="4800600"/>
            <a:ext cx="5638800" cy="12954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Steven Young</a:t>
            </a:r>
          </a:p>
          <a:p>
            <a:r>
              <a:rPr lang="en-US" dirty="0" smtClean="0"/>
              <a:t>Director of IT</a:t>
            </a:r>
          </a:p>
          <a:p>
            <a:r>
              <a:rPr lang="en-US" dirty="0" smtClean="0"/>
              <a:t>Blue Ridge Community College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25180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381000"/>
          </a:xfrm>
        </p:spPr>
        <p:txBody>
          <a:bodyPr>
            <a:normAutofit fontScale="90000"/>
          </a:bodyPr>
          <a:lstStyle/>
          <a:p>
            <a:pPr algn="l"/>
            <a:r>
              <a:rPr lang="en-US" sz="2000" dirty="0" smtClean="0"/>
              <a:t>Example 4: Lynx Guide Install</a:t>
            </a:r>
            <a:endParaRPr lang="en-US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6172200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en-US" dirty="0" smtClean="0"/>
              <a:t>@ECHO OFF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set </a:t>
            </a:r>
            <a:r>
              <a:rPr lang="en-US" dirty="0" err="1"/>
              <a:t>DeployLocation</a:t>
            </a:r>
            <a:r>
              <a:rPr lang="en-US" dirty="0"/>
              <a:t>=\\blueridge.edu\SYSVOL\blueridge.edu\Install\Lynx</a:t>
            </a:r>
          </a:p>
          <a:p>
            <a:pPr marL="0" indent="0">
              <a:buNone/>
            </a:pPr>
            <a:r>
              <a:rPr lang="en-US" dirty="0"/>
              <a:t>Set FLAGFILE=C:\lynxinstallv2_10.0.24.0.txt</a:t>
            </a:r>
          </a:p>
          <a:p>
            <a:pPr marL="0" indent="0">
              <a:buNone/>
            </a:pPr>
            <a:r>
              <a:rPr lang="en-US" dirty="0"/>
              <a:t>Set DONOTINSTALLFLAG=C:\lynx_no_install.txt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set </a:t>
            </a:r>
            <a:r>
              <a:rPr lang="en-US" dirty="0" smtClean="0"/>
              <a:t>InstallerFileName=LynxClient_v10.0.24.0.msi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set </a:t>
            </a:r>
            <a:r>
              <a:rPr lang="en-US" dirty="0" err="1"/>
              <a:t>dotNetInstallerScript</a:t>
            </a:r>
            <a:r>
              <a:rPr lang="en-US" dirty="0"/>
              <a:t>=\\blueridge.edu\NETLOGON\install_dotnet.bat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REM </a:t>
            </a:r>
            <a:r>
              <a:rPr lang="en-US" dirty="0"/>
              <a:t>By default the Lynx client will install the computer into the HCC profile.</a:t>
            </a:r>
          </a:p>
          <a:p>
            <a:pPr marL="0" indent="0">
              <a:buNone/>
            </a:pPr>
            <a:r>
              <a:rPr lang="en-US" dirty="0"/>
              <a:t>REM </a:t>
            </a:r>
          </a:p>
          <a:p>
            <a:pPr marL="0" indent="0">
              <a:buNone/>
            </a:pPr>
            <a:r>
              <a:rPr lang="en-US" dirty="0"/>
              <a:t>set LYNXPROFILE="HCC"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Set </a:t>
            </a:r>
            <a:r>
              <a:rPr lang="en-US" dirty="0" err="1"/>
              <a:t>LogLocation</a:t>
            </a:r>
            <a:r>
              <a:rPr lang="en-US" dirty="0" smtClean="0"/>
              <a:t>=\\logserver.blueridge.edu\</a:t>
            </a:r>
            <a:r>
              <a:rPr lang="en-US" dirty="0" err="1" smtClean="0"/>
              <a:t>gp_install_logs</a:t>
            </a:r>
            <a:r>
              <a:rPr lang="en-US" dirty="0" smtClean="0"/>
              <a:t>$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if exist %DONOTINSTALLFLAG% </a:t>
            </a:r>
            <a:r>
              <a:rPr lang="en-US" dirty="0" err="1"/>
              <a:t>goto</a:t>
            </a:r>
            <a:r>
              <a:rPr lang="en-US" dirty="0"/>
              <a:t> End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if not exist %FLAGFILE% (</a:t>
            </a:r>
            <a:r>
              <a:rPr lang="en-US" dirty="0" err="1"/>
              <a:t>goto</a:t>
            </a:r>
            <a:r>
              <a:rPr lang="en-US" dirty="0"/>
              <a:t> </a:t>
            </a:r>
            <a:r>
              <a:rPr lang="en-US" dirty="0" err="1"/>
              <a:t>DeployLynx</a:t>
            </a:r>
            <a:r>
              <a:rPr lang="en-US" dirty="0"/>
              <a:t>) else (</a:t>
            </a:r>
            <a:r>
              <a:rPr lang="en-US" dirty="0" err="1"/>
              <a:t>goto</a:t>
            </a:r>
            <a:r>
              <a:rPr lang="en-US" dirty="0"/>
              <a:t> End)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:</a:t>
            </a:r>
            <a:r>
              <a:rPr lang="en-US" dirty="0" err="1"/>
              <a:t>DeployLynx</a:t>
            </a: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/>
              <a:t>echo %date% &gt; %FLAGFILE%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echo %0 started at %date% %time% &gt;&gt; %</a:t>
            </a:r>
            <a:r>
              <a:rPr lang="en-US" dirty="0" err="1"/>
              <a:t>LogLocation</a:t>
            </a:r>
            <a:r>
              <a:rPr lang="en-US" dirty="0"/>
              <a:t>%\%computername%-Lynx.txt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call </a:t>
            </a:r>
            <a:r>
              <a:rPr lang="en-US" dirty="0"/>
              <a:t>\\blueridge.edu\NETLOGON\lynx_panic_icon_v2_install.cmd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REM </a:t>
            </a:r>
            <a:r>
              <a:rPr lang="en-US" dirty="0"/>
              <a:t>Fancy code stolen from </a:t>
            </a:r>
            <a:r>
              <a:rPr lang="en-US" dirty="0" err="1"/>
              <a:t>technet</a:t>
            </a:r>
            <a:r>
              <a:rPr lang="en-US" dirty="0"/>
              <a:t> to detect whether at least </a:t>
            </a:r>
            <a:r>
              <a:rPr lang="en-US" dirty="0" err="1"/>
              <a:t>.Net</a:t>
            </a:r>
            <a:r>
              <a:rPr lang="en-US" dirty="0"/>
              <a:t> 3.0 is already installed</a:t>
            </a:r>
          </a:p>
          <a:p>
            <a:pPr marL="0" indent="0">
              <a:buNone/>
            </a:pPr>
            <a:r>
              <a:rPr lang="en-US" dirty="0"/>
              <a:t>REM Added SDY 11/25/13</a:t>
            </a:r>
          </a:p>
          <a:p>
            <a:pPr marL="0" indent="0">
              <a:buNone/>
            </a:pPr>
            <a:r>
              <a:rPr lang="en-US" dirty="0"/>
              <a:t>REM</a:t>
            </a:r>
          </a:p>
          <a:p>
            <a:pPr marL="0" indent="0">
              <a:buNone/>
            </a:pPr>
            <a:r>
              <a:rPr lang="en-US" dirty="0" err="1"/>
              <a:t>reg</a:t>
            </a:r>
            <a:r>
              <a:rPr lang="en-US" dirty="0"/>
              <a:t> query "HKLM\Software\Microsoft\NET Framework Setup\NDP" /s /v version | </a:t>
            </a:r>
            <a:r>
              <a:rPr lang="en-US" dirty="0" err="1"/>
              <a:t>findstr</a:t>
            </a:r>
            <a:r>
              <a:rPr lang="en-US" dirty="0"/>
              <a:t> /</a:t>
            </a:r>
            <a:r>
              <a:rPr lang="en-US" dirty="0" err="1"/>
              <a:t>i</a:t>
            </a:r>
            <a:r>
              <a:rPr lang="en-US" dirty="0"/>
              <a:t> version | sort /+26 /r | </a:t>
            </a:r>
            <a:r>
              <a:rPr lang="en-US" dirty="0" err="1"/>
              <a:t>findstr</a:t>
            </a:r>
            <a:r>
              <a:rPr lang="en-US" dirty="0"/>
              <a:t> 3.0.</a:t>
            </a:r>
          </a:p>
          <a:p>
            <a:pPr marL="0" indent="0">
              <a:buNone/>
            </a:pPr>
            <a:r>
              <a:rPr lang="en-US" dirty="0"/>
              <a:t>if ERRORLEVEL 1 start /wait %</a:t>
            </a:r>
            <a:r>
              <a:rPr lang="en-US" dirty="0" err="1"/>
              <a:t>dotNetInstallerScript</a:t>
            </a:r>
            <a:r>
              <a:rPr lang="en-US" dirty="0"/>
              <a:t>%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REM Look for TCC strings in computer name and adjust default Lynx </a:t>
            </a:r>
            <a:r>
              <a:rPr lang="en-US" dirty="0" err="1"/>
              <a:t>clinet</a:t>
            </a:r>
            <a:r>
              <a:rPr lang="en-US" dirty="0"/>
              <a:t> profile if</a:t>
            </a:r>
          </a:p>
          <a:p>
            <a:pPr marL="0" indent="0">
              <a:buNone/>
            </a:pPr>
            <a:r>
              <a:rPr lang="en-US" dirty="0"/>
              <a:t>REM the </a:t>
            </a:r>
            <a:r>
              <a:rPr lang="en-US" dirty="0" err="1"/>
              <a:t>computername</a:t>
            </a:r>
            <a:r>
              <a:rPr lang="en-US" dirty="0"/>
              <a:t> contains the name of TCC buildings.</a:t>
            </a:r>
          </a:p>
          <a:p>
            <a:pPr marL="0" indent="0">
              <a:buNone/>
            </a:pPr>
            <a:r>
              <a:rPr lang="en-US" dirty="0"/>
              <a:t>REM </a:t>
            </a:r>
          </a:p>
          <a:p>
            <a:pPr marL="0" indent="0">
              <a:buNone/>
            </a:pPr>
            <a:r>
              <a:rPr lang="en-US" dirty="0"/>
              <a:t>echo %COMPUTERNAME% | </a:t>
            </a:r>
            <a:r>
              <a:rPr lang="en-US" dirty="0" err="1"/>
              <a:t>findstr</a:t>
            </a:r>
            <a:r>
              <a:rPr lang="en-US" dirty="0"/>
              <a:t> /</a:t>
            </a:r>
            <a:r>
              <a:rPr lang="en-US" dirty="0" err="1"/>
              <a:t>i</a:t>
            </a:r>
            <a:r>
              <a:rPr lang="en-US" dirty="0"/>
              <a:t> "TCS" &gt; </a:t>
            </a:r>
            <a:r>
              <a:rPr lang="en-US" dirty="0" err="1"/>
              <a:t>nul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if ERRORLEVEL 0 Set LYNXPROFILE="TCC"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echo %COMPUTERNAME% | </a:t>
            </a:r>
            <a:r>
              <a:rPr lang="en-US" dirty="0" err="1"/>
              <a:t>findstr</a:t>
            </a:r>
            <a:r>
              <a:rPr lang="en-US" dirty="0"/>
              <a:t> /</a:t>
            </a:r>
            <a:r>
              <a:rPr lang="en-US" dirty="0" err="1"/>
              <a:t>i</a:t>
            </a:r>
            <a:r>
              <a:rPr lang="en-US" dirty="0"/>
              <a:t> "TCT" &gt; </a:t>
            </a:r>
            <a:r>
              <a:rPr lang="en-US" dirty="0" err="1"/>
              <a:t>nul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if ERRORLEVEL 0 Set LYNXPROFILE="TCC"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echo %COMPUTERNAME% | </a:t>
            </a:r>
            <a:r>
              <a:rPr lang="en-US" dirty="0" err="1"/>
              <a:t>findstr</a:t>
            </a:r>
            <a:r>
              <a:rPr lang="en-US" dirty="0"/>
              <a:t> /</a:t>
            </a:r>
            <a:r>
              <a:rPr lang="en-US" dirty="0" err="1"/>
              <a:t>i</a:t>
            </a:r>
            <a:r>
              <a:rPr lang="en-US" dirty="0"/>
              <a:t> "TCC" &gt; </a:t>
            </a:r>
            <a:r>
              <a:rPr lang="en-US" dirty="0" err="1"/>
              <a:t>nul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if ERRORLEVEL 0 Set LYNXPROFILE="TCC"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/>
              <a:t>msiexec</a:t>
            </a:r>
            <a:r>
              <a:rPr lang="en-US" dirty="0"/>
              <a:t> /I %</a:t>
            </a:r>
            <a:r>
              <a:rPr lang="en-US" dirty="0" err="1"/>
              <a:t>DeployLocation</a:t>
            </a:r>
            <a:r>
              <a:rPr lang="en-US" dirty="0"/>
              <a:t>%\%</a:t>
            </a:r>
            <a:r>
              <a:rPr lang="en-US" dirty="0" err="1"/>
              <a:t>InstallerFileName</a:t>
            </a:r>
            <a:r>
              <a:rPr lang="en-US" dirty="0"/>
              <a:t>% LYNXSERVERHOSTNAME="lynx.blueridge.edu" PROFILE=%LYNXPROFILE% /quiet /</a:t>
            </a:r>
            <a:r>
              <a:rPr lang="en-US" dirty="0" err="1"/>
              <a:t>forcerestart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echo %0 using %</a:t>
            </a:r>
            <a:r>
              <a:rPr lang="en-US" dirty="0" err="1"/>
              <a:t>InstallerFileName</a:t>
            </a:r>
            <a:r>
              <a:rPr lang="en-US" dirty="0"/>
              <a:t>% ended at %date% %time% with error code %</a:t>
            </a:r>
            <a:r>
              <a:rPr lang="en-US" dirty="0" err="1"/>
              <a:t>errorlevel</a:t>
            </a:r>
            <a:r>
              <a:rPr lang="en-US" dirty="0"/>
              <a:t>% . &gt;&gt; %</a:t>
            </a:r>
            <a:r>
              <a:rPr lang="en-US" dirty="0" err="1"/>
              <a:t>LogLocation</a:t>
            </a:r>
            <a:r>
              <a:rPr lang="en-US" dirty="0"/>
              <a:t>%\%computername%-Lynx.txt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:End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46845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/>
              <a:t>Deployment Logistics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4525963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Script Location</a:t>
            </a:r>
          </a:p>
          <a:p>
            <a:pPr lvl="1"/>
            <a:r>
              <a:rPr lang="en-US" dirty="0" smtClean="0"/>
              <a:t>We use the Active Directory NETLOGON share to store most scripts</a:t>
            </a:r>
          </a:p>
          <a:p>
            <a:pPr lvl="2"/>
            <a:r>
              <a:rPr lang="en-US" dirty="0" smtClean="0"/>
              <a:t>+ Automatically readable by all domain users and domain member computer accounts</a:t>
            </a:r>
          </a:p>
          <a:p>
            <a:pPr lvl="2"/>
            <a:r>
              <a:rPr lang="en-US" dirty="0" smtClean="0"/>
              <a:t>+ Automatically a </a:t>
            </a:r>
            <a:r>
              <a:rPr lang="en-US" dirty="0"/>
              <a:t>trusted location </a:t>
            </a:r>
            <a:r>
              <a:rPr lang="en-US" dirty="0" smtClean="0"/>
              <a:t>via default domain policies (usually)</a:t>
            </a:r>
          </a:p>
          <a:p>
            <a:pPr lvl="2"/>
            <a:r>
              <a:rPr lang="en-US" dirty="0" smtClean="0"/>
              <a:t>+ Replicated among all domain controllers</a:t>
            </a:r>
          </a:p>
          <a:p>
            <a:pPr lvl="2"/>
            <a:r>
              <a:rPr lang="en-US" dirty="0" smtClean="0"/>
              <a:t>-/+ Only domain admins can modify – shouldn’t change permissions but makes delegating maintenance more difficult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428544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/>
              <a:t>Deployment Logistics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059363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Installation File Location</a:t>
            </a:r>
          </a:p>
          <a:p>
            <a:pPr lvl="1"/>
            <a:r>
              <a:rPr lang="en-US" dirty="0" smtClean="0"/>
              <a:t>SYSVOL</a:t>
            </a:r>
          </a:p>
          <a:p>
            <a:pPr lvl="2"/>
            <a:r>
              <a:rPr lang="en-US" dirty="0" err="1" smtClean="0"/>
              <a:t>SYSVOl</a:t>
            </a:r>
            <a:r>
              <a:rPr lang="en-US" dirty="0" smtClean="0"/>
              <a:t> great location for small install files for unlicensed programs</a:t>
            </a:r>
          </a:p>
          <a:p>
            <a:pPr lvl="2"/>
            <a:r>
              <a:rPr lang="en-US" dirty="0" smtClean="0"/>
              <a:t>+ Automatically replicated among domain controllers</a:t>
            </a:r>
          </a:p>
          <a:p>
            <a:pPr lvl="2"/>
            <a:r>
              <a:rPr lang="en-US" dirty="0" smtClean="0"/>
              <a:t>+ Computers are automatically directed to the ‘nearest’ available domain controller – (controlled by AD Sites + Services)</a:t>
            </a:r>
          </a:p>
          <a:p>
            <a:pPr lvl="3"/>
            <a:r>
              <a:rPr lang="en-US" dirty="0" smtClean="0"/>
              <a:t>Reduce WAN traffic</a:t>
            </a:r>
          </a:p>
          <a:p>
            <a:pPr lvl="3"/>
            <a:r>
              <a:rPr lang="en-US" dirty="0" smtClean="0"/>
              <a:t>Automatic (but random) ‘load balancing’</a:t>
            </a:r>
          </a:p>
          <a:p>
            <a:pPr lvl="2"/>
            <a:r>
              <a:rPr lang="en-US" dirty="0" smtClean="0"/>
              <a:t>- </a:t>
            </a:r>
            <a:r>
              <a:rPr lang="en-US" u="sng" dirty="0" smtClean="0"/>
              <a:t>All files stored under SYSVOL share(s) are stored on the C: drive</a:t>
            </a:r>
            <a:r>
              <a:rPr lang="en-US" dirty="0" smtClean="0"/>
              <a:t> of all domain controllers</a:t>
            </a:r>
          </a:p>
          <a:p>
            <a:pPr lvl="1"/>
            <a:r>
              <a:rPr lang="en-US" dirty="0" smtClean="0"/>
              <a:t>Distributed File System Shared Folder</a:t>
            </a:r>
          </a:p>
          <a:p>
            <a:pPr lvl="2"/>
            <a:r>
              <a:rPr lang="en-US" dirty="0" smtClean="0"/>
              <a:t>A DFS shared folder is an even better location to store installation files. All of the benefits of SYSVOL but with more control and flexibility:</a:t>
            </a:r>
          </a:p>
          <a:p>
            <a:pPr lvl="3"/>
            <a:r>
              <a:rPr lang="en-US" dirty="0" smtClean="0"/>
              <a:t>+ DFS allows for additional control over replication of data among member servers as well as directing clients which server to use</a:t>
            </a:r>
          </a:p>
          <a:p>
            <a:pPr lvl="3"/>
            <a:r>
              <a:rPr lang="en-US" dirty="0" smtClean="0"/>
              <a:t>+ Control security as with any other shared network folder</a:t>
            </a:r>
          </a:p>
          <a:p>
            <a:pPr lvl="1"/>
            <a:r>
              <a:rPr lang="en-US" dirty="0" smtClean="0"/>
              <a:t>Specific Designated Server(s)</a:t>
            </a:r>
          </a:p>
          <a:p>
            <a:pPr lvl="2"/>
            <a:r>
              <a:rPr lang="en-US" dirty="0" smtClean="0"/>
              <a:t>If a DFS infrastructure isn’t available, you could dynamically determine install server location in installation script:</a:t>
            </a:r>
          </a:p>
          <a:p>
            <a:pPr lvl="3"/>
            <a:r>
              <a:rPr lang="en-US" dirty="0" smtClean="0"/>
              <a:t>e.g. “IF %LOGONSERVER% == WESTCAMPUSDC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226550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87362"/>
          </a:xfrm>
        </p:spPr>
        <p:txBody>
          <a:bodyPr>
            <a:noAutofit/>
          </a:bodyPr>
          <a:lstStyle/>
          <a:p>
            <a:pPr algn="l"/>
            <a:r>
              <a:rPr lang="en-US" sz="2800" dirty="0" smtClean="0"/>
              <a:t>Using Group Policy to Automate Deployment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211763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Set the scripts as </a:t>
            </a:r>
            <a:r>
              <a:rPr lang="en-US" dirty="0" smtClean="0">
                <a:hlinkClick r:id="rId2"/>
              </a:rPr>
              <a:t>Computer </a:t>
            </a:r>
            <a:r>
              <a:rPr lang="en-US" dirty="0">
                <a:hlinkClick r:id="rId2"/>
              </a:rPr>
              <a:t>Start up </a:t>
            </a:r>
            <a:r>
              <a:rPr lang="en-US" dirty="0" smtClean="0">
                <a:hlinkClick r:id="rId2"/>
              </a:rPr>
              <a:t>Scripts</a:t>
            </a:r>
            <a:r>
              <a:rPr lang="en-US" dirty="0" smtClean="0"/>
              <a:t> via Group Policy</a:t>
            </a:r>
          </a:p>
          <a:p>
            <a:pPr lvl="1"/>
            <a:r>
              <a:rPr lang="en-US" dirty="0" smtClean="0"/>
              <a:t>Scripts run as Computer Local System Account:</a:t>
            </a:r>
          </a:p>
          <a:p>
            <a:pPr lvl="2"/>
            <a:r>
              <a:rPr lang="en-US" dirty="0" smtClean="0"/>
              <a:t>+ bypass UAC prompts in Windows 7,8</a:t>
            </a:r>
          </a:p>
          <a:p>
            <a:pPr lvl="2"/>
            <a:r>
              <a:rPr lang="en-US" dirty="0" smtClean="0"/>
              <a:t>Remember to set network share permissions to allow computer account access</a:t>
            </a:r>
          </a:p>
          <a:p>
            <a:r>
              <a:rPr lang="en-US" dirty="0" smtClean="0"/>
              <a:t>Why start up scripts vs directly deploying MSI via GP?</a:t>
            </a:r>
          </a:p>
          <a:p>
            <a:r>
              <a:rPr lang="en-US" dirty="0" smtClean="0"/>
              <a:t>Deployment scripts can also be manually run by a user (with admin rights) or set as a ‘job’ or task in a 3</a:t>
            </a:r>
            <a:r>
              <a:rPr lang="en-US" baseline="30000" dirty="0" smtClean="0"/>
              <a:t>rd</a:t>
            </a:r>
            <a:r>
              <a:rPr lang="en-US" dirty="0" smtClean="0"/>
              <a:t> party deployment tool such as Altiris</a:t>
            </a:r>
          </a:p>
          <a:p>
            <a:pPr lvl="1"/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143940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34962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/>
              <a:t>Example of Group Policy Settings</a:t>
            </a:r>
            <a:endParaRPr lang="en-US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762000"/>
            <a:ext cx="6338687" cy="52879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1062032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/>
              <a:t>GP Deployment Tips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Use Multiple Groups</a:t>
            </a:r>
          </a:p>
          <a:p>
            <a:pPr lvl="1"/>
            <a:r>
              <a:rPr lang="en-US" dirty="0" smtClean="0"/>
              <a:t>Reduce risk that an error will affect a large number of computers</a:t>
            </a:r>
          </a:p>
          <a:p>
            <a:pPr lvl="1"/>
            <a:r>
              <a:rPr lang="en-US" dirty="0" smtClean="0"/>
              <a:t>Allows for testing and customization</a:t>
            </a:r>
          </a:p>
          <a:p>
            <a:r>
              <a:rPr lang="en-US" dirty="0" smtClean="0"/>
              <a:t>GPO Settings:</a:t>
            </a:r>
          </a:p>
          <a:p>
            <a:pPr lvl="1"/>
            <a:r>
              <a:rPr lang="en-US" dirty="0" smtClean="0"/>
              <a:t>Wait for Network</a:t>
            </a:r>
          </a:p>
          <a:p>
            <a:pPr lvl="1"/>
            <a:r>
              <a:rPr lang="en-US" dirty="0" smtClean="0"/>
              <a:t>Run </a:t>
            </a:r>
            <a:r>
              <a:rPr lang="en-US" dirty="0" smtClean="0">
                <a:hlinkClick r:id="rId2"/>
              </a:rPr>
              <a:t>synchronously</a:t>
            </a:r>
            <a:r>
              <a:rPr lang="en-US" dirty="0" smtClean="0"/>
              <a:t> (one at a time)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824316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Discussion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059363"/>
          </a:xfrm>
        </p:spPr>
        <p:txBody>
          <a:bodyPr/>
          <a:lstStyle/>
          <a:p>
            <a:r>
              <a:rPr lang="en-US" dirty="0" smtClean="0"/>
              <a:t>Other methods?</a:t>
            </a:r>
          </a:p>
          <a:p>
            <a:r>
              <a:rPr lang="en-US" dirty="0" smtClean="0"/>
              <a:t>Drawbacks?</a:t>
            </a:r>
          </a:p>
          <a:p>
            <a:r>
              <a:rPr lang="en-US" dirty="0" smtClean="0"/>
              <a:t>Is batch just too old fashioned and boring?</a:t>
            </a:r>
          </a:p>
          <a:p>
            <a:r>
              <a:rPr lang="en-US" dirty="0" smtClean="0"/>
              <a:t>…</a:t>
            </a:r>
          </a:p>
          <a:p>
            <a:r>
              <a:rPr lang="en-US" dirty="0" smtClean="0"/>
              <a:t>… </a:t>
            </a:r>
            <a:r>
              <a:rPr lang="en-US" dirty="0" err="1" smtClean="0"/>
              <a:t>ya</a:t>
            </a:r>
            <a:r>
              <a:rPr lang="en-US" dirty="0" smtClean="0"/>
              <a:t> know, there is a beach nearby… </a:t>
            </a:r>
            <a:r>
              <a:rPr lang="en-US" dirty="0" smtClean="0">
                <a:sym typeface="Wingdings" panose="05000000000000000000" pitchFamily="2" charset="2"/>
              </a:rPr>
              <a:t>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886824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Thanks and Enjoy Atlantic Beach!</a:t>
            </a:r>
            <a:endParaRPr lang="en-US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1981200"/>
            <a:ext cx="5714999" cy="3282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752847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969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Common Software Deployment Issues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Different installation methods, configuration</a:t>
            </a:r>
          </a:p>
          <a:p>
            <a:r>
              <a:rPr lang="en-US" dirty="0" smtClean="0"/>
              <a:t>Different installation programs depending on OS (32-bit, 64-bit, XP/7/8)</a:t>
            </a:r>
          </a:p>
          <a:p>
            <a:r>
              <a:rPr lang="en-US" dirty="0" smtClean="0"/>
              <a:t>Different methods and time lines for updates</a:t>
            </a:r>
          </a:p>
          <a:p>
            <a:r>
              <a:rPr lang="en-US" dirty="0" smtClean="0"/>
              <a:t>Require Administrator privileges and sometimes affirmative user action (i.e. UAC prompt)</a:t>
            </a:r>
          </a:p>
        </p:txBody>
      </p:sp>
    </p:spTree>
    <p:extLst>
      <p:ext uri="{BB962C8B-B14F-4D97-AF65-F5344CB8AC3E}">
        <p14:creationId xmlns:p14="http://schemas.microsoft.com/office/powerpoint/2010/main" val="10277079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731838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3</a:t>
            </a:r>
            <a:r>
              <a:rPr lang="en-US" baseline="30000" dirty="0" smtClean="0"/>
              <a:t>rd</a:t>
            </a:r>
            <a:r>
              <a:rPr lang="en-US" dirty="0" smtClean="0"/>
              <a:t> Party Tools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0763"/>
          </a:xfrm>
        </p:spPr>
        <p:txBody>
          <a:bodyPr/>
          <a:lstStyle/>
          <a:p>
            <a:r>
              <a:rPr lang="en-US" dirty="0" smtClean="0"/>
              <a:t>3</a:t>
            </a:r>
            <a:r>
              <a:rPr lang="en-US" baseline="30000" dirty="0" smtClean="0"/>
              <a:t>rd</a:t>
            </a:r>
            <a:r>
              <a:rPr lang="en-US" dirty="0" smtClean="0"/>
              <a:t> Party tools such as Microsoft SMS, Symantec </a:t>
            </a:r>
            <a:r>
              <a:rPr lang="en-US" dirty="0"/>
              <a:t>Altiris can ease </a:t>
            </a:r>
            <a:r>
              <a:rPr lang="en-US" dirty="0" smtClean="0"/>
              <a:t>deployments and also </a:t>
            </a:r>
            <a:r>
              <a:rPr lang="en-US" dirty="0" smtClean="0"/>
              <a:t>provide a wide variety of other functions such as inventory control</a:t>
            </a:r>
          </a:p>
          <a:p>
            <a:r>
              <a:rPr lang="en-US" dirty="0" smtClean="0"/>
              <a:t>They often also rely on specific package formats (e.g. MSI) or underling customized scripting as well</a:t>
            </a:r>
          </a:p>
          <a:p>
            <a:r>
              <a:rPr lang="en-US" dirty="0" smtClean="0"/>
              <a:t>Can be costly and cumbersome</a:t>
            </a:r>
          </a:p>
        </p:txBody>
      </p:sp>
    </p:spTree>
    <p:extLst>
      <p:ext uri="{BB962C8B-B14F-4D97-AF65-F5344CB8AC3E}">
        <p14:creationId xmlns:p14="http://schemas.microsoft.com/office/powerpoint/2010/main" val="27261096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dirty="0" smtClean="0"/>
              <a:t>Benefits of ‘</a:t>
            </a:r>
            <a:r>
              <a:rPr lang="en-US" i="1" dirty="0" smtClean="0"/>
              <a:t>A Batchy Way</a:t>
            </a:r>
            <a:r>
              <a:rPr lang="en-US" dirty="0" smtClean="0"/>
              <a:t>’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Benefits:</a:t>
            </a:r>
          </a:p>
          <a:p>
            <a:pPr lvl="1"/>
            <a:r>
              <a:rPr lang="en-US" u="sng" dirty="0" smtClean="0"/>
              <a:t>No additional software is required:</a:t>
            </a:r>
            <a:r>
              <a:rPr lang="en-US" dirty="0" smtClean="0"/>
              <a:t> All versions of Windows are able to execute (properly written) batch files</a:t>
            </a:r>
          </a:p>
          <a:p>
            <a:pPr lvl="1"/>
            <a:r>
              <a:rPr lang="en-US" u="sng" dirty="0" smtClean="0"/>
              <a:t>Generalized skill </a:t>
            </a:r>
            <a:r>
              <a:rPr lang="en-US" u="sng" dirty="0"/>
              <a:t>s</a:t>
            </a:r>
            <a:r>
              <a:rPr lang="en-US" u="sng" dirty="0" smtClean="0"/>
              <a:t>et:</a:t>
            </a:r>
            <a:r>
              <a:rPr lang="en-US" dirty="0" smtClean="0"/>
              <a:t> Most IT professionals will have at least some familiarity with the Windows command line thereby avoiding the need for additional training on a 3</a:t>
            </a:r>
            <a:r>
              <a:rPr lang="en-US" baseline="30000" dirty="0" smtClean="0"/>
              <a:t>rd</a:t>
            </a:r>
            <a:r>
              <a:rPr lang="en-US" dirty="0" smtClean="0"/>
              <a:t> party deployment software</a:t>
            </a:r>
          </a:p>
          <a:p>
            <a:pPr lvl="1"/>
            <a:r>
              <a:rPr lang="en-US" u="sng" dirty="0" smtClean="0"/>
              <a:t>Strengthens core IT Skills:</a:t>
            </a:r>
            <a:r>
              <a:rPr lang="en-US" dirty="0" smtClean="0"/>
              <a:t> Reinforces core IT skills such as the command line as well as understanding and maintaining short procedural programs</a:t>
            </a:r>
          </a:p>
          <a:p>
            <a:pPr lvl="1"/>
            <a:r>
              <a:rPr lang="en-US" u="sng" dirty="0" smtClean="0"/>
              <a:t>Highly Customizable: </a:t>
            </a:r>
            <a:r>
              <a:rPr lang="en-US" dirty="0" smtClean="0"/>
              <a:t>Batch scripts can (often must) be customized to install a particular program</a:t>
            </a:r>
          </a:p>
          <a:p>
            <a:pPr lvl="1"/>
            <a:r>
              <a:rPr lang="en-US" u="sng" dirty="0" smtClean="0"/>
              <a:t>Zero additional cost:</a:t>
            </a:r>
            <a:r>
              <a:rPr lang="en-US" dirty="0" smtClean="0"/>
              <a:t> If you already paid for Windows, you already ‘own’ the ability to use batch files to automate software deployment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32344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/>
              <a:t>Drawbacks to ‘A Bachy Way’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4724400"/>
          </a:xfrm>
        </p:spPr>
        <p:txBody>
          <a:bodyPr>
            <a:normAutofit fontScale="77500" lnSpcReduction="20000"/>
          </a:bodyPr>
          <a:lstStyle/>
          <a:p>
            <a:r>
              <a:rPr lang="en-US" u="sng" dirty="0" smtClean="0"/>
              <a:t>Skill Set:</a:t>
            </a:r>
            <a:r>
              <a:rPr lang="en-US" dirty="0" smtClean="0"/>
              <a:t> Requires knowledge of Windows command line and basic procedural programming</a:t>
            </a:r>
          </a:p>
          <a:p>
            <a:r>
              <a:rPr lang="en-US" u="sng" dirty="0" smtClean="0"/>
              <a:t>Customization:</a:t>
            </a:r>
            <a:r>
              <a:rPr lang="en-US" dirty="0" smtClean="0"/>
              <a:t> Each batch script requires some level of customization for the given software to be deployed</a:t>
            </a:r>
          </a:p>
          <a:p>
            <a:r>
              <a:rPr lang="en-US" u="sng" dirty="0" smtClean="0"/>
              <a:t>Obsolescence: </a:t>
            </a:r>
            <a:r>
              <a:rPr lang="en-US" dirty="0" smtClean="0"/>
              <a:t>Future versions of Windows or a given program might not support command line / batch. In addition there is an industry perception that such methods of installing software is outdated and should be done with new, state-of-the-art tools</a:t>
            </a:r>
          </a:p>
          <a:p>
            <a:r>
              <a:rPr lang="en-US" u="sng" dirty="0" smtClean="0"/>
              <a:t>Lack of Automatic Auditing:</a:t>
            </a:r>
            <a:r>
              <a:rPr lang="en-US" dirty="0" smtClean="0"/>
              <a:t> Many commercial deployment tools build in methods to audit software installation activates. Such audit trails would need to be incorporated into each script and/or augmented with more generalized system configuration / inventory techniques</a:t>
            </a:r>
            <a:endParaRPr lang="en-US" u="sng" dirty="0"/>
          </a:p>
        </p:txBody>
      </p:sp>
    </p:spTree>
    <p:extLst>
      <p:ext uri="{BB962C8B-B14F-4D97-AF65-F5344CB8AC3E}">
        <p14:creationId xmlns:p14="http://schemas.microsoft.com/office/powerpoint/2010/main" val="12604956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87362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/>
              <a:t>Common ‘Template’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059363"/>
          </a:xfrm>
        </p:spPr>
        <p:txBody>
          <a:bodyPr>
            <a:normAutofit/>
          </a:bodyPr>
          <a:lstStyle/>
          <a:p>
            <a:r>
              <a:rPr lang="en-US" dirty="0" smtClean="0"/>
              <a:t>Variables / editable items</a:t>
            </a:r>
          </a:p>
          <a:p>
            <a:pPr lvl="1"/>
            <a:r>
              <a:rPr lang="en-US" dirty="0"/>
              <a:t>F</a:t>
            </a:r>
            <a:r>
              <a:rPr lang="en-US" dirty="0" smtClean="0"/>
              <a:t>ile names, server addresses, paths, etc.</a:t>
            </a:r>
          </a:p>
          <a:p>
            <a:r>
              <a:rPr lang="en-US" dirty="0" smtClean="0"/>
              <a:t>Flag File Check</a:t>
            </a:r>
          </a:p>
          <a:p>
            <a:pPr lvl="1"/>
            <a:r>
              <a:rPr lang="en-US" dirty="0" smtClean="0"/>
              <a:t>Check for presence of flag file to quickly skip further </a:t>
            </a:r>
            <a:r>
              <a:rPr lang="en-US" dirty="0" smtClean="0"/>
              <a:t>processing if already installed</a:t>
            </a:r>
            <a:endParaRPr lang="en-US" dirty="0" smtClean="0"/>
          </a:p>
          <a:p>
            <a:r>
              <a:rPr lang="en-US" dirty="0" smtClean="0"/>
              <a:t>Log install starting</a:t>
            </a:r>
          </a:p>
          <a:p>
            <a:r>
              <a:rPr lang="en-US" dirty="0" smtClean="0"/>
              <a:t>Deployment code</a:t>
            </a:r>
          </a:p>
          <a:p>
            <a:pPr lvl="1"/>
            <a:r>
              <a:rPr lang="en-US" dirty="0" smtClean="0"/>
              <a:t>Where all the fun actually happens</a:t>
            </a:r>
          </a:p>
          <a:p>
            <a:r>
              <a:rPr lang="en-US" dirty="0" smtClean="0"/>
              <a:t>Log install finished and error codes if available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22434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34962"/>
          </a:xfrm>
        </p:spPr>
        <p:txBody>
          <a:bodyPr>
            <a:noAutofit/>
          </a:bodyPr>
          <a:lstStyle/>
          <a:p>
            <a:pPr algn="l"/>
            <a:r>
              <a:rPr lang="en-US" sz="2800" dirty="0" smtClean="0"/>
              <a:t>Example 1: Silverlight – Basic Installation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410200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en-US" dirty="0"/>
              <a:t>@ECHO OFF</a:t>
            </a:r>
          </a:p>
          <a:p>
            <a:pPr marL="0" indent="0">
              <a:buNone/>
            </a:pPr>
            <a:r>
              <a:rPr lang="en-US" dirty="0" err="1"/>
              <a:t>setlocal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REM *************************************************************************</a:t>
            </a:r>
          </a:p>
          <a:p>
            <a:pPr marL="0" indent="0">
              <a:buNone/>
            </a:pPr>
            <a:r>
              <a:rPr lang="en-US" dirty="0"/>
              <a:t>REM Purpose: install or upgrade Silverlight client to select systems</a:t>
            </a:r>
          </a:p>
          <a:p>
            <a:pPr marL="0" indent="0">
              <a:buNone/>
            </a:pPr>
            <a:r>
              <a:rPr lang="en-US" dirty="0" smtClean="0"/>
              <a:t>REM </a:t>
            </a:r>
            <a:r>
              <a:rPr lang="en-US" dirty="0"/>
              <a:t>*************************************************************************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REM</a:t>
            </a:r>
          </a:p>
          <a:p>
            <a:pPr marL="0" indent="0">
              <a:buNone/>
            </a:pPr>
            <a:r>
              <a:rPr lang="en-US" dirty="0"/>
              <a:t>REM Set install location to SYSVOL. This will automatically route users to their</a:t>
            </a:r>
          </a:p>
          <a:p>
            <a:pPr marL="0" indent="0">
              <a:buNone/>
            </a:pPr>
            <a:r>
              <a:rPr lang="en-US" dirty="0"/>
              <a:t>REM local login server.</a:t>
            </a:r>
          </a:p>
          <a:p>
            <a:pPr marL="0" indent="0">
              <a:buNone/>
            </a:pPr>
            <a:r>
              <a:rPr lang="en-US" dirty="0"/>
              <a:t>REM</a:t>
            </a:r>
          </a:p>
          <a:p>
            <a:pPr marL="0" indent="0">
              <a:buNone/>
            </a:pPr>
            <a:r>
              <a:rPr lang="en-US" dirty="0"/>
              <a:t>set </a:t>
            </a:r>
            <a:r>
              <a:rPr lang="en-US" dirty="0" err="1"/>
              <a:t>DeployServer</a:t>
            </a:r>
            <a:r>
              <a:rPr lang="en-US" dirty="0"/>
              <a:t>=\\blueridge.edu\</a:t>
            </a:r>
            <a:r>
              <a:rPr lang="en-US" dirty="0" err="1"/>
              <a:t>sysvol</a:t>
            </a:r>
            <a:r>
              <a:rPr lang="en-US" dirty="0"/>
              <a:t>\blueridge.edu\install\</a:t>
            </a:r>
            <a:r>
              <a:rPr lang="en-US" dirty="0" err="1"/>
              <a:t>silverlight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REM Set </a:t>
            </a:r>
            <a:r>
              <a:rPr lang="en-US" dirty="0" err="1"/>
              <a:t>InstallerName</a:t>
            </a:r>
            <a:r>
              <a:rPr lang="en-US" dirty="0"/>
              <a:t> to the name of your copy of the Silverlight installer</a:t>
            </a:r>
          </a:p>
          <a:p>
            <a:pPr marL="0" indent="0">
              <a:buNone/>
            </a:pPr>
            <a:r>
              <a:rPr lang="en-US" dirty="0"/>
              <a:t>set InstallerName=Silverlight51.exe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REM Set </a:t>
            </a:r>
            <a:r>
              <a:rPr lang="en-US" dirty="0" err="1"/>
              <a:t>LogLocation</a:t>
            </a:r>
            <a:r>
              <a:rPr lang="en-US" dirty="0"/>
              <a:t> to a central directory to collect log files.</a:t>
            </a:r>
          </a:p>
          <a:p>
            <a:pPr marL="0" indent="0">
              <a:buNone/>
            </a:pPr>
            <a:r>
              <a:rPr lang="en-US" dirty="0"/>
              <a:t>Set </a:t>
            </a:r>
            <a:r>
              <a:rPr lang="en-US" dirty="0" err="1"/>
              <a:t>LogLocation</a:t>
            </a:r>
            <a:r>
              <a:rPr lang="en-US" dirty="0" smtClean="0"/>
              <a:t>=\\logserver.blueridge.edu\</a:t>
            </a:r>
            <a:r>
              <a:rPr lang="en-US" dirty="0" err="1" smtClean="0"/>
              <a:t>gp_install_logs</a:t>
            </a:r>
            <a:r>
              <a:rPr lang="en-US" dirty="0"/>
              <a:t>$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Set FLAGFILE=C:\silverlight51inst.txt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REM *************************************************************************</a:t>
            </a:r>
          </a:p>
          <a:p>
            <a:pPr marL="0" indent="0">
              <a:buNone/>
            </a:pPr>
            <a:r>
              <a:rPr lang="en-US" dirty="0"/>
              <a:t>REM Deployment code </a:t>
            </a:r>
            <a:r>
              <a:rPr lang="en-US" dirty="0" smtClean="0"/>
              <a:t>below… </a:t>
            </a:r>
          </a:p>
          <a:p>
            <a:pPr marL="0" indent="0">
              <a:buNone/>
            </a:pPr>
            <a:r>
              <a:rPr lang="en-US" dirty="0" smtClean="0"/>
              <a:t>REM </a:t>
            </a:r>
            <a:r>
              <a:rPr lang="en-US" dirty="0"/>
              <a:t>*************************************************************************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if not exist %FLAGFILE% (</a:t>
            </a:r>
            <a:r>
              <a:rPr lang="en-US" dirty="0" err="1"/>
              <a:t>goto</a:t>
            </a:r>
            <a:r>
              <a:rPr lang="en-US" dirty="0"/>
              <a:t> </a:t>
            </a:r>
            <a:r>
              <a:rPr lang="en-US" dirty="0" err="1"/>
              <a:t>DeploySilverlight</a:t>
            </a:r>
            <a:r>
              <a:rPr lang="en-US" dirty="0"/>
              <a:t>) else (</a:t>
            </a:r>
            <a:r>
              <a:rPr lang="en-US" dirty="0" err="1"/>
              <a:t>goto</a:t>
            </a:r>
            <a:r>
              <a:rPr lang="en-US" dirty="0"/>
              <a:t> End)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REM If 1 returned, the product was not found. Run setup here.</a:t>
            </a:r>
          </a:p>
          <a:p>
            <a:pPr marL="0" indent="0">
              <a:buNone/>
            </a:pPr>
            <a:r>
              <a:rPr lang="en-US" dirty="0"/>
              <a:t>:</a:t>
            </a:r>
            <a:r>
              <a:rPr lang="en-US" dirty="0" err="1"/>
              <a:t>DeploySilverlight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echo %0 Starting at %date% %time% &gt;&gt; %</a:t>
            </a:r>
            <a:r>
              <a:rPr lang="en-US" dirty="0" err="1"/>
              <a:t>LogLocation</a:t>
            </a:r>
            <a:r>
              <a:rPr lang="en-US" dirty="0"/>
              <a:t>%\%computername%.txt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start /wait %</a:t>
            </a:r>
            <a:r>
              <a:rPr lang="en-US" dirty="0" err="1"/>
              <a:t>DeployServer</a:t>
            </a:r>
            <a:r>
              <a:rPr lang="en-US" dirty="0"/>
              <a:t>%\%</a:t>
            </a:r>
            <a:r>
              <a:rPr lang="en-US" dirty="0" err="1"/>
              <a:t>InstallerName</a:t>
            </a:r>
            <a:r>
              <a:rPr lang="en-US" dirty="0"/>
              <a:t>% /q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echo %0 %date% &gt; %FLAGFILE%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echo %0 Ended at %date% %time% with error code %</a:t>
            </a:r>
            <a:r>
              <a:rPr lang="en-US" dirty="0" err="1"/>
              <a:t>errorlevel</a:t>
            </a:r>
            <a:r>
              <a:rPr lang="en-US" dirty="0"/>
              <a:t>%. &gt;&gt; %</a:t>
            </a:r>
            <a:r>
              <a:rPr lang="en-US" dirty="0" err="1"/>
              <a:t>LogLocation</a:t>
            </a:r>
            <a:r>
              <a:rPr lang="en-US" dirty="0"/>
              <a:t>%\%computername%.txt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:End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/>
              <a:t>Endlocal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34499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34962"/>
          </a:xfrm>
        </p:spPr>
        <p:txBody>
          <a:bodyPr>
            <a:noAutofit/>
          </a:bodyPr>
          <a:lstStyle/>
          <a:p>
            <a:pPr algn="l"/>
            <a:r>
              <a:rPr lang="en-US" sz="2800" dirty="0" smtClean="0"/>
              <a:t>Example 2: Java – Arguments and 64-bit ‘Detection’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562600"/>
          </a:xfrm>
          <a:noFill/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en-US" dirty="0"/>
              <a:t>@ECHO OFF</a:t>
            </a:r>
          </a:p>
          <a:p>
            <a:pPr marL="0" indent="0">
              <a:buNone/>
            </a:pPr>
            <a:r>
              <a:rPr lang="en-US" dirty="0" err="1"/>
              <a:t>setlocal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REM *************************************************************************</a:t>
            </a:r>
          </a:p>
          <a:p>
            <a:pPr marL="0" indent="0">
              <a:buNone/>
            </a:pPr>
            <a:r>
              <a:rPr lang="en-US" dirty="0"/>
              <a:t>REM Purpose: install or upgrade Java JRE v7u67</a:t>
            </a:r>
          </a:p>
          <a:p>
            <a:pPr marL="0" indent="0">
              <a:buNone/>
            </a:pPr>
            <a:r>
              <a:rPr lang="en-US" dirty="0" smtClean="0"/>
              <a:t>REM </a:t>
            </a:r>
            <a:r>
              <a:rPr lang="en-US" dirty="0"/>
              <a:t>*************************************************************************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set </a:t>
            </a:r>
            <a:r>
              <a:rPr lang="en-US" dirty="0" err="1"/>
              <a:t>DeployServer</a:t>
            </a:r>
            <a:r>
              <a:rPr lang="en-US" dirty="0"/>
              <a:t>=\\blueridge.edu\</a:t>
            </a:r>
            <a:r>
              <a:rPr lang="en-US" dirty="0" err="1"/>
              <a:t>sysvol</a:t>
            </a:r>
            <a:r>
              <a:rPr lang="en-US" dirty="0"/>
              <a:t>\blueridge.edu\install\Java_JRE_7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REM Set </a:t>
            </a:r>
            <a:r>
              <a:rPr lang="en-US" dirty="0" err="1"/>
              <a:t>InstallerName</a:t>
            </a:r>
            <a:r>
              <a:rPr lang="en-US" dirty="0"/>
              <a:t> to the name of your copy of the JRE installer</a:t>
            </a:r>
          </a:p>
          <a:p>
            <a:pPr marL="0" indent="0">
              <a:buNone/>
            </a:pPr>
            <a:r>
              <a:rPr lang="en-US" dirty="0"/>
              <a:t>set InstallerName32=jre-7u67-windows-i586.exe</a:t>
            </a:r>
          </a:p>
          <a:p>
            <a:pPr marL="0" indent="0">
              <a:buNone/>
            </a:pPr>
            <a:r>
              <a:rPr lang="en-US" dirty="0"/>
              <a:t>set InstallerName64=jre-7u67-windows-x64.exe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REM Set </a:t>
            </a:r>
            <a:r>
              <a:rPr lang="en-US" dirty="0" err="1"/>
              <a:t>LogLocation</a:t>
            </a:r>
            <a:r>
              <a:rPr lang="en-US" dirty="0"/>
              <a:t> to a central directory to collect log files.</a:t>
            </a:r>
          </a:p>
          <a:p>
            <a:pPr marL="0" indent="0">
              <a:buNone/>
            </a:pPr>
            <a:r>
              <a:rPr lang="en-US" dirty="0"/>
              <a:t>Set </a:t>
            </a:r>
            <a:r>
              <a:rPr lang="en-US" dirty="0" err="1"/>
              <a:t>LogLocation</a:t>
            </a:r>
            <a:r>
              <a:rPr lang="en-US" dirty="0" smtClean="0"/>
              <a:t>=\\logserver.blueridge.edu\</a:t>
            </a:r>
            <a:r>
              <a:rPr lang="en-US" dirty="0" err="1" smtClean="0"/>
              <a:t>gp_install_logs</a:t>
            </a:r>
            <a:r>
              <a:rPr lang="en-US" dirty="0"/>
              <a:t>$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Set FLAGFILE=C:\jre7u67inst.txt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if </a:t>
            </a:r>
            <a:r>
              <a:rPr lang="en-US" dirty="0"/>
              <a:t>not exist %FLAGFILE% (</a:t>
            </a:r>
            <a:r>
              <a:rPr lang="en-US" dirty="0" err="1"/>
              <a:t>goto</a:t>
            </a:r>
            <a:r>
              <a:rPr lang="en-US" dirty="0"/>
              <a:t> </a:t>
            </a:r>
            <a:r>
              <a:rPr lang="en-US" dirty="0" err="1"/>
              <a:t>DeployJava</a:t>
            </a:r>
            <a:r>
              <a:rPr lang="en-US" dirty="0"/>
              <a:t>) else (</a:t>
            </a:r>
            <a:r>
              <a:rPr lang="en-US" dirty="0" err="1"/>
              <a:t>goto</a:t>
            </a:r>
            <a:r>
              <a:rPr lang="en-US" dirty="0"/>
              <a:t> End)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:</a:t>
            </a:r>
            <a:r>
              <a:rPr lang="en-US" dirty="0" err="1"/>
              <a:t>DeployJava</a:t>
            </a: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/>
              <a:t>echo </a:t>
            </a:r>
            <a:r>
              <a:rPr lang="en-US" dirty="0" smtClean="0"/>
              <a:t>%0 Starting at </a:t>
            </a:r>
            <a:r>
              <a:rPr lang="en-US" dirty="0"/>
              <a:t>%date% %time% </a:t>
            </a:r>
            <a:r>
              <a:rPr lang="en-US" dirty="0" smtClean="0"/>
              <a:t> &gt;&gt; </a:t>
            </a:r>
            <a:r>
              <a:rPr lang="en-US" dirty="0"/>
              <a:t>%</a:t>
            </a:r>
            <a:r>
              <a:rPr lang="en-US" dirty="0" err="1"/>
              <a:t>LogLocation</a:t>
            </a:r>
            <a:r>
              <a:rPr lang="en-US" dirty="0"/>
              <a:t>%\%computername%.txt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/>
              <a:t>echo %date% &gt; %FLAGFILE%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REM</a:t>
            </a:r>
          </a:p>
          <a:p>
            <a:pPr marL="0" indent="0">
              <a:buNone/>
            </a:pPr>
            <a:r>
              <a:rPr lang="en-US" dirty="0"/>
              <a:t>REM Always install the 32-bit </a:t>
            </a:r>
            <a:r>
              <a:rPr lang="en-US" dirty="0" smtClean="0"/>
              <a:t>version (Default is Patch in Place)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REM</a:t>
            </a:r>
          </a:p>
          <a:p>
            <a:pPr marL="0" indent="0">
              <a:buNone/>
            </a:pPr>
            <a:r>
              <a:rPr lang="en-US" dirty="0"/>
              <a:t>start /wait %</a:t>
            </a:r>
            <a:r>
              <a:rPr lang="en-US" dirty="0" err="1"/>
              <a:t>DeployServer</a:t>
            </a:r>
            <a:r>
              <a:rPr lang="en-US" dirty="0"/>
              <a:t>%\%InstallerName32% /</a:t>
            </a:r>
            <a:r>
              <a:rPr lang="en-US" dirty="0" smtClean="0"/>
              <a:t>s     WEB_JAVA=1        WEB_JAVA_SECURITY_LEVEL=VH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echo %0 </a:t>
            </a:r>
            <a:r>
              <a:rPr lang="en-US" dirty="0" smtClean="0"/>
              <a:t> %</a:t>
            </a:r>
            <a:r>
              <a:rPr lang="en-US" dirty="0"/>
              <a:t>InstallerName32% </a:t>
            </a:r>
            <a:r>
              <a:rPr lang="en-US" dirty="0" smtClean="0"/>
              <a:t> ended at %</a:t>
            </a:r>
            <a:r>
              <a:rPr lang="en-US" dirty="0"/>
              <a:t>date% %time% Setup ended with </a:t>
            </a:r>
            <a:r>
              <a:rPr lang="en-US" dirty="0" smtClean="0"/>
              <a:t>return  </a:t>
            </a:r>
            <a:r>
              <a:rPr lang="en-US" dirty="0"/>
              <a:t>%</a:t>
            </a:r>
            <a:r>
              <a:rPr lang="en-US" dirty="0" err="1"/>
              <a:t>errorlevel</a:t>
            </a:r>
            <a:r>
              <a:rPr lang="en-US" dirty="0"/>
              <a:t>%. &gt;&gt; %</a:t>
            </a:r>
            <a:r>
              <a:rPr lang="en-US" dirty="0" err="1"/>
              <a:t>LogLocation</a:t>
            </a:r>
            <a:r>
              <a:rPr lang="en-US" dirty="0"/>
              <a:t>%\%computername%.txt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REM </a:t>
            </a:r>
            <a:r>
              <a:rPr lang="en-US" dirty="0"/>
              <a:t>If 64-bit OS, install 64-bit JRE in addition to 32-bit (Default is Patch in Place</a:t>
            </a:r>
            <a:r>
              <a:rPr lang="en-US" dirty="0" smtClean="0"/>
              <a:t>)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REM </a:t>
            </a:r>
          </a:p>
          <a:p>
            <a:pPr marL="0" indent="0">
              <a:buNone/>
            </a:pPr>
            <a:r>
              <a:rPr lang="en-US" dirty="0"/>
              <a:t>IF DEFINED PROGRAMFILES(x86) (</a:t>
            </a:r>
            <a:r>
              <a:rPr lang="en-US" dirty="0" err="1"/>
              <a:t>goto</a:t>
            </a:r>
            <a:r>
              <a:rPr lang="en-US" dirty="0"/>
              <a:t> DeployJava64) else (</a:t>
            </a:r>
            <a:r>
              <a:rPr lang="en-US" dirty="0" err="1"/>
              <a:t>goto</a:t>
            </a:r>
            <a:r>
              <a:rPr lang="en-US" dirty="0"/>
              <a:t> End)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:DeployJava64</a:t>
            </a:r>
          </a:p>
          <a:p>
            <a:pPr marL="0" indent="0">
              <a:buNone/>
            </a:pPr>
            <a:r>
              <a:rPr lang="en-US" dirty="0"/>
              <a:t>start /wait %</a:t>
            </a:r>
            <a:r>
              <a:rPr lang="en-US" dirty="0" err="1"/>
              <a:t>DeployServer</a:t>
            </a:r>
            <a:r>
              <a:rPr lang="en-US" dirty="0"/>
              <a:t>%\%InstallerName64% /s WEB_JAVA=1 </a:t>
            </a:r>
            <a:r>
              <a:rPr lang="en-US" dirty="0" smtClean="0"/>
              <a:t>WEB_JAVA_SECURITY_LEVEL=VH  /L %</a:t>
            </a:r>
            <a:r>
              <a:rPr lang="en-US" dirty="0" err="1"/>
              <a:t>LogLocation</a:t>
            </a:r>
            <a:r>
              <a:rPr lang="en-US" dirty="0"/>
              <a:t>%\%computername</a:t>
            </a:r>
            <a:r>
              <a:rPr lang="en-US" dirty="0" smtClean="0"/>
              <a:t>%-Java.log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:</a:t>
            </a:r>
            <a:r>
              <a:rPr lang="en-US" dirty="0"/>
              <a:t>End</a:t>
            </a:r>
          </a:p>
          <a:p>
            <a:pPr marL="0" indent="0">
              <a:buNone/>
            </a:pPr>
            <a:r>
              <a:rPr lang="en-US" dirty="0" err="1"/>
              <a:t>Endlocal</a:t>
            </a:r>
            <a:endParaRPr lang="en-US" dirty="0"/>
          </a:p>
        </p:txBody>
      </p:sp>
      <p:sp>
        <p:nvSpPr>
          <p:cNvPr id="6" name="Oval 5"/>
          <p:cNvSpPr/>
          <p:nvPr/>
        </p:nvSpPr>
        <p:spPr>
          <a:xfrm>
            <a:off x="2667000" y="4114800"/>
            <a:ext cx="2438400" cy="3048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ight Arrow 7"/>
          <p:cNvSpPr/>
          <p:nvPr/>
        </p:nvSpPr>
        <p:spPr>
          <a:xfrm>
            <a:off x="197427" y="4959927"/>
            <a:ext cx="304800" cy="1524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499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34962"/>
          </a:xfrm>
        </p:spPr>
        <p:txBody>
          <a:bodyPr>
            <a:normAutofit fontScale="90000"/>
          </a:bodyPr>
          <a:lstStyle/>
          <a:p>
            <a:pPr algn="l"/>
            <a:r>
              <a:rPr lang="en-US" sz="2800" dirty="0"/>
              <a:t>Example </a:t>
            </a:r>
            <a:r>
              <a:rPr lang="en-US" sz="2800" dirty="0" smtClean="0"/>
              <a:t>3: MS Office 2013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440363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en-US" dirty="0"/>
              <a:t>@ECHO OFF</a:t>
            </a:r>
          </a:p>
          <a:p>
            <a:pPr marL="0" indent="0">
              <a:buNone/>
            </a:pPr>
            <a:r>
              <a:rPr lang="en-US" dirty="0" err="1"/>
              <a:t>setlocal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REM *************************************************************************</a:t>
            </a:r>
          </a:p>
          <a:p>
            <a:pPr marL="0" indent="0">
              <a:buNone/>
            </a:pPr>
            <a:r>
              <a:rPr lang="en-US" dirty="0"/>
              <a:t>REM Purpose: Install Microsoft Office </a:t>
            </a:r>
            <a:r>
              <a:rPr lang="en-US" dirty="0" smtClean="0"/>
              <a:t>2013 using MSP file and keeping 2010 if installed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REM </a:t>
            </a:r>
            <a:r>
              <a:rPr lang="en-US" dirty="0"/>
              <a:t>*************************************************************************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set </a:t>
            </a:r>
            <a:r>
              <a:rPr lang="en-US" dirty="0" err="1"/>
              <a:t>RootInstallLocation</a:t>
            </a:r>
            <a:r>
              <a:rPr lang="en-US" dirty="0" smtClean="0"/>
              <a:t>=\\fileserver.blueridge.edu\</a:t>
            </a:r>
            <a:r>
              <a:rPr lang="en-US" dirty="0" err="1" smtClean="0"/>
              <a:t>zInstall</a:t>
            </a:r>
            <a:r>
              <a:rPr lang="en-US" dirty="0"/>
              <a:t>$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set </a:t>
            </a:r>
            <a:r>
              <a:rPr lang="en-US" dirty="0"/>
              <a:t>MSPFileName=Office_2013_32_bit.MSP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REM Set </a:t>
            </a:r>
            <a:r>
              <a:rPr lang="en-US" dirty="0" err="1"/>
              <a:t>LogLocation</a:t>
            </a:r>
            <a:r>
              <a:rPr lang="en-US" dirty="0"/>
              <a:t> to a central directory to collect log files.</a:t>
            </a:r>
          </a:p>
          <a:p>
            <a:pPr marL="0" indent="0">
              <a:buNone/>
            </a:pPr>
            <a:r>
              <a:rPr lang="en-US" dirty="0"/>
              <a:t>Set </a:t>
            </a:r>
            <a:r>
              <a:rPr lang="en-US" dirty="0" err="1"/>
              <a:t>LogLocation</a:t>
            </a:r>
            <a:r>
              <a:rPr lang="en-US" dirty="0" smtClean="0"/>
              <a:t>=\\logserver.blueridge.edu\</a:t>
            </a:r>
            <a:r>
              <a:rPr lang="en-US" dirty="0" err="1" smtClean="0"/>
              <a:t>gp_install_logs</a:t>
            </a:r>
            <a:r>
              <a:rPr lang="en-US" dirty="0"/>
              <a:t>$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Set FLAGFILE=C:\Office_2013_32_bit.txt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REM *************************************************************************</a:t>
            </a:r>
          </a:p>
          <a:p>
            <a:pPr marL="0" indent="0">
              <a:buNone/>
            </a:pPr>
            <a:r>
              <a:rPr lang="en-US" dirty="0"/>
              <a:t>REM Deployment code begins here. Do not modify anything below this line.</a:t>
            </a:r>
          </a:p>
          <a:p>
            <a:pPr marL="0" indent="0">
              <a:buNone/>
            </a:pPr>
            <a:r>
              <a:rPr lang="en-US" dirty="0"/>
              <a:t>REM *************************************************************************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if not exist %FLAGFILE% (</a:t>
            </a:r>
            <a:r>
              <a:rPr lang="en-US" dirty="0" err="1"/>
              <a:t>goto</a:t>
            </a:r>
            <a:r>
              <a:rPr lang="en-US" dirty="0"/>
              <a:t> DeployOffice2013) else (</a:t>
            </a:r>
            <a:r>
              <a:rPr lang="en-US" dirty="0" err="1"/>
              <a:t>goto</a:t>
            </a:r>
            <a:r>
              <a:rPr lang="en-US" dirty="0"/>
              <a:t> End)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REM If 1 returned, the product was not found. Run setup here.</a:t>
            </a:r>
          </a:p>
          <a:p>
            <a:pPr marL="0" indent="0">
              <a:buNone/>
            </a:pPr>
            <a:r>
              <a:rPr lang="en-US" dirty="0"/>
              <a:t>:DeployOffice2013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/>
              <a:t>echo </a:t>
            </a:r>
            <a:r>
              <a:rPr lang="en-US" dirty="0" smtClean="0"/>
              <a:t>%0 starting at %date</a:t>
            </a:r>
            <a:r>
              <a:rPr lang="en-US" dirty="0"/>
              <a:t>% %time% </a:t>
            </a:r>
            <a:r>
              <a:rPr lang="en-US" dirty="0" smtClean="0"/>
              <a:t>&gt;&gt; </a:t>
            </a:r>
            <a:r>
              <a:rPr lang="en-US" dirty="0"/>
              <a:t>%</a:t>
            </a:r>
            <a:r>
              <a:rPr lang="en-US" dirty="0" err="1"/>
              <a:t>LogLocation</a:t>
            </a:r>
            <a:r>
              <a:rPr lang="en-US" dirty="0"/>
              <a:t>%\%computername%_office2013.txt 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/>
              <a:t>echo %date% &gt; %FLAGFILE%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REM Fix to ensure 2010 and 2013 don’t ‘compete’ for office registration. This doesn’t block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start %</a:t>
            </a:r>
            <a:r>
              <a:rPr lang="en-US" dirty="0" err="1"/>
              <a:t>RootInstallLocation</a:t>
            </a:r>
            <a:r>
              <a:rPr lang="en-US" dirty="0"/>
              <a:t>%\word2010norereg.reg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REM A cheap timed pause statement to make sure the </a:t>
            </a:r>
            <a:r>
              <a:rPr lang="en-US" dirty="0" err="1" smtClean="0"/>
              <a:t>reg</a:t>
            </a:r>
            <a:r>
              <a:rPr lang="en-US" dirty="0" smtClean="0"/>
              <a:t> injection completed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ping -n 1 1.1.1.1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%</a:t>
            </a:r>
            <a:r>
              <a:rPr lang="en-US" dirty="0" err="1"/>
              <a:t>RootInstallLocation</a:t>
            </a:r>
            <a:r>
              <a:rPr lang="en-US" dirty="0"/>
              <a:t>%\Office2013_32bit\setup.exe /</a:t>
            </a:r>
            <a:r>
              <a:rPr lang="en-US" dirty="0" err="1"/>
              <a:t>adminfile</a:t>
            </a:r>
            <a:r>
              <a:rPr lang="en-US" dirty="0"/>
              <a:t> %</a:t>
            </a:r>
            <a:r>
              <a:rPr lang="en-US" dirty="0" err="1"/>
              <a:t>RootInstallLocation</a:t>
            </a:r>
            <a:r>
              <a:rPr lang="en-US" dirty="0"/>
              <a:t>%\%</a:t>
            </a:r>
            <a:r>
              <a:rPr lang="en-US" dirty="0" err="1"/>
              <a:t>MSPFileName</a:t>
            </a:r>
            <a:r>
              <a:rPr lang="en-US" dirty="0"/>
              <a:t>%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echo </a:t>
            </a:r>
            <a:r>
              <a:rPr lang="en-US" dirty="0" smtClean="0"/>
              <a:t>%0 completed at %date</a:t>
            </a:r>
            <a:r>
              <a:rPr lang="en-US" dirty="0"/>
              <a:t>% %time% </a:t>
            </a:r>
            <a:r>
              <a:rPr lang="en-US" dirty="0" smtClean="0"/>
              <a:t>with </a:t>
            </a:r>
            <a:r>
              <a:rPr lang="en-US" dirty="0"/>
              <a:t>error code %</a:t>
            </a:r>
            <a:r>
              <a:rPr lang="en-US" dirty="0" err="1"/>
              <a:t>errorlevel</a:t>
            </a:r>
            <a:r>
              <a:rPr lang="en-US" dirty="0"/>
              <a:t>%. &gt;&gt; %</a:t>
            </a:r>
            <a:r>
              <a:rPr lang="en-US" dirty="0" err="1"/>
              <a:t>LogLocation</a:t>
            </a:r>
            <a:r>
              <a:rPr lang="en-US" dirty="0"/>
              <a:t>%\%computername%_office2013.txt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REM If 0 or other was returned, the product was found or another error occurred. Do nothing.</a:t>
            </a:r>
          </a:p>
          <a:p>
            <a:pPr marL="0" indent="0">
              <a:buNone/>
            </a:pPr>
            <a:r>
              <a:rPr lang="en-US" dirty="0"/>
              <a:t>:End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/>
              <a:t>Endlocal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62957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787</TotalTime>
  <Words>1754</Words>
  <Application>Microsoft Office PowerPoint</Application>
  <PresentationFormat>On-screen Show (4:3)</PresentationFormat>
  <Paragraphs>259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Office Theme</vt:lpstr>
      <vt:lpstr>IIPS Fall 2014  Deploying and Updating Windows Software: ‘A-Batchy-Way’  </vt:lpstr>
      <vt:lpstr>Common Software Deployment Issues</vt:lpstr>
      <vt:lpstr>3rd Party Tools</vt:lpstr>
      <vt:lpstr>Benefits of ‘A Batchy Way’</vt:lpstr>
      <vt:lpstr>Drawbacks to ‘A Bachy Way’</vt:lpstr>
      <vt:lpstr>Common ‘Template’</vt:lpstr>
      <vt:lpstr>Example 1: Silverlight – Basic Installation</vt:lpstr>
      <vt:lpstr>Example 2: Java – Arguments and 64-bit ‘Detection’</vt:lpstr>
      <vt:lpstr>Example 3: MS Office 2013</vt:lpstr>
      <vt:lpstr>Example 4: Lynx Guide Install</vt:lpstr>
      <vt:lpstr>Deployment Logistics</vt:lpstr>
      <vt:lpstr>Deployment Logistics</vt:lpstr>
      <vt:lpstr>Using Group Policy to Automate Deployment</vt:lpstr>
      <vt:lpstr>Example of Group Policy Settings</vt:lpstr>
      <vt:lpstr>GP Deployment Tips</vt:lpstr>
      <vt:lpstr>Discussion</vt:lpstr>
      <vt:lpstr>Thanks and Enjoy Atlantic Beach!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IIPS Fall 2014  Deploying and Updating Windows Software: ‘A-Batchy-Way’  </dc:title>
  <dc:creator>Steven D. Young</dc:creator>
  <cp:lastModifiedBy>Steven D. Young</cp:lastModifiedBy>
  <cp:revision>42</cp:revision>
  <dcterms:created xsi:type="dcterms:W3CDTF">2006-08-16T00:00:00Z</dcterms:created>
  <dcterms:modified xsi:type="dcterms:W3CDTF">2014-10-16T22:02:10Z</dcterms:modified>
</cp:coreProperties>
</file>