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72" r:id="rId1"/>
    <p:sldMasterId id="2147483785" r:id="rId2"/>
  </p:sldMasterIdLst>
  <p:notesMasterIdLst>
    <p:notesMasterId r:id="rId39"/>
  </p:notesMasterIdLst>
  <p:handoutMasterIdLst>
    <p:handoutMasterId r:id="rId40"/>
  </p:handoutMasterIdLst>
  <p:sldIdLst>
    <p:sldId id="10650" r:id="rId3"/>
    <p:sldId id="10643" r:id="rId4"/>
    <p:sldId id="10645" r:id="rId5"/>
    <p:sldId id="10653" r:id="rId6"/>
    <p:sldId id="10646" r:id="rId7"/>
    <p:sldId id="3421" r:id="rId8"/>
    <p:sldId id="10644" r:id="rId9"/>
    <p:sldId id="3545" r:id="rId10"/>
    <p:sldId id="3547" r:id="rId11"/>
    <p:sldId id="3554" r:id="rId12"/>
    <p:sldId id="7683" r:id="rId13"/>
    <p:sldId id="3551" r:id="rId14"/>
    <p:sldId id="3436" r:id="rId15"/>
    <p:sldId id="3481" r:id="rId16"/>
    <p:sldId id="3450" r:id="rId17"/>
    <p:sldId id="3482" r:id="rId18"/>
    <p:sldId id="10409" r:id="rId19"/>
    <p:sldId id="3484" r:id="rId20"/>
    <p:sldId id="11467" r:id="rId21"/>
    <p:sldId id="11463" r:id="rId22"/>
    <p:sldId id="11464" r:id="rId23"/>
    <p:sldId id="11465" r:id="rId24"/>
    <p:sldId id="11468" r:id="rId25"/>
    <p:sldId id="7676" r:id="rId26"/>
    <p:sldId id="11470" r:id="rId27"/>
    <p:sldId id="11469" r:id="rId28"/>
    <p:sldId id="10637" r:id="rId29"/>
    <p:sldId id="11472" r:id="rId30"/>
    <p:sldId id="11471" r:id="rId31"/>
    <p:sldId id="11473" r:id="rId32"/>
    <p:sldId id="11474" r:id="rId33"/>
    <p:sldId id="11475" r:id="rId34"/>
    <p:sldId id="306" r:id="rId35"/>
    <p:sldId id="3544" r:id="rId36"/>
    <p:sldId id="3514" r:id="rId37"/>
    <p:sldId id="3398" r:id="rId3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121107-91AA-444C-9EAF-7CCDB09218EC}">
          <p14:sldIdLst>
            <p14:sldId id="10650"/>
            <p14:sldId id="10643"/>
            <p14:sldId id="10645"/>
            <p14:sldId id="10653"/>
            <p14:sldId id="10646"/>
            <p14:sldId id="3421"/>
            <p14:sldId id="10644"/>
            <p14:sldId id="3545"/>
            <p14:sldId id="3547"/>
            <p14:sldId id="3554"/>
            <p14:sldId id="7683"/>
            <p14:sldId id="3551"/>
            <p14:sldId id="3436"/>
            <p14:sldId id="3481"/>
            <p14:sldId id="3450"/>
            <p14:sldId id="3482"/>
            <p14:sldId id="10409"/>
            <p14:sldId id="3484"/>
            <p14:sldId id="11467"/>
            <p14:sldId id="11463"/>
            <p14:sldId id="11464"/>
            <p14:sldId id="11465"/>
            <p14:sldId id="11468"/>
            <p14:sldId id="7676"/>
            <p14:sldId id="11470"/>
            <p14:sldId id="11469"/>
            <p14:sldId id="10637"/>
            <p14:sldId id="11472"/>
            <p14:sldId id="11471"/>
            <p14:sldId id="11473"/>
            <p14:sldId id="11474"/>
            <p14:sldId id="11475"/>
            <p14:sldId id="306"/>
            <p14:sldId id="3544"/>
            <p14:sldId id="3514"/>
            <p14:sldId id="33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0B6C1"/>
    <a:srgbClr val="C65246"/>
    <a:srgbClr val="EF39E6"/>
    <a:srgbClr val="32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5749" autoAdjust="0"/>
  </p:normalViewPr>
  <p:slideViewPr>
    <p:cSldViewPr>
      <p:cViewPr varScale="1">
        <p:scale>
          <a:sx n="29" d="100"/>
          <a:sy n="29" d="100"/>
        </p:scale>
        <p:origin x="1073" y="34"/>
      </p:cViewPr>
      <p:guideLst>
        <p:guide orient="horz" pos="2160"/>
        <p:guide pos="2880"/>
      </p:guideLst>
    </p:cSldViewPr>
  </p:slideViewPr>
  <p:outlineViewPr>
    <p:cViewPr>
      <p:scale>
        <a:sx n="33" d="100"/>
        <a:sy n="33" d="100"/>
      </p:scale>
      <p:origin x="0" y="-5184"/>
    </p:cViewPr>
  </p:outlineViewPr>
  <p:notesTextViewPr>
    <p:cViewPr>
      <p:scale>
        <a:sx n="3" d="2"/>
        <a:sy n="3" d="2"/>
      </p:scale>
      <p:origin x="0" y="0"/>
    </p:cViewPr>
  </p:notesTextViewPr>
  <p:sorterViewPr>
    <p:cViewPr>
      <p:scale>
        <a:sx n="100" d="100"/>
        <a:sy n="100" d="100"/>
      </p:scale>
      <p:origin x="0" y="-12022"/>
    </p:cViewPr>
  </p:sorterViewPr>
  <p:notesViewPr>
    <p:cSldViewPr>
      <p:cViewPr varScale="1">
        <p:scale>
          <a:sx n="53" d="100"/>
          <a:sy n="53" d="100"/>
        </p:scale>
        <p:origin x="2624"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sz="quarter" idx="1"/>
          </p:nvPr>
        </p:nvSpPr>
        <p:spPr>
          <a:xfrm>
            <a:off x="4023093" y="2"/>
            <a:ext cx="3077739" cy="469424"/>
          </a:xfrm>
          <a:prstGeom prst="rect">
            <a:avLst/>
          </a:prstGeom>
        </p:spPr>
        <p:txBody>
          <a:bodyPr vert="horz" lIns="94221" tIns="47111" rIns="94221" bIns="47111" rtlCol="0"/>
          <a:lstStyle>
            <a:lvl1pPr algn="r">
              <a:defRPr sz="1200"/>
            </a:lvl1pPr>
          </a:lstStyle>
          <a:p>
            <a:fld id="{DB0B667D-2BE0-4A16-8EFA-E30C5D08DF21}" type="datetimeFigureOut">
              <a:rPr lang="en-US" smtClean="0"/>
              <a:t>5/29/2025</a:t>
            </a:fld>
            <a:endParaRPr lang="en-US" dirty="0"/>
          </a:p>
        </p:txBody>
      </p:sp>
      <p:sp>
        <p:nvSpPr>
          <p:cNvPr id="4" name="Footer Placeholder 3"/>
          <p:cNvSpPr>
            <a:spLocks noGrp="1"/>
          </p:cNvSpPr>
          <p:nvPr>
            <p:ph type="ftr" sz="quarter" idx="2"/>
          </p:nvPr>
        </p:nvSpPr>
        <p:spPr>
          <a:xfrm>
            <a:off x="0" y="8917424"/>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4"/>
            <a:ext cx="3077739" cy="469424"/>
          </a:xfrm>
          <a:prstGeom prst="rect">
            <a:avLst/>
          </a:prstGeom>
        </p:spPr>
        <p:txBody>
          <a:bodyPr vert="horz" lIns="94221" tIns="47111" rIns="94221" bIns="47111" rtlCol="0" anchor="b"/>
          <a:lstStyle>
            <a:lvl1pPr algn="r">
              <a:defRPr sz="1200"/>
            </a:lvl1pPr>
          </a:lstStyle>
          <a:p>
            <a:fld id="{8088C099-2B7A-4B35-9E19-074E2F15C2D3}" type="slidenum">
              <a:rPr lang="en-US" smtClean="0"/>
              <a:t>‹#›</a:t>
            </a:fld>
            <a:endParaRPr lang="en-US" dirty="0"/>
          </a:p>
        </p:txBody>
      </p:sp>
    </p:spTree>
    <p:extLst>
      <p:ext uri="{BB962C8B-B14F-4D97-AF65-F5344CB8AC3E}">
        <p14:creationId xmlns:p14="http://schemas.microsoft.com/office/powerpoint/2010/main" val="201529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2"/>
            <a:ext cx="3077739" cy="469424"/>
          </a:xfrm>
          <a:prstGeom prst="rect">
            <a:avLst/>
          </a:prstGeom>
        </p:spPr>
        <p:txBody>
          <a:bodyPr vert="horz" lIns="94221" tIns="47111" rIns="94221" bIns="47111" rtlCol="0"/>
          <a:lstStyle>
            <a:lvl1pPr algn="r">
              <a:defRPr sz="1200"/>
            </a:lvl1pPr>
          </a:lstStyle>
          <a:p>
            <a:fld id="{EDF0A5FA-AB94-44EE-A5D4-75C5C49A077B}" type="datetimeFigureOut">
              <a:rPr lang="en-US" smtClean="0"/>
              <a:t>5/29/2025</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8"/>
            <a:ext cx="5681980" cy="4224814"/>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4"/>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4"/>
            <a:ext cx="3077739" cy="469424"/>
          </a:xfrm>
          <a:prstGeom prst="rect">
            <a:avLst/>
          </a:prstGeom>
        </p:spPr>
        <p:txBody>
          <a:bodyPr vert="horz" lIns="94221" tIns="47111" rIns="94221" bIns="47111" rtlCol="0" anchor="b"/>
          <a:lstStyle>
            <a:lvl1pPr algn="r">
              <a:defRPr sz="1200"/>
            </a:lvl1pPr>
          </a:lstStyle>
          <a:p>
            <a:fld id="{AF69DEFA-A6E1-4627-8453-89CF76F358A1}" type="slidenum">
              <a:rPr lang="en-US" smtClean="0"/>
              <a:t>‹#›</a:t>
            </a:fld>
            <a:endParaRPr lang="en-US" dirty="0"/>
          </a:p>
        </p:txBody>
      </p:sp>
    </p:spTree>
    <p:extLst>
      <p:ext uri="{BB962C8B-B14F-4D97-AF65-F5344CB8AC3E}">
        <p14:creationId xmlns:p14="http://schemas.microsoft.com/office/powerpoint/2010/main" val="3682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FB6F7C-A00C-46F2-A775-FC0CFCDA6B54}" type="datetime1">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252611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94677F-8779-4FAF-A7E5-A29AB1D49C2A}" type="datetime1">
              <a:rPr lang="en-US" smtClean="0"/>
              <a:t>5/29/2025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082980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4B0EB3-A400-43A5-9A0F-30D546CCC06F}" type="datetime1">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238001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3868F2-4737-4279-85C5-C1BBFC818AB7}" type="datetime1">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2638675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52F732-1077-46AC-908D-0A5C8EBE3811}" type="datetimeFigureOut">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FE512B-F953-4990-A6E5-BAB598321AF9}" type="slidenum">
              <a:rPr lang="en-US" smtClean="0"/>
              <a:t>‹#›</a:t>
            </a:fld>
            <a:endParaRPr lang="en-US" dirty="0"/>
          </a:p>
        </p:txBody>
      </p:sp>
    </p:spTree>
    <p:extLst>
      <p:ext uri="{BB962C8B-B14F-4D97-AF65-F5344CB8AC3E}">
        <p14:creationId xmlns:p14="http://schemas.microsoft.com/office/powerpoint/2010/main" val="1641197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52F732-1077-46AC-908D-0A5C8EBE3811}" type="datetimeFigureOut">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FE512B-F953-4990-A6E5-BAB598321AF9}" type="slidenum">
              <a:rPr lang="en-US" smtClean="0"/>
              <a:t>‹#›</a:t>
            </a:fld>
            <a:endParaRPr lang="en-US" dirty="0"/>
          </a:p>
        </p:txBody>
      </p:sp>
    </p:spTree>
    <p:extLst>
      <p:ext uri="{BB962C8B-B14F-4D97-AF65-F5344CB8AC3E}">
        <p14:creationId xmlns:p14="http://schemas.microsoft.com/office/powerpoint/2010/main" val="3155889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52F732-1077-46AC-908D-0A5C8EBE3811}" type="datetimeFigureOut">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FE512B-F953-4990-A6E5-BAB598321AF9}" type="slidenum">
              <a:rPr lang="en-US" smtClean="0"/>
              <a:t>‹#›</a:t>
            </a:fld>
            <a:endParaRPr lang="en-US" dirty="0"/>
          </a:p>
        </p:txBody>
      </p:sp>
    </p:spTree>
    <p:extLst>
      <p:ext uri="{BB962C8B-B14F-4D97-AF65-F5344CB8AC3E}">
        <p14:creationId xmlns:p14="http://schemas.microsoft.com/office/powerpoint/2010/main" val="504267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52F732-1077-46AC-908D-0A5C8EBE3811}" type="datetimeFigureOut">
              <a:rPr lang="en-US" smtClean="0"/>
              <a:t>5/29/2025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FE512B-F953-4990-A6E5-BAB598321AF9}" type="slidenum">
              <a:rPr lang="en-US" smtClean="0"/>
              <a:t>‹#›</a:t>
            </a:fld>
            <a:endParaRPr lang="en-US" dirty="0"/>
          </a:p>
        </p:txBody>
      </p:sp>
    </p:spTree>
    <p:extLst>
      <p:ext uri="{BB962C8B-B14F-4D97-AF65-F5344CB8AC3E}">
        <p14:creationId xmlns:p14="http://schemas.microsoft.com/office/powerpoint/2010/main" val="3383240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52F732-1077-46AC-908D-0A5C8EBE3811}" type="datetimeFigureOut">
              <a:rPr lang="en-US" smtClean="0"/>
              <a:t>5/29/2025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FE512B-F953-4990-A6E5-BAB598321AF9}" type="slidenum">
              <a:rPr lang="en-US" smtClean="0"/>
              <a:t>‹#›</a:t>
            </a:fld>
            <a:endParaRPr lang="en-US" dirty="0"/>
          </a:p>
        </p:txBody>
      </p:sp>
    </p:spTree>
    <p:extLst>
      <p:ext uri="{BB962C8B-B14F-4D97-AF65-F5344CB8AC3E}">
        <p14:creationId xmlns:p14="http://schemas.microsoft.com/office/powerpoint/2010/main" val="2057807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52F732-1077-46AC-908D-0A5C8EBE3811}" type="datetimeFigureOut">
              <a:rPr lang="en-US" smtClean="0"/>
              <a:t>5/29/2025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FE512B-F953-4990-A6E5-BAB598321AF9}" type="slidenum">
              <a:rPr lang="en-US" smtClean="0"/>
              <a:t>‹#›</a:t>
            </a:fld>
            <a:endParaRPr lang="en-US" dirty="0"/>
          </a:p>
        </p:txBody>
      </p:sp>
    </p:spTree>
    <p:extLst>
      <p:ext uri="{BB962C8B-B14F-4D97-AF65-F5344CB8AC3E}">
        <p14:creationId xmlns:p14="http://schemas.microsoft.com/office/powerpoint/2010/main" val="3077961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2F732-1077-46AC-908D-0A5C8EBE3811}" type="datetimeFigureOut">
              <a:rPr lang="en-US" smtClean="0"/>
              <a:t>5/29/2025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FE512B-F953-4990-A6E5-BAB598321AF9}" type="slidenum">
              <a:rPr lang="en-US" smtClean="0"/>
              <a:t>‹#›</a:t>
            </a:fld>
            <a:endParaRPr lang="en-US" dirty="0"/>
          </a:p>
        </p:txBody>
      </p:sp>
    </p:spTree>
    <p:extLst>
      <p:ext uri="{BB962C8B-B14F-4D97-AF65-F5344CB8AC3E}">
        <p14:creationId xmlns:p14="http://schemas.microsoft.com/office/powerpoint/2010/main" val="131548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342900"/>
            <a:fld id="{B61BEF0D-F0BB-DE4B-95CE-6DB70DBA9567}" type="datetimeFigureOut">
              <a:rPr lang="en-US" smtClean="0">
                <a:solidFill>
                  <a:prstClr val="black">
                    <a:tint val="75000"/>
                  </a:prstClr>
                </a:solidFill>
              </a:rPr>
              <a:pPr defTabSz="342900"/>
              <a:t>5/29/2025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342900"/>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342900"/>
            <a:fld id="{D57F1E4F-1CFF-5643-939E-217C01CDF565}" type="slidenum">
              <a:rPr lang="en-US" smtClean="0">
                <a:solidFill>
                  <a:srgbClr val="90C226"/>
                </a:solidFill>
              </a:rPr>
              <a:pPr defTabSz="342900"/>
              <a:t>‹#›</a:t>
            </a:fld>
            <a:endParaRPr lang="en-US" dirty="0">
              <a:solidFill>
                <a:srgbClr val="90C226"/>
              </a:solidFill>
            </a:endParaRPr>
          </a:p>
        </p:txBody>
      </p:sp>
    </p:spTree>
    <p:extLst>
      <p:ext uri="{BB962C8B-B14F-4D97-AF65-F5344CB8AC3E}">
        <p14:creationId xmlns:p14="http://schemas.microsoft.com/office/powerpoint/2010/main" val="3735517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52F732-1077-46AC-908D-0A5C8EBE3811}" type="datetimeFigureOut">
              <a:rPr lang="en-US" smtClean="0"/>
              <a:t>5/29/2025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FE512B-F953-4990-A6E5-BAB598321AF9}" type="slidenum">
              <a:rPr lang="en-US" smtClean="0"/>
              <a:t>‹#›</a:t>
            </a:fld>
            <a:endParaRPr lang="en-US" dirty="0"/>
          </a:p>
        </p:txBody>
      </p:sp>
    </p:spTree>
    <p:extLst>
      <p:ext uri="{BB962C8B-B14F-4D97-AF65-F5344CB8AC3E}">
        <p14:creationId xmlns:p14="http://schemas.microsoft.com/office/powerpoint/2010/main" val="2662311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52F732-1077-46AC-908D-0A5C8EBE3811}" type="datetimeFigureOut">
              <a:rPr lang="en-US" smtClean="0"/>
              <a:t>5/29/2025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FE512B-F953-4990-A6E5-BAB598321AF9}" type="slidenum">
              <a:rPr lang="en-US" smtClean="0"/>
              <a:t>‹#›</a:t>
            </a:fld>
            <a:endParaRPr lang="en-US" dirty="0"/>
          </a:p>
        </p:txBody>
      </p:sp>
    </p:spTree>
    <p:extLst>
      <p:ext uri="{BB962C8B-B14F-4D97-AF65-F5344CB8AC3E}">
        <p14:creationId xmlns:p14="http://schemas.microsoft.com/office/powerpoint/2010/main" val="3652423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52F732-1077-46AC-908D-0A5C8EBE3811}" type="datetimeFigureOut">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FE512B-F953-4990-A6E5-BAB598321AF9}" type="slidenum">
              <a:rPr lang="en-US" smtClean="0"/>
              <a:t>‹#›</a:t>
            </a:fld>
            <a:endParaRPr lang="en-US" dirty="0"/>
          </a:p>
        </p:txBody>
      </p:sp>
    </p:spTree>
    <p:extLst>
      <p:ext uri="{BB962C8B-B14F-4D97-AF65-F5344CB8AC3E}">
        <p14:creationId xmlns:p14="http://schemas.microsoft.com/office/powerpoint/2010/main" val="2757790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52F732-1077-46AC-908D-0A5C8EBE3811}" type="datetimeFigureOut">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FE512B-F953-4990-A6E5-BAB598321AF9}" type="slidenum">
              <a:rPr lang="en-US" smtClean="0"/>
              <a:t>‹#›</a:t>
            </a:fld>
            <a:endParaRPr lang="en-US" dirty="0"/>
          </a:p>
        </p:txBody>
      </p:sp>
    </p:spTree>
    <p:extLst>
      <p:ext uri="{BB962C8B-B14F-4D97-AF65-F5344CB8AC3E}">
        <p14:creationId xmlns:p14="http://schemas.microsoft.com/office/powerpoint/2010/main" val="209998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E0EFF5-6076-4DAA-89C5-A42855A7F9CF}" type="datetime1">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29625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A77319-B94C-4794-8C06-283940347D31}" type="datetime1">
              <a:rPr lang="en-US" smtClean="0"/>
              <a:t>5/29/2025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406731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4D2D65-5FEC-4949-9D10-D115EF102472}" type="datetime1">
              <a:rPr lang="en-US" smtClean="0"/>
              <a:t>5/29/2025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853283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41D788-F7FA-493A-AA4E-6C3D6F99760F}" type="datetime1">
              <a:rPr lang="en-US" smtClean="0"/>
              <a:t>5/29/2025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2022903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293E20-CE08-474B-9BE2-AFA11E11BF22}" type="datetime1">
              <a:rPr lang="en-US" smtClean="0"/>
              <a:t>5/29/2025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51660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A3254-20D1-4BD9-99BD-F2B9707B0BDC}" type="datetime1">
              <a:rPr lang="en-US" smtClean="0"/>
              <a:t>5/29/2025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200013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F1697F2-540F-4EA1-9228-CDFB928E5681}" type="datetime1">
              <a:rPr lang="en-US" smtClean="0"/>
              <a:t>5/29/2025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401496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A9CC5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342900"/>
            <a:fld id="{B61BEF0D-F0BB-DE4B-95CE-6DB70DBA9567}" type="datetimeFigureOut">
              <a:rPr lang="en-US" smtClean="0">
                <a:solidFill>
                  <a:prstClr val="black">
                    <a:tint val="75000"/>
                  </a:prstClr>
                </a:solidFill>
              </a:rPr>
              <a:pPr defTabSz="342900"/>
              <a:t>5/29/2025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342900"/>
            <a:fld id="{D57F1E4F-1CFF-5643-939E-217C01CDF565}" type="slidenum">
              <a:rPr lang="en-US" smtClean="0">
                <a:solidFill>
                  <a:srgbClr val="90C226"/>
                </a:solidFill>
              </a:rPr>
              <a:pPr defTabSz="342900"/>
              <a:t>‹#›</a:t>
            </a:fld>
            <a:endParaRPr lang="en-US" dirty="0">
              <a:solidFill>
                <a:srgbClr val="90C226"/>
              </a:solidFill>
            </a:endParaRPr>
          </a:p>
        </p:txBody>
      </p:sp>
    </p:spTree>
    <p:extLst>
      <p:ext uri="{BB962C8B-B14F-4D97-AF65-F5344CB8AC3E}">
        <p14:creationId xmlns:p14="http://schemas.microsoft.com/office/powerpoint/2010/main" val="312153066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2F732-1077-46AC-908D-0A5C8EBE3811}" type="datetimeFigureOut">
              <a:rPr lang="en-US" smtClean="0"/>
              <a:t>5/29/2025</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E512B-F953-4990-A6E5-BAB598321AF9}" type="slidenum">
              <a:rPr lang="en-US" smtClean="0"/>
              <a:t>‹#›</a:t>
            </a:fld>
            <a:endParaRPr lang="en-US" dirty="0"/>
          </a:p>
        </p:txBody>
      </p:sp>
    </p:spTree>
    <p:extLst>
      <p:ext uri="{BB962C8B-B14F-4D97-AF65-F5344CB8AC3E}">
        <p14:creationId xmlns:p14="http://schemas.microsoft.com/office/powerpoint/2010/main" val="283870481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hyperlink" Target="http://www.rsaia.org/resources.html" TargetMode="Externa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ab.iowa.gov/public-collective-bargaining/impasse-mediation#consumer-price-index-cpi-for-midwest-region"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hyperlink" Target="https://www.legis.iowa.gov/legislation/BillBook?ga=91&amp;ba=SF%20651"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legis.iowa.gov/docs/publications/FCTA/1460496.pdf" TargetMode="Externa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rsaia.org/2025-legislative-session.html" TargetMode="Externa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rsaia.org/" TargetMode="Externa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mailto:dave.daughton@rsaia.org" TargetMode="External"/><Relationship Id="rId2" Type="http://schemas.openxmlformats.org/officeDocument/2006/relationships/hyperlink" Target="mailto:margaret@iowaschoolfinance.com" TargetMode="Externa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29000"/>
            <a:ext cx="7543800" cy="1450757"/>
          </a:xfrm>
        </p:spPr>
        <p:txBody>
          <a:bodyPr>
            <a:normAutofit fontScale="90000"/>
          </a:bodyPr>
          <a:lstStyle/>
          <a:p>
            <a:pPr algn="ctr"/>
            <a:r>
              <a:rPr lang="en-US" b="1" dirty="0"/>
              <a:t>RSAI Region Meeting </a:t>
            </a:r>
            <a:br>
              <a:rPr lang="en-US" b="1" dirty="0"/>
            </a:br>
            <a:r>
              <a:rPr lang="en-US" b="1" dirty="0"/>
              <a:t>NE Region</a:t>
            </a:r>
            <a:br>
              <a:rPr lang="en-US" b="1" dirty="0"/>
            </a:br>
            <a:r>
              <a:rPr lang="en-US" b="1" dirty="0"/>
              <a:t>May 30, 2025</a:t>
            </a:r>
          </a:p>
        </p:txBody>
      </p:sp>
      <p:pic>
        <p:nvPicPr>
          <p:cNvPr id="3" name="Picture 2"/>
          <p:cNvPicPr>
            <a:picLocks noChangeAspect="1"/>
          </p:cNvPicPr>
          <p:nvPr/>
        </p:nvPicPr>
        <p:blipFill>
          <a:blip r:embed="rId2"/>
          <a:stretch>
            <a:fillRect/>
          </a:stretch>
        </p:blipFill>
        <p:spPr>
          <a:xfrm>
            <a:off x="153310" y="76200"/>
            <a:ext cx="8883098" cy="2095500"/>
          </a:xfrm>
          <a:prstGeom prst="rect">
            <a:avLst/>
          </a:prstGeom>
        </p:spPr>
      </p:pic>
    </p:spTree>
    <p:extLst>
      <p:ext uri="{BB962C8B-B14F-4D97-AF65-F5344CB8AC3E}">
        <p14:creationId xmlns:p14="http://schemas.microsoft.com/office/powerpoint/2010/main" val="3695581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315A-DD37-4EB0-8403-B45DA3C8B36A}"/>
              </a:ext>
            </a:extLst>
          </p:cNvPr>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33821"/>
            <a:ext cx="8554692" cy="6610444"/>
          </a:xfrm>
        </p:spPr>
      </p:pic>
    </p:spTree>
    <p:extLst>
      <p:ext uri="{BB962C8B-B14F-4D97-AF65-F5344CB8AC3E}">
        <p14:creationId xmlns:p14="http://schemas.microsoft.com/office/powerpoint/2010/main" val="270630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458" y="-14288"/>
            <a:ext cx="9036542" cy="6984749"/>
          </a:xfrm>
        </p:spPr>
      </p:pic>
      <p:sp>
        <p:nvSpPr>
          <p:cNvPr id="2" name="Arrow: Right 1">
            <a:extLst>
              <a:ext uri="{FF2B5EF4-FFF2-40B4-BE49-F238E27FC236}">
                <a16:creationId xmlns:a16="http://schemas.microsoft.com/office/drawing/2014/main" id="{5EED4768-BF6F-40F2-9987-AE0A4D6EB32C}"/>
              </a:ext>
            </a:extLst>
          </p:cNvPr>
          <p:cNvSpPr/>
          <p:nvPr/>
        </p:nvSpPr>
        <p:spPr>
          <a:xfrm>
            <a:off x="4724400" y="4572000"/>
            <a:ext cx="381000" cy="179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5514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33687"/>
            <a:ext cx="7086600" cy="4525963"/>
          </a:xfrm>
          <a:solidFill>
            <a:schemeClr val="bg1"/>
          </a:solidFill>
        </p:spPr>
        <p:txBody>
          <a:bodyPr>
            <a:noAutofit/>
          </a:bodyPr>
          <a:lstStyle/>
          <a:p>
            <a:r>
              <a:rPr lang="en-US" sz="2800" dirty="0"/>
              <a:t>RSAI is recognized as the Iowa affiliate of the </a:t>
            </a:r>
            <a:r>
              <a:rPr lang="en-US" sz="2800" b="1" dirty="0"/>
              <a:t>National Rural Education Association </a:t>
            </a:r>
            <a:r>
              <a:rPr lang="en-US" sz="2800" dirty="0"/>
              <a:t>(NREA) connecting members to rural school leaders nationwide, an annual conference focused on the needs and successes of rural schools</a:t>
            </a:r>
          </a:p>
          <a:p>
            <a:r>
              <a:rPr lang="en-US" sz="2800" dirty="0"/>
              <a:t>Lends Iowa’s voice to a collective effort in our nation’s Capitol through membership in                    the </a:t>
            </a:r>
            <a:r>
              <a:rPr lang="en-US" sz="2800" b="1" dirty="0"/>
              <a:t>Rural Schools Collaborative</a:t>
            </a:r>
            <a:r>
              <a:rPr lang="en-US" sz="2800" dirty="0"/>
              <a:t>. </a:t>
            </a:r>
          </a:p>
          <a:p>
            <a:r>
              <a:rPr lang="en-US" sz="2800" dirty="0"/>
              <a:t>Member of </a:t>
            </a:r>
            <a:r>
              <a:rPr lang="en-US" sz="2800" b="1" dirty="0"/>
              <a:t>Iowa Rural Development Council   </a:t>
            </a:r>
            <a:r>
              <a:rPr lang="en-US" sz="2800" dirty="0"/>
              <a:t>to network and collaborative w/rural leaders across all areas of economic development. </a:t>
            </a:r>
          </a:p>
        </p:txBody>
      </p:sp>
      <p:pic>
        <p:nvPicPr>
          <p:cNvPr id="4" name="Picture 3"/>
          <p:cNvPicPr>
            <a:picLocks noChangeAspect="1"/>
          </p:cNvPicPr>
          <p:nvPr/>
        </p:nvPicPr>
        <p:blipFill>
          <a:blip r:embed="rId2"/>
          <a:stretch>
            <a:fillRect/>
          </a:stretch>
        </p:blipFill>
        <p:spPr>
          <a:xfrm>
            <a:off x="7225533" y="2209800"/>
            <a:ext cx="1619390" cy="807790"/>
          </a:xfrm>
          <a:prstGeom prst="rect">
            <a:avLst/>
          </a:prstGeom>
        </p:spPr>
      </p:pic>
      <p:pic>
        <p:nvPicPr>
          <p:cNvPr id="6" name="Picture 5"/>
          <p:cNvPicPr>
            <a:picLocks noChangeAspect="1"/>
          </p:cNvPicPr>
          <p:nvPr/>
        </p:nvPicPr>
        <p:blipFill>
          <a:blip r:embed="rId3"/>
          <a:stretch>
            <a:fillRect/>
          </a:stretch>
        </p:blipFill>
        <p:spPr>
          <a:xfrm>
            <a:off x="6477000" y="3775843"/>
            <a:ext cx="2371864" cy="743839"/>
          </a:xfrm>
          <a:prstGeom prst="rect">
            <a:avLst/>
          </a:prstGeom>
        </p:spPr>
      </p:pic>
      <p:cxnSp>
        <p:nvCxnSpPr>
          <p:cNvPr id="8" name="Straight Connector 7">
            <a:extLst>
              <a:ext uri="{FF2B5EF4-FFF2-40B4-BE49-F238E27FC236}">
                <a16:creationId xmlns:a16="http://schemas.microsoft.com/office/drawing/2014/main" id="{5C58FBC0-A890-4DCC-8021-991A863900BA}"/>
              </a:ext>
            </a:extLst>
          </p:cNvPr>
          <p:cNvCxnSpPr/>
          <p:nvPr/>
        </p:nvCxnSpPr>
        <p:spPr>
          <a:xfrm>
            <a:off x="7543800" y="3581400"/>
            <a:ext cx="10668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48FB1377-5C9C-4266-803A-88758F224C18}"/>
              </a:ext>
            </a:extLst>
          </p:cNvPr>
          <p:cNvCxnSpPr/>
          <p:nvPr/>
        </p:nvCxnSpPr>
        <p:spPr>
          <a:xfrm>
            <a:off x="7467600" y="5029200"/>
            <a:ext cx="1066800" cy="0"/>
          </a:xfrm>
          <a:prstGeom prst="line">
            <a:avLst/>
          </a:prstGeom>
        </p:spPr>
        <p:style>
          <a:lnRef idx="1">
            <a:schemeClr val="dk1"/>
          </a:lnRef>
          <a:fillRef idx="0">
            <a:schemeClr val="dk1"/>
          </a:fillRef>
          <a:effectRef idx="0">
            <a:schemeClr val="dk1"/>
          </a:effectRef>
          <a:fontRef idx="minor">
            <a:schemeClr val="tx1"/>
          </a:fontRef>
        </p:style>
      </p:cxnSp>
      <p:pic>
        <p:nvPicPr>
          <p:cNvPr id="5" name="Picture 4"/>
          <p:cNvPicPr>
            <a:picLocks noChangeAspect="1"/>
          </p:cNvPicPr>
          <p:nvPr/>
        </p:nvPicPr>
        <p:blipFill>
          <a:blip r:embed="rId4"/>
          <a:stretch>
            <a:fillRect/>
          </a:stretch>
        </p:blipFill>
        <p:spPr>
          <a:xfrm>
            <a:off x="6934200" y="5283303"/>
            <a:ext cx="2042102" cy="809799"/>
          </a:xfrm>
          <a:prstGeom prst="rect">
            <a:avLst/>
          </a:prstGeom>
        </p:spPr>
      </p:pic>
      <p:cxnSp>
        <p:nvCxnSpPr>
          <p:cNvPr id="10" name="Straight Connector 9">
            <a:extLst>
              <a:ext uri="{FF2B5EF4-FFF2-40B4-BE49-F238E27FC236}">
                <a16:creationId xmlns:a16="http://schemas.microsoft.com/office/drawing/2014/main" id="{FF6B8058-84B4-4506-9F53-2012A9995879}"/>
              </a:ext>
            </a:extLst>
          </p:cNvPr>
          <p:cNvCxnSpPr/>
          <p:nvPr/>
        </p:nvCxnSpPr>
        <p:spPr>
          <a:xfrm>
            <a:off x="7467600" y="1752600"/>
            <a:ext cx="1066800" cy="0"/>
          </a:xfrm>
          <a:prstGeom prst="line">
            <a:avLst/>
          </a:prstGeom>
        </p:spPr>
        <p:style>
          <a:lnRef idx="1">
            <a:schemeClr val="dk1"/>
          </a:lnRef>
          <a:fillRef idx="0">
            <a:schemeClr val="dk1"/>
          </a:fillRef>
          <a:effectRef idx="0">
            <a:schemeClr val="dk1"/>
          </a:effectRef>
          <a:fontRef idx="minor">
            <a:schemeClr val="tx1"/>
          </a:fontRef>
        </p:style>
      </p:cxnSp>
      <p:sp>
        <p:nvSpPr>
          <p:cNvPr id="11" name="Title 1"/>
          <p:cNvSpPr txBox="1">
            <a:spLocks/>
          </p:cNvSpPr>
          <p:nvPr/>
        </p:nvSpPr>
        <p:spPr>
          <a:xfrm>
            <a:off x="2293620" y="324891"/>
            <a:ext cx="5173980" cy="10087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1"/>
                </a:solidFill>
              </a:rPr>
              <a:t>RSAI Relationships</a:t>
            </a:r>
          </a:p>
        </p:txBody>
      </p:sp>
    </p:spTree>
    <p:extLst>
      <p:ext uri="{BB962C8B-B14F-4D97-AF65-F5344CB8AC3E}">
        <p14:creationId xmlns:p14="http://schemas.microsoft.com/office/powerpoint/2010/main" val="8118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210" y="364066"/>
            <a:ext cx="5173980" cy="1008796"/>
          </a:xfrm>
        </p:spPr>
        <p:txBody>
          <a:bodyPr>
            <a:normAutofit/>
          </a:bodyPr>
          <a:lstStyle/>
          <a:p>
            <a:pPr algn="ctr"/>
            <a:r>
              <a:rPr lang="en-US" sz="4400" dirty="0">
                <a:solidFill>
                  <a:schemeClr val="accent1"/>
                </a:solidFill>
              </a:rPr>
              <a:t>Member Benefits</a:t>
            </a:r>
          </a:p>
        </p:txBody>
      </p:sp>
      <p:sp>
        <p:nvSpPr>
          <p:cNvPr id="3" name="Content Placeholder 2"/>
          <p:cNvSpPr>
            <a:spLocks noGrp="1"/>
          </p:cNvSpPr>
          <p:nvPr>
            <p:ph sz="half" idx="1"/>
          </p:nvPr>
        </p:nvSpPr>
        <p:spPr>
          <a:xfrm>
            <a:off x="609600" y="1533098"/>
            <a:ext cx="3916680" cy="4402666"/>
          </a:xfrm>
        </p:spPr>
        <p:txBody>
          <a:bodyPr>
            <a:normAutofit fontScale="62500" lnSpcReduction="20000"/>
          </a:bodyPr>
          <a:lstStyle/>
          <a:p>
            <a:pPr>
              <a:buFont typeface="Wingdings" panose="05000000000000000000" pitchFamily="2" charset="2"/>
              <a:buChar char="ü"/>
            </a:pPr>
            <a:r>
              <a:rPr lang="en-US" sz="2600" dirty="0"/>
              <a:t>Advocacy presence at the Iowa Capitol focused on RSAI priority issues</a:t>
            </a:r>
          </a:p>
          <a:p>
            <a:pPr>
              <a:buFont typeface="Wingdings" panose="05000000000000000000" pitchFamily="2" charset="2"/>
              <a:buChar char="ü"/>
            </a:pPr>
            <a:r>
              <a:rPr lang="en-US" sz="2600" dirty="0"/>
              <a:t>Weekly legislative update reports and recap videos to share the latest news from the statehouse and calls to action when needed</a:t>
            </a:r>
          </a:p>
          <a:p>
            <a:pPr>
              <a:buFont typeface="Wingdings" panose="05000000000000000000" pitchFamily="2" charset="2"/>
              <a:buChar char="ü"/>
            </a:pPr>
            <a:r>
              <a:rPr lang="en-US" sz="2600" dirty="0"/>
              <a:t>A voice to advocate with the executive branch and represent rural schools on various task forces and stakeholder committees convened by DE.</a:t>
            </a:r>
          </a:p>
          <a:p>
            <a:pPr>
              <a:buFont typeface="Wingdings" panose="05000000000000000000" pitchFamily="2" charset="2"/>
              <a:buChar char="ü"/>
            </a:pPr>
            <a:r>
              <a:rPr lang="en-US" sz="2600" dirty="0"/>
              <a:t>Advocacy resources for local leaders to use, including position papers, advocacy tool kits, talking points, maps, and school finance estimates</a:t>
            </a:r>
          </a:p>
          <a:p>
            <a:pPr>
              <a:buFont typeface="Wingdings" panose="05000000000000000000" pitchFamily="2" charset="2"/>
              <a:buChar char="ü"/>
            </a:pPr>
            <a:r>
              <a:rPr lang="en-US" sz="2600" dirty="0"/>
              <a:t>Assistance with communications, letters to the editor or sample letters to legislators</a:t>
            </a:r>
          </a:p>
          <a:p>
            <a:pPr>
              <a:buFont typeface="Wingdings" panose="05000000000000000000" pitchFamily="2" charset="2"/>
              <a:buChar char="ü"/>
            </a:pPr>
            <a:r>
              <a:rPr lang="en-US" sz="2600" dirty="0"/>
              <a:t>Easy to share information, such as RSAI Legislative Priorities Video, to inform school boards, staff, and stakeholders.</a:t>
            </a:r>
          </a:p>
        </p:txBody>
      </p:sp>
      <p:sp>
        <p:nvSpPr>
          <p:cNvPr id="4" name="Content Placeholder 3"/>
          <p:cNvSpPr>
            <a:spLocks noGrp="1"/>
          </p:cNvSpPr>
          <p:nvPr>
            <p:ph sz="half" idx="2"/>
          </p:nvPr>
        </p:nvSpPr>
        <p:spPr>
          <a:xfrm>
            <a:off x="4953000" y="1516164"/>
            <a:ext cx="3962400" cy="4023360"/>
          </a:xfrm>
        </p:spPr>
        <p:txBody>
          <a:bodyPr>
            <a:noAutofit/>
          </a:bodyPr>
          <a:lstStyle/>
          <a:p>
            <a:pPr>
              <a:buFont typeface="Wingdings" panose="05000000000000000000" pitchFamily="2" charset="2"/>
              <a:buChar char="ü"/>
            </a:pPr>
            <a:r>
              <a:rPr lang="en-US" sz="1600" dirty="0"/>
              <a:t>RSAI is the state affiliate of the National Rural Education Association, which brings access to NREA research, updates about happenings in Washington, networking</a:t>
            </a:r>
          </a:p>
          <a:p>
            <a:pPr>
              <a:buFont typeface="Wingdings" panose="05000000000000000000" pitchFamily="2" charset="2"/>
              <a:buChar char="ü"/>
            </a:pPr>
            <a:r>
              <a:rPr lang="en-US" sz="1600" dirty="0"/>
              <a:t>Free Summer regional meetings and RSAI annual conference in October.</a:t>
            </a:r>
          </a:p>
          <a:p>
            <a:pPr>
              <a:buFont typeface="Wingdings" panose="05000000000000000000" pitchFamily="2" charset="2"/>
              <a:buChar char="ü"/>
            </a:pPr>
            <a:r>
              <a:rPr lang="en-US" sz="1600" dirty="0"/>
              <a:t>Authentic grassroots development of legislative priorities in a one district one vote democratic process.</a:t>
            </a:r>
          </a:p>
          <a:p>
            <a:pPr>
              <a:buFont typeface="Wingdings" panose="05000000000000000000" pitchFamily="2" charset="2"/>
              <a:buChar char="ü"/>
            </a:pPr>
            <a:r>
              <a:rPr lang="en-US" sz="1600" dirty="0"/>
              <a:t>Free access to NASDTEC teacher licensure checks with your RSAI membership. Learn more about the program</a:t>
            </a:r>
            <a:r>
              <a:rPr lang="en-US" sz="1600" dirty="0">
                <a:hlinkClick r:id="rId2"/>
              </a:rPr>
              <a:t> here</a:t>
            </a:r>
            <a:r>
              <a:rPr lang="en-US" sz="1600" dirty="0"/>
              <a:t>.</a:t>
            </a:r>
          </a:p>
          <a:p>
            <a:pPr>
              <a:buFont typeface="Wingdings" panose="05000000000000000000" pitchFamily="2" charset="2"/>
              <a:buChar char="ü"/>
            </a:pPr>
            <a:r>
              <a:rPr lang="en-US" sz="1600" dirty="0"/>
              <a:t>Discount on ISFIS Policy-hosting Service</a:t>
            </a:r>
          </a:p>
          <a:p>
            <a:pPr>
              <a:buFont typeface="Wingdings" panose="05000000000000000000" pitchFamily="2" charset="2"/>
              <a:buChar char="ü"/>
            </a:pPr>
            <a:r>
              <a:rPr lang="en-US" sz="1600" dirty="0"/>
              <a:t>Collective purchasing power as a group, attracting needed supports at discounted prices</a:t>
            </a:r>
          </a:p>
        </p:txBody>
      </p:sp>
      <p:sp>
        <p:nvSpPr>
          <p:cNvPr id="5" name="TextBox 4"/>
          <p:cNvSpPr txBox="1"/>
          <p:nvPr/>
        </p:nvSpPr>
        <p:spPr>
          <a:xfrm>
            <a:off x="457200" y="6096000"/>
            <a:ext cx="4191000" cy="646331"/>
          </a:xfrm>
          <a:prstGeom prst="rect">
            <a:avLst/>
          </a:prstGeom>
          <a:solidFill>
            <a:schemeClr val="accent5">
              <a:lumMod val="20000"/>
              <a:lumOff val="80000"/>
            </a:schemeClr>
          </a:solidFill>
        </p:spPr>
        <p:txBody>
          <a:bodyPr wrap="square" rtlCol="0">
            <a:spAutoFit/>
          </a:bodyPr>
          <a:lstStyle/>
          <a:p>
            <a:pPr algn="ctr"/>
            <a:r>
              <a:rPr lang="en-US" b="1" i="1" dirty="0"/>
              <a:t>Networking, Sharing, Best Practice Connections with other like districts</a:t>
            </a:r>
          </a:p>
        </p:txBody>
      </p:sp>
    </p:spTree>
    <p:extLst>
      <p:ext uri="{BB962C8B-B14F-4D97-AF65-F5344CB8AC3E}">
        <p14:creationId xmlns:p14="http://schemas.microsoft.com/office/powerpoint/2010/main" val="3606070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00200" y="5585972"/>
            <a:ext cx="6400800" cy="523220"/>
          </a:xfrm>
          <a:prstGeom prst="rect">
            <a:avLst/>
          </a:prstGeom>
          <a:solidFill>
            <a:srgbClr val="FFFF00"/>
          </a:solidFill>
        </p:spPr>
        <p:txBody>
          <a:bodyPr wrap="square" rtlCol="0">
            <a:spAutoFit/>
          </a:bodyPr>
          <a:lstStyle/>
          <a:p>
            <a:pPr algn="ctr"/>
            <a:r>
              <a:rPr lang="en-US" sz="2800" b="1" dirty="0"/>
              <a:t>www.rsaia.org/corporate-sponsors</a:t>
            </a:r>
          </a:p>
        </p:txBody>
      </p:sp>
      <p:pic>
        <p:nvPicPr>
          <p:cNvPr id="10" name="Picture 9">
            <a:extLst>
              <a:ext uri="{FF2B5EF4-FFF2-40B4-BE49-F238E27FC236}">
                <a16:creationId xmlns:a16="http://schemas.microsoft.com/office/drawing/2014/main" id="{560A9689-D41A-43EC-BA26-B6656954A885}"/>
              </a:ext>
            </a:extLst>
          </p:cNvPr>
          <p:cNvPicPr>
            <a:picLocks noChangeAspect="1"/>
          </p:cNvPicPr>
          <p:nvPr/>
        </p:nvPicPr>
        <p:blipFill>
          <a:blip r:embed="rId2"/>
          <a:stretch>
            <a:fillRect/>
          </a:stretch>
        </p:blipFill>
        <p:spPr>
          <a:xfrm>
            <a:off x="3357481" y="2568304"/>
            <a:ext cx="1694777" cy="1861658"/>
          </a:xfrm>
          <a:prstGeom prst="rect">
            <a:avLst/>
          </a:prstGeom>
        </p:spPr>
      </p:pic>
      <p:pic>
        <p:nvPicPr>
          <p:cNvPr id="11" name="Picture 10">
            <a:extLst>
              <a:ext uri="{FF2B5EF4-FFF2-40B4-BE49-F238E27FC236}">
                <a16:creationId xmlns:a16="http://schemas.microsoft.com/office/drawing/2014/main" id="{813FE2CA-0BCE-40E7-88AE-54B1691EDF9A}"/>
              </a:ext>
            </a:extLst>
          </p:cNvPr>
          <p:cNvPicPr>
            <a:picLocks noChangeAspect="1"/>
          </p:cNvPicPr>
          <p:nvPr/>
        </p:nvPicPr>
        <p:blipFill>
          <a:blip r:embed="rId3"/>
          <a:stretch>
            <a:fillRect/>
          </a:stretch>
        </p:blipFill>
        <p:spPr>
          <a:xfrm>
            <a:off x="604628" y="1978972"/>
            <a:ext cx="2627503" cy="1069769"/>
          </a:xfrm>
          <a:prstGeom prst="rect">
            <a:avLst/>
          </a:prstGeom>
        </p:spPr>
      </p:pic>
      <p:pic>
        <p:nvPicPr>
          <p:cNvPr id="13" name="Picture 12">
            <a:extLst>
              <a:ext uri="{FF2B5EF4-FFF2-40B4-BE49-F238E27FC236}">
                <a16:creationId xmlns:a16="http://schemas.microsoft.com/office/drawing/2014/main" id="{1B361290-3BB4-4C17-898B-A2520076F4BA}"/>
              </a:ext>
            </a:extLst>
          </p:cNvPr>
          <p:cNvPicPr>
            <a:picLocks noChangeAspect="1"/>
          </p:cNvPicPr>
          <p:nvPr/>
        </p:nvPicPr>
        <p:blipFill>
          <a:blip r:embed="rId4"/>
          <a:stretch>
            <a:fillRect/>
          </a:stretch>
        </p:blipFill>
        <p:spPr>
          <a:xfrm>
            <a:off x="5410200" y="1958704"/>
            <a:ext cx="2786742" cy="1219200"/>
          </a:xfrm>
          <a:prstGeom prst="rect">
            <a:avLst/>
          </a:prstGeom>
        </p:spPr>
      </p:pic>
      <p:pic>
        <p:nvPicPr>
          <p:cNvPr id="15" name="Picture 14">
            <a:extLst>
              <a:ext uri="{FF2B5EF4-FFF2-40B4-BE49-F238E27FC236}">
                <a16:creationId xmlns:a16="http://schemas.microsoft.com/office/drawing/2014/main" id="{A834CBEB-0A73-407B-9EBA-EEE9670DB260}"/>
              </a:ext>
            </a:extLst>
          </p:cNvPr>
          <p:cNvPicPr>
            <a:picLocks noChangeAspect="1"/>
          </p:cNvPicPr>
          <p:nvPr/>
        </p:nvPicPr>
        <p:blipFill>
          <a:blip r:embed="rId5"/>
          <a:stretch>
            <a:fillRect/>
          </a:stretch>
        </p:blipFill>
        <p:spPr>
          <a:xfrm>
            <a:off x="5486400" y="4326572"/>
            <a:ext cx="3225075" cy="991397"/>
          </a:xfrm>
          <a:prstGeom prst="rect">
            <a:avLst/>
          </a:prstGeom>
        </p:spPr>
      </p:pic>
      <p:pic>
        <p:nvPicPr>
          <p:cNvPr id="17" name="Picture 16">
            <a:extLst>
              <a:ext uri="{FF2B5EF4-FFF2-40B4-BE49-F238E27FC236}">
                <a16:creationId xmlns:a16="http://schemas.microsoft.com/office/drawing/2014/main" id="{6146B427-E0BE-4BBD-9DE3-AFEAF305C781}"/>
              </a:ext>
            </a:extLst>
          </p:cNvPr>
          <p:cNvPicPr>
            <a:picLocks noChangeAspect="1"/>
          </p:cNvPicPr>
          <p:nvPr/>
        </p:nvPicPr>
        <p:blipFill>
          <a:blip r:embed="rId6"/>
          <a:stretch>
            <a:fillRect/>
          </a:stretch>
        </p:blipFill>
        <p:spPr>
          <a:xfrm>
            <a:off x="228600" y="4419600"/>
            <a:ext cx="3400956" cy="805342"/>
          </a:xfrm>
          <a:prstGeom prst="rect">
            <a:avLst/>
          </a:prstGeom>
        </p:spPr>
      </p:pic>
      <p:sp>
        <p:nvSpPr>
          <p:cNvPr id="9" name="Title 1"/>
          <p:cNvSpPr txBox="1">
            <a:spLocks/>
          </p:cNvSpPr>
          <p:nvPr/>
        </p:nvSpPr>
        <p:spPr>
          <a:xfrm>
            <a:off x="1676400" y="548926"/>
            <a:ext cx="5715000" cy="1008796"/>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1"/>
                </a:solidFill>
              </a:rPr>
              <a:t>RSAI Corporate Sponsors</a:t>
            </a:r>
          </a:p>
          <a:p>
            <a:pPr algn="ctr"/>
            <a:r>
              <a:rPr lang="en-US" dirty="0">
                <a:solidFill>
                  <a:schemeClr val="accent1"/>
                </a:solidFill>
              </a:rPr>
              <a:t>2024-25</a:t>
            </a:r>
          </a:p>
        </p:txBody>
      </p:sp>
    </p:spTree>
    <p:extLst>
      <p:ext uri="{BB962C8B-B14F-4D97-AF65-F5344CB8AC3E}">
        <p14:creationId xmlns:p14="http://schemas.microsoft.com/office/powerpoint/2010/main" val="2652351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endParaRPr lang="en-US" dirty="0"/>
          </a:p>
          <a:p>
            <a:endParaRPr lang="en-US" dirty="0"/>
          </a:p>
        </p:txBody>
      </p:sp>
      <p:sp>
        <p:nvSpPr>
          <p:cNvPr id="5" name="TextBox 4"/>
          <p:cNvSpPr txBox="1"/>
          <p:nvPr/>
        </p:nvSpPr>
        <p:spPr>
          <a:xfrm>
            <a:off x="1257300" y="1186518"/>
            <a:ext cx="6781800" cy="523220"/>
          </a:xfrm>
          <a:prstGeom prst="rect">
            <a:avLst/>
          </a:prstGeom>
          <a:solidFill>
            <a:srgbClr val="FFFF00"/>
          </a:solidFill>
        </p:spPr>
        <p:txBody>
          <a:bodyPr wrap="square" rtlCol="0">
            <a:spAutoFit/>
          </a:bodyPr>
          <a:lstStyle/>
          <a:p>
            <a:pPr algn="ctr"/>
            <a:r>
              <a:rPr lang="en-US" sz="2800" b="1" dirty="0"/>
              <a:t>https://www.rsaia.org/annual-meeting.html</a:t>
            </a:r>
          </a:p>
        </p:txBody>
      </p:sp>
      <p:sp>
        <p:nvSpPr>
          <p:cNvPr id="7" name="Title 1"/>
          <p:cNvSpPr txBox="1">
            <a:spLocks/>
          </p:cNvSpPr>
          <p:nvPr/>
        </p:nvSpPr>
        <p:spPr>
          <a:xfrm>
            <a:off x="2061210" y="364066"/>
            <a:ext cx="5173980" cy="10087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accent1"/>
                </a:solidFill>
              </a:rPr>
              <a:t>RSAI Annual Meeting</a:t>
            </a:r>
          </a:p>
        </p:txBody>
      </p:sp>
      <p:sp>
        <p:nvSpPr>
          <p:cNvPr id="2" name="TextBox 1">
            <a:extLst>
              <a:ext uri="{FF2B5EF4-FFF2-40B4-BE49-F238E27FC236}">
                <a16:creationId xmlns:a16="http://schemas.microsoft.com/office/drawing/2014/main" id="{50AA2F51-4276-4F0D-A940-B6F5D9984C08}"/>
              </a:ext>
            </a:extLst>
          </p:cNvPr>
          <p:cNvSpPr txBox="1"/>
          <p:nvPr/>
        </p:nvSpPr>
        <p:spPr>
          <a:xfrm>
            <a:off x="1600200" y="2057400"/>
            <a:ext cx="5943600" cy="3693319"/>
          </a:xfrm>
          <a:prstGeom prst="rect">
            <a:avLst/>
          </a:prstGeom>
          <a:noFill/>
        </p:spPr>
        <p:txBody>
          <a:bodyPr wrap="square" rtlCol="0">
            <a:spAutoFit/>
          </a:bodyPr>
          <a:lstStyle/>
          <a:p>
            <a:pPr marL="285750" indent="-285750">
              <a:buFont typeface="Arial" panose="020B0604020202020204" pitchFamily="34" charset="0"/>
              <a:buChar char="•"/>
            </a:pPr>
            <a:r>
              <a:rPr lang="en-US" sz="2400" dirty="0"/>
              <a:t>Meet in October, hear reports, budget, fee schedule, elect officers, approve priorities</a:t>
            </a:r>
          </a:p>
          <a:p>
            <a:pPr marL="285750" indent="-285750">
              <a:buFont typeface="Arial" panose="020B0604020202020204" pitchFamily="34" charset="0"/>
              <a:buChar char="•"/>
            </a:pPr>
            <a:r>
              <a:rPr lang="en-US" sz="2400" dirty="0"/>
              <a:t>Members get one vote per district (affiliate members, guests and nonmembers are welcome but asked to register so we have enough food)</a:t>
            </a:r>
          </a:p>
          <a:p>
            <a:pPr marL="285750" indent="-285750">
              <a:buFont typeface="Arial" panose="020B0604020202020204" pitchFamily="34" charset="0"/>
              <a:buChar char="•"/>
            </a:pPr>
            <a:r>
              <a:rPr lang="en-US" sz="2400" dirty="0"/>
              <a:t>Outside speaker</a:t>
            </a:r>
          </a:p>
          <a:p>
            <a:pPr marL="285750" indent="-285750">
              <a:buFont typeface="Arial" panose="020B0604020202020204" pitchFamily="34" charset="0"/>
              <a:buChar char="•"/>
            </a:pPr>
            <a:r>
              <a:rPr lang="en-US" sz="2400" dirty="0"/>
              <a:t>Network</a:t>
            </a:r>
          </a:p>
          <a:p>
            <a:pPr marL="285750" indent="-285750">
              <a:buFont typeface="Arial" panose="020B0604020202020204" pitchFamily="34" charset="0"/>
              <a:buChar char="•"/>
            </a:pPr>
            <a:r>
              <a:rPr lang="en-US" sz="2400" dirty="0"/>
              <a:t>Share a good meal</a:t>
            </a:r>
          </a:p>
          <a:p>
            <a:endParaRPr lang="en-US" dirty="0"/>
          </a:p>
        </p:txBody>
      </p:sp>
    </p:spTree>
    <p:extLst>
      <p:ext uri="{BB962C8B-B14F-4D97-AF65-F5344CB8AC3E}">
        <p14:creationId xmlns:p14="http://schemas.microsoft.com/office/powerpoint/2010/main" val="424558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25657"/>
            <a:ext cx="7772400" cy="3703743"/>
          </a:xfrm>
        </p:spPr>
        <p:txBody>
          <a:bodyPr>
            <a:normAutofit fontScale="92500" lnSpcReduction="10000"/>
          </a:bodyPr>
          <a:lstStyle/>
          <a:p>
            <a:pPr lvl="0" algn="ctr"/>
            <a:r>
              <a:rPr lang="en-US" sz="2800" dirty="0"/>
              <a:t>Office is a 1-year appointment, but no term limits. </a:t>
            </a:r>
          </a:p>
          <a:p>
            <a:pPr lvl="0" algn="ctr"/>
            <a:r>
              <a:rPr lang="en-US" dirty="0"/>
              <a:t>By-laws allow additional representatives so each AEA has at least one. </a:t>
            </a:r>
          </a:p>
          <a:p>
            <a:pPr lvl="0" algn="ctr">
              <a:lnSpc>
                <a:spcPct val="120000"/>
              </a:lnSpc>
              <a:spcBef>
                <a:spcPts val="0"/>
              </a:spcBef>
            </a:pPr>
            <a:r>
              <a:rPr lang="en-US" sz="2800" dirty="0"/>
              <a:t>Representative attends August Legislative Committee Meeting in Des Moines, attends the October Annual Meeting, and supports legislative advocacy efforts throughout the Legislative Session.</a:t>
            </a:r>
          </a:p>
          <a:p>
            <a:pPr marL="0" indent="0" algn="ctr">
              <a:buNone/>
            </a:pPr>
            <a:r>
              <a:rPr lang="en-US" sz="2800" i="1" dirty="0"/>
              <a:t>(Maps show membership &amp; current representation. </a:t>
            </a:r>
            <a:r>
              <a:rPr lang="en-US" i="1" dirty="0"/>
              <a:t>Thanks to those serving during the 2025 Session! </a:t>
            </a:r>
            <a:r>
              <a:rPr lang="en-US" sz="2800" i="1" dirty="0"/>
              <a:t>)</a:t>
            </a:r>
          </a:p>
        </p:txBody>
      </p:sp>
      <p:pic>
        <p:nvPicPr>
          <p:cNvPr id="4" name="Picture 3"/>
          <p:cNvPicPr>
            <a:picLocks noChangeAspect="1"/>
          </p:cNvPicPr>
          <p:nvPr/>
        </p:nvPicPr>
        <p:blipFill>
          <a:blip r:embed="rId2"/>
          <a:stretch>
            <a:fillRect/>
          </a:stretch>
        </p:blipFill>
        <p:spPr>
          <a:xfrm>
            <a:off x="685800" y="76200"/>
            <a:ext cx="7392041" cy="1219306"/>
          </a:xfrm>
          <a:prstGeom prst="rect">
            <a:avLst/>
          </a:prstGeom>
        </p:spPr>
      </p:pic>
      <p:sp>
        <p:nvSpPr>
          <p:cNvPr id="5" name="Title 1"/>
          <p:cNvSpPr>
            <a:spLocks noGrp="1"/>
          </p:cNvSpPr>
          <p:nvPr>
            <p:ph type="title"/>
          </p:nvPr>
        </p:nvSpPr>
        <p:spPr>
          <a:xfrm>
            <a:off x="304800" y="1447800"/>
            <a:ext cx="8382000" cy="1325563"/>
          </a:xfrm>
        </p:spPr>
        <p:txBody>
          <a:bodyPr>
            <a:normAutofit fontScale="90000"/>
          </a:bodyPr>
          <a:lstStyle/>
          <a:p>
            <a:r>
              <a:rPr lang="en-US" dirty="0"/>
              <a:t>Election of RSAI Regional Representative </a:t>
            </a:r>
            <a:r>
              <a:rPr lang="en-US" b="1" dirty="0"/>
              <a:t>to the </a:t>
            </a:r>
            <a:r>
              <a:rPr lang="en-US" b="1" u="sng" dirty="0"/>
              <a:t>Legislative Committee</a:t>
            </a:r>
          </a:p>
        </p:txBody>
      </p:sp>
    </p:spTree>
    <p:extLst>
      <p:ext uri="{BB962C8B-B14F-4D97-AF65-F5344CB8AC3E}">
        <p14:creationId xmlns:p14="http://schemas.microsoft.com/office/powerpoint/2010/main" val="2757503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590801"/>
            <a:ext cx="7886700" cy="3505200"/>
          </a:xfrm>
        </p:spPr>
        <p:txBody>
          <a:bodyPr>
            <a:normAutofit fontScale="77500" lnSpcReduction="20000"/>
          </a:bodyPr>
          <a:lstStyle/>
          <a:p>
            <a:pPr marL="0" lvl="0" indent="0" algn="ctr">
              <a:buNone/>
            </a:pPr>
            <a:r>
              <a:rPr lang="en-US" sz="3200" dirty="0"/>
              <a:t>Any changes needed? </a:t>
            </a:r>
          </a:p>
          <a:p>
            <a:pPr marL="0" lvl="0" indent="0">
              <a:buNone/>
            </a:pPr>
            <a:endParaRPr lang="en-US" sz="3200" dirty="0"/>
          </a:p>
          <a:p>
            <a:pPr marL="0" lvl="0" indent="0">
              <a:buNone/>
            </a:pPr>
            <a:r>
              <a:rPr lang="en-US" sz="3200" dirty="0"/>
              <a:t>Process for Changes:</a:t>
            </a:r>
          </a:p>
          <a:p>
            <a:r>
              <a:rPr lang="en-US" sz="3200" dirty="0"/>
              <a:t>Comments/recommendations are shared with the RSAI Bylaws Committee. </a:t>
            </a:r>
          </a:p>
          <a:p>
            <a:r>
              <a:rPr lang="en-US" sz="3200" dirty="0"/>
              <a:t>Bylaws Committee make recommendations to the Legislative Committee. </a:t>
            </a:r>
          </a:p>
          <a:p>
            <a:r>
              <a:rPr lang="en-US" sz="3200" dirty="0"/>
              <a:t>Legislative Committee makes final recommendation to members at the Annual Meeting (which requires a 2/3 vote for approval).</a:t>
            </a:r>
          </a:p>
          <a:p>
            <a:endParaRPr lang="en-US" sz="3200" dirty="0"/>
          </a:p>
        </p:txBody>
      </p:sp>
      <p:pic>
        <p:nvPicPr>
          <p:cNvPr id="4" name="Picture 3"/>
          <p:cNvPicPr>
            <a:picLocks noChangeAspect="1"/>
          </p:cNvPicPr>
          <p:nvPr/>
        </p:nvPicPr>
        <p:blipFill>
          <a:blip r:embed="rId2"/>
          <a:stretch>
            <a:fillRect/>
          </a:stretch>
        </p:blipFill>
        <p:spPr>
          <a:xfrm>
            <a:off x="685800" y="76200"/>
            <a:ext cx="7392041" cy="1219306"/>
          </a:xfrm>
          <a:prstGeom prst="rect">
            <a:avLst/>
          </a:prstGeom>
        </p:spPr>
      </p:pic>
      <p:sp>
        <p:nvSpPr>
          <p:cNvPr id="5" name="Title 1"/>
          <p:cNvSpPr>
            <a:spLocks noGrp="1"/>
          </p:cNvSpPr>
          <p:nvPr>
            <p:ph type="title"/>
          </p:nvPr>
        </p:nvSpPr>
        <p:spPr>
          <a:xfrm>
            <a:off x="169209" y="1219200"/>
            <a:ext cx="8382000" cy="1325563"/>
          </a:xfrm>
        </p:spPr>
        <p:txBody>
          <a:bodyPr>
            <a:normAutofit/>
          </a:bodyPr>
          <a:lstStyle/>
          <a:p>
            <a:r>
              <a:rPr lang="en-US" dirty="0"/>
              <a:t>Review of RSAI Bylaws</a:t>
            </a:r>
          </a:p>
        </p:txBody>
      </p:sp>
    </p:spTree>
    <p:extLst>
      <p:ext uri="{BB962C8B-B14F-4D97-AF65-F5344CB8AC3E}">
        <p14:creationId xmlns:p14="http://schemas.microsoft.com/office/powerpoint/2010/main" val="2135043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0"/>
            <a:ext cx="7543800" cy="1450757"/>
          </a:xfrm>
        </p:spPr>
        <p:txBody>
          <a:bodyPr>
            <a:normAutofit fontScale="90000"/>
          </a:bodyPr>
          <a:lstStyle/>
          <a:p>
            <a:pPr algn="ctr"/>
            <a:r>
              <a:rPr lang="en-US" b="1" dirty="0"/>
              <a:t>Summary of 2025 Legislative Session (Some Pending Governor’s Signature)</a:t>
            </a:r>
            <a:br>
              <a:rPr lang="en-US" b="1" dirty="0"/>
            </a:br>
            <a:r>
              <a:rPr lang="en-US" b="1" dirty="0"/>
              <a:t>RSAI Priority Action</a:t>
            </a:r>
          </a:p>
        </p:txBody>
      </p:sp>
      <p:pic>
        <p:nvPicPr>
          <p:cNvPr id="3" name="Picture 2"/>
          <p:cNvPicPr>
            <a:picLocks noChangeAspect="1"/>
          </p:cNvPicPr>
          <p:nvPr/>
        </p:nvPicPr>
        <p:blipFill>
          <a:blip r:embed="rId2"/>
          <a:stretch>
            <a:fillRect/>
          </a:stretch>
        </p:blipFill>
        <p:spPr>
          <a:xfrm>
            <a:off x="153310" y="76200"/>
            <a:ext cx="8883098" cy="2095500"/>
          </a:xfrm>
          <a:prstGeom prst="rect">
            <a:avLst/>
          </a:prstGeom>
        </p:spPr>
      </p:pic>
    </p:spTree>
    <p:extLst>
      <p:ext uri="{BB962C8B-B14F-4D97-AF65-F5344CB8AC3E}">
        <p14:creationId xmlns:p14="http://schemas.microsoft.com/office/powerpoint/2010/main" val="936897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0"/>
            <a:ext cx="7543800" cy="1450757"/>
          </a:xfrm>
        </p:spPr>
        <p:txBody>
          <a:bodyPr>
            <a:normAutofit fontScale="90000"/>
          </a:bodyPr>
          <a:lstStyle/>
          <a:p>
            <a:pPr algn="ctr"/>
            <a:r>
              <a:rPr lang="en-US" b="1" dirty="0"/>
              <a:t>SSA, Formula Equity, Operational Sharing, Adequate Funding, </a:t>
            </a:r>
            <a:br>
              <a:rPr lang="en-US" b="1" dirty="0"/>
            </a:br>
            <a:r>
              <a:rPr lang="en-US" b="1" dirty="0"/>
              <a:t>Teacher Pay, AEAs</a:t>
            </a:r>
          </a:p>
        </p:txBody>
      </p:sp>
      <p:pic>
        <p:nvPicPr>
          <p:cNvPr id="3" name="Picture 2"/>
          <p:cNvPicPr>
            <a:picLocks noChangeAspect="1"/>
          </p:cNvPicPr>
          <p:nvPr/>
        </p:nvPicPr>
        <p:blipFill>
          <a:blip r:embed="rId2"/>
          <a:stretch>
            <a:fillRect/>
          </a:stretch>
        </p:blipFill>
        <p:spPr>
          <a:xfrm>
            <a:off x="153310" y="76200"/>
            <a:ext cx="8883098" cy="2095500"/>
          </a:xfrm>
          <a:prstGeom prst="rect">
            <a:avLst/>
          </a:prstGeom>
        </p:spPr>
      </p:pic>
    </p:spTree>
    <p:extLst>
      <p:ext uri="{BB962C8B-B14F-4D97-AF65-F5344CB8AC3E}">
        <p14:creationId xmlns:p14="http://schemas.microsoft.com/office/powerpoint/2010/main" val="2661404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521" y="2133600"/>
            <a:ext cx="7829549" cy="3352800"/>
          </a:xfrm>
        </p:spPr>
        <p:txBody>
          <a:bodyPr>
            <a:normAutofit/>
          </a:bodyPr>
          <a:lstStyle/>
          <a:p>
            <a:pPr algn="ctr"/>
            <a:r>
              <a:rPr lang="en-US" b="1" dirty="0"/>
              <a:t>Call to Order &amp; Welcome</a:t>
            </a:r>
            <a:r>
              <a:rPr lang="en-US" dirty="0"/>
              <a:t/>
            </a:r>
            <a:br>
              <a:rPr lang="en-US" dirty="0"/>
            </a:br>
            <a:r>
              <a:rPr lang="en-US" dirty="0"/>
              <a:t>Barb Schwamman, Riceville and Osage Superintendent</a:t>
            </a:r>
          </a:p>
        </p:txBody>
      </p:sp>
      <p:pic>
        <p:nvPicPr>
          <p:cNvPr id="5" name="Picture 4"/>
          <p:cNvPicPr>
            <a:picLocks noChangeAspect="1"/>
          </p:cNvPicPr>
          <p:nvPr/>
        </p:nvPicPr>
        <p:blipFill>
          <a:blip r:embed="rId2"/>
          <a:stretch>
            <a:fillRect/>
          </a:stretch>
        </p:blipFill>
        <p:spPr>
          <a:xfrm>
            <a:off x="875979" y="76200"/>
            <a:ext cx="7392041" cy="1219306"/>
          </a:xfrm>
          <a:prstGeom prst="rect">
            <a:avLst/>
          </a:prstGeom>
        </p:spPr>
      </p:pic>
    </p:spTree>
    <p:extLst>
      <p:ext uri="{BB962C8B-B14F-4D97-AF65-F5344CB8AC3E}">
        <p14:creationId xmlns:p14="http://schemas.microsoft.com/office/powerpoint/2010/main" val="186969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2EF-CE93-4254-A690-D41D9CA233AC}"/>
              </a:ext>
            </a:extLst>
          </p:cNvPr>
          <p:cNvSpPr>
            <a:spLocks noGrp="1"/>
          </p:cNvSpPr>
          <p:nvPr>
            <p:ph type="title"/>
          </p:nvPr>
        </p:nvSpPr>
        <p:spPr>
          <a:xfrm>
            <a:off x="599555" y="-30164"/>
            <a:ext cx="7886700" cy="1325563"/>
          </a:xfrm>
        </p:spPr>
        <p:txBody>
          <a:bodyPr/>
          <a:lstStyle/>
          <a:p>
            <a:r>
              <a:rPr lang="en-US" dirty="0"/>
              <a:t>SSA Status</a:t>
            </a:r>
          </a:p>
        </p:txBody>
      </p:sp>
      <p:sp>
        <p:nvSpPr>
          <p:cNvPr id="3" name="Content Placeholder 2">
            <a:extLst>
              <a:ext uri="{FF2B5EF4-FFF2-40B4-BE49-F238E27FC236}">
                <a16:creationId xmlns:a16="http://schemas.microsoft.com/office/drawing/2014/main" id="{8BEB4CA5-A29A-4558-A363-12DFA25C2C0F}"/>
              </a:ext>
            </a:extLst>
          </p:cNvPr>
          <p:cNvSpPr>
            <a:spLocks noGrp="1"/>
          </p:cNvSpPr>
          <p:nvPr>
            <p:ph idx="1"/>
          </p:nvPr>
        </p:nvSpPr>
        <p:spPr>
          <a:xfrm>
            <a:off x="457200" y="1295399"/>
            <a:ext cx="8534400" cy="5562601"/>
          </a:xfrm>
        </p:spPr>
        <p:txBody>
          <a:bodyPr>
            <a:normAutofit fontScale="92500" lnSpcReduction="20000"/>
          </a:bodyPr>
          <a:lstStyle/>
          <a:p>
            <a:pPr>
              <a:lnSpc>
                <a:spcPct val="120000"/>
              </a:lnSpc>
            </a:pPr>
            <a:r>
              <a:rPr lang="en-US" dirty="0"/>
              <a:t>SF 167 Signed on May 19</a:t>
            </a:r>
          </a:p>
          <a:p>
            <a:pPr>
              <a:lnSpc>
                <a:spcPct val="120000"/>
              </a:lnSpc>
            </a:pPr>
            <a:r>
              <a:rPr lang="en-US" dirty="0"/>
              <a:t>2% increase per pupil (DCPP + $157, Weightings, Categoricals, PK, DoP, ISL, ESAs)</a:t>
            </a:r>
          </a:p>
          <a:p>
            <a:pPr>
              <a:lnSpc>
                <a:spcPct val="120000"/>
              </a:lnSpc>
            </a:pPr>
            <a:r>
              <a:rPr lang="en-US" dirty="0"/>
              <a:t>transportation equity increases the state appropriation to $32.7 million, which is a 5% increase ($1.2 million)</a:t>
            </a:r>
          </a:p>
          <a:p>
            <a:pPr marL="228600" lvl="1">
              <a:lnSpc>
                <a:spcPct val="120000"/>
              </a:lnSpc>
              <a:spcBef>
                <a:spcPts val="1000"/>
              </a:spcBef>
            </a:pPr>
            <a:r>
              <a:rPr lang="en-US" sz="2800" dirty="0"/>
              <a:t>DCPP and SCPP inequity by $5 PP (closes the gap to $135 per pupil) (new minimum SCPP will be $157 + $5, or $162, however, district’s with DCPP above $157 will trade property tax authority for state aid for that $5 PP. </a:t>
            </a:r>
          </a:p>
          <a:p>
            <a:pPr marL="228600" lvl="1">
              <a:lnSpc>
                <a:spcPct val="120000"/>
              </a:lnSpc>
              <a:spcBef>
                <a:spcPts val="1000"/>
              </a:spcBef>
            </a:pPr>
            <a:r>
              <a:rPr lang="en-US" sz="2800" dirty="0"/>
              <a:t>increases operational shared weighting cap to 25 students, currently at 21 students (college and career counselor is outside of the cap.) </a:t>
            </a:r>
          </a:p>
        </p:txBody>
      </p:sp>
      <p:sp>
        <p:nvSpPr>
          <p:cNvPr id="4" name="Slide Number Placeholder 3">
            <a:extLst>
              <a:ext uri="{FF2B5EF4-FFF2-40B4-BE49-F238E27FC236}">
                <a16:creationId xmlns:a16="http://schemas.microsoft.com/office/drawing/2014/main" id="{1BEEB771-8FC3-43B3-90ED-A39AEAF8456D}"/>
              </a:ext>
            </a:extLst>
          </p:cNvPr>
          <p:cNvSpPr>
            <a:spLocks noGrp="1"/>
          </p:cNvSpPr>
          <p:nvPr>
            <p:ph type="sldNum" sz="quarter" idx="12"/>
          </p:nvPr>
        </p:nvSpPr>
        <p:spPr/>
        <p:txBody>
          <a:bodyPr/>
          <a:lstStyle/>
          <a:p>
            <a:fld id="{7E3A9E86-4CC3-4959-A751-C33E618564A4}" type="slidenum">
              <a:rPr lang="en-US" smtClean="0"/>
              <a:t>20</a:t>
            </a:fld>
            <a:endParaRPr lang="en-US" dirty="0"/>
          </a:p>
        </p:txBody>
      </p:sp>
    </p:spTree>
    <p:extLst>
      <p:ext uri="{BB962C8B-B14F-4D97-AF65-F5344CB8AC3E}">
        <p14:creationId xmlns:p14="http://schemas.microsoft.com/office/powerpoint/2010/main" val="3101507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25BE5A-5D3D-4753-A268-1C82ED43C997}"/>
              </a:ext>
            </a:extLst>
          </p:cNvPr>
          <p:cNvSpPr>
            <a:spLocks noGrp="1"/>
          </p:cNvSpPr>
          <p:nvPr>
            <p:ph type="sldNum" sz="quarter" idx="12"/>
          </p:nvPr>
        </p:nvSpPr>
        <p:spPr/>
        <p:txBody>
          <a:bodyPr/>
          <a:lstStyle/>
          <a:p>
            <a:fld id="{7E3A9E86-4CC3-4959-A751-C33E618564A4}" type="slidenum">
              <a:rPr lang="en-US" smtClean="0"/>
              <a:t>21</a:t>
            </a:fld>
            <a:endParaRPr lang="en-US" dirty="0"/>
          </a:p>
        </p:txBody>
      </p:sp>
      <p:sp>
        <p:nvSpPr>
          <p:cNvPr id="10" name="Content Placeholder 9">
            <a:extLst>
              <a:ext uri="{FF2B5EF4-FFF2-40B4-BE49-F238E27FC236}">
                <a16:creationId xmlns:a16="http://schemas.microsoft.com/office/drawing/2014/main" id="{EB322EEA-1D97-4E3F-98F1-A56CC1991104}"/>
              </a:ext>
            </a:extLst>
          </p:cNvPr>
          <p:cNvSpPr>
            <a:spLocks noGrp="1"/>
          </p:cNvSpPr>
          <p:nvPr>
            <p:ph idx="1"/>
          </p:nvPr>
        </p:nvSpPr>
        <p:spPr/>
        <p:txBody>
          <a:bodyPr/>
          <a:lstStyle/>
          <a:p>
            <a:endParaRPr lang="en-US" dirty="0"/>
          </a:p>
        </p:txBody>
      </p:sp>
      <p:pic>
        <p:nvPicPr>
          <p:cNvPr id="11" name="Picture 10">
            <a:extLst>
              <a:ext uri="{FF2B5EF4-FFF2-40B4-BE49-F238E27FC236}">
                <a16:creationId xmlns:a16="http://schemas.microsoft.com/office/drawing/2014/main" id="{2945C558-62BC-45B3-BADE-1CC6538E2216}"/>
              </a:ext>
            </a:extLst>
          </p:cNvPr>
          <p:cNvPicPr>
            <a:picLocks noChangeAspect="1"/>
          </p:cNvPicPr>
          <p:nvPr/>
        </p:nvPicPr>
        <p:blipFill>
          <a:blip r:embed="rId2"/>
          <a:stretch>
            <a:fillRect/>
          </a:stretch>
        </p:blipFill>
        <p:spPr>
          <a:xfrm>
            <a:off x="5179" y="136524"/>
            <a:ext cx="9167209" cy="4740275"/>
          </a:xfrm>
          <a:prstGeom prst="rect">
            <a:avLst/>
          </a:prstGeom>
        </p:spPr>
      </p:pic>
    </p:spTree>
    <p:extLst>
      <p:ext uri="{BB962C8B-B14F-4D97-AF65-F5344CB8AC3E}">
        <p14:creationId xmlns:p14="http://schemas.microsoft.com/office/powerpoint/2010/main" val="440592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D37C8-3208-42FE-87C4-8932482A4EF5}"/>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AA3F676D-ECA3-438F-B75D-EA09E442EF4E}"/>
              </a:ext>
            </a:extLst>
          </p:cNvPr>
          <p:cNvSpPr>
            <a:spLocks noGrp="1"/>
          </p:cNvSpPr>
          <p:nvPr>
            <p:ph type="sldNum" sz="quarter" idx="12"/>
          </p:nvPr>
        </p:nvSpPr>
        <p:spPr/>
        <p:txBody>
          <a:bodyPr/>
          <a:lstStyle/>
          <a:p>
            <a:fld id="{7E3A9E86-4CC3-4959-A751-C33E618564A4}" type="slidenum">
              <a:rPr lang="en-US" smtClean="0"/>
              <a:t>22</a:t>
            </a:fld>
            <a:endParaRPr lang="en-US" dirty="0"/>
          </a:p>
        </p:txBody>
      </p:sp>
      <p:sp>
        <p:nvSpPr>
          <p:cNvPr id="6" name="TextBox 5">
            <a:extLst>
              <a:ext uri="{FF2B5EF4-FFF2-40B4-BE49-F238E27FC236}">
                <a16:creationId xmlns:a16="http://schemas.microsoft.com/office/drawing/2014/main" id="{5887DBB2-034F-4F31-BD3F-AC57E7E8F1D2}"/>
              </a:ext>
            </a:extLst>
          </p:cNvPr>
          <p:cNvSpPr txBox="1"/>
          <p:nvPr/>
        </p:nvSpPr>
        <p:spPr>
          <a:xfrm>
            <a:off x="381000" y="6211669"/>
            <a:ext cx="7848600" cy="646331"/>
          </a:xfrm>
          <a:prstGeom prst="rect">
            <a:avLst/>
          </a:prstGeom>
          <a:noFill/>
        </p:spPr>
        <p:txBody>
          <a:bodyPr wrap="square" rtlCol="0">
            <a:spAutoFit/>
          </a:bodyPr>
          <a:lstStyle/>
          <a:p>
            <a:r>
              <a:rPr lang="en-US" dirty="0">
                <a:hlinkClick r:id="rId2"/>
              </a:rPr>
              <a:t>https://eab.iowa.gov/public-collective-bargaining/impasse-mediation#consumer-price-index-cpi-for-midwest-region</a:t>
            </a:r>
            <a:r>
              <a:rPr lang="en-US" dirty="0"/>
              <a:t> </a:t>
            </a:r>
          </a:p>
        </p:txBody>
      </p:sp>
      <p:pic>
        <p:nvPicPr>
          <p:cNvPr id="8" name="Picture 7">
            <a:extLst>
              <a:ext uri="{FF2B5EF4-FFF2-40B4-BE49-F238E27FC236}">
                <a16:creationId xmlns:a16="http://schemas.microsoft.com/office/drawing/2014/main" id="{0AB56A9B-E323-4372-B918-1036AAA7AB65}"/>
              </a:ext>
            </a:extLst>
          </p:cNvPr>
          <p:cNvPicPr>
            <a:picLocks noChangeAspect="1"/>
          </p:cNvPicPr>
          <p:nvPr/>
        </p:nvPicPr>
        <p:blipFill>
          <a:blip r:embed="rId3"/>
          <a:stretch>
            <a:fillRect/>
          </a:stretch>
        </p:blipFill>
        <p:spPr>
          <a:xfrm>
            <a:off x="457200" y="0"/>
            <a:ext cx="6629400" cy="6218486"/>
          </a:xfrm>
          <a:prstGeom prst="rect">
            <a:avLst/>
          </a:prstGeom>
        </p:spPr>
      </p:pic>
    </p:spTree>
    <p:extLst>
      <p:ext uri="{BB962C8B-B14F-4D97-AF65-F5344CB8AC3E}">
        <p14:creationId xmlns:p14="http://schemas.microsoft.com/office/powerpoint/2010/main" val="1758792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8F44E-9E28-4AC7-8527-942C55D53A13}"/>
              </a:ext>
            </a:extLst>
          </p:cNvPr>
          <p:cNvSpPr>
            <a:spLocks noGrp="1"/>
          </p:cNvSpPr>
          <p:nvPr>
            <p:ph type="title"/>
          </p:nvPr>
        </p:nvSpPr>
        <p:spPr/>
        <p:txBody>
          <a:bodyPr/>
          <a:lstStyle/>
          <a:p>
            <a:r>
              <a:rPr lang="en-US" dirty="0"/>
              <a:t>Teacher Shortage Priority</a:t>
            </a:r>
          </a:p>
        </p:txBody>
      </p:sp>
      <p:sp>
        <p:nvSpPr>
          <p:cNvPr id="3" name="Content Placeholder 2">
            <a:extLst>
              <a:ext uri="{FF2B5EF4-FFF2-40B4-BE49-F238E27FC236}">
                <a16:creationId xmlns:a16="http://schemas.microsoft.com/office/drawing/2014/main" id="{8E871FFB-BAF6-4EEA-BC74-E3FA9CD4D6AE}"/>
              </a:ext>
            </a:extLst>
          </p:cNvPr>
          <p:cNvSpPr>
            <a:spLocks noGrp="1"/>
          </p:cNvSpPr>
          <p:nvPr>
            <p:ph idx="1"/>
          </p:nvPr>
        </p:nvSpPr>
        <p:spPr/>
        <p:txBody>
          <a:bodyPr>
            <a:normAutofit fontScale="92500" lnSpcReduction="10000"/>
          </a:bodyPr>
          <a:lstStyle/>
          <a:p>
            <a:pPr>
              <a:lnSpc>
                <a:spcPct val="110000"/>
              </a:lnSpc>
            </a:pPr>
            <a:r>
              <a:rPr lang="en-US" b="1" dirty="0"/>
              <a:t>HF 787 TSS calculation </a:t>
            </a:r>
            <a:r>
              <a:rPr lang="en-US" dirty="0"/>
              <a:t>+ SSA Growth + error correction for experience, but also includes:</a:t>
            </a:r>
          </a:p>
          <a:p>
            <a:pPr lvl="1">
              <a:lnSpc>
                <a:spcPct val="110000"/>
              </a:lnSpc>
            </a:pPr>
            <a:r>
              <a:rPr lang="en-US" dirty="0"/>
              <a:t>TeachIowa Job Posting Platform Resurrected</a:t>
            </a:r>
          </a:p>
          <a:p>
            <a:pPr lvl="1">
              <a:lnSpc>
                <a:spcPct val="110000"/>
              </a:lnSpc>
            </a:pPr>
            <a:r>
              <a:rPr lang="en-US" dirty="0"/>
              <a:t>$50K for returning IPERS recipient retirees</a:t>
            </a:r>
          </a:p>
          <a:p>
            <a:pPr lvl="1">
              <a:lnSpc>
                <a:spcPct val="110000"/>
              </a:lnSpc>
            </a:pPr>
            <a:r>
              <a:rPr lang="en-US" dirty="0"/>
              <a:t>Flexibility for student teaching for apprentice or other teachers with classroom experience</a:t>
            </a:r>
          </a:p>
          <a:p>
            <a:pPr lvl="1">
              <a:lnSpc>
                <a:spcPct val="110000"/>
              </a:lnSpc>
            </a:pPr>
            <a:r>
              <a:rPr lang="en-US" dirty="0"/>
              <a:t>Out-of-state placement excess costs shared across the system</a:t>
            </a:r>
          </a:p>
          <a:p>
            <a:pPr lvl="1">
              <a:lnSpc>
                <a:spcPct val="110000"/>
              </a:lnSpc>
            </a:pPr>
            <a:r>
              <a:rPr lang="en-US" dirty="0"/>
              <a:t>Pending Governor’s Signature</a:t>
            </a:r>
          </a:p>
          <a:p>
            <a:pPr>
              <a:lnSpc>
                <a:spcPct val="110000"/>
              </a:lnSpc>
            </a:pPr>
            <a:r>
              <a:rPr lang="en-US" b="1" dirty="0"/>
              <a:t>SF 206 Management Fund for Recruitment and Retention </a:t>
            </a:r>
            <a:r>
              <a:rPr lang="en-US" dirty="0"/>
              <a:t>program is still stuck in Senate W&amp;M</a:t>
            </a:r>
          </a:p>
        </p:txBody>
      </p:sp>
    </p:spTree>
    <p:extLst>
      <p:ext uri="{BB962C8B-B14F-4D97-AF65-F5344CB8AC3E}">
        <p14:creationId xmlns:p14="http://schemas.microsoft.com/office/powerpoint/2010/main" val="401375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746D9-C920-4B42-8E9A-9B1BDC645B3D}"/>
              </a:ext>
            </a:extLst>
          </p:cNvPr>
          <p:cNvSpPr>
            <a:spLocks noGrp="1"/>
          </p:cNvSpPr>
          <p:nvPr>
            <p:ph type="title"/>
          </p:nvPr>
        </p:nvSpPr>
        <p:spPr>
          <a:xfrm>
            <a:off x="822960" y="286605"/>
            <a:ext cx="7543800" cy="932596"/>
          </a:xfrm>
        </p:spPr>
        <p:txBody>
          <a:bodyPr/>
          <a:lstStyle/>
          <a:p>
            <a:r>
              <a:rPr lang="en-US" dirty="0"/>
              <a:t>Board Authority/Local Control</a:t>
            </a:r>
          </a:p>
        </p:txBody>
      </p:sp>
      <p:sp>
        <p:nvSpPr>
          <p:cNvPr id="9" name="Rectangle 11">
            <a:extLst>
              <a:ext uri="{FF2B5EF4-FFF2-40B4-BE49-F238E27FC236}">
                <a16:creationId xmlns:a16="http://schemas.microsoft.com/office/drawing/2014/main" id="{6D6DC0CF-FE80-4134-B4CE-9F4C6CDD1D98}"/>
              </a:ext>
            </a:extLst>
          </p:cNvPr>
          <p:cNvSpPr>
            <a:spLocks noChangeArrowheads="1"/>
          </p:cNvSpPr>
          <p:nvPr/>
        </p:nvSpPr>
        <p:spPr bwMode="auto">
          <a:xfrm>
            <a:off x="152400" y="2362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Rectangle 12">
            <a:extLst>
              <a:ext uri="{FF2B5EF4-FFF2-40B4-BE49-F238E27FC236}">
                <a16:creationId xmlns:a16="http://schemas.microsoft.com/office/drawing/2014/main" id="{EFD26B30-AF4D-41C9-A0DF-E8BCCDF59C9A}"/>
              </a:ext>
            </a:extLst>
          </p:cNvPr>
          <p:cNvSpPr>
            <a:spLocks noChangeArrowheads="1"/>
          </p:cNvSpPr>
          <p:nvPr/>
        </p:nvSpPr>
        <p:spPr bwMode="auto">
          <a:xfrm>
            <a:off x="822960" y="2154942"/>
            <a:ext cx="7635240" cy="3170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ts val="1200"/>
              </a:spcAft>
            </a:pPr>
            <a:r>
              <a:rPr lang="en-US" b="1" dirty="0"/>
              <a:t>HSB 31 [#] School Start Date &amp; SF 250: </a:t>
            </a:r>
            <a:r>
              <a:rPr lang="en-US" dirty="0"/>
              <a:t>bills that would have expanded flexibility died, approved by their respective Education Committees but not further.</a:t>
            </a:r>
          </a:p>
          <a:p>
            <a:pPr lvl="0" eaLnBrk="0" fontAlgn="base" hangingPunct="0">
              <a:spcBef>
                <a:spcPct val="0"/>
              </a:spcBef>
              <a:spcAft>
                <a:spcPts val="1200"/>
              </a:spcAft>
            </a:pPr>
            <a:r>
              <a:rPr lang="en-US" b="1" dirty="0"/>
              <a:t>HF 392 Year-Round School Calendar</a:t>
            </a:r>
            <a:r>
              <a:rPr lang="en-US" dirty="0"/>
              <a:t> for grades 9-12 on the Senate Calendar (or entire districts, since K-8 already allowed). Signed by the Governor</a:t>
            </a:r>
          </a:p>
          <a:p>
            <a:pPr lvl="0" eaLnBrk="0" fontAlgn="base" hangingPunct="0">
              <a:spcBef>
                <a:spcPct val="0"/>
              </a:spcBef>
              <a:spcAft>
                <a:spcPts val="1200"/>
              </a:spcAft>
            </a:pPr>
            <a:r>
              <a:rPr lang="en-US" b="1" dirty="0"/>
              <a:t>HF 395 School Bus Driver Training:</a:t>
            </a:r>
            <a:r>
              <a:rPr lang="en-US" dirty="0"/>
              <a:t> requires DE to accept proof of successful completion of entry-level driver training (ELDT) as long as the course included passenger endorsement training and school bus endorsement training curriculum. Requires DE and DOT to collaborate on administrative rules establishing minimum course requirements and standards. Pending Governor’s signature. </a:t>
            </a:r>
          </a:p>
        </p:txBody>
      </p:sp>
    </p:spTree>
    <p:extLst>
      <p:ext uri="{BB962C8B-B14F-4D97-AF65-F5344CB8AC3E}">
        <p14:creationId xmlns:p14="http://schemas.microsoft.com/office/powerpoint/2010/main" val="3923942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746D9-C920-4B42-8E9A-9B1BDC645B3D}"/>
              </a:ext>
            </a:extLst>
          </p:cNvPr>
          <p:cNvSpPr>
            <a:spLocks noGrp="1"/>
          </p:cNvSpPr>
          <p:nvPr>
            <p:ph type="title"/>
          </p:nvPr>
        </p:nvSpPr>
        <p:spPr>
          <a:xfrm>
            <a:off x="822960" y="286605"/>
            <a:ext cx="7543800" cy="932596"/>
          </a:xfrm>
        </p:spPr>
        <p:txBody>
          <a:bodyPr/>
          <a:lstStyle/>
          <a:p>
            <a:r>
              <a:rPr lang="en-US" dirty="0"/>
              <a:t>Board Authority/Local Control</a:t>
            </a:r>
          </a:p>
        </p:txBody>
      </p:sp>
      <p:sp>
        <p:nvSpPr>
          <p:cNvPr id="9" name="Rectangle 11">
            <a:extLst>
              <a:ext uri="{FF2B5EF4-FFF2-40B4-BE49-F238E27FC236}">
                <a16:creationId xmlns:a16="http://schemas.microsoft.com/office/drawing/2014/main" id="{6D6DC0CF-FE80-4134-B4CE-9F4C6CDD1D98}"/>
              </a:ext>
            </a:extLst>
          </p:cNvPr>
          <p:cNvSpPr>
            <a:spLocks noChangeArrowheads="1"/>
          </p:cNvSpPr>
          <p:nvPr/>
        </p:nvSpPr>
        <p:spPr bwMode="auto">
          <a:xfrm>
            <a:off x="152400" y="2362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Rectangle 12">
            <a:extLst>
              <a:ext uri="{FF2B5EF4-FFF2-40B4-BE49-F238E27FC236}">
                <a16:creationId xmlns:a16="http://schemas.microsoft.com/office/drawing/2014/main" id="{EFD26B30-AF4D-41C9-A0DF-E8BCCDF59C9A}"/>
              </a:ext>
            </a:extLst>
          </p:cNvPr>
          <p:cNvSpPr>
            <a:spLocks noChangeArrowheads="1"/>
          </p:cNvSpPr>
          <p:nvPr/>
        </p:nvSpPr>
        <p:spPr bwMode="auto">
          <a:xfrm>
            <a:off x="762000" y="1740187"/>
            <a:ext cx="7604760" cy="44935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ts val="600"/>
              </a:spcAft>
            </a:pPr>
            <a:r>
              <a:rPr lang="en-US" sz="1900" b="1" dirty="0"/>
              <a:t>HF 579 At-Risk/ Dropout Prevention:  </a:t>
            </a:r>
            <a:r>
              <a:rPr lang="en-US" sz="1900" dirty="0"/>
              <a:t>Allows increase in cap gradually up to 5% if approved by voters, adding ½% annually. Approved by House. Died in the Senate Education Committee. </a:t>
            </a:r>
          </a:p>
          <a:p>
            <a:pPr lvl="0" eaLnBrk="0" fontAlgn="base" hangingPunct="0">
              <a:spcBef>
                <a:spcPct val="0"/>
              </a:spcBef>
              <a:spcAft>
                <a:spcPts val="600"/>
              </a:spcAft>
            </a:pPr>
            <a:r>
              <a:rPr lang="en-US" sz="1900" b="1" dirty="0"/>
              <a:t>HF 522 Therapeutic Classroom Incentive Fund: </a:t>
            </a:r>
            <a:r>
              <a:rPr lang="en-US" sz="1900" dirty="0"/>
              <a:t>Allows (but does not require) school districts to use grant funds for healthy foods and to improve lighting. (died in the Senate Education Committee)</a:t>
            </a:r>
          </a:p>
          <a:p>
            <a:pPr eaLnBrk="0" fontAlgn="base" hangingPunct="0">
              <a:spcBef>
                <a:spcPct val="0"/>
              </a:spcBef>
              <a:spcAft>
                <a:spcPts val="600"/>
              </a:spcAft>
            </a:pPr>
            <a:r>
              <a:rPr lang="en-US" sz="1900" b="1" dirty="0"/>
              <a:t>SF 277 Chronic Absenteeism Clean-up</a:t>
            </a:r>
            <a:r>
              <a:rPr lang="en-US" sz="1900" dirty="0"/>
              <a:t>: Fixes certified letter issue, clarifies exceptions, has model policies for county attorneys, allows district discretion on school engagement meetings (focus on students for whom absences are impacting achievement). Signed by the Governor.</a:t>
            </a:r>
          </a:p>
          <a:p>
            <a:pPr eaLnBrk="0" fontAlgn="base" hangingPunct="0">
              <a:spcBef>
                <a:spcPct val="0"/>
              </a:spcBef>
              <a:spcAft>
                <a:spcPts val="600"/>
              </a:spcAft>
            </a:pPr>
            <a:r>
              <a:rPr lang="en-US" sz="1900" b="1" dirty="0"/>
              <a:t>SF 444 WGS/Reorganization Extension </a:t>
            </a:r>
            <a:r>
              <a:rPr lang="en-US" sz="1900" dirty="0"/>
              <a:t>through 2030: Exempt from the funnel (appropriations impact). Updated in the Property Tax Overhaul bills, so it’s on their radar. (Died without action on the Senate Calendar)</a:t>
            </a:r>
          </a:p>
          <a:p>
            <a:pPr lvl="0" eaLnBrk="0" fontAlgn="base" hangingPunct="0">
              <a:spcBef>
                <a:spcPct val="0"/>
              </a:spcBef>
              <a:spcAft>
                <a:spcPts val="600"/>
              </a:spcAft>
            </a:pPr>
            <a:endParaRPr lang="en-US" sz="1900" dirty="0"/>
          </a:p>
        </p:txBody>
      </p:sp>
    </p:spTree>
    <p:extLst>
      <p:ext uri="{BB962C8B-B14F-4D97-AF65-F5344CB8AC3E}">
        <p14:creationId xmlns:p14="http://schemas.microsoft.com/office/powerpoint/2010/main" val="1444561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746D9-C920-4B42-8E9A-9B1BDC645B3D}"/>
              </a:ext>
            </a:extLst>
          </p:cNvPr>
          <p:cNvSpPr>
            <a:spLocks noGrp="1"/>
          </p:cNvSpPr>
          <p:nvPr>
            <p:ph type="title"/>
          </p:nvPr>
        </p:nvSpPr>
        <p:spPr>
          <a:xfrm>
            <a:off x="822960" y="286605"/>
            <a:ext cx="7543800" cy="932596"/>
          </a:xfrm>
        </p:spPr>
        <p:txBody>
          <a:bodyPr/>
          <a:lstStyle/>
          <a:p>
            <a:r>
              <a:rPr lang="en-US" dirty="0"/>
              <a:t>Board Authority/Local Control</a:t>
            </a:r>
          </a:p>
        </p:txBody>
      </p:sp>
      <p:sp>
        <p:nvSpPr>
          <p:cNvPr id="9" name="Rectangle 11">
            <a:extLst>
              <a:ext uri="{FF2B5EF4-FFF2-40B4-BE49-F238E27FC236}">
                <a16:creationId xmlns:a16="http://schemas.microsoft.com/office/drawing/2014/main" id="{6D6DC0CF-FE80-4134-B4CE-9F4C6CDD1D98}"/>
              </a:ext>
            </a:extLst>
          </p:cNvPr>
          <p:cNvSpPr>
            <a:spLocks noChangeArrowheads="1"/>
          </p:cNvSpPr>
          <p:nvPr/>
        </p:nvSpPr>
        <p:spPr bwMode="auto">
          <a:xfrm>
            <a:off x="152400" y="2362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Rectangle 12">
            <a:extLst>
              <a:ext uri="{FF2B5EF4-FFF2-40B4-BE49-F238E27FC236}">
                <a16:creationId xmlns:a16="http://schemas.microsoft.com/office/drawing/2014/main" id="{EFD26B30-AF4D-41C9-A0DF-E8BCCDF59C9A}"/>
              </a:ext>
            </a:extLst>
          </p:cNvPr>
          <p:cNvSpPr>
            <a:spLocks noChangeArrowheads="1"/>
          </p:cNvSpPr>
          <p:nvPr/>
        </p:nvSpPr>
        <p:spPr bwMode="auto">
          <a:xfrm>
            <a:off x="304800" y="1434657"/>
            <a:ext cx="8610600" cy="47089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ts val="600"/>
              </a:spcAft>
            </a:pPr>
            <a:r>
              <a:rPr lang="nn-NO" sz="2000" b="1" dirty="0"/>
              <a:t>HF 856 Banning DEI Efforts: </a:t>
            </a:r>
            <a:r>
              <a:rPr lang="nn-NO" sz="2000" dirty="0"/>
              <a:t>Prohibits anything DEI for state entities including political subdivisions, includes exceptions, creates a court cause of action. Prohibits any effort to promote, as the official position of the state entity, widely contested opinion referencing unconscious or implicit bias, </a:t>
            </a:r>
            <a:r>
              <a:rPr lang="en-US" sz="2000" dirty="0"/>
              <a:t>cultural appropriation, allyship, transgender ideology, microaggressions, group marginalization, anti-racism, systemic oppression, social justice, intersectionality, neopronouns, heteronormativity, disparate impact, gender theory, racial privilege, sexual privilege, or any related formulation of these concepts. Signed by the Governor.</a:t>
            </a:r>
          </a:p>
          <a:p>
            <a:pPr eaLnBrk="0" fontAlgn="base" hangingPunct="0">
              <a:spcBef>
                <a:spcPct val="0"/>
              </a:spcBef>
              <a:spcAft>
                <a:spcPts val="600"/>
              </a:spcAft>
            </a:pPr>
            <a:r>
              <a:rPr lang="en-US" sz="2000" b="1" dirty="0"/>
              <a:t>Operational Sharing Changes </a:t>
            </a:r>
          </a:p>
          <a:p>
            <a:pPr marL="285750" indent="-285750" eaLnBrk="0" fontAlgn="base" hangingPunct="0">
              <a:spcBef>
                <a:spcPct val="0"/>
              </a:spcBef>
              <a:spcAft>
                <a:spcPts val="600"/>
              </a:spcAft>
              <a:buFont typeface="Arial" panose="020B0604020202020204" pitchFamily="34" charset="0"/>
              <a:buChar char="•"/>
            </a:pPr>
            <a:r>
              <a:rPr lang="en-US" sz="2000" dirty="0"/>
              <a:t>SF 167 House Amendment raises the cap to 25 (Signed by the Gov. )</a:t>
            </a:r>
          </a:p>
          <a:p>
            <a:pPr marL="285750" indent="-285750" eaLnBrk="0" fontAlgn="base" hangingPunct="0">
              <a:spcBef>
                <a:spcPct val="0"/>
              </a:spcBef>
              <a:spcAft>
                <a:spcPts val="600"/>
              </a:spcAft>
              <a:buFont typeface="Arial" panose="020B0604020202020204" pitchFamily="34" charset="0"/>
              <a:buChar char="•"/>
            </a:pPr>
            <a:r>
              <a:rPr lang="en-US" sz="2000" dirty="0"/>
              <a:t>SF 168 3 positions outside of the cap (SRO, MH, SW). (Died Senate Calendar)</a:t>
            </a:r>
          </a:p>
          <a:p>
            <a:pPr marL="285750" indent="-285750" eaLnBrk="0" fontAlgn="base" hangingPunct="0">
              <a:spcBef>
                <a:spcPct val="0"/>
              </a:spcBef>
              <a:spcAft>
                <a:spcPts val="600"/>
              </a:spcAft>
              <a:buFont typeface="Arial" panose="020B0604020202020204" pitchFamily="34" charset="0"/>
              <a:buChar char="•"/>
            </a:pPr>
            <a:r>
              <a:rPr lang="en-US" sz="2000" dirty="0"/>
              <a:t>HF 515 SRO at 4 pupil weighting instead of 2. (Died in Senate Education Committee)</a:t>
            </a:r>
          </a:p>
        </p:txBody>
      </p:sp>
    </p:spTree>
    <p:extLst>
      <p:ext uri="{BB962C8B-B14F-4D97-AF65-F5344CB8AC3E}">
        <p14:creationId xmlns:p14="http://schemas.microsoft.com/office/powerpoint/2010/main" val="2754645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746D9-C920-4B42-8E9A-9B1BDC645B3D}"/>
              </a:ext>
            </a:extLst>
          </p:cNvPr>
          <p:cNvSpPr>
            <a:spLocks noGrp="1"/>
          </p:cNvSpPr>
          <p:nvPr>
            <p:ph type="title"/>
          </p:nvPr>
        </p:nvSpPr>
        <p:spPr>
          <a:xfrm>
            <a:off x="822960" y="286605"/>
            <a:ext cx="7543800" cy="932596"/>
          </a:xfrm>
        </p:spPr>
        <p:txBody>
          <a:bodyPr/>
          <a:lstStyle/>
          <a:p>
            <a:r>
              <a:rPr lang="en-US" dirty="0"/>
              <a:t>Governor’s Initiatives</a:t>
            </a:r>
          </a:p>
        </p:txBody>
      </p:sp>
      <p:sp>
        <p:nvSpPr>
          <p:cNvPr id="9" name="Rectangle 11">
            <a:extLst>
              <a:ext uri="{FF2B5EF4-FFF2-40B4-BE49-F238E27FC236}">
                <a16:creationId xmlns:a16="http://schemas.microsoft.com/office/drawing/2014/main" id="{6D6DC0CF-FE80-4134-B4CE-9F4C6CDD1D98}"/>
              </a:ext>
            </a:extLst>
          </p:cNvPr>
          <p:cNvSpPr>
            <a:spLocks noChangeArrowheads="1"/>
          </p:cNvSpPr>
          <p:nvPr/>
        </p:nvSpPr>
        <p:spPr bwMode="auto">
          <a:xfrm>
            <a:off x="152400" y="2362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Rectangle 12">
            <a:extLst>
              <a:ext uri="{FF2B5EF4-FFF2-40B4-BE49-F238E27FC236}">
                <a16:creationId xmlns:a16="http://schemas.microsoft.com/office/drawing/2014/main" id="{EFD26B30-AF4D-41C9-A0DF-E8BCCDF59C9A}"/>
              </a:ext>
            </a:extLst>
          </p:cNvPr>
          <p:cNvSpPr>
            <a:spLocks noChangeArrowheads="1"/>
          </p:cNvSpPr>
          <p:nvPr/>
        </p:nvSpPr>
        <p:spPr bwMode="auto">
          <a:xfrm>
            <a:off x="556260" y="1754088"/>
            <a:ext cx="8077200" cy="417037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Aft>
                <a:spcPts val="600"/>
              </a:spcAft>
            </a:pPr>
            <a:r>
              <a:rPr lang="en-US" sz="2000" b="1" dirty="0"/>
              <a:t>SF 22 Cell Phone Restrictions: </a:t>
            </a:r>
            <a:r>
              <a:rPr lang="en-US" sz="2000" dirty="0"/>
              <a:t>On House Calendar. Social media impact curriculum for middle school and PD eliminated from the bill. (Senate amended to require sample policies from DE be available by May 1. Signed by the Governor. </a:t>
            </a:r>
          </a:p>
          <a:p>
            <a:pPr>
              <a:spcAft>
                <a:spcPts val="600"/>
              </a:spcAft>
            </a:pPr>
            <a:r>
              <a:rPr lang="en-US" sz="2000" b="1" dirty="0"/>
              <a:t>HF 784 Math Initiative: </a:t>
            </a:r>
            <a:r>
              <a:rPr lang="en-US" sz="2000" dirty="0"/>
              <a:t>Requires DE to develop of family-centered resources to support mathematics learning at home and requires schools to assess students' mathematics proficiency three times a year. Requires schools to create individual math plans for students nonproficient on at least two of those three screeners. Requires progress monitoring every 2 weeks and defines prescriptive interventions for K-6 students until the student is proficient. Requires the DE to provide professional development to improve math instruction for schools with student proficiency needs.  Pending Governor’s Signature. </a:t>
            </a:r>
          </a:p>
        </p:txBody>
      </p:sp>
    </p:spTree>
    <p:extLst>
      <p:ext uri="{BB962C8B-B14F-4D97-AF65-F5344CB8AC3E}">
        <p14:creationId xmlns:p14="http://schemas.microsoft.com/office/powerpoint/2010/main" val="1297740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746D9-C920-4B42-8E9A-9B1BDC645B3D}"/>
              </a:ext>
            </a:extLst>
          </p:cNvPr>
          <p:cNvSpPr>
            <a:spLocks noGrp="1"/>
          </p:cNvSpPr>
          <p:nvPr>
            <p:ph type="title"/>
          </p:nvPr>
        </p:nvSpPr>
        <p:spPr>
          <a:xfrm>
            <a:off x="822960" y="286605"/>
            <a:ext cx="7543800" cy="932596"/>
          </a:xfrm>
        </p:spPr>
        <p:txBody>
          <a:bodyPr/>
          <a:lstStyle/>
          <a:p>
            <a:r>
              <a:rPr lang="en-US" dirty="0"/>
              <a:t>Governor’s Initiatives</a:t>
            </a:r>
          </a:p>
        </p:txBody>
      </p:sp>
      <p:sp>
        <p:nvSpPr>
          <p:cNvPr id="9" name="Rectangle 11">
            <a:extLst>
              <a:ext uri="{FF2B5EF4-FFF2-40B4-BE49-F238E27FC236}">
                <a16:creationId xmlns:a16="http://schemas.microsoft.com/office/drawing/2014/main" id="{6D6DC0CF-FE80-4134-B4CE-9F4C6CDD1D98}"/>
              </a:ext>
            </a:extLst>
          </p:cNvPr>
          <p:cNvSpPr>
            <a:spLocks noChangeArrowheads="1"/>
          </p:cNvSpPr>
          <p:nvPr/>
        </p:nvSpPr>
        <p:spPr bwMode="auto">
          <a:xfrm>
            <a:off x="152400" y="2362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Rectangle 12">
            <a:extLst>
              <a:ext uri="{FF2B5EF4-FFF2-40B4-BE49-F238E27FC236}">
                <a16:creationId xmlns:a16="http://schemas.microsoft.com/office/drawing/2014/main" id="{EFD26B30-AF4D-41C9-A0DF-E8BCCDF59C9A}"/>
              </a:ext>
            </a:extLst>
          </p:cNvPr>
          <p:cNvSpPr>
            <a:spLocks noChangeArrowheads="1"/>
          </p:cNvSpPr>
          <p:nvPr/>
        </p:nvSpPr>
        <p:spPr bwMode="auto">
          <a:xfrm>
            <a:off x="556260" y="1444824"/>
            <a:ext cx="8077200" cy="47089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Aft>
                <a:spcPts val="600"/>
              </a:spcAft>
            </a:pPr>
            <a:r>
              <a:rPr lang="en-US" sz="2000" b="1" dirty="0"/>
              <a:t>SF 445 &amp; H F623 PK/CC Partnership: </a:t>
            </a:r>
            <a:r>
              <a:rPr lang="en-US" sz="2000" dirty="0"/>
              <a:t>Creates a process for new providers of four-year-old PK, termed a community-based provider, to directly participate in the SVPP without school district partnership. Enables these providers to receive state preschool foundation aid directly. </a:t>
            </a:r>
            <a:r>
              <a:rPr lang="en-US" sz="2000" i="1" u="sng" dirty="0"/>
              <a:t>Provides funding for these community-based provider programs in the initial year of a program based on the number of students served (school district PK budgets are based on the prior year PK count and there is no funding for expansion).</a:t>
            </a:r>
            <a:r>
              <a:rPr lang="en-US" sz="2000" u="sng" dirty="0"/>
              <a:t> </a:t>
            </a:r>
            <a:r>
              <a:rPr lang="en-US" sz="2000" dirty="0"/>
              <a:t>The bill transfers responsibilities from the child development coordinating council to the DE, requiring DE oversight and accountability for at-risk early childhood programs. Requires the DE to evaluate PK programs including curriculum and instruction, and to establish an accountability system. Establishes a pilot program for child care continuum partnership grants operated by the DHHS. Senate passed the bill, but the House did not take it up (was approved by House HHS Committee and died on the House Calendar.)</a:t>
            </a:r>
          </a:p>
        </p:txBody>
      </p:sp>
    </p:spTree>
    <p:extLst>
      <p:ext uri="{BB962C8B-B14F-4D97-AF65-F5344CB8AC3E}">
        <p14:creationId xmlns:p14="http://schemas.microsoft.com/office/powerpoint/2010/main" val="810122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14A46-2ABC-40AC-8887-A90A14833298}"/>
              </a:ext>
            </a:extLst>
          </p:cNvPr>
          <p:cNvSpPr>
            <a:spLocks noGrp="1"/>
          </p:cNvSpPr>
          <p:nvPr>
            <p:ph type="title"/>
          </p:nvPr>
        </p:nvSpPr>
        <p:spPr/>
        <p:txBody>
          <a:bodyPr>
            <a:normAutofit fontScale="90000"/>
          </a:bodyPr>
          <a:lstStyle/>
          <a:p>
            <a:r>
              <a:rPr lang="en-US" dirty="0"/>
              <a:t>Property Tax Overhaul: SSB </a:t>
            </a:r>
            <a:r>
              <a:rPr lang="en-US" strike="sngStrike" dirty="0"/>
              <a:t>1208</a:t>
            </a:r>
            <a:r>
              <a:rPr lang="en-US" dirty="0"/>
              <a:t> </a:t>
            </a:r>
            <a:r>
              <a:rPr lang="en-US" strike="sngStrike" dirty="0"/>
              <a:t>1227</a:t>
            </a:r>
            <a:r>
              <a:rPr lang="en-US" dirty="0"/>
              <a:t> </a:t>
            </a:r>
            <a:r>
              <a:rPr lang="en-US" dirty="0">
                <a:hlinkClick r:id="rId2"/>
              </a:rPr>
              <a:t>SF 651</a:t>
            </a:r>
            <a:r>
              <a:rPr lang="en-US" dirty="0"/>
              <a:t> and HSB </a:t>
            </a:r>
            <a:r>
              <a:rPr lang="en-US" strike="sngStrike" dirty="0"/>
              <a:t>313 </a:t>
            </a:r>
            <a:r>
              <a:rPr lang="en-US" dirty="0"/>
              <a:t>HSB 328</a:t>
            </a:r>
          </a:p>
        </p:txBody>
      </p:sp>
      <p:sp>
        <p:nvSpPr>
          <p:cNvPr id="3" name="Content Placeholder 2">
            <a:extLst>
              <a:ext uri="{FF2B5EF4-FFF2-40B4-BE49-F238E27FC236}">
                <a16:creationId xmlns:a16="http://schemas.microsoft.com/office/drawing/2014/main" id="{D4F20931-F556-4B3C-9E50-F5543E08FF54}"/>
              </a:ext>
            </a:extLst>
          </p:cNvPr>
          <p:cNvSpPr>
            <a:spLocks noGrp="1"/>
          </p:cNvSpPr>
          <p:nvPr>
            <p:ph sz="half" idx="1"/>
          </p:nvPr>
        </p:nvSpPr>
        <p:spPr>
          <a:xfrm>
            <a:off x="457200" y="1825624"/>
            <a:ext cx="4495800" cy="4956175"/>
          </a:xfrm>
        </p:spPr>
        <p:txBody>
          <a:bodyPr>
            <a:noAutofit/>
          </a:bodyPr>
          <a:lstStyle/>
          <a:p>
            <a:pPr lvl="0" fontAlgn="base">
              <a:lnSpc>
                <a:spcPct val="120000"/>
              </a:lnSpc>
            </a:pPr>
            <a:r>
              <a:rPr lang="en-US" sz="1500" dirty="0"/>
              <a:t>These bills place cities and counties under an expenditure limitation similar to schools.</a:t>
            </a:r>
          </a:p>
          <a:p>
            <a:pPr lvl="0" fontAlgn="base">
              <a:lnSpc>
                <a:spcPct val="120000"/>
              </a:lnSpc>
            </a:pPr>
            <a:r>
              <a:rPr lang="en-US" sz="1500" dirty="0"/>
              <a:t>Eliminates Residential Rollback. SF 651 over 10 years. Residential values will go from being taxed on 47% of the value to 100% and the Homestead tax credit will increase from $4,850 to 25% of home value, not to exceed $125,000. (</a:t>
            </a:r>
            <a:r>
              <a:rPr lang="en-US" sz="1500" i="1" dirty="0"/>
              <a:t>School district taxable valuations will go up</a:t>
            </a:r>
            <a:r>
              <a:rPr lang="en-US" sz="1500" dirty="0"/>
              <a:t>).</a:t>
            </a:r>
          </a:p>
          <a:p>
            <a:pPr lvl="0" fontAlgn="base">
              <a:lnSpc>
                <a:spcPct val="120000"/>
              </a:lnSpc>
            </a:pPr>
            <a:r>
              <a:rPr lang="en-US" sz="1500" dirty="0"/>
              <a:t>Lowers Uniform Levy from $5.40 to $4.48662 by FY 2030 ($2.43 decrease.) Decline in the rate is roughly offset by Increase in the valuation from more residential value being counted. Sets the Foundation Percentage to 100% effective 7.1.2026. (Eliminates controlled foundation portion of the Additional Levy, $1.71/thousand). This is the provision in school property taxes that will deliver approximately $375 million in property tax relief.</a:t>
            </a:r>
          </a:p>
          <a:p>
            <a:endParaRPr lang="en-US" sz="1500" dirty="0"/>
          </a:p>
        </p:txBody>
      </p:sp>
      <p:sp>
        <p:nvSpPr>
          <p:cNvPr id="4" name="Content Placeholder 3">
            <a:extLst>
              <a:ext uri="{FF2B5EF4-FFF2-40B4-BE49-F238E27FC236}">
                <a16:creationId xmlns:a16="http://schemas.microsoft.com/office/drawing/2014/main" id="{F69AA0C4-DF07-46CC-8039-5987763E8E1F}"/>
              </a:ext>
            </a:extLst>
          </p:cNvPr>
          <p:cNvSpPr>
            <a:spLocks noGrp="1"/>
          </p:cNvSpPr>
          <p:nvPr>
            <p:ph sz="half" idx="2"/>
          </p:nvPr>
        </p:nvSpPr>
        <p:spPr>
          <a:xfrm>
            <a:off x="5410200" y="1825625"/>
            <a:ext cx="3276600" cy="4667250"/>
          </a:xfrm>
        </p:spPr>
        <p:txBody>
          <a:bodyPr>
            <a:normAutofit fontScale="55000" lnSpcReduction="20000"/>
          </a:bodyPr>
          <a:lstStyle/>
          <a:p>
            <a:pPr lvl="0" fontAlgn="base">
              <a:lnSpc>
                <a:spcPct val="120000"/>
              </a:lnSpc>
            </a:pPr>
            <a:r>
              <a:rPr lang="en-US" dirty="0"/>
              <a:t>Limits the ability to levy additional Management Fund property taxes based on large carry-forward balances.</a:t>
            </a:r>
          </a:p>
          <a:p>
            <a:pPr lvl="0">
              <a:lnSpc>
                <a:spcPct val="120000"/>
              </a:lnSpc>
            </a:pPr>
            <a:r>
              <a:rPr lang="en-US" dirty="0"/>
              <a:t>Any property tax rate limited by law to a specific rate can only be imposed if it was previously imposed in FY 2026. Sets PPEL (both voted and board PPEL), PERL and Debt Levies at 70% of existing PTR’s.  </a:t>
            </a:r>
          </a:p>
          <a:p>
            <a:pPr lvl="0" fontAlgn="base">
              <a:lnSpc>
                <a:spcPct val="120000"/>
              </a:lnSpc>
            </a:pPr>
            <a:r>
              <a:rPr lang="en-US" dirty="0"/>
              <a:t>Stops the SAVE fund payment for property tax relief. SF 651 returns it to the State GF to help pay for foundation threshold PTR.  </a:t>
            </a:r>
          </a:p>
        </p:txBody>
      </p:sp>
    </p:spTree>
    <p:extLst>
      <p:ext uri="{BB962C8B-B14F-4D97-AF65-F5344CB8AC3E}">
        <p14:creationId xmlns:p14="http://schemas.microsoft.com/office/powerpoint/2010/main" val="407717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7886700" cy="1325563"/>
          </a:xfrm>
        </p:spPr>
        <p:txBody>
          <a:bodyPr/>
          <a:lstStyle/>
          <a:p>
            <a:r>
              <a:rPr lang="en-US" dirty="0"/>
              <a:t>Agenda (call for approval)</a:t>
            </a:r>
          </a:p>
        </p:txBody>
      </p:sp>
      <p:sp>
        <p:nvSpPr>
          <p:cNvPr id="3" name="Content Placeholder 2"/>
          <p:cNvSpPr>
            <a:spLocks noGrp="1"/>
          </p:cNvSpPr>
          <p:nvPr>
            <p:ph idx="1"/>
          </p:nvPr>
        </p:nvSpPr>
        <p:spPr>
          <a:xfrm>
            <a:off x="990600" y="2209800"/>
            <a:ext cx="7543801" cy="4250266"/>
          </a:xfrm>
        </p:spPr>
        <p:txBody>
          <a:bodyPr>
            <a:normAutofit/>
          </a:bodyPr>
          <a:lstStyle/>
          <a:p>
            <a:pPr>
              <a:buFont typeface="Wingdings" panose="05000000000000000000" pitchFamily="2" charset="2"/>
              <a:buChar char="v"/>
            </a:pPr>
            <a:r>
              <a:rPr lang="en-US" dirty="0"/>
              <a:t>Introductions</a:t>
            </a:r>
          </a:p>
          <a:p>
            <a:pPr>
              <a:buFont typeface="Wingdings" panose="05000000000000000000" pitchFamily="2" charset="2"/>
              <a:buChar char="v"/>
            </a:pPr>
            <a:r>
              <a:rPr lang="en-US" dirty="0"/>
              <a:t>RSAI Overview and Processes</a:t>
            </a:r>
          </a:p>
          <a:p>
            <a:pPr>
              <a:buFont typeface="Wingdings" panose="05000000000000000000" pitchFamily="2" charset="2"/>
              <a:buChar char="v"/>
            </a:pPr>
            <a:r>
              <a:rPr lang="en-US" dirty="0"/>
              <a:t>Election to Leadership Group (if applicable)</a:t>
            </a:r>
          </a:p>
          <a:p>
            <a:pPr>
              <a:buFont typeface="Wingdings" panose="05000000000000000000" pitchFamily="2" charset="2"/>
              <a:buChar char="v"/>
            </a:pPr>
            <a:r>
              <a:rPr lang="en-US" dirty="0"/>
              <a:t>Election of Legislative Committee Reps</a:t>
            </a:r>
          </a:p>
          <a:p>
            <a:pPr>
              <a:buFont typeface="Wingdings" panose="05000000000000000000" pitchFamily="2" charset="2"/>
              <a:buChar char="v"/>
            </a:pPr>
            <a:r>
              <a:rPr lang="en-US" dirty="0"/>
              <a:t>Review of RSAI Bylaws</a:t>
            </a:r>
          </a:p>
          <a:p>
            <a:pPr>
              <a:buFont typeface="Wingdings" panose="05000000000000000000" pitchFamily="2" charset="2"/>
              <a:buChar char="v"/>
            </a:pPr>
            <a:r>
              <a:rPr lang="en-US" dirty="0"/>
              <a:t>Review of the 2025 Legislative Session To Date</a:t>
            </a:r>
          </a:p>
          <a:p>
            <a:pPr>
              <a:buFont typeface="Wingdings" panose="05000000000000000000" pitchFamily="2" charset="2"/>
              <a:buChar char="v"/>
            </a:pPr>
            <a:r>
              <a:rPr lang="en-US" dirty="0"/>
              <a:t>Discussion of Region Priorities for 2026 Session</a:t>
            </a:r>
          </a:p>
          <a:p>
            <a:pPr>
              <a:buFont typeface="Wingdings" panose="05000000000000000000" pitchFamily="2" charset="2"/>
              <a:buChar char="v"/>
            </a:pPr>
            <a:r>
              <a:rPr lang="en-US" dirty="0"/>
              <a:t>Brainstorming/Networking Discussion</a:t>
            </a:r>
          </a:p>
          <a:p>
            <a:endParaRPr lang="en-US" dirty="0"/>
          </a:p>
        </p:txBody>
      </p:sp>
      <p:pic>
        <p:nvPicPr>
          <p:cNvPr id="4" name="Picture 3"/>
          <p:cNvPicPr>
            <a:picLocks noChangeAspect="1"/>
          </p:cNvPicPr>
          <p:nvPr/>
        </p:nvPicPr>
        <p:blipFill>
          <a:blip r:embed="rId2"/>
          <a:stretch>
            <a:fillRect/>
          </a:stretch>
        </p:blipFill>
        <p:spPr>
          <a:xfrm>
            <a:off x="685800" y="8965"/>
            <a:ext cx="7392041" cy="1219306"/>
          </a:xfrm>
          <a:prstGeom prst="rect">
            <a:avLst/>
          </a:prstGeom>
        </p:spPr>
      </p:pic>
    </p:spTree>
    <p:extLst>
      <p:ext uri="{BB962C8B-B14F-4D97-AF65-F5344CB8AC3E}">
        <p14:creationId xmlns:p14="http://schemas.microsoft.com/office/powerpoint/2010/main" val="3985202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4C2CF-5F4C-4DCC-8114-00A9830C9E2D}"/>
              </a:ext>
            </a:extLst>
          </p:cNvPr>
          <p:cNvSpPr>
            <a:spLocks noGrp="1"/>
          </p:cNvSpPr>
          <p:nvPr>
            <p:ph type="title"/>
          </p:nvPr>
        </p:nvSpPr>
        <p:spPr/>
        <p:txBody>
          <a:bodyPr/>
          <a:lstStyle/>
          <a:p>
            <a:r>
              <a:rPr lang="en-US" dirty="0"/>
              <a:t>Property Tax Relief First Glance Impact on Schools </a:t>
            </a:r>
          </a:p>
        </p:txBody>
      </p:sp>
      <p:sp>
        <p:nvSpPr>
          <p:cNvPr id="3" name="Content Placeholder 2">
            <a:extLst>
              <a:ext uri="{FF2B5EF4-FFF2-40B4-BE49-F238E27FC236}">
                <a16:creationId xmlns:a16="http://schemas.microsoft.com/office/drawing/2014/main" id="{F01E63EE-5892-4342-8644-EF129BBED7AD}"/>
              </a:ext>
            </a:extLst>
          </p:cNvPr>
          <p:cNvSpPr>
            <a:spLocks noGrp="1"/>
          </p:cNvSpPr>
          <p:nvPr>
            <p:ph sz="half" idx="1"/>
          </p:nvPr>
        </p:nvSpPr>
        <p:spPr>
          <a:xfrm>
            <a:off x="628650" y="1825624"/>
            <a:ext cx="3867150" cy="4803775"/>
          </a:xfrm>
        </p:spPr>
        <p:txBody>
          <a:bodyPr>
            <a:normAutofit fontScale="62500" lnSpcReduction="20000"/>
          </a:bodyPr>
          <a:lstStyle/>
          <a:p>
            <a:pPr>
              <a:lnSpc>
                <a:spcPct val="120000"/>
              </a:lnSpc>
            </a:pPr>
            <a:r>
              <a:rPr lang="en-US" dirty="0"/>
              <a:t>SAVE diversion to PTR goes to the state GF instead of to schools.  With lower debt/PPEL levies, that means a capacity reduction for schools. </a:t>
            </a:r>
          </a:p>
          <a:p>
            <a:pPr>
              <a:lnSpc>
                <a:spcPct val="120000"/>
              </a:lnSpc>
            </a:pPr>
            <a:r>
              <a:rPr lang="en-US" dirty="0"/>
              <a:t>Early analysis by Piper Sandler experts estimates that </a:t>
            </a:r>
          </a:p>
          <a:p>
            <a:pPr lvl="1">
              <a:lnSpc>
                <a:spcPct val="120000"/>
              </a:lnSpc>
            </a:pPr>
            <a:r>
              <a:rPr lang="en-US" dirty="0"/>
              <a:t>3 districts are held harmless, </a:t>
            </a:r>
          </a:p>
          <a:p>
            <a:pPr lvl="1">
              <a:lnSpc>
                <a:spcPct val="120000"/>
              </a:lnSpc>
            </a:pPr>
            <a:r>
              <a:rPr lang="en-US" dirty="0"/>
              <a:t>13 will get between 90-100% of SQ capacity, </a:t>
            </a:r>
          </a:p>
          <a:p>
            <a:pPr lvl="1">
              <a:lnSpc>
                <a:spcPct val="120000"/>
              </a:lnSpc>
            </a:pPr>
            <a:r>
              <a:rPr lang="en-US" dirty="0"/>
              <a:t>185 districts lose between 10-20%, </a:t>
            </a:r>
          </a:p>
          <a:p>
            <a:pPr lvl="1">
              <a:lnSpc>
                <a:spcPct val="120000"/>
              </a:lnSpc>
            </a:pPr>
            <a:r>
              <a:rPr lang="en-US" dirty="0"/>
              <a:t>122 lose between 20-30%, and </a:t>
            </a:r>
          </a:p>
          <a:p>
            <a:pPr lvl="1">
              <a:lnSpc>
                <a:spcPct val="120000"/>
              </a:lnSpc>
            </a:pPr>
            <a:r>
              <a:rPr lang="en-US" dirty="0"/>
              <a:t>2 lose more than 30%.  </a:t>
            </a:r>
          </a:p>
          <a:p>
            <a:pPr lvl="1">
              <a:lnSpc>
                <a:spcPct val="120000"/>
              </a:lnSpc>
            </a:pPr>
            <a:r>
              <a:rPr lang="en-US" dirty="0"/>
              <a:t>Most of those that lose the most are rural districts with concentrated agricultural value. </a:t>
            </a:r>
          </a:p>
          <a:p>
            <a:endParaRPr lang="en-US" dirty="0"/>
          </a:p>
        </p:txBody>
      </p:sp>
      <p:sp>
        <p:nvSpPr>
          <p:cNvPr id="4" name="Content Placeholder 3">
            <a:extLst>
              <a:ext uri="{FF2B5EF4-FFF2-40B4-BE49-F238E27FC236}">
                <a16:creationId xmlns:a16="http://schemas.microsoft.com/office/drawing/2014/main" id="{E790BF0E-CA86-4C48-9A87-71044C491026}"/>
              </a:ext>
            </a:extLst>
          </p:cNvPr>
          <p:cNvSpPr>
            <a:spLocks noGrp="1"/>
          </p:cNvSpPr>
          <p:nvPr>
            <p:ph sz="half" idx="2"/>
          </p:nvPr>
        </p:nvSpPr>
        <p:spPr>
          <a:xfrm>
            <a:off x="4648200" y="1825624"/>
            <a:ext cx="3867150" cy="4879975"/>
          </a:xfrm>
        </p:spPr>
        <p:txBody>
          <a:bodyPr>
            <a:normAutofit fontScale="62500" lnSpcReduction="20000"/>
          </a:bodyPr>
          <a:lstStyle/>
          <a:p>
            <a:pPr lvl="0" fontAlgn="base">
              <a:lnSpc>
                <a:spcPct val="120000"/>
              </a:lnSpc>
            </a:pPr>
            <a:r>
              <a:rPr lang="en-US" dirty="0"/>
              <a:t>Districts with Management Fund balances in excess of 180% would be prohibited from levying additional Management Fund for FY 2027. The bill would allow a future levy if the district expends funds and falls under the limit. </a:t>
            </a:r>
            <a:r>
              <a:rPr lang="en-US" i="1" dirty="0"/>
              <a:t>(Does not establish a rate limit or otherwise change the levy purposes.)</a:t>
            </a:r>
            <a:endParaRPr lang="en-US" dirty="0"/>
          </a:p>
          <a:p>
            <a:pPr lvl="0" fontAlgn="base">
              <a:lnSpc>
                <a:spcPct val="120000"/>
              </a:lnSpc>
            </a:pPr>
            <a:r>
              <a:rPr lang="en-US" dirty="0"/>
              <a:t>Our initial look estimates approximately 160 school districts were over the 180% Management Fund Balance in FY 2024, but data for the base year in the legislation, FY 2026, will not be available for a long time. </a:t>
            </a:r>
          </a:p>
          <a:p>
            <a:endParaRPr lang="en-US" dirty="0"/>
          </a:p>
        </p:txBody>
      </p:sp>
    </p:spTree>
    <p:extLst>
      <p:ext uri="{BB962C8B-B14F-4D97-AF65-F5344CB8AC3E}">
        <p14:creationId xmlns:p14="http://schemas.microsoft.com/office/powerpoint/2010/main" val="292746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B75C2-72EB-4C5C-A9BA-69134631E965}"/>
              </a:ext>
            </a:extLst>
          </p:cNvPr>
          <p:cNvSpPr>
            <a:spLocks noGrp="1"/>
          </p:cNvSpPr>
          <p:nvPr>
            <p:ph type="title"/>
          </p:nvPr>
        </p:nvSpPr>
        <p:spPr>
          <a:xfrm>
            <a:off x="628650" y="365125"/>
            <a:ext cx="7886700" cy="549275"/>
          </a:xfrm>
        </p:spPr>
        <p:txBody>
          <a:bodyPr>
            <a:noAutofit/>
          </a:bodyPr>
          <a:lstStyle/>
          <a:p>
            <a:r>
              <a:rPr lang="en-US" sz="2000" dirty="0"/>
              <a:t>LSA Factbook </a:t>
            </a:r>
            <a:r>
              <a:rPr lang="en-US" sz="2000" dirty="0">
                <a:hlinkClick r:id="rId2"/>
              </a:rPr>
              <a:t>https://www.legis.iowa.gov/docs/publications/FCTA/1460496.pdf</a:t>
            </a:r>
            <a:r>
              <a:rPr lang="en-US" sz="2000" dirty="0"/>
              <a:t> </a:t>
            </a:r>
          </a:p>
        </p:txBody>
      </p:sp>
      <p:pic>
        <p:nvPicPr>
          <p:cNvPr id="5" name="Content Placeholder 4">
            <a:extLst>
              <a:ext uri="{FF2B5EF4-FFF2-40B4-BE49-F238E27FC236}">
                <a16:creationId xmlns:a16="http://schemas.microsoft.com/office/drawing/2014/main" id="{485436EE-75A9-4212-8C87-E0E4C2546E2C}"/>
              </a:ext>
            </a:extLst>
          </p:cNvPr>
          <p:cNvPicPr>
            <a:picLocks noGrp="1" noChangeAspect="1"/>
          </p:cNvPicPr>
          <p:nvPr>
            <p:ph sz="half" idx="1"/>
          </p:nvPr>
        </p:nvPicPr>
        <p:blipFill>
          <a:blip r:embed="rId3"/>
          <a:stretch>
            <a:fillRect/>
          </a:stretch>
        </p:blipFill>
        <p:spPr>
          <a:xfrm>
            <a:off x="628650" y="1219199"/>
            <a:ext cx="7981950" cy="5562159"/>
          </a:xfrm>
          <a:prstGeom prst="rect">
            <a:avLst/>
          </a:prstGeom>
        </p:spPr>
      </p:pic>
      <p:pic>
        <p:nvPicPr>
          <p:cNvPr id="6" name="Picture 5">
            <a:extLst>
              <a:ext uri="{FF2B5EF4-FFF2-40B4-BE49-F238E27FC236}">
                <a16:creationId xmlns:a16="http://schemas.microsoft.com/office/drawing/2014/main" id="{85A626B2-AE40-4032-8FF1-39912F153343}"/>
              </a:ext>
            </a:extLst>
          </p:cNvPr>
          <p:cNvPicPr>
            <a:picLocks noChangeAspect="1"/>
          </p:cNvPicPr>
          <p:nvPr/>
        </p:nvPicPr>
        <p:blipFill>
          <a:blip r:embed="rId4"/>
          <a:stretch>
            <a:fillRect/>
          </a:stretch>
        </p:blipFill>
        <p:spPr>
          <a:xfrm>
            <a:off x="7543800" y="5410200"/>
            <a:ext cx="1378021" cy="1181161"/>
          </a:xfrm>
          <a:prstGeom prst="rect">
            <a:avLst/>
          </a:prstGeom>
        </p:spPr>
      </p:pic>
    </p:spTree>
    <p:extLst>
      <p:ext uri="{BB962C8B-B14F-4D97-AF65-F5344CB8AC3E}">
        <p14:creationId xmlns:p14="http://schemas.microsoft.com/office/powerpoint/2010/main" val="2025284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4C24-11FC-4C13-99D2-32A4A7EC79DE}"/>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C3BB7F1A-BC78-40EE-A32E-E075DB92ED98}"/>
              </a:ext>
            </a:extLst>
          </p:cNvPr>
          <p:cNvPicPr>
            <a:picLocks noChangeAspect="1"/>
          </p:cNvPicPr>
          <p:nvPr/>
        </p:nvPicPr>
        <p:blipFill>
          <a:blip r:embed="rId2"/>
          <a:stretch>
            <a:fillRect/>
          </a:stretch>
        </p:blipFill>
        <p:spPr>
          <a:xfrm>
            <a:off x="185607" y="457200"/>
            <a:ext cx="8925142" cy="5791200"/>
          </a:xfrm>
          <a:prstGeom prst="rect">
            <a:avLst/>
          </a:prstGeom>
        </p:spPr>
      </p:pic>
    </p:spTree>
    <p:extLst>
      <p:ext uri="{BB962C8B-B14F-4D97-AF65-F5344CB8AC3E}">
        <p14:creationId xmlns:p14="http://schemas.microsoft.com/office/powerpoint/2010/main" val="3755341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A649-AEDC-5E2A-4A26-662D25B2B02F}"/>
              </a:ext>
            </a:extLst>
          </p:cNvPr>
          <p:cNvSpPr>
            <a:spLocks noGrp="1"/>
          </p:cNvSpPr>
          <p:nvPr>
            <p:ph type="title"/>
          </p:nvPr>
        </p:nvSpPr>
        <p:spPr>
          <a:xfrm>
            <a:off x="1" y="870942"/>
            <a:ext cx="9143999" cy="994172"/>
          </a:xfrm>
        </p:spPr>
        <p:txBody>
          <a:bodyPr anchor="ctr">
            <a:normAutofit fontScale="90000"/>
          </a:bodyPr>
          <a:lstStyle/>
          <a:p>
            <a:pPr algn="ctr"/>
            <a:r>
              <a:rPr lang="en-US" dirty="0"/>
              <a:t>Economic Efficiency of Property Taxation</a:t>
            </a:r>
          </a:p>
        </p:txBody>
      </p:sp>
      <p:sp>
        <p:nvSpPr>
          <p:cNvPr id="3" name="Content Placeholder 2">
            <a:extLst>
              <a:ext uri="{FF2B5EF4-FFF2-40B4-BE49-F238E27FC236}">
                <a16:creationId xmlns:a16="http://schemas.microsoft.com/office/drawing/2014/main" id="{69059D14-3645-C8B8-569D-CAF33330C03E}"/>
              </a:ext>
            </a:extLst>
          </p:cNvPr>
          <p:cNvSpPr>
            <a:spLocks noGrp="1"/>
          </p:cNvSpPr>
          <p:nvPr>
            <p:ph sz="half" idx="1"/>
          </p:nvPr>
        </p:nvSpPr>
        <p:spPr>
          <a:xfrm>
            <a:off x="894722" y="1785342"/>
            <a:ext cx="7354555" cy="4767857"/>
          </a:xfrm>
        </p:spPr>
        <p:txBody>
          <a:bodyPr>
            <a:normAutofit/>
          </a:bodyPr>
          <a:lstStyle/>
          <a:p>
            <a:r>
              <a:rPr lang="en-US" sz="1800" dirty="0"/>
              <a:t>A 1 percentage point shift from income taxes to sales taxes improves GDP by 0.74%, while shifting to property taxes </a:t>
            </a:r>
            <a:r>
              <a:rPr lang="en-US" sz="1800" b="1" dirty="0"/>
              <a:t>increases GDP by 1.45%</a:t>
            </a:r>
            <a:r>
              <a:rPr lang="en-US" sz="1800" dirty="0"/>
              <a:t/>
            </a:r>
            <a:br>
              <a:rPr lang="en-US" sz="1800" dirty="0"/>
            </a:br>
            <a:r>
              <a:rPr lang="en-US" sz="825" dirty="0"/>
              <a:t> </a:t>
            </a:r>
            <a:r>
              <a:rPr lang="en-US" sz="1800" dirty="0"/>
              <a:t/>
            </a:r>
            <a:br>
              <a:rPr lang="en-US" sz="1800" dirty="0"/>
            </a:br>
            <a:r>
              <a:rPr lang="en-US" sz="1800" dirty="0"/>
              <a:t>   ~ Arnold, Brys, Heady, Johansson, Schwellnus, &amp; Vartia, </a:t>
            </a:r>
            <a:r>
              <a:rPr lang="en-US" sz="1800" i="1" dirty="0"/>
              <a:t>Economic Journal</a:t>
            </a:r>
            <a:br>
              <a:rPr lang="en-US" sz="1800" i="1" dirty="0"/>
            </a:br>
            <a:endParaRPr lang="en-US" sz="1800" dirty="0"/>
          </a:p>
          <a:p>
            <a:r>
              <a:rPr lang="en-US" sz="1800" dirty="0"/>
              <a:t>Gross state product </a:t>
            </a:r>
            <a:r>
              <a:rPr lang="en-US" sz="1800" b="1" dirty="0"/>
              <a:t>decreases by 2.8% </a:t>
            </a:r>
            <a:r>
              <a:rPr lang="en-US" sz="1800" dirty="0"/>
              <a:t>when the income tax replaces the property tax, while household income </a:t>
            </a:r>
            <a:r>
              <a:rPr lang="en-US" sz="1800" b="1" dirty="0"/>
              <a:t>declines by 3.47%</a:t>
            </a:r>
            <a:br>
              <a:rPr lang="en-US" sz="1800" b="1" dirty="0"/>
            </a:br>
            <a:r>
              <a:rPr lang="en-US" sz="825" b="1" dirty="0"/>
              <a:t>  </a:t>
            </a:r>
            <a:r>
              <a:rPr lang="en-US" sz="1800" dirty="0"/>
              <a:t/>
            </a:r>
            <a:br>
              <a:rPr lang="en-US" sz="1800" dirty="0"/>
            </a:br>
            <a:r>
              <a:rPr lang="en-US" sz="1800" dirty="0"/>
              <a:t>   ~ Faulk, Thairprasert, &amp; Hicks, Ball State working paper</a:t>
            </a:r>
            <a:r>
              <a:rPr lang="en-US" sz="1800" i="1" dirty="0"/>
              <a:t/>
            </a:r>
            <a:br>
              <a:rPr lang="en-US" sz="1800" i="1" dirty="0"/>
            </a:br>
            <a:endParaRPr lang="en-US" sz="1800" i="1" dirty="0"/>
          </a:p>
          <a:p>
            <a:r>
              <a:rPr lang="en-US" sz="1800" dirty="0"/>
              <a:t>While a 1 percentage point higher rate on </a:t>
            </a:r>
            <a:r>
              <a:rPr lang="en-US" sz="1800" i="1" dirty="0"/>
              <a:t>personal </a:t>
            </a:r>
            <a:r>
              <a:rPr lang="en-US" sz="1800" dirty="0"/>
              <a:t>property reduces annual employment growth by 2.44%, higher </a:t>
            </a:r>
            <a:r>
              <a:rPr lang="en-US" sz="1800" i="1" dirty="0"/>
              <a:t>real</a:t>
            </a:r>
            <a:r>
              <a:rPr lang="en-US" sz="1800" dirty="0"/>
              <a:t> property taxes actually correspond to </a:t>
            </a:r>
            <a:r>
              <a:rPr lang="en-US" sz="1800" b="1" dirty="0"/>
              <a:t>modestly increased rates of employment growth</a:t>
            </a:r>
            <a:r>
              <a:rPr lang="en-US" sz="1800" dirty="0"/>
              <a:t>, likely because the business benefits of higher local spending are greater than the additional tax costs</a:t>
            </a:r>
            <a:br>
              <a:rPr lang="en-US" sz="1800" dirty="0"/>
            </a:br>
            <a:r>
              <a:rPr lang="en-US" sz="825" dirty="0"/>
              <a:t> </a:t>
            </a:r>
            <a:r>
              <a:rPr lang="en-US" sz="1800" dirty="0"/>
              <a:t/>
            </a:r>
            <a:br>
              <a:rPr lang="en-US" sz="1800" dirty="0"/>
            </a:br>
            <a:r>
              <a:rPr lang="en-US" sz="1800" dirty="0"/>
              <a:t>   ~ Mark, McGuire, &amp; Papke, </a:t>
            </a:r>
            <a:r>
              <a:rPr lang="en-US" sz="1800" i="1" dirty="0"/>
              <a:t>National Tax Journal</a:t>
            </a:r>
            <a:endParaRPr lang="en-US" b="1" dirty="0"/>
          </a:p>
        </p:txBody>
      </p:sp>
      <p:sp>
        <p:nvSpPr>
          <p:cNvPr id="4" name="TextBox 3">
            <a:extLst>
              <a:ext uri="{FF2B5EF4-FFF2-40B4-BE49-F238E27FC236}">
                <a16:creationId xmlns:a16="http://schemas.microsoft.com/office/drawing/2014/main" id="{D7867EFD-6FA5-49B7-ACB1-38D787285091}"/>
              </a:ext>
            </a:extLst>
          </p:cNvPr>
          <p:cNvSpPr txBox="1"/>
          <p:nvPr/>
        </p:nvSpPr>
        <p:spPr>
          <a:xfrm>
            <a:off x="3962400" y="6172200"/>
            <a:ext cx="4724400" cy="923330"/>
          </a:xfrm>
          <a:prstGeom prst="rect">
            <a:avLst/>
          </a:prstGeom>
          <a:noFill/>
        </p:spPr>
        <p:txBody>
          <a:bodyPr wrap="square" rtlCol="0">
            <a:spAutoFit/>
          </a:bodyPr>
          <a:lstStyle/>
          <a:p>
            <a:r>
              <a:rPr lang="en-US" dirty="0">
                <a:latin typeface="Newsreader SemiBold" panose="02000000000000000000" pitchFamily="2" charset="77"/>
              </a:rPr>
              <a:t>Abir Mandal, Tax Foundation presentation to TACI, </a:t>
            </a:r>
            <a:r>
              <a:rPr lang="en-US" b="1" dirty="0">
                <a:latin typeface="Newsreader SemiBold" panose="02000000000000000000" pitchFamily="2" charset="77"/>
              </a:rPr>
              <a:t>amandal@taxfoundation.org</a:t>
            </a:r>
            <a:endParaRPr lang="en-US" dirty="0"/>
          </a:p>
          <a:p>
            <a:endParaRPr lang="en-US" dirty="0"/>
          </a:p>
        </p:txBody>
      </p:sp>
    </p:spTree>
    <p:extLst>
      <p:ext uri="{BB962C8B-B14F-4D97-AF65-F5344CB8AC3E}">
        <p14:creationId xmlns:p14="http://schemas.microsoft.com/office/powerpoint/2010/main" val="16478227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91818" y="2834640"/>
            <a:ext cx="7789208" cy="4023360"/>
          </a:xfrm>
        </p:spPr>
        <p:txBody>
          <a:bodyPr>
            <a:noAutofit/>
          </a:bodyPr>
          <a:lstStyle/>
          <a:p>
            <a:pPr marL="0" indent="0">
              <a:buNone/>
            </a:pPr>
            <a:r>
              <a:rPr lang="en-US" sz="2000" b="1" dirty="0"/>
              <a:t>Find the 2025 RSAI Priorities list in the packet or on the RSAI website at:</a:t>
            </a:r>
          </a:p>
          <a:p>
            <a:pPr marL="0" indent="0">
              <a:buNone/>
            </a:pPr>
            <a:r>
              <a:rPr lang="en-US" sz="2000" dirty="0">
                <a:hlinkClick r:id="rId2"/>
              </a:rPr>
              <a:t>https://www.rsaia.org/2025-legislative-session.html</a:t>
            </a:r>
            <a:r>
              <a:rPr lang="en-US" sz="2000" dirty="0"/>
              <a:t> </a:t>
            </a:r>
          </a:p>
          <a:p>
            <a:pPr marL="384048" lvl="2" indent="0">
              <a:lnSpc>
                <a:spcPct val="100000"/>
              </a:lnSpc>
              <a:spcAft>
                <a:spcPts val="1200"/>
              </a:spcAft>
              <a:buNone/>
            </a:pPr>
            <a:r>
              <a:rPr lang="en-US" sz="1200" dirty="0"/>
              <a:t/>
            </a:r>
            <a:br>
              <a:rPr lang="en-US" sz="1200" dirty="0"/>
            </a:br>
            <a:r>
              <a:rPr lang="en-US" dirty="0"/>
              <a:t>1. Are there any that need to be removed?  </a:t>
            </a:r>
          </a:p>
          <a:p>
            <a:pPr marL="384048" lvl="2" indent="0">
              <a:lnSpc>
                <a:spcPct val="100000"/>
              </a:lnSpc>
              <a:spcAft>
                <a:spcPts val="1200"/>
              </a:spcAft>
              <a:buNone/>
            </a:pPr>
            <a:r>
              <a:rPr lang="en-US" dirty="0"/>
              <a:t>2. Any that need to be added? </a:t>
            </a:r>
          </a:p>
          <a:p>
            <a:pPr marL="384048" lvl="2" indent="0">
              <a:lnSpc>
                <a:spcPct val="100000"/>
              </a:lnSpc>
              <a:spcAft>
                <a:spcPts val="1200"/>
              </a:spcAft>
              <a:buNone/>
            </a:pPr>
            <a:r>
              <a:rPr lang="en-US" dirty="0"/>
              <a:t>3. Any significant (or suggested) policy or direction changes on those already on the list? </a:t>
            </a:r>
          </a:p>
          <a:p>
            <a:pPr marL="0" indent="0">
              <a:buNone/>
            </a:pPr>
            <a:r>
              <a:rPr lang="en-US" sz="2000" dirty="0"/>
              <a:t>Small group or whole group discussion. We can go through them one at a time or consider the whole list with one vote. It’s up to the attendees to decide how to proceed. </a:t>
            </a:r>
          </a:p>
        </p:txBody>
      </p:sp>
      <p:sp>
        <p:nvSpPr>
          <p:cNvPr id="4" name="Title 1"/>
          <p:cNvSpPr txBox="1">
            <a:spLocks/>
          </p:cNvSpPr>
          <p:nvPr/>
        </p:nvSpPr>
        <p:spPr>
          <a:xfrm>
            <a:off x="169209" y="1219200"/>
            <a:ext cx="838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Legislative Priorities Discussion: (Tracking form in your packet)</a:t>
            </a:r>
          </a:p>
        </p:txBody>
      </p:sp>
      <p:pic>
        <p:nvPicPr>
          <p:cNvPr id="5" name="Picture 4"/>
          <p:cNvPicPr>
            <a:picLocks noChangeAspect="1"/>
          </p:cNvPicPr>
          <p:nvPr/>
        </p:nvPicPr>
        <p:blipFill>
          <a:blip r:embed="rId3"/>
          <a:stretch>
            <a:fillRect/>
          </a:stretch>
        </p:blipFill>
        <p:spPr>
          <a:xfrm>
            <a:off x="685800" y="8965"/>
            <a:ext cx="7392041" cy="1219306"/>
          </a:xfrm>
          <a:prstGeom prst="rect">
            <a:avLst/>
          </a:prstGeom>
        </p:spPr>
      </p:pic>
    </p:spTree>
    <p:extLst>
      <p:ext uri="{BB962C8B-B14F-4D97-AF65-F5344CB8AC3E}">
        <p14:creationId xmlns:p14="http://schemas.microsoft.com/office/powerpoint/2010/main" val="2697350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438506"/>
            <a:ext cx="7543801" cy="4190894"/>
          </a:xfrm>
        </p:spPr>
        <p:txBody>
          <a:bodyPr>
            <a:normAutofit fontScale="70000" lnSpcReduction="20000"/>
          </a:bodyPr>
          <a:lstStyle/>
          <a:p>
            <a:pPr marL="0" indent="0">
              <a:lnSpc>
                <a:spcPct val="120000"/>
              </a:lnSpc>
              <a:buNone/>
            </a:pPr>
            <a:r>
              <a:rPr lang="en-US" sz="3400" dirty="0"/>
              <a:t>See the RSAI website meeting tab for more information such as RSAI Legislative Digest, Position Papers which will be updated after language is finalized during the process, Legislative Priorities, and this PPT and meeting minutes on the Regional Meeting tab. </a:t>
            </a:r>
            <a:r>
              <a:rPr lang="en-US" sz="3400" dirty="0">
                <a:hlinkClick r:id="rId2"/>
              </a:rPr>
              <a:t>http://www.rsaia.org/</a:t>
            </a:r>
            <a:r>
              <a:rPr lang="en-US" sz="3400" dirty="0"/>
              <a:t> </a:t>
            </a:r>
          </a:p>
          <a:p>
            <a:pPr marL="0" indent="0">
              <a:lnSpc>
                <a:spcPct val="120000"/>
              </a:lnSpc>
              <a:buNone/>
            </a:pPr>
            <a:endParaRPr lang="en-US" sz="1400" dirty="0"/>
          </a:p>
          <a:p>
            <a:pPr marL="0" indent="0">
              <a:lnSpc>
                <a:spcPct val="120000"/>
              </a:lnSpc>
              <a:buNone/>
            </a:pPr>
            <a:r>
              <a:rPr lang="en-US" sz="3400" dirty="0"/>
              <a:t>Suggestions and recommendations from the Regional Meeting Attendees will be compiled and shared with the Legislative Committee. Legislative Committee will recommend final priorities for approval by members at the Annual Meeting in October.</a:t>
            </a:r>
          </a:p>
          <a:p>
            <a:pPr algn="ctr"/>
            <a:endParaRPr lang="en-US" dirty="0"/>
          </a:p>
        </p:txBody>
      </p:sp>
      <p:sp>
        <p:nvSpPr>
          <p:cNvPr id="4" name="Title 1"/>
          <p:cNvSpPr txBox="1">
            <a:spLocks/>
          </p:cNvSpPr>
          <p:nvPr/>
        </p:nvSpPr>
        <p:spPr>
          <a:xfrm>
            <a:off x="914399" y="1219200"/>
            <a:ext cx="763680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RSAI Legislative Priorities 2026</a:t>
            </a:r>
          </a:p>
        </p:txBody>
      </p:sp>
      <p:pic>
        <p:nvPicPr>
          <p:cNvPr id="6" name="Picture 5"/>
          <p:cNvPicPr>
            <a:picLocks noChangeAspect="1"/>
          </p:cNvPicPr>
          <p:nvPr/>
        </p:nvPicPr>
        <p:blipFill>
          <a:blip r:embed="rId3"/>
          <a:stretch>
            <a:fillRect/>
          </a:stretch>
        </p:blipFill>
        <p:spPr>
          <a:xfrm>
            <a:off x="685800" y="8965"/>
            <a:ext cx="7392041" cy="1219306"/>
          </a:xfrm>
          <a:prstGeom prst="rect">
            <a:avLst/>
          </a:prstGeom>
        </p:spPr>
      </p:pic>
    </p:spTree>
    <p:extLst>
      <p:ext uri="{BB962C8B-B14F-4D97-AF65-F5344CB8AC3E}">
        <p14:creationId xmlns:p14="http://schemas.microsoft.com/office/powerpoint/2010/main" val="1727844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7886700" cy="1325563"/>
          </a:xfrm>
        </p:spPr>
        <p:txBody>
          <a:bodyPr>
            <a:normAutofit/>
          </a:bodyPr>
          <a:lstStyle/>
          <a:p>
            <a:pPr algn="ctr"/>
            <a:r>
              <a:rPr lang="en-US" b="1" dirty="0"/>
              <a:t>THANK YOU FOR YOUR VOICE</a:t>
            </a:r>
            <a:br>
              <a:rPr lang="en-US" b="1" dirty="0"/>
            </a:br>
            <a:r>
              <a:rPr lang="en-US" b="1" dirty="0"/>
              <a:t>on behalf of rural students!</a:t>
            </a:r>
          </a:p>
        </p:txBody>
      </p:sp>
      <p:sp>
        <p:nvSpPr>
          <p:cNvPr id="3" name="Content Placeholder 2"/>
          <p:cNvSpPr>
            <a:spLocks noGrp="1"/>
          </p:cNvSpPr>
          <p:nvPr>
            <p:ph idx="1"/>
          </p:nvPr>
        </p:nvSpPr>
        <p:spPr>
          <a:xfrm>
            <a:off x="876299" y="3009803"/>
            <a:ext cx="7543801" cy="3543397"/>
          </a:xfrm>
        </p:spPr>
        <p:txBody>
          <a:bodyPr>
            <a:normAutofit fontScale="77500" lnSpcReduction="20000"/>
          </a:bodyPr>
          <a:lstStyle/>
          <a:p>
            <a:pPr algn="ctr"/>
            <a:r>
              <a:rPr lang="en-US" sz="2800" dirty="0"/>
              <a:t>Watch for RSAI Legislative Digest</a:t>
            </a:r>
          </a:p>
          <a:p>
            <a:pPr algn="ctr"/>
            <a:r>
              <a:rPr lang="en-US" sz="2800" dirty="0"/>
              <a:t>RSAI Priority Survey later this Summer</a:t>
            </a:r>
          </a:p>
          <a:p>
            <a:pPr algn="ctr"/>
            <a:r>
              <a:rPr lang="en-US" sz="2800" dirty="0"/>
              <a:t>Stay connected through the Interim </a:t>
            </a:r>
          </a:p>
          <a:p>
            <a:pPr algn="ctr"/>
            <a:r>
              <a:rPr lang="en-US" sz="2800" dirty="0"/>
              <a:t>Let us know what you need to beef up your advocacy efforts. </a:t>
            </a:r>
          </a:p>
          <a:p>
            <a:pPr algn="ctr"/>
            <a:r>
              <a:rPr lang="en-US" sz="2800" dirty="0"/>
              <a:t>See you in October at the RSAI Annual Meeting!</a:t>
            </a:r>
          </a:p>
          <a:p>
            <a:endParaRPr lang="en-US" sz="1400" b="1" dirty="0"/>
          </a:p>
          <a:p>
            <a:pPr marL="0" indent="0">
              <a:buNone/>
            </a:pPr>
            <a:r>
              <a:rPr lang="en-US" sz="2300" b="1" dirty="0"/>
              <a:t>Professional Advocate</a:t>
            </a:r>
          </a:p>
          <a:p>
            <a:pPr marL="0" indent="0">
              <a:spcBef>
                <a:spcPts val="0"/>
              </a:spcBef>
              <a:buNone/>
            </a:pPr>
            <a:r>
              <a:rPr lang="en-US" sz="2300" dirty="0"/>
              <a:t>Margaret Buckton, </a:t>
            </a:r>
            <a:r>
              <a:rPr lang="en-US" sz="2300" dirty="0">
                <a:hlinkClick r:id="rId2"/>
              </a:rPr>
              <a:t>margaret@iowaschoolfinance.com</a:t>
            </a:r>
            <a:r>
              <a:rPr lang="en-US" sz="2300" dirty="0"/>
              <a:t>  </a:t>
            </a:r>
          </a:p>
          <a:p>
            <a:pPr marL="0" indent="0">
              <a:spcBef>
                <a:spcPts val="0"/>
              </a:spcBef>
              <a:buNone/>
            </a:pPr>
            <a:r>
              <a:rPr lang="en-US" sz="2300" dirty="0"/>
              <a:t>1201 63rd Street, Des Moines, IA 50311 (515) 201-3755 cell</a:t>
            </a:r>
          </a:p>
          <a:p>
            <a:pPr marL="0" indent="0">
              <a:spcBef>
                <a:spcPts val="0"/>
              </a:spcBef>
              <a:buNone/>
            </a:pPr>
            <a:endParaRPr lang="en-US" sz="2300" dirty="0"/>
          </a:p>
          <a:p>
            <a:pPr marL="0" indent="0">
              <a:spcBef>
                <a:spcPts val="0"/>
              </a:spcBef>
              <a:buNone/>
            </a:pPr>
            <a:r>
              <a:rPr lang="en-US" sz="2300" b="1" dirty="0"/>
              <a:t>Grassroots Advocate</a:t>
            </a:r>
          </a:p>
          <a:p>
            <a:pPr marL="0" indent="0">
              <a:spcBef>
                <a:spcPts val="0"/>
              </a:spcBef>
              <a:buNone/>
            </a:pPr>
            <a:r>
              <a:rPr lang="en-US" sz="2300" dirty="0"/>
              <a:t>Dave Daughton, </a:t>
            </a:r>
            <a:r>
              <a:rPr lang="en-US" sz="2300" dirty="0">
                <a:hlinkClick r:id="rId3"/>
              </a:rPr>
              <a:t>dave.daughton@rsaia.org</a:t>
            </a:r>
            <a:endParaRPr lang="en-US" sz="2300" dirty="0"/>
          </a:p>
          <a:p>
            <a:pPr marL="0" indent="0">
              <a:spcBef>
                <a:spcPts val="0"/>
              </a:spcBef>
              <a:buNone/>
            </a:pPr>
            <a:r>
              <a:rPr lang="en-US" sz="2300" dirty="0"/>
              <a:t>(641) 344-5205</a:t>
            </a:r>
          </a:p>
        </p:txBody>
      </p:sp>
      <p:pic>
        <p:nvPicPr>
          <p:cNvPr id="4" name="Picture 3"/>
          <p:cNvPicPr>
            <a:picLocks noChangeAspect="1"/>
          </p:cNvPicPr>
          <p:nvPr/>
        </p:nvPicPr>
        <p:blipFill>
          <a:blip r:embed="rId4"/>
          <a:stretch>
            <a:fillRect/>
          </a:stretch>
        </p:blipFill>
        <p:spPr>
          <a:xfrm>
            <a:off x="685800" y="8965"/>
            <a:ext cx="7392041" cy="1219306"/>
          </a:xfrm>
          <a:prstGeom prst="rect">
            <a:avLst/>
          </a:prstGeom>
        </p:spPr>
      </p:pic>
    </p:spTree>
    <p:extLst>
      <p:ext uri="{BB962C8B-B14F-4D97-AF65-F5344CB8AC3E}">
        <p14:creationId xmlns:p14="http://schemas.microsoft.com/office/powerpoint/2010/main" val="3353773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886700" cy="1325563"/>
          </a:xfrm>
        </p:spPr>
        <p:txBody>
          <a:bodyPr>
            <a:normAutofit/>
          </a:bodyPr>
          <a:lstStyle/>
          <a:p>
            <a:r>
              <a:rPr lang="en-US" dirty="0"/>
              <a:t>Introductions </a:t>
            </a:r>
            <a:br>
              <a:rPr lang="en-US" dirty="0"/>
            </a:br>
            <a:r>
              <a:rPr lang="en-US" dirty="0"/>
              <a:t>(Current NE Region Leadership)</a:t>
            </a:r>
          </a:p>
        </p:txBody>
      </p:sp>
      <p:sp>
        <p:nvSpPr>
          <p:cNvPr id="3" name="Content Placeholder 2"/>
          <p:cNvSpPr>
            <a:spLocks noGrp="1"/>
          </p:cNvSpPr>
          <p:nvPr>
            <p:ph idx="1"/>
          </p:nvPr>
        </p:nvSpPr>
        <p:spPr>
          <a:xfrm>
            <a:off x="844250" y="2743200"/>
            <a:ext cx="7635241" cy="4174066"/>
          </a:xfrm>
        </p:spPr>
        <p:txBody>
          <a:bodyPr>
            <a:normAutofit fontScale="62500" lnSpcReduction="20000"/>
          </a:bodyPr>
          <a:lstStyle/>
          <a:p>
            <a:pPr>
              <a:lnSpc>
                <a:spcPct val="120000"/>
              </a:lnSpc>
              <a:buFont typeface="Wingdings" panose="05000000000000000000" pitchFamily="2" charset="2"/>
              <a:buChar char="v"/>
            </a:pPr>
            <a:r>
              <a:rPr lang="en-US" dirty="0"/>
              <a:t>Nick Trenkamp, Central CSD &amp; Eastern Allamakee CSD, </a:t>
            </a:r>
            <a:br>
              <a:rPr lang="en-US" dirty="0"/>
            </a:br>
            <a:r>
              <a:rPr lang="en-US" dirty="0"/>
              <a:t>Leadership Group - NE Regional Representative (Term expires September 2027)</a:t>
            </a:r>
          </a:p>
          <a:p>
            <a:pPr>
              <a:lnSpc>
                <a:spcPct val="120000"/>
              </a:lnSpc>
              <a:buFont typeface="Wingdings" panose="05000000000000000000" pitchFamily="2" charset="2"/>
              <a:buChar char="v"/>
            </a:pPr>
            <a:r>
              <a:rPr lang="en-US" dirty="0"/>
              <a:t>Caleb Bonjour, Gladbrook Reinbeck CSD,</a:t>
            </a:r>
            <a:br>
              <a:rPr lang="en-US" dirty="0"/>
            </a:br>
            <a:r>
              <a:rPr lang="en-US" dirty="0"/>
              <a:t>Leadership Group - At-Large Representative (term expires September 2027)</a:t>
            </a:r>
          </a:p>
          <a:p>
            <a:pPr>
              <a:lnSpc>
                <a:spcPct val="120000"/>
              </a:lnSpc>
              <a:buFont typeface="Wingdings" panose="05000000000000000000" pitchFamily="2" charset="2"/>
              <a:buChar char="v"/>
            </a:pPr>
            <a:r>
              <a:rPr lang="en-US" dirty="0"/>
              <a:t>Jay Marley, Tripoli CSD,</a:t>
            </a:r>
            <a:br>
              <a:rPr lang="en-US" dirty="0"/>
            </a:br>
            <a:r>
              <a:rPr lang="en-US" dirty="0"/>
              <a:t>Legislative Committee Representative (term expires June 2025)</a:t>
            </a:r>
          </a:p>
          <a:p>
            <a:pPr>
              <a:lnSpc>
                <a:spcPct val="120000"/>
              </a:lnSpc>
              <a:buFont typeface="Wingdings" panose="05000000000000000000" pitchFamily="2" charset="2"/>
              <a:buChar char="v"/>
            </a:pPr>
            <a:r>
              <a:rPr lang="en-US" dirty="0"/>
              <a:t>Barb Schwamman, Osage CSD &amp; Riceville CSD,</a:t>
            </a:r>
            <a:br>
              <a:rPr lang="en-US" dirty="0"/>
            </a:br>
            <a:r>
              <a:rPr lang="en-US" dirty="0"/>
              <a:t>Legislative Committee Representative (term expires June 2025)</a:t>
            </a:r>
          </a:p>
          <a:p>
            <a:pPr>
              <a:lnSpc>
                <a:spcPct val="120000"/>
              </a:lnSpc>
              <a:buFont typeface="Wingdings" panose="05000000000000000000" pitchFamily="2" charset="2"/>
              <a:buChar char="v"/>
            </a:pPr>
            <a:r>
              <a:rPr lang="en-US" dirty="0"/>
              <a:t>Will Dible, Alburnett CSD</a:t>
            </a:r>
            <a:br>
              <a:rPr lang="en-US" dirty="0"/>
            </a:br>
            <a:r>
              <a:rPr lang="en-US" dirty="0"/>
              <a:t>Legislative Committee Representative (term expires June 2025. Will is moving to NW Region so won’t be eligible)</a:t>
            </a:r>
          </a:p>
        </p:txBody>
      </p:sp>
      <p:pic>
        <p:nvPicPr>
          <p:cNvPr id="4" name="Picture 3"/>
          <p:cNvPicPr>
            <a:picLocks noChangeAspect="1"/>
          </p:cNvPicPr>
          <p:nvPr/>
        </p:nvPicPr>
        <p:blipFill>
          <a:blip r:embed="rId2"/>
          <a:stretch>
            <a:fillRect/>
          </a:stretch>
        </p:blipFill>
        <p:spPr>
          <a:xfrm>
            <a:off x="685800" y="8965"/>
            <a:ext cx="7392041" cy="1219306"/>
          </a:xfrm>
          <a:prstGeom prst="rect">
            <a:avLst/>
          </a:prstGeom>
        </p:spPr>
      </p:pic>
    </p:spTree>
    <p:extLst>
      <p:ext uri="{BB962C8B-B14F-4D97-AF65-F5344CB8AC3E}">
        <p14:creationId xmlns:p14="http://schemas.microsoft.com/office/powerpoint/2010/main" val="1096932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32454"/>
            <a:ext cx="7886700" cy="1325563"/>
          </a:xfrm>
        </p:spPr>
        <p:txBody>
          <a:bodyPr>
            <a:normAutofit/>
          </a:bodyPr>
          <a:lstStyle/>
          <a:p>
            <a:r>
              <a:rPr lang="en-US" dirty="0"/>
              <a:t>Introductions </a:t>
            </a:r>
            <a:br>
              <a:rPr lang="en-US" dirty="0"/>
            </a:br>
            <a:r>
              <a:rPr lang="en-US" dirty="0"/>
              <a:t>(RSAI &amp; ISFIS)</a:t>
            </a:r>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474" t="8473" r="9614" b="15269"/>
          <a:stretch/>
        </p:blipFill>
        <p:spPr>
          <a:xfrm>
            <a:off x="228600" y="2743200"/>
            <a:ext cx="5156200" cy="3200400"/>
          </a:xfrm>
        </p:spPr>
      </p:pic>
      <p:sp>
        <p:nvSpPr>
          <p:cNvPr id="7" name="Rectangle 6"/>
          <p:cNvSpPr/>
          <p:nvPr/>
        </p:nvSpPr>
        <p:spPr>
          <a:xfrm>
            <a:off x="5562600" y="2186399"/>
            <a:ext cx="3352800" cy="4314001"/>
          </a:xfrm>
          <a:prstGeom prst="rect">
            <a:avLst/>
          </a:prstGeom>
        </p:spPr>
        <p:txBody>
          <a:bodyPr wrap="square">
            <a:spAutoFit/>
          </a:bodyPr>
          <a:lstStyle/>
          <a:p>
            <a:pPr marL="91440" indent="-91440">
              <a:lnSpc>
                <a:spcPct val="90000"/>
              </a:lnSpc>
              <a:spcBef>
                <a:spcPts val="1200"/>
              </a:spcBef>
              <a:spcAft>
                <a:spcPts val="200"/>
              </a:spcAft>
              <a:buClr>
                <a:schemeClr val="accent1"/>
              </a:buClr>
              <a:buSzPct val="100000"/>
              <a:buFont typeface="Wingdings" panose="05000000000000000000" pitchFamily="2" charset="2"/>
              <a:buChar char="v"/>
            </a:pPr>
            <a:r>
              <a:rPr lang="en-US" sz="2000" dirty="0">
                <a:solidFill>
                  <a:schemeClr val="tx1">
                    <a:lumMod val="75000"/>
                    <a:lumOff val="25000"/>
                  </a:schemeClr>
                </a:solidFill>
              </a:rPr>
              <a:t>James Passick,</a:t>
            </a:r>
            <a:br>
              <a:rPr lang="en-US" sz="2000" dirty="0">
                <a:solidFill>
                  <a:schemeClr val="tx1">
                    <a:lumMod val="75000"/>
                    <a:lumOff val="25000"/>
                  </a:schemeClr>
                </a:solidFill>
              </a:rPr>
            </a:br>
            <a:r>
              <a:rPr lang="en-US" sz="2000" dirty="0">
                <a:solidFill>
                  <a:schemeClr val="tx1">
                    <a:lumMod val="75000"/>
                    <a:lumOff val="25000"/>
                  </a:schemeClr>
                </a:solidFill>
              </a:rPr>
              <a:t>IT Director</a:t>
            </a:r>
          </a:p>
          <a:p>
            <a:pPr marL="91440" indent="-91440">
              <a:lnSpc>
                <a:spcPct val="90000"/>
              </a:lnSpc>
              <a:spcBef>
                <a:spcPts val="1200"/>
              </a:spcBef>
              <a:spcAft>
                <a:spcPts val="200"/>
              </a:spcAft>
              <a:buClr>
                <a:schemeClr val="accent1"/>
              </a:buClr>
              <a:buSzPct val="100000"/>
              <a:buFont typeface="Wingdings" panose="05000000000000000000" pitchFamily="2" charset="2"/>
              <a:buChar char="v"/>
            </a:pPr>
            <a:r>
              <a:rPr lang="en-US" sz="2000" dirty="0">
                <a:solidFill>
                  <a:schemeClr val="tx1">
                    <a:lumMod val="75000"/>
                    <a:lumOff val="25000"/>
                  </a:schemeClr>
                </a:solidFill>
              </a:rPr>
              <a:t>Ken Sturgis,</a:t>
            </a:r>
            <a:br>
              <a:rPr lang="en-US" sz="2000" dirty="0">
                <a:solidFill>
                  <a:schemeClr val="tx1">
                    <a:lumMod val="75000"/>
                    <a:lumOff val="25000"/>
                  </a:schemeClr>
                </a:solidFill>
              </a:rPr>
            </a:br>
            <a:r>
              <a:rPr lang="en-US" sz="2000" dirty="0">
                <a:solidFill>
                  <a:schemeClr val="tx1">
                    <a:lumMod val="75000"/>
                    <a:lumOff val="25000"/>
                  </a:schemeClr>
                </a:solidFill>
              </a:rPr>
              <a:t>School Finance Director</a:t>
            </a:r>
          </a:p>
          <a:p>
            <a:pPr marL="91440" indent="-91440">
              <a:lnSpc>
                <a:spcPct val="90000"/>
              </a:lnSpc>
              <a:spcBef>
                <a:spcPts val="1200"/>
              </a:spcBef>
              <a:spcAft>
                <a:spcPts val="200"/>
              </a:spcAft>
              <a:buClr>
                <a:schemeClr val="accent1"/>
              </a:buClr>
              <a:buSzPct val="100000"/>
              <a:buFont typeface="Wingdings" panose="05000000000000000000" pitchFamily="2" charset="2"/>
              <a:buChar char="v"/>
            </a:pPr>
            <a:r>
              <a:rPr lang="en-US" sz="2000" dirty="0">
                <a:solidFill>
                  <a:schemeClr val="tx1">
                    <a:lumMod val="75000"/>
                    <a:lumOff val="25000"/>
                  </a:schemeClr>
                </a:solidFill>
              </a:rPr>
              <a:t>Larry Sigel,</a:t>
            </a:r>
            <a:br>
              <a:rPr lang="en-US" sz="2000" dirty="0">
                <a:solidFill>
                  <a:schemeClr val="tx1">
                    <a:lumMod val="75000"/>
                    <a:lumOff val="25000"/>
                  </a:schemeClr>
                </a:solidFill>
              </a:rPr>
            </a:br>
            <a:r>
              <a:rPr lang="en-US" sz="2000" dirty="0">
                <a:solidFill>
                  <a:schemeClr val="tx1">
                    <a:lumMod val="75000"/>
                    <a:lumOff val="25000"/>
                  </a:schemeClr>
                </a:solidFill>
              </a:rPr>
              <a:t>School Finance Guru</a:t>
            </a:r>
          </a:p>
          <a:p>
            <a:pPr marL="91440" indent="-91440">
              <a:lnSpc>
                <a:spcPct val="90000"/>
              </a:lnSpc>
              <a:spcBef>
                <a:spcPts val="1200"/>
              </a:spcBef>
              <a:spcAft>
                <a:spcPts val="200"/>
              </a:spcAft>
              <a:buClr>
                <a:schemeClr val="accent1"/>
              </a:buClr>
              <a:buSzPct val="100000"/>
              <a:buFont typeface="Wingdings" panose="05000000000000000000" pitchFamily="2" charset="2"/>
              <a:buChar char="v"/>
            </a:pPr>
            <a:r>
              <a:rPr lang="en-US" sz="2000" dirty="0">
                <a:solidFill>
                  <a:schemeClr val="tx1">
                    <a:lumMod val="75000"/>
                    <a:lumOff val="25000"/>
                  </a:schemeClr>
                </a:solidFill>
              </a:rPr>
              <a:t>Margaret Buckton</a:t>
            </a:r>
            <a:br>
              <a:rPr lang="en-US" sz="2000" dirty="0">
                <a:solidFill>
                  <a:schemeClr val="tx1">
                    <a:lumMod val="75000"/>
                    <a:lumOff val="25000"/>
                  </a:schemeClr>
                </a:solidFill>
              </a:rPr>
            </a:br>
            <a:r>
              <a:rPr lang="en-US" sz="2000" dirty="0">
                <a:solidFill>
                  <a:schemeClr val="tx1">
                    <a:lumMod val="75000"/>
                    <a:lumOff val="25000"/>
                  </a:schemeClr>
                </a:solidFill>
              </a:rPr>
              <a:t>RSAI Professional Advocate</a:t>
            </a:r>
          </a:p>
          <a:p>
            <a:pPr marL="91440" indent="-91440">
              <a:lnSpc>
                <a:spcPct val="90000"/>
              </a:lnSpc>
              <a:spcBef>
                <a:spcPts val="1200"/>
              </a:spcBef>
              <a:spcAft>
                <a:spcPts val="200"/>
              </a:spcAft>
              <a:buClr>
                <a:schemeClr val="accent1"/>
              </a:buClr>
              <a:buSzPct val="100000"/>
              <a:buFont typeface="Wingdings" panose="05000000000000000000" pitchFamily="2" charset="2"/>
              <a:buChar char="v"/>
            </a:pPr>
            <a:r>
              <a:rPr lang="en-US" sz="2000" dirty="0">
                <a:solidFill>
                  <a:schemeClr val="tx1">
                    <a:lumMod val="75000"/>
                    <a:lumOff val="25000"/>
                  </a:schemeClr>
                </a:solidFill>
              </a:rPr>
              <a:t>Jen Albers, </a:t>
            </a:r>
            <a:br>
              <a:rPr lang="en-US" sz="2000" dirty="0">
                <a:solidFill>
                  <a:schemeClr val="tx1">
                    <a:lumMod val="75000"/>
                    <a:lumOff val="25000"/>
                  </a:schemeClr>
                </a:solidFill>
              </a:rPr>
            </a:br>
            <a:r>
              <a:rPr lang="en-US" sz="2000" dirty="0">
                <a:solidFill>
                  <a:schemeClr val="tx1">
                    <a:lumMod val="75000"/>
                    <a:lumOff val="25000"/>
                  </a:schemeClr>
                </a:solidFill>
              </a:rPr>
              <a:t>RSAI Support &amp; Accountant</a:t>
            </a:r>
          </a:p>
          <a:p>
            <a:pPr marL="91440" indent="-91440">
              <a:lnSpc>
                <a:spcPct val="90000"/>
              </a:lnSpc>
              <a:spcBef>
                <a:spcPts val="1200"/>
              </a:spcBef>
              <a:spcAft>
                <a:spcPts val="200"/>
              </a:spcAft>
              <a:buClr>
                <a:schemeClr val="accent1"/>
              </a:buClr>
              <a:buSzPct val="100000"/>
              <a:buFont typeface="Wingdings" panose="05000000000000000000" pitchFamily="2" charset="2"/>
              <a:buChar char="v"/>
            </a:pPr>
            <a:r>
              <a:rPr lang="en-US" sz="2000" dirty="0">
                <a:solidFill>
                  <a:schemeClr val="tx1">
                    <a:lumMod val="75000"/>
                    <a:lumOff val="25000"/>
                  </a:schemeClr>
                </a:solidFill>
              </a:rPr>
              <a:t>Dave Daughton, </a:t>
            </a:r>
            <a:br>
              <a:rPr lang="en-US" sz="2000" dirty="0">
                <a:solidFill>
                  <a:schemeClr val="tx1">
                    <a:lumMod val="75000"/>
                    <a:lumOff val="25000"/>
                  </a:schemeClr>
                </a:solidFill>
              </a:rPr>
            </a:br>
            <a:r>
              <a:rPr lang="en-US" sz="2000" dirty="0">
                <a:solidFill>
                  <a:schemeClr val="tx1">
                    <a:lumMod val="75000"/>
                    <a:lumOff val="25000"/>
                  </a:schemeClr>
                </a:solidFill>
              </a:rPr>
              <a:t>RSAI Grassroots Advocate</a:t>
            </a:r>
          </a:p>
        </p:txBody>
      </p:sp>
      <p:pic>
        <p:nvPicPr>
          <p:cNvPr id="6" name="Picture 5"/>
          <p:cNvPicPr>
            <a:picLocks noChangeAspect="1"/>
          </p:cNvPicPr>
          <p:nvPr/>
        </p:nvPicPr>
        <p:blipFill>
          <a:blip r:embed="rId3"/>
          <a:stretch>
            <a:fillRect/>
          </a:stretch>
        </p:blipFill>
        <p:spPr>
          <a:xfrm>
            <a:off x="685800" y="8965"/>
            <a:ext cx="7392041" cy="1219306"/>
          </a:xfrm>
          <a:prstGeom prst="rect">
            <a:avLst/>
          </a:prstGeom>
        </p:spPr>
      </p:pic>
    </p:spTree>
    <p:extLst>
      <p:ext uri="{BB962C8B-B14F-4D97-AF65-F5344CB8AC3E}">
        <p14:creationId xmlns:p14="http://schemas.microsoft.com/office/powerpoint/2010/main" val="2917653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66800"/>
            <a:ext cx="7886700" cy="1325563"/>
          </a:xfrm>
        </p:spPr>
        <p:txBody>
          <a:bodyPr>
            <a:normAutofit/>
          </a:bodyPr>
          <a:lstStyle/>
          <a:p>
            <a:r>
              <a:rPr lang="en-US" dirty="0"/>
              <a:t>Introductions </a:t>
            </a:r>
            <a:br>
              <a:rPr lang="en-US" dirty="0"/>
            </a:br>
            <a:r>
              <a:rPr lang="en-US" dirty="0"/>
              <a:t>(all attendees)</a:t>
            </a:r>
          </a:p>
        </p:txBody>
      </p:sp>
      <p:sp>
        <p:nvSpPr>
          <p:cNvPr id="3" name="Content Placeholder 2"/>
          <p:cNvSpPr>
            <a:spLocks noGrp="1"/>
          </p:cNvSpPr>
          <p:nvPr>
            <p:ph idx="1"/>
          </p:nvPr>
        </p:nvSpPr>
        <p:spPr>
          <a:xfrm>
            <a:off x="533400" y="2484250"/>
            <a:ext cx="8382000" cy="4351338"/>
          </a:xfrm>
        </p:spPr>
        <p:txBody>
          <a:bodyPr>
            <a:normAutofit fontScale="92500"/>
          </a:bodyPr>
          <a:lstStyle/>
          <a:p>
            <a:r>
              <a:rPr lang="en-US" dirty="0"/>
              <a:t>Name	 ____________________________________</a:t>
            </a:r>
          </a:p>
          <a:p>
            <a:r>
              <a:rPr lang="en-US" dirty="0"/>
              <a:t>District Role ____________________________________</a:t>
            </a:r>
          </a:p>
          <a:p>
            <a:r>
              <a:rPr lang="en-US" dirty="0"/>
              <a:t>One Sentence:  What’s something great happening in your school district today? </a:t>
            </a:r>
          </a:p>
          <a:p>
            <a:pPr marL="0" indent="0">
              <a:buNone/>
            </a:pPr>
            <a:r>
              <a:rPr lang="en-US" dirty="0"/>
              <a:t>________________________________________________</a:t>
            </a:r>
          </a:p>
          <a:p>
            <a:pPr marL="0" indent="0">
              <a:buNone/>
            </a:pPr>
            <a:r>
              <a:rPr lang="en-US" dirty="0"/>
              <a:t>________________________________________________</a:t>
            </a:r>
          </a:p>
          <a:p>
            <a:pPr marL="0" indent="0">
              <a:buNone/>
            </a:pPr>
            <a:r>
              <a:rPr lang="en-US" dirty="0"/>
              <a:t>________________________________________________</a:t>
            </a:r>
          </a:p>
          <a:p>
            <a:pPr marL="384048" lvl="2" indent="0">
              <a:buNone/>
            </a:pPr>
            <a:endParaRPr lang="en-US" dirty="0"/>
          </a:p>
        </p:txBody>
      </p:sp>
      <p:pic>
        <p:nvPicPr>
          <p:cNvPr id="4" name="Picture 3"/>
          <p:cNvPicPr>
            <a:picLocks noChangeAspect="1"/>
          </p:cNvPicPr>
          <p:nvPr/>
        </p:nvPicPr>
        <p:blipFill>
          <a:blip r:embed="rId2"/>
          <a:stretch>
            <a:fillRect/>
          </a:stretch>
        </p:blipFill>
        <p:spPr>
          <a:xfrm>
            <a:off x="685800" y="8965"/>
            <a:ext cx="7392041" cy="1219306"/>
          </a:xfrm>
          <a:prstGeom prst="rect">
            <a:avLst/>
          </a:prstGeom>
        </p:spPr>
      </p:pic>
    </p:spTree>
    <p:extLst>
      <p:ext uri="{BB962C8B-B14F-4D97-AF65-F5344CB8AC3E}">
        <p14:creationId xmlns:p14="http://schemas.microsoft.com/office/powerpoint/2010/main" val="2026391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41" y="1905000"/>
            <a:ext cx="7886700" cy="1325563"/>
          </a:xfrm>
        </p:spPr>
        <p:txBody>
          <a:bodyPr/>
          <a:lstStyle/>
          <a:p>
            <a:r>
              <a:rPr lang="en-US" dirty="0"/>
              <a:t>RSAI Overview and Process</a:t>
            </a:r>
          </a:p>
        </p:txBody>
      </p:sp>
      <p:pic>
        <p:nvPicPr>
          <p:cNvPr id="3" name="Picture 2"/>
          <p:cNvPicPr>
            <a:picLocks noChangeAspect="1"/>
          </p:cNvPicPr>
          <p:nvPr/>
        </p:nvPicPr>
        <p:blipFill>
          <a:blip r:embed="rId2"/>
          <a:stretch>
            <a:fillRect/>
          </a:stretch>
        </p:blipFill>
        <p:spPr>
          <a:xfrm>
            <a:off x="685800" y="8965"/>
            <a:ext cx="7392041" cy="1219306"/>
          </a:xfrm>
          <a:prstGeom prst="rect">
            <a:avLst/>
          </a:prstGeom>
        </p:spPr>
      </p:pic>
    </p:spTree>
    <p:extLst>
      <p:ext uri="{BB962C8B-B14F-4D97-AF65-F5344CB8AC3E}">
        <p14:creationId xmlns:p14="http://schemas.microsoft.com/office/powerpoint/2010/main" val="1515362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18154"/>
            <a:ext cx="7886700" cy="1325563"/>
          </a:xfrm>
        </p:spPr>
        <p:txBody>
          <a:bodyPr/>
          <a:lstStyle/>
          <a:p>
            <a:r>
              <a:rPr lang="en-US" dirty="0"/>
              <a:t>History of RSAI</a:t>
            </a:r>
          </a:p>
        </p:txBody>
      </p:sp>
      <p:sp>
        <p:nvSpPr>
          <p:cNvPr id="3" name="Content Placeholder 2"/>
          <p:cNvSpPr>
            <a:spLocks noGrp="1"/>
          </p:cNvSpPr>
          <p:nvPr>
            <p:ph idx="1"/>
          </p:nvPr>
        </p:nvSpPr>
        <p:spPr>
          <a:xfrm>
            <a:off x="660026" y="2133600"/>
            <a:ext cx="7886700" cy="4351338"/>
          </a:xfrm>
        </p:spPr>
        <p:txBody>
          <a:bodyPr>
            <a:normAutofit fontScale="92500" lnSpcReduction="10000"/>
          </a:bodyPr>
          <a:lstStyle/>
          <a:p>
            <a:pPr marL="0" indent="0">
              <a:buNone/>
            </a:pPr>
            <a:r>
              <a:rPr lang="en-US" dirty="0"/>
              <a:t>The Rural School Advocates of Iowa began with a few rural school leaders getting together in 2013 to discuss many things: </a:t>
            </a:r>
          </a:p>
          <a:p>
            <a:pPr lvl="1"/>
            <a:r>
              <a:rPr lang="en-US" dirty="0"/>
              <a:t>Why were rural school voices not represented in statewide decision-making?</a:t>
            </a:r>
          </a:p>
          <a:p>
            <a:pPr lvl="1"/>
            <a:r>
              <a:rPr lang="en-US" dirty="0"/>
              <a:t>Why did funding formulas not recognize transportation and sparsity factors?</a:t>
            </a:r>
          </a:p>
          <a:p>
            <a:pPr lvl="1"/>
            <a:r>
              <a:rPr lang="en-US" dirty="0"/>
              <a:t>Why did state policy always seem to have a “one-size-fits-all” approach that left little flexibility to rural schools? </a:t>
            </a:r>
          </a:p>
          <a:p>
            <a:pPr lvl="1"/>
            <a:r>
              <a:rPr lang="en-US" dirty="0"/>
              <a:t>What could rural school leaders do to change this situation to benefit students in rural schools?</a:t>
            </a:r>
          </a:p>
          <a:p>
            <a:r>
              <a:rPr lang="en-US" dirty="0"/>
              <a:t>July 1, 2014 RSAI officially formed with 41 member districts</a:t>
            </a:r>
          </a:p>
        </p:txBody>
      </p:sp>
      <p:pic>
        <p:nvPicPr>
          <p:cNvPr id="4" name="Picture 3"/>
          <p:cNvPicPr>
            <a:picLocks noChangeAspect="1"/>
          </p:cNvPicPr>
          <p:nvPr/>
        </p:nvPicPr>
        <p:blipFill>
          <a:blip r:embed="rId2"/>
          <a:stretch>
            <a:fillRect/>
          </a:stretch>
        </p:blipFill>
        <p:spPr>
          <a:xfrm>
            <a:off x="685800" y="8965"/>
            <a:ext cx="7392041" cy="1219306"/>
          </a:xfrm>
          <a:prstGeom prst="rect">
            <a:avLst/>
          </a:prstGeom>
        </p:spPr>
      </p:pic>
    </p:spTree>
    <p:extLst>
      <p:ext uri="{BB962C8B-B14F-4D97-AF65-F5344CB8AC3E}">
        <p14:creationId xmlns:p14="http://schemas.microsoft.com/office/powerpoint/2010/main" val="4015572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76200" y="0"/>
            <a:ext cx="9067800" cy="7022823"/>
          </a:xfrm>
          <a:prstGeom prst="rect">
            <a:avLst/>
          </a:prstGeom>
        </p:spPr>
      </p:pic>
      <p:sp>
        <p:nvSpPr>
          <p:cNvPr id="5" name="TextBox 4"/>
          <p:cNvSpPr txBox="1"/>
          <p:nvPr/>
        </p:nvSpPr>
        <p:spPr>
          <a:xfrm>
            <a:off x="7239000" y="152400"/>
            <a:ext cx="1447800" cy="369332"/>
          </a:xfrm>
          <a:prstGeom prst="rect">
            <a:avLst/>
          </a:prstGeom>
          <a:noFill/>
        </p:spPr>
        <p:txBody>
          <a:bodyPr wrap="square" rtlCol="0">
            <a:spAutoFit/>
          </a:bodyPr>
          <a:lstStyle/>
          <a:p>
            <a:r>
              <a:rPr lang="en-US" dirty="0"/>
              <a:t>July 1, 2014</a:t>
            </a:r>
          </a:p>
        </p:txBody>
      </p:sp>
    </p:spTree>
    <p:extLst>
      <p:ext uri="{BB962C8B-B14F-4D97-AF65-F5344CB8AC3E}">
        <p14:creationId xmlns:p14="http://schemas.microsoft.com/office/powerpoint/2010/main" val="3412193241"/>
      </p:ext>
    </p:extLst>
  </p:cSld>
  <p:clrMapOvr>
    <a:masterClrMapping/>
  </p:clrMapOvr>
</p:sld>
</file>

<file path=ppt/theme/theme1.xml><?xml version="1.0" encoding="utf-8"?>
<a:theme xmlns:a="http://schemas.openxmlformats.org/drawingml/2006/main" name="ISFIS-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FIS-Green" id="{36109C64-15B0-44C9-A717-F66B6D07A4ED}" vid="{5DA91592-39CB-4BEE-AD6D-C549682993B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resentation 2019" id="{EF3F0CCC-7E06-4588-B5D2-C37C9E85B026}" vid="{505C777E-9B4F-4A96-89E9-BC12DA234E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ISFIS-Green</Template>
  <TotalTime>33591</TotalTime>
  <Words>2190</Words>
  <Application>Microsoft Office PowerPoint</Application>
  <PresentationFormat>On-screen Show (4:3)</PresentationFormat>
  <Paragraphs>170</Paragraphs>
  <Slides>36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Calibri</vt:lpstr>
      <vt:lpstr>Calibri Light</vt:lpstr>
      <vt:lpstr>Newsreader SemiBold</vt:lpstr>
      <vt:lpstr>Wingdings</vt:lpstr>
      <vt:lpstr>ISFIS-Green</vt:lpstr>
      <vt:lpstr>Custom Design</vt:lpstr>
      <vt:lpstr>RSAI Region Meeting  NE Region May 30, 2025</vt:lpstr>
      <vt:lpstr>Call to Order &amp; Welcome Barb Schwamman, Riceville and Osage Superintendent</vt:lpstr>
      <vt:lpstr>Agenda (call for approval)</vt:lpstr>
      <vt:lpstr>Introductions  (Current NE Region Leadership)</vt:lpstr>
      <vt:lpstr>Introductions  (RSAI &amp; ISFIS)</vt:lpstr>
      <vt:lpstr>Introductions  (all attendees)</vt:lpstr>
      <vt:lpstr>RSAI Overview and Process</vt:lpstr>
      <vt:lpstr>History of RSAI</vt:lpstr>
      <vt:lpstr>PowerPoint Presentation</vt:lpstr>
      <vt:lpstr>PowerPoint Presentation</vt:lpstr>
      <vt:lpstr>PowerPoint Presentation</vt:lpstr>
      <vt:lpstr>PowerPoint Presentation</vt:lpstr>
      <vt:lpstr>Member Benefits</vt:lpstr>
      <vt:lpstr>PowerPoint Presentation</vt:lpstr>
      <vt:lpstr>PowerPoint Presentation</vt:lpstr>
      <vt:lpstr>Election of RSAI Regional Representative to the Legislative Committee</vt:lpstr>
      <vt:lpstr>Review of RSAI Bylaws</vt:lpstr>
      <vt:lpstr>Summary of 2025 Legislative Session (Some Pending Governor’s Signature) RSAI Priority Action</vt:lpstr>
      <vt:lpstr>SSA, Formula Equity, Operational Sharing, Adequate Funding,  Teacher Pay, AEAs</vt:lpstr>
      <vt:lpstr>SSA Status</vt:lpstr>
      <vt:lpstr>PowerPoint Presentation</vt:lpstr>
      <vt:lpstr>PowerPoint Presentation</vt:lpstr>
      <vt:lpstr>Teacher Shortage Priority</vt:lpstr>
      <vt:lpstr>Board Authority/Local Control</vt:lpstr>
      <vt:lpstr>Board Authority/Local Control</vt:lpstr>
      <vt:lpstr>Board Authority/Local Control</vt:lpstr>
      <vt:lpstr>Governor’s Initiatives</vt:lpstr>
      <vt:lpstr>Governor’s Initiatives</vt:lpstr>
      <vt:lpstr>Property Tax Overhaul: SSB 1208 1227 SF 651 and HSB 313 HSB 328</vt:lpstr>
      <vt:lpstr>Property Tax Relief First Glance Impact on Schools </vt:lpstr>
      <vt:lpstr>LSA Factbook https://www.legis.iowa.gov/docs/publications/FCTA/1460496.pdf </vt:lpstr>
      <vt:lpstr>PowerPoint Presentation</vt:lpstr>
      <vt:lpstr>Economic Efficiency of Property Taxation</vt:lpstr>
      <vt:lpstr>PowerPoint Presentation</vt:lpstr>
      <vt:lpstr>PowerPoint Presentation</vt:lpstr>
      <vt:lpstr>THANK YOU FOR YOUR VOICE on behalf of rural students!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Title</dc:title>
  <dc:creator>Susie</dc:creator>
  <cp:lastModifiedBy>JA</cp:lastModifiedBy>
  <cp:revision>2269</cp:revision>
  <cp:lastPrinted>2024-05-07T12:18:16Z</cp:lastPrinted>
  <dcterms:created xsi:type="dcterms:W3CDTF">2014-07-14T21:17:36Z</dcterms:created>
  <dcterms:modified xsi:type="dcterms:W3CDTF">2025-05-29T21:48:17Z</dcterms:modified>
</cp:coreProperties>
</file>