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D2D1AA7-77F2-47AF-A71E-C38AFEE2D92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1D00E01-9D94-4AD7-8EF9-F95D84E9DFA6}" type="datetimeFigureOut">
              <a:rPr lang="en-US" smtClean="0"/>
              <a:t>12/5/2016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Emergency Medical Responder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Chapin Area Rescue Squad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66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altLang="en-US" dirty="0"/>
              <a:t>Stress is a normal part of an EMR’s life.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The five stages of the grief process when dealing with death and dying are denial, anger, bargaining, depression, and acceptance.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Stress management consists of recognizing, preventing, and reducing critical incident stress.</a:t>
            </a:r>
          </a:p>
          <a:p>
            <a:r>
              <a:rPr lang="en-US" altLang="en-US" dirty="0"/>
              <a:t>You should understand how airborne and </a:t>
            </a:r>
            <a:r>
              <a:rPr lang="en-US" altLang="en-US" dirty="0" err="1"/>
              <a:t>bloodborne</a:t>
            </a:r>
            <a:r>
              <a:rPr lang="en-US" altLang="en-US" dirty="0"/>
              <a:t> diseases are spread and how standard precautions prevent the spread of infection.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03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2: Safety and Wellness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58" y="1600200"/>
            <a:ext cx="6737684" cy="4800600"/>
          </a:xfrm>
        </p:spPr>
      </p:pic>
    </p:spTree>
    <p:extLst>
      <p:ext uri="{BB962C8B-B14F-4D97-AF65-F5344CB8AC3E}">
        <p14:creationId xmlns:p14="http://schemas.microsoft.com/office/powerpoint/2010/main" val="292356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spcBef>
                <a:spcPct val="35000"/>
              </a:spcBef>
              <a:buNone/>
            </a:pPr>
            <a:r>
              <a:rPr lang="en-US" altLang="en-US" dirty="0" smtClean="0"/>
              <a:t>Identify the following and use of:</a:t>
            </a:r>
          </a:p>
          <a:p>
            <a:pPr>
              <a:spcBef>
                <a:spcPct val="35000"/>
              </a:spcBef>
            </a:pPr>
            <a:r>
              <a:rPr lang="en-US" altLang="en-US" dirty="0" smtClean="0"/>
              <a:t>Standard </a:t>
            </a:r>
            <a:r>
              <a:rPr lang="en-US" altLang="en-US" dirty="0"/>
              <a:t>safety precautions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Personal protective equipment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Stress management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Dealing with death and dying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Prevention of response-related </a:t>
            </a:r>
            <a:r>
              <a:rPr lang="en-US" altLang="en-US" dirty="0" smtClean="0"/>
              <a:t>injuries</a:t>
            </a:r>
          </a:p>
          <a:p>
            <a:pPr marL="114300" indent="0">
              <a:spcBef>
                <a:spcPct val="35000"/>
              </a:spcBef>
              <a:buNone/>
            </a:pPr>
            <a:r>
              <a:rPr lang="en-US" altLang="en-US" dirty="0" smtClean="0"/>
              <a:t>Demonstrate and Identify BSI procedures and protection for infectious diseases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923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You, your patients, and their families can experience various degrees of stress in a medical emergency.</a:t>
            </a:r>
          </a:p>
          <a:p>
            <a:r>
              <a:rPr lang="en-US" dirty="0" smtClean="0"/>
              <a:t>You must be in decent shape (physically and mentally) to be a quality responder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You must learn how to avoid unnecessary stress and how to prevent your stress level from becoming too high.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The most stressful calls include: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 patient who reminds you of a close family member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Very young or very old patients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Death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4677293"/>
            <a:ext cx="2708563" cy="21668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481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7924800" cy="5638800"/>
          </a:xfrm>
        </p:spPr>
        <p:txBody>
          <a:bodyPr/>
          <a:lstStyle/>
          <a:p>
            <a:pPr>
              <a:spcBef>
                <a:spcPct val="35000"/>
              </a:spcBef>
            </a:pPr>
            <a:r>
              <a:rPr lang="en-US" altLang="en-US" dirty="0"/>
              <a:t>You must make a conscious effort to prevent and reduce stress: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Learn to recognize the signs and symptoms of stress.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Adjust your lifestyle to include stress-reducing activities. </a:t>
            </a:r>
          </a:p>
          <a:p>
            <a:pPr>
              <a:spcBef>
                <a:spcPct val="35000"/>
              </a:spcBef>
            </a:pPr>
            <a:r>
              <a:rPr lang="en-US" altLang="en-US" dirty="0" smtClean="0"/>
              <a:t>Five </a:t>
            </a:r>
            <a:r>
              <a:rPr lang="en-US" altLang="en-US" dirty="0"/>
              <a:t>stages of reaction to death and dying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Denial: The person experiencing denial cannot believe what is happening.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Anger: Anger is a normal reaction to stress and it will sometimes be directed at you.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Bargaining: The act of trying to make a deal to postpone death and dying</a:t>
            </a:r>
            <a:r>
              <a:rPr lang="en-US" altLang="en-US" dirty="0" smtClean="0"/>
              <a:t>.</a:t>
            </a:r>
            <a:r>
              <a:rPr lang="en-US" altLang="en-US" dirty="0"/>
              <a:t> </a:t>
            </a:r>
            <a:endParaRPr lang="en-US" altLang="en-US" dirty="0" smtClean="0"/>
          </a:p>
          <a:p>
            <a:pPr lvl="1">
              <a:spcBef>
                <a:spcPct val="35000"/>
              </a:spcBef>
            </a:pPr>
            <a:r>
              <a:rPr lang="en-US" altLang="en-US" dirty="0" smtClean="0"/>
              <a:t>Depression</a:t>
            </a:r>
            <a:r>
              <a:rPr lang="en-US" altLang="en-US" dirty="0"/>
              <a:t>: The patient is usually silent or seems to retreat into his or her own world.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Acceptance: The patient understands that death and dying cannot be changed.</a:t>
            </a:r>
          </a:p>
          <a:p>
            <a:pPr lvl="1">
              <a:spcBef>
                <a:spcPct val="35000"/>
              </a:spcBef>
            </a:pP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495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Recognizing </a:t>
            </a:r>
            <a:r>
              <a:rPr lang="en-US" altLang="en-US" dirty="0" smtClean="0"/>
              <a:t>Stress</a:t>
            </a:r>
            <a:endParaRPr lang="en-US" altLang="en-US" dirty="0"/>
          </a:p>
          <a:p>
            <a:pPr lvl="1"/>
            <a:r>
              <a:rPr lang="en-US" dirty="0" smtClean="0"/>
              <a:t>Warning Signs</a:t>
            </a:r>
          </a:p>
          <a:p>
            <a:r>
              <a:rPr lang="en-US" dirty="0" smtClean="0"/>
              <a:t>Preventing Stress</a:t>
            </a:r>
          </a:p>
          <a:p>
            <a:pPr lvl="1"/>
            <a:r>
              <a:rPr lang="en-US" dirty="0" smtClean="0"/>
              <a:t>Diet</a:t>
            </a:r>
          </a:p>
          <a:p>
            <a:pPr lvl="1"/>
            <a:r>
              <a:rPr lang="en-US" dirty="0" smtClean="0"/>
              <a:t>Exercise</a:t>
            </a:r>
          </a:p>
          <a:p>
            <a:r>
              <a:rPr lang="en-US" dirty="0" smtClean="0"/>
              <a:t>Reducing Stress</a:t>
            </a:r>
          </a:p>
          <a:p>
            <a:pPr lvl="1"/>
            <a:r>
              <a:rPr lang="en-US" dirty="0" smtClean="0"/>
              <a:t>CISM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729037"/>
            <a:ext cx="5410200" cy="304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414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Precautions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altLang="en-US" dirty="0" err="1"/>
              <a:t>Bloodborne</a:t>
            </a:r>
            <a:r>
              <a:rPr lang="en-US" altLang="en-US" dirty="0"/>
              <a:t> pathogens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Disease-causing agents that are spread through contact with infected blood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HIV is transmitted by contact with infected blood, semen, or vaginal secretions.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Wear gloves.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Hepatitis B is also spread by direct contact with infected blood, but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it is far more contagious than HIV.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677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91200" cy="5181600"/>
          </a:xfrm>
        </p:spPr>
        <p:txBody>
          <a:bodyPr/>
          <a:lstStyle/>
          <a:p>
            <a:pPr>
              <a:spcBef>
                <a:spcPct val="35000"/>
              </a:spcBef>
            </a:pPr>
            <a:r>
              <a:rPr lang="en-US" altLang="en-US" dirty="0"/>
              <a:t>Standard precautions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Assume that all patients are potentially infected with </a:t>
            </a:r>
            <a:r>
              <a:rPr lang="en-US" altLang="en-US" dirty="0" err="1"/>
              <a:t>bloodborne</a:t>
            </a:r>
            <a:r>
              <a:rPr lang="en-US" altLang="en-US" dirty="0"/>
              <a:t> pathogens.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Use protective equipment.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Always wear approved gloves, and change gloves after contact with each patient.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Wash your hands with soap and water.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Always wear a protective mask, eyewear, or a face shield when you anticipate blood.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441950" y="3879850"/>
            <a:ext cx="3403600" cy="2552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87196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altLang="en-US" dirty="0"/>
              <a:t>Scene safety is a most important consideration to you as an EMR.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Includes your safety and the safety of all other people present at the scene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An injured or dead EMR cannot help those in need.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Drive safely and always fasten your seatbelt when you are in your vehicle.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Parking your vehicle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Park your vehicle so that it protects the area from traffic hazards.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Be sure that the emergency warning lights are operating correctly.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Be careful when getting out of your vehicle.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1715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</TotalTime>
  <Words>525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Emergency Medical Responder</vt:lpstr>
      <vt:lpstr>Chapter 2: Safety and Wellness</vt:lpstr>
      <vt:lpstr>Objectives</vt:lpstr>
      <vt:lpstr>Introduction</vt:lpstr>
      <vt:lpstr>Stress</vt:lpstr>
      <vt:lpstr>Stress Management</vt:lpstr>
      <vt:lpstr>Standard Precautions</vt:lpstr>
      <vt:lpstr>BSI</vt:lpstr>
      <vt:lpstr>Responding</vt:lpstr>
      <vt:lpstr>Review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Byce McCormick</dc:creator>
  <cp:lastModifiedBy>Byce McCormick</cp:lastModifiedBy>
  <cp:revision>3</cp:revision>
  <dcterms:created xsi:type="dcterms:W3CDTF">2016-12-05T15:32:25Z</dcterms:created>
  <dcterms:modified xsi:type="dcterms:W3CDTF">2016-12-05T15:53:12Z</dcterms:modified>
</cp:coreProperties>
</file>