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6" r:id="rId10"/>
    <p:sldId id="267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00E01-9D94-4AD7-8EF9-F95D84E9DFA6}" type="datetimeFigureOut">
              <a:rPr lang="en-US" smtClean="0"/>
              <a:t>12/5/2016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D1AA7-77F2-47AF-A71E-C38AFEE2D9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00E01-9D94-4AD7-8EF9-F95D84E9DFA6}" type="datetimeFigureOut">
              <a:rPr lang="en-US" smtClean="0"/>
              <a:t>12/5/2016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D1AA7-77F2-47AF-A71E-C38AFEE2D9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00E01-9D94-4AD7-8EF9-F95D84E9DFA6}" type="datetimeFigureOut">
              <a:rPr lang="en-US" smtClean="0"/>
              <a:t>12/5/2016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D1AA7-77F2-47AF-A71E-C38AFEE2D9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00E01-9D94-4AD7-8EF9-F95D84E9DFA6}" type="datetimeFigureOut">
              <a:rPr lang="en-US" smtClean="0"/>
              <a:t>12/5/2016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D1AA7-77F2-47AF-A71E-C38AFEE2D9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00E01-9D94-4AD7-8EF9-F95D84E9DFA6}" type="datetimeFigureOut">
              <a:rPr lang="en-US" smtClean="0"/>
              <a:t>12/5/2016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D1AA7-77F2-47AF-A71E-C38AFEE2D9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00E01-9D94-4AD7-8EF9-F95D84E9DFA6}" type="datetimeFigureOut">
              <a:rPr lang="en-US" smtClean="0"/>
              <a:t>12/5/2016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D1AA7-77F2-47AF-A71E-C38AFEE2D9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00E01-9D94-4AD7-8EF9-F95D84E9DFA6}" type="datetimeFigureOut">
              <a:rPr lang="en-US" smtClean="0"/>
              <a:t>12/5/2016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D1AA7-77F2-47AF-A71E-C38AFEE2D9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00E01-9D94-4AD7-8EF9-F95D84E9DFA6}" type="datetimeFigureOut">
              <a:rPr lang="en-US" smtClean="0"/>
              <a:t>12/5/2016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D1AA7-77F2-47AF-A71E-C38AFEE2D9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00E01-9D94-4AD7-8EF9-F95D84E9DFA6}" type="datetimeFigureOut">
              <a:rPr lang="en-US" smtClean="0"/>
              <a:t>12/5/2016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D1AA7-77F2-47AF-A71E-C38AFEE2D9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00E01-9D94-4AD7-8EF9-F95D84E9DFA6}" type="datetimeFigureOut">
              <a:rPr lang="en-US" smtClean="0"/>
              <a:t>12/5/2016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D1AA7-77F2-47AF-A71E-C38AFEE2D92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00E01-9D94-4AD7-8EF9-F95D84E9DFA6}" type="datetimeFigureOut">
              <a:rPr lang="en-US" smtClean="0"/>
              <a:t>12/5/2016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D2D1AA7-77F2-47AF-A71E-C38AFEE2D92E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DD2D1AA7-77F2-47AF-A71E-C38AFEE2D92E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71D00E01-9D94-4AD7-8EF9-F95D84E9DFA6}" type="datetimeFigureOut">
              <a:rPr lang="en-US" smtClean="0"/>
              <a:t>12/5/2016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Emergency Medical Responder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Chapin Area Rescue Squad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86668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ct val="35000"/>
              </a:spcBef>
            </a:pPr>
            <a:r>
              <a:rPr lang="en-US" altLang="en-US" dirty="0"/>
              <a:t>Stress is a normal part of an EMR’s life.</a:t>
            </a:r>
          </a:p>
          <a:p>
            <a:pPr>
              <a:spcBef>
                <a:spcPct val="35000"/>
              </a:spcBef>
            </a:pPr>
            <a:r>
              <a:rPr lang="en-US" altLang="en-US" dirty="0"/>
              <a:t>The five stages of the grief process when dealing with death and dying are denial, anger, bargaining, depression, and acceptance.</a:t>
            </a:r>
          </a:p>
          <a:p>
            <a:pPr>
              <a:spcBef>
                <a:spcPct val="35000"/>
              </a:spcBef>
            </a:pPr>
            <a:r>
              <a:rPr lang="en-US" altLang="en-US" dirty="0"/>
              <a:t>Stress management consists of recognizing, preventing, and reducing critical incident stress.</a:t>
            </a:r>
          </a:p>
          <a:p>
            <a:r>
              <a:rPr lang="en-US" altLang="en-US" dirty="0"/>
              <a:t>You should understand how airborne and </a:t>
            </a:r>
            <a:r>
              <a:rPr lang="en-US" altLang="en-US" dirty="0" err="1"/>
              <a:t>bloodborne</a:t>
            </a:r>
            <a:r>
              <a:rPr lang="en-US" altLang="en-US" dirty="0"/>
              <a:t> diseases are spread and how standard precautions prevent the spread of infection.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80342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2: Safety and Wellness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8358" y="1600200"/>
            <a:ext cx="6737684" cy="4800600"/>
          </a:xfrm>
        </p:spPr>
      </p:pic>
    </p:spTree>
    <p:extLst>
      <p:ext uri="{BB962C8B-B14F-4D97-AF65-F5344CB8AC3E}">
        <p14:creationId xmlns:p14="http://schemas.microsoft.com/office/powerpoint/2010/main" val="2923568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spcBef>
                <a:spcPct val="35000"/>
              </a:spcBef>
              <a:buNone/>
            </a:pPr>
            <a:r>
              <a:rPr lang="en-US" altLang="en-US" dirty="0" smtClean="0"/>
              <a:t>Identify the following and use of:</a:t>
            </a:r>
          </a:p>
          <a:p>
            <a:pPr>
              <a:spcBef>
                <a:spcPct val="35000"/>
              </a:spcBef>
            </a:pPr>
            <a:r>
              <a:rPr lang="en-US" altLang="en-US" dirty="0" smtClean="0"/>
              <a:t>Standard </a:t>
            </a:r>
            <a:r>
              <a:rPr lang="en-US" altLang="en-US" dirty="0"/>
              <a:t>safety precautions</a:t>
            </a:r>
          </a:p>
          <a:p>
            <a:pPr>
              <a:spcBef>
                <a:spcPct val="35000"/>
              </a:spcBef>
            </a:pPr>
            <a:r>
              <a:rPr lang="en-US" altLang="en-US" dirty="0"/>
              <a:t>Personal protective equipment</a:t>
            </a:r>
          </a:p>
          <a:p>
            <a:pPr>
              <a:spcBef>
                <a:spcPct val="35000"/>
              </a:spcBef>
            </a:pPr>
            <a:r>
              <a:rPr lang="en-US" altLang="en-US" dirty="0"/>
              <a:t>Stress management</a:t>
            </a:r>
          </a:p>
          <a:p>
            <a:pPr>
              <a:spcBef>
                <a:spcPct val="35000"/>
              </a:spcBef>
            </a:pPr>
            <a:r>
              <a:rPr lang="en-US" altLang="en-US" dirty="0"/>
              <a:t>Dealing with death and dying</a:t>
            </a:r>
          </a:p>
          <a:p>
            <a:pPr>
              <a:spcBef>
                <a:spcPct val="35000"/>
              </a:spcBef>
            </a:pPr>
            <a:r>
              <a:rPr lang="en-US" altLang="en-US" dirty="0"/>
              <a:t>Prevention of response-related </a:t>
            </a:r>
            <a:r>
              <a:rPr lang="en-US" altLang="en-US" dirty="0" smtClean="0"/>
              <a:t>injuries</a:t>
            </a:r>
          </a:p>
          <a:p>
            <a:pPr marL="114300" indent="0">
              <a:spcBef>
                <a:spcPct val="35000"/>
              </a:spcBef>
              <a:buNone/>
            </a:pPr>
            <a:r>
              <a:rPr lang="en-US" altLang="en-US" dirty="0" smtClean="0"/>
              <a:t>Demonstrate and Identify BSI procedures and protection for infectious diseases</a:t>
            </a:r>
            <a:endParaRPr lang="en-US" alt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99230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You, your patients, and their families can experience various degrees of stress in a medical emergency.</a:t>
            </a:r>
          </a:p>
          <a:p>
            <a:r>
              <a:rPr lang="en-US" dirty="0" smtClean="0"/>
              <a:t>You must be in decent shape (physically and mentally) to be a quality responder</a:t>
            </a:r>
          </a:p>
          <a:p>
            <a:pPr>
              <a:spcBef>
                <a:spcPct val="35000"/>
              </a:spcBef>
            </a:pPr>
            <a:r>
              <a:rPr lang="en-US" altLang="en-US" dirty="0"/>
              <a:t>You must learn how to avoid unnecessary stress and how to prevent your stress level from becoming too high.</a:t>
            </a:r>
          </a:p>
          <a:p>
            <a:pPr>
              <a:spcBef>
                <a:spcPct val="35000"/>
              </a:spcBef>
            </a:pPr>
            <a:r>
              <a:rPr lang="en-US" altLang="en-US" dirty="0"/>
              <a:t>The most stressful calls include:</a:t>
            </a:r>
          </a:p>
          <a:p>
            <a:pPr lvl="1">
              <a:spcBef>
                <a:spcPct val="35000"/>
              </a:spcBef>
            </a:pPr>
            <a:r>
              <a:rPr lang="en-US" altLang="en-US" dirty="0"/>
              <a:t>A patient who reminds you of a close family member</a:t>
            </a:r>
          </a:p>
          <a:p>
            <a:pPr lvl="1">
              <a:spcBef>
                <a:spcPct val="35000"/>
              </a:spcBef>
            </a:pPr>
            <a:r>
              <a:rPr lang="en-US" altLang="en-US" dirty="0"/>
              <a:t>Very young or very old patients</a:t>
            </a:r>
          </a:p>
          <a:p>
            <a:pPr lvl="1">
              <a:spcBef>
                <a:spcPct val="35000"/>
              </a:spcBef>
            </a:pPr>
            <a:r>
              <a:rPr lang="en-US" altLang="en-US" dirty="0"/>
              <a:t>Death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8800" y="4677293"/>
            <a:ext cx="2708563" cy="216685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4564811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7924800" cy="5638800"/>
          </a:xfrm>
        </p:spPr>
        <p:txBody>
          <a:bodyPr/>
          <a:lstStyle/>
          <a:p>
            <a:pPr>
              <a:spcBef>
                <a:spcPct val="35000"/>
              </a:spcBef>
            </a:pPr>
            <a:r>
              <a:rPr lang="en-US" altLang="en-US" dirty="0"/>
              <a:t>You must make a conscious effort to prevent and reduce stress:</a:t>
            </a:r>
          </a:p>
          <a:p>
            <a:pPr lvl="1">
              <a:spcBef>
                <a:spcPct val="35000"/>
              </a:spcBef>
            </a:pPr>
            <a:r>
              <a:rPr lang="en-US" altLang="en-US" dirty="0"/>
              <a:t>Learn to recognize the signs and symptoms of stress.</a:t>
            </a:r>
          </a:p>
          <a:p>
            <a:pPr lvl="1">
              <a:spcBef>
                <a:spcPct val="35000"/>
              </a:spcBef>
            </a:pPr>
            <a:r>
              <a:rPr lang="en-US" altLang="en-US" dirty="0"/>
              <a:t>Adjust your lifestyle to include stress-reducing activities. </a:t>
            </a:r>
          </a:p>
          <a:p>
            <a:pPr>
              <a:spcBef>
                <a:spcPct val="35000"/>
              </a:spcBef>
            </a:pPr>
            <a:r>
              <a:rPr lang="en-US" altLang="en-US" dirty="0" smtClean="0"/>
              <a:t>Five </a:t>
            </a:r>
            <a:r>
              <a:rPr lang="en-US" altLang="en-US" dirty="0"/>
              <a:t>stages of reaction to death and dying</a:t>
            </a:r>
          </a:p>
          <a:p>
            <a:pPr lvl="1">
              <a:spcBef>
                <a:spcPct val="35000"/>
              </a:spcBef>
            </a:pPr>
            <a:r>
              <a:rPr lang="en-US" altLang="en-US" dirty="0"/>
              <a:t>Denial: The person experiencing denial cannot believe what is happening.</a:t>
            </a:r>
          </a:p>
          <a:p>
            <a:pPr lvl="1">
              <a:spcBef>
                <a:spcPct val="35000"/>
              </a:spcBef>
            </a:pPr>
            <a:r>
              <a:rPr lang="en-US" altLang="en-US" dirty="0"/>
              <a:t>Anger: Anger is a normal reaction to stress and it will sometimes be directed at you.</a:t>
            </a:r>
          </a:p>
          <a:p>
            <a:pPr lvl="1">
              <a:spcBef>
                <a:spcPct val="35000"/>
              </a:spcBef>
            </a:pPr>
            <a:r>
              <a:rPr lang="en-US" altLang="en-US" dirty="0"/>
              <a:t>Bargaining: The act of trying to make a deal to postpone death and dying</a:t>
            </a:r>
            <a:r>
              <a:rPr lang="en-US" altLang="en-US" dirty="0" smtClean="0"/>
              <a:t>.</a:t>
            </a:r>
            <a:r>
              <a:rPr lang="en-US" altLang="en-US" dirty="0"/>
              <a:t> </a:t>
            </a:r>
            <a:endParaRPr lang="en-US" altLang="en-US" dirty="0" smtClean="0"/>
          </a:p>
          <a:p>
            <a:pPr lvl="1">
              <a:spcBef>
                <a:spcPct val="35000"/>
              </a:spcBef>
            </a:pPr>
            <a:r>
              <a:rPr lang="en-US" altLang="en-US" dirty="0" smtClean="0"/>
              <a:t>Depression</a:t>
            </a:r>
            <a:r>
              <a:rPr lang="en-US" altLang="en-US" dirty="0"/>
              <a:t>: The patient is usually silent or seems to retreat into his or her own world.</a:t>
            </a:r>
          </a:p>
          <a:p>
            <a:pPr lvl="1">
              <a:spcBef>
                <a:spcPct val="35000"/>
              </a:spcBef>
            </a:pPr>
            <a:r>
              <a:rPr lang="en-US" altLang="en-US" dirty="0"/>
              <a:t>Acceptance: The patient understands that death and dying cannot be changed.</a:t>
            </a:r>
          </a:p>
          <a:p>
            <a:pPr lvl="1">
              <a:spcBef>
                <a:spcPct val="35000"/>
              </a:spcBef>
            </a:pPr>
            <a:endParaRPr lang="en-US" alt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24955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Stress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Recognizing </a:t>
            </a:r>
            <a:r>
              <a:rPr lang="en-US" altLang="en-US" dirty="0" smtClean="0"/>
              <a:t>Stress</a:t>
            </a:r>
            <a:endParaRPr lang="en-US" altLang="en-US" dirty="0"/>
          </a:p>
          <a:p>
            <a:pPr lvl="1"/>
            <a:r>
              <a:rPr lang="en-US" dirty="0" smtClean="0"/>
              <a:t>Warning Signs</a:t>
            </a:r>
          </a:p>
          <a:p>
            <a:r>
              <a:rPr lang="en-US" dirty="0" smtClean="0"/>
              <a:t>Preventing Stress</a:t>
            </a:r>
          </a:p>
          <a:p>
            <a:pPr lvl="1"/>
            <a:r>
              <a:rPr lang="en-US" dirty="0" smtClean="0"/>
              <a:t>Diet</a:t>
            </a:r>
          </a:p>
          <a:p>
            <a:pPr lvl="1"/>
            <a:r>
              <a:rPr lang="en-US" dirty="0" smtClean="0"/>
              <a:t>Exercise</a:t>
            </a:r>
          </a:p>
          <a:p>
            <a:r>
              <a:rPr lang="en-US" dirty="0" smtClean="0"/>
              <a:t>Reducing Stress</a:t>
            </a:r>
          </a:p>
          <a:p>
            <a:pPr lvl="1"/>
            <a:r>
              <a:rPr lang="en-US" dirty="0" smtClean="0"/>
              <a:t>CISM</a:t>
            </a:r>
          </a:p>
          <a:p>
            <a:pPr lvl="1"/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5600" y="3729037"/>
            <a:ext cx="5410200" cy="30432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64146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Standard Precautions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ct val="35000"/>
              </a:spcBef>
            </a:pPr>
            <a:r>
              <a:rPr lang="en-US" altLang="en-US" dirty="0" err="1"/>
              <a:t>Bloodborne</a:t>
            </a:r>
            <a:r>
              <a:rPr lang="en-US" altLang="en-US" dirty="0"/>
              <a:t> pathogens</a:t>
            </a:r>
          </a:p>
          <a:p>
            <a:pPr lvl="1">
              <a:spcBef>
                <a:spcPct val="35000"/>
              </a:spcBef>
            </a:pPr>
            <a:r>
              <a:rPr lang="en-US" altLang="en-US" dirty="0"/>
              <a:t>Disease-causing agents that are spread through contact with infected blood</a:t>
            </a:r>
          </a:p>
          <a:p>
            <a:pPr lvl="1">
              <a:spcBef>
                <a:spcPct val="35000"/>
              </a:spcBef>
            </a:pPr>
            <a:r>
              <a:rPr lang="en-US" altLang="en-US" dirty="0"/>
              <a:t>HIV is transmitted by contact with infected blood, semen, or vaginal secretions.</a:t>
            </a:r>
          </a:p>
          <a:p>
            <a:pPr lvl="1">
              <a:spcBef>
                <a:spcPct val="35000"/>
              </a:spcBef>
            </a:pPr>
            <a:r>
              <a:rPr lang="en-US" altLang="en-US" dirty="0"/>
              <a:t>Wear gloves.</a:t>
            </a:r>
          </a:p>
          <a:p>
            <a:pPr lvl="1">
              <a:spcBef>
                <a:spcPct val="35000"/>
              </a:spcBef>
            </a:pPr>
            <a:r>
              <a:rPr lang="en-US" altLang="en-US" dirty="0"/>
              <a:t>Hepatitis B is also spread by direct contact with infected blood, but</a:t>
            </a:r>
            <a:r>
              <a:rPr lang="en-US" altLang="en-US" dirty="0">
                <a:solidFill>
                  <a:srgbClr val="FF0000"/>
                </a:solidFill>
              </a:rPr>
              <a:t> </a:t>
            </a:r>
            <a:r>
              <a:rPr lang="en-US" altLang="en-US" dirty="0"/>
              <a:t>it is far more contagious than HIV.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76770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791200" cy="5181600"/>
          </a:xfrm>
        </p:spPr>
        <p:txBody>
          <a:bodyPr/>
          <a:lstStyle/>
          <a:p>
            <a:pPr>
              <a:spcBef>
                <a:spcPct val="35000"/>
              </a:spcBef>
            </a:pPr>
            <a:r>
              <a:rPr lang="en-US" altLang="en-US" dirty="0"/>
              <a:t>Standard precautions</a:t>
            </a:r>
          </a:p>
          <a:p>
            <a:pPr lvl="1">
              <a:spcBef>
                <a:spcPct val="35000"/>
              </a:spcBef>
            </a:pPr>
            <a:r>
              <a:rPr lang="en-US" altLang="en-US" dirty="0"/>
              <a:t>Assume that all patients are potentially infected with </a:t>
            </a:r>
            <a:r>
              <a:rPr lang="en-US" altLang="en-US" dirty="0" err="1"/>
              <a:t>bloodborne</a:t>
            </a:r>
            <a:r>
              <a:rPr lang="en-US" altLang="en-US" dirty="0"/>
              <a:t> pathogens.</a:t>
            </a:r>
          </a:p>
          <a:p>
            <a:pPr lvl="1">
              <a:spcBef>
                <a:spcPct val="35000"/>
              </a:spcBef>
            </a:pPr>
            <a:r>
              <a:rPr lang="en-US" altLang="en-US" dirty="0"/>
              <a:t>Use protective equipment.</a:t>
            </a:r>
          </a:p>
          <a:p>
            <a:pPr lvl="1">
              <a:spcBef>
                <a:spcPct val="35000"/>
              </a:spcBef>
            </a:pPr>
            <a:r>
              <a:rPr lang="en-US" altLang="en-US" dirty="0"/>
              <a:t>Always wear approved gloves, and change gloves after contact with each patient.</a:t>
            </a:r>
          </a:p>
          <a:p>
            <a:pPr lvl="1">
              <a:spcBef>
                <a:spcPct val="35000"/>
              </a:spcBef>
            </a:pPr>
            <a:r>
              <a:rPr lang="en-US" altLang="en-US" dirty="0"/>
              <a:t>Wash your hands with soap and water.</a:t>
            </a:r>
          </a:p>
          <a:p>
            <a:pPr lvl="1">
              <a:spcBef>
                <a:spcPct val="35000"/>
              </a:spcBef>
            </a:pPr>
            <a:r>
              <a:rPr lang="en-US" altLang="en-US" dirty="0"/>
              <a:t>Always wear a protective mask, eyewear, or a face shield when you anticipate blood.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5441950" y="3879850"/>
            <a:ext cx="3403600" cy="25527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8871968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Responding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ct val="35000"/>
              </a:spcBef>
            </a:pPr>
            <a:r>
              <a:rPr lang="en-US" altLang="en-US" dirty="0"/>
              <a:t>Scene safety is a most important consideration to you as an EMR.</a:t>
            </a:r>
          </a:p>
          <a:p>
            <a:pPr lvl="1">
              <a:spcBef>
                <a:spcPct val="35000"/>
              </a:spcBef>
            </a:pPr>
            <a:r>
              <a:rPr lang="en-US" altLang="en-US" dirty="0"/>
              <a:t>Includes your safety and the safety of all other people present at the scene</a:t>
            </a:r>
          </a:p>
          <a:p>
            <a:pPr lvl="1">
              <a:spcBef>
                <a:spcPct val="35000"/>
              </a:spcBef>
            </a:pPr>
            <a:r>
              <a:rPr lang="en-US" altLang="en-US" dirty="0"/>
              <a:t>An injured or dead EMR cannot help those in need.</a:t>
            </a:r>
          </a:p>
          <a:p>
            <a:pPr lvl="1">
              <a:spcBef>
                <a:spcPct val="35000"/>
              </a:spcBef>
            </a:pPr>
            <a:r>
              <a:rPr lang="en-US" altLang="en-US" dirty="0"/>
              <a:t>Drive safely and always fasten your seatbelt when you are in your vehicle.</a:t>
            </a:r>
          </a:p>
          <a:p>
            <a:pPr>
              <a:spcBef>
                <a:spcPct val="35000"/>
              </a:spcBef>
            </a:pPr>
            <a:r>
              <a:rPr lang="en-US" altLang="en-US" dirty="0"/>
              <a:t>Parking your vehicle</a:t>
            </a:r>
          </a:p>
          <a:p>
            <a:pPr lvl="1">
              <a:spcBef>
                <a:spcPct val="35000"/>
              </a:spcBef>
            </a:pPr>
            <a:r>
              <a:rPr lang="en-US" altLang="en-US" dirty="0"/>
              <a:t>Park your vehicle so that it protects the area from traffic hazards.</a:t>
            </a:r>
          </a:p>
          <a:p>
            <a:pPr lvl="1">
              <a:spcBef>
                <a:spcPct val="35000"/>
              </a:spcBef>
            </a:pPr>
            <a:r>
              <a:rPr lang="en-US" altLang="en-US" dirty="0"/>
              <a:t>Be sure that the emergency warning lights are operating correctly.</a:t>
            </a:r>
          </a:p>
          <a:p>
            <a:pPr lvl="1">
              <a:spcBef>
                <a:spcPct val="35000"/>
              </a:spcBef>
            </a:pPr>
            <a:r>
              <a:rPr lang="en-US" altLang="en-US" dirty="0"/>
              <a:t>Be careful when getting out of your vehicle.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917155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20</TotalTime>
  <Words>525</Words>
  <Application>Microsoft Office PowerPoint</Application>
  <PresentationFormat>On-screen Show (4:3)</PresentationFormat>
  <Paragraphs>64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Adjacency</vt:lpstr>
      <vt:lpstr>Emergency Medical Responder</vt:lpstr>
      <vt:lpstr>Chapter 2: Safety and Wellness</vt:lpstr>
      <vt:lpstr>Objectives</vt:lpstr>
      <vt:lpstr>Introduction</vt:lpstr>
      <vt:lpstr>Stress</vt:lpstr>
      <vt:lpstr>Stress Management</vt:lpstr>
      <vt:lpstr>Standard Precautions</vt:lpstr>
      <vt:lpstr>BSI</vt:lpstr>
      <vt:lpstr>Responding</vt:lpstr>
      <vt:lpstr>Review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Byce McCormick</dc:creator>
  <cp:lastModifiedBy>Byce McCormick</cp:lastModifiedBy>
  <cp:revision>3</cp:revision>
  <dcterms:created xsi:type="dcterms:W3CDTF">2016-12-05T15:32:25Z</dcterms:created>
  <dcterms:modified xsi:type="dcterms:W3CDTF">2016-12-05T15:53:12Z</dcterms:modified>
</cp:coreProperties>
</file>