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sldIdLst>
    <p:sldId id="256" r:id="rId2"/>
    <p:sldId id="311" r:id="rId3"/>
    <p:sldId id="321" r:id="rId4"/>
    <p:sldId id="320" r:id="rId5"/>
    <p:sldId id="313" r:id="rId6"/>
    <p:sldId id="322" r:id="rId7"/>
    <p:sldId id="323" r:id="rId8"/>
    <p:sldId id="324" r:id="rId9"/>
    <p:sldId id="316" r:id="rId10"/>
    <p:sldId id="325" r:id="rId11"/>
    <p:sldId id="326" r:id="rId12"/>
    <p:sldId id="315" r:id="rId13"/>
    <p:sldId id="312" r:id="rId14"/>
    <p:sldId id="317" r:id="rId15"/>
    <p:sldId id="319" r:id="rId16"/>
    <p:sldId id="327" r:id="rId17"/>
    <p:sldId id="330" r:id="rId18"/>
    <p:sldId id="32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396DC6-8F1B-1E4A-8A94-52BA6B14ECB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96DC6-8F1B-1E4A-8A94-52BA6B14ECB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96DC6-8F1B-1E4A-8A94-52BA6B14ECB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96DC6-8F1B-1E4A-8A94-52BA6B14ECB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396DC6-8F1B-1E4A-8A94-52BA6B14ECB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396DC6-8F1B-1E4A-8A94-52BA6B14ECB4}"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396DC6-8F1B-1E4A-8A94-52BA6B14ECB4}"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396DC6-8F1B-1E4A-8A94-52BA6B14ECB4}"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96DC6-8F1B-1E4A-8A94-52BA6B14ECB4}"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6F73C6-F1B4-A44C-A884-760C904F3C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396DC6-8F1B-1E4A-8A94-52BA6B14ECB4}"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F73C6-F1B4-A44C-A884-760C904F3C3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5396DC6-8F1B-1E4A-8A94-52BA6B14ECB4}" type="datetimeFigureOut">
              <a:rPr lang="en-US" smtClean="0"/>
              <a:t>10/26/2020</a:t>
            </a:fld>
            <a:endParaRPr lang="en-US"/>
          </a:p>
        </p:txBody>
      </p:sp>
      <p:sp>
        <p:nvSpPr>
          <p:cNvPr id="9" name="Slide Number Placeholder 8"/>
          <p:cNvSpPr>
            <a:spLocks noGrp="1"/>
          </p:cNvSpPr>
          <p:nvPr>
            <p:ph type="sldNum" sz="quarter" idx="11"/>
          </p:nvPr>
        </p:nvSpPr>
        <p:spPr/>
        <p:txBody>
          <a:bodyPr/>
          <a:lstStyle/>
          <a:p>
            <a:fld id="{336F73C6-F1B4-A44C-A884-760C904F3C3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36F73C6-F1B4-A44C-A884-760C904F3C3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5396DC6-8F1B-1E4A-8A94-52BA6B14ECB4}" type="datetimeFigureOut">
              <a:rPr lang="en-US" smtClean="0"/>
              <a:t>10/26/2020</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4472"/>
            <a:ext cx="7772400" cy="3207036"/>
          </a:xfrm>
        </p:spPr>
        <p:txBody>
          <a:bodyPr>
            <a:noAutofit/>
          </a:bodyPr>
          <a:lstStyle/>
          <a:p>
            <a:r>
              <a:rPr lang="en-US" sz="5400"/>
              <a:t>2020 </a:t>
            </a:r>
            <a:r>
              <a:rPr lang="en-US" sz="5400" dirty="0"/>
              <a:t>CASHA Workshop</a:t>
            </a:r>
            <a:br>
              <a:rPr lang="en-US" sz="5400" dirty="0"/>
            </a:br>
            <a:r>
              <a:rPr lang="en-US" sz="3600" dirty="0"/>
              <a:t>Cleft Palate and VPI:</a:t>
            </a:r>
            <a:br>
              <a:rPr lang="en-US" sz="3600" dirty="0"/>
            </a:br>
            <a:r>
              <a:rPr lang="en-US" sz="3600" dirty="0"/>
              <a:t> Overview, Assessment and Treatment</a:t>
            </a:r>
          </a:p>
        </p:txBody>
      </p:sp>
      <p:sp>
        <p:nvSpPr>
          <p:cNvPr id="3" name="Subtitle 2"/>
          <p:cNvSpPr>
            <a:spLocks noGrp="1"/>
          </p:cNvSpPr>
          <p:nvPr>
            <p:ph type="subTitle" idx="1"/>
          </p:nvPr>
        </p:nvSpPr>
        <p:spPr>
          <a:xfrm>
            <a:off x="1220904" y="5574647"/>
            <a:ext cx="6400800" cy="796484"/>
          </a:xfrm>
        </p:spPr>
        <p:txBody>
          <a:bodyPr>
            <a:normAutofit/>
          </a:bodyPr>
          <a:lstStyle/>
          <a:p>
            <a:r>
              <a:rPr lang="en-US" dirty="0"/>
              <a:t>October 26, 2020</a:t>
            </a:r>
          </a:p>
          <a:p>
            <a:r>
              <a:rPr lang="en-US" dirty="0"/>
              <a:t>Jackie Klein, MA, CCC-SLP, MBA</a:t>
            </a:r>
          </a:p>
        </p:txBody>
      </p:sp>
    </p:spTree>
    <p:extLst>
      <p:ext uri="{BB962C8B-B14F-4D97-AF65-F5344CB8AC3E}">
        <p14:creationId xmlns:p14="http://schemas.microsoft.com/office/powerpoint/2010/main" val="265270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 – Speech Production</a:t>
            </a:r>
          </a:p>
        </p:txBody>
      </p:sp>
      <p:sp>
        <p:nvSpPr>
          <p:cNvPr id="3" name="Content Placeholder 2"/>
          <p:cNvSpPr>
            <a:spLocks noGrp="1"/>
          </p:cNvSpPr>
          <p:nvPr>
            <p:ph idx="1"/>
          </p:nvPr>
        </p:nvSpPr>
        <p:spPr/>
        <p:txBody>
          <a:bodyPr/>
          <a:lstStyle/>
          <a:p>
            <a:pPr lvl="0"/>
            <a:r>
              <a:rPr lang="en-US" dirty="0"/>
              <a:t>When choosing target phonemes, it is sometimes beneficial to teach consonants in cognate pairs.  </a:t>
            </a:r>
          </a:p>
          <a:p>
            <a:pPr lvl="0"/>
            <a:r>
              <a:rPr lang="en-US" dirty="0"/>
              <a:t>Keep in mind that voiceless consonants involve greater intraoral air pressure than their voiced pairs (Hess &amp; McDonald, 1960).  </a:t>
            </a:r>
          </a:p>
          <a:p>
            <a:pPr lvl="0"/>
            <a:r>
              <a:rPr lang="en-US" dirty="0"/>
              <a:t>This will give the child an opportunity to work on articulatory placement and the perception of resonance at the same time.  </a:t>
            </a:r>
          </a:p>
          <a:p>
            <a:endParaRPr lang="en-US" dirty="0"/>
          </a:p>
        </p:txBody>
      </p:sp>
    </p:spTree>
    <p:extLst>
      <p:ext uri="{BB962C8B-B14F-4D97-AF65-F5344CB8AC3E}">
        <p14:creationId xmlns:p14="http://schemas.microsoft.com/office/powerpoint/2010/main" val="257163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a:t>
            </a:r>
          </a:p>
        </p:txBody>
      </p:sp>
      <p:sp>
        <p:nvSpPr>
          <p:cNvPr id="3" name="Content Placeholder 2"/>
          <p:cNvSpPr>
            <a:spLocks noGrp="1"/>
          </p:cNvSpPr>
          <p:nvPr>
            <p:ph idx="1"/>
          </p:nvPr>
        </p:nvSpPr>
        <p:spPr/>
        <p:txBody>
          <a:bodyPr/>
          <a:lstStyle/>
          <a:p>
            <a:pPr lvl="0"/>
            <a:r>
              <a:rPr lang="en-US" dirty="0"/>
              <a:t>Use a motor learning teaching method (instructions-production-feedback) to teach new skill acquisition.</a:t>
            </a:r>
          </a:p>
          <a:p>
            <a:pPr lvl="0"/>
            <a:r>
              <a:rPr lang="en-US" dirty="0"/>
              <a:t> Be sure to incorporate drill work at home and in therapy to promote motor memory of these newly acquired skills (</a:t>
            </a:r>
            <a:r>
              <a:rPr lang="en-US" dirty="0" err="1"/>
              <a:t>Kummer</a:t>
            </a:r>
            <a:r>
              <a:rPr lang="en-US" dirty="0"/>
              <a:t>, 2014).</a:t>
            </a:r>
          </a:p>
          <a:p>
            <a:r>
              <a:rPr lang="en-US" dirty="0"/>
              <a:t>In therapy and home practice, use words that are </a:t>
            </a:r>
            <a:r>
              <a:rPr lang="en-US" b="1" dirty="0"/>
              <a:t>functional</a:t>
            </a:r>
            <a:r>
              <a:rPr lang="en-US" dirty="0"/>
              <a:t> and occur within the client’s everyday environment.  This will increase practice and promote generalization of new skills. </a:t>
            </a:r>
          </a:p>
          <a:p>
            <a:r>
              <a:rPr lang="en-US" dirty="0"/>
              <a:t>When providing therapeutic and home models, it is important to naturalize prosody after obtaining the production of a speech sound when using modeling with stress for teaching (Meredith, 2020).  </a:t>
            </a:r>
          </a:p>
          <a:p>
            <a:pPr marL="114300" indent="0">
              <a:buNone/>
            </a:pPr>
            <a:endParaRPr lang="en-US" dirty="0"/>
          </a:p>
        </p:txBody>
      </p:sp>
    </p:spTree>
    <p:extLst>
      <p:ext uri="{BB962C8B-B14F-4D97-AF65-F5344CB8AC3E}">
        <p14:creationId xmlns:p14="http://schemas.microsoft.com/office/powerpoint/2010/main" val="147349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en-US">
                <a:ea typeface="+mj-ea"/>
                <a:cs typeface="+mj-cs"/>
              </a:rPr>
              <a:t>Compensatory Strategies</a:t>
            </a:r>
          </a:p>
        </p:txBody>
      </p:sp>
      <p:sp>
        <p:nvSpPr>
          <p:cNvPr id="31746" name="Rectangle 3"/>
          <p:cNvSpPr>
            <a:spLocks noGrp="1" noChangeArrowheads="1"/>
          </p:cNvSpPr>
          <p:nvPr>
            <p:ph idx="1"/>
          </p:nvPr>
        </p:nvSpPr>
        <p:spPr/>
        <p:txBody>
          <a:bodyPr/>
          <a:lstStyle/>
          <a:p>
            <a:pPr eaLnBrk="1" hangingPunct="1"/>
            <a:r>
              <a:rPr lang="en-US">
                <a:latin typeface="Calibri" charset="0"/>
              </a:rPr>
              <a:t>Awareness is important</a:t>
            </a:r>
          </a:p>
          <a:p>
            <a:pPr eaLnBrk="1" hangingPunct="1"/>
            <a:r>
              <a:rPr lang="en-US">
                <a:latin typeface="Calibri" charset="0"/>
              </a:rPr>
              <a:t>Occlude nares</a:t>
            </a:r>
          </a:p>
          <a:p>
            <a:pPr eaLnBrk="1" hangingPunct="1"/>
            <a:r>
              <a:rPr lang="en-US">
                <a:latin typeface="Calibri" charset="0"/>
              </a:rPr>
              <a:t>Biofeedback</a:t>
            </a:r>
          </a:p>
          <a:p>
            <a:pPr eaLnBrk="1" hangingPunct="1"/>
            <a:r>
              <a:rPr lang="en-US">
                <a:latin typeface="Calibri" charset="0"/>
              </a:rPr>
              <a:t>Feeling neck for glottals</a:t>
            </a:r>
          </a:p>
        </p:txBody>
      </p:sp>
    </p:spTree>
    <p:extLst>
      <p:ext uri="{BB962C8B-B14F-4D97-AF65-F5344CB8AC3E}">
        <p14:creationId xmlns:p14="http://schemas.microsoft.com/office/powerpoint/2010/main" val="2452049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1371600" y="277813"/>
            <a:ext cx="7772400" cy="1143000"/>
          </a:xfrm>
        </p:spPr>
        <p:txBody>
          <a:bodyPr anchor="b"/>
          <a:lstStyle/>
          <a:p>
            <a:pPr eaLnBrk="1" fontAlgn="auto" hangingPunct="1">
              <a:spcAft>
                <a:spcPts val="0"/>
              </a:spcAft>
              <a:defRPr/>
            </a:pPr>
            <a:r>
              <a:rPr lang="en-US" sz="4900">
                <a:ea typeface="+mj-ea"/>
                <a:cs typeface="+mj-cs"/>
              </a:rPr>
              <a:t>Therapy</a:t>
            </a:r>
          </a:p>
        </p:txBody>
      </p:sp>
      <p:sp>
        <p:nvSpPr>
          <p:cNvPr id="117763" name="Rectangle 3"/>
          <p:cNvSpPr>
            <a:spLocks noGrp="1" noChangeArrowheads="1"/>
          </p:cNvSpPr>
          <p:nvPr>
            <p:ph type="body" idx="4294967295"/>
          </p:nvPr>
        </p:nvSpPr>
        <p:spPr>
          <a:xfrm>
            <a:off x="228600" y="1524000"/>
            <a:ext cx="7743825" cy="4503738"/>
          </a:xfrm>
        </p:spPr>
        <p:txBody>
          <a:bodyPr rtlCol="0">
            <a:normAutofit/>
          </a:bodyPr>
          <a:lstStyle/>
          <a:p>
            <a:pPr eaLnBrk="1" fontAlgn="auto" hangingPunct="1">
              <a:lnSpc>
                <a:spcPct val="70000"/>
              </a:lnSpc>
              <a:spcAft>
                <a:spcPts val="0"/>
              </a:spcAft>
              <a:buFont typeface="Wingdings" charset="0"/>
              <a:buNone/>
              <a:defRPr/>
            </a:pPr>
            <a:endParaRPr lang="en-US" sz="2600" dirty="0">
              <a:ea typeface="+mn-ea"/>
              <a:cs typeface="+mn-cs"/>
            </a:endParaRPr>
          </a:p>
          <a:p>
            <a:pPr marL="114300" indent="0" eaLnBrk="1" fontAlgn="auto" hangingPunct="1">
              <a:lnSpc>
                <a:spcPct val="70000"/>
              </a:lnSpc>
              <a:spcAft>
                <a:spcPts val="0"/>
              </a:spcAft>
              <a:buNone/>
              <a:defRPr/>
            </a:pPr>
            <a:r>
              <a:rPr lang="en-US" sz="2600" dirty="0">
                <a:ea typeface="+mn-ea"/>
                <a:cs typeface="+mn-cs"/>
              </a:rPr>
              <a:t>ORAL MOTOR/BLOWING EXCERSICES ARE NOT BENEFICIAL!!!</a:t>
            </a:r>
          </a:p>
          <a:p>
            <a:pPr eaLnBrk="1" fontAlgn="auto" hangingPunct="1">
              <a:lnSpc>
                <a:spcPct val="70000"/>
              </a:lnSpc>
              <a:spcAft>
                <a:spcPts val="0"/>
              </a:spcAft>
              <a:buFont typeface="Arial" pitchFamily="34" charset="0"/>
              <a:buChar char="•"/>
              <a:defRPr/>
            </a:pPr>
            <a:endParaRPr lang="en-US" sz="2600" dirty="0">
              <a:ea typeface="+mn-ea"/>
              <a:cs typeface="+mn-cs"/>
            </a:endParaRPr>
          </a:p>
          <a:p>
            <a:pPr>
              <a:lnSpc>
                <a:spcPct val="70000"/>
              </a:lnSpc>
              <a:defRPr/>
            </a:pPr>
            <a:r>
              <a:rPr lang="en-US" sz="2800" dirty="0"/>
              <a:t>Tomes, L.A., Kuehn, D.P., &amp; Peterson-</a:t>
            </a:r>
            <a:r>
              <a:rPr lang="en-US" sz="2800" dirty="0" err="1"/>
              <a:t>Flazone</a:t>
            </a:r>
            <a:r>
              <a:rPr lang="en-US" sz="2800" dirty="0"/>
              <a:t>, S.J. (2004). Behavioral treatment     of velopharyngeal impairment. In K.R. </a:t>
            </a:r>
            <a:r>
              <a:rPr lang="en-US" sz="2800" dirty="0" err="1"/>
              <a:t>Bzoch</a:t>
            </a:r>
            <a:r>
              <a:rPr lang="en-US" sz="2800" dirty="0"/>
              <a:t> (Ed.), Communicative disorders related to cleft lip and palate (5th </a:t>
            </a:r>
            <a:r>
              <a:rPr lang="en-US" sz="2800" dirty="0" err="1"/>
              <a:t>ed</a:t>
            </a:r>
            <a:r>
              <a:rPr lang="en-US" sz="2800" dirty="0"/>
              <a:t>). Austin: Texas: Pro-Ed.</a:t>
            </a:r>
          </a:p>
          <a:p>
            <a:pPr eaLnBrk="1" fontAlgn="auto" hangingPunct="1">
              <a:lnSpc>
                <a:spcPct val="70000"/>
              </a:lnSpc>
              <a:spcAft>
                <a:spcPts val="0"/>
              </a:spcAft>
              <a:buFont typeface="Arial" pitchFamily="34" charset="0"/>
              <a:buChar char="•"/>
              <a:defRPr/>
            </a:pPr>
            <a:endParaRPr lang="en-US" sz="2600" dirty="0">
              <a:ea typeface="+mn-ea"/>
              <a:cs typeface="+mn-cs"/>
            </a:endParaRPr>
          </a:p>
        </p:txBody>
      </p:sp>
    </p:spTree>
    <p:extLst>
      <p:ext uri="{BB962C8B-B14F-4D97-AF65-F5344CB8AC3E}">
        <p14:creationId xmlns:p14="http://schemas.microsoft.com/office/powerpoint/2010/main" val="2556568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304800" y="304800"/>
            <a:ext cx="7772400" cy="1143000"/>
          </a:xfrm>
        </p:spPr>
        <p:txBody>
          <a:bodyPr anchor="b"/>
          <a:lstStyle/>
          <a:p>
            <a:pPr eaLnBrk="1" fontAlgn="auto" hangingPunct="1">
              <a:spcAft>
                <a:spcPts val="0"/>
              </a:spcAft>
              <a:defRPr/>
            </a:pPr>
            <a:r>
              <a:rPr lang="en-US" dirty="0">
                <a:ea typeface="+mj-ea"/>
                <a:cs typeface="+mj-cs"/>
              </a:rPr>
              <a:t>Other Components of Assessment</a:t>
            </a:r>
          </a:p>
        </p:txBody>
      </p:sp>
      <p:sp>
        <p:nvSpPr>
          <p:cNvPr id="29698" name="Content Placeholder 2"/>
          <p:cNvSpPr>
            <a:spLocks noGrp="1"/>
          </p:cNvSpPr>
          <p:nvPr>
            <p:ph sz="quarter" idx="4294967295"/>
          </p:nvPr>
        </p:nvSpPr>
        <p:spPr>
          <a:xfrm>
            <a:off x="228600" y="1752600"/>
            <a:ext cx="7743825" cy="4503738"/>
          </a:xfrm>
        </p:spPr>
        <p:txBody>
          <a:bodyPr/>
          <a:lstStyle/>
          <a:p>
            <a:pPr eaLnBrk="1" hangingPunct="1">
              <a:defRPr/>
            </a:pPr>
            <a:r>
              <a:rPr lang="en-US" sz="2700" dirty="0">
                <a:latin typeface="Calibri" charset="0"/>
              </a:rPr>
              <a:t>Be sure to look at all domains</a:t>
            </a:r>
          </a:p>
          <a:p>
            <a:pPr eaLnBrk="1" hangingPunct="1">
              <a:defRPr/>
            </a:pPr>
            <a:r>
              <a:rPr lang="en-US" sz="2700" dirty="0">
                <a:latin typeface="Calibri" charset="0"/>
              </a:rPr>
              <a:t>Language delay – both expressive and receptive can be characteristic</a:t>
            </a:r>
          </a:p>
          <a:p>
            <a:pPr eaLnBrk="1" hangingPunct="1">
              <a:defRPr/>
            </a:pPr>
            <a:r>
              <a:rPr lang="en-US" sz="2700" dirty="0">
                <a:latin typeface="Calibri" charset="0"/>
              </a:rPr>
              <a:t>Fluency</a:t>
            </a:r>
          </a:p>
          <a:p>
            <a:pPr eaLnBrk="1" hangingPunct="1">
              <a:defRPr/>
            </a:pPr>
            <a:r>
              <a:rPr lang="en-US" sz="2700" dirty="0">
                <a:latin typeface="Calibri" charset="0"/>
              </a:rPr>
              <a:t>Social Skills</a:t>
            </a:r>
          </a:p>
          <a:p>
            <a:pPr eaLnBrk="1" hangingPunct="1">
              <a:defRPr/>
            </a:pPr>
            <a:r>
              <a:rPr lang="en-US" sz="2700" dirty="0">
                <a:latin typeface="Calibri" charset="0"/>
              </a:rPr>
              <a:t>Ask feeding questions</a:t>
            </a:r>
          </a:p>
          <a:p>
            <a:pPr eaLnBrk="1" hangingPunct="1">
              <a:defRPr/>
            </a:pPr>
            <a:r>
              <a:rPr lang="en-US" sz="2700" dirty="0">
                <a:latin typeface="Calibri" charset="0"/>
              </a:rPr>
              <a:t>Who else outside of speech should consult?</a:t>
            </a:r>
          </a:p>
          <a:p>
            <a:pPr eaLnBrk="1" hangingPunct="1">
              <a:defRPr/>
            </a:pPr>
            <a:r>
              <a:rPr lang="en-US" sz="2700" dirty="0">
                <a:latin typeface="Calibri" charset="0"/>
              </a:rPr>
              <a:t>What do family and child want to focus on?</a:t>
            </a:r>
          </a:p>
          <a:p>
            <a:pPr marL="114300" indent="0" eaLnBrk="1" hangingPunct="1">
              <a:buFont typeface="Arial" charset="0"/>
              <a:buNone/>
              <a:defRPr/>
            </a:pPr>
            <a:endParaRPr lang="en-US" sz="2700" dirty="0">
              <a:latin typeface="Calibri" charset="0"/>
            </a:endParaRPr>
          </a:p>
          <a:p>
            <a:pPr eaLnBrk="1" hangingPunct="1">
              <a:buFont typeface="Wingdings" charset="0"/>
              <a:buNone/>
              <a:defRPr/>
            </a:pPr>
            <a:endParaRPr lang="en-US" sz="2700" dirty="0">
              <a:latin typeface="Calibri" charset="0"/>
            </a:endParaRPr>
          </a:p>
        </p:txBody>
      </p:sp>
    </p:spTree>
    <p:extLst>
      <p:ext uri="{BB962C8B-B14F-4D97-AF65-F5344CB8AC3E}">
        <p14:creationId xmlns:p14="http://schemas.microsoft.com/office/powerpoint/2010/main" val="195363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381000" y="304800"/>
            <a:ext cx="7772400" cy="1143000"/>
          </a:xfrm>
        </p:spPr>
        <p:txBody>
          <a:bodyPr anchor="b"/>
          <a:lstStyle/>
          <a:p>
            <a:pPr eaLnBrk="1" fontAlgn="auto" hangingPunct="1">
              <a:spcAft>
                <a:spcPts val="0"/>
              </a:spcAft>
              <a:defRPr/>
            </a:pPr>
            <a:r>
              <a:rPr lang="en-US" dirty="0">
                <a:ea typeface="+mj-ea"/>
                <a:cs typeface="+mj-cs"/>
              </a:rPr>
              <a:t>When Do Services Stop?</a:t>
            </a:r>
          </a:p>
        </p:txBody>
      </p:sp>
      <p:sp>
        <p:nvSpPr>
          <p:cNvPr id="35842" name="Content Placeholder 2"/>
          <p:cNvSpPr>
            <a:spLocks noGrp="1"/>
          </p:cNvSpPr>
          <p:nvPr>
            <p:ph sz="quarter" idx="4294967295"/>
          </p:nvPr>
        </p:nvSpPr>
        <p:spPr>
          <a:xfrm>
            <a:off x="304800" y="1600200"/>
            <a:ext cx="7743825" cy="4503738"/>
          </a:xfrm>
        </p:spPr>
        <p:txBody>
          <a:bodyPr/>
          <a:lstStyle/>
          <a:p>
            <a:pPr eaLnBrk="1" hangingPunct="1"/>
            <a:r>
              <a:rPr lang="en-US" sz="2700" dirty="0">
                <a:latin typeface="Calibri" charset="0"/>
              </a:rPr>
              <a:t>When performance plateaus</a:t>
            </a:r>
          </a:p>
          <a:p>
            <a:pPr eaLnBrk="1" hangingPunct="1"/>
            <a:r>
              <a:rPr lang="en-US" sz="2700" dirty="0">
                <a:latin typeface="Calibri" charset="0"/>
              </a:rPr>
              <a:t>If oral airflow continues to progress, even slow…..continue</a:t>
            </a:r>
          </a:p>
          <a:p>
            <a:pPr eaLnBrk="1" hangingPunct="1"/>
            <a:r>
              <a:rPr lang="en-US" sz="2700" dirty="0">
                <a:latin typeface="Calibri" charset="0"/>
              </a:rPr>
              <a:t>Surgical intervention depends on the medical team as well as therapy results</a:t>
            </a:r>
          </a:p>
          <a:p>
            <a:pPr eaLnBrk="1" hangingPunct="1"/>
            <a:endParaRPr lang="en-US" sz="2700" dirty="0">
              <a:latin typeface="Calibri" charset="0"/>
            </a:endParaRPr>
          </a:p>
        </p:txBody>
      </p:sp>
    </p:spTree>
    <p:extLst>
      <p:ext uri="{BB962C8B-B14F-4D97-AF65-F5344CB8AC3E}">
        <p14:creationId xmlns:p14="http://schemas.microsoft.com/office/powerpoint/2010/main" val="209236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58020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 the World of COVID-19</a:t>
            </a:r>
          </a:p>
        </p:txBody>
      </p:sp>
      <p:sp>
        <p:nvSpPr>
          <p:cNvPr id="5" name="Content Placeholder 4"/>
          <p:cNvSpPr>
            <a:spLocks noGrp="1"/>
          </p:cNvSpPr>
          <p:nvPr>
            <p:ph idx="1"/>
          </p:nvPr>
        </p:nvSpPr>
        <p:spPr/>
        <p:txBody>
          <a:bodyPr/>
          <a:lstStyle/>
          <a:p>
            <a:r>
              <a:rPr lang="en-US" dirty="0"/>
              <a:t>Telehealth</a:t>
            </a:r>
          </a:p>
          <a:p>
            <a:r>
              <a:rPr lang="en-US" dirty="0"/>
              <a:t>Masks</a:t>
            </a:r>
          </a:p>
          <a:p>
            <a:r>
              <a:rPr lang="en-US" dirty="0"/>
              <a:t>Safety</a:t>
            </a:r>
          </a:p>
        </p:txBody>
      </p:sp>
    </p:spTree>
    <p:extLst>
      <p:ext uri="{BB962C8B-B14F-4D97-AF65-F5344CB8AC3E}">
        <p14:creationId xmlns:p14="http://schemas.microsoft.com/office/powerpoint/2010/main" val="2897151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Study History </a:t>
            </a:r>
          </a:p>
        </p:txBody>
      </p:sp>
      <p:sp>
        <p:nvSpPr>
          <p:cNvPr id="5" name="Content Placeholder 4"/>
          <p:cNvSpPr>
            <a:spLocks noGrp="1"/>
          </p:cNvSpPr>
          <p:nvPr>
            <p:ph idx="1"/>
          </p:nvPr>
        </p:nvSpPr>
        <p:spPr/>
        <p:txBody>
          <a:bodyPr/>
          <a:lstStyle/>
          <a:p>
            <a:r>
              <a:rPr lang="en-US" dirty="0"/>
              <a:t>A</a:t>
            </a:r>
          </a:p>
          <a:p>
            <a:r>
              <a:rPr lang="en-US" dirty="0"/>
              <a:t>In first grade</a:t>
            </a:r>
          </a:p>
          <a:p>
            <a:r>
              <a:rPr lang="en-US" dirty="0"/>
              <a:t>History of Cleft Lip and Palate</a:t>
            </a:r>
          </a:p>
          <a:p>
            <a:r>
              <a:rPr lang="en-US" dirty="0"/>
              <a:t>Seen in school and privately through insurance for supplemental services</a:t>
            </a:r>
          </a:p>
          <a:p>
            <a:endParaRPr lang="en-US" dirty="0"/>
          </a:p>
          <a:p>
            <a:endParaRPr lang="en-US" dirty="0"/>
          </a:p>
          <a:p>
            <a:r>
              <a:rPr lang="en-US"/>
              <a:t>Demonstration of techniques</a:t>
            </a:r>
            <a:endParaRPr lang="en-US" dirty="0"/>
          </a:p>
          <a:p>
            <a:endParaRPr lang="en-US" dirty="0"/>
          </a:p>
        </p:txBody>
      </p:sp>
    </p:spTree>
    <p:extLst>
      <p:ext uri="{BB962C8B-B14F-4D97-AF65-F5344CB8AC3E}">
        <p14:creationId xmlns:p14="http://schemas.microsoft.com/office/powerpoint/2010/main" val="371697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Treatment Strategies for VPI and Related Disorders</a:t>
            </a:r>
          </a:p>
        </p:txBody>
      </p:sp>
      <p:sp>
        <p:nvSpPr>
          <p:cNvPr id="5" name="Text Placeholder 4"/>
          <p:cNvSpPr>
            <a:spLocks noGrp="1"/>
          </p:cNvSpPr>
          <p:nvPr>
            <p:ph type="body" idx="1"/>
          </p:nvPr>
        </p:nvSpPr>
        <p:spPr/>
        <p:txBody>
          <a:bodyPr/>
          <a:lstStyle/>
          <a:p>
            <a:r>
              <a:rPr lang="en-US" dirty="0"/>
              <a:t>Part 3</a:t>
            </a:r>
          </a:p>
        </p:txBody>
      </p:sp>
    </p:spTree>
    <p:extLst>
      <p:ext uri="{BB962C8B-B14F-4D97-AF65-F5344CB8AC3E}">
        <p14:creationId xmlns:p14="http://schemas.microsoft.com/office/powerpoint/2010/main" val="18916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Team	</a:t>
            </a:r>
          </a:p>
        </p:txBody>
      </p:sp>
      <p:sp>
        <p:nvSpPr>
          <p:cNvPr id="5" name="Content Placeholder 4"/>
          <p:cNvSpPr>
            <a:spLocks noGrp="1"/>
          </p:cNvSpPr>
          <p:nvPr>
            <p:ph idx="1"/>
          </p:nvPr>
        </p:nvSpPr>
        <p:spPr/>
        <p:txBody>
          <a:bodyPr/>
          <a:lstStyle/>
          <a:p>
            <a:r>
              <a:rPr lang="en-US" dirty="0"/>
              <a:t>Audiologist</a:t>
            </a:r>
          </a:p>
          <a:p>
            <a:r>
              <a:rPr lang="en-US" dirty="0"/>
              <a:t>Dental</a:t>
            </a:r>
          </a:p>
          <a:p>
            <a:r>
              <a:rPr lang="en-US" dirty="0"/>
              <a:t>Orthodontics</a:t>
            </a:r>
          </a:p>
          <a:p>
            <a:r>
              <a:rPr lang="en-US" dirty="0"/>
              <a:t>Otolaryngology</a:t>
            </a:r>
          </a:p>
          <a:p>
            <a:r>
              <a:rPr lang="en-US" dirty="0"/>
              <a:t>Social work and psychology</a:t>
            </a:r>
          </a:p>
        </p:txBody>
      </p:sp>
    </p:spTree>
    <p:extLst>
      <p:ext uri="{BB962C8B-B14F-4D97-AF65-F5344CB8AC3E}">
        <p14:creationId xmlns:p14="http://schemas.microsoft.com/office/powerpoint/2010/main" val="2166861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are we dealing with?</a:t>
            </a:r>
          </a:p>
        </p:txBody>
      </p:sp>
      <p:sp>
        <p:nvSpPr>
          <p:cNvPr id="5" name="Content Placeholder 4"/>
          <p:cNvSpPr>
            <a:spLocks noGrp="1"/>
          </p:cNvSpPr>
          <p:nvPr>
            <p:ph idx="1"/>
          </p:nvPr>
        </p:nvSpPr>
        <p:spPr/>
        <p:txBody>
          <a:bodyPr/>
          <a:lstStyle/>
          <a:p>
            <a:r>
              <a:rPr lang="en-US" dirty="0"/>
              <a:t>VPD </a:t>
            </a:r>
          </a:p>
          <a:p>
            <a:r>
              <a:rPr lang="en-US" dirty="0"/>
              <a:t>Phoneme specific VPD?</a:t>
            </a:r>
          </a:p>
          <a:p>
            <a:r>
              <a:rPr lang="en-US" dirty="0"/>
              <a:t>Habituated compensatory strategies?</a:t>
            </a:r>
          </a:p>
          <a:p>
            <a:r>
              <a:rPr lang="en-US" dirty="0"/>
              <a:t>Anatomical?</a:t>
            </a:r>
          </a:p>
          <a:p>
            <a:endParaRPr lang="en-US" dirty="0"/>
          </a:p>
          <a:p>
            <a:endParaRPr lang="en-US" dirty="0"/>
          </a:p>
          <a:p>
            <a:r>
              <a:rPr lang="en-US" dirty="0"/>
              <a:t>What is our goal?</a:t>
            </a:r>
          </a:p>
          <a:p>
            <a:pPr lvl="1"/>
            <a:r>
              <a:rPr lang="en-US" dirty="0"/>
              <a:t>Increase overall intelligibility of speech</a:t>
            </a:r>
          </a:p>
          <a:p>
            <a:pPr lvl="1"/>
            <a:r>
              <a:rPr lang="en-US" dirty="0"/>
              <a:t>Eliminate compensatory strategies</a:t>
            </a:r>
          </a:p>
          <a:p>
            <a:pPr lvl="1"/>
            <a:r>
              <a:rPr lang="en-US" dirty="0"/>
              <a:t>Reduce perception of nasality</a:t>
            </a:r>
          </a:p>
          <a:p>
            <a:pPr marL="411480" lvl="1" indent="0">
              <a:buNone/>
            </a:pPr>
            <a:endParaRPr lang="en-US" dirty="0"/>
          </a:p>
          <a:p>
            <a:pPr lvl="1"/>
            <a:endParaRPr lang="en-US" dirty="0"/>
          </a:p>
        </p:txBody>
      </p:sp>
    </p:spTree>
    <p:extLst>
      <p:ext uri="{BB962C8B-B14F-4D97-AF65-F5344CB8AC3E}">
        <p14:creationId xmlns:p14="http://schemas.microsoft.com/office/powerpoint/2010/main" val="429463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340581" y="277813"/>
            <a:ext cx="7772400" cy="1143000"/>
          </a:xfrm>
        </p:spPr>
        <p:txBody>
          <a:bodyPr anchor="b"/>
          <a:lstStyle/>
          <a:p>
            <a:pPr eaLnBrk="1" fontAlgn="auto" hangingPunct="1">
              <a:spcAft>
                <a:spcPts val="0"/>
              </a:spcAft>
              <a:defRPr/>
            </a:pPr>
            <a:r>
              <a:rPr lang="en-US">
                <a:ea typeface="+mj-ea"/>
                <a:cs typeface="+mj-cs"/>
              </a:rPr>
              <a:t>Therapy</a:t>
            </a:r>
          </a:p>
        </p:txBody>
      </p:sp>
      <p:sp>
        <p:nvSpPr>
          <p:cNvPr id="29698" name="Content Placeholder 2"/>
          <p:cNvSpPr>
            <a:spLocks noGrp="1"/>
          </p:cNvSpPr>
          <p:nvPr>
            <p:ph sz="quarter" idx="4294967295"/>
          </p:nvPr>
        </p:nvSpPr>
        <p:spPr>
          <a:xfrm>
            <a:off x="228600" y="1600200"/>
            <a:ext cx="7743825" cy="4503738"/>
          </a:xfrm>
        </p:spPr>
        <p:txBody>
          <a:bodyPr/>
          <a:lstStyle/>
          <a:p>
            <a:pPr eaLnBrk="1" hangingPunct="1"/>
            <a:r>
              <a:rPr lang="en-US" sz="2700" dirty="0">
                <a:latin typeface="Calibri" charset="0"/>
              </a:rPr>
              <a:t>Need to determine point/phoneme of initiation</a:t>
            </a:r>
          </a:p>
          <a:p>
            <a:pPr eaLnBrk="1" hangingPunct="1"/>
            <a:r>
              <a:rPr lang="en-US" sz="2700" dirty="0">
                <a:latin typeface="Calibri" charset="0"/>
              </a:rPr>
              <a:t>Do not </a:t>
            </a:r>
            <a:r>
              <a:rPr lang="en-US" altLang="ja-JP" sz="2700" dirty="0">
                <a:latin typeface="Calibri" charset="0"/>
              </a:rPr>
              <a:t>place unrealistic demands on child – (if jaw is an issue may be unable to give lip closure for bilabials!)</a:t>
            </a:r>
            <a:endParaRPr lang="en-US" sz="2700" dirty="0">
              <a:latin typeface="Calibri" charset="0"/>
            </a:endParaRPr>
          </a:p>
        </p:txBody>
      </p:sp>
    </p:spTree>
    <p:extLst>
      <p:ext uri="{BB962C8B-B14F-4D97-AF65-F5344CB8AC3E}">
        <p14:creationId xmlns:p14="http://schemas.microsoft.com/office/powerpoint/2010/main" val="299672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Awareness</a:t>
            </a:r>
          </a:p>
        </p:txBody>
      </p:sp>
      <p:sp>
        <p:nvSpPr>
          <p:cNvPr id="3" name="Content Placeholder 2"/>
          <p:cNvSpPr>
            <a:spLocks noGrp="1"/>
          </p:cNvSpPr>
          <p:nvPr>
            <p:ph idx="1"/>
          </p:nvPr>
        </p:nvSpPr>
        <p:spPr/>
        <p:txBody>
          <a:bodyPr/>
          <a:lstStyle/>
          <a:p>
            <a:pPr marL="114300" lvl="0" indent="0">
              <a:buNone/>
            </a:pPr>
            <a:r>
              <a:rPr lang="en-US" dirty="0"/>
              <a:t>Teach “speech helpers” in an age appropriate way (diagrams, coloring sheets, models, etc.) to educate client on the parts of the body needed to phonate and speak, as well as airflow patterns (mouth versus nose). Explain in age appropriate terminology the difference between nasal sounds and non-nasal sounds. </a:t>
            </a:r>
          </a:p>
          <a:p>
            <a:pPr marL="114300" indent="0">
              <a:buNone/>
            </a:pPr>
            <a:endParaRPr lang="en-US" dirty="0"/>
          </a:p>
          <a:p>
            <a:pPr marL="114300" indent="0">
              <a:buNone/>
            </a:pPr>
            <a:endParaRPr lang="en-US" dirty="0"/>
          </a:p>
        </p:txBody>
      </p:sp>
      <p:pic>
        <p:nvPicPr>
          <p:cNvPr id="4" name="Picture 3"/>
          <p:cNvPicPr>
            <a:picLocks noChangeAspect="1"/>
          </p:cNvPicPr>
          <p:nvPr/>
        </p:nvPicPr>
        <p:blipFill>
          <a:blip r:embed="rId2"/>
          <a:stretch>
            <a:fillRect/>
          </a:stretch>
        </p:blipFill>
        <p:spPr>
          <a:xfrm>
            <a:off x="2514600" y="3360760"/>
            <a:ext cx="3154340" cy="3154340"/>
          </a:xfrm>
          <a:prstGeom prst="rect">
            <a:avLst/>
          </a:prstGeom>
        </p:spPr>
      </p:pic>
    </p:spTree>
    <p:extLst>
      <p:ext uri="{BB962C8B-B14F-4D97-AF65-F5344CB8AC3E}">
        <p14:creationId xmlns:p14="http://schemas.microsoft.com/office/powerpoint/2010/main" val="4246345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Awareness	</a:t>
            </a:r>
          </a:p>
        </p:txBody>
      </p:sp>
      <p:sp>
        <p:nvSpPr>
          <p:cNvPr id="3" name="Content Placeholder 2"/>
          <p:cNvSpPr>
            <a:spLocks noGrp="1"/>
          </p:cNvSpPr>
          <p:nvPr>
            <p:ph idx="1"/>
          </p:nvPr>
        </p:nvSpPr>
        <p:spPr/>
        <p:txBody>
          <a:bodyPr/>
          <a:lstStyle/>
          <a:p>
            <a:r>
              <a:rPr lang="en-US" dirty="0"/>
              <a:t>Teach child what they are doing</a:t>
            </a:r>
          </a:p>
          <a:p>
            <a:pPr lvl="0"/>
            <a:r>
              <a:rPr lang="en-US" dirty="0"/>
              <a:t>The child must understand the behavior before we expect them to address it.</a:t>
            </a:r>
          </a:p>
        </p:txBody>
      </p:sp>
      <p:pic>
        <p:nvPicPr>
          <p:cNvPr id="4" name="Picture 3"/>
          <p:cNvPicPr>
            <a:picLocks noChangeAspect="1"/>
          </p:cNvPicPr>
          <p:nvPr/>
        </p:nvPicPr>
        <p:blipFill>
          <a:blip r:embed="rId2"/>
          <a:stretch>
            <a:fillRect/>
          </a:stretch>
        </p:blipFill>
        <p:spPr>
          <a:xfrm>
            <a:off x="457200" y="2882900"/>
            <a:ext cx="2857500" cy="2857500"/>
          </a:xfrm>
          <a:prstGeom prst="rect">
            <a:avLst/>
          </a:prstGeom>
        </p:spPr>
      </p:pic>
      <p:pic>
        <p:nvPicPr>
          <p:cNvPr id="5" name="Picture 4"/>
          <p:cNvPicPr>
            <a:picLocks noChangeAspect="1"/>
          </p:cNvPicPr>
          <p:nvPr/>
        </p:nvPicPr>
        <p:blipFill>
          <a:blip r:embed="rId3"/>
          <a:stretch>
            <a:fillRect/>
          </a:stretch>
        </p:blipFill>
        <p:spPr>
          <a:xfrm>
            <a:off x="4021215" y="2882900"/>
            <a:ext cx="3505200" cy="2311400"/>
          </a:xfrm>
          <a:prstGeom prst="rect">
            <a:avLst/>
          </a:prstGeom>
        </p:spPr>
      </p:pic>
    </p:spTree>
    <p:extLst>
      <p:ext uri="{BB962C8B-B14F-4D97-AF65-F5344CB8AC3E}">
        <p14:creationId xmlns:p14="http://schemas.microsoft.com/office/powerpoint/2010/main" val="708867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 - Airflow</a:t>
            </a:r>
          </a:p>
        </p:txBody>
      </p:sp>
      <p:sp>
        <p:nvSpPr>
          <p:cNvPr id="3" name="Content Placeholder 2"/>
          <p:cNvSpPr>
            <a:spLocks noGrp="1"/>
          </p:cNvSpPr>
          <p:nvPr>
            <p:ph idx="1"/>
          </p:nvPr>
        </p:nvSpPr>
        <p:spPr/>
        <p:txBody>
          <a:bodyPr>
            <a:normAutofit fontScale="92500" lnSpcReduction="10000"/>
          </a:bodyPr>
          <a:lstStyle/>
          <a:p>
            <a:pPr lvl="0"/>
            <a:r>
              <a:rPr lang="en-US" dirty="0"/>
              <a:t>Use tactile cues to experience oral airflow. </a:t>
            </a:r>
          </a:p>
          <a:p>
            <a:pPr lvl="0"/>
            <a:r>
              <a:rPr lang="en-US" dirty="0"/>
              <a:t> Can feel oral airflow on hands, etc. </a:t>
            </a:r>
          </a:p>
          <a:p>
            <a:pPr lvl="0"/>
            <a:r>
              <a:rPr lang="en-US" dirty="0"/>
              <a:t>To begin to teach this concept, use the /h/ phoneme to obtain an open glottis and success with oral airflow demonstration. </a:t>
            </a:r>
          </a:p>
          <a:p>
            <a:pPr lvl="0"/>
            <a:r>
              <a:rPr lang="en-US" dirty="0"/>
              <a:t>After /h/, train front sounds prior to back sounds </a:t>
            </a:r>
          </a:p>
          <a:p>
            <a:r>
              <a:rPr lang="en-US" dirty="0"/>
              <a:t>Light articulatory contacts may be appropriate during phoneme production of erred sounds to slightly decrease the buildup and intraoral air pressure and decreases the perception of </a:t>
            </a:r>
            <a:r>
              <a:rPr lang="en-US" dirty="0" err="1"/>
              <a:t>hypernasal</a:t>
            </a:r>
            <a:r>
              <a:rPr lang="en-US" dirty="0"/>
              <a:t> resonance and nasal air emission.  </a:t>
            </a:r>
          </a:p>
          <a:p>
            <a:pPr lvl="0"/>
            <a:endParaRPr lang="en-US" dirty="0"/>
          </a:p>
          <a:p>
            <a:pPr marL="114300" lvl="0" indent="0">
              <a:buNone/>
            </a:pPr>
            <a:endParaRPr lang="en-US" dirty="0"/>
          </a:p>
          <a:p>
            <a:pPr marL="114300" lvl="0" indent="0">
              <a:buNone/>
            </a:pPr>
            <a:endParaRPr lang="en-US" dirty="0"/>
          </a:p>
          <a:p>
            <a:pPr marL="114300" lvl="0" indent="0">
              <a:buNone/>
            </a:pPr>
            <a:endParaRPr lang="en-US" dirty="0"/>
          </a:p>
          <a:p>
            <a:pPr marL="114300" lvl="0" indent="0" algn="r">
              <a:buNone/>
            </a:pPr>
            <a:r>
              <a:rPr lang="en-US" dirty="0"/>
              <a:t>(Golding-Kushner, 2001).</a:t>
            </a:r>
          </a:p>
          <a:p>
            <a:endParaRPr lang="en-US" dirty="0"/>
          </a:p>
        </p:txBody>
      </p:sp>
    </p:spTree>
    <p:extLst>
      <p:ext uri="{BB962C8B-B14F-4D97-AF65-F5344CB8AC3E}">
        <p14:creationId xmlns:p14="http://schemas.microsoft.com/office/powerpoint/2010/main" val="727407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latin typeface="Georgia" charset="0"/>
            </a:endParaRPr>
          </a:p>
        </p:txBody>
      </p:sp>
      <p:pic>
        <p:nvPicPr>
          <p:cNvPr id="32770" name="Picture 1" descr="139C2BEC"/>
          <p:cNvPicPr>
            <a:picLocks noChangeAspect="1" noChangeArrowheads="1"/>
          </p:cNvPicPr>
          <p:nvPr/>
        </p:nvPicPr>
        <p:blipFill>
          <a:blip r:embed="rId2">
            <a:extLst>
              <a:ext uri="{28A0092B-C50C-407E-A947-70E740481C1C}">
                <a14:useLocalDpi xmlns:a14="http://schemas.microsoft.com/office/drawing/2010/main" val="0"/>
              </a:ext>
            </a:extLst>
          </a:blip>
          <a:srcRect l="4552" r="51706" b="60690"/>
          <a:stretch>
            <a:fillRect/>
          </a:stretch>
        </p:blipFill>
        <p:spPr bwMode="auto">
          <a:xfrm>
            <a:off x="685800" y="228600"/>
            <a:ext cx="7467600" cy="5441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1" name="TextBox 8"/>
          <p:cNvSpPr txBox="1">
            <a:spLocks noChangeArrowheads="1"/>
          </p:cNvSpPr>
          <p:nvPr/>
        </p:nvSpPr>
        <p:spPr bwMode="auto">
          <a:xfrm>
            <a:off x="914400" y="5791200"/>
            <a:ext cx="70104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latin typeface="Georgia" charset="0"/>
            </a:endParaRPr>
          </a:p>
        </p:txBody>
      </p:sp>
      <p:sp>
        <p:nvSpPr>
          <p:cNvPr id="32772" name="Rectangle 3"/>
          <p:cNvSpPr>
            <a:spLocks noChangeArrowheads="1"/>
          </p:cNvSpPr>
          <p:nvPr/>
        </p:nvSpPr>
        <p:spPr bwMode="auto">
          <a:xfrm>
            <a:off x="0" y="0"/>
            <a:ext cx="18415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cs typeface="Arial" charset="0"/>
            </a:endParaRPr>
          </a:p>
          <a:p>
            <a:pPr eaLnBrk="0" hangingPunct="0"/>
            <a:br>
              <a:rPr lang="en-US">
                <a:cs typeface="Arial" charset="0"/>
              </a:rPr>
            </a:br>
            <a:endParaRPr lang="en-US">
              <a:cs typeface="Arial" charset="0"/>
            </a:endParaRPr>
          </a:p>
          <a:p>
            <a:pPr eaLnBrk="0" hangingPunct="0"/>
            <a:endParaRPr lang="en-US">
              <a:cs typeface="Arial" charset="0"/>
            </a:endParaRPr>
          </a:p>
        </p:txBody>
      </p:sp>
      <p:sp>
        <p:nvSpPr>
          <p:cNvPr id="32773" name="TextBox 10"/>
          <p:cNvSpPr txBox="1">
            <a:spLocks noChangeArrowheads="1"/>
          </p:cNvSpPr>
          <p:nvPr/>
        </p:nvSpPr>
        <p:spPr bwMode="auto">
          <a:xfrm>
            <a:off x="609600" y="5791200"/>
            <a:ext cx="80772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a:r>
              <a:rPr lang="en-US" sz="1200">
                <a:latin typeface="Georgia" charset="0"/>
              </a:rPr>
              <a:t>Golding-Kushner, Karen J. (2001). Therapy Techniques for Cleft Palate Speech &amp; Related Disorders,  </a:t>
            </a:r>
            <a:r>
              <a:rPr lang="en-US" sz="1200" i="1">
                <a:latin typeface="Georgia" charset="0"/>
              </a:rPr>
              <a:t>Techniques for the Elimination of Abnormal Compensatory Errors</a:t>
            </a:r>
            <a:r>
              <a:rPr lang="en-US" sz="1200">
                <a:latin typeface="Georgia" charset="0"/>
              </a:rPr>
              <a:t>  (p. 70). Clifton Park, NY: Thomson Delmar Learning</a:t>
            </a:r>
            <a:r>
              <a:rPr lang="en-US" sz="1200">
                <a:cs typeface="Arial" charset="0"/>
              </a:rPr>
              <a:t>.</a:t>
            </a:r>
          </a:p>
        </p:txBody>
      </p:sp>
    </p:spTree>
    <p:extLst>
      <p:ext uri="{BB962C8B-B14F-4D97-AF65-F5344CB8AC3E}">
        <p14:creationId xmlns:p14="http://schemas.microsoft.com/office/powerpoint/2010/main" val="2757022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2988</TotalTime>
  <Words>690</Words>
  <Application>Microsoft Office PowerPoint</Application>
  <PresentationFormat>On-screen Show (4:3)</PresentationFormat>
  <Paragraphs>88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vt:lpstr>
      <vt:lpstr>Georgia</vt:lpstr>
      <vt:lpstr>Wingdings</vt:lpstr>
      <vt:lpstr>Adjacency</vt:lpstr>
      <vt:lpstr>2020 CASHA Workshop Cleft Palate and VPI:  Overview, Assessment and Treatment</vt:lpstr>
      <vt:lpstr>Treatment Strategies for VPI and Related Disorders</vt:lpstr>
      <vt:lpstr>Team </vt:lpstr>
      <vt:lpstr>What are we dealing with?</vt:lpstr>
      <vt:lpstr>Therapy</vt:lpstr>
      <vt:lpstr>Awareness</vt:lpstr>
      <vt:lpstr>Awareness </vt:lpstr>
      <vt:lpstr>Therapy - Airflow</vt:lpstr>
      <vt:lpstr>PowerPoint Presentation</vt:lpstr>
      <vt:lpstr>Therapy – Speech Production</vt:lpstr>
      <vt:lpstr>Therapy</vt:lpstr>
      <vt:lpstr>Compensatory Strategies</vt:lpstr>
      <vt:lpstr>Therapy</vt:lpstr>
      <vt:lpstr>Other Components of Assessment</vt:lpstr>
      <vt:lpstr>When Do Services Stop?</vt:lpstr>
      <vt:lpstr>Case Study</vt:lpstr>
      <vt:lpstr>In the World of COVID-19</vt:lpstr>
      <vt:lpstr>Case Study History </vt:lpstr>
    </vt:vector>
  </TitlesOfParts>
  <Company>The College of Saint Rose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CASHA Workshop  Cleft Lip and Palate  and Associated Syndromes</dc:title>
  <dc:creator>Jackie Klein</dc:creator>
  <cp:lastModifiedBy>Meagan Collins</cp:lastModifiedBy>
  <cp:revision>36</cp:revision>
  <dcterms:created xsi:type="dcterms:W3CDTF">2020-10-23T15:55:02Z</dcterms:created>
  <dcterms:modified xsi:type="dcterms:W3CDTF">2020-10-26T13:39:06Z</dcterms:modified>
</cp:coreProperties>
</file>