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1" r:id="rId1"/>
  </p:sldMasterIdLst>
  <p:notesMasterIdLst>
    <p:notesMasterId r:id="rId90"/>
  </p:notesMasterIdLst>
  <p:sldIdLst>
    <p:sldId id="261" r:id="rId2"/>
    <p:sldId id="258" r:id="rId3"/>
    <p:sldId id="263" r:id="rId4"/>
    <p:sldId id="264" r:id="rId5"/>
    <p:sldId id="424" r:id="rId6"/>
    <p:sldId id="407" r:id="rId7"/>
    <p:sldId id="423" r:id="rId8"/>
    <p:sldId id="408" r:id="rId9"/>
    <p:sldId id="430" r:id="rId10"/>
    <p:sldId id="409" r:id="rId11"/>
    <p:sldId id="411" r:id="rId12"/>
    <p:sldId id="265" r:id="rId13"/>
    <p:sldId id="458" r:id="rId14"/>
    <p:sldId id="459" r:id="rId15"/>
    <p:sldId id="284" r:id="rId16"/>
    <p:sldId id="287" r:id="rId17"/>
    <p:sldId id="288" r:id="rId18"/>
    <p:sldId id="289" r:id="rId19"/>
    <p:sldId id="443" r:id="rId20"/>
    <p:sldId id="398" r:id="rId21"/>
    <p:sldId id="401" r:id="rId22"/>
    <p:sldId id="405" r:id="rId23"/>
    <p:sldId id="410" r:id="rId24"/>
    <p:sldId id="425" r:id="rId25"/>
    <p:sldId id="406" r:id="rId26"/>
    <p:sldId id="470" r:id="rId27"/>
    <p:sldId id="465" r:id="rId28"/>
    <p:sldId id="412" r:id="rId29"/>
    <p:sldId id="420" r:id="rId30"/>
    <p:sldId id="441" r:id="rId31"/>
    <p:sldId id="442" r:id="rId32"/>
    <p:sldId id="462" r:id="rId33"/>
    <p:sldId id="463" r:id="rId34"/>
    <p:sldId id="471" r:id="rId35"/>
    <p:sldId id="472" r:id="rId36"/>
    <p:sldId id="464" r:id="rId37"/>
    <p:sldId id="404" r:id="rId38"/>
    <p:sldId id="403" r:id="rId39"/>
    <p:sldId id="466" r:id="rId40"/>
    <p:sldId id="395" r:id="rId41"/>
    <p:sldId id="400" r:id="rId42"/>
    <p:sldId id="451" r:id="rId43"/>
    <p:sldId id="445" r:id="rId44"/>
    <p:sldId id="447" r:id="rId45"/>
    <p:sldId id="426" r:id="rId46"/>
    <p:sldId id="413" r:id="rId47"/>
    <p:sldId id="448" r:id="rId48"/>
    <p:sldId id="449" r:id="rId49"/>
    <p:sldId id="467" r:id="rId50"/>
    <p:sldId id="453" r:id="rId51"/>
    <p:sldId id="454" r:id="rId52"/>
    <p:sldId id="291" r:id="rId53"/>
    <p:sldId id="307" r:id="rId54"/>
    <p:sldId id="292" r:id="rId55"/>
    <p:sldId id="308" r:id="rId56"/>
    <p:sldId id="365" r:id="rId57"/>
    <p:sldId id="414" r:id="rId58"/>
    <p:sldId id="415" r:id="rId59"/>
    <p:sldId id="421" r:id="rId60"/>
    <p:sldId id="422" r:id="rId61"/>
    <p:sldId id="431" r:id="rId62"/>
    <p:sldId id="428" r:id="rId63"/>
    <p:sldId id="429" r:id="rId64"/>
    <p:sldId id="397" r:id="rId65"/>
    <p:sldId id="396" r:id="rId66"/>
    <p:sldId id="399" r:id="rId67"/>
    <p:sldId id="402" r:id="rId68"/>
    <p:sldId id="455" r:id="rId69"/>
    <p:sldId id="456" r:id="rId70"/>
    <p:sldId id="293" r:id="rId71"/>
    <p:sldId id="311" r:id="rId72"/>
    <p:sldId id="457" r:id="rId73"/>
    <p:sldId id="450" r:id="rId74"/>
    <p:sldId id="294" r:id="rId75"/>
    <p:sldId id="418" r:id="rId76"/>
    <p:sldId id="419" r:id="rId77"/>
    <p:sldId id="416" r:id="rId78"/>
    <p:sldId id="417" r:id="rId79"/>
    <p:sldId id="460" r:id="rId80"/>
    <p:sldId id="461" r:id="rId81"/>
    <p:sldId id="469" r:id="rId82"/>
    <p:sldId id="468" r:id="rId83"/>
    <p:sldId id="351" r:id="rId84"/>
    <p:sldId id="352" r:id="rId85"/>
    <p:sldId id="353" r:id="rId86"/>
    <p:sldId id="366" r:id="rId87"/>
    <p:sldId id="387" r:id="rId88"/>
    <p:sldId id="473" r:id="rId8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5" autoAdjust="0"/>
    <p:restoredTop sz="94643"/>
  </p:normalViewPr>
  <p:slideViewPr>
    <p:cSldViewPr snapToGrid="0" snapToObjects="1">
      <p:cViewPr varScale="1">
        <p:scale>
          <a:sx n="92" d="100"/>
          <a:sy n="92" d="100"/>
        </p:scale>
        <p:origin x="106" y="216"/>
      </p:cViewPr>
      <p:guideLst/>
    </p:cSldViewPr>
  </p:slideViewPr>
  <p:notesTextViewPr>
    <p:cViewPr>
      <p:scale>
        <a:sx n="3" d="2"/>
        <a:sy n="3" d="2"/>
      </p:scale>
      <p:origin x="0" y="0"/>
    </p:cViewPr>
  </p:notesTextViewPr>
  <p:sorterViewPr>
    <p:cViewPr varScale="1">
      <p:scale>
        <a:sx n="100" d="100"/>
        <a:sy n="100" d="100"/>
      </p:scale>
      <p:origin x="0" y="-61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E3A2445-AF97-4D15-B711-CB10E85285DD}" type="datetimeFigureOut">
              <a:rPr lang="en-US" smtClean="0"/>
              <a:t>9/6/2019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A764AB2-5C2D-489C-9528-3A0A543F99AA}" type="slidenum">
              <a:rPr lang="en-US" smtClean="0"/>
              <a:t>‹#›</a:t>
            </a:fld>
            <a:endParaRPr lang="en-US" dirty="0"/>
          </a:p>
        </p:txBody>
      </p:sp>
    </p:spTree>
    <p:extLst>
      <p:ext uri="{BB962C8B-B14F-4D97-AF65-F5344CB8AC3E}">
        <p14:creationId xmlns:p14="http://schemas.microsoft.com/office/powerpoint/2010/main" val="3755491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764AB2-5C2D-489C-9528-3A0A543F99AA}" type="slidenum">
              <a:rPr lang="en-US" smtClean="0"/>
              <a:t>1</a:t>
            </a:fld>
            <a:endParaRPr lang="en-US" dirty="0"/>
          </a:p>
        </p:txBody>
      </p:sp>
    </p:spTree>
    <p:extLst>
      <p:ext uri="{BB962C8B-B14F-4D97-AF65-F5344CB8AC3E}">
        <p14:creationId xmlns:p14="http://schemas.microsoft.com/office/powerpoint/2010/main" val="365569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E3535-190E-43F2-B4FA-F332BE77C9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334089-D93A-4238-A07F-D71F9FF784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E6E458-5599-4AD8-99F6-FE0E1A37349D}"/>
              </a:ext>
            </a:extLst>
          </p:cNvPr>
          <p:cNvSpPr>
            <a:spLocks noGrp="1"/>
          </p:cNvSpPr>
          <p:nvPr>
            <p:ph type="dt" sz="half" idx="10"/>
          </p:nvPr>
        </p:nvSpPr>
        <p:spPr/>
        <p:txBody>
          <a:bodyPr/>
          <a:lstStyle/>
          <a:p>
            <a:fld id="{74386015-2D4D-594E-9002-2BD7AD9C7045}" type="datetimeFigureOut">
              <a:rPr lang="en-US" smtClean="0"/>
              <a:t>9/6/2019</a:t>
            </a:fld>
            <a:endParaRPr lang="en-US" dirty="0"/>
          </a:p>
        </p:txBody>
      </p:sp>
      <p:sp>
        <p:nvSpPr>
          <p:cNvPr id="5" name="Footer Placeholder 4">
            <a:extLst>
              <a:ext uri="{FF2B5EF4-FFF2-40B4-BE49-F238E27FC236}">
                <a16:creationId xmlns:a16="http://schemas.microsoft.com/office/drawing/2014/main" id="{73EEB129-2935-4216-BDE3-B6361CF64D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5BD231-14FD-4D59-9D52-21019E5C49D7}"/>
              </a:ext>
            </a:extLst>
          </p:cNvPr>
          <p:cNvSpPr>
            <a:spLocks noGrp="1"/>
          </p:cNvSpPr>
          <p:nvPr>
            <p:ph type="sldNum" sz="quarter" idx="12"/>
          </p:nvPr>
        </p:nvSpPr>
        <p:spPr/>
        <p:txBody>
          <a:bodyPr/>
          <a:lstStyle/>
          <a:p>
            <a:fld id="{D48F32BA-254E-2043-AB4D-B9D3B4FD09E6}" type="slidenum">
              <a:rPr lang="en-US" smtClean="0"/>
              <a:t>‹#›</a:t>
            </a:fld>
            <a:endParaRPr lang="en-US" dirty="0"/>
          </a:p>
        </p:txBody>
      </p:sp>
    </p:spTree>
    <p:extLst>
      <p:ext uri="{BB962C8B-B14F-4D97-AF65-F5344CB8AC3E}">
        <p14:creationId xmlns:p14="http://schemas.microsoft.com/office/powerpoint/2010/main" val="899813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30718-965F-40B4-84A7-86361C1CC9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B7E973-BF37-40CA-8D09-37CB581589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060D44-4F14-40BE-A971-37C7A5E992C1}"/>
              </a:ext>
            </a:extLst>
          </p:cNvPr>
          <p:cNvSpPr>
            <a:spLocks noGrp="1"/>
          </p:cNvSpPr>
          <p:nvPr>
            <p:ph type="dt" sz="half" idx="10"/>
          </p:nvPr>
        </p:nvSpPr>
        <p:spPr/>
        <p:txBody>
          <a:bodyPr/>
          <a:lstStyle/>
          <a:p>
            <a:fld id="{74386015-2D4D-594E-9002-2BD7AD9C7045}" type="datetimeFigureOut">
              <a:rPr lang="en-US" smtClean="0"/>
              <a:t>9/6/2019</a:t>
            </a:fld>
            <a:endParaRPr lang="en-US" dirty="0"/>
          </a:p>
        </p:txBody>
      </p:sp>
      <p:sp>
        <p:nvSpPr>
          <p:cNvPr id="5" name="Footer Placeholder 4">
            <a:extLst>
              <a:ext uri="{FF2B5EF4-FFF2-40B4-BE49-F238E27FC236}">
                <a16:creationId xmlns:a16="http://schemas.microsoft.com/office/drawing/2014/main" id="{B19A2BF5-32C9-460F-B618-23B7DE60A9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BFFD83-3AD8-4449-B19F-6979138FC994}"/>
              </a:ext>
            </a:extLst>
          </p:cNvPr>
          <p:cNvSpPr>
            <a:spLocks noGrp="1"/>
          </p:cNvSpPr>
          <p:nvPr>
            <p:ph type="sldNum" sz="quarter" idx="12"/>
          </p:nvPr>
        </p:nvSpPr>
        <p:spPr/>
        <p:txBody>
          <a:bodyPr/>
          <a:lstStyle/>
          <a:p>
            <a:fld id="{D48F32BA-254E-2043-AB4D-B9D3B4FD09E6}" type="slidenum">
              <a:rPr lang="en-US" smtClean="0"/>
              <a:t>‹#›</a:t>
            </a:fld>
            <a:endParaRPr lang="en-US" dirty="0"/>
          </a:p>
        </p:txBody>
      </p:sp>
    </p:spTree>
    <p:extLst>
      <p:ext uri="{BB962C8B-B14F-4D97-AF65-F5344CB8AC3E}">
        <p14:creationId xmlns:p14="http://schemas.microsoft.com/office/powerpoint/2010/main" val="3815694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8D67D8-65C4-4DE1-8BD1-73D8778CC6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E87FCC-FDFB-4E4E-ACEE-81673AD935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2E6A7D-1C54-4A39-B74A-B7D7B7924BA7}"/>
              </a:ext>
            </a:extLst>
          </p:cNvPr>
          <p:cNvSpPr>
            <a:spLocks noGrp="1"/>
          </p:cNvSpPr>
          <p:nvPr>
            <p:ph type="dt" sz="half" idx="10"/>
          </p:nvPr>
        </p:nvSpPr>
        <p:spPr/>
        <p:txBody>
          <a:bodyPr/>
          <a:lstStyle/>
          <a:p>
            <a:fld id="{74386015-2D4D-594E-9002-2BD7AD9C7045}" type="datetimeFigureOut">
              <a:rPr lang="en-US" smtClean="0"/>
              <a:t>9/6/2019</a:t>
            </a:fld>
            <a:endParaRPr lang="en-US" dirty="0"/>
          </a:p>
        </p:txBody>
      </p:sp>
      <p:sp>
        <p:nvSpPr>
          <p:cNvPr id="5" name="Footer Placeholder 4">
            <a:extLst>
              <a:ext uri="{FF2B5EF4-FFF2-40B4-BE49-F238E27FC236}">
                <a16:creationId xmlns:a16="http://schemas.microsoft.com/office/drawing/2014/main" id="{9FB4E8AA-C02E-4DC0-866F-EF0D785CAF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435461-1D29-42B3-AC27-702B7638ABA8}"/>
              </a:ext>
            </a:extLst>
          </p:cNvPr>
          <p:cNvSpPr>
            <a:spLocks noGrp="1"/>
          </p:cNvSpPr>
          <p:nvPr>
            <p:ph type="sldNum" sz="quarter" idx="12"/>
          </p:nvPr>
        </p:nvSpPr>
        <p:spPr/>
        <p:txBody>
          <a:bodyPr/>
          <a:lstStyle/>
          <a:p>
            <a:fld id="{D48F32BA-254E-2043-AB4D-B9D3B4FD09E6}" type="slidenum">
              <a:rPr lang="en-US" smtClean="0"/>
              <a:t>‹#›</a:t>
            </a:fld>
            <a:endParaRPr lang="en-US" dirty="0"/>
          </a:p>
        </p:txBody>
      </p:sp>
    </p:spTree>
    <p:extLst>
      <p:ext uri="{BB962C8B-B14F-4D97-AF65-F5344CB8AC3E}">
        <p14:creationId xmlns:p14="http://schemas.microsoft.com/office/powerpoint/2010/main" val="1840060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44319-B135-4961-BB56-B85F4839F4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9D755A-7723-44FF-A307-AABDAA4D27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7D5F7A-712F-440B-878B-70E055D38412}"/>
              </a:ext>
            </a:extLst>
          </p:cNvPr>
          <p:cNvSpPr>
            <a:spLocks noGrp="1"/>
          </p:cNvSpPr>
          <p:nvPr>
            <p:ph type="dt" sz="half" idx="10"/>
          </p:nvPr>
        </p:nvSpPr>
        <p:spPr/>
        <p:txBody>
          <a:bodyPr/>
          <a:lstStyle/>
          <a:p>
            <a:fld id="{74386015-2D4D-594E-9002-2BD7AD9C7045}" type="datetimeFigureOut">
              <a:rPr lang="en-US" smtClean="0"/>
              <a:t>9/6/2019</a:t>
            </a:fld>
            <a:endParaRPr lang="en-US" dirty="0"/>
          </a:p>
        </p:txBody>
      </p:sp>
      <p:sp>
        <p:nvSpPr>
          <p:cNvPr id="5" name="Footer Placeholder 4">
            <a:extLst>
              <a:ext uri="{FF2B5EF4-FFF2-40B4-BE49-F238E27FC236}">
                <a16:creationId xmlns:a16="http://schemas.microsoft.com/office/drawing/2014/main" id="{DAC1216C-EA09-4605-91F8-4023323E94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B38705-577C-45F6-AA4B-E73A42A07F7E}"/>
              </a:ext>
            </a:extLst>
          </p:cNvPr>
          <p:cNvSpPr>
            <a:spLocks noGrp="1"/>
          </p:cNvSpPr>
          <p:nvPr>
            <p:ph type="sldNum" sz="quarter" idx="12"/>
          </p:nvPr>
        </p:nvSpPr>
        <p:spPr/>
        <p:txBody>
          <a:bodyPr/>
          <a:lstStyle/>
          <a:p>
            <a:fld id="{D48F32BA-254E-2043-AB4D-B9D3B4FD09E6}" type="slidenum">
              <a:rPr lang="en-US" smtClean="0"/>
              <a:t>‹#›</a:t>
            </a:fld>
            <a:endParaRPr lang="en-US" dirty="0"/>
          </a:p>
        </p:txBody>
      </p:sp>
    </p:spTree>
    <p:extLst>
      <p:ext uri="{BB962C8B-B14F-4D97-AF65-F5344CB8AC3E}">
        <p14:creationId xmlns:p14="http://schemas.microsoft.com/office/powerpoint/2010/main" val="3772921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0E9E7-5EE2-4744-BD4E-654DB9D161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8D7582-0B20-4334-8BF0-06D905DDDA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374791-9330-4659-937C-196E629F04D4}"/>
              </a:ext>
            </a:extLst>
          </p:cNvPr>
          <p:cNvSpPr>
            <a:spLocks noGrp="1"/>
          </p:cNvSpPr>
          <p:nvPr>
            <p:ph type="dt" sz="half" idx="10"/>
          </p:nvPr>
        </p:nvSpPr>
        <p:spPr/>
        <p:txBody>
          <a:bodyPr/>
          <a:lstStyle/>
          <a:p>
            <a:fld id="{74386015-2D4D-594E-9002-2BD7AD9C7045}" type="datetimeFigureOut">
              <a:rPr lang="en-US" smtClean="0"/>
              <a:t>9/6/2019</a:t>
            </a:fld>
            <a:endParaRPr lang="en-US" dirty="0"/>
          </a:p>
        </p:txBody>
      </p:sp>
      <p:sp>
        <p:nvSpPr>
          <p:cNvPr id="5" name="Footer Placeholder 4">
            <a:extLst>
              <a:ext uri="{FF2B5EF4-FFF2-40B4-BE49-F238E27FC236}">
                <a16:creationId xmlns:a16="http://schemas.microsoft.com/office/drawing/2014/main" id="{533B3721-C5D1-4D45-86FE-3DC85EF4D5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0B6C64-B2CC-452A-9610-AD6158B8EB76}"/>
              </a:ext>
            </a:extLst>
          </p:cNvPr>
          <p:cNvSpPr>
            <a:spLocks noGrp="1"/>
          </p:cNvSpPr>
          <p:nvPr>
            <p:ph type="sldNum" sz="quarter" idx="12"/>
          </p:nvPr>
        </p:nvSpPr>
        <p:spPr/>
        <p:txBody>
          <a:bodyPr/>
          <a:lstStyle/>
          <a:p>
            <a:fld id="{D48F32BA-254E-2043-AB4D-B9D3B4FD09E6}" type="slidenum">
              <a:rPr lang="en-US" smtClean="0"/>
              <a:t>‹#›</a:t>
            </a:fld>
            <a:endParaRPr lang="en-US" dirty="0"/>
          </a:p>
        </p:txBody>
      </p:sp>
    </p:spTree>
    <p:extLst>
      <p:ext uri="{BB962C8B-B14F-4D97-AF65-F5344CB8AC3E}">
        <p14:creationId xmlns:p14="http://schemas.microsoft.com/office/powerpoint/2010/main" val="1675352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AEF1E-1639-4AC2-898E-4242B4360F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A143F5-B23E-4713-B91A-E9E4377ADA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0089EF-B003-46AD-94A4-C9016D4260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359D09-3471-462C-BC50-64BEF764B292}"/>
              </a:ext>
            </a:extLst>
          </p:cNvPr>
          <p:cNvSpPr>
            <a:spLocks noGrp="1"/>
          </p:cNvSpPr>
          <p:nvPr>
            <p:ph type="dt" sz="half" idx="10"/>
          </p:nvPr>
        </p:nvSpPr>
        <p:spPr/>
        <p:txBody>
          <a:bodyPr/>
          <a:lstStyle/>
          <a:p>
            <a:fld id="{74386015-2D4D-594E-9002-2BD7AD9C7045}" type="datetimeFigureOut">
              <a:rPr lang="en-US" smtClean="0"/>
              <a:t>9/6/2019</a:t>
            </a:fld>
            <a:endParaRPr lang="en-US" dirty="0"/>
          </a:p>
        </p:txBody>
      </p:sp>
      <p:sp>
        <p:nvSpPr>
          <p:cNvPr id="6" name="Footer Placeholder 5">
            <a:extLst>
              <a:ext uri="{FF2B5EF4-FFF2-40B4-BE49-F238E27FC236}">
                <a16:creationId xmlns:a16="http://schemas.microsoft.com/office/drawing/2014/main" id="{A92155AB-C8EF-4FAF-9258-88EB1BA88CC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C4D9F1C-3430-459F-AE28-45052AD81136}"/>
              </a:ext>
            </a:extLst>
          </p:cNvPr>
          <p:cNvSpPr>
            <a:spLocks noGrp="1"/>
          </p:cNvSpPr>
          <p:nvPr>
            <p:ph type="sldNum" sz="quarter" idx="12"/>
          </p:nvPr>
        </p:nvSpPr>
        <p:spPr/>
        <p:txBody>
          <a:bodyPr/>
          <a:lstStyle/>
          <a:p>
            <a:fld id="{D48F32BA-254E-2043-AB4D-B9D3B4FD09E6}" type="slidenum">
              <a:rPr lang="en-US" smtClean="0"/>
              <a:t>‹#›</a:t>
            </a:fld>
            <a:endParaRPr lang="en-US" dirty="0"/>
          </a:p>
        </p:txBody>
      </p:sp>
    </p:spTree>
    <p:extLst>
      <p:ext uri="{BB962C8B-B14F-4D97-AF65-F5344CB8AC3E}">
        <p14:creationId xmlns:p14="http://schemas.microsoft.com/office/powerpoint/2010/main" val="3217119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19196-643D-4361-8315-2511419F15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8284AE-7587-426F-9855-1B32E45EBE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72BE50-9738-45A4-9A4E-4C1750DD5B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25DC88-D721-4114-9A4B-DDA9636627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C9E2D8-D967-491E-BAC4-BF78D62321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D300D3-8B1A-4E27-9956-7584FF3F55FB}"/>
              </a:ext>
            </a:extLst>
          </p:cNvPr>
          <p:cNvSpPr>
            <a:spLocks noGrp="1"/>
          </p:cNvSpPr>
          <p:nvPr>
            <p:ph type="dt" sz="half" idx="10"/>
          </p:nvPr>
        </p:nvSpPr>
        <p:spPr/>
        <p:txBody>
          <a:bodyPr/>
          <a:lstStyle/>
          <a:p>
            <a:fld id="{74386015-2D4D-594E-9002-2BD7AD9C7045}" type="datetimeFigureOut">
              <a:rPr lang="en-US" smtClean="0"/>
              <a:t>9/6/2019</a:t>
            </a:fld>
            <a:endParaRPr lang="en-US" dirty="0"/>
          </a:p>
        </p:txBody>
      </p:sp>
      <p:sp>
        <p:nvSpPr>
          <p:cNvPr id="8" name="Footer Placeholder 7">
            <a:extLst>
              <a:ext uri="{FF2B5EF4-FFF2-40B4-BE49-F238E27FC236}">
                <a16:creationId xmlns:a16="http://schemas.microsoft.com/office/drawing/2014/main" id="{B64567E3-CAF7-4AE8-912C-2C2C253FDAF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B573AA7-3E5F-4016-A04D-9E434F3EF2B6}"/>
              </a:ext>
            </a:extLst>
          </p:cNvPr>
          <p:cNvSpPr>
            <a:spLocks noGrp="1"/>
          </p:cNvSpPr>
          <p:nvPr>
            <p:ph type="sldNum" sz="quarter" idx="12"/>
          </p:nvPr>
        </p:nvSpPr>
        <p:spPr/>
        <p:txBody>
          <a:bodyPr/>
          <a:lstStyle/>
          <a:p>
            <a:fld id="{D48F32BA-254E-2043-AB4D-B9D3B4FD09E6}" type="slidenum">
              <a:rPr lang="en-US" smtClean="0"/>
              <a:t>‹#›</a:t>
            </a:fld>
            <a:endParaRPr lang="en-US" dirty="0"/>
          </a:p>
        </p:txBody>
      </p:sp>
    </p:spTree>
    <p:extLst>
      <p:ext uri="{BB962C8B-B14F-4D97-AF65-F5344CB8AC3E}">
        <p14:creationId xmlns:p14="http://schemas.microsoft.com/office/powerpoint/2010/main" val="1651013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5FE1E-D8C6-4A17-A128-C16341CAB8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558285-2B00-4868-8CDC-496051C75FA7}"/>
              </a:ext>
            </a:extLst>
          </p:cNvPr>
          <p:cNvSpPr>
            <a:spLocks noGrp="1"/>
          </p:cNvSpPr>
          <p:nvPr>
            <p:ph type="dt" sz="half" idx="10"/>
          </p:nvPr>
        </p:nvSpPr>
        <p:spPr/>
        <p:txBody>
          <a:bodyPr/>
          <a:lstStyle/>
          <a:p>
            <a:fld id="{74386015-2D4D-594E-9002-2BD7AD9C7045}" type="datetimeFigureOut">
              <a:rPr lang="en-US" smtClean="0"/>
              <a:t>9/6/2019</a:t>
            </a:fld>
            <a:endParaRPr lang="en-US" dirty="0"/>
          </a:p>
        </p:txBody>
      </p:sp>
      <p:sp>
        <p:nvSpPr>
          <p:cNvPr id="4" name="Footer Placeholder 3">
            <a:extLst>
              <a:ext uri="{FF2B5EF4-FFF2-40B4-BE49-F238E27FC236}">
                <a16:creationId xmlns:a16="http://schemas.microsoft.com/office/drawing/2014/main" id="{9DE398D2-D8FD-4ADB-8BCF-4094D95263D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1E6E279-D8BE-48D2-94A2-81DF1BCD98AF}"/>
              </a:ext>
            </a:extLst>
          </p:cNvPr>
          <p:cNvSpPr>
            <a:spLocks noGrp="1"/>
          </p:cNvSpPr>
          <p:nvPr>
            <p:ph type="sldNum" sz="quarter" idx="12"/>
          </p:nvPr>
        </p:nvSpPr>
        <p:spPr/>
        <p:txBody>
          <a:bodyPr/>
          <a:lstStyle/>
          <a:p>
            <a:fld id="{D48F32BA-254E-2043-AB4D-B9D3B4FD09E6}" type="slidenum">
              <a:rPr lang="en-US" smtClean="0"/>
              <a:t>‹#›</a:t>
            </a:fld>
            <a:endParaRPr lang="en-US" dirty="0"/>
          </a:p>
        </p:txBody>
      </p:sp>
    </p:spTree>
    <p:extLst>
      <p:ext uri="{BB962C8B-B14F-4D97-AF65-F5344CB8AC3E}">
        <p14:creationId xmlns:p14="http://schemas.microsoft.com/office/powerpoint/2010/main" val="2882884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9B911F-4046-4527-AB93-E0306969A35B}"/>
              </a:ext>
            </a:extLst>
          </p:cNvPr>
          <p:cNvSpPr>
            <a:spLocks noGrp="1"/>
          </p:cNvSpPr>
          <p:nvPr>
            <p:ph type="dt" sz="half" idx="10"/>
          </p:nvPr>
        </p:nvSpPr>
        <p:spPr/>
        <p:txBody>
          <a:bodyPr/>
          <a:lstStyle/>
          <a:p>
            <a:fld id="{74386015-2D4D-594E-9002-2BD7AD9C7045}" type="datetimeFigureOut">
              <a:rPr lang="en-US" smtClean="0"/>
              <a:t>9/6/2019</a:t>
            </a:fld>
            <a:endParaRPr lang="en-US" dirty="0"/>
          </a:p>
        </p:txBody>
      </p:sp>
      <p:sp>
        <p:nvSpPr>
          <p:cNvPr id="3" name="Footer Placeholder 2">
            <a:extLst>
              <a:ext uri="{FF2B5EF4-FFF2-40B4-BE49-F238E27FC236}">
                <a16:creationId xmlns:a16="http://schemas.microsoft.com/office/drawing/2014/main" id="{D9C0DE38-27B1-4C61-BDD7-AA363DDEDE8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921BF7C-644E-4F3F-8218-CA2F37AA39F7}"/>
              </a:ext>
            </a:extLst>
          </p:cNvPr>
          <p:cNvSpPr>
            <a:spLocks noGrp="1"/>
          </p:cNvSpPr>
          <p:nvPr>
            <p:ph type="sldNum" sz="quarter" idx="12"/>
          </p:nvPr>
        </p:nvSpPr>
        <p:spPr/>
        <p:txBody>
          <a:bodyPr/>
          <a:lstStyle/>
          <a:p>
            <a:fld id="{D48F32BA-254E-2043-AB4D-B9D3B4FD09E6}" type="slidenum">
              <a:rPr lang="en-US" smtClean="0"/>
              <a:t>‹#›</a:t>
            </a:fld>
            <a:endParaRPr lang="en-US" dirty="0"/>
          </a:p>
        </p:txBody>
      </p:sp>
    </p:spTree>
    <p:extLst>
      <p:ext uri="{BB962C8B-B14F-4D97-AF65-F5344CB8AC3E}">
        <p14:creationId xmlns:p14="http://schemas.microsoft.com/office/powerpoint/2010/main" val="2881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419FB-4A9A-4FA6-89E5-4724C1C7E8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7AAB7F-5F97-4496-A86C-B646FB349E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5F2072-795F-4A50-81FE-152F7B70CD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CD346B-4053-4EE7-87B2-CB2682D08C84}"/>
              </a:ext>
            </a:extLst>
          </p:cNvPr>
          <p:cNvSpPr>
            <a:spLocks noGrp="1"/>
          </p:cNvSpPr>
          <p:nvPr>
            <p:ph type="dt" sz="half" idx="10"/>
          </p:nvPr>
        </p:nvSpPr>
        <p:spPr/>
        <p:txBody>
          <a:bodyPr/>
          <a:lstStyle/>
          <a:p>
            <a:fld id="{74386015-2D4D-594E-9002-2BD7AD9C7045}" type="datetimeFigureOut">
              <a:rPr lang="en-US" smtClean="0"/>
              <a:t>9/6/2019</a:t>
            </a:fld>
            <a:endParaRPr lang="en-US" dirty="0"/>
          </a:p>
        </p:txBody>
      </p:sp>
      <p:sp>
        <p:nvSpPr>
          <p:cNvPr id="6" name="Footer Placeholder 5">
            <a:extLst>
              <a:ext uri="{FF2B5EF4-FFF2-40B4-BE49-F238E27FC236}">
                <a16:creationId xmlns:a16="http://schemas.microsoft.com/office/drawing/2014/main" id="{7EDB6004-F24B-402E-A0E1-52BB8F6ADE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DC91E5A-4B88-4F99-8F04-5B6C6DD1E802}"/>
              </a:ext>
            </a:extLst>
          </p:cNvPr>
          <p:cNvSpPr>
            <a:spLocks noGrp="1"/>
          </p:cNvSpPr>
          <p:nvPr>
            <p:ph type="sldNum" sz="quarter" idx="12"/>
          </p:nvPr>
        </p:nvSpPr>
        <p:spPr/>
        <p:txBody>
          <a:bodyPr/>
          <a:lstStyle/>
          <a:p>
            <a:fld id="{D48F32BA-254E-2043-AB4D-B9D3B4FD09E6}" type="slidenum">
              <a:rPr lang="en-US" smtClean="0"/>
              <a:t>‹#›</a:t>
            </a:fld>
            <a:endParaRPr lang="en-US" dirty="0"/>
          </a:p>
        </p:txBody>
      </p:sp>
    </p:spTree>
    <p:extLst>
      <p:ext uri="{BB962C8B-B14F-4D97-AF65-F5344CB8AC3E}">
        <p14:creationId xmlns:p14="http://schemas.microsoft.com/office/powerpoint/2010/main" val="1955874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E343D-8F6D-4C6E-8008-E220D7177A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E0179E-2B74-461B-B48C-37D57BEC7E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7719331-B154-417B-97E8-8E9FCC3BA8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B46D90-41BE-429C-9EF6-DF99CC78FBF3}"/>
              </a:ext>
            </a:extLst>
          </p:cNvPr>
          <p:cNvSpPr>
            <a:spLocks noGrp="1"/>
          </p:cNvSpPr>
          <p:nvPr>
            <p:ph type="dt" sz="half" idx="10"/>
          </p:nvPr>
        </p:nvSpPr>
        <p:spPr/>
        <p:txBody>
          <a:bodyPr/>
          <a:lstStyle/>
          <a:p>
            <a:fld id="{74386015-2D4D-594E-9002-2BD7AD9C7045}" type="datetimeFigureOut">
              <a:rPr lang="en-US" smtClean="0"/>
              <a:t>9/6/2019</a:t>
            </a:fld>
            <a:endParaRPr lang="en-US" dirty="0"/>
          </a:p>
        </p:txBody>
      </p:sp>
      <p:sp>
        <p:nvSpPr>
          <p:cNvPr id="6" name="Footer Placeholder 5">
            <a:extLst>
              <a:ext uri="{FF2B5EF4-FFF2-40B4-BE49-F238E27FC236}">
                <a16:creationId xmlns:a16="http://schemas.microsoft.com/office/drawing/2014/main" id="{8AF4328C-09B8-4A5E-BC44-F8373EEF57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20334A4-59E1-4C00-B32E-BBB5150865A5}"/>
              </a:ext>
            </a:extLst>
          </p:cNvPr>
          <p:cNvSpPr>
            <a:spLocks noGrp="1"/>
          </p:cNvSpPr>
          <p:nvPr>
            <p:ph type="sldNum" sz="quarter" idx="12"/>
          </p:nvPr>
        </p:nvSpPr>
        <p:spPr/>
        <p:txBody>
          <a:bodyPr/>
          <a:lstStyle/>
          <a:p>
            <a:fld id="{D48F32BA-254E-2043-AB4D-B9D3B4FD09E6}" type="slidenum">
              <a:rPr lang="en-US" smtClean="0"/>
              <a:t>‹#›</a:t>
            </a:fld>
            <a:endParaRPr lang="en-US" dirty="0"/>
          </a:p>
        </p:txBody>
      </p:sp>
    </p:spTree>
    <p:extLst>
      <p:ext uri="{BB962C8B-B14F-4D97-AF65-F5344CB8AC3E}">
        <p14:creationId xmlns:p14="http://schemas.microsoft.com/office/powerpoint/2010/main" val="471036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057F85-74D6-4CAA-8DD8-B832C709B4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E43C62-430F-4FD6-BCF0-C74B3F7370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290850-FB20-43C9-9ADA-BD128DC2CD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386015-2D4D-594E-9002-2BD7AD9C7045}" type="datetimeFigureOut">
              <a:rPr lang="en-US" smtClean="0"/>
              <a:t>9/6/2019</a:t>
            </a:fld>
            <a:endParaRPr lang="en-US" dirty="0"/>
          </a:p>
        </p:txBody>
      </p:sp>
      <p:sp>
        <p:nvSpPr>
          <p:cNvPr id="5" name="Footer Placeholder 4">
            <a:extLst>
              <a:ext uri="{FF2B5EF4-FFF2-40B4-BE49-F238E27FC236}">
                <a16:creationId xmlns:a16="http://schemas.microsoft.com/office/drawing/2014/main" id="{AD3D30F7-5AF7-4C93-B8D4-25B35BA858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5E1F4FA-37F2-43F5-A176-8AD920D13F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F32BA-254E-2043-AB4D-B9D3B4FD09E6}" type="slidenum">
              <a:rPr lang="en-US" smtClean="0"/>
              <a:t>‹#›</a:t>
            </a:fld>
            <a:endParaRPr lang="en-US" dirty="0"/>
          </a:p>
        </p:txBody>
      </p:sp>
    </p:spTree>
    <p:extLst>
      <p:ext uri="{BB962C8B-B14F-4D97-AF65-F5344CB8AC3E}">
        <p14:creationId xmlns:p14="http://schemas.microsoft.com/office/powerpoint/2010/main" val="2256173767"/>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mycancergenome.org/content/molecular-medicine/overview-of-targeted-therapies-for-cancer/" TargetMode="External"/><Relationship Id="rId2" Type="http://schemas.openxmlformats.org/officeDocument/2006/relationships/hyperlink" Target="http://www.cancer.gov/dictionary"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vizimpro.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vizimpro.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lorbrena.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vizimpro.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vitrakvi.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vizimpro.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rozlytrek.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rozlytrek.com/" TargetMode="External"/><Relationship Id="rId2" Type="http://schemas.openxmlformats.org/officeDocument/2006/relationships/hyperlink" Target="http://www.vizimpro.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xospata.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vizimpro.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balversa.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talzenna.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balversa.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balversa.co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balversa.co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balversa.co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talzenna.co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talzenna.co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copiktra.c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copiktra.co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copiktra.co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copiktra.com/"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daurismo.com/"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vizimpro.com/"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xpovio.com/"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talzenna.com/"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ama-assn.org/ama/pub/physician-resources/medical-science/united-states-"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ama-assn.org/ama/pub/physician-resources/medical-science/united-states-"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ama-assn.org/ama/pub/physician-resources/medical-science/united-states-"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www.herzuma.com/"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www.libtayo.com/"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www.truxima.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www.libtayo.com/"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www.herzuma.com/"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www.herzuma.com/"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lumoxiti.com/"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www.lumoxiti.com/"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www.libtayo.com/"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www.libtayo.com/"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www.libtayo.com/"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www.polivy.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www.ama-assn.org/ama/pub/physician-resources/medical-science/united-states-"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www.elzonris.com/"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www.libtayo.com/"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www.libtayo.com/"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www.asparlas.com/"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www.nubeqa.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www.nubeqa.com/"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www.cancer.gov/dictionary" TargetMode="External"/><Relationship Id="rId2" Type="http://schemas.openxmlformats.org/officeDocument/2006/relationships/hyperlink" Target="http://www.cancer.gov/cancertopics/understandingcancer/targetedtherapies" TargetMode="External"/><Relationship Id="rId1" Type="http://schemas.openxmlformats.org/officeDocument/2006/relationships/slideLayout" Target="../slideLayouts/slideLayout2.xml"/><Relationship Id="rId5" Type="http://schemas.openxmlformats.org/officeDocument/2006/relationships/hyperlink" Target="http://www.mycancergenome.org/" TargetMode="External"/><Relationship Id="rId4" Type="http://schemas.openxmlformats.org/officeDocument/2006/relationships/hyperlink" Target="http://www.fda.gov/Drugs/InformationOnDrugs/ApprovedDrugs/ucm279174.htm" TargetMode="External"/></Relationships>
</file>

<file path=ppt/slides/_rels/slide84.xml.rels><?xml version="1.0" encoding="UTF-8" standalone="yes"?>
<Relationships xmlns="http://schemas.openxmlformats.org/package/2006/relationships"><Relationship Id="rId8" Type="http://schemas.openxmlformats.org/officeDocument/2006/relationships/hyperlink" Target="http://www.blincyto.com/" TargetMode="External"/><Relationship Id="rId13" Type="http://schemas.openxmlformats.org/officeDocument/2006/relationships/hyperlink" Target="http://www.daurismo.com/" TargetMode="External"/><Relationship Id="rId3" Type="http://schemas.openxmlformats.org/officeDocument/2006/relationships/hyperlink" Target="http://www.avastin.com/" TargetMode="External"/><Relationship Id="rId7" Type="http://schemas.openxmlformats.org/officeDocument/2006/relationships/hyperlink" Target="http://www.besponsa.com/" TargetMode="External"/><Relationship Id="rId12" Type="http://schemas.openxmlformats.org/officeDocument/2006/relationships/hyperlink" Target="http://www.copiktra.com/" TargetMode="External"/><Relationship Id="rId2" Type="http://schemas.openxmlformats.org/officeDocument/2006/relationships/hyperlink" Target="http://www.asparlas.com/" TargetMode="External"/><Relationship Id="rId1" Type="http://schemas.openxmlformats.org/officeDocument/2006/relationships/slideLayout" Target="../slideLayouts/slideLayout2.xml"/><Relationship Id="rId6" Type="http://schemas.openxmlformats.org/officeDocument/2006/relationships/hyperlink" Target="http://www.bavencio.com/" TargetMode="External"/><Relationship Id="rId11" Type="http://schemas.openxmlformats.org/officeDocument/2006/relationships/hyperlink" Target="http://www.calquence.com/" TargetMode="External"/><Relationship Id="rId5" Type="http://schemas.openxmlformats.org/officeDocument/2006/relationships/hyperlink" Target="http://www.blaversa.com/" TargetMode="External"/><Relationship Id="rId15" Type="http://schemas.openxmlformats.org/officeDocument/2006/relationships/hyperlink" Target="http://www.herzuma.com/" TargetMode="External"/><Relationship Id="rId10" Type="http://schemas.openxmlformats.org/officeDocument/2006/relationships/hyperlink" Target="http://www.cabometyx.com/" TargetMode="External"/><Relationship Id="rId4" Type="http://schemas.openxmlformats.org/officeDocument/2006/relationships/hyperlink" Target="http://www.azedra.com/" TargetMode="External"/><Relationship Id="rId9" Type="http://schemas.openxmlformats.org/officeDocument/2006/relationships/hyperlink" Target="http://www.braftovi.com/" TargetMode="External"/><Relationship Id="rId14" Type="http://schemas.openxmlformats.org/officeDocument/2006/relationships/hyperlink" Target="http://www.elzonris.com/" TargetMode="External"/></Relationships>
</file>

<file path=ppt/slides/_rels/slide85.xml.rels><?xml version="1.0" encoding="UTF-8" standalone="yes"?>
<Relationships xmlns="http://schemas.openxmlformats.org/package/2006/relationships"><Relationship Id="rId8" Type="http://schemas.openxmlformats.org/officeDocument/2006/relationships/hyperlink" Target="http://www.keytruda.com/" TargetMode="External"/><Relationship Id="rId3" Type="http://schemas.openxmlformats.org/officeDocument/2006/relationships/hyperlink" Target="http://www.imbruvica.com/" TargetMode="External"/><Relationship Id="rId7" Type="http://schemas.openxmlformats.org/officeDocument/2006/relationships/hyperlink" Target="http://www.kadcyla.com/" TargetMode="External"/><Relationship Id="rId2" Type="http://schemas.openxmlformats.org/officeDocument/2006/relationships/hyperlink" Target="http://www.ibrance.com/" TargetMode="External"/><Relationship Id="rId1" Type="http://schemas.openxmlformats.org/officeDocument/2006/relationships/slideLayout" Target="../slideLayouts/slideLayout2.xml"/><Relationship Id="rId6" Type="http://schemas.openxmlformats.org/officeDocument/2006/relationships/hyperlink" Target="http://www.jevtana.com/" TargetMode="External"/><Relationship Id="rId5" Type="http://schemas.openxmlformats.org/officeDocument/2006/relationships/hyperlink" Target="http://www/" TargetMode="External"/><Relationship Id="rId10" Type="http://schemas.openxmlformats.org/officeDocument/2006/relationships/hyperlink" Target="http://www.lorbrena.com/" TargetMode="External"/><Relationship Id="rId4" Type="http://schemas.openxmlformats.org/officeDocument/2006/relationships/hyperlink" Target="http://www.imfinzi.com/" TargetMode="External"/><Relationship Id="rId9" Type="http://schemas.openxmlformats.org/officeDocument/2006/relationships/hyperlink" Target="http://www.kymrhia.com/" TargetMode="External"/></Relationships>
</file>

<file path=ppt/slides/_rels/slide86.xml.rels><?xml version="1.0" encoding="UTF-8" standalone="yes"?>
<Relationships xmlns="http://schemas.openxmlformats.org/package/2006/relationships"><Relationship Id="rId8" Type="http://schemas.openxmlformats.org/officeDocument/2006/relationships/hyperlink" Target="http://www.piqray.com/" TargetMode="External"/><Relationship Id="rId13" Type="http://schemas.openxmlformats.org/officeDocument/2006/relationships/hyperlink" Target="http://www.rubraca.com/" TargetMode="External"/><Relationship Id="rId3" Type="http://schemas.openxmlformats.org/officeDocument/2006/relationships/hyperlink" Target="http://www.opdivo.com/" TargetMode="External"/><Relationship Id="rId7" Type="http://schemas.openxmlformats.org/officeDocument/2006/relationships/hyperlink" Target="http://www.ogivri.com/" TargetMode="External"/><Relationship Id="rId12" Type="http://schemas.openxmlformats.org/officeDocument/2006/relationships/hyperlink" Target="http://www.rozlytrek.com/" TargetMode="External"/><Relationship Id="rId2" Type="http://schemas.openxmlformats.org/officeDocument/2006/relationships/hyperlink" Target="http://www.lumoxiti.com/" TargetMode="External"/><Relationship Id="rId1" Type="http://schemas.openxmlformats.org/officeDocument/2006/relationships/slideLayout" Target="../slideLayouts/slideLayout2.xml"/><Relationship Id="rId6" Type="http://schemas.openxmlformats.org/officeDocument/2006/relationships/hyperlink" Target="http://www.nubeqa.com/" TargetMode="External"/><Relationship Id="rId11" Type="http://schemas.openxmlformats.org/officeDocument/2006/relationships/hyperlink" Target="http://www.rituxanhycela.com/" TargetMode="External"/><Relationship Id="rId5" Type="http://schemas.openxmlformats.org/officeDocument/2006/relationships/hyperlink" Target="http://www.nerlynx.com/" TargetMode="External"/><Relationship Id="rId10" Type="http://schemas.openxmlformats.org/officeDocument/2006/relationships/hyperlink" Target="http://www.revlimid.com/" TargetMode="External"/><Relationship Id="rId4" Type="http://schemas.openxmlformats.org/officeDocument/2006/relationships/hyperlink" Target="http://www.mvasi.com/" TargetMode="External"/><Relationship Id="rId9" Type="http://schemas.openxmlformats.org/officeDocument/2006/relationships/hyperlink" Target="http://www.poteligeo.com/" TargetMode="External"/><Relationship Id="rId14" Type="http://schemas.openxmlformats.org/officeDocument/2006/relationships/hyperlink" Target="http://www.rydapt.com/" TargetMode="External"/></Relationships>
</file>

<file path=ppt/slides/_rels/slide87.xml.rels><?xml version="1.0" encoding="UTF-8" standalone="yes"?>
<Relationships xmlns="http://schemas.openxmlformats.org/package/2006/relationships"><Relationship Id="rId8" Type="http://schemas.openxmlformats.org/officeDocument/2006/relationships/hyperlink" Target="http://www.tibsovo.com/" TargetMode="External"/><Relationship Id="rId13" Type="http://schemas.openxmlformats.org/officeDocument/2006/relationships/hyperlink" Target="http://www.vizimpro.com/" TargetMode="External"/><Relationship Id="rId3" Type="http://schemas.openxmlformats.org/officeDocument/2006/relationships/hyperlink" Target="http://www.tafinlar.com/" TargetMode="External"/><Relationship Id="rId7" Type="http://schemas.openxmlformats.org/officeDocument/2006/relationships/hyperlink" Target="http://www.zejula.com/" TargetMode="External"/><Relationship Id="rId12" Type="http://schemas.openxmlformats.org/officeDocument/2006/relationships/hyperlink" Target="http://www.verzenio.com/" TargetMode="External"/><Relationship Id="rId2" Type="http://schemas.openxmlformats.org/officeDocument/2006/relationships/hyperlink" Target="http://www.stivarga.com/" TargetMode="External"/><Relationship Id="rId16" Type="http://schemas.openxmlformats.org/officeDocument/2006/relationships/hyperlink" Target="http://www.revlimid.com/" TargetMode="External"/><Relationship Id="rId1" Type="http://schemas.openxmlformats.org/officeDocument/2006/relationships/slideLayout" Target="../slideLayouts/slideLayout2.xml"/><Relationship Id="rId6" Type="http://schemas.openxmlformats.org/officeDocument/2006/relationships/hyperlink" Target="http://www.tecentriq.com/" TargetMode="External"/><Relationship Id="rId11" Type="http://schemas.openxmlformats.org/officeDocument/2006/relationships/hyperlink" Target="http://www.venclexta.com/" TargetMode="External"/><Relationship Id="rId5" Type="http://schemas.openxmlformats.org/officeDocument/2006/relationships/hyperlink" Target="http://www.tasigna.com/" TargetMode="External"/><Relationship Id="rId15" Type="http://schemas.openxmlformats.org/officeDocument/2006/relationships/hyperlink" Target="http://www.vitrakvi.com/" TargetMode="External"/><Relationship Id="rId10" Type="http://schemas.openxmlformats.org/officeDocument/2006/relationships/hyperlink" Target="http://turlario.com/" TargetMode="External"/><Relationship Id="rId4" Type="http://schemas.openxmlformats.org/officeDocument/2006/relationships/hyperlink" Target="http://www.talzenna.com/" TargetMode="External"/><Relationship Id="rId9" Type="http://schemas.openxmlformats.org/officeDocument/2006/relationships/hyperlink" Target="http://www.truxima.com/" TargetMode="External"/><Relationship Id="rId14" Type="http://schemas.openxmlformats.org/officeDocument/2006/relationships/hyperlink" Target="http://www.vyxeos.com/" TargetMode="External"/></Relationships>
</file>

<file path=ppt/slides/_rels/slide88.xml.rels><?xml version="1.0" encoding="UTF-8" standalone="yes"?>
<Relationships xmlns="http://schemas.openxmlformats.org/package/2006/relationships"><Relationship Id="rId8" Type="http://schemas.openxmlformats.org/officeDocument/2006/relationships/hyperlink" Target="http://www.zykadia.com/" TargetMode="External"/><Relationship Id="rId3" Type="http://schemas.openxmlformats.org/officeDocument/2006/relationships/hyperlink" Target="http://www.vitrakvi.com/" TargetMode="External"/><Relationship Id="rId7" Type="http://schemas.openxmlformats.org/officeDocument/2006/relationships/hyperlink" Target="http://www.yescarta.com/" TargetMode="External"/><Relationship Id="rId2" Type="http://schemas.openxmlformats.org/officeDocument/2006/relationships/hyperlink" Target="http://www.talzenna.com/" TargetMode="External"/><Relationship Id="rId1" Type="http://schemas.openxmlformats.org/officeDocument/2006/relationships/slideLayout" Target="../slideLayouts/slideLayout2.xml"/><Relationship Id="rId6" Type="http://schemas.openxmlformats.org/officeDocument/2006/relationships/hyperlink" Target="http://www.xtandi.com/" TargetMode="External"/><Relationship Id="rId5" Type="http://schemas.openxmlformats.org/officeDocument/2006/relationships/hyperlink" Target="http://www.xpovio.com/" TargetMode="External"/><Relationship Id="rId4" Type="http://schemas.openxmlformats.org/officeDocument/2006/relationships/hyperlink" Target="http://www.xospata.com/" TargetMode="External"/><Relationship Id="rId9" Type="http://schemas.openxmlformats.org/officeDocument/2006/relationships/hyperlink" Target="http://www.revlimid.com/"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www.fda.gov/Drugs/InformationOnDrugs/ApprovedDrugs/ucm279174.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2901" y="93380"/>
            <a:ext cx="10573794" cy="3251200"/>
          </a:xfrm>
        </p:spPr>
        <p:txBody>
          <a:bodyPr>
            <a:normAutofit/>
          </a:bodyPr>
          <a:lstStyle/>
          <a:p>
            <a:r>
              <a:rPr lang="en-US" b="1" dirty="0">
                <a:solidFill>
                  <a:schemeClr val="accent4">
                    <a:lumMod val="75000"/>
                  </a:schemeClr>
                </a:solidFill>
              </a:rPr>
              <a:t>Pharmacology Update</a:t>
            </a:r>
            <a:br>
              <a:rPr lang="en-US" b="1" dirty="0">
                <a:solidFill>
                  <a:schemeClr val="accent4">
                    <a:lumMod val="75000"/>
                  </a:schemeClr>
                </a:solidFill>
              </a:rPr>
            </a:br>
            <a:r>
              <a:rPr lang="en-US" b="1" dirty="0">
                <a:solidFill>
                  <a:schemeClr val="accent4">
                    <a:lumMod val="75000"/>
                  </a:schemeClr>
                </a:solidFill>
              </a:rPr>
              <a:t>2019</a:t>
            </a:r>
            <a:br>
              <a:rPr lang="en-US" b="1" dirty="0">
                <a:solidFill>
                  <a:schemeClr val="accent4">
                    <a:lumMod val="75000"/>
                  </a:schemeClr>
                </a:solidFill>
              </a:rPr>
            </a:br>
            <a:endParaRPr lang="en-US" b="1" dirty="0">
              <a:solidFill>
                <a:schemeClr val="accent4">
                  <a:lumMod val="75000"/>
                </a:schemeClr>
              </a:solidFill>
            </a:endParaRPr>
          </a:p>
        </p:txBody>
      </p:sp>
      <p:pic>
        <p:nvPicPr>
          <p:cNvPr id="3" name="Picture 2">
            <a:extLst>
              <a:ext uri="{FF2B5EF4-FFF2-40B4-BE49-F238E27FC236}">
                <a16:creationId xmlns:a16="http://schemas.microsoft.com/office/drawing/2014/main" id="{A8ADEB98-4EE5-42C0-82B2-EDC78A8177A7}"/>
              </a:ext>
            </a:extLst>
          </p:cNvPr>
          <p:cNvPicPr>
            <a:picLocks noChangeAspect="1"/>
          </p:cNvPicPr>
          <p:nvPr/>
        </p:nvPicPr>
        <p:blipFill>
          <a:blip r:embed="rId3"/>
          <a:stretch>
            <a:fillRect/>
          </a:stretch>
        </p:blipFill>
        <p:spPr>
          <a:xfrm>
            <a:off x="3260155" y="3344580"/>
            <a:ext cx="5938019" cy="2456901"/>
          </a:xfrm>
          <a:prstGeom prst="rect">
            <a:avLst/>
          </a:prstGeom>
        </p:spPr>
      </p:pic>
    </p:spTree>
    <p:extLst>
      <p:ext uri="{BB962C8B-B14F-4D97-AF65-F5344CB8AC3E}">
        <p14:creationId xmlns:p14="http://schemas.microsoft.com/office/powerpoint/2010/main" val="3697096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267" dirty="0"/>
              <a:t>Trends 2019</a:t>
            </a:r>
          </a:p>
        </p:txBody>
      </p:sp>
      <p:sp>
        <p:nvSpPr>
          <p:cNvPr id="3" name="Content Placeholder 2"/>
          <p:cNvSpPr>
            <a:spLocks noGrp="1"/>
          </p:cNvSpPr>
          <p:nvPr>
            <p:ph idx="1"/>
          </p:nvPr>
        </p:nvSpPr>
        <p:spPr>
          <a:xfrm>
            <a:off x="431800" y="2002726"/>
            <a:ext cx="10972800" cy="3441341"/>
          </a:xfrm>
        </p:spPr>
        <p:txBody>
          <a:bodyPr>
            <a:normAutofit/>
          </a:bodyPr>
          <a:lstStyle/>
          <a:p>
            <a:pPr marL="1602276" lvl="2" indent="-457189" defTabSz="1206470">
              <a:lnSpc>
                <a:spcPct val="80000"/>
              </a:lnSpc>
              <a:spcBef>
                <a:spcPts val="533"/>
              </a:spcBef>
              <a:buClr>
                <a:srgbClr val="0F6FC6"/>
              </a:buClr>
              <a:buSzPct val="85000"/>
              <a:buFont typeface="Arial" panose="020B0604020202020204" pitchFamily="34" charset="0"/>
              <a:buChar char="•"/>
              <a:defRPr/>
            </a:pPr>
            <a:endParaRPr lang="en-US" altLang="en-US" sz="2667" b="1" dirty="0">
              <a:latin typeface="Constantia" pitchFamily="18" charset="0"/>
              <a:ea typeface="Constantia" pitchFamily="18" charset="0"/>
              <a:cs typeface="Constantia" pitchFamily="18" charset="0"/>
              <a:sym typeface="Constantia" pitchFamily="18" charset="0"/>
            </a:endParaRPr>
          </a:p>
          <a:p>
            <a:pPr marL="1602276" lvl="2" indent="-457189" defTabSz="1206470">
              <a:lnSpc>
                <a:spcPct val="80000"/>
              </a:lnSpc>
              <a:spcBef>
                <a:spcPts val="533"/>
              </a:spcBef>
              <a:buClr>
                <a:srgbClr val="0F6FC6"/>
              </a:buClr>
              <a:buSzPct val="85000"/>
              <a:buFont typeface="Arial" panose="020B0604020202020204" pitchFamily="34" charset="0"/>
              <a:buChar char="•"/>
              <a:defRPr/>
            </a:pPr>
            <a:endParaRPr lang="en-US" altLang="en-US" sz="2667" b="1" dirty="0">
              <a:latin typeface="Constantia" pitchFamily="18" charset="0"/>
              <a:ea typeface="Constantia" pitchFamily="18" charset="0"/>
              <a:cs typeface="Constantia" pitchFamily="18" charset="0"/>
              <a:sym typeface="Constantia" pitchFamily="18" charset="0"/>
            </a:endParaRPr>
          </a:p>
          <a:p>
            <a:pPr marL="1602276" lvl="2" indent="-457189" defTabSz="1206470">
              <a:lnSpc>
                <a:spcPct val="80000"/>
              </a:lnSpc>
              <a:spcBef>
                <a:spcPts val="533"/>
              </a:spcBef>
              <a:buClr>
                <a:srgbClr val="0F6FC6"/>
              </a:buClr>
              <a:buSzPct val="85000"/>
              <a:buFont typeface="Arial" panose="020B0604020202020204" pitchFamily="34" charset="0"/>
              <a:buChar char="•"/>
              <a:defRPr/>
            </a:pPr>
            <a:r>
              <a:rPr lang="en-US" altLang="en-US" sz="2667" b="1" dirty="0">
                <a:latin typeface="Constantia" pitchFamily="18" charset="0"/>
                <a:ea typeface="Constantia" pitchFamily="18" charset="0"/>
                <a:cs typeface="Constantia" pitchFamily="18" charset="0"/>
                <a:sym typeface="Constantia" pitchFamily="18" charset="0"/>
              </a:rPr>
              <a:t>Cellular  Gene Therapies</a:t>
            </a:r>
          </a:p>
          <a:p>
            <a:pPr marL="1602276" lvl="2" indent="-457189" defTabSz="1206470">
              <a:lnSpc>
                <a:spcPct val="80000"/>
              </a:lnSpc>
              <a:spcBef>
                <a:spcPts val="533"/>
              </a:spcBef>
              <a:buClr>
                <a:srgbClr val="0F6FC6"/>
              </a:buClr>
              <a:buSzPct val="85000"/>
              <a:buFont typeface="Arial" panose="020B0604020202020204" pitchFamily="34" charset="0"/>
              <a:buChar char="•"/>
              <a:defRPr/>
            </a:pPr>
            <a:endParaRPr lang="en-US" altLang="en-US" sz="2667" b="1" dirty="0">
              <a:latin typeface="Constantia" pitchFamily="18" charset="0"/>
              <a:ea typeface="Constantia" pitchFamily="18" charset="0"/>
              <a:cs typeface="Constantia" pitchFamily="18" charset="0"/>
              <a:sym typeface="Constantia" pitchFamily="18" charset="0"/>
            </a:endParaRPr>
          </a:p>
          <a:p>
            <a:pPr marL="2211861" lvl="3" indent="-457189" defTabSz="1206470">
              <a:lnSpc>
                <a:spcPct val="80000"/>
              </a:lnSpc>
              <a:spcBef>
                <a:spcPts val="533"/>
              </a:spcBef>
              <a:buClr>
                <a:srgbClr val="0F6FC6"/>
              </a:buClr>
              <a:buSzPct val="85000"/>
              <a:buFont typeface="Arial" panose="020B0604020202020204" pitchFamily="34" charset="0"/>
              <a:buChar char="•"/>
              <a:defRPr/>
            </a:pPr>
            <a:r>
              <a:rPr lang="en-US" altLang="en-US" b="1" dirty="0">
                <a:latin typeface="Constantia" pitchFamily="18" charset="0"/>
                <a:ea typeface="Constantia" pitchFamily="18" charset="0"/>
                <a:cs typeface="Constantia" pitchFamily="18" charset="0"/>
                <a:sym typeface="Constantia" pitchFamily="18" charset="0"/>
              </a:rPr>
              <a:t>2017: “The U.S. Food and Drug Administration issued a historic action today making the first gene therapy available in the United States, ushering in a new approach to the treatment of cancer and other serious and life-threatening diseases.”</a:t>
            </a:r>
          </a:p>
          <a:p>
            <a:pPr marL="0" indent="0">
              <a:buNone/>
            </a:pPr>
            <a:endParaRPr lang="en-US" sz="3200" dirty="0"/>
          </a:p>
        </p:txBody>
      </p:sp>
      <p:sp>
        <p:nvSpPr>
          <p:cNvPr id="4" name="TextBox 3"/>
          <p:cNvSpPr txBox="1"/>
          <p:nvPr/>
        </p:nvSpPr>
        <p:spPr>
          <a:xfrm>
            <a:off x="1" y="5751314"/>
            <a:ext cx="7023013" cy="260584"/>
          </a:xfrm>
          <a:prstGeom prst="rect">
            <a:avLst/>
          </a:prstGeom>
          <a:noFill/>
        </p:spPr>
        <p:txBody>
          <a:bodyPr wrap="none" rtlCol="0">
            <a:spAutoFit/>
          </a:bodyPr>
          <a:lstStyle/>
          <a:p>
            <a:pPr marL="1145087" lvl="3" defTabSz="1206470">
              <a:lnSpc>
                <a:spcPct val="80000"/>
              </a:lnSpc>
              <a:spcBef>
                <a:spcPts val="533"/>
              </a:spcBef>
              <a:buClr>
                <a:srgbClr val="0F6FC6"/>
              </a:buClr>
              <a:buSzPct val="85000"/>
              <a:defRPr/>
            </a:pP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3153408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267" dirty="0"/>
              <a:t>Trends 2019</a:t>
            </a:r>
          </a:p>
        </p:txBody>
      </p:sp>
      <p:sp>
        <p:nvSpPr>
          <p:cNvPr id="3" name="Content Placeholder 2"/>
          <p:cNvSpPr>
            <a:spLocks noGrp="1"/>
          </p:cNvSpPr>
          <p:nvPr>
            <p:ph idx="1"/>
          </p:nvPr>
        </p:nvSpPr>
        <p:spPr>
          <a:xfrm>
            <a:off x="838200" y="2150534"/>
            <a:ext cx="10566400" cy="3861364"/>
          </a:xfrm>
        </p:spPr>
        <p:txBody>
          <a:bodyPr>
            <a:normAutofit/>
          </a:bodyPr>
          <a:lstStyle/>
          <a:p>
            <a:pPr marL="1602276" lvl="2" indent="-457189" defTabSz="1206470">
              <a:lnSpc>
                <a:spcPct val="80000"/>
              </a:lnSpc>
              <a:spcBef>
                <a:spcPts val="533"/>
              </a:spcBef>
              <a:buClr>
                <a:srgbClr val="0F6FC6"/>
              </a:buClr>
              <a:buSzPct val="85000"/>
              <a:buFont typeface="Arial" panose="020B0604020202020204" pitchFamily="34" charset="0"/>
              <a:buChar char="•"/>
              <a:defRPr/>
            </a:pPr>
            <a:endParaRPr lang="en-US" altLang="en-US" sz="2667" b="1" dirty="0">
              <a:latin typeface="Constantia" pitchFamily="18" charset="0"/>
              <a:ea typeface="Constantia" pitchFamily="18" charset="0"/>
              <a:cs typeface="Constantia" pitchFamily="18" charset="0"/>
              <a:sym typeface="Constantia" pitchFamily="18" charset="0"/>
            </a:endParaRPr>
          </a:p>
          <a:p>
            <a:pPr marL="1602276" lvl="2" indent="-457189" defTabSz="1206470">
              <a:lnSpc>
                <a:spcPct val="80000"/>
              </a:lnSpc>
              <a:spcBef>
                <a:spcPts val="533"/>
              </a:spcBef>
              <a:buClr>
                <a:srgbClr val="0F6FC6"/>
              </a:buClr>
              <a:buSzPct val="85000"/>
              <a:buFont typeface="Arial" panose="020B0604020202020204" pitchFamily="34" charset="0"/>
              <a:buChar char="•"/>
              <a:defRPr/>
            </a:pPr>
            <a:r>
              <a:rPr lang="en-US" altLang="en-US" sz="2667" b="1" dirty="0">
                <a:latin typeface="Constantia" pitchFamily="18" charset="0"/>
                <a:ea typeface="Constantia" pitchFamily="18" charset="0"/>
                <a:cs typeface="Constantia" pitchFamily="18" charset="0"/>
                <a:sym typeface="Constantia" pitchFamily="18" charset="0"/>
              </a:rPr>
              <a:t>Tumor Agnostic Drugs</a:t>
            </a:r>
          </a:p>
          <a:p>
            <a:pPr marL="1602276" lvl="2" indent="-457189" defTabSz="1206470">
              <a:lnSpc>
                <a:spcPct val="80000"/>
              </a:lnSpc>
              <a:spcBef>
                <a:spcPts val="533"/>
              </a:spcBef>
              <a:buClr>
                <a:srgbClr val="0F6FC6"/>
              </a:buClr>
              <a:buSzPct val="85000"/>
              <a:buFont typeface="Arial" panose="020B0604020202020204" pitchFamily="34" charset="0"/>
              <a:buChar char="•"/>
              <a:defRPr/>
            </a:pPr>
            <a:endParaRPr lang="en-US" altLang="en-US" sz="2667" b="1" dirty="0">
              <a:latin typeface="Constantia" pitchFamily="18" charset="0"/>
              <a:ea typeface="Constantia" pitchFamily="18" charset="0"/>
              <a:cs typeface="Constantia" pitchFamily="18" charset="0"/>
              <a:sym typeface="Constantia" pitchFamily="18" charset="0"/>
            </a:endParaRPr>
          </a:p>
          <a:p>
            <a:pPr marL="2059476" lvl="3" indent="-457189" defTabSz="1206470">
              <a:lnSpc>
                <a:spcPct val="80000"/>
              </a:lnSpc>
              <a:spcBef>
                <a:spcPts val="533"/>
              </a:spcBef>
              <a:buClr>
                <a:srgbClr val="0F6FC6"/>
              </a:buClr>
              <a:buSzPct val="85000"/>
              <a:defRPr/>
            </a:pPr>
            <a:r>
              <a:rPr lang="en-US" altLang="en-US" b="1" dirty="0">
                <a:latin typeface="Constantia" pitchFamily="18" charset="0"/>
                <a:ea typeface="Constantia" pitchFamily="18" charset="0"/>
                <a:cs typeface="Constantia" pitchFamily="18" charset="0"/>
                <a:sym typeface="Constantia" pitchFamily="18" charset="0"/>
              </a:rPr>
              <a:t>Drugs designed to treat genomic alterations; not tumor                                 histology specific</a:t>
            </a:r>
          </a:p>
          <a:p>
            <a:pPr marL="2211861" lvl="3" indent="-457189" defTabSz="1206470">
              <a:lnSpc>
                <a:spcPct val="80000"/>
              </a:lnSpc>
              <a:spcBef>
                <a:spcPts val="533"/>
              </a:spcBef>
              <a:buClr>
                <a:srgbClr val="0F6FC6"/>
              </a:buClr>
              <a:buSzPct val="85000"/>
              <a:buFont typeface="Arial" panose="020B0604020202020204" pitchFamily="34" charset="0"/>
              <a:buChar char="•"/>
              <a:defRPr/>
            </a:pPr>
            <a:endParaRPr lang="en-US" altLang="en-US" b="1" dirty="0">
              <a:latin typeface="Constantia" pitchFamily="18" charset="0"/>
              <a:ea typeface="Constantia" pitchFamily="18" charset="0"/>
              <a:cs typeface="Constantia" pitchFamily="18" charset="0"/>
              <a:sym typeface="Constantia" pitchFamily="18" charset="0"/>
            </a:endParaRPr>
          </a:p>
          <a:p>
            <a:pPr marL="2211861" lvl="3" indent="-457189" defTabSz="1206470">
              <a:lnSpc>
                <a:spcPct val="80000"/>
              </a:lnSpc>
              <a:spcBef>
                <a:spcPts val="533"/>
              </a:spcBef>
              <a:buClr>
                <a:srgbClr val="0F6FC6"/>
              </a:buClr>
              <a:buSzPct val="85000"/>
              <a:buFont typeface="Arial" panose="020B0604020202020204" pitchFamily="34" charset="0"/>
              <a:buChar char="•"/>
              <a:defRPr/>
            </a:pPr>
            <a:endParaRPr lang="en-US" altLang="en-US" b="1" dirty="0">
              <a:latin typeface="Constantia" pitchFamily="18" charset="0"/>
              <a:ea typeface="Constantia" pitchFamily="18" charset="0"/>
              <a:cs typeface="Constantia" pitchFamily="18" charset="0"/>
              <a:sym typeface="Constantia" pitchFamily="18" charset="0"/>
            </a:endParaRPr>
          </a:p>
          <a:p>
            <a:pPr marL="0" indent="0">
              <a:buNone/>
            </a:pPr>
            <a:endParaRPr lang="en-US" sz="3200" dirty="0"/>
          </a:p>
        </p:txBody>
      </p:sp>
      <p:sp>
        <p:nvSpPr>
          <p:cNvPr id="4" name="TextBox 3"/>
          <p:cNvSpPr txBox="1"/>
          <p:nvPr/>
        </p:nvSpPr>
        <p:spPr>
          <a:xfrm>
            <a:off x="1" y="5751314"/>
            <a:ext cx="7023013" cy="260584"/>
          </a:xfrm>
          <a:prstGeom prst="rect">
            <a:avLst/>
          </a:prstGeom>
          <a:noFill/>
        </p:spPr>
        <p:txBody>
          <a:bodyPr wrap="none" rtlCol="0">
            <a:spAutoFit/>
          </a:bodyPr>
          <a:lstStyle/>
          <a:p>
            <a:pPr marL="1145087" lvl="3" defTabSz="1206470">
              <a:lnSpc>
                <a:spcPct val="80000"/>
              </a:lnSpc>
              <a:spcBef>
                <a:spcPts val="533"/>
              </a:spcBef>
              <a:buClr>
                <a:srgbClr val="0F6FC6"/>
              </a:buClr>
              <a:buSzPct val="85000"/>
              <a:defRPr/>
            </a:pP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1841013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067" y="441693"/>
            <a:ext cx="8957733" cy="772149"/>
          </a:xfrm>
        </p:spPr>
        <p:txBody>
          <a:bodyPr>
            <a:normAutofit fontScale="90000"/>
          </a:bodyPr>
          <a:lstStyle/>
          <a:p>
            <a:pPr algn="ctr"/>
            <a:br>
              <a:rPr lang="en-US" dirty="0"/>
            </a:br>
            <a:br>
              <a:rPr lang="en-US" dirty="0"/>
            </a:br>
            <a:r>
              <a:rPr lang="en-US" sz="4800" dirty="0"/>
              <a:t>Progress in Cancer Therapy 2018/19</a:t>
            </a:r>
            <a:br>
              <a:rPr lang="en-US" sz="4800" dirty="0"/>
            </a:br>
            <a:r>
              <a:rPr lang="en-US" sz="4800" dirty="0"/>
              <a:t>Solid Tumor</a:t>
            </a:r>
            <a:br>
              <a:rPr lang="en-US" sz="4800" dirty="0"/>
            </a:br>
            <a:br>
              <a:rPr lang="en-US" dirty="0"/>
            </a:br>
            <a:endParaRPr lang="en-US" dirty="0"/>
          </a:p>
        </p:txBody>
      </p:sp>
      <p:sp>
        <p:nvSpPr>
          <p:cNvPr id="3" name="Content Placeholder 2"/>
          <p:cNvSpPr>
            <a:spLocks noGrp="1"/>
          </p:cNvSpPr>
          <p:nvPr>
            <p:ph idx="1"/>
          </p:nvPr>
        </p:nvSpPr>
        <p:spPr>
          <a:xfrm>
            <a:off x="276034" y="1987473"/>
            <a:ext cx="11419798" cy="4644033"/>
          </a:xfrm>
        </p:spPr>
        <p:txBody>
          <a:bodyPr>
            <a:noAutofit/>
          </a:bodyPr>
          <a:lstStyle/>
          <a:p>
            <a:pPr marL="1100639" lvl="2" indent="-260344" defTabSz="1206470">
              <a:lnSpc>
                <a:spcPct val="80000"/>
              </a:lnSpc>
              <a:spcBef>
                <a:spcPts val="533"/>
              </a:spcBef>
              <a:buClr>
                <a:srgbClr val="0F6FC6"/>
              </a:buClr>
              <a:buSzPct val="85000"/>
              <a:buFont typeface="Arial" pitchFamily="34" charset="0"/>
              <a:buChar char="•"/>
              <a:defRPr/>
            </a:pPr>
            <a:r>
              <a:rPr lang="en-US" altLang="en-US" sz="2133" b="1" dirty="0">
                <a:solidFill>
                  <a:prstClr val="black"/>
                </a:solidFill>
                <a:latin typeface="Constantia" pitchFamily="18" charset="0"/>
                <a:ea typeface="Constantia" pitchFamily="18" charset="0"/>
                <a:cs typeface="Constantia" pitchFamily="18" charset="0"/>
                <a:sym typeface="Constantia" pitchFamily="18" charset="0"/>
              </a:rPr>
              <a:t>Non-Small Cell Lung Cancer (NSCLC)</a:t>
            </a:r>
          </a:p>
          <a:p>
            <a:pPr marL="1100639" lvl="2" indent="-260344" defTabSz="1206470">
              <a:lnSpc>
                <a:spcPct val="80000"/>
              </a:lnSpc>
              <a:spcBef>
                <a:spcPts val="533"/>
              </a:spcBef>
              <a:buClr>
                <a:srgbClr val="0F6FC6"/>
              </a:buClr>
              <a:buSzPct val="85000"/>
              <a:buFont typeface="Arial" pitchFamily="34" charset="0"/>
              <a:buChar char="•"/>
              <a:defRPr/>
            </a:pPr>
            <a:r>
              <a:rPr lang="en-US" altLang="en-US" sz="2133" b="1" dirty="0">
                <a:solidFill>
                  <a:prstClr val="black"/>
                </a:solidFill>
                <a:latin typeface="Constantia" pitchFamily="18" charset="0"/>
                <a:ea typeface="Constantia" pitchFamily="18" charset="0"/>
                <a:cs typeface="Constantia" pitchFamily="18" charset="0"/>
                <a:sym typeface="Constantia" pitchFamily="18" charset="0"/>
              </a:rPr>
              <a:t>Small Cell Lung Cancer (SCLC)</a:t>
            </a:r>
          </a:p>
          <a:p>
            <a:pPr marL="1100639" lvl="2" indent="-260344" defTabSz="1206470">
              <a:lnSpc>
                <a:spcPct val="80000"/>
              </a:lnSpc>
              <a:spcBef>
                <a:spcPts val="533"/>
              </a:spcBef>
              <a:buClr>
                <a:srgbClr val="0F6FC6"/>
              </a:buClr>
              <a:buSzPct val="85000"/>
              <a:buFont typeface="Arial" pitchFamily="34" charset="0"/>
              <a:buChar char="•"/>
              <a:defRPr/>
            </a:pPr>
            <a:r>
              <a:rPr lang="en-US" altLang="en-US" sz="2133" b="1" dirty="0">
                <a:solidFill>
                  <a:prstClr val="black"/>
                </a:solidFill>
                <a:latin typeface="Constantia" pitchFamily="18" charset="0"/>
                <a:ea typeface="Constantia" pitchFamily="18" charset="0"/>
                <a:cs typeface="Constantia" pitchFamily="18" charset="0"/>
                <a:sym typeface="Constantia" pitchFamily="18" charset="0"/>
              </a:rPr>
              <a:t>Breast</a:t>
            </a:r>
          </a:p>
          <a:p>
            <a:pPr marL="1100639" lvl="2" indent="-260344" defTabSz="1206470">
              <a:lnSpc>
                <a:spcPct val="80000"/>
              </a:lnSpc>
              <a:spcBef>
                <a:spcPts val="533"/>
              </a:spcBef>
              <a:buClr>
                <a:srgbClr val="0F6FC6"/>
              </a:buClr>
              <a:buSzPct val="85000"/>
              <a:buFont typeface="Arial" pitchFamily="34" charset="0"/>
              <a:buChar char="•"/>
              <a:defRPr/>
            </a:pPr>
            <a:r>
              <a:rPr lang="en-US" altLang="en-US" sz="2133" b="1" dirty="0">
                <a:solidFill>
                  <a:prstClr val="black"/>
                </a:solidFill>
                <a:latin typeface="Constantia" pitchFamily="18" charset="0"/>
                <a:ea typeface="Constantia" pitchFamily="18" charset="0"/>
                <a:cs typeface="Constantia" pitchFamily="18" charset="0"/>
                <a:sym typeface="Constantia" pitchFamily="18" charset="0"/>
              </a:rPr>
              <a:t>Cervical</a:t>
            </a:r>
          </a:p>
          <a:p>
            <a:pPr marL="1100639" lvl="2" indent="-260344" defTabSz="1206470">
              <a:lnSpc>
                <a:spcPct val="80000"/>
              </a:lnSpc>
              <a:spcBef>
                <a:spcPts val="533"/>
              </a:spcBef>
              <a:buClr>
                <a:srgbClr val="0F6FC6"/>
              </a:buClr>
              <a:buSzPct val="85000"/>
              <a:buFont typeface="Arial" pitchFamily="34" charset="0"/>
              <a:buChar char="•"/>
              <a:defRPr/>
            </a:pPr>
            <a:r>
              <a:rPr lang="en-US" altLang="en-US" sz="2133" b="1" dirty="0">
                <a:solidFill>
                  <a:prstClr val="black"/>
                </a:solidFill>
                <a:latin typeface="Constantia" pitchFamily="18" charset="0"/>
                <a:ea typeface="Constantia" pitchFamily="18" charset="0"/>
                <a:cs typeface="Constantia" pitchFamily="18" charset="0"/>
                <a:sym typeface="Constantia" pitchFamily="18" charset="0"/>
              </a:rPr>
              <a:t>Ovarian </a:t>
            </a:r>
          </a:p>
          <a:p>
            <a:pPr marL="1100639" lvl="2" indent="-260344" defTabSz="1206470">
              <a:lnSpc>
                <a:spcPct val="80000"/>
              </a:lnSpc>
              <a:spcBef>
                <a:spcPts val="533"/>
              </a:spcBef>
              <a:buClr>
                <a:srgbClr val="0F6FC6"/>
              </a:buClr>
              <a:buSzPct val="85000"/>
              <a:buFont typeface="Arial" pitchFamily="34" charset="0"/>
              <a:buChar char="•"/>
              <a:defRPr/>
            </a:pPr>
            <a:r>
              <a:rPr lang="en-US" altLang="en-US" sz="2133" b="1" dirty="0">
                <a:solidFill>
                  <a:prstClr val="black"/>
                </a:solidFill>
                <a:latin typeface="Constantia" pitchFamily="18" charset="0"/>
                <a:ea typeface="Constantia" pitchFamily="18" charset="0"/>
                <a:cs typeface="Constantia" pitchFamily="18" charset="0"/>
                <a:sym typeface="Constantia" pitchFamily="18" charset="0"/>
              </a:rPr>
              <a:t>Melanoma</a:t>
            </a:r>
          </a:p>
          <a:p>
            <a:pPr marL="1100639" lvl="2" indent="-260344" defTabSz="1206470">
              <a:lnSpc>
                <a:spcPct val="80000"/>
              </a:lnSpc>
              <a:spcBef>
                <a:spcPts val="533"/>
              </a:spcBef>
              <a:buClr>
                <a:srgbClr val="0F6FC6"/>
              </a:buClr>
              <a:buSzPct val="85000"/>
              <a:defRPr/>
            </a:pPr>
            <a:r>
              <a:rPr lang="en-US" altLang="en-US" sz="2133" b="1" dirty="0">
                <a:latin typeface="Constantia" pitchFamily="18" charset="0"/>
                <a:ea typeface="Constantia" pitchFamily="18" charset="0"/>
                <a:cs typeface="Constantia" pitchFamily="18" charset="0"/>
                <a:sym typeface="Constantia" pitchFamily="18" charset="0"/>
              </a:rPr>
              <a:t>Paragangliomas/ metastatic pheochromocytomas</a:t>
            </a:r>
          </a:p>
          <a:p>
            <a:pPr marL="1100639" lvl="2" indent="-260344" defTabSz="1206470">
              <a:lnSpc>
                <a:spcPct val="80000"/>
              </a:lnSpc>
              <a:spcBef>
                <a:spcPts val="533"/>
              </a:spcBef>
              <a:buClr>
                <a:srgbClr val="0F6FC6"/>
              </a:buClr>
              <a:buSzPct val="85000"/>
              <a:defRPr/>
            </a:pPr>
            <a:r>
              <a:rPr lang="en-US" altLang="en-US" sz="2133" b="1" dirty="0">
                <a:latin typeface="Constantia" pitchFamily="18" charset="0"/>
                <a:ea typeface="Constantia" pitchFamily="18" charset="0"/>
                <a:cs typeface="Constantia" pitchFamily="18" charset="0"/>
                <a:sym typeface="Constantia" pitchFamily="18" charset="0"/>
              </a:rPr>
              <a:t>Hepatocellular</a:t>
            </a:r>
          </a:p>
          <a:p>
            <a:pPr marL="1100639" lvl="2" indent="-260344" defTabSz="1206470">
              <a:lnSpc>
                <a:spcPct val="80000"/>
              </a:lnSpc>
              <a:spcBef>
                <a:spcPts val="533"/>
              </a:spcBef>
              <a:buClr>
                <a:srgbClr val="0F6FC6"/>
              </a:buClr>
              <a:buSzPct val="85000"/>
              <a:defRPr/>
            </a:pPr>
            <a:r>
              <a:rPr lang="en-US" altLang="en-US" sz="2133" b="1" dirty="0">
                <a:latin typeface="Constantia" pitchFamily="18" charset="0"/>
                <a:ea typeface="Constantia" pitchFamily="18" charset="0"/>
                <a:cs typeface="Constantia" pitchFamily="18" charset="0"/>
                <a:sym typeface="Constantia" pitchFamily="18" charset="0"/>
              </a:rPr>
              <a:t>Renal Cell</a:t>
            </a:r>
          </a:p>
          <a:p>
            <a:pPr marL="1100639" lvl="2" indent="-260344" defTabSz="1206470">
              <a:lnSpc>
                <a:spcPct val="80000"/>
              </a:lnSpc>
              <a:spcBef>
                <a:spcPts val="533"/>
              </a:spcBef>
              <a:buClr>
                <a:srgbClr val="0F6FC6"/>
              </a:buClr>
              <a:buSzPct val="85000"/>
              <a:buFont typeface="Arial" pitchFamily="34" charset="0"/>
              <a:buChar char="•"/>
              <a:defRPr/>
            </a:pPr>
            <a:r>
              <a:rPr lang="en-US" altLang="en-US" sz="1867" b="1" dirty="0">
                <a:solidFill>
                  <a:prstClr val="black"/>
                </a:solidFill>
                <a:latin typeface="Constantia" pitchFamily="18" charset="0"/>
                <a:ea typeface="Constantia" pitchFamily="18" charset="0"/>
                <a:cs typeface="Constantia" pitchFamily="18" charset="0"/>
                <a:sym typeface="Constantia" pitchFamily="18" charset="0"/>
              </a:rPr>
              <a:t>Head and Neck Squamous Cell</a:t>
            </a:r>
          </a:p>
          <a:p>
            <a:pPr marL="1100639" lvl="2" indent="-260344" defTabSz="1206470">
              <a:lnSpc>
                <a:spcPct val="80000"/>
              </a:lnSpc>
              <a:spcBef>
                <a:spcPts val="533"/>
              </a:spcBef>
              <a:buClr>
                <a:srgbClr val="0F6FC6"/>
              </a:buClr>
              <a:buSzPct val="85000"/>
              <a:defRPr/>
            </a:pPr>
            <a:r>
              <a:rPr lang="en-US" altLang="en-US" b="1" dirty="0">
                <a:solidFill>
                  <a:prstClr val="black"/>
                </a:solidFill>
                <a:latin typeface="Constantia" pitchFamily="18" charset="0"/>
                <a:ea typeface="Constantia" pitchFamily="18" charset="0"/>
                <a:cs typeface="Constantia" pitchFamily="18" charset="0"/>
                <a:sym typeface="Constantia" pitchFamily="18" charset="0"/>
              </a:rPr>
              <a:t>Tenosynovial giant cell tumor</a:t>
            </a:r>
          </a:p>
          <a:p>
            <a:pPr marL="1100639" lvl="2" indent="-260344" defTabSz="1206470">
              <a:lnSpc>
                <a:spcPct val="80000"/>
              </a:lnSpc>
              <a:spcBef>
                <a:spcPts val="533"/>
              </a:spcBef>
              <a:buClr>
                <a:srgbClr val="0F6FC6"/>
              </a:buClr>
              <a:buSzPct val="85000"/>
              <a:buFont typeface="Arial" pitchFamily="34" charset="0"/>
              <a:buChar char="•"/>
              <a:defRPr/>
            </a:pPr>
            <a:endParaRPr lang="en-US" altLang="en-US" sz="1867" b="1" dirty="0">
              <a:solidFill>
                <a:prstClr val="black"/>
              </a:solidFill>
              <a:latin typeface="Constantia" pitchFamily="18" charset="0"/>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1867" b="1" dirty="0">
              <a:solidFill>
                <a:prstClr val="black"/>
              </a:solidFill>
              <a:latin typeface="Constantia" pitchFamily="18" charset="0"/>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1867" b="1" i="1" dirty="0">
              <a:solidFill>
                <a:prstClr val="black"/>
              </a:solidFill>
              <a:latin typeface="Constantia" pitchFamily="18" charset="0"/>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1867" b="1" i="1" dirty="0">
              <a:solidFill>
                <a:prstClr val="black"/>
              </a:solidFill>
              <a:latin typeface="Constantia" pitchFamily="18" charset="0"/>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b="1" i="1" dirty="0">
              <a:solidFill>
                <a:prstClr val="black"/>
              </a:solidFill>
              <a:latin typeface="Constantia" pitchFamily="18" charset="0"/>
              <a:ea typeface="Constantia" pitchFamily="18" charset="0"/>
              <a:cs typeface="Constantia" pitchFamily="18" charset="0"/>
              <a:sym typeface="Constantia" pitchFamily="18" charset="0"/>
            </a:endParaRPr>
          </a:p>
        </p:txBody>
      </p:sp>
      <p:sp>
        <p:nvSpPr>
          <p:cNvPr id="4" name="TextBox 3"/>
          <p:cNvSpPr txBox="1"/>
          <p:nvPr/>
        </p:nvSpPr>
        <p:spPr>
          <a:xfrm>
            <a:off x="78030" y="6376933"/>
            <a:ext cx="7656575" cy="361509"/>
          </a:xfrm>
          <a:prstGeom prst="rect">
            <a:avLst/>
          </a:prstGeom>
          <a:noFill/>
        </p:spPr>
        <p:txBody>
          <a:bodyPr wrap="square" rtlCol="0">
            <a:spAutoFit/>
          </a:bodyPr>
          <a:lstStyle/>
          <a:p>
            <a:pPr marL="1145087" lvl="3" defTabSz="1206470">
              <a:lnSpc>
                <a:spcPct val="80000"/>
              </a:lnSpc>
              <a:spcBef>
                <a:spcPts val="533"/>
              </a:spcBef>
              <a:buClr>
                <a:srgbClr val="0F6FC6"/>
              </a:buClr>
              <a:buSzPct val="85000"/>
              <a:defRPr/>
            </a:pPr>
            <a:r>
              <a:rPr lang="en-US" altLang="en-US" sz="2133" b="1" dirty="0">
                <a:latin typeface="Constantia" pitchFamily="18" charset="0"/>
                <a:ea typeface="Constantia" pitchFamily="18" charset="0"/>
                <a:cs typeface="Constantia" pitchFamily="18" charset="0"/>
                <a:sym typeface="Constantia" pitchFamily="18" charset="0"/>
              </a:rPr>
              <a:t>	</a:t>
            </a: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3060115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067" y="441693"/>
            <a:ext cx="8957733" cy="772149"/>
          </a:xfrm>
        </p:spPr>
        <p:txBody>
          <a:bodyPr>
            <a:normAutofit fontScale="90000"/>
          </a:bodyPr>
          <a:lstStyle/>
          <a:p>
            <a:pPr algn="ctr"/>
            <a:br>
              <a:rPr lang="en-US" dirty="0"/>
            </a:br>
            <a:br>
              <a:rPr lang="en-US" dirty="0"/>
            </a:br>
            <a:r>
              <a:rPr lang="en-US" sz="4800" dirty="0"/>
              <a:t>Progress in Cancer Therapy 2018/19</a:t>
            </a:r>
            <a:br>
              <a:rPr lang="en-US" sz="4800" dirty="0"/>
            </a:br>
            <a:r>
              <a:rPr lang="en-US" sz="4800" dirty="0"/>
              <a:t>Solid Tumor</a:t>
            </a:r>
            <a:br>
              <a:rPr lang="en-US" sz="4800" dirty="0"/>
            </a:br>
            <a:br>
              <a:rPr lang="en-US" dirty="0"/>
            </a:br>
            <a:endParaRPr lang="en-US" dirty="0"/>
          </a:p>
        </p:txBody>
      </p:sp>
      <p:sp>
        <p:nvSpPr>
          <p:cNvPr id="3" name="Content Placeholder 2"/>
          <p:cNvSpPr>
            <a:spLocks noGrp="1"/>
          </p:cNvSpPr>
          <p:nvPr>
            <p:ph idx="1"/>
          </p:nvPr>
        </p:nvSpPr>
        <p:spPr>
          <a:xfrm>
            <a:off x="276034" y="1802607"/>
            <a:ext cx="11419798" cy="4644033"/>
          </a:xfrm>
        </p:spPr>
        <p:txBody>
          <a:bodyPr>
            <a:noAutofit/>
          </a:bodyPr>
          <a:lstStyle/>
          <a:p>
            <a:pPr marL="1100639" lvl="2" indent="-260344" defTabSz="1206470">
              <a:lnSpc>
                <a:spcPct val="80000"/>
              </a:lnSpc>
              <a:spcBef>
                <a:spcPts val="533"/>
              </a:spcBef>
              <a:buClr>
                <a:srgbClr val="0F6FC6"/>
              </a:buClr>
              <a:buSzPct val="85000"/>
              <a:buFont typeface="Arial" pitchFamily="34" charset="0"/>
              <a:buChar char="•"/>
              <a:defRPr/>
            </a:pPr>
            <a:endParaRPr lang="en-US" altLang="en-US" sz="2133" b="1" dirty="0">
              <a:latin typeface="Constantia" pitchFamily="18" charset="0"/>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defRPr/>
            </a:pPr>
            <a:r>
              <a:rPr lang="en-US" altLang="en-US" sz="2133" b="1" dirty="0">
                <a:latin typeface="Constantia" pitchFamily="18" charset="0"/>
                <a:ea typeface="Constantia" pitchFamily="18" charset="0"/>
                <a:cs typeface="Constantia" pitchFamily="18" charset="0"/>
                <a:sym typeface="Constantia" pitchFamily="18" charset="0"/>
              </a:rPr>
              <a:t>Merkel Cell</a:t>
            </a:r>
          </a:p>
          <a:p>
            <a:pPr marL="1100639" lvl="2" indent="-260344" defTabSz="1206470">
              <a:lnSpc>
                <a:spcPct val="80000"/>
              </a:lnSpc>
              <a:spcBef>
                <a:spcPts val="533"/>
              </a:spcBef>
              <a:buClr>
                <a:srgbClr val="0F6FC6"/>
              </a:buClr>
              <a:buSzPct val="85000"/>
              <a:defRPr/>
            </a:pPr>
            <a:r>
              <a:rPr lang="en-US" altLang="en-US" sz="2133" b="1" dirty="0">
                <a:latin typeface="Constantia" pitchFamily="18" charset="0"/>
                <a:ea typeface="Constantia" pitchFamily="18" charset="0"/>
                <a:cs typeface="Constantia" pitchFamily="18" charset="0"/>
                <a:sym typeface="Constantia" pitchFamily="18" charset="0"/>
              </a:rPr>
              <a:t>Squamous Cell (Skin)</a:t>
            </a:r>
          </a:p>
          <a:p>
            <a:pPr marL="1100639" lvl="2" indent="-260344" defTabSz="1206470">
              <a:lnSpc>
                <a:spcPct val="80000"/>
              </a:lnSpc>
              <a:spcBef>
                <a:spcPts val="533"/>
              </a:spcBef>
              <a:buClr>
                <a:srgbClr val="0F6FC6"/>
              </a:buClr>
              <a:buSzPct val="85000"/>
              <a:buFont typeface="Arial" pitchFamily="34" charset="0"/>
              <a:buChar char="•"/>
              <a:defRPr/>
            </a:pPr>
            <a:r>
              <a:rPr lang="en-US" altLang="en-US" sz="2133" b="1" dirty="0">
                <a:solidFill>
                  <a:prstClr val="black"/>
                </a:solidFill>
                <a:latin typeface="Constantia" pitchFamily="18" charset="0"/>
                <a:ea typeface="Constantia" pitchFamily="18" charset="0"/>
                <a:cs typeface="Constantia" pitchFamily="18" charset="0"/>
                <a:sym typeface="Constantia" pitchFamily="18" charset="0"/>
              </a:rPr>
              <a:t>Colorectal</a:t>
            </a:r>
          </a:p>
          <a:p>
            <a:pPr marL="1100639" lvl="2" indent="-260344" defTabSz="1206470">
              <a:lnSpc>
                <a:spcPct val="80000"/>
              </a:lnSpc>
              <a:spcBef>
                <a:spcPts val="533"/>
              </a:spcBef>
              <a:buClr>
                <a:srgbClr val="0F6FC6"/>
              </a:buClr>
              <a:buSzPct val="85000"/>
              <a:buFont typeface="Arial" pitchFamily="34" charset="0"/>
              <a:buChar char="•"/>
              <a:defRPr/>
            </a:pPr>
            <a:r>
              <a:rPr lang="en-US" altLang="en-US" sz="2133" b="1" dirty="0">
                <a:solidFill>
                  <a:prstClr val="black"/>
                </a:solidFill>
                <a:latin typeface="Constantia" pitchFamily="18" charset="0"/>
                <a:ea typeface="Constantia" pitchFamily="18" charset="0"/>
                <a:cs typeface="Constantia" pitchFamily="18" charset="0"/>
                <a:sym typeface="Constantia" pitchFamily="18" charset="0"/>
              </a:rPr>
              <a:t>Esophageal squamous</a:t>
            </a:r>
          </a:p>
          <a:p>
            <a:pPr marL="1100639" lvl="2" indent="-260344" defTabSz="1206470">
              <a:lnSpc>
                <a:spcPct val="80000"/>
              </a:lnSpc>
              <a:spcBef>
                <a:spcPts val="533"/>
              </a:spcBef>
              <a:buClr>
                <a:srgbClr val="0F6FC6"/>
              </a:buClr>
              <a:buSzPct val="85000"/>
              <a:defRPr/>
            </a:pPr>
            <a:r>
              <a:rPr lang="en-US" altLang="en-US" sz="2133" b="1" dirty="0">
                <a:latin typeface="Constantia" pitchFamily="18" charset="0"/>
                <a:ea typeface="Constantia" pitchFamily="18" charset="0"/>
                <a:cs typeface="Constantia" pitchFamily="18" charset="0"/>
                <a:sym typeface="Constantia" pitchFamily="18" charset="0"/>
              </a:rPr>
              <a:t>Gastric or gastroesophageal junction (GEJ) adenocarcinoma:</a:t>
            </a:r>
          </a:p>
          <a:p>
            <a:pPr marL="1100639" lvl="2" indent="-260344" defTabSz="1206470">
              <a:lnSpc>
                <a:spcPct val="80000"/>
              </a:lnSpc>
              <a:spcBef>
                <a:spcPts val="533"/>
              </a:spcBef>
              <a:buClr>
                <a:srgbClr val="0F6FC6"/>
              </a:buClr>
              <a:buSzPct val="85000"/>
              <a:defRPr/>
            </a:pPr>
            <a:r>
              <a:rPr lang="en-US" altLang="en-US" sz="2133" b="1" dirty="0">
                <a:latin typeface="Constantia" pitchFamily="18" charset="0"/>
                <a:ea typeface="Constantia" pitchFamily="18" charset="0"/>
                <a:cs typeface="Constantia" pitchFamily="18" charset="0"/>
                <a:sym typeface="Constantia" pitchFamily="18" charset="0"/>
              </a:rPr>
              <a:t>Gastroenteropancreatic neuroendocrine tumors (GEP-NETs), including foregut, midgut, and hindgut neuroendocrine tumors in adults:</a:t>
            </a:r>
          </a:p>
          <a:p>
            <a:pPr marL="1100639" lvl="2" indent="-260344" defTabSz="1206470">
              <a:lnSpc>
                <a:spcPct val="80000"/>
              </a:lnSpc>
              <a:spcBef>
                <a:spcPts val="533"/>
              </a:spcBef>
              <a:buClr>
                <a:srgbClr val="0F6FC6"/>
              </a:buClr>
              <a:buSzPct val="85000"/>
              <a:defRPr/>
            </a:pPr>
            <a:r>
              <a:rPr lang="en-US" altLang="en-US" sz="2133" b="1" dirty="0">
                <a:solidFill>
                  <a:prstClr val="black"/>
                </a:solidFill>
                <a:latin typeface="Constantia" pitchFamily="18" charset="0"/>
                <a:ea typeface="Constantia" pitchFamily="18" charset="0"/>
                <a:cs typeface="Constantia" pitchFamily="18" charset="0"/>
                <a:sym typeface="Constantia" pitchFamily="18" charset="0"/>
              </a:rPr>
              <a:t>Thyroid</a:t>
            </a:r>
          </a:p>
          <a:p>
            <a:pPr marL="1100639" lvl="2" indent="-260344" defTabSz="1206470">
              <a:lnSpc>
                <a:spcPct val="80000"/>
              </a:lnSpc>
              <a:spcBef>
                <a:spcPts val="533"/>
              </a:spcBef>
              <a:buClr>
                <a:srgbClr val="0F6FC6"/>
              </a:buClr>
              <a:buSzPct val="85000"/>
              <a:buFont typeface="Arial" pitchFamily="34" charset="0"/>
              <a:buChar char="•"/>
              <a:defRPr/>
            </a:pPr>
            <a:r>
              <a:rPr lang="en-US" altLang="en-US" sz="2133" b="1" dirty="0">
                <a:solidFill>
                  <a:prstClr val="black"/>
                </a:solidFill>
                <a:latin typeface="Constantia" pitchFamily="18" charset="0"/>
                <a:ea typeface="Constantia" pitchFamily="18" charset="0"/>
                <a:cs typeface="Constantia" pitchFamily="18" charset="0"/>
                <a:sym typeface="Constantia" pitchFamily="18" charset="0"/>
              </a:rPr>
              <a:t>Urothelial</a:t>
            </a:r>
          </a:p>
          <a:p>
            <a:pPr marL="1100639" lvl="2" indent="-260344" defTabSz="1206470">
              <a:lnSpc>
                <a:spcPct val="80000"/>
              </a:lnSpc>
              <a:spcBef>
                <a:spcPts val="533"/>
              </a:spcBef>
              <a:buClr>
                <a:srgbClr val="0F6FC6"/>
              </a:buClr>
              <a:buSzPct val="85000"/>
              <a:buFont typeface="Arial" pitchFamily="34" charset="0"/>
              <a:buChar char="•"/>
              <a:defRPr/>
            </a:pPr>
            <a:r>
              <a:rPr lang="en-US" altLang="en-US" sz="2133" b="1" dirty="0">
                <a:solidFill>
                  <a:prstClr val="black"/>
                </a:solidFill>
                <a:latin typeface="Constantia" pitchFamily="18" charset="0"/>
                <a:ea typeface="Constantia" pitchFamily="18" charset="0"/>
                <a:cs typeface="Constantia" pitchFamily="18" charset="0"/>
                <a:sym typeface="Constantia" pitchFamily="18" charset="0"/>
              </a:rPr>
              <a:t>Prostate</a:t>
            </a:r>
          </a:p>
          <a:p>
            <a:pPr marL="1100639" lvl="2" indent="-260344" defTabSz="1206470">
              <a:lnSpc>
                <a:spcPct val="80000"/>
              </a:lnSpc>
              <a:spcBef>
                <a:spcPts val="533"/>
              </a:spcBef>
              <a:buClr>
                <a:srgbClr val="0F6FC6"/>
              </a:buClr>
              <a:buSzPct val="85000"/>
              <a:buFont typeface="Arial" pitchFamily="34" charset="0"/>
              <a:buChar char="•"/>
              <a:defRPr/>
            </a:pPr>
            <a:r>
              <a:rPr lang="en-US" altLang="en-US" sz="2133" b="1" dirty="0">
                <a:solidFill>
                  <a:prstClr val="black"/>
                </a:solidFill>
                <a:latin typeface="Constantia" pitchFamily="18" charset="0"/>
                <a:ea typeface="Constantia" pitchFamily="18" charset="0"/>
                <a:cs typeface="Constantia" pitchFamily="18" charset="0"/>
                <a:sym typeface="Constantia" pitchFamily="18" charset="0"/>
              </a:rPr>
              <a:t>Tumor Agnostic</a:t>
            </a:r>
          </a:p>
          <a:p>
            <a:pPr marL="1100639" lvl="2" indent="-260344" defTabSz="1206470">
              <a:lnSpc>
                <a:spcPct val="80000"/>
              </a:lnSpc>
              <a:spcBef>
                <a:spcPts val="533"/>
              </a:spcBef>
              <a:buClr>
                <a:srgbClr val="0F6FC6"/>
              </a:buClr>
              <a:buSzPct val="85000"/>
              <a:buFont typeface="Arial" pitchFamily="34" charset="0"/>
              <a:buChar char="•"/>
              <a:defRPr/>
            </a:pPr>
            <a:endParaRPr lang="en-US" altLang="en-US" sz="1867" b="1" dirty="0">
              <a:solidFill>
                <a:prstClr val="black"/>
              </a:solidFill>
              <a:latin typeface="Constantia" pitchFamily="18" charset="0"/>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1867" b="1" dirty="0">
              <a:solidFill>
                <a:prstClr val="black"/>
              </a:solidFill>
              <a:latin typeface="Constantia" pitchFamily="18" charset="0"/>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1867" b="1" i="1" dirty="0">
              <a:solidFill>
                <a:prstClr val="black"/>
              </a:solidFill>
              <a:latin typeface="Constantia" pitchFamily="18" charset="0"/>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1867" b="1" i="1" dirty="0">
              <a:solidFill>
                <a:prstClr val="black"/>
              </a:solidFill>
              <a:latin typeface="Constantia" pitchFamily="18" charset="0"/>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b="1" i="1" dirty="0">
              <a:solidFill>
                <a:prstClr val="black"/>
              </a:solidFill>
              <a:latin typeface="Constantia" pitchFamily="18" charset="0"/>
              <a:ea typeface="Constantia" pitchFamily="18" charset="0"/>
              <a:cs typeface="Constantia" pitchFamily="18" charset="0"/>
              <a:sym typeface="Constantia" pitchFamily="18" charset="0"/>
            </a:endParaRPr>
          </a:p>
        </p:txBody>
      </p:sp>
      <p:sp>
        <p:nvSpPr>
          <p:cNvPr id="4" name="TextBox 3"/>
          <p:cNvSpPr txBox="1"/>
          <p:nvPr/>
        </p:nvSpPr>
        <p:spPr>
          <a:xfrm>
            <a:off x="78030" y="6376933"/>
            <a:ext cx="7656575" cy="361509"/>
          </a:xfrm>
          <a:prstGeom prst="rect">
            <a:avLst/>
          </a:prstGeom>
          <a:noFill/>
        </p:spPr>
        <p:txBody>
          <a:bodyPr wrap="square" rtlCol="0">
            <a:spAutoFit/>
          </a:bodyPr>
          <a:lstStyle/>
          <a:p>
            <a:pPr marL="1145087" lvl="3" defTabSz="1206470">
              <a:lnSpc>
                <a:spcPct val="80000"/>
              </a:lnSpc>
              <a:spcBef>
                <a:spcPts val="533"/>
              </a:spcBef>
              <a:buClr>
                <a:srgbClr val="0F6FC6"/>
              </a:buClr>
              <a:buSzPct val="85000"/>
              <a:defRPr/>
            </a:pPr>
            <a:r>
              <a:rPr lang="en-US" altLang="en-US" sz="2133" b="1" dirty="0">
                <a:latin typeface="Constantia" pitchFamily="18" charset="0"/>
                <a:ea typeface="Constantia" pitchFamily="18" charset="0"/>
                <a:cs typeface="Constantia" pitchFamily="18" charset="0"/>
                <a:sym typeface="Constantia" pitchFamily="18" charset="0"/>
              </a:rPr>
              <a:t>	</a:t>
            </a: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3962145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067" y="441693"/>
            <a:ext cx="8957733" cy="1069112"/>
          </a:xfrm>
        </p:spPr>
        <p:txBody>
          <a:bodyPr>
            <a:normAutofit fontScale="90000"/>
          </a:bodyPr>
          <a:lstStyle/>
          <a:p>
            <a:pPr algn="ctr"/>
            <a:br>
              <a:rPr lang="en-US" dirty="0"/>
            </a:br>
            <a:br>
              <a:rPr lang="en-US" dirty="0"/>
            </a:br>
            <a:r>
              <a:rPr lang="en-US" sz="4800" dirty="0"/>
              <a:t>Progress in Cancer Therapy 2018/19</a:t>
            </a:r>
            <a:br>
              <a:rPr lang="en-US" sz="4800" dirty="0"/>
            </a:br>
            <a:r>
              <a:rPr lang="en-US" sz="4800" dirty="0"/>
              <a:t>Hematologic Malignancies</a:t>
            </a:r>
            <a:br>
              <a:rPr lang="en-US" sz="4800" dirty="0"/>
            </a:br>
            <a:br>
              <a:rPr lang="en-US" dirty="0"/>
            </a:br>
            <a:endParaRPr lang="en-US" dirty="0"/>
          </a:p>
        </p:txBody>
      </p:sp>
      <p:sp>
        <p:nvSpPr>
          <p:cNvPr id="3" name="Content Placeholder 2"/>
          <p:cNvSpPr>
            <a:spLocks noGrp="1"/>
          </p:cNvSpPr>
          <p:nvPr>
            <p:ph idx="1"/>
          </p:nvPr>
        </p:nvSpPr>
        <p:spPr>
          <a:xfrm>
            <a:off x="78030" y="1685925"/>
            <a:ext cx="11617802" cy="4760715"/>
          </a:xfrm>
        </p:spPr>
        <p:txBody>
          <a:bodyPr>
            <a:noAutofit/>
          </a:bodyPr>
          <a:lstStyle/>
          <a:p>
            <a:pPr marL="1100639" lvl="2" indent="-260344" defTabSz="1206470">
              <a:lnSpc>
                <a:spcPct val="80000"/>
              </a:lnSpc>
              <a:spcBef>
                <a:spcPts val="533"/>
              </a:spcBef>
              <a:buClr>
                <a:srgbClr val="0F6FC6"/>
              </a:buClr>
              <a:buSzPct val="85000"/>
              <a:defRPr/>
            </a:pPr>
            <a:r>
              <a:rPr lang="en-US" altLang="en-US" b="1" dirty="0">
                <a:latin typeface="Constantia" panose="02030602050306030303" pitchFamily="18" charset="0"/>
                <a:ea typeface="Constantia" pitchFamily="18" charset="0"/>
                <a:cs typeface="Constantia" pitchFamily="18" charset="0"/>
                <a:sym typeface="Constantia" pitchFamily="18" charset="0"/>
              </a:rPr>
              <a:t>Acute Myeloid Leukemia (AML)</a:t>
            </a:r>
          </a:p>
          <a:p>
            <a:pPr marL="1100639" lvl="2" indent="-260344" defTabSz="1206470">
              <a:lnSpc>
                <a:spcPct val="80000"/>
              </a:lnSpc>
              <a:spcBef>
                <a:spcPts val="533"/>
              </a:spcBef>
              <a:buClr>
                <a:srgbClr val="0F6FC6"/>
              </a:buClr>
              <a:buSzPct val="85000"/>
              <a:defRPr/>
            </a:pPr>
            <a:r>
              <a:rPr lang="en-US" altLang="en-US" sz="2133" b="1" dirty="0">
                <a:latin typeface="Constantia" panose="02030602050306030303" pitchFamily="18" charset="0"/>
                <a:ea typeface="Constantia" pitchFamily="18" charset="0"/>
                <a:cs typeface="Constantia" pitchFamily="18" charset="0"/>
                <a:sym typeface="Constantia" pitchFamily="18" charset="0"/>
              </a:rPr>
              <a:t>Acute Lymphoblastic Leukemia (ALL)</a:t>
            </a:r>
          </a:p>
          <a:p>
            <a:pPr marL="1100639" lvl="2" indent="-260344" defTabSz="1206470">
              <a:lnSpc>
                <a:spcPct val="80000"/>
              </a:lnSpc>
              <a:spcBef>
                <a:spcPts val="533"/>
              </a:spcBef>
              <a:buClr>
                <a:srgbClr val="0F6FC6"/>
              </a:buClr>
              <a:buSzPct val="85000"/>
              <a:defRPr/>
            </a:pPr>
            <a:r>
              <a:rPr lang="en-US" altLang="en-US" b="1" dirty="0">
                <a:latin typeface="Constantia" pitchFamily="18" charset="0"/>
                <a:ea typeface="Constantia" pitchFamily="18" charset="0"/>
                <a:cs typeface="Constantia" pitchFamily="18" charset="0"/>
                <a:sym typeface="Constantia" pitchFamily="18" charset="0"/>
              </a:rPr>
              <a:t>Chronic Lymphocytic Leukemia (CLL) or Small Lymphocytic Lymphoma (SLL) </a:t>
            </a:r>
          </a:p>
          <a:p>
            <a:pPr marL="1100639" lvl="2" indent="-260344" defTabSz="1206470">
              <a:lnSpc>
                <a:spcPct val="80000"/>
              </a:lnSpc>
              <a:spcBef>
                <a:spcPts val="533"/>
              </a:spcBef>
              <a:buClr>
                <a:srgbClr val="0F6FC6"/>
              </a:buClr>
              <a:buSzPct val="85000"/>
              <a:defRPr/>
            </a:pPr>
            <a:r>
              <a:rPr lang="en-US" altLang="en-US" b="1" dirty="0">
                <a:latin typeface="Constantia" pitchFamily="18" charset="0"/>
                <a:ea typeface="Constantia" pitchFamily="18" charset="0"/>
                <a:cs typeface="Constantia" pitchFamily="18" charset="0"/>
                <a:sym typeface="Constantia" pitchFamily="18" charset="0"/>
              </a:rPr>
              <a:t>Chronic Myelogenous Leukemia (CML)</a:t>
            </a:r>
          </a:p>
          <a:p>
            <a:pPr marL="1100639" lvl="2" indent="-260344" defTabSz="1206470">
              <a:lnSpc>
                <a:spcPct val="80000"/>
              </a:lnSpc>
              <a:spcBef>
                <a:spcPts val="533"/>
              </a:spcBef>
              <a:buClr>
                <a:srgbClr val="0F6FC6"/>
              </a:buClr>
              <a:buSzPct val="85000"/>
              <a:defRPr/>
            </a:pPr>
            <a:r>
              <a:rPr lang="en-US" altLang="en-US" b="1" dirty="0">
                <a:latin typeface="Constantia" pitchFamily="18" charset="0"/>
                <a:ea typeface="Constantia" pitchFamily="18" charset="0"/>
                <a:cs typeface="Constantia" pitchFamily="18" charset="0"/>
                <a:sym typeface="Constantia" pitchFamily="18" charset="0"/>
              </a:rPr>
              <a:t>Hairy Cell Leukemia</a:t>
            </a:r>
          </a:p>
          <a:p>
            <a:pPr marL="1100639" lvl="2" indent="-260344" defTabSz="1206470">
              <a:lnSpc>
                <a:spcPct val="80000"/>
              </a:lnSpc>
              <a:spcBef>
                <a:spcPts val="533"/>
              </a:spcBef>
              <a:buClr>
                <a:srgbClr val="0F6FC6"/>
              </a:buClr>
              <a:buSzPct val="85000"/>
              <a:defRPr/>
            </a:pPr>
            <a:r>
              <a:rPr lang="en-US" altLang="en-US" b="1" dirty="0">
                <a:latin typeface="Constantia" pitchFamily="18" charset="0"/>
                <a:ea typeface="Constantia" pitchFamily="18" charset="0"/>
                <a:cs typeface="Constantia" pitchFamily="18" charset="0"/>
                <a:sym typeface="Constantia" pitchFamily="18" charset="0"/>
              </a:rPr>
              <a:t>Myelofibrosis</a:t>
            </a:r>
          </a:p>
          <a:p>
            <a:pPr marL="1100639" lvl="2" indent="-260344" defTabSz="1206470">
              <a:lnSpc>
                <a:spcPct val="80000"/>
              </a:lnSpc>
              <a:spcBef>
                <a:spcPts val="533"/>
              </a:spcBef>
              <a:buClr>
                <a:srgbClr val="0F6FC6"/>
              </a:buClr>
              <a:buSzPct val="85000"/>
              <a:defRPr/>
            </a:pPr>
            <a:r>
              <a:rPr lang="en-US" altLang="en-US" b="1" dirty="0">
                <a:latin typeface="Constantia" pitchFamily="18" charset="0"/>
                <a:ea typeface="Constantia" pitchFamily="18" charset="0"/>
                <a:cs typeface="Constantia" pitchFamily="18" charset="0"/>
                <a:sym typeface="Constantia" pitchFamily="18" charset="0"/>
              </a:rPr>
              <a:t>Blastic plasmacytoid dendritic  cell neoplasm (BPDCN)</a:t>
            </a:r>
          </a:p>
          <a:p>
            <a:pPr marL="1100639" lvl="2" indent="-260344" defTabSz="1206470">
              <a:lnSpc>
                <a:spcPct val="80000"/>
              </a:lnSpc>
              <a:spcBef>
                <a:spcPts val="533"/>
              </a:spcBef>
              <a:buClr>
                <a:srgbClr val="0F6FC6"/>
              </a:buClr>
              <a:buSzPct val="85000"/>
              <a:defRPr/>
            </a:pPr>
            <a:r>
              <a:rPr lang="en-US" altLang="en-US" b="1" dirty="0">
                <a:latin typeface="Constantia" pitchFamily="18" charset="0"/>
                <a:ea typeface="Constantia" pitchFamily="18" charset="0"/>
                <a:cs typeface="Constantia" pitchFamily="18" charset="0"/>
                <a:sym typeface="Constantia" pitchFamily="18" charset="0"/>
              </a:rPr>
              <a:t>Follicular Lymphoma (FL)  and Marginal Zone Lymphoma (MZL)</a:t>
            </a:r>
          </a:p>
          <a:p>
            <a:pPr marL="1100639" lvl="2" indent="-260344" defTabSz="1206470">
              <a:lnSpc>
                <a:spcPct val="80000"/>
              </a:lnSpc>
              <a:spcBef>
                <a:spcPts val="533"/>
              </a:spcBef>
              <a:buClr>
                <a:srgbClr val="0F6FC6"/>
              </a:buClr>
              <a:buSzPct val="85000"/>
              <a:defRPr/>
            </a:pPr>
            <a:r>
              <a:rPr lang="en-US" altLang="en-US" b="1" dirty="0">
                <a:latin typeface="Constantia" pitchFamily="18" charset="0"/>
                <a:ea typeface="Constantia" pitchFamily="18" charset="0"/>
                <a:cs typeface="Constantia" pitchFamily="18" charset="0"/>
                <a:sym typeface="Constantia" pitchFamily="18" charset="0"/>
              </a:rPr>
              <a:t>Non –Hodgkin Lymphoma </a:t>
            </a:r>
          </a:p>
          <a:p>
            <a:pPr marL="1100639" lvl="2" indent="-260344" defTabSz="1206470">
              <a:lnSpc>
                <a:spcPct val="80000"/>
              </a:lnSpc>
              <a:spcBef>
                <a:spcPts val="533"/>
              </a:spcBef>
              <a:buClr>
                <a:srgbClr val="0F6FC6"/>
              </a:buClr>
              <a:buSzPct val="85000"/>
              <a:defRPr/>
            </a:pPr>
            <a:r>
              <a:rPr lang="en-US" altLang="en-US" b="1" dirty="0">
                <a:latin typeface="Constantia" pitchFamily="18" charset="0"/>
                <a:ea typeface="Constantia" pitchFamily="18" charset="0"/>
                <a:cs typeface="Constantia" pitchFamily="18" charset="0"/>
                <a:sym typeface="Constantia" pitchFamily="18" charset="0"/>
              </a:rPr>
              <a:t>Hodgkin lymphoma (HD)</a:t>
            </a:r>
          </a:p>
          <a:p>
            <a:pPr marL="1100639" lvl="2" indent="-260344" defTabSz="1206470">
              <a:lnSpc>
                <a:spcPct val="80000"/>
              </a:lnSpc>
              <a:spcBef>
                <a:spcPts val="533"/>
              </a:spcBef>
              <a:buClr>
                <a:srgbClr val="0F6FC6"/>
              </a:buClr>
              <a:buSzPct val="85000"/>
              <a:defRPr/>
            </a:pPr>
            <a:r>
              <a:rPr lang="en-US" altLang="en-US" b="1" dirty="0">
                <a:latin typeface="Constantia" pitchFamily="18" charset="0"/>
                <a:ea typeface="Constantia" pitchFamily="18" charset="0"/>
                <a:cs typeface="Constantia" pitchFamily="18" charset="0"/>
                <a:sym typeface="Constantia" pitchFamily="18" charset="0"/>
              </a:rPr>
              <a:t>Mycoses Fungoides or Sezary Syndrome</a:t>
            </a:r>
          </a:p>
          <a:p>
            <a:pPr marL="1100639" lvl="2" indent="-260344" defTabSz="1206470">
              <a:lnSpc>
                <a:spcPct val="80000"/>
              </a:lnSpc>
              <a:spcBef>
                <a:spcPts val="533"/>
              </a:spcBef>
              <a:buClr>
                <a:srgbClr val="0F6FC6"/>
              </a:buClr>
              <a:buSzPct val="85000"/>
              <a:defRPr/>
            </a:pPr>
            <a:r>
              <a:rPr lang="en-US" altLang="en-US" b="1" dirty="0">
                <a:latin typeface="Constantia" pitchFamily="18" charset="0"/>
                <a:ea typeface="Constantia" pitchFamily="18" charset="0"/>
                <a:cs typeface="Constantia" pitchFamily="18" charset="0"/>
                <a:sym typeface="Constantia" pitchFamily="18" charset="0"/>
              </a:rPr>
              <a:t>Multiple Myeloma</a:t>
            </a:r>
          </a:p>
          <a:p>
            <a:pPr marL="1100639" lvl="2" indent="-260344" defTabSz="1206470">
              <a:lnSpc>
                <a:spcPct val="80000"/>
              </a:lnSpc>
              <a:spcBef>
                <a:spcPts val="533"/>
              </a:spcBef>
              <a:buClr>
                <a:srgbClr val="0F6FC6"/>
              </a:buClr>
              <a:buSzPct val="85000"/>
              <a:defRPr/>
            </a:pPr>
            <a:r>
              <a:rPr lang="en-US" altLang="en-US" b="1" dirty="0">
                <a:latin typeface="Constantia" pitchFamily="18" charset="0"/>
                <a:ea typeface="Constantia" pitchFamily="18" charset="0"/>
                <a:cs typeface="Constantia" pitchFamily="18" charset="0"/>
                <a:sym typeface="Constantia" pitchFamily="18" charset="0"/>
              </a:rPr>
              <a:t>Steroid-refractory Acute Graft Vs Host Disease</a:t>
            </a:r>
          </a:p>
          <a:p>
            <a:pPr marL="1100639" lvl="2" indent="-260344" defTabSz="1206470">
              <a:lnSpc>
                <a:spcPct val="80000"/>
              </a:lnSpc>
              <a:spcBef>
                <a:spcPts val="533"/>
              </a:spcBef>
              <a:buClr>
                <a:srgbClr val="0F6FC6"/>
              </a:buClr>
              <a:buSzPct val="85000"/>
              <a:defRPr/>
            </a:pPr>
            <a:r>
              <a:rPr lang="en-US" altLang="en-US" b="1" dirty="0">
                <a:latin typeface="Constantia" pitchFamily="18" charset="0"/>
                <a:ea typeface="Constantia" pitchFamily="18" charset="0"/>
                <a:cs typeface="Constantia" pitchFamily="18" charset="0"/>
                <a:sym typeface="Constantia" pitchFamily="18" charset="0"/>
              </a:rPr>
              <a:t>Systemic Anaplastic Large Cell Lymphoma (pcALCL) or CD30-expressing peripheral T-cell lymphomas</a:t>
            </a:r>
          </a:p>
          <a:p>
            <a:pPr marL="1100639" lvl="2" indent="-260344" defTabSz="1206470">
              <a:lnSpc>
                <a:spcPct val="80000"/>
              </a:lnSpc>
              <a:spcBef>
                <a:spcPts val="533"/>
              </a:spcBef>
              <a:buClr>
                <a:srgbClr val="0F6FC6"/>
              </a:buClr>
              <a:buSzPct val="85000"/>
              <a:defRPr/>
            </a:pPr>
            <a:endParaRPr lang="en-US" altLang="en-US" b="1" dirty="0">
              <a:latin typeface="Constantia" pitchFamily="18" charset="0"/>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defRPr/>
            </a:pPr>
            <a:endParaRPr lang="en-US" altLang="en-US" b="1" dirty="0">
              <a:latin typeface="Constantia" pitchFamily="18" charset="0"/>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defRPr/>
            </a:pPr>
            <a:endParaRPr lang="en-US" altLang="en-US" b="1" dirty="0">
              <a:latin typeface="Constantia" pitchFamily="18" charset="0"/>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defRPr/>
            </a:pPr>
            <a:endParaRPr lang="en-US" altLang="en-US" b="1" dirty="0">
              <a:latin typeface="Constantia" pitchFamily="18" charset="0"/>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defRPr/>
            </a:pPr>
            <a:endParaRPr lang="en-US" altLang="en-US" b="1" dirty="0">
              <a:latin typeface="Constantia" pitchFamily="18" charset="0"/>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defRPr/>
            </a:pPr>
            <a:endParaRPr lang="en-US" altLang="en-US" b="1" dirty="0">
              <a:latin typeface="Constantia" pitchFamily="18" charset="0"/>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defRPr/>
            </a:pPr>
            <a:endParaRPr lang="en-US" altLang="en-US" b="1" dirty="0">
              <a:latin typeface="Constantia" pitchFamily="18" charset="0"/>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defRPr/>
            </a:pPr>
            <a:endParaRPr lang="en-US" altLang="en-US" sz="2133" b="1" dirty="0">
              <a:solidFill>
                <a:srgbClr val="FF0000"/>
              </a:solidFill>
              <a:latin typeface="Constantia" panose="02030602050306030303" pitchFamily="18" charset="0"/>
              <a:ea typeface="Constantia" pitchFamily="18" charset="0"/>
              <a:cs typeface="Constantia" pitchFamily="18" charset="0"/>
              <a:sym typeface="Constantia" pitchFamily="18" charset="0"/>
            </a:endParaRPr>
          </a:p>
          <a:p>
            <a:pPr marL="1710224" lvl="3" indent="-260344" defTabSz="1206470">
              <a:lnSpc>
                <a:spcPct val="80000"/>
              </a:lnSpc>
              <a:spcBef>
                <a:spcPts val="533"/>
              </a:spcBef>
              <a:buClr>
                <a:srgbClr val="0F6FC6"/>
              </a:buClr>
              <a:buSzPct val="85000"/>
              <a:defRPr/>
            </a:pPr>
            <a:endParaRPr lang="en-US" altLang="en-US" sz="2133" b="1" i="1" dirty="0">
              <a:solidFill>
                <a:srgbClr val="00B0F0"/>
              </a:solidFill>
              <a:highlight>
                <a:srgbClr val="FFFF00"/>
              </a:highlight>
              <a:latin typeface="Constantia" panose="02030602050306030303" pitchFamily="18" charset="0"/>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defRPr/>
            </a:pPr>
            <a:endParaRPr lang="en-US" altLang="en-US" b="1" dirty="0">
              <a:latin typeface="Constantia" panose="02030602050306030303" pitchFamily="18" charset="0"/>
              <a:ea typeface="Constantia" pitchFamily="18" charset="0"/>
              <a:cs typeface="Constantia" pitchFamily="18" charset="0"/>
              <a:sym typeface="Constantia" pitchFamily="18" charset="0"/>
            </a:endParaRPr>
          </a:p>
          <a:p>
            <a:pPr marL="1100639" lvl="2" indent="-260344" defTabSz="1206470">
              <a:lnSpc>
                <a:spcPct val="80000"/>
              </a:lnSpc>
              <a:spcBef>
                <a:spcPts val="533"/>
              </a:spcBef>
              <a:buClr>
                <a:srgbClr val="0F6FC6"/>
              </a:buClr>
              <a:buSzPct val="85000"/>
              <a:buFont typeface="Arial" pitchFamily="34" charset="0"/>
              <a:buChar char="•"/>
              <a:defRPr/>
            </a:pPr>
            <a:endParaRPr lang="en-US" altLang="en-US" sz="1867" b="1" dirty="0">
              <a:solidFill>
                <a:prstClr val="black"/>
              </a:solidFill>
              <a:latin typeface="Constantia" pitchFamily="18" charset="0"/>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1867" b="1" dirty="0">
              <a:solidFill>
                <a:prstClr val="black"/>
              </a:solidFill>
              <a:latin typeface="Constantia" pitchFamily="18" charset="0"/>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1867" b="1" i="1" dirty="0">
              <a:solidFill>
                <a:prstClr val="black"/>
              </a:solidFill>
              <a:latin typeface="Constantia" pitchFamily="18" charset="0"/>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sz="1867" b="1" i="1" dirty="0">
              <a:solidFill>
                <a:prstClr val="black"/>
              </a:solidFill>
              <a:latin typeface="Constantia" pitchFamily="18" charset="0"/>
              <a:ea typeface="Constantia" pitchFamily="18" charset="0"/>
              <a:cs typeface="Constantia" pitchFamily="18" charset="0"/>
              <a:sym typeface="Constantia" pitchFamily="18" charset="0"/>
            </a:endParaRPr>
          </a:p>
          <a:p>
            <a:pPr marL="1405432" lvl="3" indent="-260344" defTabSz="1206470">
              <a:lnSpc>
                <a:spcPct val="80000"/>
              </a:lnSpc>
              <a:spcBef>
                <a:spcPts val="533"/>
              </a:spcBef>
              <a:buClr>
                <a:srgbClr val="0F6FC6"/>
              </a:buClr>
              <a:buSzPct val="85000"/>
              <a:buFont typeface="Arial" pitchFamily="34" charset="0"/>
              <a:buChar char="•"/>
              <a:defRPr/>
            </a:pPr>
            <a:endParaRPr lang="en-US" altLang="en-US" b="1" i="1" dirty="0">
              <a:solidFill>
                <a:prstClr val="black"/>
              </a:solidFill>
              <a:latin typeface="Constantia" pitchFamily="18" charset="0"/>
              <a:ea typeface="Constantia" pitchFamily="18" charset="0"/>
              <a:cs typeface="Constantia" pitchFamily="18" charset="0"/>
              <a:sym typeface="Constantia" pitchFamily="18" charset="0"/>
            </a:endParaRPr>
          </a:p>
        </p:txBody>
      </p:sp>
      <p:sp>
        <p:nvSpPr>
          <p:cNvPr id="4" name="TextBox 3"/>
          <p:cNvSpPr txBox="1"/>
          <p:nvPr/>
        </p:nvSpPr>
        <p:spPr>
          <a:xfrm>
            <a:off x="78030" y="6376933"/>
            <a:ext cx="7656575" cy="361509"/>
          </a:xfrm>
          <a:prstGeom prst="rect">
            <a:avLst/>
          </a:prstGeom>
          <a:noFill/>
        </p:spPr>
        <p:txBody>
          <a:bodyPr wrap="square" rtlCol="0">
            <a:spAutoFit/>
          </a:bodyPr>
          <a:lstStyle/>
          <a:p>
            <a:pPr marL="1145087" lvl="3" defTabSz="1206470">
              <a:lnSpc>
                <a:spcPct val="80000"/>
              </a:lnSpc>
              <a:spcBef>
                <a:spcPts val="533"/>
              </a:spcBef>
              <a:buClr>
                <a:srgbClr val="0F6FC6"/>
              </a:buClr>
              <a:buSzPct val="85000"/>
              <a:defRPr/>
            </a:pPr>
            <a:r>
              <a:rPr lang="en-US" altLang="en-US" sz="2133" b="1" dirty="0">
                <a:latin typeface="Constantia" pitchFamily="18" charset="0"/>
                <a:ea typeface="Constantia" pitchFamily="18" charset="0"/>
                <a:cs typeface="Constantia" pitchFamily="18" charset="0"/>
                <a:sym typeface="Constantia" pitchFamily="18" charset="0"/>
              </a:rPr>
              <a:t>	</a:t>
            </a: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2690705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274638"/>
            <a:ext cx="12100560" cy="1300161"/>
          </a:xfrm>
        </p:spPr>
        <p:txBody>
          <a:bodyPr>
            <a:normAutofit fontScale="90000"/>
          </a:bodyPr>
          <a:lstStyle/>
          <a:p>
            <a:pPr algn="ctr"/>
            <a:br>
              <a:rPr lang="en-US" dirty="0">
                <a:solidFill>
                  <a:schemeClr val="accent1"/>
                </a:solidFill>
              </a:rPr>
            </a:br>
            <a:br>
              <a:rPr lang="en-US" dirty="0">
                <a:solidFill>
                  <a:schemeClr val="accent1"/>
                </a:solidFill>
              </a:rPr>
            </a:br>
            <a:r>
              <a:rPr lang="en-US" sz="4800" dirty="0">
                <a:solidFill>
                  <a:srgbClr val="0070C0"/>
                </a:solidFill>
                <a:latin typeface="Helvetica" panose="020B0604020202020204" pitchFamily="34" charset="0"/>
                <a:cs typeface="Helvetica" panose="020B0604020202020204" pitchFamily="34" charset="0"/>
              </a:rPr>
              <a:t>Tips for Learning about </a:t>
            </a:r>
            <a:br>
              <a:rPr lang="en-US" sz="4800" dirty="0">
                <a:solidFill>
                  <a:srgbClr val="0070C0"/>
                </a:solidFill>
                <a:latin typeface="Helvetica" panose="020B0604020202020204" pitchFamily="34" charset="0"/>
                <a:cs typeface="Helvetica" panose="020B0604020202020204" pitchFamily="34" charset="0"/>
              </a:rPr>
            </a:br>
            <a:r>
              <a:rPr lang="en-US" sz="4800" dirty="0">
                <a:solidFill>
                  <a:srgbClr val="0070C0"/>
                </a:solidFill>
                <a:latin typeface="Helvetica" panose="020B0604020202020204" pitchFamily="34" charset="0"/>
                <a:cs typeface="Helvetica" panose="020B0604020202020204" pitchFamily="34" charset="0"/>
              </a:rPr>
              <a:t>New Cancer Therapies</a:t>
            </a:r>
            <a:br>
              <a:rPr lang="en-US" sz="4800" dirty="0">
                <a:solidFill>
                  <a:srgbClr val="0070C0"/>
                </a:solidFill>
                <a:latin typeface="Helvetica" panose="020B0604020202020204" pitchFamily="34" charset="0"/>
                <a:cs typeface="Helvetica" panose="020B0604020202020204" pitchFamily="34" charset="0"/>
              </a:rPr>
            </a:br>
            <a:br>
              <a:rPr lang="en-US" sz="4800" dirty="0">
                <a:solidFill>
                  <a:schemeClr val="accent1"/>
                </a:solidFill>
                <a:latin typeface="Helvetica" panose="020B0604020202020204" pitchFamily="34" charset="0"/>
                <a:cs typeface="Helvetica" panose="020B0604020202020204" pitchFamily="34" charset="0"/>
              </a:rPr>
            </a:br>
            <a:endParaRPr lang="en-US" sz="48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518160" y="2161598"/>
            <a:ext cx="10972800" cy="4421764"/>
          </a:xfrm>
        </p:spPr>
        <p:txBody>
          <a:bodyPr>
            <a:normAutofit/>
          </a:bodyPr>
          <a:lstStyle/>
          <a:p>
            <a:pPr>
              <a:spcBef>
                <a:spcPts val="533"/>
              </a:spcBef>
              <a:buClr>
                <a:srgbClr val="0BD0D9"/>
              </a:buClr>
              <a:buSzPct val="95000"/>
              <a:buFont typeface="Arial" panose="020B0604020202020204" pitchFamily="34" charset="0"/>
              <a:buChar char="•"/>
              <a:defRPr/>
            </a:pPr>
            <a:r>
              <a:rPr lang="en-US" altLang="en-US" sz="2400" b="1" dirty="0">
                <a:ea typeface="Constantia" pitchFamily="18" charset="0"/>
                <a:cs typeface="Constantia" pitchFamily="18" charset="0"/>
                <a:sym typeface="Constantia" pitchFamily="18" charset="0"/>
              </a:rPr>
              <a:t>Know the type of drug/agent</a:t>
            </a:r>
          </a:p>
          <a:p>
            <a:pPr marL="979991" lvl="1" indent="-457189">
              <a:spcBef>
                <a:spcPts val="533"/>
              </a:spcBef>
              <a:buClr>
                <a:srgbClr val="0F6FC6"/>
              </a:buClr>
              <a:buSzPct val="85000"/>
              <a:buFont typeface="Arial" panose="020B0604020202020204" pitchFamily="34" charset="0"/>
              <a:buChar char="•"/>
              <a:defRPr/>
            </a:pPr>
            <a:r>
              <a:rPr lang="en-US" altLang="en-US" b="1" dirty="0">
                <a:ea typeface="Constantia" pitchFamily="18" charset="0"/>
                <a:cs typeface="Constantia" pitchFamily="18" charset="0"/>
                <a:sym typeface="Constantia" pitchFamily="18" charset="0"/>
              </a:rPr>
              <a:t>Small molecule, monoclonal antibody, cellular gene therapy, vaccine, cytotoxic</a:t>
            </a:r>
          </a:p>
          <a:p>
            <a:pPr marL="979991" lvl="1" indent="-457189">
              <a:spcBef>
                <a:spcPts val="667"/>
              </a:spcBef>
              <a:buClr>
                <a:srgbClr val="0F6FC6"/>
              </a:buClr>
              <a:buSzPct val="85000"/>
              <a:buFont typeface="Arial" panose="020B0604020202020204" pitchFamily="34" charset="0"/>
              <a:buChar char="•"/>
              <a:defRPr/>
            </a:pPr>
            <a:endParaRPr lang="en-US" altLang="en-US" b="1" dirty="0">
              <a:ea typeface="Constantia" pitchFamily="18" charset="0"/>
              <a:cs typeface="Constantia" pitchFamily="18" charset="0"/>
              <a:sym typeface="Constantia" pitchFamily="18" charset="0"/>
            </a:endParaRPr>
          </a:p>
          <a:p>
            <a:pPr>
              <a:spcBef>
                <a:spcPts val="533"/>
              </a:spcBef>
              <a:buClr>
                <a:srgbClr val="0BD0D9"/>
              </a:buClr>
              <a:buSzPct val="95000"/>
              <a:buFont typeface="Arial" panose="020B0604020202020204" pitchFamily="34" charset="0"/>
              <a:buChar char="•"/>
              <a:defRPr/>
            </a:pPr>
            <a:r>
              <a:rPr lang="en-US" altLang="en-US" sz="2400" b="1" dirty="0">
                <a:ea typeface="Constantia" pitchFamily="18" charset="0"/>
                <a:cs typeface="Constantia" pitchFamily="18" charset="0"/>
                <a:sym typeface="Constantia" pitchFamily="18" charset="0"/>
              </a:rPr>
              <a:t>Know the generic name</a:t>
            </a:r>
          </a:p>
          <a:p>
            <a:pPr>
              <a:spcBef>
                <a:spcPts val="800"/>
              </a:spcBef>
              <a:buClr>
                <a:srgbClr val="0BD0D9"/>
              </a:buClr>
              <a:buSzPct val="95000"/>
              <a:buFont typeface="Arial" panose="020B0604020202020204" pitchFamily="34" charset="0"/>
              <a:buChar char="•"/>
              <a:defRPr/>
            </a:pPr>
            <a:endParaRPr lang="en-US" altLang="en-US" sz="2400" b="1" dirty="0">
              <a:ea typeface="Constantia" pitchFamily="18" charset="0"/>
              <a:cs typeface="Constantia" pitchFamily="18" charset="0"/>
              <a:sym typeface="Constantia" pitchFamily="18" charset="0"/>
            </a:endParaRPr>
          </a:p>
          <a:p>
            <a:pPr>
              <a:spcBef>
                <a:spcPts val="533"/>
              </a:spcBef>
              <a:buClr>
                <a:srgbClr val="0BD0D9"/>
              </a:buClr>
              <a:buSzPct val="95000"/>
              <a:buFont typeface="Arial" panose="020B0604020202020204" pitchFamily="34" charset="0"/>
              <a:buChar char="•"/>
              <a:defRPr/>
            </a:pPr>
            <a:r>
              <a:rPr lang="en-US" altLang="en-US" sz="2400" b="1" dirty="0">
                <a:ea typeface="Constantia" pitchFamily="18" charset="0"/>
                <a:cs typeface="Constantia" pitchFamily="18" charset="0"/>
                <a:sym typeface="Constantia" pitchFamily="18" charset="0"/>
              </a:rPr>
              <a:t>Know the target and what is does normally in the body/what other FDA approved drugs are similar</a:t>
            </a:r>
          </a:p>
          <a:p>
            <a:pPr>
              <a:spcBef>
                <a:spcPts val="800"/>
              </a:spcBef>
              <a:buClr>
                <a:srgbClr val="0BD0D9"/>
              </a:buClr>
              <a:buSzPct val="95000"/>
              <a:buFont typeface="Arial" panose="020B0604020202020204" pitchFamily="34" charset="0"/>
              <a:buChar char="•"/>
              <a:defRPr/>
            </a:pPr>
            <a:endParaRPr lang="en-US" altLang="en-US" sz="2400" b="1" dirty="0">
              <a:ea typeface="Constantia" pitchFamily="18" charset="0"/>
              <a:cs typeface="Constantia" pitchFamily="18" charset="0"/>
              <a:sym typeface="Constantia" pitchFamily="18" charset="0"/>
            </a:endParaRPr>
          </a:p>
          <a:p>
            <a:pPr>
              <a:spcBef>
                <a:spcPts val="533"/>
              </a:spcBef>
              <a:buClr>
                <a:srgbClr val="0BD0D9"/>
              </a:buClr>
              <a:buSzPct val="95000"/>
              <a:defRPr/>
            </a:pPr>
            <a:r>
              <a:rPr lang="en-US" altLang="en-US" sz="2400" b="1" dirty="0">
                <a:ea typeface="Constantia" pitchFamily="18" charset="0"/>
                <a:cs typeface="Constantia" pitchFamily="18" charset="0"/>
                <a:sym typeface="Constantia" pitchFamily="18" charset="0"/>
              </a:rPr>
              <a:t>Know if the drug is genomically specific , requiring testing before administration</a:t>
            </a:r>
            <a:endParaRPr lang="en-US" altLang="en-US" sz="2400" b="1" dirty="0">
              <a:solidFill>
                <a:schemeClr val="tx1"/>
              </a:solidFill>
              <a:sym typeface="Helvetica" charset="0"/>
            </a:endParaRPr>
          </a:p>
          <a:p>
            <a:pPr marL="0" indent="0">
              <a:buNone/>
            </a:pPr>
            <a:endParaRPr lang="en-US" b="1" dirty="0"/>
          </a:p>
        </p:txBody>
      </p:sp>
    </p:spTree>
    <p:extLst>
      <p:ext uri="{BB962C8B-B14F-4D97-AF65-F5344CB8AC3E}">
        <p14:creationId xmlns:p14="http://schemas.microsoft.com/office/powerpoint/2010/main" val="3681998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950720"/>
          </a:xfrm>
        </p:spPr>
        <p:txBody>
          <a:bodyPr>
            <a:noAutofit/>
          </a:bodyPr>
          <a:lstStyle/>
          <a:p>
            <a:pPr algn="ctr"/>
            <a:r>
              <a:rPr lang="en-US" altLang="en-US" sz="3733" dirty="0">
                <a:solidFill>
                  <a:srgbClr val="04617B"/>
                </a:solidFill>
                <a:latin typeface="Helvetica" panose="020B0604020202020204" pitchFamily="34" charset="0"/>
                <a:cs typeface="Helvetica" panose="020B0604020202020204" pitchFamily="34" charset="0"/>
                <a:sym typeface="Calibri" panose="020F0502020204030204" pitchFamily="34" charset="0"/>
              </a:rPr>
              <a:t>I know the generic name; but how do I </a:t>
            </a:r>
            <a:br>
              <a:rPr lang="en-US" altLang="en-US" sz="3733" dirty="0">
                <a:solidFill>
                  <a:srgbClr val="04617B"/>
                </a:solidFill>
                <a:latin typeface="Helvetica" panose="020B0604020202020204" pitchFamily="34" charset="0"/>
                <a:cs typeface="Helvetica" panose="020B0604020202020204" pitchFamily="34" charset="0"/>
                <a:sym typeface="Calibri" panose="020F0502020204030204" pitchFamily="34" charset="0"/>
              </a:rPr>
            </a:br>
            <a:r>
              <a:rPr lang="en-US" altLang="en-US" sz="3733" dirty="0">
                <a:solidFill>
                  <a:srgbClr val="04617B"/>
                </a:solidFill>
                <a:latin typeface="Helvetica" panose="020B0604020202020204" pitchFamily="34" charset="0"/>
                <a:cs typeface="Helvetica" panose="020B0604020202020204" pitchFamily="34" charset="0"/>
                <a:sym typeface="Calibri" panose="020F0502020204030204" pitchFamily="34" charset="0"/>
              </a:rPr>
              <a:t>pronounce it and how do I learn more??</a:t>
            </a:r>
            <a:endParaRPr lang="en-US" sz="3733"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976206" y="2077719"/>
            <a:ext cx="10239587" cy="3823548"/>
          </a:xfrm>
        </p:spPr>
        <p:txBody>
          <a:bodyPr>
            <a:normAutofit/>
          </a:bodyPr>
          <a:lstStyle/>
          <a:p>
            <a:pPr fontAlgn="base" hangingPunct="0">
              <a:spcBef>
                <a:spcPts val="800"/>
              </a:spcBef>
              <a:spcAft>
                <a:spcPct val="0"/>
              </a:spcAft>
              <a:buClr>
                <a:srgbClr val="0BD0D9"/>
              </a:buClr>
              <a:buSzPct val="95000"/>
              <a:defRPr/>
            </a:pPr>
            <a:r>
              <a:rPr lang="en-US" altLang="en-US" sz="2400" b="1" kern="0"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hlinkClick r:id="rId2"/>
              </a:rPr>
              <a:t>http://www.cancer.gov/dictionary</a:t>
            </a:r>
            <a:endParaRPr lang="en-US" altLang="en-US" sz="2400" b="1" kern="0"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endParaRPr>
          </a:p>
          <a:p>
            <a:pPr fontAlgn="base" hangingPunct="0">
              <a:spcBef>
                <a:spcPts val="800"/>
              </a:spcBef>
              <a:spcAft>
                <a:spcPct val="0"/>
              </a:spcAft>
              <a:buClr>
                <a:srgbClr val="0BD0D9"/>
              </a:buClr>
              <a:buSzPct val="95000"/>
              <a:defRPr/>
            </a:pPr>
            <a:endParaRPr lang="en-US" altLang="en-US" sz="2400" b="1" kern="0" dirty="0">
              <a:solidFill>
                <a:srgbClr val="FF0000"/>
              </a:solidFill>
              <a:latin typeface="Constantia" panose="02030602050306030303" pitchFamily="18" charset="0"/>
              <a:cs typeface="Helvetica"/>
              <a:sym typeface="Constantia" pitchFamily="18" charset="0"/>
              <a:hlinkClick r:id="rId3"/>
            </a:endParaRPr>
          </a:p>
          <a:p>
            <a:pPr fontAlgn="base" hangingPunct="0">
              <a:spcBef>
                <a:spcPts val="800"/>
              </a:spcBef>
              <a:spcAft>
                <a:spcPct val="0"/>
              </a:spcAft>
              <a:buClr>
                <a:srgbClr val="0BD0D9"/>
              </a:buClr>
              <a:buSzPct val="95000"/>
              <a:defRPr/>
            </a:pPr>
            <a:r>
              <a:rPr lang="en-US" altLang="en-US" sz="2400" b="1" kern="0" dirty="0">
                <a:solidFill>
                  <a:srgbClr val="FF0000"/>
                </a:solidFill>
                <a:latin typeface="Constantia" panose="02030602050306030303" pitchFamily="18" charset="0"/>
                <a:cs typeface="Helvetica"/>
                <a:sym typeface="Helvetica" charset="0"/>
                <a:hlinkClick r:id="rId3"/>
              </a:rPr>
              <a:t>http://www.mycancergenome.org/content/molecular-   medicine/overview-of-targeted-therapies-for-cancer/</a:t>
            </a:r>
            <a:endParaRPr lang="en-US" altLang="en-US" sz="2400" b="1" kern="0" dirty="0">
              <a:solidFill>
                <a:srgbClr val="FF0000"/>
              </a:solidFill>
              <a:latin typeface="Constantia" panose="02030602050306030303" pitchFamily="18" charset="0"/>
              <a:cs typeface="Helvetica"/>
              <a:sym typeface="Helvetica" charset="0"/>
            </a:endParaRPr>
          </a:p>
          <a:p>
            <a:pPr fontAlgn="base" hangingPunct="0">
              <a:spcBef>
                <a:spcPts val="800"/>
              </a:spcBef>
              <a:spcAft>
                <a:spcPct val="0"/>
              </a:spcAft>
              <a:buClr>
                <a:srgbClr val="0BD0D9"/>
              </a:buClr>
              <a:buSzPct val="95000"/>
              <a:defRPr/>
            </a:pPr>
            <a:endParaRPr lang="en-US" altLang="en-US" sz="2400" b="1" kern="0" dirty="0">
              <a:solidFill>
                <a:srgbClr val="FF0000"/>
              </a:solidFill>
              <a:latin typeface="Constantia" panose="02030602050306030303" pitchFamily="18" charset="0"/>
              <a:cs typeface="Helvetica"/>
              <a:sym typeface="Helvetica" charset="0"/>
            </a:endParaRPr>
          </a:p>
          <a:p>
            <a:pPr fontAlgn="base" hangingPunct="0">
              <a:spcBef>
                <a:spcPts val="800"/>
              </a:spcBef>
              <a:spcAft>
                <a:spcPct val="0"/>
              </a:spcAft>
              <a:buClr>
                <a:srgbClr val="0BD0D9"/>
              </a:buClr>
              <a:buSzPct val="95000"/>
              <a:defRPr/>
            </a:pPr>
            <a:r>
              <a:rPr lang="en-US" altLang="en-US" sz="2400" b="1" kern="0" dirty="0">
                <a:solidFill>
                  <a:srgbClr val="FF0000"/>
                </a:solidFill>
                <a:latin typeface="Constantia" panose="02030602050306030303" pitchFamily="18" charset="0"/>
                <a:cs typeface="Helvetica"/>
                <a:sym typeface="Helvetica" charset="0"/>
              </a:rPr>
              <a:t>Reference list at end of slide set</a:t>
            </a:r>
          </a:p>
          <a:p>
            <a:pPr marL="0" indent="0">
              <a:buNone/>
            </a:pPr>
            <a:endParaRPr lang="en-US" dirty="0"/>
          </a:p>
        </p:txBody>
      </p:sp>
    </p:spTree>
    <p:extLst>
      <p:ext uri="{BB962C8B-B14F-4D97-AF65-F5344CB8AC3E}">
        <p14:creationId xmlns:p14="http://schemas.microsoft.com/office/powerpoint/2010/main" val="3530864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11A9F68-144A-483F-9B17-E02D23CE4F94}"/>
              </a:ext>
            </a:extLst>
          </p:cNvPr>
          <p:cNvPicPr>
            <a:picLocks noChangeAspect="1"/>
          </p:cNvPicPr>
          <p:nvPr/>
        </p:nvPicPr>
        <p:blipFill>
          <a:blip r:embed="rId2"/>
          <a:stretch>
            <a:fillRect/>
          </a:stretch>
        </p:blipFill>
        <p:spPr>
          <a:xfrm>
            <a:off x="1" y="1"/>
            <a:ext cx="9554233" cy="6004132"/>
          </a:xfrm>
          <a:prstGeom prst="rect">
            <a:avLst/>
          </a:prstGeom>
        </p:spPr>
      </p:pic>
    </p:spTree>
    <p:extLst>
      <p:ext uri="{BB962C8B-B14F-4D97-AF65-F5344CB8AC3E}">
        <p14:creationId xmlns:p14="http://schemas.microsoft.com/office/powerpoint/2010/main" val="2809615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192001" cy="1203433"/>
          </a:xfrm>
        </p:spPr>
        <p:txBody>
          <a:bodyPr>
            <a:normAutofit fontScale="90000"/>
          </a:bodyPr>
          <a:lstStyle/>
          <a:p>
            <a:pPr algn="ctr"/>
            <a:br>
              <a:rPr lang="en-US" altLang="en-US" dirty="0">
                <a:solidFill>
                  <a:srgbClr val="04617B"/>
                </a:solidFill>
                <a:latin typeface="Calibri" panose="020F0502020204030204" pitchFamily="34" charset="0"/>
                <a:sym typeface="Calibri" panose="020F0502020204030204" pitchFamily="34" charset="0"/>
              </a:rPr>
            </a:br>
            <a:r>
              <a:rPr lang="en-US" altLang="en-US" sz="4133" dirty="0">
                <a:solidFill>
                  <a:srgbClr val="04617B"/>
                </a:solidFill>
                <a:latin typeface="Constantia" panose="02030602050306030303" pitchFamily="18" charset="0"/>
                <a:sym typeface="Calibri" panose="020F0502020204030204" pitchFamily="34" charset="0"/>
              </a:rPr>
              <a:t>Small Molecules</a:t>
            </a:r>
            <a:endParaRPr lang="en-US" sz="4133" dirty="0">
              <a:latin typeface="Constantia" panose="02030602050306030303" pitchFamily="18" charset="0"/>
            </a:endParaRPr>
          </a:p>
        </p:txBody>
      </p:sp>
      <p:sp>
        <p:nvSpPr>
          <p:cNvPr id="3" name="Content Placeholder 2"/>
          <p:cNvSpPr>
            <a:spLocks noGrp="1"/>
          </p:cNvSpPr>
          <p:nvPr>
            <p:ph idx="1"/>
          </p:nvPr>
        </p:nvSpPr>
        <p:spPr>
          <a:xfrm>
            <a:off x="692458" y="1916538"/>
            <a:ext cx="10889942" cy="3577497"/>
          </a:xfrm>
        </p:spPr>
        <p:txBody>
          <a:bodyPr>
            <a:noAutofit/>
          </a:bodyPr>
          <a:lstStyle/>
          <a:p>
            <a:pPr>
              <a:spcBef>
                <a:spcPts val="667"/>
              </a:spcBef>
              <a:buClr>
                <a:srgbClr val="0BD0D9"/>
              </a:buClr>
              <a:buSzPct val="95000"/>
              <a:buFontTx/>
              <a:buChar char="•"/>
            </a:pPr>
            <a:r>
              <a:rPr lang="en-US" altLang="en-US" sz="2133" b="1" dirty="0">
                <a:latin typeface="Constantia" panose="02030602050306030303" pitchFamily="18" charset="0"/>
                <a:sym typeface="Constantia" panose="02030602050306030303" pitchFamily="18" charset="0"/>
              </a:rPr>
              <a:t>Majority are oral, although a few are IV or subcutaneous. </a:t>
            </a: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r>
              <a:rPr lang="en-US" altLang="en-US" sz="2133" b="1" dirty="0">
                <a:latin typeface="Constantia" panose="02030602050306030303" pitchFamily="18" charset="0"/>
                <a:sym typeface="Constantia" panose="02030602050306030303" pitchFamily="18" charset="0"/>
              </a:rPr>
              <a:t>Implications for orals:</a:t>
            </a:r>
          </a:p>
          <a:p>
            <a:pPr marL="977876" lvl="1" indent="-457189">
              <a:spcBef>
                <a:spcPts val="667"/>
              </a:spcBef>
              <a:buClr>
                <a:srgbClr val="0F6FC6"/>
              </a:buClr>
              <a:buSzPct val="85000"/>
              <a:buFont typeface="Arial" panose="020B0604020202020204" pitchFamily="34" charset="0"/>
              <a:buChar char="•"/>
            </a:pPr>
            <a:r>
              <a:rPr lang="en-US" altLang="en-US" sz="2133" b="1" dirty="0">
                <a:latin typeface="Constantia" panose="02030602050306030303" pitchFamily="18" charset="0"/>
                <a:sym typeface="Constantia" panose="02030602050306030303" pitchFamily="18" charset="0"/>
              </a:rPr>
              <a:t>Adherence</a:t>
            </a:r>
            <a:endParaRPr lang="en-US" altLang="en-US" sz="2133" dirty="0">
              <a:latin typeface="Constantia" panose="02030602050306030303" pitchFamily="18" charset="0"/>
              <a:sym typeface="Constantia" panose="02030602050306030303" pitchFamily="18" charset="0"/>
            </a:endParaRPr>
          </a:p>
          <a:p>
            <a:pPr marL="977876" lvl="1" indent="-457189">
              <a:spcBef>
                <a:spcPts val="667"/>
              </a:spcBef>
              <a:buClr>
                <a:srgbClr val="0F6FC6"/>
              </a:buClr>
              <a:buSzPct val="85000"/>
              <a:buFont typeface="Arial" panose="020B0604020202020204" pitchFamily="34" charset="0"/>
              <a:buChar char="•"/>
            </a:pPr>
            <a:r>
              <a:rPr lang="en-US" altLang="en-US" sz="2133" b="1" dirty="0">
                <a:latin typeface="Constantia" panose="02030602050306030303" pitchFamily="18" charset="0"/>
                <a:sym typeface="Constantia" panose="02030602050306030303" pitchFamily="18" charset="0"/>
              </a:rPr>
              <a:t>Possible drug/food , drug/drug interactions</a:t>
            </a:r>
            <a:endParaRPr lang="en-US" altLang="en-US" sz="2133" dirty="0">
              <a:latin typeface="Constantia" panose="02030602050306030303" pitchFamily="18" charset="0"/>
              <a:sym typeface="Constantia" panose="02030602050306030303" pitchFamily="18" charset="0"/>
            </a:endParaRPr>
          </a:p>
          <a:p>
            <a:pPr marL="977876" lvl="1" indent="-457189">
              <a:spcBef>
                <a:spcPts val="667"/>
              </a:spcBef>
              <a:buClr>
                <a:srgbClr val="0F6FC6"/>
              </a:buClr>
              <a:buSzPct val="85000"/>
              <a:buFont typeface="Arial" panose="020B0604020202020204" pitchFamily="34" charset="0"/>
              <a:buChar char="•"/>
            </a:pPr>
            <a:r>
              <a:rPr lang="en-US" altLang="en-US" sz="2133" b="1" dirty="0">
                <a:latin typeface="Constantia" panose="02030602050306030303" pitchFamily="18" charset="0"/>
                <a:sym typeface="Constantia" panose="02030602050306030303" pitchFamily="18" charset="0"/>
              </a:rPr>
              <a:t>Patient education regarding taking medication correctly</a:t>
            </a:r>
          </a:p>
          <a:p>
            <a:pPr marL="977876" lvl="1" indent="-457189">
              <a:spcBef>
                <a:spcPts val="667"/>
              </a:spcBef>
              <a:buClr>
                <a:srgbClr val="0F6FC6"/>
              </a:buClr>
              <a:buSzPct val="85000"/>
              <a:buFont typeface="Arial" panose="020B0604020202020204" pitchFamily="34" charset="0"/>
              <a:buChar char="•"/>
            </a:pPr>
            <a:endParaRPr lang="en-US" altLang="en-US" sz="21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r>
              <a:rPr lang="en-US" altLang="en-US" sz="2133" b="1" dirty="0">
                <a:latin typeface="Constantia" panose="02030602050306030303" pitchFamily="18" charset="0"/>
                <a:sym typeface="Constantia" panose="02030602050306030303" pitchFamily="18" charset="0"/>
              </a:rPr>
              <a:t>Targets vary and side effects related to targets</a:t>
            </a: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p:txBody>
      </p:sp>
      <p:sp>
        <p:nvSpPr>
          <p:cNvPr id="4" name="TextBox 3">
            <a:extLst>
              <a:ext uri="{FF2B5EF4-FFF2-40B4-BE49-F238E27FC236}">
                <a16:creationId xmlns:a16="http://schemas.microsoft.com/office/drawing/2014/main" id="{EC6650F3-C1EA-4C7D-9928-9BC4F94A3385}"/>
              </a:ext>
            </a:extLst>
          </p:cNvPr>
          <p:cNvSpPr txBox="1"/>
          <p:nvPr/>
        </p:nvSpPr>
        <p:spPr>
          <a:xfrm>
            <a:off x="120869" y="6207139"/>
            <a:ext cx="11950263" cy="707694"/>
          </a:xfrm>
          <a:prstGeom prst="rect">
            <a:avLst/>
          </a:prstGeom>
          <a:noFill/>
        </p:spPr>
        <p:txBody>
          <a:bodyPr wrap="square" rtlCol="0">
            <a:spAutoFit/>
          </a:bodyPr>
          <a:lstStyle/>
          <a:p>
            <a:pPr lvl="0"/>
            <a:r>
              <a:rPr lang="en-US" sz="1333" dirty="0">
                <a:solidFill>
                  <a:prstClr val="black"/>
                </a:solidFill>
                <a:hlinkClick r:id="" action="ppaction://noaction"/>
              </a:rPr>
              <a:t>http://www.ama-assn.org/ama/pub/physician-resources/medical-science/united-states-adopted-names-council/</a:t>
            </a:r>
          </a:p>
          <a:p>
            <a:pPr lvl="0"/>
            <a:r>
              <a:rPr lang="en-US" sz="1333" dirty="0">
                <a:solidFill>
                  <a:prstClr val="black"/>
                </a:solidFill>
                <a:hlinkClick r:id="" action="ppaction://noaction"/>
              </a:rPr>
              <a:t>naming-guidelines/</a:t>
            </a:r>
            <a:r>
              <a:rPr lang="en-US" sz="1333" dirty="0">
                <a:solidFill>
                  <a:prstClr val="black"/>
                </a:solidFill>
              </a:rPr>
              <a:t>naming-biologics/monoclonal-antibodies.page</a:t>
            </a:r>
          </a:p>
          <a:p>
            <a:pPr lvl="0"/>
            <a:endParaRPr lang="en-US" sz="1333" dirty="0">
              <a:solidFill>
                <a:prstClr val="black"/>
              </a:solidFill>
            </a:endParaRPr>
          </a:p>
        </p:txBody>
      </p:sp>
    </p:spTree>
    <p:extLst>
      <p:ext uri="{BB962C8B-B14F-4D97-AF65-F5344CB8AC3E}">
        <p14:creationId xmlns:p14="http://schemas.microsoft.com/office/powerpoint/2010/main" val="2379135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192001" cy="1203433"/>
          </a:xfrm>
        </p:spPr>
        <p:txBody>
          <a:bodyPr>
            <a:normAutofit fontScale="90000"/>
          </a:bodyPr>
          <a:lstStyle/>
          <a:p>
            <a:pPr algn="ctr"/>
            <a:r>
              <a:rPr lang="en-US" altLang="en-US" sz="4133" dirty="0">
                <a:solidFill>
                  <a:srgbClr val="04617B"/>
                </a:solidFill>
                <a:latin typeface="Constantia" panose="02030602050306030303" pitchFamily="18" charset="0"/>
                <a:sym typeface="Calibri" panose="020F0502020204030204" pitchFamily="34" charset="0"/>
              </a:rPr>
              <a:t>Small Molecules</a:t>
            </a:r>
            <a:br>
              <a:rPr lang="en-US" altLang="en-US" sz="4133" dirty="0">
                <a:solidFill>
                  <a:srgbClr val="04617B"/>
                </a:solidFill>
                <a:latin typeface="Constantia" panose="02030602050306030303" pitchFamily="18" charset="0"/>
                <a:sym typeface="Calibri" panose="020F0502020204030204" pitchFamily="34" charset="0"/>
              </a:rPr>
            </a:br>
            <a:r>
              <a:rPr lang="en-US" altLang="en-US" sz="4133" dirty="0">
                <a:solidFill>
                  <a:srgbClr val="04617B"/>
                </a:solidFill>
                <a:latin typeface="Constantia" panose="02030602050306030303" pitchFamily="18" charset="0"/>
                <a:sym typeface="Calibri" panose="020F0502020204030204" pitchFamily="34" charset="0"/>
              </a:rPr>
              <a:t>Naming Conventions</a:t>
            </a:r>
            <a:endParaRPr lang="en-US" sz="4133" dirty="0">
              <a:latin typeface="Constantia" panose="02030602050306030303" pitchFamily="18" charset="0"/>
            </a:endParaRPr>
          </a:p>
        </p:txBody>
      </p:sp>
      <p:sp>
        <p:nvSpPr>
          <p:cNvPr id="3" name="Content Placeholder 2"/>
          <p:cNvSpPr>
            <a:spLocks noGrp="1"/>
          </p:cNvSpPr>
          <p:nvPr>
            <p:ph idx="1"/>
          </p:nvPr>
        </p:nvSpPr>
        <p:spPr>
          <a:xfrm>
            <a:off x="581788" y="1745322"/>
            <a:ext cx="10981038" cy="3665577"/>
          </a:xfrm>
        </p:spPr>
        <p:txBody>
          <a:bodyPr>
            <a:noAutofit/>
          </a:bodyPr>
          <a:lstStyle/>
          <a:p>
            <a:pPr>
              <a:spcBef>
                <a:spcPts val="667"/>
              </a:spcBef>
              <a:buClr>
                <a:srgbClr val="0BD0D9"/>
              </a:buClr>
              <a:buSzPct val="95000"/>
              <a:buFontTx/>
              <a:buChar char="•"/>
            </a:pPr>
            <a:r>
              <a:rPr lang="en-US" altLang="en-US" sz="2133" b="1" dirty="0">
                <a:latin typeface="Constantia" panose="02030602050306030303" pitchFamily="18" charset="0"/>
                <a:sym typeface="Constantia" panose="02030602050306030303" pitchFamily="18" charset="0"/>
              </a:rPr>
              <a:t>tin</a:t>
            </a:r>
            <a:r>
              <a:rPr lang="en-US" altLang="en-US" sz="2133" b="1" dirty="0">
                <a:solidFill>
                  <a:srgbClr val="FF0000"/>
                </a:solidFill>
                <a:latin typeface="Constantia" panose="02030602050306030303" pitchFamily="18" charset="0"/>
                <a:sym typeface="Constantia" panose="02030602050306030303" pitchFamily="18" charset="0"/>
              </a:rPr>
              <a:t>ib</a:t>
            </a:r>
            <a:r>
              <a:rPr lang="en-US" altLang="en-US" sz="2133" b="1" dirty="0">
                <a:latin typeface="Constantia" panose="02030602050306030303" pitchFamily="18" charset="0"/>
                <a:sym typeface="Constantia" panose="02030602050306030303" pitchFamily="18" charset="0"/>
              </a:rPr>
              <a:t>s:</a:t>
            </a:r>
          </a:p>
          <a:p>
            <a:pPr lvl="1">
              <a:spcBef>
                <a:spcPts val="667"/>
              </a:spcBef>
              <a:buClr>
                <a:srgbClr val="0BD0D9"/>
              </a:buClr>
              <a:buSzPct val="95000"/>
              <a:buFontTx/>
              <a:buChar char="•"/>
            </a:pPr>
            <a:r>
              <a:rPr lang="en-US" altLang="en-US" sz="1733" b="1" dirty="0">
                <a:latin typeface="Constantia" panose="02030602050306030303" pitchFamily="18" charset="0"/>
                <a:sym typeface="Constantia" panose="02030602050306030303" pitchFamily="18" charset="0"/>
              </a:rPr>
              <a:t>tyrosine kinase inhibitors </a:t>
            </a:r>
          </a:p>
          <a:p>
            <a:pPr lvl="2">
              <a:spcBef>
                <a:spcPts val="667"/>
              </a:spcBef>
              <a:buClr>
                <a:srgbClr val="0BD0D9"/>
              </a:buClr>
              <a:buSzPct val="95000"/>
              <a:buFontTx/>
              <a:buChar char="•"/>
            </a:pPr>
            <a:r>
              <a:rPr lang="en-US" altLang="en-US" sz="1400" b="1" dirty="0">
                <a:latin typeface="Constantia" panose="02030602050306030303" pitchFamily="18" charset="0"/>
                <a:sym typeface="Constantia" panose="02030602050306030303" pitchFamily="18" charset="0"/>
              </a:rPr>
              <a:t>erlotinib, sunitinib, ponatinib, imatinib,  dasatinib,  ibrutinib, ruxolitinib, </a:t>
            </a:r>
            <a:r>
              <a:rPr lang="en-US" altLang="en-US" sz="1400" b="1" dirty="0">
                <a:solidFill>
                  <a:srgbClr val="FF0000"/>
                </a:solidFill>
                <a:latin typeface="Constantia" panose="02030602050306030303" pitchFamily="18" charset="0"/>
                <a:sym typeface="Constantia" panose="02030602050306030303" pitchFamily="18" charset="0"/>
              </a:rPr>
              <a:t>dacomitinib, lorlatinib, larotrectinib, gilteritinib, erdafitinib, pexidartinib, fedratinib, entrectinib</a:t>
            </a:r>
            <a:endParaRPr lang="en-US" sz="1400" dirty="0">
              <a:solidFill>
                <a:srgbClr val="FF0000"/>
              </a:solidFill>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r>
              <a:rPr lang="en-US" altLang="en-US" sz="2133" b="1" dirty="0">
                <a:latin typeface="Constantia" panose="02030602050306030303" pitchFamily="18" charset="0"/>
                <a:sym typeface="Constantia" panose="02030602050306030303" pitchFamily="18" charset="0"/>
              </a:rPr>
              <a:t>rafen</a:t>
            </a:r>
            <a:r>
              <a:rPr lang="en-US" altLang="en-US" sz="2133" b="1" dirty="0">
                <a:solidFill>
                  <a:srgbClr val="FF0000"/>
                </a:solidFill>
                <a:latin typeface="Constantia" panose="02030602050306030303" pitchFamily="18" charset="0"/>
                <a:sym typeface="Constantia" panose="02030602050306030303" pitchFamily="18" charset="0"/>
              </a:rPr>
              <a:t>ib</a:t>
            </a:r>
            <a:r>
              <a:rPr lang="en-US" altLang="en-US" sz="2133" b="1" dirty="0">
                <a:latin typeface="Constantia" panose="02030602050306030303" pitchFamily="18" charset="0"/>
                <a:sym typeface="Constantia" panose="02030602050306030303" pitchFamily="18" charset="0"/>
              </a:rPr>
              <a:t>s/metin</a:t>
            </a:r>
            <a:r>
              <a:rPr lang="en-US" altLang="en-US" sz="2133" b="1" dirty="0">
                <a:solidFill>
                  <a:srgbClr val="FF0000"/>
                </a:solidFill>
                <a:latin typeface="Constantia" panose="02030602050306030303" pitchFamily="18" charset="0"/>
                <a:sym typeface="Constantia" panose="02030602050306030303" pitchFamily="18" charset="0"/>
              </a:rPr>
              <a:t>ib</a:t>
            </a:r>
            <a:r>
              <a:rPr lang="en-US" altLang="en-US" sz="2133" b="1" dirty="0">
                <a:latin typeface="Constantia" panose="02030602050306030303" pitchFamily="18" charset="0"/>
                <a:sym typeface="Constantia" panose="02030602050306030303" pitchFamily="18" charset="0"/>
              </a:rPr>
              <a:t>s</a:t>
            </a:r>
          </a:p>
          <a:p>
            <a:pPr lvl="1">
              <a:spcBef>
                <a:spcPts val="667"/>
              </a:spcBef>
              <a:buClr>
                <a:srgbClr val="0BD0D9"/>
              </a:buClr>
              <a:buSzPct val="95000"/>
              <a:buFontTx/>
              <a:buChar char="•"/>
            </a:pPr>
            <a:r>
              <a:rPr lang="en-US" altLang="en-US" sz="1733" b="1" dirty="0">
                <a:latin typeface="Constantia" panose="02030602050306030303" pitchFamily="18" charset="0"/>
                <a:sym typeface="Constantia" panose="02030602050306030303" pitchFamily="18" charset="0"/>
              </a:rPr>
              <a:t>RAF/RAS/MEK kinase inhibitors</a:t>
            </a:r>
          </a:p>
          <a:p>
            <a:pPr lvl="2">
              <a:spcBef>
                <a:spcPts val="667"/>
              </a:spcBef>
              <a:buClr>
                <a:srgbClr val="0BD0D9"/>
              </a:buClr>
              <a:buSzPct val="95000"/>
              <a:buFontTx/>
              <a:buChar char="•"/>
            </a:pPr>
            <a:r>
              <a:rPr lang="en-US" altLang="en-US" sz="1400" b="1" dirty="0">
                <a:latin typeface="Constantia" panose="02030602050306030303" pitchFamily="18" charset="0"/>
                <a:sym typeface="Constantia" panose="02030602050306030303" pitchFamily="18" charset="0"/>
              </a:rPr>
              <a:t>sorafenib, dabrafenib, trametinib, vemurafenib, encorafenib, binimetinib</a:t>
            </a:r>
          </a:p>
          <a:p>
            <a:pPr lvl="2">
              <a:spcBef>
                <a:spcPts val="667"/>
              </a:spcBef>
              <a:buClr>
                <a:srgbClr val="0BD0D9"/>
              </a:buClr>
              <a:buSzPct val="95000"/>
              <a:buFontTx/>
              <a:buChar char="•"/>
            </a:pPr>
            <a:endParaRPr lang="en-US" sz="1400"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sz="1400" dirty="0"/>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1">
              <a:spcBef>
                <a:spcPts val="667"/>
              </a:spcBef>
              <a:buClr>
                <a:srgbClr val="0BD0D9"/>
              </a:buClr>
              <a:buSzPct val="95000"/>
              <a:buFontTx/>
              <a:buChar char="•"/>
            </a:pPr>
            <a:endParaRPr lang="en-US" altLang="en-US" sz="17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p:txBody>
      </p:sp>
      <p:sp>
        <p:nvSpPr>
          <p:cNvPr id="4" name="TextBox 3">
            <a:extLst>
              <a:ext uri="{FF2B5EF4-FFF2-40B4-BE49-F238E27FC236}">
                <a16:creationId xmlns:a16="http://schemas.microsoft.com/office/drawing/2014/main" id="{EC6650F3-C1EA-4C7D-9928-9BC4F94A3385}"/>
              </a:ext>
            </a:extLst>
          </p:cNvPr>
          <p:cNvSpPr txBox="1"/>
          <p:nvPr/>
        </p:nvSpPr>
        <p:spPr>
          <a:xfrm>
            <a:off x="120869" y="6207139"/>
            <a:ext cx="11950263" cy="707694"/>
          </a:xfrm>
          <a:prstGeom prst="rect">
            <a:avLst/>
          </a:prstGeom>
          <a:noFill/>
        </p:spPr>
        <p:txBody>
          <a:bodyPr wrap="square" rtlCol="0">
            <a:spAutoFit/>
          </a:bodyPr>
          <a:lstStyle/>
          <a:p>
            <a:pPr lvl="0"/>
            <a:r>
              <a:rPr lang="en-US" sz="1333" dirty="0">
                <a:solidFill>
                  <a:prstClr val="black"/>
                </a:solidFill>
                <a:hlinkClick r:id="" action="ppaction://noaction"/>
              </a:rPr>
              <a:t>http://www.ama-assn.org/ama/pub/physician-resources/medical-science/united-states-adopted-names-council/</a:t>
            </a:r>
          </a:p>
          <a:p>
            <a:pPr lvl="0"/>
            <a:r>
              <a:rPr lang="en-US" sz="1333" dirty="0">
                <a:solidFill>
                  <a:prstClr val="black"/>
                </a:solidFill>
                <a:hlinkClick r:id="" action="ppaction://noaction"/>
              </a:rPr>
              <a:t>naming-guidelines/</a:t>
            </a:r>
            <a:r>
              <a:rPr lang="en-US" sz="1333" dirty="0">
                <a:solidFill>
                  <a:prstClr val="black"/>
                </a:solidFill>
              </a:rPr>
              <a:t>naming-biologics/monoclonal-antibodies.page</a:t>
            </a:r>
          </a:p>
          <a:p>
            <a:pPr lvl="0"/>
            <a:endParaRPr lang="en-US" sz="1333" dirty="0">
              <a:solidFill>
                <a:prstClr val="black"/>
              </a:solidFill>
            </a:endParaRPr>
          </a:p>
        </p:txBody>
      </p:sp>
    </p:spTree>
    <p:extLst>
      <p:ext uri="{BB962C8B-B14F-4D97-AF65-F5344CB8AC3E}">
        <p14:creationId xmlns:p14="http://schemas.microsoft.com/office/powerpoint/2010/main" val="2371944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838200" y="1282041"/>
            <a:ext cx="10515600" cy="812530"/>
          </a:xfrm>
          <a:prstGeom prst="rect">
            <a:avLst/>
          </a:prstGeom>
          <a:noFill/>
        </p:spPr>
        <p:txBody>
          <a:bodyPr wrap="square" rtlCol="0">
            <a:spAutoFit/>
          </a:bodyPr>
          <a:lstStyle/>
          <a:p>
            <a:pPr algn="ctr"/>
            <a:r>
              <a:rPr lang="en-US" sz="4400" b="1" dirty="0">
                <a:latin typeface="Helvetica LT Std" charset="0"/>
                <a:ea typeface="Helvetica LT Std" charset="0"/>
                <a:cs typeface="Helvetica LT Std" charset="0"/>
              </a:rPr>
              <a:t>Disclosures</a:t>
            </a:r>
          </a:p>
          <a:p>
            <a:pPr algn="ctr"/>
            <a:endParaRPr lang="en-US" sz="800" b="1" dirty="0">
              <a:solidFill>
                <a:srgbClr val="0070C0"/>
              </a:solidFill>
              <a:latin typeface="Avenir Book" charset="0"/>
              <a:ea typeface="Avenir Book" charset="0"/>
              <a:cs typeface="Avenir Book" charset="0"/>
            </a:endParaRPr>
          </a:p>
        </p:txBody>
      </p:sp>
      <p:sp>
        <p:nvSpPr>
          <p:cNvPr id="3" name="Content Placeholder 2"/>
          <p:cNvSpPr>
            <a:spLocks noGrp="1"/>
          </p:cNvSpPr>
          <p:nvPr>
            <p:ph idx="1"/>
          </p:nvPr>
        </p:nvSpPr>
        <p:spPr>
          <a:xfrm>
            <a:off x="680258" y="1966941"/>
            <a:ext cx="10515600" cy="4351338"/>
          </a:xfrm>
        </p:spPr>
        <p:txBody>
          <a:bodyPr/>
          <a:lstStyle/>
          <a:p>
            <a:endParaRPr lang="en-US" b="1" dirty="0"/>
          </a:p>
          <a:p>
            <a:pPr marL="1371600" lvl="3" indent="0">
              <a:buNone/>
            </a:pPr>
            <a:endParaRPr lang="en-US" b="1" dirty="0"/>
          </a:p>
          <a:p>
            <a:pPr marL="1371600" lvl="3" indent="0">
              <a:buNone/>
            </a:pPr>
            <a:endParaRPr lang="en-US" sz="3600" b="1" dirty="0"/>
          </a:p>
          <a:p>
            <a:pPr marL="1371600" lvl="3" indent="0">
              <a:buNone/>
            </a:pPr>
            <a:r>
              <a:rPr lang="en-US" sz="3200" b="1" dirty="0"/>
              <a:t>Speaker for ION division AmerisourceBergen 2019</a:t>
            </a:r>
          </a:p>
          <a:p>
            <a:pPr lvl="3"/>
            <a:endParaRPr lang="en-US" dirty="0"/>
          </a:p>
        </p:txBody>
      </p:sp>
    </p:spTree>
    <p:extLst>
      <p:ext uri="{BB962C8B-B14F-4D97-AF65-F5344CB8AC3E}">
        <p14:creationId xmlns:p14="http://schemas.microsoft.com/office/powerpoint/2010/main" val="756898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69559" y="1114353"/>
            <a:ext cx="11324027" cy="4820164"/>
          </a:xfrm>
        </p:spPr>
        <p:txBody>
          <a:bodyPr/>
          <a:lstStyle/>
          <a:p>
            <a:pPr marL="1557828" lvl="3" indent="-260344" defTabSz="1206470" rtl="0">
              <a:lnSpc>
                <a:spcPct val="80000"/>
              </a:lnSpc>
              <a:spcBef>
                <a:spcPts val="533"/>
              </a:spcBef>
              <a:defRPr/>
            </a:pPr>
            <a:br>
              <a:rPr lang="en-US" altLang="en-US" sz="2267" b="1" kern="1200"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br>
            <a:r>
              <a:rPr lang="en-US" altLang="en-US" sz="2133" b="1" kern="1200"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dacomitinib (VIZIMPRO®) </a:t>
            </a:r>
            <a:r>
              <a:rPr lang="en-US" altLang="en-US" sz="2133" b="1" kern="1200" dirty="0">
                <a:solidFill>
                  <a:schemeClr val="tx1"/>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Pfizer </a:t>
            </a:r>
            <a:r>
              <a:rPr lang="en-US" altLang="en-US" sz="2133" b="1" kern="1200" dirty="0">
                <a:solidFill>
                  <a:prstClr val="black"/>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(first line tx metastatic non-small lung cancer with EGFR exon 19 deletion or exon 21 L858R substitution mutations)</a:t>
            </a:r>
            <a:endParaRPr lang="en-US" sz="2133" dirty="0"/>
          </a:p>
        </p:txBody>
      </p:sp>
      <p:sp>
        <p:nvSpPr>
          <p:cNvPr id="3" name="TextBox 2">
            <a:extLst>
              <a:ext uri="{FF2B5EF4-FFF2-40B4-BE49-F238E27FC236}">
                <a16:creationId xmlns:a16="http://schemas.microsoft.com/office/drawing/2014/main" id="{2F6E84A1-E92F-42E2-9518-595B161BAC86}"/>
              </a:ext>
            </a:extLst>
          </p:cNvPr>
          <p:cNvSpPr txBox="1"/>
          <p:nvPr/>
        </p:nvSpPr>
        <p:spPr>
          <a:xfrm>
            <a:off x="823565" y="6144446"/>
            <a:ext cx="3488043" cy="584775"/>
          </a:xfrm>
          <a:prstGeom prst="rect">
            <a:avLst/>
          </a:prstGeom>
          <a:noFill/>
        </p:spPr>
        <p:txBody>
          <a:bodyPr wrap="square" rtlCol="0">
            <a:spAutoFit/>
          </a:bodyPr>
          <a:lstStyle/>
          <a:p>
            <a:pPr defTabSz="1219170"/>
            <a:r>
              <a:rPr lang="en-US" sz="1600" dirty="0">
                <a:solidFill>
                  <a:prstClr val="black"/>
                </a:solidFill>
                <a:hlinkClick r:id="rId2"/>
              </a:rPr>
              <a:t>www.vizimpro.com</a:t>
            </a:r>
            <a:endParaRPr lang="en-US" sz="1600" dirty="0">
              <a:solidFill>
                <a:prstClr val="black"/>
              </a:solidFill>
            </a:endParaRPr>
          </a:p>
          <a:p>
            <a:pPr defTabSz="1219170"/>
            <a:endParaRPr lang="en-US" sz="1600" dirty="0">
              <a:solidFill>
                <a:prstClr val="black"/>
              </a:solidFill>
            </a:endParaRPr>
          </a:p>
        </p:txBody>
      </p:sp>
    </p:spTree>
    <p:extLst>
      <p:ext uri="{BB962C8B-B14F-4D97-AF65-F5344CB8AC3E}">
        <p14:creationId xmlns:p14="http://schemas.microsoft.com/office/powerpoint/2010/main" val="3560500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altLang="en-US" u="sng" dirty="0">
                <a:solidFill>
                  <a:srgbClr val="FF0000"/>
                </a:solidFill>
                <a:latin typeface="Constantia" pitchFamily="18" charset="0"/>
                <a:ea typeface="Constantia" pitchFamily="18" charset="0"/>
                <a:cs typeface="Constantia" pitchFamily="18" charset="0"/>
                <a:sym typeface="Constantia" pitchFamily="18" charset="0"/>
              </a:rPr>
            </a:br>
            <a:r>
              <a:rPr lang="en-US" altLang="en-US" sz="3600" b="1"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dacomitinib (VIZIMPRO®) Pfizer </a:t>
            </a:r>
            <a:r>
              <a:rPr lang="en-US" altLang="en-US" sz="3600" dirty="0">
                <a:solidFill>
                  <a:srgbClr val="FF0000"/>
                </a:solidFill>
                <a:latin typeface="Constantia" pitchFamily="18" charset="0"/>
                <a:ea typeface="Constantia" pitchFamily="18" charset="0"/>
                <a:cs typeface="Constantia" pitchFamily="18" charset="0"/>
                <a:sym typeface="Constantia" pitchFamily="18" charset="0"/>
              </a:rPr>
              <a:t> </a:t>
            </a:r>
            <a:r>
              <a:rPr lang="en-US" altLang="en-US" sz="3600" dirty="0">
                <a:solidFill>
                  <a:srgbClr val="00B0F0"/>
                </a:solidFill>
                <a:latin typeface="Constantia" pitchFamily="18" charset="0"/>
                <a:ea typeface="Constantia" pitchFamily="18" charset="0"/>
                <a:cs typeface="Constantia" pitchFamily="18" charset="0"/>
                <a:sym typeface="Constantia" pitchFamily="18" charset="0"/>
              </a:rPr>
              <a:t> </a:t>
            </a:r>
            <a:br>
              <a:rPr lang="en-US" altLang="en-US" dirty="0">
                <a:latin typeface="Constantia" panose="02030602050306030303" pitchFamily="18" charset="0"/>
              </a:rPr>
            </a:br>
            <a:endParaRPr lang="en-US" dirty="0"/>
          </a:p>
        </p:txBody>
      </p:sp>
      <p:sp>
        <p:nvSpPr>
          <p:cNvPr id="3" name="Content Placeholder 2"/>
          <p:cNvSpPr>
            <a:spLocks noGrp="1"/>
          </p:cNvSpPr>
          <p:nvPr>
            <p:ph idx="1"/>
          </p:nvPr>
        </p:nvSpPr>
        <p:spPr>
          <a:xfrm>
            <a:off x="389466" y="1754141"/>
            <a:ext cx="10964334" cy="4130193"/>
          </a:xfrm>
        </p:spPr>
        <p:txBody>
          <a:bodyPr>
            <a:noAutofit/>
          </a:bodyPr>
          <a:lstStyle/>
          <a:p>
            <a:pPr marL="609585" lvl="2">
              <a:defRPr/>
            </a:pPr>
            <a:r>
              <a:rPr lang="en-US" altLang="en-US" sz="1867" b="1"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dacomitinib (VIZIMPRO) Pfizer </a:t>
            </a:r>
            <a:r>
              <a:rPr lang="en-US" altLang="en-US" sz="1867" b="1" dirty="0">
                <a:solidFill>
                  <a:prstClr val="black"/>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(first line tx metastatic non-small lung cancer with EGFR exon 19 deletion or exon 21 L858R substitution mutations)</a:t>
            </a:r>
            <a:endParaRPr lang="en-US" altLang="en-US" sz="1867" b="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609585" lvl="2">
              <a:defRPr/>
            </a:pPr>
            <a:endParaRPr lang="en-US" altLang="en-US" sz="1867" b="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Small molecule; oral kinase inhibitor</a:t>
            </a:r>
          </a:p>
          <a:p>
            <a:pPr marL="1295368" lvl="4" indent="-380990">
              <a:spcBef>
                <a:spcPts val="400"/>
              </a:spcBef>
              <a:buClr>
                <a:srgbClr val="0BD0D9"/>
              </a:buClr>
              <a:buFont typeface="Arial" panose="020B0604020202020204" pitchFamily="34" charset="0"/>
              <a:buChar char="•"/>
              <a:defRPr/>
            </a:pPr>
            <a:endPar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Drug/drug interactions with, strong CYP2D6 substrates,  PPIs</a:t>
            </a:r>
          </a:p>
          <a:p>
            <a:pPr marL="1295368" lvl="4" indent="-380990">
              <a:spcBef>
                <a:spcPts val="400"/>
              </a:spcBef>
              <a:buClr>
                <a:srgbClr val="0BD0D9"/>
              </a:buClr>
              <a:buFont typeface="Arial" panose="020B0604020202020204" pitchFamily="34" charset="0"/>
              <a:buChar char="•"/>
              <a:defRPr/>
            </a:pPr>
            <a:endPar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Targets EGFR exon 19 deletions or exon 21 L858R substitution mutations</a:t>
            </a:r>
          </a:p>
          <a:p>
            <a:pPr marL="1295368" lvl="4" indent="-380990">
              <a:spcBef>
                <a:spcPts val="400"/>
              </a:spcBef>
              <a:buClr>
                <a:srgbClr val="0BD0D9"/>
              </a:buClr>
              <a:buFont typeface="Arial" panose="020B0604020202020204" pitchFamily="34" charset="0"/>
              <a:buChar char="•"/>
              <a:defRPr/>
            </a:pPr>
            <a:endPar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Genomic alteration specific; testing required</a:t>
            </a:r>
          </a:p>
          <a:p>
            <a:pPr marL="1295368" lvl="4" indent="-380990">
              <a:spcBef>
                <a:spcPts val="400"/>
              </a:spcBef>
              <a:buClr>
                <a:srgbClr val="0BD0D9"/>
              </a:buClr>
              <a:buFont typeface="Arial" panose="020B0604020202020204" pitchFamily="34" charset="0"/>
              <a:buChar char="•"/>
              <a:defRPr/>
            </a:pPr>
            <a:endPar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a:t>
            </a:r>
            <a:r>
              <a:rPr lang="en-US" sz="1867" b="1" i="1" dirty="0">
                <a:latin typeface="Constantia" panose="02030602050306030303" pitchFamily="18" charset="0"/>
              </a:rPr>
              <a:t>  interstitial lung disease, diarrhea, rash, paronychia, stomatitis, decreased appetite, dry skin, decreased weight, alopecia, cough, and pruritus. </a:t>
            </a:r>
          </a:p>
          <a:p>
            <a:pPr marL="1295368" lvl="4" indent="-380990">
              <a:spcBef>
                <a:spcPts val="400"/>
              </a:spcBef>
              <a:buClr>
                <a:srgbClr val="0BD0D9"/>
              </a:buClr>
              <a:buFont typeface="Arial" panose="020B0604020202020204" pitchFamily="34" charset="0"/>
              <a:buChar char="•"/>
              <a:defRPr/>
            </a:pPr>
            <a:endParaRPr lang="en-US" altLang="en-US" sz="1867" b="1" i="1" dirty="0">
              <a:latin typeface="Constantia" pitchFamily="18" charset="0"/>
              <a:ea typeface="Constantia" pitchFamily="18" charset="0"/>
              <a:cs typeface="Constantia" pitchFamily="18" charset="0"/>
              <a:sym typeface="Constantia" pitchFamily="18" charset="0"/>
            </a:endParaRPr>
          </a:p>
          <a:p>
            <a:pPr marL="0" indent="0">
              <a:buNone/>
            </a:pPr>
            <a:endParaRPr lang="en-US" sz="1867" dirty="0"/>
          </a:p>
        </p:txBody>
      </p:sp>
      <p:sp>
        <p:nvSpPr>
          <p:cNvPr id="4" name="TextBox 3">
            <a:extLst>
              <a:ext uri="{FF2B5EF4-FFF2-40B4-BE49-F238E27FC236}">
                <a16:creationId xmlns:a16="http://schemas.microsoft.com/office/drawing/2014/main" id="{32781FED-DF6B-413B-8000-C38BA4B0EE79}"/>
              </a:ext>
            </a:extLst>
          </p:cNvPr>
          <p:cNvSpPr txBox="1"/>
          <p:nvPr/>
        </p:nvSpPr>
        <p:spPr>
          <a:xfrm>
            <a:off x="345440" y="6260295"/>
            <a:ext cx="8717280" cy="584775"/>
          </a:xfrm>
          <a:prstGeom prst="rect">
            <a:avLst/>
          </a:prstGeom>
          <a:noFill/>
        </p:spPr>
        <p:txBody>
          <a:bodyPr wrap="square" rtlCol="0">
            <a:spAutoFit/>
          </a:bodyPr>
          <a:lstStyle/>
          <a:p>
            <a:pPr defTabSz="1219170"/>
            <a:r>
              <a:rPr lang="en-US" sz="1600" dirty="0">
                <a:solidFill>
                  <a:prstClr val="black"/>
                </a:solidFill>
                <a:hlinkClick r:id="rId2"/>
              </a:rPr>
              <a:t>www.vizimpro.com</a:t>
            </a:r>
            <a:endParaRPr lang="en-US" sz="1600" dirty="0">
              <a:solidFill>
                <a:prstClr val="black"/>
              </a:solidFill>
            </a:endParaRPr>
          </a:p>
          <a:p>
            <a:pPr defTabSz="1219170"/>
            <a:endParaRPr lang="en-US" sz="1600" dirty="0">
              <a:solidFill>
                <a:prstClr val="black"/>
              </a:solidFill>
            </a:endParaRPr>
          </a:p>
        </p:txBody>
      </p:sp>
    </p:spTree>
    <p:extLst>
      <p:ext uri="{BB962C8B-B14F-4D97-AF65-F5344CB8AC3E}">
        <p14:creationId xmlns:p14="http://schemas.microsoft.com/office/powerpoint/2010/main" val="1463896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69559" y="1114353"/>
            <a:ext cx="11324027" cy="4820164"/>
          </a:xfrm>
        </p:spPr>
        <p:txBody>
          <a:bodyPr/>
          <a:lstStyle/>
          <a:p>
            <a:pPr marL="1557828" lvl="3" indent="-260344" defTabSz="1206470" rtl="0">
              <a:lnSpc>
                <a:spcPct val="80000"/>
              </a:lnSpc>
              <a:spcBef>
                <a:spcPts val="533"/>
              </a:spcBef>
              <a:defRPr/>
            </a:pPr>
            <a:br>
              <a:rPr lang="en-US" altLang="en-US" sz="2267" b="1" kern="1200"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br>
            <a:r>
              <a:rPr lang="en-US" altLang="en-US" sz="2133" b="1" dirty="0">
                <a:solidFill>
                  <a:srgbClr val="FF0000"/>
                </a:solidFill>
                <a:latin typeface="Constantia" pitchFamily="18" charset="0"/>
                <a:ea typeface="Constantia" pitchFamily="18" charset="0"/>
                <a:cs typeface="Constantia" pitchFamily="18" charset="0"/>
                <a:sym typeface="Constantia" pitchFamily="18" charset="0"/>
              </a:rPr>
              <a:t>lorlatinib (LORBRENA®) </a:t>
            </a:r>
            <a:r>
              <a:rPr lang="en-US" altLang="en-US" sz="2133" b="1" dirty="0">
                <a:solidFill>
                  <a:prstClr val="black"/>
                </a:solidFill>
                <a:latin typeface="Constantia" pitchFamily="18" charset="0"/>
                <a:ea typeface="Constantia" pitchFamily="18" charset="0"/>
                <a:cs typeface="Constantia" pitchFamily="18" charset="0"/>
                <a:sym typeface="Constantia" pitchFamily="18" charset="0"/>
              </a:rPr>
              <a:t>Pfizer (ALK positive metastatic NSCLC whose disease has progressed on crizotinib and at least one other ALK inhibitor for metastatic disease or whose disease has progressed on alectinib or ceritinib as the first ALK inhibitor for metastatic disease)</a:t>
            </a:r>
            <a:br>
              <a:rPr lang="en-US" altLang="en-US" sz="2133" b="1" dirty="0">
                <a:solidFill>
                  <a:prstClr val="black"/>
                </a:solidFill>
                <a:latin typeface="Constantia" pitchFamily="18" charset="0"/>
                <a:ea typeface="Constantia" pitchFamily="18" charset="0"/>
                <a:cs typeface="Constantia" pitchFamily="18" charset="0"/>
                <a:sym typeface="Constantia" pitchFamily="18" charset="0"/>
              </a:rPr>
            </a:br>
            <a:endParaRPr lang="en-US" sz="2133" dirty="0"/>
          </a:p>
        </p:txBody>
      </p:sp>
      <p:sp>
        <p:nvSpPr>
          <p:cNvPr id="3" name="TextBox 2">
            <a:extLst>
              <a:ext uri="{FF2B5EF4-FFF2-40B4-BE49-F238E27FC236}">
                <a16:creationId xmlns:a16="http://schemas.microsoft.com/office/drawing/2014/main" id="{2F6E84A1-E92F-42E2-9518-595B161BAC86}"/>
              </a:ext>
            </a:extLst>
          </p:cNvPr>
          <p:cNvSpPr txBox="1"/>
          <p:nvPr/>
        </p:nvSpPr>
        <p:spPr>
          <a:xfrm>
            <a:off x="823565" y="6144446"/>
            <a:ext cx="3488043" cy="584775"/>
          </a:xfrm>
          <a:prstGeom prst="rect">
            <a:avLst/>
          </a:prstGeom>
          <a:noFill/>
        </p:spPr>
        <p:txBody>
          <a:bodyPr wrap="square" rtlCol="0">
            <a:spAutoFit/>
          </a:bodyPr>
          <a:lstStyle/>
          <a:p>
            <a:pPr defTabSz="1219170"/>
            <a:r>
              <a:rPr lang="en-US" sz="1600" dirty="0">
                <a:solidFill>
                  <a:prstClr val="black"/>
                </a:solidFill>
                <a:hlinkClick r:id="rId2"/>
              </a:rPr>
              <a:t>www.lorbrena.com</a:t>
            </a:r>
            <a:endParaRPr lang="en-US" sz="1600" dirty="0">
              <a:solidFill>
                <a:prstClr val="black"/>
              </a:solidFill>
            </a:endParaRPr>
          </a:p>
          <a:p>
            <a:pPr defTabSz="1219170"/>
            <a:endParaRPr lang="en-US" sz="1600" dirty="0">
              <a:solidFill>
                <a:prstClr val="black"/>
              </a:solidFill>
            </a:endParaRPr>
          </a:p>
        </p:txBody>
      </p:sp>
    </p:spTree>
    <p:extLst>
      <p:ext uri="{BB962C8B-B14F-4D97-AF65-F5344CB8AC3E}">
        <p14:creationId xmlns:p14="http://schemas.microsoft.com/office/powerpoint/2010/main" val="1073364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081" y="72669"/>
            <a:ext cx="11138320" cy="888159"/>
          </a:xfrm>
        </p:spPr>
        <p:txBody>
          <a:bodyPr>
            <a:normAutofit fontScale="90000"/>
          </a:bodyPr>
          <a:lstStyle/>
          <a:p>
            <a:pPr algn="ctr"/>
            <a:br>
              <a:rPr lang="en-US" altLang="en-US" sz="3733" b="1" dirty="0">
                <a:solidFill>
                  <a:srgbClr val="FF0000"/>
                </a:solidFill>
                <a:highlight>
                  <a:srgbClr val="FFFF00"/>
                </a:highlight>
                <a:latin typeface="Constantia" pitchFamily="18" charset="0"/>
                <a:ea typeface="Constantia" pitchFamily="18" charset="0"/>
                <a:cs typeface="Constantia" pitchFamily="18" charset="0"/>
                <a:sym typeface="Constantia" pitchFamily="18" charset="0"/>
              </a:rPr>
            </a:br>
            <a:r>
              <a:rPr lang="en-US" altLang="en-US" sz="3600" b="1" dirty="0">
                <a:solidFill>
                  <a:srgbClr val="FF0000"/>
                </a:solidFill>
                <a:latin typeface="Constantia" pitchFamily="18" charset="0"/>
                <a:ea typeface="Constantia" pitchFamily="18" charset="0"/>
                <a:cs typeface="Constantia" pitchFamily="18" charset="0"/>
                <a:sym typeface="Constantia" pitchFamily="18" charset="0"/>
              </a:rPr>
              <a:t>lorlatinib (LORBRENA®) Pfizer  </a:t>
            </a:r>
            <a:r>
              <a:rPr lang="en-US" altLang="en-US" sz="3600" dirty="0">
                <a:solidFill>
                  <a:srgbClr val="FF0000"/>
                </a:solidFill>
                <a:latin typeface="Constantia" pitchFamily="18" charset="0"/>
                <a:ea typeface="Constantia" pitchFamily="18" charset="0"/>
                <a:cs typeface="Constantia" pitchFamily="18" charset="0"/>
                <a:sym typeface="Constantia" pitchFamily="18" charset="0"/>
              </a:rPr>
              <a:t> </a:t>
            </a:r>
            <a:r>
              <a:rPr lang="en-US" altLang="en-US" sz="3600" dirty="0">
                <a:solidFill>
                  <a:srgbClr val="00B0F0"/>
                </a:solidFill>
                <a:latin typeface="Constantia" pitchFamily="18" charset="0"/>
                <a:ea typeface="Constantia" pitchFamily="18" charset="0"/>
                <a:cs typeface="Constantia" pitchFamily="18" charset="0"/>
                <a:sym typeface="Constantia" pitchFamily="18" charset="0"/>
              </a:rPr>
              <a:t> </a:t>
            </a:r>
            <a:br>
              <a:rPr lang="en-US" altLang="en-US" sz="3600" dirty="0">
                <a:latin typeface="Constantia" panose="02030602050306030303" pitchFamily="18" charset="0"/>
              </a:rPr>
            </a:br>
            <a:endParaRPr lang="en-US" sz="3600" dirty="0"/>
          </a:p>
        </p:txBody>
      </p:sp>
      <p:sp>
        <p:nvSpPr>
          <p:cNvPr id="3" name="Content Placeholder 2"/>
          <p:cNvSpPr>
            <a:spLocks noGrp="1"/>
          </p:cNvSpPr>
          <p:nvPr>
            <p:ph idx="1"/>
          </p:nvPr>
        </p:nvSpPr>
        <p:spPr>
          <a:xfrm>
            <a:off x="444081" y="960827"/>
            <a:ext cx="11189835" cy="5135173"/>
          </a:xfrm>
        </p:spPr>
        <p:txBody>
          <a:bodyPr>
            <a:noAutofit/>
          </a:bodyPr>
          <a:lstStyle/>
          <a:p>
            <a:pPr marL="609585" lvl="2">
              <a:defRPr/>
            </a:pPr>
            <a:r>
              <a:rPr lang="en-US" altLang="en-US" sz="1867" b="1" dirty="0">
                <a:solidFill>
                  <a:srgbClr val="FF0000"/>
                </a:solidFill>
                <a:latin typeface="Constantia" pitchFamily="18" charset="0"/>
                <a:ea typeface="Constantia" pitchFamily="18" charset="0"/>
                <a:cs typeface="Constantia" pitchFamily="18" charset="0"/>
                <a:sym typeface="Constantia" pitchFamily="18" charset="0"/>
              </a:rPr>
              <a:t>lorlatinib (LORBRENA®) </a:t>
            </a:r>
            <a:r>
              <a:rPr lang="en-US" altLang="en-US" sz="1867" b="1" dirty="0">
                <a:solidFill>
                  <a:prstClr val="black"/>
                </a:solidFill>
                <a:latin typeface="Constantia" pitchFamily="18" charset="0"/>
                <a:ea typeface="Constantia" pitchFamily="18" charset="0"/>
                <a:cs typeface="Constantia" pitchFamily="18" charset="0"/>
                <a:sym typeface="Constantia" pitchFamily="18" charset="0"/>
              </a:rPr>
              <a:t>Pfizer (ALK positive metastatic NSCLC whose disease has progressed on crizotinib and at least one other ALK inhibitor for metastatic disease or whose disease has progressed on alectinib or ceritinib as the first ALK inhibitor for metastatic disease)</a:t>
            </a:r>
            <a:br>
              <a:rPr lang="en-US" altLang="en-US" sz="1867" b="1" dirty="0">
                <a:solidFill>
                  <a:prstClr val="black"/>
                </a:solidFill>
                <a:latin typeface="Constantia" pitchFamily="18" charset="0"/>
                <a:ea typeface="Constantia" pitchFamily="18" charset="0"/>
                <a:cs typeface="Constantia" pitchFamily="18" charset="0"/>
                <a:sym typeface="Constantia" pitchFamily="18" charset="0"/>
              </a:rPr>
            </a:br>
            <a:endParaRPr lang="en-US" altLang="en-US" sz="1867" b="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Small molecule; oral tyrosine kinase inhibitor</a:t>
            </a:r>
          </a:p>
          <a:p>
            <a:pPr marL="1295368" lvl="4" indent="-380990">
              <a:spcBef>
                <a:spcPts val="400"/>
              </a:spcBef>
              <a:buClr>
                <a:srgbClr val="0BD0D9"/>
              </a:buClr>
              <a:buFont typeface="Arial" panose="020B0604020202020204" pitchFamily="34" charset="0"/>
              <a:buChar char="•"/>
              <a:defRPr/>
            </a:pPr>
            <a:endPar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Drug/drug interactions with CYP3A inducers, inhibitors, and substrates</a:t>
            </a:r>
            <a:endParaRPr lang="en-US" altLang="en-US" sz="1867" b="1" i="1" dirty="0">
              <a:highlight>
                <a:srgbClr val="FFFF00"/>
              </a:highlight>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endPar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Targets ALK </a:t>
            </a:r>
          </a:p>
          <a:p>
            <a:pPr marL="1295368" lvl="4" indent="-380990">
              <a:spcBef>
                <a:spcPts val="400"/>
              </a:spcBef>
              <a:buClr>
                <a:srgbClr val="0BD0D9"/>
              </a:buClr>
              <a:buFont typeface="Arial" panose="020B0604020202020204" pitchFamily="34" charset="0"/>
              <a:buChar char="•"/>
              <a:defRPr/>
            </a:pPr>
            <a:endPar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Genomic alteration specific; testing required</a:t>
            </a:r>
          </a:p>
          <a:p>
            <a:pPr marL="1295368" lvl="4" indent="-380990">
              <a:spcBef>
                <a:spcPts val="400"/>
              </a:spcBef>
              <a:buClr>
                <a:srgbClr val="0BD0D9"/>
              </a:buClr>
              <a:buFont typeface="Arial" panose="020B0604020202020204" pitchFamily="34" charset="0"/>
              <a:buChar char="•"/>
              <a:defRPr/>
            </a:pPr>
            <a:endPar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 edema, peripheral neuropathy, cognitive effects, dyspnea, fatigue, weight gain, arthralgia, mood effects, diarrhea, hepatotoxicity, CNS effects, hyperlipidemia,   A-V block, interstitial lung disease, </a:t>
            </a:r>
            <a:endParaRPr lang="en-US" sz="1867" b="1" i="1" dirty="0">
              <a:latin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endParaRPr lang="en-US" altLang="en-US" sz="1867" b="1" i="1" dirty="0">
              <a:latin typeface="Constantia" pitchFamily="18" charset="0"/>
              <a:ea typeface="Constantia" pitchFamily="18" charset="0"/>
              <a:cs typeface="Constantia" pitchFamily="18" charset="0"/>
              <a:sym typeface="Constantia" pitchFamily="18" charset="0"/>
            </a:endParaRPr>
          </a:p>
          <a:p>
            <a:pPr marL="0" indent="0">
              <a:buNone/>
            </a:pPr>
            <a:endParaRPr lang="en-US" sz="1867" dirty="0"/>
          </a:p>
        </p:txBody>
      </p:sp>
      <p:sp>
        <p:nvSpPr>
          <p:cNvPr id="4" name="TextBox 3">
            <a:extLst>
              <a:ext uri="{FF2B5EF4-FFF2-40B4-BE49-F238E27FC236}">
                <a16:creationId xmlns:a16="http://schemas.microsoft.com/office/drawing/2014/main" id="{32781FED-DF6B-413B-8000-C38BA4B0EE79}"/>
              </a:ext>
            </a:extLst>
          </p:cNvPr>
          <p:cNvSpPr txBox="1"/>
          <p:nvPr/>
        </p:nvSpPr>
        <p:spPr>
          <a:xfrm>
            <a:off x="345440" y="6260295"/>
            <a:ext cx="8717280" cy="584775"/>
          </a:xfrm>
          <a:prstGeom prst="rect">
            <a:avLst/>
          </a:prstGeom>
          <a:noFill/>
        </p:spPr>
        <p:txBody>
          <a:bodyPr wrap="square" rtlCol="0">
            <a:spAutoFit/>
          </a:bodyPr>
          <a:lstStyle/>
          <a:p>
            <a:pPr defTabSz="1219170"/>
            <a:r>
              <a:rPr lang="en-US" sz="1600" dirty="0">
                <a:solidFill>
                  <a:prstClr val="black"/>
                </a:solidFill>
                <a:hlinkClick r:id="rId2"/>
              </a:rPr>
              <a:t>www.lorbrena.com</a:t>
            </a:r>
            <a:endParaRPr lang="en-US" sz="1600" dirty="0">
              <a:solidFill>
                <a:prstClr val="black"/>
              </a:solidFill>
            </a:endParaRPr>
          </a:p>
          <a:p>
            <a:pPr defTabSz="1219170"/>
            <a:endParaRPr lang="en-US" sz="1600" dirty="0">
              <a:solidFill>
                <a:prstClr val="black"/>
              </a:solidFill>
            </a:endParaRPr>
          </a:p>
        </p:txBody>
      </p:sp>
    </p:spTree>
    <p:extLst>
      <p:ext uri="{BB962C8B-B14F-4D97-AF65-F5344CB8AC3E}">
        <p14:creationId xmlns:p14="http://schemas.microsoft.com/office/powerpoint/2010/main" val="2780102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69559" y="1114353"/>
            <a:ext cx="11324027" cy="4820164"/>
          </a:xfrm>
        </p:spPr>
        <p:txBody>
          <a:bodyPr/>
          <a:lstStyle/>
          <a:p>
            <a:pPr marL="840295" lvl="2" defTabSz="1206470">
              <a:lnSpc>
                <a:spcPct val="80000"/>
              </a:lnSpc>
              <a:spcBef>
                <a:spcPts val="533"/>
              </a:spcBef>
              <a:buClr>
                <a:srgbClr val="0F6FC6"/>
              </a:buClr>
              <a:buSzPct val="85000"/>
              <a:defRPr/>
            </a:pPr>
            <a:r>
              <a:rPr lang="en-US" altLang="en-US" sz="2133" b="1" dirty="0">
                <a:solidFill>
                  <a:srgbClr val="FF0000"/>
                </a:solidFill>
                <a:latin typeface="Constantia" pitchFamily="18" charset="0"/>
                <a:ea typeface="Constantia" pitchFamily="18" charset="0"/>
                <a:cs typeface="Constantia" pitchFamily="18" charset="0"/>
                <a:sym typeface="Constantia" pitchFamily="18" charset="0"/>
              </a:rPr>
              <a:t>larotrectinib VITRAKVI® </a:t>
            </a:r>
            <a:r>
              <a:rPr lang="en-US" altLang="en-US" sz="2133" b="1" dirty="0">
                <a:latin typeface="Constantia" pitchFamily="18" charset="0"/>
                <a:ea typeface="Constantia" pitchFamily="18" charset="0"/>
                <a:cs typeface="Constantia" pitchFamily="18" charset="0"/>
                <a:sym typeface="Constantia" pitchFamily="18" charset="0"/>
              </a:rPr>
              <a:t>Loxo Oncology and Bayer</a:t>
            </a:r>
            <a:br>
              <a:rPr lang="en-US" altLang="en-US" sz="2133" b="1" dirty="0">
                <a:latin typeface="Constantia" pitchFamily="18" charset="0"/>
                <a:ea typeface="Constantia" pitchFamily="18" charset="0"/>
                <a:cs typeface="Constantia" pitchFamily="18" charset="0"/>
                <a:sym typeface="Constantia" pitchFamily="18" charset="0"/>
              </a:rPr>
            </a:br>
            <a:r>
              <a:rPr lang="en-US" altLang="en-US" sz="2133" b="1" dirty="0">
                <a:latin typeface="Constantia" pitchFamily="18" charset="0"/>
                <a:ea typeface="Constantia" pitchFamily="18" charset="0"/>
                <a:cs typeface="Constantia" pitchFamily="18" charset="0"/>
                <a:sym typeface="Constantia" pitchFamily="18" charset="0"/>
              </a:rPr>
              <a:t>	</a:t>
            </a:r>
            <a:r>
              <a:rPr lang="en-US" altLang="en-US" sz="2133" b="1" dirty="0">
                <a:solidFill>
                  <a:srgbClr val="FF0000"/>
                </a:solidFill>
                <a:latin typeface="Constantia" pitchFamily="18" charset="0"/>
                <a:ea typeface="Constantia" pitchFamily="18" charset="0"/>
                <a:cs typeface="Constantia" pitchFamily="18" charset="0"/>
                <a:sym typeface="Constantia" pitchFamily="18" charset="0"/>
              </a:rPr>
              <a:t>Tumor Agnostic</a:t>
            </a:r>
            <a:r>
              <a:rPr lang="en-US" altLang="en-US" sz="2133" b="1" dirty="0">
                <a:latin typeface="Constantia" pitchFamily="18" charset="0"/>
                <a:ea typeface="Constantia" pitchFamily="18" charset="0"/>
                <a:cs typeface="Constantia" pitchFamily="18" charset="0"/>
                <a:sym typeface="Constantia" pitchFamily="18" charset="0"/>
              </a:rPr>
              <a:t>: (Adult and pediatric pts  with solid tumors that have a neurotrophic receptor tyrosine kinase (NTRK) gene fusion without a  known acquired resistance mutation, that are either metastatic or where surgical resection is likely to result in severe morbidity and who have no satisfactory alternative txs or whose cancer has progressed following tx)</a:t>
            </a:r>
            <a:br>
              <a:rPr lang="en-US" altLang="en-US" sz="2133" b="1" dirty="0">
                <a:latin typeface="Constantia" pitchFamily="18" charset="0"/>
                <a:ea typeface="Constantia" pitchFamily="18" charset="0"/>
                <a:cs typeface="Constantia" pitchFamily="18" charset="0"/>
                <a:sym typeface="Constantia" pitchFamily="18" charset="0"/>
              </a:rPr>
            </a:br>
            <a:br>
              <a:rPr lang="en-US" altLang="en-US" sz="2133" b="1" dirty="0">
                <a:highlight>
                  <a:srgbClr val="FFFF00"/>
                </a:highlight>
                <a:latin typeface="Constantia" pitchFamily="18" charset="0"/>
                <a:ea typeface="Constantia" pitchFamily="18" charset="0"/>
                <a:cs typeface="Constantia" pitchFamily="18" charset="0"/>
                <a:sym typeface="Constantia" pitchFamily="18" charset="0"/>
              </a:rPr>
            </a:br>
            <a:br>
              <a:rPr lang="en-US" altLang="en-US" b="1" dirty="0">
                <a:highlight>
                  <a:srgbClr val="FFFF00"/>
                </a:highlight>
                <a:latin typeface="Constantia" pitchFamily="18" charset="0"/>
                <a:ea typeface="Constantia" pitchFamily="18" charset="0"/>
                <a:cs typeface="Constantia" pitchFamily="18" charset="0"/>
                <a:sym typeface="Constantia" pitchFamily="18" charset="0"/>
              </a:rPr>
            </a:br>
            <a:endParaRPr lang="en-US" sz="2133" dirty="0">
              <a:highlight>
                <a:srgbClr val="FFFF00"/>
              </a:highlight>
            </a:endParaRPr>
          </a:p>
        </p:txBody>
      </p:sp>
      <p:sp>
        <p:nvSpPr>
          <p:cNvPr id="3" name="TextBox 2">
            <a:extLst>
              <a:ext uri="{FF2B5EF4-FFF2-40B4-BE49-F238E27FC236}">
                <a16:creationId xmlns:a16="http://schemas.microsoft.com/office/drawing/2014/main" id="{2F6E84A1-E92F-42E2-9518-595B161BAC86}"/>
              </a:ext>
            </a:extLst>
          </p:cNvPr>
          <p:cNvSpPr txBox="1"/>
          <p:nvPr/>
        </p:nvSpPr>
        <p:spPr>
          <a:xfrm>
            <a:off x="823565" y="6144446"/>
            <a:ext cx="3488043" cy="584775"/>
          </a:xfrm>
          <a:prstGeom prst="rect">
            <a:avLst/>
          </a:prstGeom>
          <a:noFill/>
        </p:spPr>
        <p:txBody>
          <a:bodyPr wrap="square" rtlCol="0">
            <a:spAutoFit/>
          </a:bodyPr>
          <a:lstStyle/>
          <a:p>
            <a:pPr defTabSz="1219170"/>
            <a:r>
              <a:rPr lang="en-US" sz="1600" dirty="0">
                <a:solidFill>
                  <a:prstClr val="black"/>
                </a:solidFill>
                <a:hlinkClick r:id="rId2"/>
              </a:rPr>
              <a:t>www.vitrakvi.com</a:t>
            </a:r>
            <a:endParaRPr lang="en-US" sz="1600" dirty="0">
              <a:solidFill>
                <a:prstClr val="black"/>
              </a:solidFill>
            </a:endParaRPr>
          </a:p>
          <a:p>
            <a:pPr defTabSz="1219170"/>
            <a:endParaRPr lang="en-US" sz="1600" dirty="0">
              <a:solidFill>
                <a:prstClr val="black"/>
              </a:solidFill>
            </a:endParaRPr>
          </a:p>
        </p:txBody>
      </p:sp>
    </p:spTree>
    <p:extLst>
      <p:ext uri="{BB962C8B-B14F-4D97-AF65-F5344CB8AC3E}">
        <p14:creationId xmlns:p14="http://schemas.microsoft.com/office/powerpoint/2010/main" val="3710156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3610"/>
            <a:ext cx="10972800" cy="818772"/>
          </a:xfrm>
        </p:spPr>
        <p:txBody>
          <a:bodyPr>
            <a:normAutofit fontScale="90000"/>
          </a:bodyPr>
          <a:lstStyle/>
          <a:p>
            <a:pPr algn="ctr"/>
            <a:br>
              <a:rPr lang="en-US" altLang="en-US" u="sng" dirty="0">
                <a:solidFill>
                  <a:srgbClr val="FF0000"/>
                </a:solidFill>
                <a:latin typeface="Constantia" pitchFamily="18" charset="0"/>
                <a:ea typeface="Constantia" pitchFamily="18" charset="0"/>
                <a:cs typeface="Constantia" pitchFamily="18" charset="0"/>
                <a:sym typeface="Constantia" pitchFamily="18" charset="0"/>
              </a:rPr>
            </a:br>
            <a:r>
              <a:rPr lang="en-US" altLang="en-US" sz="3600" b="1" dirty="0">
                <a:solidFill>
                  <a:srgbClr val="FF0000"/>
                </a:solidFill>
                <a:latin typeface="Constantia" pitchFamily="18" charset="0"/>
                <a:ea typeface="Constantia" pitchFamily="18" charset="0"/>
                <a:cs typeface="Constantia" pitchFamily="18" charset="0"/>
                <a:sym typeface="Constantia" pitchFamily="18" charset="0"/>
              </a:rPr>
              <a:t>larotrectinib VITRAKVI®</a:t>
            </a:r>
            <a:br>
              <a:rPr lang="en-US" altLang="en-US" sz="3600" dirty="0">
                <a:latin typeface="Constantia" panose="02030602050306030303" pitchFamily="18" charset="0"/>
              </a:rPr>
            </a:br>
            <a:endParaRPr lang="en-US" sz="3600" dirty="0"/>
          </a:p>
        </p:txBody>
      </p:sp>
      <p:sp>
        <p:nvSpPr>
          <p:cNvPr id="3" name="Content Placeholder 2"/>
          <p:cNvSpPr>
            <a:spLocks noGrp="1"/>
          </p:cNvSpPr>
          <p:nvPr>
            <p:ph idx="1"/>
          </p:nvPr>
        </p:nvSpPr>
        <p:spPr>
          <a:xfrm>
            <a:off x="345441" y="912381"/>
            <a:ext cx="11236961" cy="5556152"/>
          </a:xfrm>
        </p:spPr>
        <p:txBody>
          <a:bodyPr>
            <a:noAutofit/>
          </a:bodyPr>
          <a:lstStyle/>
          <a:p>
            <a:pPr marL="609585" lvl="2">
              <a:defRPr/>
            </a:pPr>
            <a:r>
              <a:rPr lang="en-US" altLang="en-US" sz="1867" b="1"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larotrectinib VITRAKVI® </a:t>
            </a:r>
            <a:r>
              <a:rPr lang="en-US" altLang="en-US" sz="1867" b="1" dirty="0">
                <a:latin typeface="Constantia" panose="02030602050306030303" pitchFamily="18" charset="0"/>
                <a:ea typeface="Constantia" panose="02030602050306030303" pitchFamily="18" charset="0"/>
                <a:cs typeface="Constantia" panose="02030602050306030303" pitchFamily="18" charset="0"/>
                <a:sym typeface="Constantia" pitchFamily="18" charset="0"/>
              </a:rPr>
              <a:t>Loxo Oncology and Bayer</a:t>
            </a:r>
            <a:br>
              <a:rPr lang="en-US" altLang="en-US" sz="1867" b="1" dirty="0">
                <a:latin typeface="Constantia" panose="02030602050306030303" pitchFamily="18" charset="0"/>
                <a:ea typeface="Constantia" panose="02030602050306030303" pitchFamily="18" charset="0"/>
                <a:cs typeface="Constantia" panose="02030602050306030303" pitchFamily="18" charset="0"/>
                <a:sym typeface="Constantia" pitchFamily="18" charset="0"/>
              </a:rPr>
            </a:br>
            <a:r>
              <a:rPr lang="en-US" altLang="en-US" sz="1867" b="1" dirty="0">
                <a:latin typeface="Constantia" panose="02030602050306030303" pitchFamily="18" charset="0"/>
                <a:ea typeface="Constantia" panose="02030602050306030303" pitchFamily="18" charset="0"/>
                <a:cs typeface="Constantia" panose="02030602050306030303" pitchFamily="18" charset="0"/>
                <a:sym typeface="Constantia" pitchFamily="18" charset="0"/>
              </a:rPr>
              <a:t>	</a:t>
            </a:r>
            <a:r>
              <a:rPr lang="en-US" altLang="en-US" sz="1867" b="1"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Tumor Agnostic</a:t>
            </a:r>
            <a:r>
              <a:rPr lang="en-US" altLang="en-US" sz="1867" b="1" dirty="0">
                <a:latin typeface="Constantia" panose="02030602050306030303" pitchFamily="18" charset="0"/>
                <a:ea typeface="Constantia" panose="02030602050306030303" pitchFamily="18" charset="0"/>
                <a:cs typeface="Constantia" panose="02030602050306030303" pitchFamily="18" charset="0"/>
                <a:sym typeface="Constantia" pitchFamily="18" charset="0"/>
              </a:rPr>
              <a:t>: (Adult and pediatric pts  with solid tumors that have a neurotrophic receptor tyrosine kinase [NTRK] gene fusion without a  known acquired resistance mutation, that are either metastatic or where surgical resection is likely to result in severe morbidity and who have no satisfactory alternative txs or whose cancer has progressed following tx)</a:t>
            </a:r>
            <a:br>
              <a:rPr lang="en-US" altLang="en-US" sz="1867" b="1" dirty="0">
                <a:latin typeface="Constantia" panose="02030602050306030303" pitchFamily="18" charset="0"/>
                <a:ea typeface="Constantia" panose="02030602050306030303" pitchFamily="18" charset="0"/>
                <a:cs typeface="Constantia" panose="02030602050306030303" pitchFamily="18" charset="0"/>
                <a:sym typeface="Constantia" pitchFamily="18" charset="0"/>
              </a:rPr>
            </a:br>
            <a:endParaRPr lang="en-US" altLang="en-US" sz="1867" b="1" dirty="0">
              <a:latin typeface="Constantia" panose="02030602050306030303" pitchFamily="18" charset="0"/>
              <a:ea typeface="Constantia" panose="02030602050306030303" pitchFamily="18" charset="0"/>
              <a:cs typeface="Constantia" panose="02030602050306030303"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Small molecule; oral tyrosine kinase inhibitor</a:t>
            </a:r>
          </a:p>
          <a:p>
            <a:pPr marL="1295368" lvl="4" indent="-380990">
              <a:spcBef>
                <a:spcPts val="400"/>
              </a:spcBef>
              <a:buClr>
                <a:srgbClr val="0BD0D9"/>
              </a:buClr>
              <a:buFont typeface="Arial" panose="020B0604020202020204" pitchFamily="34" charset="0"/>
              <a:buChar char="•"/>
              <a:defRPr/>
            </a:pPr>
            <a:endPar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Drug/drug interactions with strong CYP3A4 inducers/inhibitors, and sensitive CYP3A4 substrates</a:t>
            </a:r>
            <a:endParaRPr lang="en-US" altLang="en-US" sz="1867" b="1" i="1" dirty="0">
              <a:highlight>
                <a:srgbClr val="FFFF00"/>
              </a:highlight>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endPar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Targets NTRK</a:t>
            </a:r>
          </a:p>
          <a:p>
            <a:pPr marL="1295368" lvl="4" indent="-380990">
              <a:spcBef>
                <a:spcPts val="400"/>
              </a:spcBef>
              <a:buClr>
                <a:srgbClr val="0BD0D9"/>
              </a:buClr>
              <a:buFont typeface="Arial" panose="020B0604020202020204" pitchFamily="34" charset="0"/>
              <a:buChar char="•"/>
              <a:defRPr/>
            </a:pPr>
            <a:endPar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Genomic alteration specific; testing required</a:t>
            </a:r>
          </a:p>
          <a:p>
            <a:pPr marL="1295368" lvl="4" indent="-380990">
              <a:spcBef>
                <a:spcPts val="400"/>
              </a:spcBef>
              <a:buClr>
                <a:srgbClr val="0BD0D9"/>
              </a:buClr>
              <a:buFont typeface="Arial" panose="020B0604020202020204" pitchFamily="34" charset="0"/>
              <a:buChar char="•"/>
              <a:defRPr/>
            </a:pPr>
            <a:endPar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 fatigue, nausea, dizziness, vomiting, increased AST, cough,                    increased ALT, constipation, diarrhea, neurotoxicity, hepatotoxicity.</a:t>
            </a:r>
            <a:endParaRPr lang="en-US" sz="1867" dirty="0">
              <a:latin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endPar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p:txBody>
      </p:sp>
      <p:sp>
        <p:nvSpPr>
          <p:cNvPr id="4" name="TextBox 3">
            <a:extLst>
              <a:ext uri="{FF2B5EF4-FFF2-40B4-BE49-F238E27FC236}">
                <a16:creationId xmlns:a16="http://schemas.microsoft.com/office/drawing/2014/main" id="{32781FED-DF6B-413B-8000-C38BA4B0EE79}"/>
              </a:ext>
            </a:extLst>
          </p:cNvPr>
          <p:cNvSpPr txBox="1"/>
          <p:nvPr/>
        </p:nvSpPr>
        <p:spPr>
          <a:xfrm>
            <a:off x="345440" y="6395097"/>
            <a:ext cx="8717280" cy="584775"/>
          </a:xfrm>
          <a:prstGeom prst="rect">
            <a:avLst/>
          </a:prstGeom>
          <a:noFill/>
        </p:spPr>
        <p:txBody>
          <a:bodyPr wrap="square" rtlCol="0">
            <a:spAutoFit/>
          </a:bodyPr>
          <a:lstStyle/>
          <a:p>
            <a:pPr defTabSz="1219170"/>
            <a:r>
              <a:rPr lang="en-US" sz="1600" dirty="0">
                <a:solidFill>
                  <a:prstClr val="black"/>
                </a:solidFill>
                <a:hlinkClick r:id="rId2"/>
              </a:rPr>
              <a:t>www.vitrakvi.com</a:t>
            </a:r>
            <a:endParaRPr lang="en-US" sz="1600" dirty="0">
              <a:solidFill>
                <a:prstClr val="black"/>
              </a:solidFill>
            </a:endParaRPr>
          </a:p>
          <a:p>
            <a:pPr defTabSz="1219170"/>
            <a:endParaRPr lang="en-US" sz="1600" dirty="0">
              <a:solidFill>
                <a:prstClr val="black"/>
              </a:solidFill>
            </a:endParaRPr>
          </a:p>
        </p:txBody>
      </p:sp>
    </p:spTree>
    <p:extLst>
      <p:ext uri="{BB962C8B-B14F-4D97-AF65-F5344CB8AC3E}">
        <p14:creationId xmlns:p14="http://schemas.microsoft.com/office/powerpoint/2010/main" val="735031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69559" y="1114353"/>
            <a:ext cx="11324027" cy="4820164"/>
          </a:xfrm>
        </p:spPr>
        <p:txBody>
          <a:bodyPr/>
          <a:lstStyle/>
          <a:p>
            <a:pPr marL="840295" lvl="2" defTabSz="1206470">
              <a:lnSpc>
                <a:spcPct val="80000"/>
              </a:lnSpc>
              <a:spcBef>
                <a:spcPts val="533"/>
              </a:spcBef>
              <a:buClr>
                <a:srgbClr val="0F6FC6"/>
              </a:buClr>
              <a:buSzPct val="85000"/>
              <a:defRPr/>
            </a:pPr>
            <a:r>
              <a:rPr lang="en-US" altLang="en-US" sz="2133" b="1" dirty="0">
                <a:solidFill>
                  <a:srgbClr val="FF0000"/>
                </a:solidFill>
                <a:latin typeface="Constantia" pitchFamily="18" charset="0"/>
                <a:ea typeface="Constantia" pitchFamily="18" charset="0"/>
                <a:cs typeface="Constantia" pitchFamily="18" charset="0"/>
                <a:sym typeface="Constantia" pitchFamily="18" charset="0"/>
              </a:rPr>
              <a:t>entrectinib  ROZLYTREK™  Genentech Inc. </a:t>
            </a:r>
            <a:br>
              <a:rPr lang="en-US" altLang="en-US" sz="2133" b="1" dirty="0">
                <a:solidFill>
                  <a:srgbClr val="FF0000"/>
                </a:solidFill>
                <a:latin typeface="Constantia" pitchFamily="18" charset="0"/>
                <a:ea typeface="Constantia" pitchFamily="18" charset="0"/>
                <a:cs typeface="Constantia" pitchFamily="18" charset="0"/>
                <a:sym typeface="Constantia" pitchFamily="18" charset="0"/>
              </a:rPr>
            </a:br>
            <a:r>
              <a:rPr lang="en-US" altLang="en-US" sz="2133" b="1" dirty="0">
                <a:latin typeface="Constantia" pitchFamily="18" charset="0"/>
                <a:ea typeface="Constantia" pitchFamily="18" charset="0"/>
                <a:cs typeface="Constantia" pitchFamily="18" charset="0"/>
                <a:sym typeface="Constantia" pitchFamily="18" charset="0"/>
              </a:rPr>
              <a:t>	</a:t>
            </a:r>
            <a:r>
              <a:rPr lang="en-US" altLang="en-US" sz="2133" b="1" dirty="0">
                <a:solidFill>
                  <a:srgbClr val="FF0000"/>
                </a:solidFill>
                <a:latin typeface="Constantia" pitchFamily="18" charset="0"/>
                <a:ea typeface="Constantia" pitchFamily="18" charset="0"/>
                <a:cs typeface="Constantia" pitchFamily="18" charset="0"/>
                <a:sym typeface="Constantia" pitchFamily="18" charset="0"/>
              </a:rPr>
              <a:t>Tumor Agnostic</a:t>
            </a:r>
            <a:r>
              <a:rPr lang="en-US" altLang="en-US" sz="2133" b="1" dirty="0">
                <a:latin typeface="Constantia" pitchFamily="18" charset="0"/>
                <a:ea typeface="Constantia" pitchFamily="18" charset="0"/>
                <a:cs typeface="Constantia" pitchFamily="18" charset="0"/>
                <a:sym typeface="Constantia" pitchFamily="18" charset="0"/>
              </a:rPr>
              <a:t>: (Adult and pediatric pts  12 years and older with solid tumors that have a neurotrophic receptor tyrosine kinase (NTRK) gene fusion without a  known acquired resistance mutation, that are either metastatic or where surgical resection is likely to result in severe morbidity and who have no satisfactory alternative txs or whose cancer has progressed following tx)</a:t>
            </a:r>
            <a:br>
              <a:rPr lang="en-US" altLang="en-US" sz="2133" b="1" dirty="0">
                <a:latin typeface="Constantia" pitchFamily="18" charset="0"/>
                <a:ea typeface="Constantia" pitchFamily="18" charset="0"/>
                <a:cs typeface="Constantia" pitchFamily="18" charset="0"/>
                <a:sym typeface="Constantia" pitchFamily="18" charset="0"/>
              </a:rPr>
            </a:br>
            <a:r>
              <a:rPr lang="en-US" altLang="en-US" sz="2133" b="1" dirty="0">
                <a:latin typeface="Constantia" pitchFamily="18" charset="0"/>
                <a:ea typeface="Constantia" pitchFamily="18" charset="0"/>
                <a:cs typeface="Constantia" pitchFamily="18" charset="0"/>
                <a:sym typeface="Constantia" pitchFamily="18" charset="0"/>
              </a:rPr>
              <a:t>	</a:t>
            </a:r>
            <a:r>
              <a:rPr lang="en-US" altLang="en-US" sz="2000" b="1" dirty="0">
                <a:solidFill>
                  <a:srgbClr val="FF0000"/>
                </a:solidFill>
                <a:latin typeface="Constantia" pitchFamily="18" charset="0"/>
                <a:ea typeface="Constantia" pitchFamily="18" charset="0"/>
                <a:cs typeface="Constantia" pitchFamily="18" charset="0"/>
                <a:sym typeface="Constantia" pitchFamily="18" charset="0"/>
              </a:rPr>
              <a:t> NSCLC:</a:t>
            </a:r>
            <a:r>
              <a:rPr lang="en-US" altLang="en-US" sz="2000" b="1" dirty="0">
                <a:latin typeface="Constantia" pitchFamily="18" charset="0"/>
                <a:ea typeface="Constantia" pitchFamily="18" charset="0"/>
                <a:cs typeface="Constantia" pitchFamily="18" charset="0"/>
                <a:sym typeface="Constantia" pitchFamily="18" charset="0"/>
              </a:rPr>
              <a:t> (Adult patients with metastatic non-small cell lung cancer (NSCLC) whose tumors are ROS1-positive)</a:t>
            </a:r>
            <a:br>
              <a:rPr lang="en-US" altLang="en-US" sz="2133" b="1" dirty="0">
                <a:latin typeface="Constantia" pitchFamily="18" charset="0"/>
                <a:ea typeface="Constantia" pitchFamily="18" charset="0"/>
                <a:cs typeface="Constantia" pitchFamily="18" charset="0"/>
                <a:sym typeface="Constantia" pitchFamily="18" charset="0"/>
              </a:rPr>
            </a:br>
            <a:br>
              <a:rPr lang="en-US" altLang="en-US" sz="2133" b="1" dirty="0">
                <a:highlight>
                  <a:srgbClr val="FFFF00"/>
                </a:highlight>
                <a:latin typeface="Constantia" pitchFamily="18" charset="0"/>
                <a:ea typeface="Constantia" pitchFamily="18" charset="0"/>
                <a:cs typeface="Constantia" pitchFamily="18" charset="0"/>
                <a:sym typeface="Constantia" pitchFamily="18" charset="0"/>
              </a:rPr>
            </a:br>
            <a:br>
              <a:rPr lang="en-US" altLang="en-US" b="1" dirty="0">
                <a:highlight>
                  <a:srgbClr val="FFFF00"/>
                </a:highlight>
                <a:latin typeface="Constantia" pitchFamily="18" charset="0"/>
                <a:ea typeface="Constantia" pitchFamily="18" charset="0"/>
                <a:cs typeface="Constantia" pitchFamily="18" charset="0"/>
                <a:sym typeface="Constantia" pitchFamily="18" charset="0"/>
              </a:rPr>
            </a:br>
            <a:endParaRPr lang="en-US" sz="2133" dirty="0">
              <a:highlight>
                <a:srgbClr val="FFFF00"/>
              </a:highlight>
            </a:endParaRPr>
          </a:p>
        </p:txBody>
      </p:sp>
      <p:sp>
        <p:nvSpPr>
          <p:cNvPr id="3" name="TextBox 2">
            <a:extLst>
              <a:ext uri="{FF2B5EF4-FFF2-40B4-BE49-F238E27FC236}">
                <a16:creationId xmlns:a16="http://schemas.microsoft.com/office/drawing/2014/main" id="{2F6E84A1-E92F-42E2-9518-595B161BAC86}"/>
              </a:ext>
            </a:extLst>
          </p:cNvPr>
          <p:cNvSpPr txBox="1"/>
          <p:nvPr/>
        </p:nvSpPr>
        <p:spPr>
          <a:xfrm>
            <a:off x="823565" y="6144446"/>
            <a:ext cx="3488043" cy="584775"/>
          </a:xfrm>
          <a:prstGeom prst="rect">
            <a:avLst/>
          </a:prstGeom>
          <a:noFill/>
        </p:spPr>
        <p:txBody>
          <a:bodyPr wrap="square" rtlCol="0">
            <a:spAutoFit/>
          </a:bodyPr>
          <a:lstStyle/>
          <a:p>
            <a:pPr defTabSz="1219170"/>
            <a:r>
              <a:rPr lang="en-US" sz="1600" dirty="0">
                <a:solidFill>
                  <a:prstClr val="black"/>
                </a:solidFill>
                <a:hlinkClick r:id="rId2"/>
              </a:rPr>
              <a:t>www.rozlytrek.com</a:t>
            </a:r>
            <a:endParaRPr lang="en-US" sz="1600" dirty="0">
              <a:solidFill>
                <a:prstClr val="black"/>
              </a:solidFill>
            </a:endParaRPr>
          </a:p>
          <a:p>
            <a:pPr defTabSz="1219170"/>
            <a:endParaRPr lang="en-US" sz="1600" dirty="0">
              <a:solidFill>
                <a:prstClr val="black"/>
              </a:solidFill>
            </a:endParaRPr>
          </a:p>
        </p:txBody>
      </p:sp>
    </p:spTree>
    <p:extLst>
      <p:ext uri="{BB962C8B-B14F-4D97-AF65-F5344CB8AC3E}">
        <p14:creationId xmlns:p14="http://schemas.microsoft.com/office/powerpoint/2010/main" val="1171735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0"/>
            <a:ext cx="10972800" cy="663628"/>
          </a:xfrm>
        </p:spPr>
        <p:txBody>
          <a:bodyPr>
            <a:normAutofit fontScale="90000"/>
          </a:bodyPr>
          <a:lstStyle/>
          <a:p>
            <a:pPr algn="ctr"/>
            <a:br>
              <a:rPr lang="en-US" altLang="en-US" u="sng" dirty="0">
                <a:solidFill>
                  <a:srgbClr val="FF0000"/>
                </a:solidFill>
                <a:latin typeface="Constantia" pitchFamily="18" charset="0"/>
                <a:ea typeface="Constantia" pitchFamily="18" charset="0"/>
                <a:cs typeface="Constantia" pitchFamily="18" charset="0"/>
                <a:sym typeface="Constantia" pitchFamily="18" charset="0"/>
              </a:rPr>
            </a:br>
            <a:r>
              <a:rPr lang="en-US" altLang="en-US" sz="3600" b="1" dirty="0">
                <a:solidFill>
                  <a:srgbClr val="FF0000"/>
                </a:solidFill>
                <a:latin typeface="Constantia" pitchFamily="18" charset="0"/>
                <a:ea typeface="Constantia" pitchFamily="18" charset="0"/>
                <a:cs typeface="Constantia" pitchFamily="18" charset="0"/>
                <a:sym typeface="Constantia" pitchFamily="18" charset="0"/>
              </a:rPr>
              <a:t>entrectinib  ROZLYTREK™ </a:t>
            </a:r>
            <a:br>
              <a:rPr lang="en-US" altLang="en-US" sz="3600" dirty="0">
                <a:latin typeface="Constantia" panose="02030602050306030303" pitchFamily="18" charset="0"/>
              </a:rPr>
            </a:br>
            <a:endParaRPr lang="en-US" sz="3600" dirty="0"/>
          </a:p>
        </p:txBody>
      </p:sp>
      <p:sp>
        <p:nvSpPr>
          <p:cNvPr id="3" name="Content Placeholder 2"/>
          <p:cNvSpPr>
            <a:spLocks noGrp="1"/>
          </p:cNvSpPr>
          <p:nvPr>
            <p:ph idx="1"/>
          </p:nvPr>
        </p:nvSpPr>
        <p:spPr>
          <a:xfrm>
            <a:off x="345441" y="650924"/>
            <a:ext cx="11236961" cy="5556152"/>
          </a:xfrm>
        </p:spPr>
        <p:txBody>
          <a:bodyPr>
            <a:noAutofit/>
          </a:bodyPr>
          <a:lstStyle/>
          <a:p>
            <a:pPr marL="609585" lvl="2">
              <a:defRPr/>
            </a:pPr>
            <a:r>
              <a:rPr lang="en-US" altLang="en-US" b="1" dirty="0">
                <a:solidFill>
                  <a:srgbClr val="FF0000"/>
                </a:solidFill>
                <a:latin typeface="Constantia" pitchFamily="18" charset="0"/>
                <a:ea typeface="Constantia" pitchFamily="18" charset="0"/>
                <a:cs typeface="Constantia" pitchFamily="18" charset="0"/>
                <a:sym typeface="Constantia" pitchFamily="18" charset="0"/>
              </a:rPr>
              <a:t>entrectinib  ROZLYTREK™  Genentech Inc. </a:t>
            </a:r>
            <a:br>
              <a:rPr lang="en-US" altLang="en-US" b="1" dirty="0">
                <a:solidFill>
                  <a:srgbClr val="FF0000"/>
                </a:solidFill>
                <a:latin typeface="Constantia" pitchFamily="18" charset="0"/>
                <a:ea typeface="Constantia" pitchFamily="18" charset="0"/>
                <a:cs typeface="Constantia" pitchFamily="18" charset="0"/>
                <a:sym typeface="Constantia" pitchFamily="18" charset="0"/>
              </a:rPr>
            </a:br>
            <a:r>
              <a:rPr lang="en-US" altLang="en-US" b="1" dirty="0">
                <a:latin typeface="Constantia" pitchFamily="18" charset="0"/>
                <a:ea typeface="Constantia" pitchFamily="18" charset="0"/>
                <a:cs typeface="Constantia" pitchFamily="18" charset="0"/>
                <a:sym typeface="Constantia" pitchFamily="18" charset="0"/>
              </a:rPr>
              <a:t>	</a:t>
            </a:r>
            <a:r>
              <a:rPr lang="en-US" altLang="en-US" b="1" dirty="0">
                <a:solidFill>
                  <a:srgbClr val="FF0000"/>
                </a:solidFill>
                <a:latin typeface="Constantia" pitchFamily="18" charset="0"/>
                <a:ea typeface="Constantia" pitchFamily="18" charset="0"/>
                <a:cs typeface="Constantia" pitchFamily="18" charset="0"/>
                <a:sym typeface="Constantia" pitchFamily="18" charset="0"/>
              </a:rPr>
              <a:t>Tumor Agnostic</a:t>
            </a:r>
            <a:r>
              <a:rPr lang="en-US" altLang="en-US" b="1" dirty="0">
                <a:latin typeface="Constantia" pitchFamily="18" charset="0"/>
                <a:ea typeface="Constantia" pitchFamily="18" charset="0"/>
                <a:cs typeface="Constantia" pitchFamily="18" charset="0"/>
                <a:sym typeface="Constantia" pitchFamily="18" charset="0"/>
              </a:rPr>
              <a:t>: (Adult and pediatric pts  12 years and older with solid tumors that have a neurotrophic receptor tyrosine kinase (NTRK) gene fusion without a  known acquired resistance mutation, that are either metastatic or where surgical resection is likely to result in severe morbidity and who have no satisfactory alternative txs or whose cancer has progressed following tx)</a:t>
            </a:r>
          </a:p>
          <a:p>
            <a:pPr marL="838185" lvl="3" indent="0">
              <a:buNone/>
              <a:defRPr/>
            </a:pPr>
            <a:r>
              <a:rPr lang="en-US" altLang="en-US" sz="2000" b="1" dirty="0">
                <a:solidFill>
                  <a:srgbClr val="FF0000"/>
                </a:solidFill>
                <a:latin typeface="Constantia" pitchFamily="18" charset="0"/>
                <a:ea typeface="Constantia" pitchFamily="18" charset="0"/>
                <a:cs typeface="Constantia" pitchFamily="18" charset="0"/>
                <a:sym typeface="Constantia" pitchFamily="18" charset="0"/>
              </a:rPr>
              <a:t>NSCLC:</a:t>
            </a:r>
            <a:r>
              <a:rPr lang="en-US" altLang="en-US" sz="2000" b="1" dirty="0">
                <a:latin typeface="Constantia" pitchFamily="18" charset="0"/>
                <a:ea typeface="Constantia" pitchFamily="18" charset="0"/>
                <a:cs typeface="Constantia" pitchFamily="18" charset="0"/>
                <a:sym typeface="Constantia" pitchFamily="18" charset="0"/>
              </a:rPr>
              <a:t> Adult patients with metastatic non-small cell lung cancer (NSCLC) whose tumors are ROS1-positive. </a:t>
            </a:r>
            <a:br>
              <a:rPr lang="en-US" altLang="en-US" sz="2000" b="1" dirty="0">
                <a:latin typeface="Constantia" pitchFamily="18" charset="0"/>
                <a:ea typeface="Constantia" pitchFamily="18" charset="0"/>
                <a:cs typeface="Constantia" pitchFamily="18" charset="0"/>
                <a:sym typeface="Constantia" pitchFamily="18" charset="0"/>
              </a:rPr>
            </a:br>
            <a:endParaRPr lang="en-US" altLang="en-US" sz="2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Small molecule; oral tyrosine kinase inhibitor</a:t>
            </a:r>
          </a:p>
          <a:p>
            <a:pPr marL="1295368" lvl="4" indent="-380990">
              <a:spcBef>
                <a:spcPts val="400"/>
              </a:spcBef>
              <a:buClr>
                <a:srgbClr val="0BD0D9"/>
              </a:buClr>
              <a:defRPr/>
            </a:pPr>
            <a:endPar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Drug/drug interactions with moderate and strong CYP3A4 inducers/inhibitors, </a:t>
            </a:r>
          </a:p>
          <a:p>
            <a:pPr marL="1295368" lvl="4" indent="-380990">
              <a:spcBef>
                <a:spcPts val="400"/>
              </a:spcBef>
              <a:buClr>
                <a:srgbClr val="0BD0D9"/>
              </a:buClr>
              <a:buFont typeface="Arial" panose="020B0604020202020204" pitchFamily="34" charset="0"/>
              <a:buChar char="•"/>
              <a:defRPr/>
            </a:pPr>
            <a:endPar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Targets NTRK/ROS1 ; Genomic alteration specific; testing required</a:t>
            </a:r>
          </a:p>
          <a:p>
            <a:pPr marL="1295368" lvl="4" indent="-380990">
              <a:spcBef>
                <a:spcPts val="400"/>
              </a:spcBef>
              <a:buClr>
                <a:srgbClr val="0BD0D9"/>
              </a:buClr>
              <a:buFont typeface="Arial" panose="020B0604020202020204" pitchFamily="34" charset="0"/>
              <a:buChar char="•"/>
              <a:defRPr/>
            </a:pPr>
            <a:endPar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 fatigue, nausea, dizziness, vomiting, increased AST, cough, edema, dysesthesias, dyspnea, myalgia/arthralgia, cognitive impairment, cough, pyrexia,   visions disorders, CHF, CNS issues, constipation, diarrhea, hepatotoxicity, QT prolongation, hyperuricemia, skeletal fractures</a:t>
            </a:r>
            <a:endParaRPr lang="en-US" sz="1867" dirty="0">
              <a:latin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endPar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p:txBody>
      </p:sp>
      <p:sp>
        <p:nvSpPr>
          <p:cNvPr id="4" name="TextBox 3">
            <a:extLst>
              <a:ext uri="{FF2B5EF4-FFF2-40B4-BE49-F238E27FC236}">
                <a16:creationId xmlns:a16="http://schemas.microsoft.com/office/drawing/2014/main" id="{32781FED-DF6B-413B-8000-C38BA4B0EE79}"/>
              </a:ext>
            </a:extLst>
          </p:cNvPr>
          <p:cNvSpPr txBox="1"/>
          <p:nvPr/>
        </p:nvSpPr>
        <p:spPr>
          <a:xfrm>
            <a:off x="345441" y="6442501"/>
            <a:ext cx="8855709" cy="830997"/>
          </a:xfrm>
          <a:prstGeom prst="rect">
            <a:avLst/>
          </a:prstGeom>
          <a:noFill/>
        </p:spPr>
        <p:txBody>
          <a:bodyPr wrap="square" rtlCol="0">
            <a:spAutoFit/>
          </a:bodyPr>
          <a:lstStyle/>
          <a:p>
            <a:pPr defTabSz="1219170"/>
            <a:r>
              <a:rPr lang="en-US" sz="1600" dirty="0">
                <a:solidFill>
                  <a:prstClr val="black"/>
                </a:solidFill>
                <a:hlinkClick r:id="rId2"/>
              </a:rPr>
              <a:t>  </a:t>
            </a:r>
            <a:r>
              <a:rPr lang="en-US" sz="1600" dirty="0">
                <a:solidFill>
                  <a:prstClr val="black"/>
                </a:solidFill>
                <a:hlinkClick r:id="rId3"/>
              </a:rPr>
              <a:t>www.rozlytrek.com</a:t>
            </a:r>
            <a:endParaRPr lang="en-US" sz="1600" dirty="0">
              <a:solidFill>
                <a:prstClr val="black"/>
              </a:solidFill>
            </a:endParaRPr>
          </a:p>
          <a:p>
            <a:pPr defTabSz="1219170"/>
            <a:endParaRPr lang="en-US" sz="1600" dirty="0">
              <a:solidFill>
                <a:prstClr val="black"/>
              </a:solidFill>
            </a:endParaRPr>
          </a:p>
          <a:p>
            <a:pPr defTabSz="1219170"/>
            <a:endParaRPr lang="en-US" sz="1600" dirty="0">
              <a:solidFill>
                <a:prstClr val="black"/>
              </a:solidFill>
            </a:endParaRPr>
          </a:p>
        </p:txBody>
      </p:sp>
    </p:spTree>
    <p:extLst>
      <p:ext uri="{BB962C8B-B14F-4D97-AF65-F5344CB8AC3E}">
        <p14:creationId xmlns:p14="http://schemas.microsoft.com/office/powerpoint/2010/main" val="1097437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69559" y="1114353"/>
            <a:ext cx="11324027" cy="4820164"/>
          </a:xfrm>
        </p:spPr>
        <p:txBody>
          <a:bodyPr/>
          <a:lstStyle/>
          <a:p>
            <a:pPr marL="1449880" lvl="3" defTabSz="1206470">
              <a:lnSpc>
                <a:spcPct val="80000"/>
              </a:lnSpc>
              <a:spcBef>
                <a:spcPts val="533"/>
              </a:spcBef>
              <a:buClr>
                <a:srgbClr val="0F6FC6"/>
              </a:buClr>
              <a:buSzPct val="85000"/>
              <a:defRPr/>
            </a:pPr>
            <a:r>
              <a:rPr lang="en-US" altLang="en-US" sz="2133" b="1" dirty="0">
                <a:solidFill>
                  <a:srgbClr val="FF0000"/>
                </a:solidFill>
                <a:latin typeface="Constantia" panose="02030602050306030303" pitchFamily="18" charset="0"/>
                <a:ea typeface="Constantia" pitchFamily="18" charset="0"/>
                <a:cs typeface="Constantia" pitchFamily="18" charset="0"/>
                <a:sym typeface="Constantia" pitchFamily="18" charset="0"/>
              </a:rPr>
              <a:t>gilteritinib XOSPATA® </a:t>
            </a:r>
            <a:r>
              <a:rPr lang="en-US" altLang="en-US" sz="2133" b="1" dirty="0">
                <a:latin typeface="Constantia" panose="02030602050306030303" pitchFamily="18" charset="0"/>
                <a:ea typeface="Constantia" pitchFamily="18" charset="0"/>
                <a:cs typeface="Constantia" pitchFamily="18" charset="0"/>
                <a:sym typeface="Constantia" pitchFamily="18" charset="0"/>
              </a:rPr>
              <a:t>Astellas Pharma(adult pts with relapsed or refractory AML with a FLT3 mutation)</a:t>
            </a:r>
            <a:br>
              <a:rPr lang="en-US" altLang="en-US" sz="2133" b="1" dirty="0">
                <a:latin typeface="Constantia" panose="02030602050306030303" pitchFamily="18" charset="0"/>
                <a:ea typeface="Constantia" pitchFamily="18" charset="0"/>
                <a:cs typeface="Constantia" pitchFamily="18" charset="0"/>
                <a:sym typeface="Constantia" pitchFamily="18" charset="0"/>
              </a:rPr>
            </a:br>
            <a:br>
              <a:rPr lang="en-US" altLang="en-US" sz="2133" b="1" dirty="0">
                <a:highlight>
                  <a:srgbClr val="FFFF00"/>
                </a:highlight>
                <a:latin typeface="Constantia" panose="02030602050306030303" pitchFamily="18" charset="0"/>
                <a:ea typeface="Constantia" pitchFamily="18" charset="0"/>
                <a:cs typeface="Constantia" pitchFamily="18" charset="0"/>
                <a:sym typeface="Constantia" pitchFamily="18" charset="0"/>
              </a:rPr>
            </a:br>
            <a:br>
              <a:rPr lang="en-US" altLang="en-US" b="1" dirty="0">
                <a:highlight>
                  <a:srgbClr val="FFFF00"/>
                </a:highlight>
                <a:latin typeface="Constantia" pitchFamily="18" charset="0"/>
                <a:ea typeface="Constantia" pitchFamily="18" charset="0"/>
                <a:cs typeface="Constantia" pitchFamily="18" charset="0"/>
                <a:sym typeface="Constantia" pitchFamily="18" charset="0"/>
              </a:rPr>
            </a:br>
            <a:endParaRPr lang="en-US" sz="2133" dirty="0">
              <a:highlight>
                <a:srgbClr val="FFFF00"/>
              </a:highlight>
            </a:endParaRPr>
          </a:p>
        </p:txBody>
      </p:sp>
      <p:sp>
        <p:nvSpPr>
          <p:cNvPr id="3" name="TextBox 2">
            <a:extLst>
              <a:ext uri="{FF2B5EF4-FFF2-40B4-BE49-F238E27FC236}">
                <a16:creationId xmlns:a16="http://schemas.microsoft.com/office/drawing/2014/main" id="{2F6E84A1-E92F-42E2-9518-595B161BAC86}"/>
              </a:ext>
            </a:extLst>
          </p:cNvPr>
          <p:cNvSpPr txBox="1"/>
          <p:nvPr/>
        </p:nvSpPr>
        <p:spPr>
          <a:xfrm>
            <a:off x="823565" y="6144446"/>
            <a:ext cx="3488043" cy="584775"/>
          </a:xfrm>
          <a:prstGeom prst="rect">
            <a:avLst/>
          </a:prstGeom>
          <a:noFill/>
        </p:spPr>
        <p:txBody>
          <a:bodyPr wrap="square" rtlCol="0">
            <a:spAutoFit/>
          </a:bodyPr>
          <a:lstStyle/>
          <a:p>
            <a:pPr defTabSz="1219170"/>
            <a:r>
              <a:rPr lang="en-US" sz="1600" dirty="0">
                <a:solidFill>
                  <a:prstClr val="black"/>
                </a:solidFill>
                <a:hlinkClick r:id="rId2"/>
              </a:rPr>
              <a:t>www.xospata.com</a:t>
            </a:r>
            <a:endParaRPr lang="en-US" sz="1600" dirty="0">
              <a:solidFill>
                <a:prstClr val="black"/>
              </a:solidFill>
            </a:endParaRPr>
          </a:p>
          <a:p>
            <a:pPr defTabSz="1219170"/>
            <a:endParaRPr lang="en-US" sz="1600" dirty="0">
              <a:solidFill>
                <a:prstClr val="black"/>
              </a:solidFill>
            </a:endParaRPr>
          </a:p>
        </p:txBody>
      </p:sp>
    </p:spTree>
    <p:extLst>
      <p:ext uri="{BB962C8B-B14F-4D97-AF65-F5344CB8AC3E}">
        <p14:creationId xmlns:p14="http://schemas.microsoft.com/office/powerpoint/2010/main" val="2160550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3610"/>
            <a:ext cx="10972800" cy="818772"/>
          </a:xfrm>
        </p:spPr>
        <p:txBody>
          <a:bodyPr>
            <a:normAutofit fontScale="90000"/>
          </a:bodyPr>
          <a:lstStyle/>
          <a:p>
            <a:pPr algn="ctr"/>
            <a:br>
              <a:rPr lang="en-US" altLang="en-US" u="sng" dirty="0">
                <a:solidFill>
                  <a:srgbClr val="FF0000"/>
                </a:solidFill>
                <a:latin typeface="Constantia" pitchFamily="18" charset="0"/>
                <a:ea typeface="Constantia" pitchFamily="18" charset="0"/>
                <a:cs typeface="Constantia" pitchFamily="18" charset="0"/>
                <a:sym typeface="Constantia" pitchFamily="18" charset="0"/>
              </a:rPr>
            </a:br>
            <a:r>
              <a:rPr lang="en-US" altLang="en-US" sz="3600" b="1" dirty="0">
                <a:solidFill>
                  <a:srgbClr val="FF0000"/>
                </a:solidFill>
                <a:latin typeface="Constantia" pitchFamily="18" charset="0"/>
                <a:ea typeface="Constantia" pitchFamily="18" charset="0"/>
                <a:cs typeface="Constantia" pitchFamily="18" charset="0"/>
                <a:sym typeface="Constantia" pitchFamily="18" charset="0"/>
              </a:rPr>
              <a:t>gilteritinib XOSPATA® </a:t>
            </a:r>
            <a:br>
              <a:rPr lang="en-US" altLang="en-US" dirty="0">
                <a:latin typeface="Constantia" panose="02030602050306030303" pitchFamily="18" charset="0"/>
              </a:rPr>
            </a:br>
            <a:endParaRPr lang="en-US" dirty="0"/>
          </a:p>
        </p:txBody>
      </p:sp>
      <p:sp>
        <p:nvSpPr>
          <p:cNvPr id="3" name="Content Placeholder 2"/>
          <p:cNvSpPr>
            <a:spLocks noGrp="1"/>
          </p:cNvSpPr>
          <p:nvPr>
            <p:ph idx="1"/>
          </p:nvPr>
        </p:nvSpPr>
        <p:spPr>
          <a:xfrm>
            <a:off x="345440" y="1191782"/>
            <a:ext cx="11236960" cy="4988885"/>
          </a:xfrm>
        </p:spPr>
        <p:txBody>
          <a:bodyPr>
            <a:noAutofit/>
          </a:bodyPr>
          <a:lstStyle/>
          <a:p>
            <a:pPr marL="609585" lvl="2">
              <a:defRPr/>
            </a:pPr>
            <a:r>
              <a:rPr lang="en-US" altLang="en-US" sz="1867" b="1" dirty="0">
                <a:solidFill>
                  <a:srgbClr val="FF0000"/>
                </a:solidFill>
                <a:latin typeface="Constantia" pitchFamily="18" charset="0"/>
                <a:ea typeface="Constantia" pitchFamily="18" charset="0"/>
                <a:cs typeface="Constantia" pitchFamily="18" charset="0"/>
                <a:sym typeface="Constantia" pitchFamily="18" charset="0"/>
              </a:rPr>
              <a:t>gilteritinib XOSPATA® </a:t>
            </a:r>
            <a:r>
              <a:rPr lang="en-US" altLang="en-US" sz="1867" b="1" dirty="0">
                <a:latin typeface="Constantia" pitchFamily="18" charset="0"/>
                <a:ea typeface="Constantia" pitchFamily="18" charset="0"/>
                <a:cs typeface="Constantia" pitchFamily="18" charset="0"/>
                <a:sym typeface="Constantia" pitchFamily="18" charset="0"/>
              </a:rPr>
              <a:t>Astellas Pharma(adult pts with relapsed or refractory AML with a FLT3 mutation)</a:t>
            </a:r>
          </a:p>
          <a:p>
            <a:pPr marL="609585" lvl="2">
              <a:defRPr/>
            </a:pPr>
            <a:endParaRPr lang="en-US" altLang="en-US" sz="1867" b="1" dirty="0">
              <a:solidFill>
                <a:srgbClr val="FF0000"/>
              </a:solidFill>
              <a:latin typeface="Constantia" pitchFamily="18" charset="0"/>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Small molecule; oral tyrosine kinase inhibitor</a:t>
            </a:r>
          </a:p>
          <a:p>
            <a:pPr marL="1295368" lvl="4" indent="-380990">
              <a:spcBef>
                <a:spcPts val="400"/>
              </a:spcBef>
              <a:buClr>
                <a:srgbClr val="0BD0D9"/>
              </a:buClr>
              <a:buFont typeface="Arial" panose="020B0604020202020204" pitchFamily="34" charset="0"/>
              <a:buChar char="•"/>
              <a:defRPr/>
            </a:pPr>
            <a:endPar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Drug/drug interactions with strong CYP3A inhibitors, combined P-gp and strong CYP3A inducers.</a:t>
            </a:r>
          </a:p>
          <a:p>
            <a:pPr marL="1295368" lvl="4" indent="-380990">
              <a:spcBef>
                <a:spcPts val="400"/>
              </a:spcBef>
              <a:buClr>
                <a:srgbClr val="0BD0D9"/>
              </a:buClr>
              <a:buFont typeface="Arial" panose="020B0604020202020204" pitchFamily="34" charset="0"/>
              <a:buChar char="•"/>
              <a:defRPr/>
            </a:pPr>
            <a:endPar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Targets FLT3</a:t>
            </a:r>
          </a:p>
          <a:p>
            <a:pPr marL="1295368" lvl="4" indent="-380990">
              <a:spcBef>
                <a:spcPts val="400"/>
              </a:spcBef>
              <a:buClr>
                <a:srgbClr val="0BD0D9"/>
              </a:buClr>
              <a:buFont typeface="Arial" panose="020B0604020202020204" pitchFamily="34" charset="0"/>
              <a:buChar char="•"/>
              <a:defRPr/>
            </a:pPr>
            <a:endPar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Genomic alteration specific; testing required</a:t>
            </a:r>
          </a:p>
          <a:p>
            <a:pPr marL="1295368" lvl="4" indent="-380990">
              <a:spcBef>
                <a:spcPts val="400"/>
              </a:spcBef>
              <a:buClr>
                <a:srgbClr val="0BD0D9"/>
              </a:buClr>
              <a:buFont typeface="Arial" panose="020B0604020202020204" pitchFamily="34" charset="0"/>
              <a:buChar char="•"/>
              <a:defRPr/>
            </a:pPr>
            <a:endPar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 </a:t>
            </a:r>
            <a:r>
              <a:rPr lang="en-US" sz="1867" b="1" i="1" dirty="0">
                <a:latin typeface="Constantia" panose="02030602050306030303" pitchFamily="18" charset="0"/>
              </a:rPr>
              <a:t> myalgia/arthralgia, transaminase increase, fatigue/malaise, fever, noninfectious diarrhea, dyspnea, edema, rash, pneumonia, nausea, stomatitis, cough, headache, hypotension, dizziness, vomiting, posterior reversible encephalopathy syndrome, pancreatitis, prolonged QT interval. </a:t>
            </a:r>
          </a:p>
          <a:p>
            <a:pPr marL="1295368" lvl="4" indent="-380990">
              <a:spcBef>
                <a:spcPts val="400"/>
              </a:spcBef>
              <a:buClr>
                <a:srgbClr val="0BD0D9"/>
              </a:buClr>
              <a:buFont typeface="Arial" panose="020B0604020202020204" pitchFamily="34" charset="0"/>
              <a:buChar char="•"/>
              <a:defRPr/>
            </a:pPr>
            <a:endParaRPr lang="en-US" altLang="en-US" sz="1867" b="1" i="1" dirty="0">
              <a:latin typeface="Constantia" pitchFamily="18" charset="0"/>
              <a:ea typeface="Constantia" pitchFamily="18" charset="0"/>
              <a:cs typeface="Constantia" pitchFamily="18" charset="0"/>
              <a:sym typeface="Constantia" pitchFamily="18" charset="0"/>
            </a:endParaRPr>
          </a:p>
          <a:p>
            <a:pPr marL="0" indent="0">
              <a:buNone/>
            </a:pPr>
            <a:endParaRPr lang="en-US" sz="1867" dirty="0"/>
          </a:p>
        </p:txBody>
      </p:sp>
      <p:sp>
        <p:nvSpPr>
          <p:cNvPr id="4" name="TextBox 3">
            <a:extLst>
              <a:ext uri="{FF2B5EF4-FFF2-40B4-BE49-F238E27FC236}">
                <a16:creationId xmlns:a16="http://schemas.microsoft.com/office/drawing/2014/main" id="{32781FED-DF6B-413B-8000-C38BA4B0EE79}"/>
              </a:ext>
            </a:extLst>
          </p:cNvPr>
          <p:cNvSpPr txBox="1"/>
          <p:nvPr/>
        </p:nvSpPr>
        <p:spPr>
          <a:xfrm>
            <a:off x="345440" y="6389482"/>
            <a:ext cx="8717280" cy="584775"/>
          </a:xfrm>
          <a:prstGeom prst="rect">
            <a:avLst/>
          </a:prstGeom>
          <a:noFill/>
        </p:spPr>
        <p:txBody>
          <a:bodyPr wrap="square" rtlCol="0">
            <a:spAutoFit/>
          </a:bodyPr>
          <a:lstStyle/>
          <a:p>
            <a:pPr defTabSz="1219170"/>
            <a:r>
              <a:rPr lang="en-US" sz="1600" dirty="0">
                <a:solidFill>
                  <a:prstClr val="black"/>
                </a:solidFill>
                <a:hlinkClick r:id="rId2"/>
              </a:rPr>
              <a:t>www.xospata.com</a:t>
            </a:r>
            <a:endParaRPr lang="en-US" sz="1600" dirty="0">
              <a:solidFill>
                <a:prstClr val="black"/>
              </a:solidFill>
            </a:endParaRPr>
          </a:p>
          <a:p>
            <a:pPr defTabSz="1219170"/>
            <a:endParaRPr lang="en-US" sz="1600" dirty="0">
              <a:solidFill>
                <a:prstClr val="black"/>
              </a:solidFill>
            </a:endParaRPr>
          </a:p>
        </p:txBody>
      </p:sp>
    </p:spTree>
    <p:extLst>
      <p:ext uri="{BB962C8B-B14F-4D97-AF65-F5344CB8AC3E}">
        <p14:creationId xmlns:p14="http://schemas.microsoft.com/office/powerpoint/2010/main" val="2056336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485" y="381928"/>
            <a:ext cx="10972800" cy="772149"/>
          </a:xfrm>
        </p:spPr>
        <p:txBody>
          <a:bodyPr>
            <a:normAutofit/>
          </a:bodyPr>
          <a:lstStyle/>
          <a:p>
            <a:pPr algn="ctr"/>
            <a:r>
              <a:rPr lang="en-US" b="1" dirty="0"/>
              <a:t>Objectives</a:t>
            </a:r>
          </a:p>
        </p:txBody>
      </p:sp>
      <p:sp>
        <p:nvSpPr>
          <p:cNvPr id="3" name="Content Placeholder 2"/>
          <p:cNvSpPr>
            <a:spLocks noGrp="1"/>
          </p:cNvSpPr>
          <p:nvPr>
            <p:ph idx="1"/>
          </p:nvPr>
        </p:nvSpPr>
        <p:spPr>
          <a:xfrm>
            <a:off x="541325" y="1651390"/>
            <a:ext cx="10972800" cy="4421764"/>
          </a:xfrm>
        </p:spPr>
        <p:txBody>
          <a:bodyPr>
            <a:normAutofit/>
          </a:bodyPr>
          <a:lstStyle/>
          <a:p>
            <a:pPr>
              <a:spcBef>
                <a:spcPts val="533"/>
              </a:spcBef>
              <a:buClr>
                <a:srgbClr val="0BD0D9"/>
              </a:buClr>
              <a:buSzPct val="95000"/>
              <a:buFontTx/>
              <a:buChar char="•"/>
            </a:pPr>
            <a:r>
              <a:rPr lang="en-US" altLang="en-US" sz="3467" b="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Identify new  drugs/agents that have been FDA approved for cancer treatment in 2018/2019.</a:t>
            </a:r>
          </a:p>
          <a:p>
            <a:pPr>
              <a:spcBef>
                <a:spcPts val="800"/>
              </a:spcBef>
              <a:buClr>
                <a:srgbClr val="0BD0D9"/>
              </a:buClr>
              <a:buSzPct val="95000"/>
              <a:buFontTx/>
              <a:buChar char="•"/>
            </a:pPr>
            <a:endParaRPr lang="en-US" altLang="en-US" sz="3467" b="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a:spcBef>
                <a:spcPts val="533"/>
              </a:spcBef>
              <a:buClr>
                <a:srgbClr val="0BD0D9"/>
              </a:buClr>
              <a:buSzPct val="95000"/>
              <a:buFontTx/>
              <a:buChar char="•"/>
            </a:pPr>
            <a:r>
              <a:rPr lang="en-US" altLang="en-US" sz="3467" b="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Recognize how new drugs/agents are given generic names.</a:t>
            </a:r>
          </a:p>
          <a:p>
            <a:pPr>
              <a:spcBef>
                <a:spcPts val="800"/>
              </a:spcBef>
              <a:buClr>
                <a:srgbClr val="0BD0D9"/>
              </a:buClr>
              <a:buSzPct val="95000"/>
              <a:buFontTx/>
              <a:buChar char="•"/>
            </a:pPr>
            <a:endParaRPr lang="en-US" altLang="en-US" sz="3467" b="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a:spcBef>
                <a:spcPts val="533"/>
              </a:spcBef>
              <a:buClr>
                <a:srgbClr val="0BD0D9"/>
              </a:buClr>
              <a:buSzPct val="95000"/>
              <a:buFontTx/>
              <a:buChar char="•"/>
            </a:pPr>
            <a:r>
              <a:rPr lang="en-US" altLang="en-US" sz="3467" b="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Identify how to gain information about new drugs based on the generic naming system</a:t>
            </a:r>
            <a:endParaRPr lang="en-US" altLang="en-US" sz="3467" dirty="0">
              <a:latin typeface="Constantia" panose="02030602050306030303" pitchFamily="18" charset="0"/>
            </a:endParaRPr>
          </a:p>
          <a:p>
            <a:pPr marL="0" indent="0">
              <a:buNone/>
            </a:pPr>
            <a:endParaRPr lang="en-US" dirty="0"/>
          </a:p>
        </p:txBody>
      </p:sp>
    </p:spTree>
    <p:extLst>
      <p:ext uri="{BB962C8B-B14F-4D97-AF65-F5344CB8AC3E}">
        <p14:creationId xmlns:p14="http://schemas.microsoft.com/office/powerpoint/2010/main" val="421839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69559" y="1114353"/>
            <a:ext cx="11659976" cy="4820164"/>
          </a:xfrm>
        </p:spPr>
        <p:txBody>
          <a:bodyPr/>
          <a:lstStyle/>
          <a:p>
            <a:pPr marL="1557828" lvl="3" indent="-260344" defTabSz="1206470" rtl="0">
              <a:lnSpc>
                <a:spcPct val="80000"/>
              </a:lnSpc>
              <a:spcBef>
                <a:spcPts val="533"/>
              </a:spcBef>
              <a:defRPr/>
            </a:pPr>
            <a:br>
              <a:rPr lang="en-US" altLang="en-US" sz="2267" b="1" kern="1200"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br>
            <a:r>
              <a:rPr lang="en-US" altLang="en-US" sz="2267" b="1" kern="1200"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erdafitinib BALVERSA ™</a:t>
            </a:r>
            <a:r>
              <a:rPr lang="en-US" altLang="en-US" sz="2267" b="1" kern="1200" dirty="0">
                <a:solidFill>
                  <a:schemeClr val="tx1"/>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 Janssen Pharmaceutical Companies (locally advanced or metastatic urothelial carcinoma, with susceptible FGFR3 or FGFR2 genetic alterations, that has progressed during or following platinum-containing chemotherapy, including within 12 months of neoadjuvant or adjuvant platinum-containing chemotherapy)</a:t>
            </a:r>
            <a:endParaRPr lang="en-US" sz="2133" dirty="0">
              <a:solidFill>
                <a:schemeClr val="tx1"/>
              </a:solidFill>
            </a:endParaRPr>
          </a:p>
        </p:txBody>
      </p:sp>
      <p:sp>
        <p:nvSpPr>
          <p:cNvPr id="4" name="TextBox 3">
            <a:extLst>
              <a:ext uri="{FF2B5EF4-FFF2-40B4-BE49-F238E27FC236}">
                <a16:creationId xmlns:a16="http://schemas.microsoft.com/office/drawing/2014/main" id="{35017669-C1D9-48AB-8995-760F80E213F9}"/>
              </a:ext>
            </a:extLst>
          </p:cNvPr>
          <p:cNvSpPr txBox="1"/>
          <p:nvPr/>
        </p:nvSpPr>
        <p:spPr>
          <a:xfrm>
            <a:off x="387562" y="6015259"/>
            <a:ext cx="5579253" cy="584775"/>
          </a:xfrm>
          <a:prstGeom prst="rect">
            <a:avLst/>
          </a:prstGeom>
          <a:noFill/>
        </p:spPr>
        <p:txBody>
          <a:bodyPr wrap="square" rtlCol="0">
            <a:spAutoFit/>
          </a:bodyPr>
          <a:lstStyle/>
          <a:p>
            <a:pPr lvl="0"/>
            <a:r>
              <a:rPr lang="en-US" sz="1600" dirty="0">
                <a:solidFill>
                  <a:prstClr val="black"/>
                </a:solidFill>
                <a:hlinkClick r:id="rId2"/>
              </a:rPr>
              <a:t>www.BALVERSA.com</a:t>
            </a:r>
            <a:endParaRPr lang="en-US" sz="1600" dirty="0">
              <a:solidFill>
                <a:prstClr val="black"/>
              </a:solidFill>
            </a:endParaRPr>
          </a:p>
          <a:p>
            <a:pPr lvl="0"/>
            <a:endParaRPr lang="en-US" sz="1600" dirty="0">
              <a:solidFill>
                <a:prstClr val="black"/>
              </a:solidFill>
            </a:endParaRPr>
          </a:p>
        </p:txBody>
      </p:sp>
    </p:spTree>
    <p:extLst>
      <p:ext uri="{BB962C8B-B14F-4D97-AF65-F5344CB8AC3E}">
        <p14:creationId xmlns:p14="http://schemas.microsoft.com/office/powerpoint/2010/main" val="3049082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349" y="45025"/>
            <a:ext cx="10972800" cy="738723"/>
          </a:xfrm>
        </p:spPr>
        <p:txBody>
          <a:bodyPr>
            <a:normAutofit fontScale="90000"/>
          </a:bodyPr>
          <a:lstStyle/>
          <a:p>
            <a:pPr algn="ctr"/>
            <a:br>
              <a:rPr lang="en-US" u="sng" dirty="0">
                <a:solidFill>
                  <a:srgbClr val="FF0000"/>
                </a:solidFill>
                <a:latin typeface="Constantia" panose="02030602050306030303" pitchFamily="18" charset="0"/>
              </a:rPr>
            </a:br>
            <a:r>
              <a:rPr lang="en-US" altLang="en-US" sz="3600" b="1"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erdafitinib BALVERSA ™</a:t>
            </a:r>
            <a:r>
              <a:rPr lang="en-US" altLang="en-US" sz="3600" b="1" dirty="0">
                <a:latin typeface="Constantia" panose="02030602050306030303" pitchFamily="18" charset="0"/>
                <a:ea typeface="Constantia" panose="02030602050306030303" pitchFamily="18" charset="0"/>
                <a:cs typeface="Constantia" panose="02030602050306030303" pitchFamily="18" charset="0"/>
                <a:sym typeface="Constantia" pitchFamily="18" charset="0"/>
              </a:rPr>
              <a:t> </a:t>
            </a:r>
            <a:br>
              <a:rPr lang="en-US" altLang="en-US" sz="3600" dirty="0">
                <a:latin typeface="Constantia" panose="02030602050306030303" pitchFamily="18" charset="0"/>
              </a:rPr>
            </a:br>
            <a:endParaRPr lang="en-US" sz="3600" dirty="0"/>
          </a:p>
        </p:txBody>
      </p:sp>
      <p:sp>
        <p:nvSpPr>
          <p:cNvPr id="3" name="Content Placeholder 2"/>
          <p:cNvSpPr>
            <a:spLocks noGrp="1"/>
          </p:cNvSpPr>
          <p:nvPr>
            <p:ph idx="1"/>
          </p:nvPr>
        </p:nvSpPr>
        <p:spPr>
          <a:xfrm>
            <a:off x="79171" y="783748"/>
            <a:ext cx="11891157" cy="5463599"/>
          </a:xfrm>
        </p:spPr>
        <p:txBody>
          <a:bodyPr>
            <a:normAutofit fontScale="25000" lnSpcReduction="20000"/>
          </a:bodyPr>
          <a:lstStyle/>
          <a:p>
            <a:pPr marL="1145087" lvl="3" indent="0" defTabSz="1206470">
              <a:lnSpc>
                <a:spcPct val="80000"/>
              </a:lnSpc>
              <a:spcBef>
                <a:spcPts val="533"/>
              </a:spcBef>
              <a:buClr>
                <a:srgbClr val="0F6FC6"/>
              </a:buClr>
              <a:buSzPct val="85000"/>
              <a:buNone/>
              <a:defRPr/>
            </a:pPr>
            <a:endParaRPr lang="en-US" altLang="en-US" sz="2667" b="1"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endParaRPr>
          </a:p>
          <a:p>
            <a:pPr marL="1145087" lvl="3" indent="0" defTabSz="1206470">
              <a:lnSpc>
                <a:spcPct val="80000"/>
              </a:lnSpc>
              <a:spcBef>
                <a:spcPts val="533"/>
              </a:spcBef>
              <a:buClr>
                <a:srgbClr val="0F6FC6"/>
              </a:buClr>
              <a:buSzPct val="85000"/>
              <a:buNone/>
              <a:defRPr/>
            </a:pPr>
            <a:r>
              <a:rPr lang="en-US" altLang="en-US" sz="8000" b="1"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erdafitinib BALVERSA ™</a:t>
            </a:r>
            <a:r>
              <a:rPr lang="en-US" altLang="en-US" sz="8000" b="1" dirty="0">
                <a:latin typeface="Constantia" panose="02030602050306030303" pitchFamily="18" charset="0"/>
                <a:ea typeface="Constantia" panose="02030602050306030303" pitchFamily="18" charset="0"/>
                <a:cs typeface="Constantia" panose="02030602050306030303" pitchFamily="18" charset="0"/>
                <a:sym typeface="Constantia" pitchFamily="18" charset="0"/>
              </a:rPr>
              <a:t> Janssen Pharmaceutical Companies (locally advanced or metastatic urothelial carcinoma, with susceptible FGFR3 or FGFR2 genetic alterations, that has progressed during or following platinum-containing chemotherapy, including within 12 months of neoadjuvant or adjuvant platinum-containing chemotherapy)</a:t>
            </a:r>
          </a:p>
          <a:p>
            <a:pPr marL="1145087" lvl="3" indent="0" defTabSz="1206470">
              <a:lnSpc>
                <a:spcPct val="80000"/>
              </a:lnSpc>
              <a:spcBef>
                <a:spcPts val="533"/>
              </a:spcBef>
              <a:buClr>
                <a:srgbClr val="0F6FC6"/>
              </a:buClr>
              <a:buSzPct val="85000"/>
              <a:buNone/>
              <a:defRPr/>
            </a:pPr>
            <a:endParaRPr lang="en-US" altLang="en-US" sz="8000" b="1" u="sng"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8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Small molecule, oral kinase inhibitor</a:t>
            </a:r>
          </a:p>
          <a:p>
            <a:pPr marL="1295368" lvl="4" indent="-380990">
              <a:spcBef>
                <a:spcPts val="400"/>
              </a:spcBef>
              <a:buClr>
                <a:srgbClr val="0BD0D9"/>
              </a:buClr>
              <a:buFont typeface="Arial" panose="020B0604020202020204" pitchFamily="34" charset="0"/>
              <a:buChar char="•"/>
              <a:defRPr/>
            </a:pPr>
            <a:endParaRPr lang="en-US" altLang="en-US" sz="8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8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Drug/drug  interactions with P-gp substrates, strong CYP2C9 or CYP3A4 inhibitors, strong/moderate CYP2C9 or CYP3A4 inducers, CYP3A4 substrates,OCT2 substrates, serum phosphate level-altering agents</a:t>
            </a:r>
          </a:p>
          <a:p>
            <a:pPr marL="1295368" lvl="4" indent="-380990">
              <a:spcBef>
                <a:spcPts val="400"/>
              </a:spcBef>
              <a:buClr>
                <a:srgbClr val="0BD0D9"/>
              </a:buClr>
              <a:buFont typeface="Arial" panose="020B0604020202020204" pitchFamily="34" charset="0"/>
              <a:buChar char="•"/>
              <a:defRPr/>
            </a:pPr>
            <a:endParaRPr lang="en-US" altLang="en-US" sz="8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8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Targets FGFR gene alterations (point mutations, amplifications, fusions)</a:t>
            </a:r>
          </a:p>
          <a:p>
            <a:pPr marL="1295368" lvl="4" indent="-380990">
              <a:spcBef>
                <a:spcPts val="400"/>
              </a:spcBef>
              <a:buClr>
                <a:srgbClr val="0BD0D9"/>
              </a:buClr>
              <a:buFont typeface="Arial" panose="020B0604020202020204" pitchFamily="34" charset="0"/>
              <a:buChar char="•"/>
              <a:defRPr/>
            </a:pPr>
            <a:endParaRPr lang="en-US" altLang="en-US" sz="8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sz="8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Genomic alteration specific; testing required</a:t>
            </a:r>
          </a:p>
          <a:p>
            <a:pPr marL="1295368" lvl="4" indent="-380990">
              <a:spcBef>
                <a:spcPts val="400"/>
              </a:spcBef>
              <a:buClr>
                <a:srgbClr val="0BD0D9"/>
              </a:buClr>
              <a:buFont typeface="Arial" panose="020B0604020202020204" pitchFamily="34" charset="0"/>
              <a:buChar char="•"/>
              <a:defRPr/>
            </a:pPr>
            <a:endParaRPr lang="en-US" altLang="en-US" sz="8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8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 ocular disorders, hyper</a:t>
            </a:r>
            <a:r>
              <a:rPr lang="en-US" sz="8000" b="1" i="1" dirty="0">
                <a:latin typeface="Constantia" panose="02030602050306030303" pitchFamily="18" charset="0"/>
              </a:rPr>
              <a:t>phosphatemia, stomatitis, fatigue, creatinine increased, diarrhea, dry mouth, onycholysis, alanine aminotransferase increased, alkaline phosphatase increased, sodium decreased, decreased appetite, albumin decreased, dysgeusia, hemoglobin decreased, dry skin, aspartate aminotransferase increased, magnesium decreased, dry eye, alopecia, palmarplantar erythrodysesthesia syndrome, constipation, phosphate decreased, abdominal pain, calcium increased, nausea, and musculoskeletal pain.</a:t>
            </a:r>
            <a:endParaRPr lang="en-US" altLang="en-US" sz="8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p:txBody>
      </p:sp>
      <p:sp>
        <p:nvSpPr>
          <p:cNvPr id="4" name="TextBox 3">
            <a:extLst>
              <a:ext uri="{FF2B5EF4-FFF2-40B4-BE49-F238E27FC236}">
                <a16:creationId xmlns:a16="http://schemas.microsoft.com/office/drawing/2014/main" id="{368B7EC6-454C-4E4A-9CFA-476EC6CE11EA}"/>
              </a:ext>
            </a:extLst>
          </p:cNvPr>
          <p:cNvSpPr txBox="1"/>
          <p:nvPr/>
        </p:nvSpPr>
        <p:spPr>
          <a:xfrm>
            <a:off x="164107" y="6273225"/>
            <a:ext cx="7609840" cy="584775"/>
          </a:xfrm>
          <a:prstGeom prst="rect">
            <a:avLst/>
          </a:prstGeom>
          <a:noFill/>
        </p:spPr>
        <p:txBody>
          <a:bodyPr wrap="square" rtlCol="0">
            <a:spAutoFit/>
          </a:bodyPr>
          <a:lstStyle/>
          <a:p>
            <a:r>
              <a:rPr lang="en-US" sz="1600" dirty="0">
                <a:hlinkClick r:id="rId2"/>
              </a:rPr>
              <a:t>www.balversa.com</a:t>
            </a:r>
            <a:endParaRPr lang="en-US" sz="1600" dirty="0"/>
          </a:p>
          <a:p>
            <a:endParaRPr lang="en-US" sz="1600" dirty="0"/>
          </a:p>
        </p:txBody>
      </p:sp>
    </p:spTree>
    <p:extLst>
      <p:ext uri="{BB962C8B-B14F-4D97-AF65-F5344CB8AC3E}">
        <p14:creationId xmlns:p14="http://schemas.microsoft.com/office/powerpoint/2010/main" val="1571497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69559" y="1114353"/>
            <a:ext cx="11659976" cy="4820164"/>
          </a:xfrm>
        </p:spPr>
        <p:txBody>
          <a:bodyPr/>
          <a:lstStyle/>
          <a:p>
            <a:pPr marL="1557828" lvl="3" indent="-260344" defTabSz="1206470" rtl="0">
              <a:lnSpc>
                <a:spcPct val="80000"/>
              </a:lnSpc>
              <a:spcBef>
                <a:spcPts val="533"/>
              </a:spcBef>
              <a:defRPr/>
            </a:pPr>
            <a:br>
              <a:rPr lang="en-US" altLang="en-US" sz="2267" b="1" kern="1200"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br>
            <a:r>
              <a:rPr lang="en-US" altLang="en-US" sz="2400" b="1" dirty="0">
                <a:solidFill>
                  <a:srgbClr val="FF0000"/>
                </a:solidFill>
                <a:latin typeface="Constantia" pitchFamily="18" charset="0"/>
                <a:ea typeface="Constantia" pitchFamily="18" charset="0"/>
                <a:cs typeface="Constantia" pitchFamily="18" charset="0"/>
                <a:sym typeface="Constantia" pitchFamily="18" charset="0"/>
              </a:rPr>
              <a:t>pexidartinib TURALIO™ </a:t>
            </a:r>
            <a:r>
              <a:rPr lang="en-US" altLang="en-US" sz="2400" b="1" dirty="0">
                <a:solidFill>
                  <a:prstClr val="black"/>
                </a:solidFill>
                <a:latin typeface="Constantia" pitchFamily="18" charset="0"/>
                <a:ea typeface="Constantia" pitchFamily="18" charset="0"/>
                <a:cs typeface="Constantia" pitchFamily="18" charset="0"/>
                <a:sym typeface="Constantia" pitchFamily="18" charset="0"/>
              </a:rPr>
              <a:t>Daiichi-Sankyo (adult patients with symptomatic tenosynovial giant cell tumor [TGCT] associated with severe morbidity or functional limitations and not amenable to improvement with surgery)</a:t>
            </a:r>
            <a:br>
              <a:rPr lang="en-US" altLang="en-US" sz="2400" b="1" dirty="0">
                <a:solidFill>
                  <a:prstClr val="black"/>
                </a:solidFill>
                <a:latin typeface="Constantia" pitchFamily="18" charset="0"/>
                <a:ea typeface="Constantia" pitchFamily="18" charset="0"/>
                <a:cs typeface="Constantia" pitchFamily="18" charset="0"/>
                <a:sym typeface="Constantia" pitchFamily="18" charset="0"/>
              </a:rPr>
            </a:br>
            <a:endParaRPr lang="en-US" sz="2133" dirty="0">
              <a:solidFill>
                <a:schemeClr val="tx1"/>
              </a:solidFill>
            </a:endParaRPr>
          </a:p>
        </p:txBody>
      </p:sp>
      <p:sp>
        <p:nvSpPr>
          <p:cNvPr id="4" name="TextBox 3">
            <a:extLst>
              <a:ext uri="{FF2B5EF4-FFF2-40B4-BE49-F238E27FC236}">
                <a16:creationId xmlns:a16="http://schemas.microsoft.com/office/drawing/2014/main" id="{35017669-C1D9-48AB-8995-760F80E213F9}"/>
              </a:ext>
            </a:extLst>
          </p:cNvPr>
          <p:cNvSpPr txBox="1"/>
          <p:nvPr/>
        </p:nvSpPr>
        <p:spPr>
          <a:xfrm>
            <a:off x="387562" y="6273225"/>
            <a:ext cx="5579253" cy="584775"/>
          </a:xfrm>
          <a:prstGeom prst="rect">
            <a:avLst/>
          </a:prstGeom>
          <a:noFill/>
        </p:spPr>
        <p:txBody>
          <a:bodyPr wrap="square" rtlCol="0">
            <a:spAutoFit/>
          </a:bodyPr>
          <a:lstStyle/>
          <a:p>
            <a:r>
              <a:rPr lang="en-US" sz="1600" dirty="0">
                <a:hlinkClick r:id="rId2"/>
              </a:rPr>
              <a:t>www. TURALIO.com</a:t>
            </a:r>
          </a:p>
          <a:p>
            <a:pPr lvl="0"/>
            <a:endParaRPr lang="en-US" sz="1600" dirty="0">
              <a:solidFill>
                <a:prstClr val="black"/>
              </a:solidFill>
            </a:endParaRPr>
          </a:p>
        </p:txBody>
      </p:sp>
    </p:spTree>
    <p:extLst>
      <p:ext uri="{BB962C8B-B14F-4D97-AF65-F5344CB8AC3E}">
        <p14:creationId xmlns:p14="http://schemas.microsoft.com/office/powerpoint/2010/main" val="899135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349" y="45025"/>
            <a:ext cx="10972800" cy="738723"/>
          </a:xfrm>
        </p:spPr>
        <p:txBody>
          <a:bodyPr>
            <a:normAutofit fontScale="90000"/>
          </a:bodyPr>
          <a:lstStyle/>
          <a:p>
            <a:pPr algn="ctr"/>
            <a:br>
              <a:rPr lang="en-US" u="sng" dirty="0">
                <a:solidFill>
                  <a:srgbClr val="FF0000"/>
                </a:solidFill>
                <a:latin typeface="Constantia" panose="02030602050306030303" pitchFamily="18" charset="0"/>
              </a:rPr>
            </a:br>
            <a:r>
              <a:rPr lang="en-US" altLang="en-US" sz="3600" b="1"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pexidartinib TURALIO™ </a:t>
            </a:r>
            <a:r>
              <a:rPr lang="en-US" altLang="en-US" sz="3600" b="1" dirty="0">
                <a:latin typeface="Constantia" panose="02030602050306030303" pitchFamily="18" charset="0"/>
                <a:ea typeface="Constantia" panose="02030602050306030303" pitchFamily="18" charset="0"/>
                <a:cs typeface="Constantia" panose="02030602050306030303" pitchFamily="18" charset="0"/>
                <a:sym typeface="Constantia" pitchFamily="18" charset="0"/>
              </a:rPr>
              <a:t> </a:t>
            </a:r>
            <a:br>
              <a:rPr lang="en-US" altLang="en-US" sz="3600" dirty="0">
                <a:latin typeface="Constantia" panose="02030602050306030303" pitchFamily="18" charset="0"/>
              </a:rPr>
            </a:br>
            <a:endParaRPr lang="en-US" sz="3600" dirty="0"/>
          </a:p>
        </p:txBody>
      </p:sp>
      <p:sp>
        <p:nvSpPr>
          <p:cNvPr id="3" name="Content Placeholder 2"/>
          <p:cNvSpPr>
            <a:spLocks noGrp="1"/>
          </p:cNvSpPr>
          <p:nvPr>
            <p:ph idx="1"/>
          </p:nvPr>
        </p:nvSpPr>
        <p:spPr>
          <a:xfrm>
            <a:off x="79171" y="783748"/>
            <a:ext cx="11891157" cy="5597548"/>
          </a:xfrm>
        </p:spPr>
        <p:txBody>
          <a:bodyPr>
            <a:normAutofit fontScale="25000" lnSpcReduction="20000"/>
          </a:bodyPr>
          <a:lstStyle/>
          <a:p>
            <a:pPr marL="1145087" lvl="3" indent="0" defTabSz="1206470">
              <a:lnSpc>
                <a:spcPct val="80000"/>
              </a:lnSpc>
              <a:spcBef>
                <a:spcPts val="533"/>
              </a:spcBef>
              <a:buClr>
                <a:srgbClr val="0F6FC6"/>
              </a:buClr>
              <a:buSzPct val="85000"/>
              <a:buNone/>
              <a:defRPr/>
            </a:pPr>
            <a:endParaRPr lang="en-US" altLang="en-US" sz="2667" b="1"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endParaRPr>
          </a:p>
          <a:p>
            <a:pPr marL="1145087" lvl="3" indent="0" defTabSz="1206470">
              <a:lnSpc>
                <a:spcPct val="80000"/>
              </a:lnSpc>
              <a:spcBef>
                <a:spcPts val="533"/>
              </a:spcBef>
              <a:buClr>
                <a:srgbClr val="0F6FC6"/>
              </a:buClr>
              <a:buSzPct val="85000"/>
              <a:buNone/>
              <a:defRPr/>
            </a:pPr>
            <a:r>
              <a:rPr lang="en-US" altLang="en-US" sz="8000" b="1" dirty="0">
                <a:solidFill>
                  <a:srgbClr val="FF0000"/>
                </a:solidFill>
                <a:latin typeface="Constantia" pitchFamily="18" charset="0"/>
                <a:ea typeface="Constantia" pitchFamily="18" charset="0"/>
                <a:cs typeface="Constantia" pitchFamily="18" charset="0"/>
                <a:sym typeface="Constantia" pitchFamily="18" charset="0"/>
              </a:rPr>
              <a:t>pexidartinib TURALIO™ </a:t>
            </a:r>
            <a:r>
              <a:rPr lang="en-US" altLang="en-US" sz="8000" b="1" dirty="0">
                <a:solidFill>
                  <a:prstClr val="black"/>
                </a:solidFill>
                <a:latin typeface="Constantia" pitchFamily="18" charset="0"/>
                <a:ea typeface="Constantia" pitchFamily="18" charset="0"/>
                <a:cs typeface="Constantia" pitchFamily="18" charset="0"/>
                <a:sym typeface="Constantia" pitchFamily="18" charset="0"/>
              </a:rPr>
              <a:t>Daiichi-Sankyo (adult patients with symptomatic tenosynovial giant cell tumor [TGCT] associated with severe morbidity or functional limitations and not amenable to improvement with surgery)</a:t>
            </a:r>
            <a:br>
              <a:rPr lang="en-US" altLang="en-US" sz="8000" b="1" dirty="0">
                <a:solidFill>
                  <a:prstClr val="black"/>
                </a:solidFill>
                <a:latin typeface="Constantia" pitchFamily="18" charset="0"/>
                <a:ea typeface="Constantia" pitchFamily="18" charset="0"/>
                <a:cs typeface="Constantia" pitchFamily="18" charset="0"/>
                <a:sym typeface="Constantia" pitchFamily="18" charset="0"/>
              </a:rPr>
            </a:br>
            <a:endParaRPr lang="en-US" altLang="en-US" sz="8000" b="1" u="sng"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8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Small molecule, oral kinase inhibitor</a:t>
            </a:r>
          </a:p>
          <a:p>
            <a:pPr marL="1295368" lvl="4" indent="-380990">
              <a:spcBef>
                <a:spcPts val="400"/>
              </a:spcBef>
              <a:buClr>
                <a:srgbClr val="0BD0D9"/>
              </a:buClr>
              <a:buFont typeface="Arial" panose="020B0604020202020204" pitchFamily="34" charset="0"/>
              <a:buChar char="•"/>
              <a:defRPr/>
            </a:pPr>
            <a:endParaRPr lang="en-US" altLang="en-US" sz="8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8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Drug/drug  interactions with strong CYP3A inhibitors and inducers, UGT inhibitors, proton pump inhibitors, products known to cause hepatotoxicity</a:t>
            </a:r>
          </a:p>
          <a:p>
            <a:pPr marL="1295368" lvl="4" indent="-380990">
              <a:spcBef>
                <a:spcPts val="400"/>
              </a:spcBef>
              <a:buClr>
                <a:srgbClr val="0BD0D9"/>
              </a:buClr>
              <a:buFont typeface="Arial" panose="020B0604020202020204" pitchFamily="34" charset="0"/>
              <a:buChar char="•"/>
              <a:defRPr/>
            </a:pPr>
            <a:r>
              <a:rPr lang="en-US" altLang="en-US" sz="8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Drug/food interactions with grapefruit juice</a:t>
            </a:r>
          </a:p>
          <a:p>
            <a:pPr marL="1295368" lvl="4" indent="-380990">
              <a:spcBef>
                <a:spcPts val="400"/>
              </a:spcBef>
              <a:buClr>
                <a:srgbClr val="0BD0D9"/>
              </a:buClr>
              <a:buFont typeface="Arial" panose="020B0604020202020204" pitchFamily="34" charset="0"/>
              <a:buChar char="•"/>
              <a:defRPr/>
            </a:pPr>
            <a:endParaRPr lang="en-US" altLang="en-US" sz="8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8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Targets colony stimulating factor 1 receptor (CSF1R), KIT proto-oncogene receptor, and FMS-like tyrosine kinase 3 (FLT3) with an internal tandem duplication mutation</a:t>
            </a:r>
          </a:p>
          <a:p>
            <a:pPr marL="1295368" lvl="4" indent="-380990">
              <a:spcBef>
                <a:spcPts val="400"/>
              </a:spcBef>
              <a:buClr>
                <a:srgbClr val="0BD0D9"/>
              </a:buClr>
              <a:buFont typeface="Arial" panose="020B0604020202020204" pitchFamily="34" charset="0"/>
              <a:buChar char="•"/>
              <a:defRPr/>
            </a:pPr>
            <a:endParaRPr lang="en-US" altLang="en-US" sz="8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sz="8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No genomic alteration testing needed prior to administration</a:t>
            </a:r>
          </a:p>
          <a:p>
            <a:pPr marL="1295368" lvl="4" indent="-380990">
              <a:spcBef>
                <a:spcPts val="400"/>
              </a:spcBef>
              <a:buClr>
                <a:srgbClr val="0BD0D9"/>
              </a:buClr>
              <a:defRPr/>
            </a:pPr>
            <a:endParaRPr lang="en-US" altLang="en-US" sz="8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8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REMS due to hepatotoxicity</a:t>
            </a:r>
          </a:p>
          <a:p>
            <a:pPr marL="1295368" lvl="4" indent="-380990">
              <a:spcBef>
                <a:spcPts val="400"/>
              </a:spcBef>
              <a:buClr>
                <a:srgbClr val="0BD0D9"/>
              </a:buClr>
              <a:buFont typeface="Arial" panose="020B0604020202020204" pitchFamily="34" charset="0"/>
              <a:buChar char="•"/>
              <a:defRPr/>
            </a:pPr>
            <a:endParaRPr lang="en-US" altLang="en-US" sz="8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sz="8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 i</a:t>
            </a:r>
            <a:r>
              <a:rPr lang="en-US" sz="8000" b="1" i="1" dirty="0">
                <a:latin typeface="Constantia" panose="02030602050306030303" pitchFamily="18" charset="0"/>
              </a:rPr>
              <a:t>ncreased lactate dehydrogenase, increased aspartate aminotransferase, hair color changes, fatigue, increased alanine aminotransferase, decreased neutrophils, increased cholesterol, increased alkaline phosphatase, decreased lymphocytes, eye edema, decreased hemoglobin, rash, dysgeusia, and decreased phosphate. </a:t>
            </a:r>
            <a:endParaRPr lang="en-US" altLang="en-US" sz="8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p:txBody>
      </p:sp>
      <p:sp>
        <p:nvSpPr>
          <p:cNvPr id="4" name="TextBox 3">
            <a:extLst>
              <a:ext uri="{FF2B5EF4-FFF2-40B4-BE49-F238E27FC236}">
                <a16:creationId xmlns:a16="http://schemas.microsoft.com/office/drawing/2014/main" id="{368B7EC6-454C-4E4A-9CFA-476EC6CE11EA}"/>
              </a:ext>
            </a:extLst>
          </p:cNvPr>
          <p:cNvSpPr txBox="1"/>
          <p:nvPr/>
        </p:nvSpPr>
        <p:spPr>
          <a:xfrm>
            <a:off x="164107" y="6381296"/>
            <a:ext cx="7609840" cy="584775"/>
          </a:xfrm>
          <a:prstGeom prst="rect">
            <a:avLst/>
          </a:prstGeom>
          <a:noFill/>
        </p:spPr>
        <p:txBody>
          <a:bodyPr wrap="square" rtlCol="0">
            <a:spAutoFit/>
          </a:bodyPr>
          <a:lstStyle/>
          <a:p>
            <a:r>
              <a:rPr lang="en-US" sz="1600" dirty="0">
                <a:hlinkClick r:id="rId2"/>
              </a:rPr>
              <a:t>www. TURALIO.com</a:t>
            </a:r>
          </a:p>
          <a:p>
            <a:endParaRPr lang="en-US" sz="1600" dirty="0"/>
          </a:p>
        </p:txBody>
      </p:sp>
    </p:spTree>
    <p:extLst>
      <p:ext uri="{BB962C8B-B14F-4D97-AF65-F5344CB8AC3E}">
        <p14:creationId xmlns:p14="http://schemas.microsoft.com/office/powerpoint/2010/main" val="251048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69559" y="1114353"/>
            <a:ext cx="11659976" cy="4820164"/>
          </a:xfrm>
        </p:spPr>
        <p:txBody>
          <a:bodyPr/>
          <a:lstStyle/>
          <a:p>
            <a:pPr marL="1557828" lvl="3" indent="-260344" defTabSz="1206470" rtl="0">
              <a:lnSpc>
                <a:spcPct val="80000"/>
              </a:lnSpc>
              <a:spcBef>
                <a:spcPts val="533"/>
              </a:spcBef>
              <a:defRPr/>
            </a:pPr>
            <a:br>
              <a:rPr lang="en-US" altLang="en-US" sz="2267" b="1" kern="1200"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br>
            <a:r>
              <a:rPr lang="en-US" altLang="en-US" sz="2400" b="1" dirty="0">
                <a:solidFill>
                  <a:srgbClr val="FF0000"/>
                </a:solidFill>
                <a:latin typeface="Constantia" pitchFamily="18" charset="0"/>
                <a:ea typeface="Constantia" pitchFamily="18" charset="0"/>
                <a:cs typeface="Constantia" pitchFamily="18" charset="0"/>
                <a:sym typeface="Constantia" pitchFamily="18" charset="0"/>
              </a:rPr>
              <a:t>fedratinib  INREBIC®  </a:t>
            </a:r>
            <a:r>
              <a:rPr lang="en-US" altLang="en-US" sz="2400" b="1" dirty="0">
                <a:latin typeface="Constantia" pitchFamily="18" charset="0"/>
                <a:ea typeface="Constantia" pitchFamily="18" charset="0"/>
                <a:cs typeface="Constantia" pitchFamily="18" charset="0"/>
                <a:sym typeface="Constantia" pitchFamily="18" charset="0"/>
              </a:rPr>
              <a:t>Impact Biomedicines, Inc. (for adults intermediate-2 or high-risk primary or secondary (post-polycythemia vera or post-essential thrombocythemia) myelofibrosis (MF))</a:t>
            </a:r>
            <a:br>
              <a:rPr lang="en-US" altLang="en-US" sz="2400" b="1" dirty="0">
                <a:latin typeface="Constantia" pitchFamily="18" charset="0"/>
                <a:ea typeface="Constantia" pitchFamily="18" charset="0"/>
                <a:cs typeface="Constantia" pitchFamily="18" charset="0"/>
                <a:sym typeface="Constantia" pitchFamily="18" charset="0"/>
              </a:rPr>
            </a:br>
            <a:br>
              <a:rPr lang="en-US" altLang="en-US" sz="2400" b="1" dirty="0">
                <a:solidFill>
                  <a:prstClr val="black"/>
                </a:solidFill>
                <a:latin typeface="Constantia" pitchFamily="18" charset="0"/>
                <a:ea typeface="Constantia" pitchFamily="18" charset="0"/>
                <a:cs typeface="Constantia" pitchFamily="18" charset="0"/>
                <a:sym typeface="Constantia" pitchFamily="18" charset="0"/>
              </a:rPr>
            </a:br>
            <a:endParaRPr lang="en-US" sz="2133" dirty="0">
              <a:solidFill>
                <a:schemeClr val="tx1"/>
              </a:solidFill>
            </a:endParaRPr>
          </a:p>
        </p:txBody>
      </p:sp>
      <p:sp>
        <p:nvSpPr>
          <p:cNvPr id="4" name="TextBox 3">
            <a:extLst>
              <a:ext uri="{FF2B5EF4-FFF2-40B4-BE49-F238E27FC236}">
                <a16:creationId xmlns:a16="http://schemas.microsoft.com/office/drawing/2014/main" id="{35017669-C1D9-48AB-8995-760F80E213F9}"/>
              </a:ext>
            </a:extLst>
          </p:cNvPr>
          <p:cNvSpPr txBox="1"/>
          <p:nvPr/>
        </p:nvSpPr>
        <p:spPr>
          <a:xfrm>
            <a:off x="387562" y="6273225"/>
            <a:ext cx="5579253" cy="584775"/>
          </a:xfrm>
          <a:prstGeom prst="rect">
            <a:avLst/>
          </a:prstGeom>
          <a:noFill/>
        </p:spPr>
        <p:txBody>
          <a:bodyPr wrap="square" rtlCol="0">
            <a:spAutoFit/>
          </a:bodyPr>
          <a:lstStyle/>
          <a:p>
            <a:r>
              <a:rPr lang="en-US" sz="1600" dirty="0">
                <a:hlinkClick r:id="rId2"/>
              </a:rPr>
              <a:t>www. INREBIC.com</a:t>
            </a:r>
          </a:p>
          <a:p>
            <a:pPr lvl="0"/>
            <a:endParaRPr lang="en-US" sz="1600" dirty="0">
              <a:solidFill>
                <a:prstClr val="black"/>
              </a:solidFill>
            </a:endParaRPr>
          </a:p>
        </p:txBody>
      </p:sp>
    </p:spTree>
    <p:extLst>
      <p:ext uri="{BB962C8B-B14F-4D97-AF65-F5344CB8AC3E}">
        <p14:creationId xmlns:p14="http://schemas.microsoft.com/office/powerpoint/2010/main" val="8489323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349" y="45025"/>
            <a:ext cx="10972800" cy="738723"/>
          </a:xfrm>
        </p:spPr>
        <p:txBody>
          <a:bodyPr>
            <a:normAutofit fontScale="90000"/>
          </a:bodyPr>
          <a:lstStyle/>
          <a:p>
            <a:pPr algn="ctr"/>
            <a:br>
              <a:rPr lang="en-US" u="sng" dirty="0">
                <a:solidFill>
                  <a:srgbClr val="FF0000"/>
                </a:solidFill>
                <a:latin typeface="Constantia" panose="02030602050306030303" pitchFamily="18" charset="0"/>
              </a:rPr>
            </a:br>
            <a:r>
              <a:rPr lang="en-US" altLang="en-US" sz="3600" b="1"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fedratinib  INREBIC® </a:t>
            </a:r>
            <a:r>
              <a:rPr lang="en-US" altLang="en-US" sz="3600" b="1" dirty="0">
                <a:latin typeface="Constantia" panose="02030602050306030303" pitchFamily="18" charset="0"/>
                <a:ea typeface="Constantia" panose="02030602050306030303" pitchFamily="18" charset="0"/>
                <a:cs typeface="Constantia" panose="02030602050306030303" pitchFamily="18" charset="0"/>
                <a:sym typeface="Constantia" pitchFamily="18" charset="0"/>
              </a:rPr>
              <a:t> </a:t>
            </a:r>
            <a:br>
              <a:rPr lang="en-US" altLang="en-US" sz="3600" dirty="0">
                <a:latin typeface="Constantia" panose="02030602050306030303" pitchFamily="18" charset="0"/>
              </a:rPr>
            </a:br>
            <a:endParaRPr lang="en-US" sz="3600" dirty="0"/>
          </a:p>
        </p:txBody>
      </p:sp>
      <p:sp>
        <p:nvSpPr>
          <p:cNvPr id="3" name="Content Placeholder 2"/>
          <p:cNvSpPr>
            <a:spLocks noGrp="1"/>
          </p:cNvSpPr>
          <p:nvPr>
            <p:ph idx="1"/>
          </p:nvPr>
        </p:nvSpPr>
        <p:spPr>
          <a:xfrm>
            <a:off x="79171" y="783748"/>
            <a:ext cx="11891157" cy="5597548"/>
          </a:xfrm>
        </p:spPr>
        <p:txBody>
          <a:bodyPr>
            <a:normAutofit fontScale="25000" lnSpcReduction="20000"/>
          </a:bodyPr>
          <a:lstStyle/>
          <a:p>
            <a:pPr marL="1145087" lvl="3" indent="0" defTabSz="1206470">
              <a:lnSpc>
                <a:spcPct val="80000"/>
              </a:lnSpc>
              <a:spcBef>
                <a:spcPts val="533"/>
              </a:spcBef>
              <a:buClr>
                <a:srgbClr val="0F6FC6"/>
              </a:buClr>
              <a:buSzPct val="85000"/>
              <a:buNone/>
              <a:defRPr/>
            </a:pPr>
            <a:endParaRPr lang="en-US" altLang="en-US" sz="2667" b="1"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endParaRPr>
          </a:p>
          <a:p>
            <a:pPr marL="1145087" lvl="3" indent="0" defTabSz="1206470">
              <a:lnSpc>
                <a:spcPct val="80000"/>
              </a:lnSpc>
              <a:spcBef>
                <a:spcPts val="533"/>
              </a:spcBef>
              <a:buClr>
                <a:srgbClr val="0F6FC6"/>
              </a:buClr>
              <a:buSzPct val="85000"/>
              <a:buNone/>
              <a:defRPr/>
            </a:pPr>
            <a:endParaRPr lang="en-US" altLang="en-US" sz="8000" b="1" dirty="0">
              <a:solidFill>
                <a:srgbClr val="FF0000"/>
              </a:solidFill>
              <a:latin typeface="Constantia" pitchFamily="18" charset="0"/>
              <a:ea typeface="Constantia" pitchFamily="18" charset="0"/>
              <a:cs typeface="Constantia" pitchFamily="18" charset="0"/>
              <a:sym typeface="Constantia" pitchFamily="18" charset="0"/>
            </a:endParaRPr>
          </a:p>
          <a:p>
            <a:pPr marL="1145087" lvl="3" indent="0" defTabSz="1206470">
              <a:lnSpc>
                <a:spcPct val="80000"/>
              </a:lnSpc>
              <a:spcBef>
                <a:spcPts val="533"/>
              </a:spcBef>
              <a:buClr>
                <a:srgbClr val="0F6FC6"/>
              </a:buClr>
              <a:buSzPct val="85000"/>
              <a:buNone/>
              <a:defRPr/>
            </a:pPr>
            <a:r>
              <a:rPr lang="en-US" altLang="en-US" sz="8000" b="1" dirty="0">
                <a:solidFill>
                  <a:srgbClr val="FF0000"/>
                </a:solidFill>
                <a:latin typeface="Constantia" pitchFamily="18" charset="0"/>
                <a:ea typeface="Constantia" pitchFamily="18" charset="0"/>
                <a:cs typeface="Constantia" pitchFamily="18" charset="0"/>
                <a:sym typeface="Constantia" pitchFamily="18" charset="0"/>
              </a:rPr>
              <a:t>fedratinib  INREBIC®  </a:t>
            </a:r>
            <a:r>
              <a:rPr lang="en-US" altLang="en-US" sz="8000" b="1" dirty="0">
                <a:latin typeface="Constantia" pitchFamily="18" charset="0"/>
                <a:ea typeface="Constantia" pitchFamily="18" charset="0"/>
                <a:cs typeface="Constantia" pitchFamily="18" charset="0"/>
                <a:sym typeface="Constantia" pitchFamily="18" charset="0"/>
              </a:rPr>
              <a:t>Impact Biomedicines, Inc. (for adults intermediate-2 or high-risk primary or secondary (post-polycythemia vera or post-essential thrombocythemia) myelofibrosis (MF))</a:t>
            </a:r>
          </a:p>
          <a:p>
            <a:pPr marL="1295368" lvl="4" indent="-380990">
              <a:spcBef>
                <a:spcPts val="400"/>
              </a:spcBef>
              <a:buClr>
                <a:srgbClr val="0BD0D9"/>
              </a:buClr>
              <a:buFont typeface="Arial" panose="020B0604020202020204" pitchFamily="34" charset="0"/>
              <a:buChar char="•"/>
              <a:defRPr/>
            </a:pPr>
            <a:endParaRPr lang="en-US" altLang="en-US" sz="8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8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Small molecule, oral kinase inhibitor</a:t>
            </a:r>
          </a:p>
          <a:p>
            <a:pPr marL="1295368" lvl="4" indent="-380990">
              <a:spcBef>
                <a:spcPts val="400"/>
              </a:spcBef>
              <a:buClr>
                <a:srgbClr val="0BD0D9"/>
              </a:buClr>
              <a:buFont typeface="Arial" panose="020B0604020202020204" pitchFamily="34" charset="0"/>
              <a:buChar char="•"/>
              <a:defRPr/>
            </a:pPr>
            <a:endParaRPr lang="en-US" altLang="en-US" sz="8000" b="1" i="1" dirty="0">
              <a:highlight>
                <a:srgbClr val="FFFF00"/>
              </a:highlight>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sz="8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Drug/drug  interactions with strong CYP3A4 inhibitors and strong/moderate  CYP3A4 inducers, dual CYP3A4 and CYP2C19 inhibitors</a:t>
            </a:r>
          </a:p>
          <a:p>
            <a:pPr marL="1295368" lvl="4" indent="-380990">
              <a:spcBef>
                <a:spcPts val="400"/>
              </a:spcBef>
              <a:buClr>
                <a:srgbClr val="0BD0D9"/>
              </a:buClr>
              <a:buFont typeface="Arial" panose="020B0604020202020204" pitchFamily="34" charset="0"/>
              <a:buChar char="•"/>
              <a:defRPr/>
            </a:pPr>
            <a:endParaRPr lang="en-US" altLang="en-US" sz="8000" b="1" i="1" dirty="0">
              <a:highlight>
                <a:srgbClr val="FFFF00"/>
              </a:highlight>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8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Targets wild type and mutationally activated JAK2 and FLT3 tyrosine kinases</a:t>
            </a:r>
          </a:p>
          <a:p>
            <a:pPr marL="1295368" lvl="4" indent="-380990">
              <a:spcBef>
                <a:spcPts val="400"/>
              </a:spcBef>
              <a:buClr>
                <a:srgbClr val="0BD0D9"/>
              </a:buClr>
              <a:buFont typeface="Arial" panose="020B0604020202020204" pitchFamily="34" charset="0"/>
              <a:buChar char="•"/>
              <a:defRPr/>
            </a:pPr>
            <a:endParaRPr lang="en-US" altLang="en-US" sz="8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8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No genomic alteration testing needed prior to administration</a:t>
            </a:r>
          </a:p>
          <a:p>
            <a:pPr marL="1295368" lvl="4" indent="-380990">
              <a:spcBef>
                <a:spcPts val="400"/>
              </a:spcBef>
              <a:buClr>
                <a:srgbClr val="0BD0D9"/>
              </a:buClr>
              <a:buFont typeface="Arial" panose="020B0604020202020204" pitchFamily="34" charset="0"/>
              <a:buChar char="•"/>
              <a:defRPr/>
            </a:pPr>
            <a:endParaRPr lang="en-US" altLang="en-US" sz="8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sz="8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 diarrhea, nausea, vomiting, anemia, thrombocytopenia hepatic toxicity, amylase/lipase elevation, serious and fatal encephalopathy (check baseline levels of thiamine/Vitamin B1)</a:t>
            </a:r>
          </a:p>
        </p:txBody>
      </p:sp>
      <p:sp>
        <p:nvSpPr>
          <p:cNvPr id="4" name="TextBox 3">
            <a:extLst>
              <a:ext uri="{FF2B5EF4-FFF2-40B4-BE49-F238E27FC236}">
                <a16:creationId xmlns:a16="http://schemas.microsoft.com/office/drawing/2014/main" id="{368B7EC6-454C-4E4A-9CFA-476EC6CE11EA}"/>
              </a:ext>
            </a:extLst>
          </p:cNvPr>
          <p:cNvSpPr txBox="1"/>
          <p:nvPr/>
        </p:nvSpPr>
        <p:spPr>
          <a:xfrm>
            <a:off x="164107" y="6381296"/>
            <a:ext cx="7609840" cy="584775"/>
          </a:xfrm>
          <a:prstGeom prst="rect">
            <a:avLst/>
          </a:prstGeom>
          <a:noFill/>
        </p:spPr>
        <p:txBody>
          <a:bodyPr wrap="square" rtlCol="0">
            <a:spAutoFit/>
          </a:bodyPr>
          <a:lstStyle/>
          <a:p>
            <a:r>
              <a:rPr lang="en-US" sz="1600" dirty="0">
                <a:hlinkClick r:id="rId2"/>
              </a:rPr>
              <a:t>www. INREBIC.com</a:t>
            </a:r>
          </a:p>
          <a:p>
            <a:endParaRPr lang="en-US" sz="1600" dirty="0"/>
          </a:p>
        </p:txBody>
      </p:sp>
    </p:spTree>
    <p:extLst>
      <p:ext uri="{BB962C8B-B14F-4D97-AF65-F5344CB8AC3E}">
        <p14:creationId xmlns:p14="http://schemas.microsoft.com/office/powerpoint/2010/main" val="38899128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192001" cy="1203433"/>
          </a:xfrm>
        </p:spPr>
        <p:txBody>
          <a:bodyPr>
            <a:normAutofit fontScale="90000"/>
          </a:bodyPr>
          <a:lstStyle/>
          <a:p>
            <a:pPr algn="ctr"/>
            <a:r>
              <a:rPr lang="en-US" altLang="en-US" sz="4133" dirty="0">
                <a:solidFill>
                  <a:srgbClr val="04617B"/>
                </a:solidFill>
                <a:latin typeface="Constantia" panose="02030602050306030303" pitchFamily="18" charset="0"/>
                <a:sym typeface="Calibri" panose="020F0502020204030204" pitchFamily="34" charset="0"/>
              </a:rPr>
              <a:t>Small Molecules</a:t>
            </a:r>
            <a:br>
              <a:rPr lang="en-US" altLang="en-US" sz="4133" dirty="0">
                <a:solidFill>
                  <a:srgbClr val="04617B"/>
                </a:solidFill>
                <a:latin typeface="Constantia" panose="02030602050306030303" pitchFamily="18" charset="0"/>
                <a:sym typeface="Calibri" panose="020F0502020204030204" pitchFamily="34" charset="0"/>
              </a:rPr>
            </a:br>
            <a:r>
              <a:rPr lang="en-US" altLang="en-US" sz="4133" dirty="0">
                <a:solidFill>
                  <a:srgbClr val="04617B"/>
                </a:solidFill>
                <a:latin typeface="Constantia" panose="02030602050306030303" pitchFamily="18" charset="0"/>
                <a:sym typeface="Calibri" panose="020F0502020204030204" pitchFamily="34" charset="0"/>
              </a:rPr>
              <a:t>Naming Conventions</a:t>
            </a:r>
            <a:endParaRPr lang="en-US" sz="4133" dirty="0">
              <a:latin typeface="Constantia" panose="02030602050306030303" pitchFamily="18" charset="0"/>
            </a:endParaRPr>
          </a:p>
        </p:txBody>
      </p:sp>
      <p:sp>
        <p:nvSpPr>
          <p:cNvPr id="3" name="Content Placeholder 2"/>
          <p:cNvSpPr>
            <a:spLocks noGrp="1"/>
          </p:cNvSpPr>
          <p:nvPr>
            <p:ph idx="1"/>
          </p:nvPr>
        </p:nvSpPr>
        <p:spPr>
          <a:xfrm>
            <a:off x="605481" y="1869418"/>
            <a:ext cx="10981038" cy="4371689"/>
          </a:xfrm>
        </p:spPr>
        <p:txBody>
          <a:bodyPr>
            <a:noAutofit/>
          </a:bodyPr>
          <a:lstStyle/>
          <a:p>
            <a:pPr lvl="2">
              <a:spcBef>
                <a:spcPts val="667"/>
              </a:spcBef>
              <a:buClr>
                <a:srgbClr val="0BD0D9"/>
              </a:buClr>
              <a:buSzPct val="95000"/>
              <a:buFontTx/>
              <a:buChar char="•"/>
            </a:pPr>
            <a:endParaRPr lang="en-US" sz="1400"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r>
              <a:rPr lang="en-US" altLang="en-US" sz="2133" b="1" dirty="0">
                <a:latin typeface="Constantia" panose="02030602050306030303" pitchFamily="18" charset="0"/>
                <a:sym typeface="Constantia" panose="02030602050306030303" pitchFamily="18" charset="0"/>
              </a:rPr>
              <a:t>par</a:t>
            </a:r>
            <a:r>
              <a:rPr lang="en-US" altLang="en-US" sz="2133" b="1" dirty="0">
                <a:solidFill>
                  <a:srgbClr val="FF0000"/>
                </a:solidFill>
                <a:latin typeface="Constantia" panose="02030602050306030303" pitchFamily="18" charset="0"/>
                <a:sym typeface="Constantia" panose="02030602050306030303" pitchFamily="18" charset="0"/>
              </a:rPr>
              <a:t>ib</a:t>
            </a:r>
            <a:r>
              <a:rPr lang="en-US" altLang="en-US" sz="2133" b="1" dirty="0">
                <a:latin typeface="Constantia" panose="02030602050306030303" pitchFamily="18" charset="0"/>
                <a:sym typeface="Constantia" panose="02030602050306030303" pitchFamily="18" charset="0"/>
              </a:rPr>
              <a:t>s</a:t>
            </a:r>
          </a:p>
          <a:p>
            <a:pPr lvl="1">
              <a:spcBef>
                <a:spcPts val="667"/>
              </a:spcBef>
              <a:buClr>
                <a:srgbClr val="0BD0D9"/>
              </a:buClr>
              <a:buSzPct val="95000"/>
              <a:buFontTx/>
              <a:buChar char="•"/>
            </a:pPr>
            <a:r>
              <a:rPr lang="en-US" altLang="en-US" sz="1733" b="1" dirty="0">
                <a:latin typeface="Constantia" panose="02030602050306030303" pitchFamily="18" charset="0"/>
                <a:sym typeface="Constantia" panose="02030602050306030303" pitchFamily="18" charset="0"/>
              </a:rPr>
              <a:t>PARP inhibitors: inhibitors of mammalian polyadenosine 5’-diphosphoribose polymerase (PARP) enzyme. </a:t>
            </a:r>
          </a:p>
          <a:p>
            <a:pPr lvl="2">
              <a:spcBef>
                <a:spcPts val="667"/>
              </a:spcBef>
              <a:buClr>
                <a:srgbClr val="0BD0D9"/>
              </a:buClr>
              <a:buSzPct val="95000"/>
              <a:buFontTx/>
              <a:buChar char="•"/>
            </a:pPr>
            <a:r>
              <a:rPr lang="en-US" altLang="en-US" sz="1400" b="1" dirty="0">
                <a:latin typeface="Constantia" panose="02030602050306030303" pitchFamily="18" charset="0"/>
                <a:sym typeface="Constantia" panose="02030602050306030303" pitchFamily="18" charset="0"/>
              </a:rPr>
              <a:t>olaparib, rucaparib, niraparib, </a:t>
            </a:r>
            <a:r>
              <a:rPr lang="en-US" altLang="en-US" sz="1400" b="1" dirty="0">
                <a:solidFill>
                  <a:srgbClr val="FF0000"/>
                </a:solidFill>
                <a:latin typeface="Constantia" panose="02030602050306030303" pitchFamily="18" charset="0"/>
                <a:sym typeface="Constantia" panose="02030602050306030303" pitchFamily="18" charset="0"/>
              </a:rPr>
              <a:t>talazoparib</a:t>
            </a: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sz="1400" dirty="0"/>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1">
              <a:spcBef>
                <a:spcPts val="667"/>
              </a:spcBef>
              <a:buClr>
                <a:srgbClr val="0BD0D9"/>
              </a:buClr>
              <a:buSzPct val="95000"/>
              <a:buFontTx/>
              <a:buChar char="•"/>
            </a:pPr>
            <a:endParaRPr lang="en-US" altLang="en-US" sz="17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p:txBody>
      </p:sp>
      <p:sp>
        <p:nvSpPr>
          <p:cNvPr id="4" name="TextBox 3">
            <a:extLst>
              <a:ext uri="{FF2B5EF4-FFF2-40B4-BE49-F238E27FC236}">
                <a16:creationId xmlns:a16="http://schemas.microsoft.com/office/drawing/2014/main" id="{EC6650F3-C1EA-4C7D-9928-9BC4F94A3385}"/>
              </a:ext>
            </a:extLst>
          </p:cNvPr>
          <p:cNvSpPr txBox="1"/>
          <p:nvPr/>
        </p:nvSpPr>
        <p:spPr>
          <a:xfrm>
            <a:off x="120869" y="6207139"/>
            <a:ext cx="11950263" cy="707694"/>
          </a:xfrm>
          <a:prstGeom prst="rect">
            <a:avLst/>
          </a:prstGeom>
          <a:noFill/>
        </p:spPr>
        <p:txBody>
          <a:bodyPr wrap="square" rtlCol="0">
            <a:spAutoFit/>
          </a:bodyPr>
          <a:lstStyle/>
          <a:p>
            <a:pPr lvl="0"/>
            <a:r>
              <a:rPr lang="en-US" sz="1333" dirty="0">
                <a:solidFill>
                  <a:prstClr val="black"/>
                </a:solidFill>
                <a:hlinkClick r:id="" action="ppaction://noaction"/>
              </a:rPr>
              <a:t>http://www.ama-assn.org/ama/pub/physician-resources/medical-science/united-states-adopted-names-council/</a:t>
            </a:r>
          </a:p>
          <a:p>
            <a:pPr lvl="0"/>
            <a:r>
              <a:rPr lang="en-US" sz="1333" dirty="0">
                <a:solidFill>
                  <a:prstClr val="black"/>
                </a:solidFill>
                <a:hlinkClick r:id="" action="ppaction://noaction"/>
              </a:rPr>
              <a:t>naming-guidelines/</a:t>
            </a:r>
            <a:r>
              <a:rPr lang="en-US" sz="1333" dirty="0">
                <a:solidFill>
                  <a:prstClr val="black"/>
                </a:solidFill>
              </a:rPr>
              <a:t>naming-biologics/monoclonal-antibodies.page</a:t>
            </a:r>
          </a:p>
          <a:p>
            <a:pPr lvl="0"/>
            <a:endParaRPr lang="en-US" sz="1333" dirty="0">
              <a:solidFill>
                <a:prstClr val="black"/>
              </a:solidFill>
            </a:endParaRPr>
          </a:p>
        </p:txBody>
      </p:sp>
    </p:spTree>
    <p:extLst>
      <p:ext uri="{BB962C8B-B14F-4D97-AF65-F5344CB8AC3E}">
        <p14:creationId xmlns:p14="http://schemas.microsoft.com/office/powerpoint/2010/main" val="2043762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69559" y="1114353"/>
            <a:ext cx="11324027" cy="4820164"/>
          </a:xfrm>
        </p:spPr>
        <p:txBody>
          <a:bodyPr/>
          <a:lstStyle/>
          <a:p>
            <a:pPr marL="1557828" lvl="3" indent="-260344" defTabSz="1206470" rtl="0">
              <a:lnSpc>
                <a:spcPct val="80000"/>
              </a:lnSpc>
              <a:spcBef>
                <a:spcPts val="533"/>
              </a:spcBef>
              <a:defRPr/>
            </a:pPr>
            <a:br>
              <a:rPr lang="en-US" altLang="en-US" sz="2267" b="1" kern="1200"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br>
            <a:r>
              <a:rPr lang="en-US" altLang="en-US" sz="2267" b="1" kern="1200"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talazoparib TALZENNA</a:t>
            </a:r>
            <a:r>
              <a:rPr lang="en-US" altLang="en-US" b="1"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 ™</a:t>
            </a:r>
            <a:r>
              <a:rPr lang="en-US" altLang="en-US" sz="2267" b="1" kern="1200"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 </a:t>
            </a:r>
            <a:r>
              <a:rPr lang="en-US" altLang="en-US" sz="2267" b="1" kern="1200" dirty="0">
                <a:solidFill>
                  <a:schemeClr val="tx1"/>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Pfizer Inc.( a poly [ADP-ribose] polymerase [PARP] inhibitor, for patients with deleterious or suspected deleterious germline BRCA-mutated [gBRCAm], HER2 negative locally advanced or metastatic breast cancer</a:t>
            </a:r>
            <a:r>
              <a:rPr lang="en-US" altLang="en-US" sz="2133" b="1" kern="1200" dirty="0">
                <a:solidFill>
                  <a:schemeClr val="tx1"/>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a:t>
            </a:r>
            <a:endParaRPr lang="en-US" sz="2133" dirty="0">
              <a:solidFill>
                <a:schemeClr val="tx1"/>
              </a:solidFill>
            </a:endParaRPr>
          </a:p>
        </p:txBody>
      </p:sp>
      <p:sp>
        <p:nvSpPr>
          <p:cNvPr id="4" name="TextBox 3">
            <a:extLst>
              <a:ext uri="{FF2B5EF4-FFF2-40B4-BE49-F238E27FC236}">
                <a16:creationId xmlns:a16="http://schemas.microsoft.com/office/drawing/2014/main" id="{35017669-C1D9-48AB-8995-760F80E213F9}"/>
              </a:ext>
            </a:extLst>
          </p:cNvPr>
          <p:cNvSpPr txBox="1"/>
          <p:nvPr/>
        </p:nvSpPr>
        <p:spPr>
          <a:xfrm>
            <a:off x="387562" y="6015259"/>
            <a:ext cx="5579253" cy="584775"/>
          </a:xfrm>
          <a:prstGeom prst="rect">
            <a:avLst/>
          </a:prstGeom>
          <a:noFill/>
        </p:spPr>
        <p:txBody>
          <a:bodyPr wrap="square" rtlCol="0">
            <a:spAutoFit/>
          </a:bodyPr>
          <a:lstStyle/>
          <a:p>
            <a:pPr lvl="0"/>
            <a:r>
              <a:rPr lang="en-US" sz="1600" dirty="0">
                <a:solidFill>
                  <a:prstClr val="black"/>
                </a:solidFill>
                <a:hlinkClick r:id="rId2"/>
              </a:rPr>
              <a:t>www.talzenna.com</a:t>
            </a:r>
            <a:endParaRPr lang="en-US" sz="1600" dirty="0">
              <a:solidFill>
                <a:prstClr val="black"/>
              </a:solidFill>
            </a:endParaRPr>
          </a:p>
          <a:p>
            <a:pPr lvl="0"/>
            <a:endParaRPr lang="en-US" sz="1600" dirty="0">
              <a:solidFill>
                <a:prstClr val="black"/>
              </a:solidFill>
            </a:endParaRPr>
          </a:p>
        </p:txBody>
      </p:sp>
    </p:spTree>
    <p:extLst>
      <p:ext uri="{BB962C8B-B14F-4D97-AF65-F5344CB8AC3E}">
        <p14:creationId xmlns:p14="http://schemas.microsoft.com/office/powerpoint/2010/main" val="8892559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349" y="45025"/>
            <a:ext cx="10972800" cy="738723"/>
          </a:xfrm>
        </p:spPr>
        <p:txBody>
          <a:bodyPr>
            <a:normAutofit fontScale="90000"/>
          </a:bodyPr>
          <a:lstStyle/>
          <a:p>
            <a:pPr algn="ctr"/>
            <a:br>
              <a:rPr lang="en-US" u="sng" dirty="0">
                <a:solidFill>
                  <a:srgbClr val="FF0000"/>
                </a:solidFill>
                <a:latin typeface="Constantia" panose="02030602050306030303" pitchFamily="18" charset="0"/>
              </a:rPr>
            </a:br>
            <a:r>
              <a:rPr lang="en-US" altLang="en-US" sz="3600" b="1"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talazoparib (TALZENNA™)</a:t>
            </a:r>
            <a:br>
              <a:rPr lang="en-US" altLang="en-US" sz="3600" dirty="0">
                <a:latin typeface="Constantia" panose="02030602050306030303" pitchFamily="18" charset="0"/>
              </a:rPr>
            </a:br>
            <a:endParaRPr lang="en-US" sz="3600" dirty="0"/>
          </a:p>
        </p:txBody>
      </p:sp>
      <p:sp>
        <p:nvSpPr>
          <p:cNvPr id="3" name="Content Placeholder 2"/>
          <p:cNvSpPr>
            <a:spLocks noGrp="1"/>
          </p:cNvSpPr>
          <p:nvPr>
            <p:ph idx="1"/>
          </p:nvPr>
        </p:nvSpPr>
        <p:spPr>
          <a:xfrm>
            <a:off x="79171" y="1031303"/>
            <a:ext cx="11891157" cy="5216044"/>
          </a:xfrm>
        </p:spPr>
        <p:txBody>
          <a:bodyPr>
            <a:normAutofit fontScale="32500" lnSpcReduction="20000"/>
          </a:bodyPr>
          <a:lstStyle/>
          <a:p>
            <a:pPr marL="1145087" lvl="3" indent="0" defTabSz="1206470">
              <a:lnSpc>
                <a:spcPct val="80000"/>
              </a:lnSpc>
              <a:spcBef>
                <a:spcPts val="533"/>
              </a:spcBef>
              <a:buClr>
                <a:srgbClr val="0F6FC6"/>
              </a:buClr>
              <a:buSzPct val="85000"/>
              <a:buNone/>
              <a:defRPr/>
            </a:pPr>
            <a:endParaRPr lang="en-US" altLang="en-US" sz="2667" b="1"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endParaRPr>
          </a:p>
          <a:p>
            <a:pPr marL="1145087" lvl="3" indent="0" defTabSz="1206470">
              <a:lnSpc>
                <a:spcPct val="80000"/>
              </a:lnSpc>
              <a:spcBef>
                <a:spcPts val="533"/>
              </a:spcBef>
              <a:buClr>
                <a:srgbClr val="0F6FC6"/>
              </a:buClr>
              <a:buSzPct val="85000"/>
              <a:buNone/>
              <a:defRPr/>
            </a:pPr>
            <a:r>
              <a:rPr lang="en-US" altLang="en-US" sz="6533" b="1"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talazoparib TALZENNA ™ </a:t>
            </a:r>
            <a:r>
              <a:rPr lang="en-US" altLang="en-US" sz="6533" b="1" dirty="0">
                <a:latin typeface="Constantia" panose="02030602050306030303" pitchFamily="18" charset="0"/>
                <a:ea typeface="Constantia" panose="02030602050306030303" pitchFamily="18" charset="0"/>
                <a:cs typeface="Constantia" panose="02030602050306030303" pitchFamily="18" charset="0"/>
                <a:sym typeface="Constantia" pitchFamily="18" charset="0"/>
              </a:rPr>
              <a:t>Pfizer Inc. (a poly [ADP-ribose] polymerase [PARP] inhibitor, for adult patients with deleterious or suspected deleterious germline BRCA-mutated [gBRCAm], HER2 negative locally advanced or metastatic breast cancer)</a:t>
            </a:r>
          </a:p>
          <a:p>
            <a:pPr marL="1145087" lvl="3" indent="0" defTabSz="1206470">
              <a:lnSpc>
                <a:spcPct val="80000"/>
              </a:lnSpc>
              <a:spcBef>
                <a:spcPts val="533"/>
              </a:spcBef>
              <a:buClr>
                <a:srgbClr val="0F6FC6"/>
              </a:buClr>
              <a:buSzPct val="85000"/>
              <a:buNone/>
              <a:defRPr/>
            </a:pPr>
            <a:endParaRPr lang="en-US" altLang="en-US" sz="6533" b="1" u="sng" dirty="0">
              <a:solidFill>
                <a:srgbClr val="FF0000"/>
              </a:solidFill>
              <a:latin typeface="Constantia" panose="02030602050306030303" pitchFamily="18" charset="0"/>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6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Small molecule, oral (PARP) inhibitor</a:t>
            </a:r>
          </a:p>
          <a:p>
            <a:pPr marL="1295368" lvl="4" indent="-380990">
              <a:spcBef>
                <a:spcPts val="400"/>
              </a:spcBef>
              <a:buClr>
                <a:srgbClr val="0BD0D9"/>
              </a:buClr>
              <a:buFont typeface="Arial" panose="020B0604020202020204" pitchFamily="34" charset="0"/>
              <a:buChar char="•"/>
              <a:defRPr/>
            </a:pPr>
            <a:endParaRPr lang="en-US" altLang="en-US" sz="6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6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Drug/drug  interactions with P-gp inhibitors</a:t>
            </a:r>
          </a:p>
          <a:p>
            <a:pPr marL="1295368" lvl="4" indent="-380990">
              <a:spcBef>
                <a:spcPts val="400"/>
              </a:spcBef>
              <a:buClr>
                <a:srgbClr val="0BD0D9"/>
              </a:buClr>
              <a:buFont typeface="Arial" panose="020B0604020202020204" pitchFamily="34" charset="0"/>
              <a:buChar char="•"/>
              <a:defRPr/>
            </a:pPr>
            <a:endParaRPr lang="en-US" altLang="en-US" sz="6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6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Targets PARP enzymes</a:t>
            </a:r>
          </a:p>
          <a:p>
            <a:pPr marL="1295368" lvl="4" indent="-380990">
              <a:spcBef>
                <a:spcPts val="400"/>
              </a:spcBef>
              <a:buClr>
                <a:srgbClr val="0BD0D9"/>
              </a:buClr>
              <a:buFont typeface="Arial" panose="020B0604020202020204" pitchFamily="34" charset="0"/>
              <a:buChar char="•"/>
              <a:defRPr/>
            </a:pPr>
            <a:endParaRPr lang="en-US" altLang="en-US" sz="6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sz="6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Genomic alteration specific</a:t>
            </a:r>
            <a:r>
              <a:rPr lang="en-US" altLang="en-US" sz="6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 testing required</a:t>
            </a:r>
            <a:r>
              <a:rPr lang="en-US" altLang="en-US" sz="6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 </a:t>
            </a:r>
          </a:p>
          <a:p>
            <a:pPr marL="1295368" lvl="4" indent="-380990">
              <a:spcBef>
                <a:spcPts val="400"/>
              </a:spcBef>
              <a:buClr>
                <a:srgbClr val="0BD0D9"/>
              </a:buClr>
              <a:buFont typeface="Arial" panose="020B0604020202020204" pitchFamily="34" charset="0"/>
              <a:buChar char="•"/>
              <a:defRPr/>
            </a:pPr>
            <a:endParaRPr lang="en-US" altLang="en-US" sz="6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6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  Fatigue, nausea, myelosuppression, vomiting, alopecia, diarrhea, decreased appetite. decreases in lymphocytes, leukocytes, and calcium. Rare risk of MDS/AML. Increases in glucose, alanine aminotransferase, aspartate aminotransferase, and alkaline phosphatase.</a:t>
            </a:r>
          </a:p>
        </p:txBody>
      </p:sp>
      <p:sp>
        <p:nvSpPr>
          <p:cNvPr id="4" name="TextBox 3">
            <a:extLst>
              <a:ext uri="{FF2B5EF4-FFF2-40B4-BE49-F238E27FC236}">
                <a16:creationId xmlns:a16="http://schemas.microsoft.com/office/drawing/2014/main" id="{368B7EC6-454C-4E4A-9CFA-476EC6CE11EA}"/>
              </a:ext>
            </a:extLst>
          </p:cNvPr>
          <p:cNvSpPr txBox="1"/>
          <p:nvPr/>
        </p:nvSpPr>
        <p:spPr>
          <a:xfrm>
            <a:off x="164107" y="6247347"/>
            <a:ext cx="7609840" cy="584775"/>
          </a:xfrm>
          <a:prstGeom prst="rect">
            <a:avLst/>
          </a:prstGeom>
          <a:noFill/>
        </p:spPr>
        <p:txBody>
          <a:bodyPr wrap="square" rtlCol="0">
            <a:spAutoFit/>
          </a:bodyPr>
          <a:lstStyle/>
          <a:p>
            <a:r>
              <a:rPr lang="en-US" sz="1600" dirty="0">
                <a:hlinkClick r:id="rId2"/>
              </a:rPr>
              <a:t>www.talzenna.com</a:t>
            </a:r>
            <a:endParaRPr lang="en-US" sz="1600" dirty="0"/>
          </a:p>
          <a:p>
            <a:endParaRPr lang="en-US" sz="1600" dirty="0"/>
          </a:p>
        </p:txBody>
      </p:sp>
    </p:spTree>
    <p:extLst>
      <p:ext uri="{BB962C8B-B14F-4D97-AF65-F5344CB8AC3E}">
        <p14:creationId xmlns:p14="http://schemas.microsoft.com/office/powerpoint/2010/main" val="32291810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192001" cy="1203433"/>
          </a:xfrm>
        </p:spPr>
        <p:txBody>
          <a:bodyPr>
            <a:normAutofit fontScale="90000"/>
          </a:bodyPr>
          <a:lstStyle/>
          <a:p>
            <a:pPr algn="ctr"/>
            <a:r>
              <a:rPr lang="en-US" altLang="en-US" sz="4133" dirty="0">
                <a:solidFill>
                  <a:srgbClr val="04617B"/>
                </a:solidFill>
                <a:latin typeface="Constantia" panose="02030602050306030303" pitchFamily="18" charset="0"/>
                <a:sym typeface="Calibri" panose="020F0502020204030204" pitchFamily="34" charset="0"/>
              </a:rPr>
              <a:t>Small Molecules</a:t>
            </a:r>
            <a:br>
              <a:rPr lang="en-US" altLang="en-US" sz="4133" dirty="0">
                <a:solidFill>
                  <a:srgbClr val="04617B"/>
                </a:solidFill>
                <a:latin typeface="Constantia" panose="02030602050306030303" pitchFamily="18" charset="0"/>
                <a:sym typeface="Calibri" panose="020F0502020204030204" pitchFamily="34" charset="0"/>
              </a:rPr>
            </a:br>
            <a:r>
              <a:rPr lang="en-US" altLang="en-US" sz="4133" dirty="0">
                <a:solidFill>
                  <a:srgbClr val="04617B"/>
                </a:solidFill>
                <a:latin typeface="Constantia" panose="02030602050306030303" pitchFamily="18" charset="0"/>
                <a:sym typeface="Calibri" panose="020F0502020204030204" pitchFamily="34" charset="0"/>
              </a:rPr>
              <a:t>Naming Conventions</a:t>
            </a:r>
            <a:endParaRPr lang="en-US" sz="4133" dirty="0">
              <a:latin typeface="Constantia" panose="02030602050306030303" pitchFamily="18" charset="0"/>
            </a:endParaRPr>
          </a:p>
        </p:txBody>
      </p:sp>
      <p:sp>
        <p:nvSpPr>
          <p:cNvPr id="3" name="Content Placeholder 2"/>
          <p:cNvSpPr>
            <a:spLocks noGrp="1"/>
          </p:cNvSpPr>
          <p:nvPr>
            <p:ph idx="1"/>
          </p:nvPr>
        </p:nvSpPr>
        <p:spPr>
          <a:xfrm>
            <a:off x="729842" y="2341390"/>
            <a:ext cx="10953226" cy="2527244"/>
          </a:xfrm>
        </p:spPr>
        <p:txBody>
          <a:bodyPr>
            <a:noAutofit/>
          </a:bodyPr>
          <a:lstStyle/>
          <a:p>
            <a:pPr>
              <a:spcBef>
                <a:spcPts val="667"/>
              </a:spcBef>
              <a:buClr>
                <a:srgbClr val="0BD0D9"/>
              </a:buClr>
              <a:buSzPct val="95000"/>
              <a:buFontTx/>
              <a:buChar char="•"/>
            </a:pPr>
            <a:r>
              <a:rPr lang="en-US" altLang="en-US" sz="2133" b="1" dirty="0">
                <a:latin typeface="Constantia" panose="02030602050306030303" pitchFamily="18" charset="0"/>
                <a:sym typeface="Constantia" panose="02030602050306030303" pitchFamily="18" charset="0"/>
              </a:rPr>
              <a:t>lis</a:t>
            </a:r>
            <a:r>
              <a:rPr lang="en-US" altLang="en-US" sz="2133" b="1" dirty="0">
                <a:solidFill>
                  <a:srgbClr val="FF0000"/>
                </a:solidFill>
                <a:latin typeface="Constantia" panose="02030602050306030303" pitchFamily="18" charset="0"/>
                <a:sym typeface="Constantia" panose="02030602050306030303" pitchFamily="18" charset="0"/>
              </a:rPr>
              <a:t>ib</a:t>
            </a:r>
            <a:r>
              <a:rPr lang="en-US" altLang="en-US" sz="2133" b="1" dirty="0">
                <a:latin typeface="Constantia" panose="02030602050306030303" pitchFamily="18" charset="0"/>
                <a:sym typeface="Constantia" panose="02030602050306030303" pitchFamily="18" charset="0"/>
              </a:rPr>
              <a:t>s:</a:t>
            </a:r>
          </a:p>
          <a:p>
            <a:pPr lvl="1">
              <a:spcBef>
                <a:spcPts val="667"/>
              </a:spcBef>
              <a:buClr>
                <a:srgbClr val="0BD0D9"/>
              </a:buClr>
              <a:buSzPct val="95000"/>
              <a:buFontTx/>
              <a:buChar char="•"/>
            </a:pPr>
            <a:r>
              <a:rPr lang="en-US" altLang="en-US" sz="1733" b="1" dirty="0">
                <a:latin typeface="Constantia" panose="02030602050306030303" pitchFamily="18" charset="0"/>
                <a:sym typeface="Constantia" panose="02030602050306030303" pitchFamily="18" charset="0"/>
              </a:rPr>
              <a:t>PI3 kinase inhibitors</a:t>
            </a:r>
          </a:p>
          <a:p>
            <a:pPr lvl="2">
              <a:spcBef>
                <a:spcPts val="667"/>
              </a:spcBef>
              <a:buClr>
                <a:srgbClr val="0BD0D9"/>
              </a:buClr>
              <a:buSzPct val="95000"/>
              <a:buFontTx/>
              <a:buChar char="•"/>
            </a:pPr>
            <a:r>
              <a:rPr lang="en-US" altLang="en-US" sz="1400" b="1" dirty="0">
                <a:latin typeface="Constantia" panose="02030602050306030303" pitchFamily="18" charset="0"/>
                <a:sym typeface="Constantia" panose="02030602050306030303" pitchFamily="18" charset="0"/>
              </a:rPr>
              <a:t>idelalisib, copanlisib, </a:t>
            </a:r>
            <a:r>
              <a:rPr lang="en-US" altLang="en-US" sz="1400" b="1" dirty="0">
                <a:solidFill>
                  <a:srgbClr val="FF0000"/>
                </a:solidFill>
                <a:latin typeface="Constantia" panose="02030602050306030303" pitchFamily="18" charset="0"/>
                <a:sym typeface="Constantia" panose="02030602050306030303" pitchFamily="18" charset="0"/>
              </a:rPr>
              <a:t>duvelisib, alpelisib</a:t>
            </a:r>
          </a:p>
          <a:p>
            <a:pPr lvl="2">
              <a:spcBef>
                <a:spcPts val="667"/>
              </a:spcBef>
              <a:buClr>
                <a:srgbClr val="0BD0D9"/>
              </a:buClr>
              <a:buSzPct val="95000"/>
              <a:buFontTx/>
              <a:buChar char="•"/>
            </a:pPr>
            <a:endParaRPr lang="en-US" altLang="en-US" sz="1333" b="1" dirty="0">
              <a:solidFill>
                <a:srgbClr val="FF0000"/>
              </a:solidFill>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sz="1400" dirty="0"/>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1">
              <a:spcBef>
                <a:spcPts val="667"/>
              </a:spcBef>
              <a:buClr>
                <a:srgbClr val="0BD0D9"/>
              </a:buClr>
              <a:buSzPct val="95000"/>
              <a:buFontTx/>
              <a:buChar char="•"/>
            </a:pPr>
            <a:endParaRPr lang="en-US" altLang="en-US" sz="17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p:txBody>
      </p:sp>
      <p:sp>
        <p:nvSpPr>
          <p:cNvPr id="4" name="TextBox 3">
            <a:extLst>
              <a:ext uri="{FF2B5EF4-FFF2-40B4-BE49-F238E27FC236}">
                <a16:creationId xmlns:a16="http://schemas.microsoft.com/office/drawing/2014/main" id="{EC6650F3-C1EA-4C7D-9928-9BC4F94A3385}"/>
              </a:ext>
            </a:extLst>
          </p:cNvPr>
          <p:cNvSpPr txBox="1"/>
          <p:nvPr/>
        </p:nvSpPr>
        <p:spPr>
          <a:xfrm>
            <a:off x="120869" y="6207139"/>
            <a:ext cx="11950263" cy="707694"/>
          </a:xfrm>
          <a:prstGeom prst="rect">
            <a:avLst/>
          </a:prstGeom>
          <a:noFill/>
        </p:spPr>
        <p:txBody>
          <a:bodyPr wrap="square" rtlCol="0">
            <a:spAutoFit/>
          </a:bodyPr>
          <a:lstStyle/>
          <a:p>
            <a:pPr lvl="0"/>
            <a:r>
              <a:rPr lang="en-US" sz="1333" dirty="0">
                <a:solidFill>
                  <a:prstClr val="black"/>
                </a:solidFill>
                <a:hlinkClick r:id="" action="ppaction://noaction"/>
              </a:rPr>
              <a:t>http://www.ama-assn.org/ama/pub/physician-resources/medical-science/united-states-adopted-names-council/</a:t>
            </a:r>
          </a:p>
          <a:p>
            <a:pPr lvl="0"/>
            <a:r>
              <a:rPr lang="en-US" sz="1333" dirty="0">
                <a:solidFill>
                  <a:prstClr val="black"/>
                </a:solidFill>
                <a:hlinkClick r:id="" action="ppaction://noaction"/>
              </a:rPr>
              <a:t>naming-guidelines/</a:t>
            </a:r>
            <a:r>
              <a:rPr lang="en-US" sz="1333" dirty="0">
                <a:solidFill>
                  <a:prstClr val="black"/>
                </a:solidFill>
              </a:rPr>
              <a:t>naming-biologics/monoclonal-antibodies.page</a:t>
            </a:r>
          </a:p>
          <a:p>
            <a:pPr lvl="0"/>
            <a:endParaRPr lang="en-US" sz="1333" dirty="0">
              <a:solidFill>
                <a:prstClr val="black"/>
              </a:solidFill>
            </a:endParaRPr>
          </a:p>
        </p:txBody>
      </p:sp>
    </p:spTree>
    <p:extLst>
      <p:ext uri="{BB962C8B-B14F-4D97-AF65-F5344CB8AC3E}">
        <p14:creationId xmlns:p14="http://schemas.microsoft.com/office/powerpoint/2010/main" val="3096678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676" y="106198"/>
            <a:ext cx="10972800" cy="772149"/>
          </a:xfrm>
        </p:spPr>
        <p:txBody>
          <a:bodyPr>
            <a:normAutofit fontScale="90000"/>
          </a:bodyPr>
          <a:lstStyle/>
          <a:p>
            <a:pPr algn="ctr"/>
            <a:br>
              <a:rPr lang="en-US" dirty="0"/>
            </a:br>
            <a:r>
              <a:rPr lang="en-US" sz="4800" dirty="0"/>
              <a:t>Progress in Cancer Therapy 2019</a:t>
            </a:r>
            <a:br>
              <a:rPr lang="en-US" dirty="0"/>
            </a:br>
            <a:endParaRPr lang="en-US" dirty="0"/>
          </a:p>
        </p:txBody>
      </p:sp>
      <p:sp>
        <p:nvSpPr>
          <p:cNvPr id="7" name="Content Placeholder 6"/>
          <p:cNvSpPr>
            <a:spLocks noGrp="1"/>
          </p:cNvSpPr>
          <p:nvPr>
            <p:ph idx="1"/>
          </p:nvPr>
        </p:nvSpPr>
        <p:spPr>
          <a:xfrm>
            <a:off x="737938" y="1021978"/>
            <a:ext cx="10868525" cy="5222879"/>
          </a:xfrm>
        </p:spPr>
        <p:txBody>
          <a:bodyPr>
            <a:normAutofit lnSpcReduction="10000"/>
          </a:bodyPr>
          <a:lstStyle/>
          <a:p>
            <a:pPr marL="992691" lvl="1" indent="-457189" defTabSz="1206470">
              <a:lnSpc>
                <a:spcPct val="80000"/>
              </a:lnSpc>
              <a:spcBef>
                <a:spcPts val="533"/>
              </a:spcBef>
              <a:buClr>
                <a:srgbClr val="0F6FC6"/>
              </a:buClr>
              <a:buSzPct val="85000"/>
              <a:buFont typeface="Arial" panose="020B0604020202020204" pitchFamily="34" charset="0"/>
              <a:buChar char="•"/>
              <a:defRPr/>
            </a:pPr>
            <a:r>
              <a:rPr lang="en-US" altLang="en-US" sz="3067" b="1" dirty="0">
                <a:solidFill>
                  <a:srgbClr val="FF0000"/>
                </a:solidFill>
                <a:latin typeface="Constantia" pitchFamily="18" charset="0"/>
                <a:ea typeface="Constantia" pitchFamily="18" charset="0"/>
                <a:cs typeface="Constantia" pitchFamily="18" charset="0"/>
                <a:sym typeface="Constantia" pitchFamily="18" charset="0"/>
              </a:rPr>
              <a:t>New FDA Approved Cancer Treatment Agents (since 1/1/18)</a:t>
            </a:r>
          </a:p>
          <a:p>
            <a:pPr marL="992691" lvl="1" indent="-457189" defTabSz="1206470">
              <a:lnSpc>
                <a:spcPct val="80000"/>
              </a:lnSpc>
              <a:spcBef>
                <a:spcPts val="533"/>
              </a:spcBef>
              <a:buClr>
                <a:srgbClr val="0F6FC6"/>
              </a:buClr>
              <a:buSzPct val="85000"/>
              <a:buFont typeface="Arial" panose="020B0604020202020204" pitchFamily="34" charset="0"/>
              <a:buChar char="•"/>
              <a:defRPr/>
            </a:pPr>
            <a:endParaRPr lang="en-US" altLang="en-US" sz="3067" b="1" dirty="0">
              <a:solidFill>
                <a:prstClr val="black"/>
              </a:solidFill>
              <a:latin typeface="Constantia" pitchFamily="18" charset="0"/>
              <a:ea typeface="Constantia" pitchFamily="18" charset="0"/>
              <a:cs typeface="Constantia" pitchFamily="18" charset="0"/>
              <a:sym typeface="Constantia" pitchFamily="18" charset="0"/>
            </a:endParaRPr>
          </a:p>
          <a:p>
            <a:pPr marL="1602276" lvl="2" indent="-457189" defTabSz="1206470">
              <a:lnSpc>
                <a:spcPct val="80000"/>
              </a:lnSpc>
              <a:spcBef>
                <a:spcPts val="533"/>
              </a:spcBef>
              <a:buClr>
                <a:srgbClr val="0F6FC6"/>
              </a:buClr>
              <a:buSzPct val="85000"/>
              <a:buFont typeface="Arial" panose="020B0604020202020204" pitchFamily="34" charset="0"/>
              <a:buChar char="•"/>
              <a:defRPr/>
            </a:pPr>
            <a:r>
              <a:rPr lang="en-US" altLang="en-US" sz="2533" b="1" dirty="0">
                <a:solidFill>
                  <a:prstClr val="black"/>
                </a:solidFill>
                <a:latin typeface="Constantia" pitchFamily="18" charset="0"/>
                <a:ea typeface="Constantia" pitchFamily="18" charset="0"/>
                <a:cs typeface="Constantia" pitchFamily="18" charset="0"/>
                <a:sym typeface="Constantia" pitchFamily="18" charset="0"/>
              </a:rPr>
              <a:t>29 total: 17 solid tumor &amp; 12 hematologic</a:t>
            </a:r>
          </a:p>
          <a:p>
            <a:pPr marL="1602276" lvl="2" indent="-457189" defTabSz="1206470">
              <a:lnSpc>
                <a:spcPct val="80000"/>
              </a:lnSpc>
              <a:spcBef>
                <a:spcPts val="533"/>
              </a:spcBef>
              <a:buClr>
                <a:srgbClr val="0F6FC6"/>
              </a:buClr>
              <a:buSzPct val="85000"/>
              <a:buFont typeface="Arial" panose="020B0604020202020204" pitchFamily="34" charset="0"/>
              <a:buChar char="•"/>
              <a:defRPr/>
            </a:pPr>
            <a:endParaRPr lang="en-US" altLang="en-US" sz="2533" b="1" dirty="0">
              <a:solidFill>
                <a:prstClr val="black"/>
              </a:solidFill>
              <a:latin typeface="Constantia" pitchFamily="18" charset="0"/>
              <a:ea typeface="Constantia" pitchFamily="18" charset="0"/>
              <a:cs typeface="Constantia" pitchFamily="18" charset="0"/>
              <a:sym typeface="Constantia" pitchFamily="18" charset="0"/>
            </a:endParaRPr>
          </a:p>
          <a:p>
            <a:pPr marL="2211861" lvl="3" indent="-457189" defTabSz="1206470">
              <a:lnSpc>
                <a:spcPct val="80000"/>
              </a:lnSpc>
              <a:spcBef>
                <a:spcPts val="533"/>
              </a:spcBef>
              <a:buClr>
                <a:srgbClr val="0F6FC6"/>
              </a:buClr>
              <a:buSzPct val="85000"/>
              <a:buFont typeface="Arial" panose="020B0604020202020204" pitchFamily="34" charset="0"/>
              <a:buChar char="•"/>
              <a:defRPr/>
            </a:pPr>
            <a:r>
              <a:rPr lang="en-US" altLang="en-US" sz="2533" b="1" dirty="0">
                <a:solidFill>
                  <a:prstClr val="black"/>
                </a:solidFill>
                <a:latin typeface="Constantia" pitchFamily="18" charset="0"/>
                <a:ea typeface="Constantia" pitchFamily="18" charset="0"/>
                <a:cs typeface="Constantia" pitchFamily="18" charset="0"/>
                <a:sym typeface="Constantia" pitchFamily="18" charset="0"/>
              </a:rPr>
              <a:t> 2 radiopharmaceutical agents</a:t>
            </a:r>
          </a:p>
          <a:p>
            <a:pPr marL="2211861" lvl="3" indent="-457189" defTabSz="1206470">
              <a:lnSpc>
                <a:spcPct val="80000"/>
              </a:lnSpc>
              <a:spcBef>
                <a:spcPts val="533"/>
              </a:spcBef>
              <a:buClr>
                <a:srgbClr val="0F6FC6"/>
              </a:buClr>
              <a:buSzPct val="85000"/>
              <a:buFont typeface="Arial" panose="020B0604020202020204" pitchFamily="34" charset="0"/>
              <a:buChar char="•"/>
              <a:defRPr/>
            </a:pPr>
            <a:endParaRPr lang="en-US" altLang="en-US" sz="2533" b="1" dirty="0">
              <a:solidFill>
                <a:prstClr val="black"/>
              </a:solidFill>
              <a:latin typeface="Constantia" pitchFamily="18" charset="0"/>
              <a:ea typeface="Constantia" pitchFamily="18" charset="0"/>
              <a:cs typeface="Constantia" pitchFamily="18" charset="0"/>
              <a:sym typeface="Constantia" pitchFamily="18" charset="0"/>
            </a:endParaRPr>
          </a:p>
          <a:p>
            <a:pPr marL="2211861" lvl="3" indent="-457189" defTabSz="1206470">
              <a:lnSpc>
                <a:spcPct val="80000"/>
              </a:lnSpc>
              <a:spcBef>
                <a:spcPts val="533"/>
              </a:spcBef>
              <a:buClr>
                <a:srgbClr val="0F6FC6"/>
              </a:buClr>
              <a:buSzPct val="85000"/>
              <a:buFont typeface="Arial" panose="020B0604020202020204" pitchFamily="34" charset="0"/>
              <a:buChar char="•"/>
              <a:defRPr/>
            </a:pPr>
            <a:r>
              <a:rPr lang="en-US" altLang="en-US" sz="2533" b="1" dirty="0">
                <a:solidFill>
                  <a:prstClr val="black"/>
                </a:solidFill>
                <a:latin typeface="Constantia" pitchFamily="18" charset="0"/>
                <a:ea typeface="Constantia" pitchFamily="18" charset="0"/>
                <a:cs typeface="Constantia" pitchFamily="18" charset="0"/>
                <a:sym typeface="Constantia" pitchFamily="18" charset="0"/>
              </a:rPr>
              <a:t> 2 androgen receptor inhibitors</a:t>
            </a:r>
          </a:p>
          <a:p>
            <a:pPr marL="2211861" lvl="3" indent="-457189" defTabSz="1206470">
              <a:lnSpc>
                <a:spcPct val="80000"/>
              </a:lnSpc>
              <a:spcBef>
                <a:spcPts val="533"/>
              </a:spcBef>
              <a:buClr>
                <a:srgbClr val="0F6FC6"/>
              </a:buClr>
              <a:buSzPct val="85000"/>
              <a:buFont typeface="Arial" panose="020B0604020202020204" pitchFamily="34" charset="0"/>
              <a:buChar char="•"/>
              <a:defRPr/>
            </a:pPr>
            <a:endParaRPr lang="en-US" altLang="en-US" sz="2533" b="1" dirty="0">
              <a:solidFill>
                <a:prstClr val="black"/>
              </a:solidFill>
              <a:latin typeface="Constantia" pitchFamily="18" charset="0"/>
              <a:ea typeface="Constantia" pitchFamily="18" charset="0"/>
              <a:cs typeface="Constantia" pitchFamily="18" charset="0"/>
              <a:sym typeface="Constantia" pitchFamily="18" charset="0"/>
            </a:endParaRPr>
          </a:p>
          <a:p>
            <a:pPr marL="2211861" lvl="3" indent="-457189" defTabSz="1206470">
              <a:lnSpc>
                <a:spcPct val="80000"/>
              </a:lnSpc>
              <a:spcBef>
                <a:spcPts val="533"/>
              </a:spcBef>
              <a:buClr>
                <a:srgbClr val="0F6FC6"/>
              </a:buClr>
              <a:buSzPct val="85000"/>
              <a:buFont typeface="Arial" panose="020B0604020202020204" pitchFamily="34" charset="0"/>
              <a:buChar char="•"/>
              <a:defRPr/>
            </a:pPr>
            <a:r>
              <a:rPr lang="en-US" altLang="en-US" sz="2533" b="1" dirty="0">
                <a:solidFill>
                  <a:prstClr val="black"/>
                </a:solidFill>
                <a:latin typeface="Constantia" pitchFamily="18" charset="0"/>
                <a:ea typeface="Constantia" pitchFamily="18" charset="0"/>
                <a:cs typeface="Constantia" pitchFamily="18" charset="0"/>
                <a:sym typeface="Constantia" pitchFamily="18" charset="0"/>
              </a:rPr>
              <a:t> 1 cytotoxin</a:t>
            </a:r>
          </a:p>
          <a:p>
            <a:pPr marL="2211861" lvl="3" indent="-457189" defTabSz="1206470">
              <a:lnSpc>
                <a:spcPct val="80000"/>
              </a:lnSpc>
              <a:spcBef>
                <a:spcPts val="533"/>
              </a:spcBef>
              <a:buClr>
                <a:srgbClr val="0F6FC6"/>
              </a:buClr>
              <a:buSzPct val="85000"/>
              <a:buFont typeface="Arial" panose="020B0604020202020204" pitchFamily="34" charset="0"/>
              <a:buChar char="•"/>
              <a:defRPr/>
            </a:pPr>
            <a:endParaRPr lang="en-US" altLang="en-US" sz="2533" b="1" dirty="0">
              <a:solidFill>
                <a:prstClr val="black"/>
              </a:solidFill>
              <a:latin typeface="Constantia" pitchFamily="18" charset="0"/>
              <a:ea typeface="Constantia" pitchFamily="18" charset="0"/>
              <a:cs typeface="Constantia" pitchFamily="18" charset="0"/>
              <a:sym typeface="Constantia" pitchFamily="18" charset="0"/>
            </a:endParaRPr>
          </a:p>
          <a:p>
            <a:pPr marL="2211861" lvl="3" indent="-457189" defTabSz="1206470">
              <a:lnSpc>
                <a:spcPct val="80000"/>
              </a:lnSpc>
              <a:spcBef>
                <a:spcPts val="533"/>
              </a:spcBef>
              <a:buClr>
                <a:srgbClr val="0F6FC6"/>
              </a:buClr>
              <a:buSzPct val="85000"/>
              <a:buFont typeface="Arial" panose="020B0604020202020204" pitchFamily="34" charset="0"/>
              <a:buChar char="•"/>
              <a:defRPr/>
            </a:pPr>
            <a:r>
              <a:rPr lang="en-US" altLang="en-US" sz="2533" b="1" dirty="0">
                <a:solidFill>
                  <a:prstClr val="black"/>
                </a:solidFill>
                <a:latin typeface="Constantia" pitchFamily="18" charset="0"/>
                <a:ea typeface="Constantia" pitchFamily="18" charset="0"/>
                <a:cs typeface="Constantia" pitchFamily="18" charset="0"/>
                <a:sym typeface="Constantia" pitchFamily="18" charset="0"/>
              </a:rPr>
              <a:t> 1 asparagine specific enzyme</a:t>
            </a:r>
          </a:p>
          <a:p>
            <a:pPr marL="1754672" lvl="3" indent="0" defTabSz="1206470">
              <a:lnSpc>
                <a:spcPct val="80000"/>
              </a:lnSpc>
              <a:spcBef>
                <a:spcPts val="533"/>
              </a:spcBef>
              <a:buClr>
                <a:srgbClr val="0F6FC6"/>
              </a:buClr>
              <a:buSzPct val="85000"/>
              <a:buNone/>
              <a:defRPr/>
            </a:pPr>
            <a:r>
              <a:rPr lang="en-US" altLang="en-US" sz="2533" b="1" dirty="0">
                <a:solidFill>
                  <a:prstClr val="black"/>
                </a:solidFill>
                <a:latin typeface="Constantia" pitchFamily="18" charset="0"/>
                <a:ea typeface="Constantia" pitchFamily="18" charset="0"/>
                <a:cs typeface="Constantia" pitchFamily="18" charset="0"/>
                <a:sym typeface="Constantia" pitchFamily="18" charset="0"/>
              </a:rPr>
              <a:t> </a:t>
            </a:r>
          </a:p>
          <a:p>
            <a:pPr marL="2211861" lvl="3" indent="-457189" defTabSz="1206470">
              <a:lnSpc>
                <a:spcPct val="80000"/>
              </a:lnSpc>
              <a:spcBef>
                <a:spcPts val="533"/>
              </a:spcBef>
              <a:buClr>
                <a:srgbClr val="0F6FC6"/>
              </a:buClr>
              <a:buSzPct val="85000"/>
              <a:buFont typeface="Arial" panose="020B0604020202020204" pitchFamily="34" charset="0"/>
              <a:buChar char="•"/>
              <a:defRPr/>
            </a:pPr>
            <a:r>
              <a:rPr lang="en-US" altLang="en-US" sz="2533" b="1" dirty="0">
                <a:solidFill>
                  <a:prstClr val="black"/>
                </a:solidFill>
                <a:latin typeface="Constantia" pitchFamily="18" charset="0"/>
                <a:ea typeface="Constantia" pitchFamily="18" charset="0"/>
                <a:cs typeface="Constantia" pitchFamily="18" charset="0"/>
                <a:sym typeface="Constantia" pitchFamily="18" charset="0"/>
              </a:rPr>
              <a:t>23 Molecularly Targeted/Immunotherapy</a:t>
            </a:r>
          </a:p>
          <a:p>
            <a:pPr marL="2211861" lvl="3" indent="-457189" defTabSz="1206470">
              <a:lnSpc>
                <a:spcPct val="80000"/>
              </a:lnSpc>
              <a:spcBef>
                <a:spcPts val="533"/>
              </a:spcBef>
              <a:buClr>
                <a:srgbClr val="0F6FC6"/>
              </a:buClr>
              <a:buSzPct val="85000"/>
              <a:buFont typeface="Arial" panose="020B0604020202020204" pitchFamily="34" charset="0"/>
              <a:buChar char="•"/>
              <a:defRPr/>
            </a:pPr>
            <a:endParaRPr lang="en-US" altLang="en-US" sz="3067" b="1" dirty="0">
              <a:solidFill>
                <a:prstClr val="black"/>
              </a:solidFill>
              <a:latin typeface="Constantia" pitchFamily="18" charset="0"/>
              <a:ea typeface="Constantia" pitchFamily="18" charset="0"/>
              <a:cs typeface="Constantia" pitchFamily="18" charset="0"/>
              <a:sym typeface="Constantia" pitchFamily="18" charset="0"/>
            </a:endParaRPr>
          </a:p>
          <a:p>
            <a:pPr marL="2821445"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3067" b="1" dirty="0">
              <a:solidFill>
                <a:prstClr val="black"/>
              </a:solidFill>
              <a:latin typeface="Constantia" pitchFamily="18" charset="0"/>
              <a:ea typeface="Constantia" pitchFamily="18" charset="0"/>
              <a:cs typeface="Constantia" pitchFamily="18" charset="0"/>
              <a:sym typeface="Constantia" pitchFamily="18" charset="0"/>
            </a:endParaRPr>
          </a:p>
          <a:p>
            <a:pPr marL="2821445"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533" b="1" dirty="0">
              <a:solidFill>
                <a:prstClr val="black"/>
              </a:solidFill>
              <a:latin typeface="Constantia" pitchFamily="18" charset="0"/>
              <a:ea typeface="Constantia" pitchFamily="18" charset="0"/>
              <a:cs typeface="Constantia" pitchFamily="18" charset="0"/>
              <a:sym typeface="Constantia" pitchFamily="18" charset="0"/>
            </a:endParaRPr>
          </a:p>
          <a:p>
            <a:endParaRPr lang="en-US" dirty="0"/>
          </a:p>
        </p:txBody>
      </p:sp>
      <p:sp>
        <p:nvSpPr>
          <p:cNvPr id="4" name="TextBox 3"/>
          <p:cNvSpPr txBox="1"/>
          <p:nvPr/>
        </p:nvSpPr>
        <p:spPr>
          <a:xfrm>
            <a:off x="160935" y="6244857"/>
            <a:ext cx="8675827" cy="260584"/>
          </a:xfrm>
          <a:prstGeom prst="rect">
            <a:avLst/>
          </a:prstGeom>
          <a:noFill/>
        </p:spPr>
        <p:txBody>
          <a:bodyPr wrap="square" rtlCol="0">
            <a:spAutoFit/>
          </a:bodyPr>
          <a:lstStyle/>
          <a:p>
            <a:pPr marL="1145087" lvl="3" defTabSz="1206470">
              <a:lnSpc>
                <a:spcPct val="80000"/>
              </a:lnSpc>
              <a:spcBef>
                <a:spcPts val="533"/>
              </a:spcBef>
              <a:buClr>
                <a:srgbClr val="0F6FC6"/>
              </a:buClr>
              <a:buSzPct val="85000"/>
              <a:defRPr/>
            </a:pP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19984406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69559" y="1114353"/>
            <a:ext cx="11324027" cy="4820164"/>
          </a:xfrm>
        </p:spPr>
        <p:txBody>
          <a:bodyPr/>
          <a:lstStyle/>
          <a:p>
            <a:pPr marL="1557828" lvl="3" indent="-260344" defTabSz="1206470" rtl="0">
              <a:lnSpc>
                <a:spcPct val="80000"/>
              </a:lnSpc>
              <a:spcBef>
                <a:spcPts val="533"/>
              </a:spcBef>
              <a:defRPr/>
            </a:pPr>
            <a:br>
              <a:rPr lang="en-US" altLang="en-US" sz="2267" b="1" kern="1200"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br>
            <a:r>
              <a:rPr lang="en-US" altLang="en-US" sz="2133" b="1" kern="1200"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duvelisib (COPIKTRA™) </a:t>
            </a:r>
            <a:r>
              <a:rPr lang="en-US" altLang="en-US" sz="2133" b="1" kern="1200" dirty="0">
                <a:solidFill>
                  <a:schemeClr val="tx1"/>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Veristem</a:t>
            </a:r>
            <a:r>
              <a:rPr lang="en-US" altLang="en-US" sz="2133" b="1" kern="1200" dirty="0">
                <a:solidFill>
                  <a:prstClr val="black"/>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 (relapsed/refractory chronic lymphocytic lymphoma or small lymphocytic lymphoma after at least 2 prior therapies. Also, relapsed/refractory follicular lymphoma after at least 2 prior therapies.)</a:t>
            </a:r>
            <a:endParaRPr lang="en-US" sz="2133" dirty="0"/>
          </a:p>
        </p:txBody>
      </p:sp>
      <p:sp>
        <p:nvSpPr>
          <p:cNvPr id="3" name="TextBox 2">
            <a:extLst>
              <a:ext uri="{FF2B5EF4-FFF2-40B4-BE49-F238E27FC236}">
                <a16:creationId xmlns:a16="http://schemas.microsoft.com/office/drawing/2014/main" id="{59F5D5AF-FE05-4AC2-86D1-65CAE07506EF}"/>
              </a:ext>
            </a:extLst>
          </p:cNvPr>
          <p:cNvSpPr txBox="1"/>
          <p:nvPr/>
        </p:nvSpPr>
        <p:spPr>
          <a:xfrm flipH="1">
            <a:off x="775119" y="6063703"/>
            <a:ext cx="3706045" cy="584775"/>
          </a:xfrm>
          <a:prstGeom prst="rect">
            <a:avLst/>
          </a:prstGeom>
          <a:noFill/>
        </p:spPr>
        <p:txBody>
          <a:bodyPr wrap="square" rtlCol="0">
            <a:spAutoFit/>
          </a:bodyPr>
          <a:lstStyle/>
          <a:p>
            <a:r>
              <a:rPr lang="en-US" sz="1600" dirty="0">
                <a:hlinkClick r:id="rId2"/>
              </a:rPr>
              <a:t>www.copiktra.com</a:t>
            </a:r>
            <a:endParaRPr lang="en-US" sz="1600" dirty="0"/>
          </a:p>
          <a:p>
            <a:endParaRPr lang="en-US" sz="1600" dirty="0"/>
          </a:p>
        </p:txBody>
      </p:sp>
    </p:spTree>
    <p:extLst>
      <p:ext uri="{BB962C8B-B14F-4D97-AF65-F5344CB8AC3E}">
        <p14:creationId xmlns:p14="http://schemas.microsoft.com/office/powerpoint/2010/main" val="28510822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u="sng" dirty="0">
                <a:solidFill>
                  <a:srgbClr val="FF0000"/>
                </a:solidFill>
                <a:latin typeface="Constantia" panose="02030602050306030303" pitchFamily="18" charset="0"/>
              </a:rPr>
            </a:br>
            <a:r>
              <a:rPr lang="en-US" altLang="en-US" sz="3600" b="1"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duvelisib (COPIKTRA™)</a:t>
            </a:r>
            <a:br>
              <a:rPr lang="en-US" altLang="en-US" sz="3600" b="1" dirty="0">
                <a:latin typeface="Constantia" panose="02030602050306030303" pitchFamily="18" charset="0"/>
              </a:rPr>
            </a:br>
            <a:endParaRPr lang="en-US" sz="3600" b="1" dirty="0"/>
          </a:p>
        </p:txBody>
      </p:sp>
      <p:sp>
        <p:nvSpPr>
          <p:cNvPr id="3" name="Content Placeholder 2"/>
          <p:cNvSpPr>
            <a:spLocks noGrp="1"/>
          </p:cNvSpPr>
          <p:nvPr>
            <p:ph idx="1"/>
          </p:nvPr>
        </p:nvSpPr>
        <p:spPr>
          <a:xfrm>
            <a:off x="508674" y="1417638"/>
            <a:ext cx="11073727" cy="4904439"/>
          </a:xfrm>
        </p:spPr>
        <p:txBody>
          <a:bodyPr>
            <a:normAutofit fontScale="85000" lnSpcReduction="20000"/>
          </a:bodyPr>
          <a:lstStyle/>
          <a:p>
            <a:pPr marL="1145087" lvl="3" indent="0" defTabSz="1206470">
              <a:lnSpc>
                <a:spcPct val="80000"/>
              </a:lnSpc>
              <a:spcBef>
                <a:spcPts val="533"/>
              </a:spcBef>
              <a:buClr>
                <a:srgbClr val="0F6FC6"/>
              </a:buClr>
              <a:buSzPct val="85000"/>
              <a:buNone/>
              <a:defRPr/>
            </a:pPr>
            <a:endParaRPr lang="en-US" altLang="en-US" sz="2667" b="1"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endParaRPr>
          </a:p>
          <a:p>
            <a:pPr marL="1145087" lvl="3" indent="0" defTabSz="1206470">
              <a:lnSpc>
                <a:spcPct val="80000"/>
              </a:lnSpc>
              <a:spcBef>
                <a:spcPts val="533"/>
              </a:spcBef>
              <a:buClr>
                <a:srgbClr val="0F6FC6"/>
              </a:buClr>
              <a:buSzPct val="85000"/>
              <a:buNone/>
              <a:defRPr/>
            </a:pPr>
            <a:r>
              <a:rPr lang="en-US" altLang="en-US" sz="2667" b="1"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duvelisib (COPIKTRA™) </a:t>
            </a:r>
            <a:r>
              <a:rPr lang="en-US" altLang="en-US" sz="2667" b="1" dirty="0">
                <a:latin typeface="Constantia" panose="02030602050306030303" pitchFamily="18" charset="0"/>
                <a:ea typeface="Constantia" panose="02030602050306030303" pitchFamily="18" charset="0"/>
                <a:cs typeface="Constantia" panose="02030602050306030303" pitchFamily="18" charset="0"/>
                <a:sym typeface="Constantia" pitchFamily="18" charset="0"/>
              </a:rPr>
              <a:t>Veristem</a:t>
            </a:r>
            <a:r>
              <a:rPr lang="en-US" altLang="en-US" sz="2667" b="1" dirty="0">
                <a:solidFill>
                  <a:prstClr val="black"/>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 (relapsed/refractory chronic lymphocytic lymphoma or small lymphocytic lymphoma after at least 2 prior therapies. Also, relapsed/refractory follicular lymphoma after at least 2 prior therapies)</a:t>
            </a:r>
          </a:p>
          <a:p>
            <a:pPr marL="1145087" lvl="3" indent="0" defTabSz="1206470">
              <a:lnSpc>
                <a:spcPct val="80000"/>
              </a:lnSpc>
              <a:spcBef>
                <a:spcPts val="533"/>
              </a:spcBef>
              <a:buClr>
                <a:srgbClr val="0F6FC6"/>
              </a:buClr>
              <a:buSzPct val="85000"/>
              <a:buNone/>
              <a:defRPr/>
            </a:pPr>
            <a:endParaRPr lang="en-US" altLang="en-US" sz="2533" b="1" u="sng" dirty="0">
              <a:solidFill>
                <a:srgbClr val="FF0000"/>
              </a:solidFill>
              <a:latin typeface="Constantia" panose="02030602050306030303" pitchFamily="18" charset="0"/>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Small molecule, oral kinase inhibitor</a:t>
            </a:r>
          </a:p>
          <a:p>
            <a:pPr marL="1295368" lvl="4" indent="-380990">
              <a:spcBef>
                <a:spcPts val="400"/>
              </a:spcBef>
              <a:buClr>
                <a:srgbClr val="0BD0D9"/>
              </a:buClr>
              <a:buFont typeface="Arial" panose="020B0604020202020204" pitchFamily="34" charset="0"/>
              <a:buChar char="•"/>
              <a:defRPr/>
            </a:pPr>
            <a:endPar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Drug/drug  interactions with CYP3A4 inducers, substrates and inhibitors</a:t>
            </a:r>
          </a:p>
          <a:p>
            <a:pPr marL="1295368" lvl="4" indent="-380990">
              <a:spcBef>
                <a:spcPts val="400"/>
              </a:spcBef>
              <a:buClr>
                <a:srgbClr val="0BD0D9"/>
              </a:buClr>
              <a:buFont typeface="Arial" panose="020B0604020202020204" pitchFamily="34" charset="0"/>
              <a:buChar char="•"/>
              <a:defRPr/>
            </a:pPr>
            <a:endPar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Targets PI3K</a:t>
            </a:r>
          </a:p>
          <a:p>
            <a:pPr marL="1295368" lvl="4" indent="-380990">
              <a:spcBef>
                <a:spcPts val="400"/>
              </a:spcBef>
              <a:buClr>
                <a:srgbClr val="0BD0D9"/>
              </a:buClr>
              <a:defRPr/>
            </a:pPr>
            <a:endPar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No genomic alteration testing needed prior to administration</a:t>
            </a:r>
          </a:p>
          <a:p>
            <a:pPr marL="1295368" lvl="4" indent="-380990">
              <a:spcBef>
                <a:spcPts val="400"/>
              </a:spcBef>
              <a:buClr>
                <a:srgbClr val="0BD0D9"/>
              </a:buClr>
              <a:defRPr/>
            </a:pPr>
            <a:endPar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 pneumonitis, infections, cutaneous rxns, diarrhea or colitis, hepatotoxicity, neutropenia, rash, fatigue, pyrexia, cough, nausea, upper respiratory infection, pneumonia, musculoskeletal pain, and anemia. </a:t>
            </a:r>
            <a:endParaRPr lang="en-US" dirty="0"/>
          </a:p>
        </p:txBody>
      </p:sp>
      <p:sp>
        <p:nvSpPr>
          <p:cNvPr id="4" name="TextBox 3">
            <a:extLst>
              <a:ext uri="{FF2B5EF4-FFF2-40B4-BE49-F238E27FC236}">
                <a16:creationId xmlns:a16="http://schemas.microsoft.com/office/drawing/2014/main" id="{368B7EC6-454C-4E4A-9CFA-476EC6CE11EA}"/>
              </a:ext>
            </a:extLst>
          </p:cNvPr>
          <p:cNvSpPr txBox="1"/>
          <p:nvPr/>
        </p:nvSpPr>
        <p:spPr>
          <a:xfrm>
            <a:off x="91440" y="6398695"/>
            <a:ext cx="7609840" cy="584775"/>
          </a:xfrm>
          <a:prstGeom prst="rect">
            <a:avLst/>
          </a:prstGeom>
          <a:noFill/>
        </p:spPr>
        <p:txBody>
          <a:bodyPr wrap="square" rtlCol="0">
            <a:spAutoFit/>
          </a:bodyPr>
          <a:lstStyle/>
          <a:p>
            <a:r>
              <a:rPr lang="en-US" sz="1600" dirty="0">
                <a:hlinkClick r:id="rId2"/>
              </a:rPr>
              <a:t>www.copiktra.com</a:t>
            </a:r>
            <a:endParaRPr lang="en-US" sz="1600" dirty="0"/>
          </a:p>
          <a:p>
            <a:endParaRPr lang="en-US" sz="1600" dirty="0"/>
          </a:p>
        </p:txBody>
      </p:sp>
    </p:spTree>
    <p:extLst>
      <p:ext uri="{BB962C8B-B14F-4D97-AF65-F5344CB8AC3E}">
        <p14:creationId xmlns:p14="http://schemas.microsoft.com/office/powerpoint/2010/main" val="23570132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69559" y="1114353"/>
            <a:ext cx="11324027" cy="4820164"/>
          </a:xfrm>
        </p:spPr>
        <p:txBody>
          <a:bodyPr/>
          <a:lstStyle/>
          <a:p>
            <a:pPr marL="1557828" lvl="3" indent="-260344" defTabSz="1206470" rtl="0">
              <a:lnSpc>
                <a:spcPct val="80000"/>
              </a:lnSpc>
              <a:spcBef>
                <a:spcPts val="533"/>
              </a:spcBef>
              <a:defRPr/>
            </a:pPr>
            <a:br>
              <a:rPr lang="en-US" altLang="en-US" sz="2267" b="1" kern="1200"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br>
            <a:endParaRPr lang="en-US" sz="2133" dirty="0"/>
          </a:p>
        </p:txBody>
      </p:sp>
      <p:sp>
        <p:nvSpPr>
          <p:cNvPr id="3" name="TextBox 2">
            <a:extLst>
              <a:ext uri="{FF2B5EF4-FFF2-40B4-BE49-F238E27FC236}">
                <a16:creationId xmlns:a16="http://schemas.microsoft.com/office/drawing/2014/main" id="{59F5D5AF-FE05-4AC2-86D1-65CAE07506EF}"/>
              </a:ext>
            </a:extLst>
          </p:cNvPr>
          <p:cNvSpPr txBox="1"/>
          <p:nvPr/>
        </p:nvSpPr>
        <p:spPr>
          <a:xfrm flipH="1">
            <a:off x="775119" y="6063703"/>
            <a:ext cx="3706045" cy="584775"/>
          </a:xfrm>
          <a:prstGeom prst="rect">
            <a:avLst/>
          </a:prstGeom>
          <a:noFill/>
        </p:spPr>
        <p:txBody>
          <a:bodyPr wrap="square" rtlCol="0">
            <a:spAutoFit/>
          </a:bodyPr>
          <a:lstStyle/>
          <a:p>
            <a:r>
              <a:rPr lang="en-US" sz="1600" dirty="0">
                <a:hlinkClick r:id="rId2"/>
              </a:rPr>
              <a:t>www.PIQRAY.com</a:t>
            </a:r>
            <a:endParaRPr lang="en-US" sz="1600" dirty="0"/>
          </a:p>
          <a:p>
            <a:endParaRPr lang="en-US" sz="1600" dirty="0"/>
          </a:p>
        </p:txBody>
      </p:sp>
      <p:sp>
        <p:nvSpPr>
          <p:cNvPr id="5" name="Rectangle 4">
            <a:extLst>
              <a:ext uri="{FF2B5EF4-FFF2-40B4-BE49-F238E27FC236}">
                <a16:creationId xmlns:a16="http://schemas.microsoft.com/office/drawing/2014/main" id="{7050286F-3117-4987-8776-9106608D25CD}"/>
              </a:ext>
            </a:extLst>
          </p:cNvPr>
          <p:cNvSpPr/>
          <p:nvPr/>
        </p:nvSpPr>
        <p:spPr>
          <a:xfrm>
            <a:off x="381000" y="2900706"/>
            <a:ext cx="11112586" cy="1133837"/>
          </a:xfrm>
          <a:prstGeom prst="rect">
            <a:avLst/>
          </a:prstGeom>
        </p:spPr>
        <p:txBody>
          <a:bodyPr wrap="square">
            <a:spAutoFit/>
          </a:bodyPr>
          <a:lstStyle/>
          <a:p>
            <a:pPr marL="1145088" lvl="3" defTabSz="1206470">
              <a:lnSpc>
                <a:spcPct val="80000"/>
              </a:lnSpc>
              <a:spcBef>
                <a:spcPts val="533"/>
              </a:spcBef>
              <a:buClr>
                <a:srgbClr val="0F6FC6"/>
              </a:buClr>
              <a:buSzPct val="85000"/>
              <a:defRPr/>
            </a:pPr>
            <a:r>
              <a:rPr lang="en-US" altLang="en-US" sz="2000" b="1" dirty="0">
                <a:solidFill>
                  <a:srgbClr val="FF0000"/>
                </a:solidFill>
                <a:latin typeface="Constantia" pitchFamily="18" charset="0"/>
                <a:ea typeface="Constantia" pitchFamily="18" charset="0"/>
                <a:cs typeface="Constantia" pitchFamily="18" charset="0"/>
                <a:sym typeface="Constantia" pitchFamily="18" charset="0"/>
              </a:rPr>
              <a:t>alpelisib PIQRAY® </a:t>
            </a:r>
            <a:r>
              <a:rPr lang="en-US" altLang="en-US" sz="2000" b="1" dirty="0">
                <a:latin typeface="Constantia" pitchFamily="18" charset="0"/>
                <a:ea typeface="Constantia" pitchFamily="18" charset="0"/>
                <a:cs typeface="Constantia" pitchFamily="18" charset="0"/>
                <a:sym typeface="Constantia" pitchFamily="18" charset="0"/>
              </a:rPr>
              <a:t>Novartis (in combination with fulvestrant for postmenopausal women, and men, with hormone receptor (HR)-positive, (HER2)-negative, PIK3CA-mutated, advanced or metastatic breast cancer  following progression on or after an endocrine-based regimen)</a:t>
            </a:r>
            <a:r>
              <a:rPr lang="en-US" altLang="en-US" sz="2400" b="1" dirty="0">
                <a:latin typeface="Constantia" pitchFamily="18" charset="0"/>
                <a:ea typeface="Constantia" pitchFamily="18" charset="0"/>
                <a:cs typeface="Constantia" pitchFamily="18" charset="0"/>
                <a:sym typeface="Constantia" pitchFamily="18" charset="0"/>
              </a:rPr>
              <a:t> </a:t>
            </a:r>
          </a:p>
        </p:txBody>
      </p:sp>
    </p:spTree>
    <p:extLst>
      <p:ext uri="{BB962C8B-B14F-4D97-AF65-F5344CB8AC3E}">
        <p14:creationId xmlns:p14="http://schemas.microsoft.com/office/powerpoint/2010/main" val="20816464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8695"/>
            <a:ext cx="10515600" cy="975894"/>
          </a:xfrm>
        </p:spPr>
        <p:txBody>
          <a:bodyPr>
            <a:normAutofit/>
          </a:bodyPr>
          <a:lstStyle/>
          <a:p>
            <a:pPr algn="ctr"/>
            <a:r>
              <a:rPr lang="en-US" altLang="en-US" sz="3600" b="1"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alpelisib (PIQRAY®)</a:t>
            </a:r>
            <a:endParaRPr lang="en-US" sz="3600" b="1" dirty="0"/>
          </a:p>
        </p:txBody>
      </p:sp>
      <p:sp>
        <p:nvSpPr>
          <p:cNvPr id="3" name="Content Placeholder 2"/>
          <p:cNvSpPr>
            <a:spLocks noGrp="1"/>
          </p:cNvSpPr>
          <p:nvPr>
            <p:ph idx="1"/>
          </p:nvPr>
        </p:nvSpPr>
        <p:spPr>
          <a:xfrm>
            <a:off x="508674" y="1154589"/>
            <a:ext cx="11073727" cy="4904439"/>
          </a:xfrm>
        </p:spPr>
        <p:txBody>
          <a:bodyPr>
            <a:normAutofit fontScale="70000" lnSpcReduction="20000"/>
          </a:bodyPr>
          <a:lstStyle/>
          <a:p>
            <a:pPr marL="1145087" lvl="3" indent="0" defTabSz="1206470">
              <a:lnSpc>
                <a:spcPct val="80000"/>
              </a:lnSpc>
              <a:spcBef>
                <a:spcPts val="533"/>
              </a:spcBef>
              <a:buClr>
                <a:srgbClr val="0F6FC6"/>
              </a:buClr>
              <a:buSzPct val="85000"/>
              <a:buNone/>
              <a:defRPr/>
            </a:pPr>
            <a:endParaRPr lang="en-US" altLang="en-US" sz="2667" b="1"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endParaRPr>
          </a:p>
          <a:p>
            <a:pPr marL="1145087" lvl="3" indent="0" defTabSz="1206470">
              <a:lnSpc>
                <a:spcPct val="80000"/>
              </a:lnSpc>
              <a:spcBef>
                <a:spcPts val="533"/>
              </a:spcBef>
              <a:buClr>
                <a:srgbClr val="0F6FC6"/>
              </a:buClr>
              <a:buSzPct val="85000"/>
              <a:buNone/>
              <a:defRPr/>
            </a:pPr>
            <a:r>
              <a:rPr lang="en-US" altLang="en-US" sz="2800" b="1" dirty="0">
                <a:solidFill>
                  <a:srgbClr val="FF0000"/>
                </a:solidFill>
                <a:latin typeface="Constantia" pitchFamily="18" charset="0"/>
                <a:ea typeface="Constantia" pitchFamily="18" charset="0"/>
                <a:cs typeface="Constantia" pitchFamily="18" charset="0"/>
                <a:sym typeface="Constantia" pitchFamily="18" charset="0"/>
              </a:rPr>
              <a:t>alpelisib PIQRAY® </a:t>
            </a:r>
            <a:r>
              <a:rPr lang="en-US" altLang="en-US" sz="2800" b="1" dirty="0">
                <a:latin typeface="Constantia" pitchFamily="18" charset="0"/>
                <a:ea typeface="Constantia" pitchFamily="18" charset="0"/>
                <a:cs typeface="Constantia" pitchFamily="18" charset="0"/>
                <a:sym typeface="Constantia" pitchFamily="18" charset="0"/>
              </a:rPr>
              <a:t>Novartis (in combination with fulvestrant for postmenopausal women, and men, with hormone receptor (HR)-positive, (HER2)-negative, PIK3CA-mutated, advanced or metastatic breast cancer  following progression on or after an endocrine-based regimen. </a:t>
            </a:r>
          </a:p>
          <a:p>
            <a:pPr marL="1295368" lvl="4" indent="-380990">
              <a:spcBef>
                <a:spcPts val="400"/>
              </a:spcBef>
              <a:buClr>
                <a:srgbClr val="0BD0D9"/>
              </a:buClr>
              <a:buFont typeface="Arial" panose="020B0604020202020204" pitchFamily="34" charset="0"/>
              <a:buChar char="•"/>
              <a:defRPr/>
            </a:pPr>
            <a:endPar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Small molecule, oral kinase inhibitor</a:t>
            </a:r>
          </a:p>
          <a:p>
            <a:pPr marL="1295368" lvl="4" indent="-380990">
              <a:spcBef>
                <a:spcPts val="400"/>
              </a:spcBef>
              <a:buClr>
                <a:srgbClr val="0BD0D9"/>
              </a:buClr>
              <a:buFont typeface="Arial" panose="020B0604020202020204" pitchFamily="34" charset="0"/>
              <a:buChar char="•"/>
              <a:defRPr/>
            </a:pPr>
            <a:endPar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Drug/drug  interactions with strong CYP3A4 inducers, CYP2C9 substrates and BCRP inhibitors</a:t>
            </a:r>
          </a:p>
          <a:p>
            <a:pPr marL="1295368" lvl="4" indent="-380990">
              <a:spcBef>
                <a:spcPts val="400"/>
              </a:spcBef>
              <a:buClr>
                <a:srgbClr val="0BD0D9"/>
              </a:buClr>
              <a:buFont typeface="Arial" panose="020B0604020202020204" pitchFamily="34" charset="0"/>
              <a:buChar char="•"/>
              <a:defRPr/>
            </a:pPr>
            <a:endPar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Targets PI3K</a:t>
            </a:r>
          </a:p>
          <a:p>
            <a:pPr marL="1295368" lvl="4" indent="-380990">
              <a:spcBef>
                <a:spcPts val="400"/>
              </a:spcBef>
              <a:buClr>
                <a:srgbClr val="0BD0D9"/>
              </a:buClr>
              <a:buFont typeface="Arial" panose="020B0604020202020204" pitchFamily="34" charset="0"/>
              <a:buChar char="•"/>
              <a:defRPr/>
            </a:pPr>
            <a:endPar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No genomic alteration testing needed prior to administration</a:t>
            </a:r>
          </a:p>
          <a:p>
            <a:pPr marL="1295368" lvl="4" indent="-380990">
              <a:spcBef>
                <a:spcPts val="400"/>
              </a:spcBef>
              <a:buClr>
                <a:srgbClr val="0BD0D9"/>
              </a:buClr>
              <a:defRPr/>
            </a:pPr>
            <a:endPar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endPar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 Severe hypersensitivity, severe cutaneous rxns, hyperglycemia, pneumonitis, diarrhea, creatinine increased, rash, lymphocyte count decreased, GGT increased, nausea, ALT increased, fatigue, hemoglobin decreased, lipase increased, decreased appetite, stomatitis, vomiting, weight decreased, calcium decreased, glucose decreased, aPTT prolonged, and alopecia</a:t>
            </a:r>
            <a:endParaRPr lang="en-US" dirty="0"/>
          </a:p>
        </p:txBody>
      </p:sp>
      <p:sp>
        <p:nvSpPr>
          <p:cNvPr id="4" name="TextBox 3">
            <a:extLst>
              <a:ext uri="{FF2B5EF4-FFF2-40B4-BE49-F238E27FC236}">
                <a16:creationId xmlns:a16="http://schemas.microsoft.com/office/drawing/2014/main" id="{368B7EC6-454C-4E4A-9CFA-476EC6CE11EA}"/>
              </a:ext>
            </a:extLst>
          </p:cNvPr>
          <p:cNvSpPr txBox="1"/>
          <p:nvPr/>
        </p:nvSpPr>
        <p:spPr>
          <a:xfrm>
            <a:off x="91440" y="6398695"/>
            <a:ext cx="7609840" cy="584775"/>
          </a:xfrm>
          <a:prstGeom prst="rect">
            <a:avLst/>
          </a:prstGeom>
          <a:noFill/>
        </p:spPr>
        <p:txBody>
          <a:bodyPr wrap="square" rtlCol="0">
            <a:spAutoFit/>
          </a:bodyPr>
          <a:lstStyle/>
          <a:p>
            <a:r>
              <a:rPr lang="en-US" sz="1600" dirty="0">
                <a:hlinkClick r:id="rId2"/>
              </a:rPr>
              <a:t>www.PIQRAY.com</a:t>
            </a:r>
            <a:endParaRPr lang="en-US" sz="1600" dirty="0"/>
          </a:p>
          <a:p>
            <a:endParaRPr lang="en-US" sz="1600" dirty="0"/>
          </a:p>
        </p:txBody>
      </p:sp>
    </p:spTree>
    <p:extLst>
      <p:ext uri="{BB962C8B-B14F-4D97-AF65-F5344CB8AC3E}">
        <p14:creationId xmlns:p14="http://schemas.microsoft.com/office/powerpoint/2010/main" val="32464785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192001" cy="1203433"/>
          </a:xfrm>
        </p:spPr>
        <p:txBody>
          <a:bodyPr>
            <a:normAutofit fontScale="90000"/>
          </a:bodyPr>
          <a:lstStyle/>
          <a:p>
            <a:pPr algn="ctr"/>
            <a:r>
              <a:rPr lang="en-US" altLang="en-US" sz="4133" dirty="0">
                <a:solidFill>
                  <a:srgbClr val="04617B"/>
                </a:solidFill>
                <a:latin typeface="Constantia" panose="02030602050306030303" pitchFamily="18" charset="0"/>
                <a:sym typeface="Calibri" panose="020F0502020204030204" pitchFamily="34" charset="0"/>
              </a:rPr>
              <a:t>Small Molecules</a:t>
            </a:r>
            <a:br>
              <a:rPr lang="en-US" altLang="en-US" sz="4133" dirty="0">
                <a:solidFill>
                  <a:srgbClr val="04617B"/>
                </a:solidFill>
                <a:latin typeface="Constantia" panose="02030602050306030303" pitchFamily="18" charset="0"/>
                <a:sym typeface="Calibri" panose="020F0502020204030204" pitchFamily="34" charset="0"/>
              </a:rPr>
            </a:br>
            <a:r>
              <a:rPr lang="en-US" altLang="en-US" sz="4133" dirty="0">
                <a:solidFill>
                  <a:srgbClr val="04617B"/>
                </a:solidFill>
                <a:latin typeface="Constantia" panose="02030602050306030303" pitchFamily="18" charset="0"/>
                <a:sym typeface="Calibri" panose="020F0502020204030204" pitchFamily="34" charset="0"/>
              </a:rPr>
              <a:t>Naming Conventions</a:t>
            </a:r>
            <a:endParaRPr lang="en-US" sz="4133" dirty="0">
              <a:latin typeface="Constantia" panose="02030602050306030303" pitchFamily="18" charset="0"/>
            </a:endParaRPr>
          </a:p>
        </p:txBody>
      </p:sp>
      <p:sp>
        <p:nvSpPr>
          <p:cNvPr id="3" name="Content Placeholder 2"/>
          <p:cNvSpPr>
            <a:spLocks noGrp="1"/>
          </p:cNvSpPr>
          <p:nvPr>
            <p:ph idx="1"/>
          </p:nvPr>
        </p:nvSpPr>
        <p:spPr>
          <a:xfrm>
            <a:off x="692458" y="1633695"/>
            <a:ext cx="10889942" cy="4110157"/>
          </a:xfrm>
        </p:spPr>
        <p:txBody>
          <a:bodyPr>
            <a:noAutofit/>
          </a:bodyPr>
          <a:lstStyle/>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r>
              <a:rPr lang="en-US" altLang="en-US" sz="2133" b="1" dirty="0">
                <a:latin typeface="Constantia" panose="02030602050306030303" pitchFamily="18" charset="0"/>
                <a:sym typeface="Constantia" panose="02030602050306030303" pitchFamily="18" charset="0"/>
              </a:rPr>
              <a:t>deg</a:t>
            </a:r>
            <a:r>
              <a:rPr lang="en-US" altLang="en-US" sz="2133" b="1" dirty="0">
                <a:solidFill>
                  <a:srgbClr val="FF0000"/>
                </a:solidFill>
                <a:latin typeface="Constantia" panose="02030602050306030303" pitchFamily="18" charset="0"/>
                <a:sym typeface="Constantia" panose="02030602050306030303" pitchFamily="18" charset="0"/>
              </a:rPr>
              <a:t>ib</a:t>
            </a:r>
            <a:r>
              <a:rPr lang="en-US" altLang="en-US" sz="2133" b="1" dirty="0">
                <a:latin typeface="Constantia" panose="02030602050306030303" pitchFamily="18" charset="0"/>
                <a:sym typeface="Constantia" panose="02030602050306030303" pitchFamily="18" charset="0"/>
              </a:rPr>
              <a:t>s:</a:t>
            </a:r>
          </a:p>
          <a:p>
            <a:pPr lvl="1">
              <a:spcBef>
                <a:spcPts val="667"/>
              </a:spcBef>
              <a:buClr>
                <a:srgbClr val="0BD0D9"/>
              </a:buClr>
              <a:buSzPct val="95000"/>
              <a:buFontTx/>
              <a:buChar char="•"/>
            </a:pPr>
            <a:r>
              <a:rPr lang="en-US" altLang="en-US" sz="1733" b="1" dirty="0">
                <a:latin typeface="Constantia" panose="02030602050306030303" pitchFamily="18" charset="0"/>
                <a:sym typeface="Constantia" panose="02030602050306030303" pitchFamily="18" charset="0"/>
              </a:rPr>
              <a:t>Sonic hedgehog pathway inhibitors</a:t>
            </a:r>
          </a:p>
          <a:p>
            <a:pPr lvl="2">
              <a:spcBef>
                <a:spcPts val="667"/>
              </a:spcBef>
              <a:buClr>
                <a:srgbClr val="0BD0D9"/>
              </a:buClr>
              <a:buSzPct val="95000"/>
              <a:buFontTx/>
              <a:buChar char="•"/>
            </a:pPr>
            <a:r>
              <a:rPr lang="en-US" altLang="en-US" sz="1400" b="1" dirty="0">
                <a:latin typeface="Constantia" panose="02030602050306030303" pitchFamily="18" charset="0"/>
                <a:sym typeface="Constantia" panose="02030602050306030303" pitchFamily="18" charset="0"/>
              </a:rPr>
              <a:t>sonidegib,  vismodegib, </a:t>
            </a:r>
            <a:r>
              <a:rPr lang="en-US" altLang="en-US" sz="1400" b="1" dirty="0">
                <a:solidFill>
                  <a:srgbClr val="FF0000"/>
                </a:solidFill>
                <a:latin typeface="Constantia" panose="02030602050306030303" pitchFamily="18" charset="0"/>
                <a:sym typeface="Constantia" panose="02030602050306030303" pitchFamily="18" charset="0"/>
              </a:rPr>
              <a:t>glasdegib</a:t>
            </a: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1">
              <a:spcBef>
                <a:spcPts val="667"/>
              </a:spcBef>
              <a:buClr>
                <a:srgbClr val="0BD0D9"/>
              </a:buClr>
              <a:buSzPct val="95000"/>
              <a:buFontTx/>
              <a:buChar char="•"/>
            </a:pPr>
            <a:endParaRPr lang="en-US" altLang="en-US" sz="17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sz="1400" dirty="0"/>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1">
              <a:spcBef>
                <a:spcPts val="667"/>
              </a:spcBef>
              <a:buClr>
                <a:srgbClr val="0BD0D9"/>
              </a:buClr>
              <a:buSzPct val="95000"/>
              <a:buFontTx/>
              <a:buChar char="•"/>
            </a:pPr>
            <a:endParaRPr lang="en-US" altLang="en-US" sz="17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p:txBody>
      </p:sp>
      <p:sp>
        <p:nvSpPr>
          <p:cNvPr id="4" name="TextBox 3">
            <a:extLst>
              <a:ext uri="{FF2B5EF4-FFF2-40B4-BE49-F238E27FC236}">
                <a16:creationId xmlns:a16="http://schemas.microsoft.com/office/drawing/2014/main" id="{EC6650F3-C1EA-4C7D-9928-9BC4F94A3385}"/>
              </a:ext>
            </a:extLst>
          </p:cNvPr>
          <p:cNvSpPr txBox="1"/>
          <p:nvPr/>
        </p:nvSpPr>
        <p:spPr>
          <a:xfrm>
            <a:off x="120869" y="6207139"/>
            <a:ext cx="11950263" cy="707694"/>
          </a:xfrm>
          <a:prstGeom prst="rect">
            <a:avLst/>
          </a:prstGeom>
          <a:noFill/>
        </p:spPr>
        <p:txBody>
          <a:bodyPr wrap="square" rtlCol="0">
            <a:spAutoFit/>
          </a:bodyPr>
          <a:lstStyle/>
          <a:p>
            <a:pPr lvl="0"/>
            <a:r>
              <a:rPr lang="en-US" sz="1333" dirty="0">
                <a:solidFill>
                  <a:prstClr val="black"/>
                </a:solidFill>
                <a:hlinkClick r:id="" action="ppaction://noaction"/>
              </a:rPr>
              <a:t>http://www.ama-assn.org/ama/pub/physician-resources/medical-science/united-states-adopted-names-council/</a:t>
            </a:r>
          </a:p>
          <a:p>
            <a:pPr lvl="0"/>
            <a:r>
              <a:rPr lang="en-US" sz="1333" dirty="0">
                <a:solidFill>
                  <a:prstClr val="black"/>
                </a:solidFill>
                <a:hlinkClick r:id="" action="ppaction://noaction"/>
              </a:rPr>
              <a:t>naming-guidelines/</a:t>
            </a:r>
            <a:r>
              <a:rPr lang="en-US" sz="1333" dirty="0">
                <a:solidFill>
                  <a:prstClr val="black"/>
                </a:solidFill>
              </a:rPr>
              <a:t>naming-biologics/monoclonal-antibodies.page</a:t>
            </a:r>
          </a:p>
          <a:p>
            <a:pPr lvl="0"/>
            <a:endParaRPr lang="en-US" sz="1333" dirty="0">
              <a:solidFill>
                <a:prstClr val="black"/>
              </a:solidFill>
            </a:endParaRPr>
          </a:p>
        </p:txBody>
      </p:sp>
    </p:spTree>
    <p:extLst>
      <p:ext uri="{BB962C8B-B14F-4D97-AF65-F5344CB8AC3E}">
        <p14:creationId xmlns:p14="http://schemas.microsoft.com/office/powerpoint/2010/main" val="13730167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69559" y="1114353"/>
            <a:ext cx="11324027" cy="4820164"/>
          </a:xfrm>
        </p:spPr>
        <p:txBody>
          <a:bodyPr/>
          <a:lstStyle/>
          <a:p>
            <a:pPr marL="1557828" lvl="3" indent="-260344" defTabSz="1206470" rtl="0">
              <a:lnSpc>
                <a:spcPct val="80000"/>
              </a:lnSpc>
              <a:spcBef>
                <a:spcPts val="533"/>
              </a:spcBef>
              <a:defRPr/>
            </a:pPr>
            <a:br>
              <a:rPr lang="en-US" altLang="en-US" sz="2267" b="1" kern="1200"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br>
            <a:r>
              <a:rPr lang="en-US" altLang="en-US" sz="2133" b="1" dirty="0">
                <a:solidFill>
                  <a:srgbClr val="FF0000"/>
                </a:solidFill>
                <a:latin typeface="Constantia" panose="02030602050306030303" pitchFamily="18" charset="0"/>
                <a:ea typeface="Constantia" pitchFamily="18" charset="0"/>
                <a:cs typeface="Constantia" pitchFamily="18" charset="0"/>
                <a:sym typeface="Constantia" pitchFamily="18" charset="0"/>
              </a:rPr>
              <a:t>glasdegib DAURISMO ™ </a:t>
            </a:r>
            <a:r>
              <a:rPr lang="en-US" altLang="en-US" sz="2133" b="1" dirty="0">
                <a:latin typeface="Constantia" panose="02030602050306030303" pitchFamily="18" charset="0"/>
                <a:ea typeface="Constantia" pitchFamily="18" charset="0"/>
                <a:cs typeface="Constantia" pitchFamily="18" charset="0"/>
                <a:sym typeface="Constantia" pitchFamily="18" charset="0"/>
              </a:rPr>
              <a:t>Pfizer (in combination  with low-dose cytarabine for newly diagnosed AML in pts who are 75 y/o or older or who have co-morbidities that preclude intensive chemotherapy)</a:t>
            </a:r>
            <a:br>
              <a:rPr lang="en-US" altLang="en-US" sz="2133" b="1" dirty="0">
                <a:highlight>
                  <a:srgbClr val="FFFF00"/>
                </a:highlight>
                <a:latin typeface="Constantia" panose="02030602050306030303" pitchFamily="18" charset="0"/>
                <a:ea typeface="Constantia" pitchFamily="18" charset="0"/>
                <a:cs typeface="Constantia" pitchFamily="18" charset="0"/>
                <a:sym typeface="Constantia" pitchFamily="18" charset="0"/>
              </a:rPr>
            </a:br>
            <a:endParaRPr lang="en-US" sz="2133" dirty="0">
              <a:highlight>
                <a:srgbClr val="FFFF00"/>
              </a:highlight>
            </a:endParaRPr>
          </a:p>
        </p:txBody>
      </p:sp>
      <p:sp>
        <p:nvSpPr>
          <p:cNvPr id="3" name="TextBox 2">
            <a:extLst>
              <a:ext uri="{FF2B5EF4-FFF2-40B4-BE49-F238E27FC236}">
                <a16:creationId xmlns:a16="http://schemas.microsoft.com/office/drawing/2014/main" id="{2F6E84A1-E92F-42E2-9518-595B161BAC86}"/>
              </a:ext>
            </a:extLst>
          </p:cNvPr>
          <p:cNvSpPr txBox="1"/>
          <p:nvPr/>
        </p:nvSpPr>
        <p:spPr>
          <a:xfrm>
            <a:off x="823565" y="6144446"/>
            <a:ext cx="3488043" cy="584775"/>
          </a:xfrm>
          <a:prstGeom prst="rect">
            <a:avLst/>
          </a:prstGeom>
          <a:noFill/>
        </p:spPr>
        <p:txBody>
          <a:bodyPr wrap="square" rtlCol="0">
            <a:spAutoFit/>
          </a:bodyPr>
          <a:lstStyle/>
          <a:p>
            <a:pPr defTabSz="1219170"/>
            <a:r>
              <a:rPr lang="en-US" sz="1600" dirty="0">
                <a:solidFill>
                  <a:prstClr val="black"/>
                </a:solidFill>
                <a:hlinkClick r:id="rId2"/>
              </a:rPr>
              <a:t>www.daurismo.com</a:t>
            </a:r>
            <a:endParaRPr lang="en-US" sz="1600" dirty="0">
              <a:solidFill>
                <a:prstClr val="black"/>
              </a:solidFill>
            </a:endParaRPr>
          </a:p>
          <a:p>
            <a:pPr defTabSz="1219170"/>
            <a:endParaRPr lang="en-US" sz="1600" dirty="0">
              <a:solidFill>
                <a:prstClr val="black"/>
              </a:solidFill>
            </a:endParaRPr>
          </a:p>
        </p:txBody>
      </p:sp>
    </p:spTree>
    <p:extLst>
      <p:ext uri="{BB962C8B-B14F-4D97-AF65-F5344CB8AC3E}">
        <p14:creationId xmlns:p14="http://schemas.microsoft.com/office/powerpoint/2010/main" val="39272923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3610"/>
            <a:ext cx="10972800" cy="818772"/>
          </a:xfrm>
        </p:spPr>
        <p:txBody>
          <a:bodyPr>
            <a:normAutofit fontScale="90000"/>
          </a:bodyPr>
          <a:lstStyle/>
          <a:p>
            <a:pPr algn="ctr"/>
            <a:br>
              <a:rPr lang="en-US" altLang="en-US" u="sng" dirty="0">
                <a:solidFill>
                  <a:srgbClr val="FF0000"/>
                </a:solidFill>
                <a:latin typeface="Constantia" pitchFamily="18" charset="0"/>
                <a:ea typeface="Constantia" pitchFamily="18" charset="0"/>
                <a:cs typeface="Constantia" pitchFamily="18" charset="0"/>
                <a:sym typeface="Constantia" pitchFamily="18" charset="0"/>
              </a:rPr>
            </a:br>
            <a:r>
              <a:rPr lang="en-US" altLang="en-US" sz="3600" b="1" dirty="0">
                <a:solidFill>
                  <a:srgbClr val="FF0000"/>
                </a:solidFill>
                <a:latin typeface="Constantia" panose="02030602050306030303" pitchFamily="18" charset="0"/>
                <a:ea typeface="Constantia" pitchFamily="18" charset="0"/>
                <a:cs typeface="Constantia" pitchFamily="18" charset="0"/>
                <a:sym typeface="Constantia" pitchFamily="18" charset="0"/>
              </a:rPr>
              <a:t>glasdegib DAURISMO™</a:t>
            </a:r>
            <a:br>
              <a:rPr lang="en-US" altLang="en-US" sz="3600" dirty="0">
                <a:latin typeface="Constantia" panose="02030602050306030303" pitchFamily="18" charset="0"/>
              </a:rPr>
            </a:br>
            <a:endParaRPr lang="en-US" sz="3600" dirty="0"/>
          </a:p>
        </p:txBody>
      </p:sp>
      <p:sp>
        <p:nvSpPr>
          <p:cNvPr id="3" name="Content Placeholder 2"/>
          <p:cNvSpPr>
            <a:spLocks noGrp="1"/>
          </p:cNvSpPr>
          <p:nvPr>
            <p:ph idx="1"/>
          </p:nvPr>
        </p:nvSpPr>
        <p:spPr>
          <a:xfrm>
            <a:off x="345441" y="1351198"/>
            <a:ext cx="11236960" cy="5038284"/>
          </a:xfrm>
        </p:spPr>
        <p:txBody>
          <a:bodyPr>
            <a:noAutofit/>
          </a:bodyPr>
          <a:lstStyle/>
          <a:p>
            <a:pPr marL="609585" lvl="2">
              <a:defRPr/>
            </a:pPr>
            <a:r>
              <a:rPr lang="en-US" altLang="en-US" sz="1867" b="1" dirty="0">
                <a:solidFill>
                  <a:srgbClr val="FF0000"/>
                </a:solidFill>
                <a:latin typeface="Constantia" panose="02030602050306030303" pitchFamily="18" charset="0"/>
                <a:ea typeface="Constantia" pitchFamily="18" charset="0"/>
                <a:cs typeface="Constantia" pitchFamily="18" charset="0"/>
                <a:sym typeface="Constantia" pitchFamily="18" charset="0"/>
              </a:rPr>
              <a:t>glasdegib DAURISMO ™ </a:t>
            </a:r>
            <a:r>
              <a:rPr lang="en-US" altLang="en-US" sz="1867" b="1" dirty="0">
                <a:latin typeface="Constantia" panose="02030602050306030303" pitchFamily="18" charset="0"/>
                <a:ea typeface="Constantia" pitchFamily="18" charset="0"/>
                <a:cs typeface="Constantia" pitchFamily="18" charset="0"/>
                <a:sym typeface="Constantia" pitchFamily="18" charset="0"/>
              </a:rPr>
              <a:t>Pfizer (in combination  with low-dose cytarabine for newly diagnosed AML in pts who are 75 y/o or older or who have co-morbidities that preclude intensive chemotherapy)</a:t>
            </a:r>
            <a:br>
              <a:rPr lang="en-US" altLang="en-US" sz="1867" b="1" dirty="0">
                <a:latin typeface="Constantia" panose="02030602050306030303" pitchFamily="18" charset="0"/>
                <a:ea typeface="Constantia" pitchFamily="18" charset="0"/>
                <a:cs typeface="Constantia" pitchFamily="18" charset="0"/>
                <a:sym typeface="Constantia" pitchFamily="18" charset="0"/>
              </a:rPr>
            </a:br>
            <a:endParaRPr lang="en-US" altLang="en-US" sz="1867" b="1" dirty="0">
              <a:solidFill>
                <a:srgbClr val="FF0000"/>
              </a:solidFill>
              <a:latin typeface="Constantia" pitchFamily="18" charset="0"/>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Small molecule; sonic hedgehog pathway inhibitor</a:t>
            </a:r>
          </a:p>
          <a:p>
            <a:pPr marL="1295368" lvl="4" indent="-380990">
              <a:spcBef>
                <a:spcPts val="400"/>
              </a:spcBef>
              <a:buClr>
                <a:srgbClr val="0BD0D9"/>
              </a:buClr>
              <a:buFont typeface="Arial" panose="020B0604020202020204" pitchFamily="34" charset="0"/>
              <a:buChar char="•"/>
              <a:defRPr/>
            </a:pPr>
            <a:endPar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Drug/drug interactions with strong CYP3A4 inhibitors/inducers;  QTc prolonging drugs</a:t>
            </a:r>
          </a:p>
          <a:p>
            <a:pPr marL="1295368" lvl="4" indent="-380990">
              <a:spcBef>
                <a:spcPts val="400"/>
              </a:spcBef>
              <a:buClr>
                <a:srgbClr val="0BD0D9"/>
              </a:buClr>
              <a:buFont typeface="Arial" panose="020B0604020202020204" pitchFamily="34" charset="0"/>
              <a:buChar char="•"/>
              <a:defRPr/>
            </a:pPr>
            <a:endPar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sz="2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No genomic alteration testing needed prior to administration</a:t>
            </a:r>
          </a:p>
          <a:p>
            <a:pPr marL="1295368" lvl="4" indent="-380990">
              <a:spcBef>
                <a:spcPts val="400"/>
              </a:spcBef>
              <a:buClr>
                <a:srgbClr val="0BD0D9"/>
              </a:buClr>
              <a:defRPr/>
            </a:pPr>
            <a:endParaRPr lang="en-US" altLang="en-US" sz="2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1867"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 myalgia/arthralgia, transaminase increase, fatigue/malaise, fever, noninfectious diarrhea, dyspnea, edema, rash, pneumonia, nausea, stomatitis, cough, headache, hypotension, dizziness, vomiting, QTc interval prolongation. Advised patients not to donate blood or blood products during tx or during 30 days after last dose. </a:t>
            </a:r>
            <a:endParaRPr lang="en-US" sz="1867" dirty="0"/>
          </a:p>
        </p:txBody>
      </p:sp>
      <p:sp>
        <p:nvSpPr>
          <p:cNvPr id="4" name="TextBox 3">
            <a:extLst>
              <a:ext uri="{FF2B5EF4-FFF2-40B4-BE49-F238E27FC236}">
                <a16:creationId xmlns:a16="http://schemas.microsoft.com/office/drawing/2014/main" id="{32781FED-DF6B-413B-8000-C38BA4B0EE79}"/>
              </a:ext>
            </a:extLst>
          </p:cNvPr>
          <p:cNvSpPr txBox="1"/>
          <p:nvPr/>
        </p:nvSpPr>
        <p:spPr>
          <a:xfrm>
            <a:off x="345440" y="6389482"/>
            <a:ext cx="8717280" cy="584775"/>
          </a:xfrm>
          <a:prstGeom prst="rect">
            <a:avLst/>
          </a:prstGeom>
          <a:noFill/>
        </p:spPr>
        <p:txBody>
          <a:bodyPr wrap="square" rtlCol="0">
            <a:spAutoFit/>
          </a:bodyPr>
          <a:lstStyle/>
          <a:p>
            <a:pPr defTabSz="1219170"/>
            <a:r>
              <a:rPr lang="en-US" sz="1600" dirty="0">
                <a:solidFill>
                  <a:prstClr val="black"/>
                </a:solidFill>
                <a:hlinkClick r:id="rId2"/>
              </a:rPr>
              <a:t>www.daurismo.com</a:t>
            </a:r>
            <a:endParaRPr lang="en-US" sz="1600" dirty="0">
              <a:solidFill>
                <a:prstClr val="black"/>
              </a:solidFill>
            </a:endParaRPr>
          </a:p>
          <a:p>
            <a:pPr defTabSz="1219170"/>
            <a:endParaRPr lang="en-US" sz="1600" dirty="0">
              <a:solidFill>
                <a:prstClr val="black"/>
              </a:solidFill>
            </a:endParaRPr>
          </a:p>
        </p:txBody>
      </p:sp>
    </p:spTree>
    <p:extLst>
      <p:ext uri="{BB962C8B-B14F-4D97-AF65-F5344CB8AC3E}">
        <p14:creationId xmlns:p14="http://schemas.microsoft.com/office/powerpoint/2010/main" val="29860244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192001" cy="1203433"/>
          </a:xfrm>
        </p:spPr>
        <p:txBody>
          <a:bodyPr>
            <a:normAutofit fontScale="90000"/>
          </a:bodyPr>
          <a:lstStyle/>
          <a:p>
            <a:pPr algn="ctr"/>
            <a:r>
              <a:rPr lang="en-US" altLang="en-US" sz="4133" dirty="0">
                <a:solidFill>
                  <a:srgbClr val="04617B"/>
                </a:solidFill>
                <a:latin typeface="Constantia" panose="02030602050306030303" pitchFamily="18" charset="0"/>
                <a:sym typeface="Calibri" panose="020F0502020204030204" pitchFamily="34" charset="0"/>
              </a:rPr>
              <a:t>Small Molecules</a:t>
            </a:r>
            <a:br>
              <a:rPr lang="en-US" altLang="en-US" sz="4133" dirty="0">
                <a:solidFill>
                  <a:srgbClr val="04617B"/>
                </a:solidFill>
                <a:latin typeface="Constantia" panose="02030602050306030303" pitchFamily="18" charset="0"/>
                <a:sym typeface="Calibri" panose="020F0502020204030204" pitchFamily="34" charset="0"/>
              </a:rPr>
            </a:br>
            <a:r>
              <a:rPr lang="en-US" altLang="en-US" sz="4133" dirty="0">
                <a:solidFill>
                  <a:srgbClr val="04617B"/>
                </a:solidFill>
                <a:latin typeface="Constantia" panose="02030602050306030303" pitchFamily="18" charset="0"/>
                <a:sym typeface="Calibri" panose="020F0502020204030204" pitchFamily="34" charset="0"/>
              </a:rPr>
              <a:t>Naming Conventions</a:t>
            </a:r>
            <a:endParaRPr lang="en-US" sz="4133" dirty="0">
              <a:latin typeface="Constantia" panose="02030602050306030303" pitchFamily="18" charset="0"/>
            </a:endParaRPr>
          </a:p>
        </p:txBody>
      </p:sp>
      <p:sp>
        <p:nvSpPr>
          <p:cNvPr id="3" name="Content Placeholder 2"/>
          <p:cNvSpPr>
            <a:spLocks noGrp="1"/>
          </p:cNvSpPr>
          <p:nvPr>
            <p:ph idx="1"/>
          </p:nvPr>
        </p:nvSpPr>
        <p:spPr>
          <a:xfrm>
            <a:off x="692458" y="1633695"/>
            <a:ext cx="10889942" cy="4110157"/>
          </a:xfrm>
        </p:spPr>
        <p:txBody>
          <a:bodyPr>
            <a:noAutofit/>
          </a:bodyPr>
          <a:lstStyle/>
          <a:p>
            <a:pPr>
              <a:spcBef>
                <a:spcPts val="667"/>
              </a:spcBef>
              <a:buClr>
                <a:srgbClr val="0BD0D9"/>
              </a:buClr>
              <a:buSzPct val="95000"/>
              <a:buFontTx/>
              <a:buChar char="•"/>
            </a:pPr>
            <a:r>
              <a:rPr lang="en-US" altLang="en-US" sz="2133" b="1" dirty="0">
                <a:latin typeface="Constantia" panose="02030602050306030303" pitchFamily="18" charset="0"/>
                <a:sym typeface="Constantia" panose="02030602050306030303" pitchFamily="18" charset="0"/>
              </a:rPr>
              <a:t>den</a:t>
            </a:r>
            <a:r>
              <a:rPr lang="en-US" altLang="en-US" sz="2133" b="1" dirty="0">
                <a:solidFill>
                  <a:srgbClr val="FF0000"/>
                </a:solidFill>
                <a:latin typeface="Constantia" panose="02030602050306030303" pitchFamily="18" charset="0"/>
                <a:sym typeface="Constantia" panose="02030602050306030303" pitchFamily="18" charset="0"/>
              </a:rPr>
              <a:t>ib</a:t>
            </a:r>
            <a:r>
              <a:rPr lang="en-US" altLang="en-US" sz="2133" b="1" dirty="0">
                <a:latin typeface="Constantia" panose="02030602050306030303" pitchFamily="18" charset="0"/>
                <a:sym typeface="Constantia" panose="02030602050306030303" pitchFamily="18" charset="0"/>
              </a:rPr>
              <a:t>s:</a:t>
            </a:r>
          </a:p>
          <a:p>
            <a:pPr lvl="1">
              <a:spcBef>
                <a:spcPts val="667"/>
              </a:spcBef>
              <a:buClr>
                <a:srgbClr val="0BD0D9"/>
              </a:buClr>
              <a:buSzPct val="95000"/>
              <a:buFontTx/>
              <a:buChar char="•"/>
            </a:pPr>
            <a:r>
              <a:rPr lang="en-US" altLang="en-US" sz="1733" b="1" dirty="0">
                <a:latin typeface="Constantia" panose="02030602050306030303" pitchFamily="18" charset="0"/>
                <a:sym typeface="Constantia" panose="02030602050306030303" pitchFamily="18" charset="0"/>
              </a:rPr>
              <a:t>Isocitrate dehydrogenase IDH enzyme inhibitors</a:t>
            </a:r>
          </a:p>
          <a:p>
            <a:pPr lvl="2">
              <a:spcBef>
                <a:spcPts val="667"/>
              </a:spcBef>
              <a:buClr>
                <a:srgbClr val="0BD0D9"/>
              </a:buClr>
              <a:buSzPct val="95000"/>
              <a:buFontTx/>
              <a:buChar char="•"/>
            </a:pPr>
            <a:r>
              <a:rPr lang="en-US" altLang="en-US" sz="1400" b="1" dirty="0">
                <a:latin typeface="Constantia" panose="02030602050306030303" pitchFamily="18" charset="0"/>
                <a:sym typeface="Constantia" panose="02030602050306030303" pitchFamily="18" charset="0"/>
              </a:rPr>
              <a:t>enasidenib (IDH2), ivosidenib (IDH1)</a:t>
            </a: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r>
              <a:rPr lang="en-US" altLang="en-US" sz="2133" b="1" dirty="0">
                <a:latin typeface="Constantia" panose="02030602050306030303" pitchFamily="18" charset="0"/>
                <a:sym typeface="Constantia" panose="02030602050306030303" pitchFamily="18" charset="0"/>
              </a:rPr>
              <a:t>cicl</a:t>
            </a:r>
            <a:r>
              <a:rPr lang="en-US" altLang="en-US" sz="2133" b="1" dirty="0">
                <a:solidFill>
                  <a:srgbClr val="FF0000"/>
                </a:solidFill>
                <a:latin typeface="Constantia" panose="02030602050306030303" pitchFamily="18" charset="0"/>
                <a:sym typeface="Constantia" panose="02030602050306030303" pitchFamily="18" charset="0"/>
              </a:rPr>
              <a:t>ib</a:t>
            </a:r>
            <a:r>
              <a:rPr lang="en-US" altLang="en-US" sz="2133" b="1" dirty="0">
                <a:latin typeface="Constantia" panose="02030602050306030303" pitchFamily="18" charset="0"/>
                <a:sym typeface="Constantia" panose="02030602050306030303" pitchFamily="18" charset="0"/>
              </a:rPr>
              <a:t>s:</a:t>
            </a:r>
          </a:p>
          <a:p>
            <a:pPr lvl="1">
              <a:spcBef>
                <a:spcPts val="667"/>
              </a:spcBef>
              <a:buClr>
                <a:srgbClr val="0BD0D9"/>
              </a:buClr>
              <a:buSzPct val="95000"/>
              <a:buFontTx/>
              <a:buChar char="•"/>
            </a:pPr>
            <a:r>
              <a:rPr lang="en-US" altLang="en-US" sz="1733" b="1" dirty="0">
                <a:latin typeface="Constantia" panose="02030602050306030303" pitchFamily="18" charset="0"/>
                <a:sym typeface="Constantia" panose="02030602050306030303" pitchFamily="18" charset="0"/>
              </a:rPr>
              <a:t>Cyclin dependent kinase (CDK) 4 &amp; 6 inhibitors</a:t>
            </a:r>
          </a:p>
          <a:p>
            <a:pPr lvl="2">
              <a:spcBef>
                <a:spcPts val="667"/>
              </a:spcBef>
              <a:buClr>
                <a:srgbClr val="0BD0D9"/>
              </a:buClr>
              <a:buSzPct val="95000"/>
              <a:buFontTx/>
              <a:buChar char="•"/>
            </a:pPr>
            <a:r>
              <a:rPr lang="en-US" altLang="en-US" sz="1400" b="1" dirty="0">
                <a:latin typeface="Constantia" panose="02030602050306030303" pitchFamily="18" charset="0"/>
                <a:sym typeface="Constantia" panose="02030602050306030303" pitchFamily="18" charset="0"/>
              </a:rPr>
              <a:t>palbociclib, ribociclib, abemaciclib</a:t>
            </a:r>
          </a:p>
          <a:p>
            <a:pPr lvl="2">
              <a:spcBef>
                <a:spcPts val="667"/>
              </a:spcBef>
              <a:buClr>
                <a:srgbClr val="0BD0D9"/>
              </a:buClr>
              <a:buSzPct val="95000"/>
              <a:buFontTx/>
              <a:buChar char="•"/>
            </a:pPr>
            <a:endParaRPr lang="en-US" altLang="en-US" sz="1400"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r>
              <a:rPr lang="en-US" altLang="en-US" sz="2133" b="1" dirty="0">
                <a:latin typeface="Constantia" panose="02030602050306030303" pitchFamily="18" charset="0"/>
                <a:sym typeface="Constantia" panose="02030602050306030303" pitchFamily="18" charset="0"/>
              </a:rPr>
              <a:t>zom</a:t>
            </a:r>
            <a:r>
              <a:rPr lang="en-US" altLang="en-US" sz="2133" b="1" dirty="0">
                <a:solidFill>
                  <a:srgbClr val="FF0000"/>
                </a:solidFill>
                <a:latin typeface="Constantia" panose="02030602050306030303" pitchFamily="18" charset="0"/>
                <a:sym typeface="Constantia" panose="02030602050306030303" pitchFamily="18" charset="0"/>
              </a:rPr>
              <a:t>ib</a:t>
            </a:r>
            <a:r>
              <a:rPr lang="en-US" altLang="en-US" sz="2133" b="1" dirty="0">
                <a:latin typeface="Constantia" panose="02030602050306030303" pitchFamily="18" charset="0"/>
                <a:sym typeface="Constantia" panose="02030602050306030303" pitchFamily="18" charset="0"/>
              </a:rPr>
              <a:t>s:</a:t>
            </a:r>
          </a:p>
          <a:p>
            <a:pPr lvl="1">
              <a:spcBef>
                <a:spcPts val="667"/>
              </a:spcBef>
              <a:buClr>
                <a:srgbClr val="0BD0D9"/>
              </a:buClr>
              <a:buSzPct val="95000"/>
              <a:buFontTx/>
              <a:buChar char="•"/>
            </a:pPr>
            <a:r>
              <a:rPr lang="en-US" altLang="en-US" sz="1733" b="1" dirty="0">
                <a:latin typeface="Constantia" panose="02030602050306030303" pitchFamily="18" charset="0"/>
                <a:sym typeface="Constantia" panose="02030602050306030303" pitchFamily="18" charset="0"/>
              </a:rPr>
              <a:t>Proteasome inhibitors</a:t>
            </a:r>
          </a:p>
          <a:p>
            <a:pPr lvl="2">
              <a:spcBef>
                <a:spcPts val="667"/>
              </a:spcBef>
              <a:buClr>
                <a:srgbClr val="0BD0D9"/>
              </a:buClr>
              <a:buSzPct val="95000"/>
              <a:buFontTx/>
              <a:buChar char="•"/>
            </a:pPr>
            <a:r>
              <a:rPr lang="en-US" altLang="en-US" sz="1400" b="1" dirty="0">
                <a:latin typeface="Constantia" panose="02030602050306030303" pitchFamily="18" charset="0"/>
                <a:sym typeface="Constantia" panose="02030602050306030303" pitchFamily="18" charset="0"/>
              </a:rPr>
              <a:t>bortezomib, carfilzomib, ixazomib</a:t>
            </a:r>
            <a:endParaRPr lang="en-US" sz="1400" dirty="0"/>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marL="914400" lvl="2" indent="0">
              <a:spcBef>
                <a:spcPts val="667"/>
              </a:spcBef>
              <a:buClr>
                <a:srgbClr val="0BD0D9"/>
              </a:buClr>
              <a:buSzPct val="95000"/>
              <a:buNone/>
            </a:pPr>
            <a:endParaRPr lang="en-US" altLang="en-US" sz="1333" b="1" dirty="0">
              <a:latin typeface="Constantia" panose="02030602050306030303" pitchFamily="18" charset="0"/>
              <a:sym typeface="Constantia" panose="02030602050306030303" pitchFamily="18" charset="0"/>
            </a:endParaRPr>
          </a:p>
          <a:p>
            <a:pPr lvl="1">
              <a:spcBef>
                <a:spcPts val="667"/>
              </a:spcBef>
              <a:buClr>
                <a:srgbClr val="0BD0D9"/>
              </a:buClr>
              <a:buSzPct val="95000"/>
              <a:buFontTx/>
              <a:buChar char="•"/>
            </a:pPr>
            <a:endParaRPr lang="en-US" altLang="en-US" sz="17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sz="1400" dirty="0"/>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1">
              <a:spcBef>
                <a:spcPts val="667"/>
              </a:spcBef>
              <a:buClr>
                <a:srgbClr val="0BD0D9"/>
              </a:buClr>
              <a:buSzPct val="95000"/>
              <a:buFontTx/>
              <a:buChar char="•"/>
            </a:pPr>
            <a:endParaRPr lang="en-US" altLang="en-US" sz="17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p:txBody>
      </p:sp>
      <p:sp>
        <p:nvSpPr>
          <p:cNvPr id="4" name="TextBox 3">
            <a:extLst>
              <a:ext uri="{FF2B5EF4-FFF2-40B4-BE49-F238E27FC236}">
                <a16:creationId xmlns:a16="http://schemas.microsoft.com/office/drawing/2014/main" id="{EC6650F3-C1EA-4C7D-9928-9BC4F94A3385}"/>
              </a:ext>
            </a:extLst>
          </p:cNvPr>
          <p:cNvSpPr txBox="1"/>
          <p:nvPr/>
        </p:nvSpPr>
        <p:spPr>
          <a:xfrm>
            <a:off x="120869" y="6207139"/>
            <a:ext cx="11950263" cy="707694"/>
          </a:xfrm>
          <a:prstGeom prst="rect">
            <a:avLst/>
          </a:prstGeom>
          <a:noFill/>
        </p:spPr>
        <p:txBody>
          <a:bodyPr wrap="square" rtlCol="0">
            <a:spAutoFit/>
          </a:bodyPr>
          <a:lstStyle/>
          <a:p>
            <a:pPr lvl="0"/>
            <a:r>
              <a:rPr lang="en-US" sz="1333" dirty="0">
                <a:solidFill>
                  <a:prstClr val="black"/>
                </a:solidFill>
                <a:hlinkClick r:id="" action="ppaction://noaction"/>
              </a:rPr>
              <a:t>http://www.ama-assn.org/ama/pub/physician-resources/medical-science/united-states-adopted-names-council/</a:t>
            </a:r>
          </a:p>
          <a:p>
            <a:pPr lvl="0"/>
            <a:r>
              <a:rPr lang="en-US" sz="1333" dirty="0">
                <a:solidFill>
                  <a:prstClr val="black"/>
                </a:solidFill>
                <a:hlinkClick r:id="" action="ppaction://noaction"/>
              </a:rPr>
              <a:t>naming-guidelines/</a:t>
            </a:r>
            <a:r>
              <a:rPr lang="en-US" sz="1333" dirty="0">
                <a:solidFill>
                  <a:prstClr val="black"/>
                </a:solidFill>
              </a:rPr>
              <a:t>naming-biologics/monoclonal-antibodies.page</a:t>
            </a:r>
          </a:p>
          <a:p>
            <a:pPr lvl="0"/>
            <a:endParaRPr lang="en-US" sz="1333" dirty="0">
              <a:solidFill>
                <a:prstClr val="black"/>
              </a:solidFill>
            </a:endParaRPr>
          </a:p>
        </p:txBody>
      </p:sp>
    </p:spTree>
    <p:extLst>
      <p:ext uri="{BB962C8B-B14F-4D97-AF65-F5344CB8AC3E}">
        <p14:creationId xmlns:p14="http://schemas.microsoft.com/office/powerpoint/2010/main" val="24890768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192001" cy="1203433"/>
          </a:xfrm>
        </p:spPr>
        <p:txBody>
          <a:bodyPr>
            <a:normAutofit fontScale="90000"/>
          </a:bodyPr>
          <a:lstStyle/>
          <a:p>
            <a:pPr algn="ctr"/>
            <a:r>
              <a:rPr lang="en-US" altLang="en-US" sz="4133" dirty="0">
                <a:solidFill>
                  <a:srgbClr val="04617B"/>
                </a:solidFill>
                <a:latin typeface="Constantia" panose="02030602050306030303" pitchFamily="18" charset="0"/>
                <a:sym typeface="Calibri" panose="020F0502020204030204" pitchFamily="34" charset="0"/>
              </a:rPr>
              <a:t>Small Molecules</a:t>
            </a:r>
            <a:br>
              <a:rPr lang="en-US" altLang="en-US" sz="4133" dirty="0">
                <a:solidFill>
                  <a:srgbClr val="04617B"/>
                </a:solidFill>
                <a:latin typeface="Constantia" panose="02030602050306030303" pitchFamily="18" charset="0"/>
                <a:sym typeface="Calibri" panose="020F0502020204030204" pitchFamily="34" charset="0"/>
              </a:rPr>
            </a:br>
            <a:r>
              <a:rPr lang="en-US" altLang="en-US" sz="4133" dirty="0">
                <a:solidFill>
                  <a:srgbClr val="04617B"/>
                </a:solidFill>
                <a:latin typeface="Constantia" panose="02030602050306030303" pitchFamily="18" charset="0"/>
                <a:sym typeface="Calibri" panose="020F0502020204030204" pitchFamily="34" charset="0"/>
              </a:rPr>
              <a:t>Naming Conventions</a:t>
            </a:r>
            <a:endParaRPr lang="en-US" sz="4133" dirty="0">
              <a:latin typeface="Constantia" panose="02030602050306030303" pitchFamily="18" charset="0"/>
            </a:endParaRPr>
          </a:p>
        </p:txBody>
      </p:sp>
      <p:sp>
        <p:nvSpPr>
          <p:cNvPr id="3" name="Content Placeholder 2"/>
          <p:cNvSpPr>
            <a:spLocks noGrp="1"/>
          </p:cNvSpPr>
          <p:nvPr>
            <p:ph idx="1"/>
          </p:nvPr>
        </p:nvSpPr>
        <p:spPr>
          <a:xfrm>
            <a:off x="329514" y="1295944"/>
            <a:ext cx="11211457" cy="4800056"/>
          </a:xfrm>
        </p:spPr>
        <p:txBody>
          <a:bodyPr>
            <a:noAutofit/>
          </a:bodyPr>
          <a:lstStyle/>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r>
              <a:rPr lang="en-US" altLang="en-US" sz="2133" b="1" dirty="0">
                <a:latin typeface="Constantia" panose="02030602050306030303" pitchFamily="18" charset="0"/>
                <a:sym typeface="Constantia" panose="02030602050306030303" pitchFamily="18" charset="0"/>
              </a:rPr>
              <a:t>toclax:</a:t>
            </a:r>
          </a:p>
          <a:p>
            <a:pPr lvl="1">
              <a:spcBef>
                <a:spcPts val="667"/>
              </a:spcBef>
              <a:buClr>
                <a:srgbClr val="0BD0D9"/>
              </a:buClr>
              <a:buSzPct val="95000"/>
              <a:buFontTx/>
              <a:buChar char="•"/>
            </a:pPr>
            <a:r>
              <a:rPr lang="en-US" altLang="en-US" sz="1800" b="1" dirty="0">
                <a:latin typeface="Constantia" panose="02030602050306030303" pitchFamily="18" charset="0"/>
                <a:sym typeface="Constantia" panose="02030602050306030303" pitchFamily="18" charset="0"/>
              </a:rPr>
              <a:t>BCL-2 inhibitors</a:t>
            </a:r>
          </a:p>
          <a:p>
            <a:pPr lvl="2">
              <a:spcBef>
                <a:spcPts val="667"/>
              </a:spcBef>
              <a:buClr>
                <a:srgbClr val="0BD0D9"/>
              </a:buClr>
              <a:buSzPct val="95000"/>
              <a:buFontTx/>
              <a:buChar char="•"/>
            </a:pPr>
            <a:r>
              <a:rPr lang="en-US" altLang="en-US" sz="1400" b="1" dirty="0">
                <a:latin typeface="Constantia" panose="02030602050306030303" pitchFamily="18" charset="0"/>
                <a:sym typeface="Constantia" panose="02030602050306030303" pitchFamily="18" charset="0"/>
              </a:rPr>
              <a:t>venetoclax</a:t>
            </a:r>
          </a:p>
          <a:p>
            <a:pPr lvl="2">
              <a:spcBef>
                <a:spcPts val="667"/>
              </a:spcBef>
              <a:buClr>
                <a:srgbClr val="0BD0D9"/>
              </a:buClr>
              <a:buSzPct val="95000"/>
              <a:buFontTx/>
              <a:buChar char="•"/>
            </a:pPr>
            <a:endParaRPr lang="en-US" altLang="en-US" sz="1400"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400"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r>
              <a:rPr lang="en-US" altLang="en-US" sz="2133" b="1" dirty="0">
                <a:latin typeface="Constantia" panose="02030602050306030303" pitchFamily="18" charset="0"/>
                <a:sym typeface="Constantia" panose="02030602050306030303" pitchFamily="18" charset="0"/>
              </a:rPr>
              <a:t>inostats:</a:t>
            </a:r>
          </a:p>
          <a:p>
            <a:pPr lvl="1">
              <a:spcBef>
                <a:spcPts val="667"/>
              </a:spcBef>
              <a:buClr>
                <a:srgbClr val="0BD0D9"/>
              </a:buClr>
              <a:buSzPct val="95000"/>
              <a:buFontTx/>
              <a:buChar char="•"/>
            </a:pPr>
            <a:r>
              <a:rPr lang="en-US" altLang="en-US" sz="1800" b="1" dirty="0">
                <a:latin typeface="Constantia" panose="02030602050306030303" pitchFamily="18" charset="0"/>
                <a:cs typeface="Calibri" panose="020F0502020204030204" pitchFamily="34" charset="0"/>
                <a:sym typeface="Constantia" panose="02030602050306030303" pitchFamily="18" charset="0"/>
              </a:rPr>
              <a:t>Histone deacetylase  inhibitors (HDAC inhibitors)</a:t>
            </a:r>
          </a:p>
          <a:p>
            <a:pPr lvl="2">
              <a:spcBef>
                <a:spcPts val="667"/>
              </a:spcBef>
              <a:buClr>
                <a:srgbClr val="0BD0D9"/>
              </a:buClr>
              <a:buSzPct val="95000"/>
              <a:buFontTx/>
              <a:buChar char="•"/>
            </a:pPr>
            <a:r>
              <a:rPr lang="en-US" altLang="en-US" sz="1400" b="1" dirty="0">
                <a:latin typeface="Constantia" panose="02030602050306030303" pitchFamily="18" charset="0"/>
                <a:cs typeface="Calibri" panose="020F0502020204030204" pitchFamily="34" charset="0"/>
                <a:sym typeface="Constantia" panose="02030602050306030303" pitchFamily="18" charset="0"/>
              </a:rPr>
              <a:t>vorinostat, belinostat, panobinostat</a:t>
            </a:r>
          </a:p>
          <a:p>
            <a:pPr lvl="2">
              <a:spcBef>
                <a:spcPts val="667"/>
              </a:spcBef>
              <a:buClr>
                <a:srgbClr val="0BD0D9"/>
              </a:buClr>
              <a:buSzPct val="95000"/>
              <a:buFontTx/>
              <a:buChar char="•"/>
            </a:pPr>
            <a:endParaRPr lang="en-US" sz="1400"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sz="1400" dirty="0"/>
          </a:p>
          <a:p>
            <a:pPr lvl="2">
              <a:spcBef>
                <a:spcPts val="667"/>
              </a:spcBef>
              <a:buClr>
                <a:srgbClr val="0BD0D9"/>
              </a:buClr>
              <a:buSzPct val="95000"/>
              <a:buFontTx/>
              <a:buChar char="•"/>
            </a:pPr>
            <a:endParaRPr lang="en-US" altLang="en-US" sz="1400" b="1" dirty="0">
              <a:latin typeface="Constantia" panose="02030602050306030303" pitchFamily="18" charset="0"/>
              <a:cs typeface="Calibri" panose="020F0502020204030204" pitchFamily="34" charset="0"/>
              <a:sym typeface="Constantia" panose="02030602050306030303" pitchFamily="18" charset="0"/>
            </a:endParaRPr>
          </a:p>
          <a:p>
            <a:pPr lvl="3">
              <a:spcBef>
                <a:spcPts val="667"/>
              </a:spcBef>
              <a:buClr>
                <a:srgbClr val="0BD0D9"/>
              </a:buClr>
              <a:buSzPct val="95000"/>
              <a:buFontTx/>
              <a:buChar char="•"/>
            </a:pPr>
            <a:endParaRPr lang="en-US" altLang="en-US" sz="800"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400"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400"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marL="914400" lvl="2" indent="0">
              <a:spcBef>
                <a:spcPts val="667"/>
              </a:spcBef>
              <a:buClr>
                <a:srgbClr val="0BD0D9"/>
              </a:buClr>
              <a:buSzPct val="95000"/>
              <a:buNone/>
            </a:pPr>
            <a:endParaRPr lang="en-US" altLang="en-US" sz="1333" b="1" dirty="0">
              <a:latin typeface="Constantia" panose="02030602050306030303" pitchFamily="18" charset="0"/>
              <a:sym typeface="Constantia" panose="02030602050306030303" pitchFamily="18" charset="0"/>
            </a:endParaRPr>
          </a:p>
          <a:p>
            <a:pPr lvl="1">
              <a:spcBef>
                <a:spcPts val="667"/>
              </a:spcBef>
              <a:buClr>
                <a:srgbClr val="0BD0D9"/>
              </a:buClr>
              <a:buSzPct val="95000"/>
              <a:buFontTx/>
              <a:buChar char="•"/>
            </a:pPr>
            <a:endParaRPr lang="en-US" altLang="en-US" sz="17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sz="1400" dirty="0"/>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1">
              <a:spcBef>
                <a:spcPts val="667"/>
              </a:spcBef>
              <a:buClr>
                <a:srgbClr val="0BD0D9"/>
              </a:buClr>
              <a:buSzPct val="95000"/>
              <a:buFontTx/>
              <a:buChar char="•"/>
            </a:pPr>
            <a:endParaRPr lang="en-US" altLang="en-US" sz="17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p:txBody>
      </p:sp>
      <p:sp>
        <p:nvSpPr>
          <p:cNvPr id="4" name="TextBox 3">
            <a:extLst>
              <a:ext uri="{FF2B5EF4-FFF2-40B4-BE49-F238E27FC236}">
                <a16:creationId xmlns:a16="http://schemas.microsoft.com/office/drawing/2014/main" id="{EC6650F3-C1EA-4C7D-9928-9BC4F94A3385}"/>
              </a:ext>
            </a:extLst>
          </p:cNvPr>
          <p:cNvSpPr txBox="1"/>
          <p:nvPr/>
        </p:nvSpPr>
        <p:spPr>
          <a:xfrm>
            <a:off x="120869" y="6207139"/>
            <a:ext cx="11950263" cy="707694"/>
          </a:xfrm>
          <a:prstGeom prst="rect">
            <a:avLst/>
          </a:prstGeom>
          <a:noFill/>
        </p:spPr>
        <p:txBody>
          <a:bodyPr wrap="square" rtlCol="0">
            <a:spAutoFit/>
          </a:bodyPr>
          <a:lstStyle/>
          <a:p>
            <a:pPr lvl="0"/>
            <a:r>
              <a:rPr lang="en-US" sz="1333" dirty="0">
                <a:solidFill>
                  <a:prstClr val="black"/>
                </a:solidFill>
                <a:hlinkClick r:id="" action="ppaction://noaction"/>
              </a:rPr>
              <a:t>http://www.ama-assn.org/ama/pub/physician-resources/medical-science/united-states-adopted-names-council/</a:t>
            </a:r>
          </a:p>
          <a:p>
            <a:pPr lvl="0"/>
            <a:r>
              <a:rPr lang="en-US" sz="1333" dirty="0">
                <a:solidFill>
                  <a:prstClr val="black"/>
                </a:solidFill>
                <a:hlinkClick r:id="" action="ppaction://noaction"/>
              </a:rPr>
              <a:t>naming-guidelines/</a:t>
            </a:r>
            <a:r>
              <a:rPr lang="en-US" sz="1333" dirty="0">
                <a:solidFill>
                  <a:prstClr val="black"/>
                </a:solidFill>
              </a:rPr>
              <a:t>naming-biologics/monoclonal-antibodies.page</a:t>
            </a:r>
          </a:p>
          <a:p>
            <a:pPr lvl="0"/>
            <a:endParaRPr lang="en-US" sz="1333" dirty="0">
              <a:solidFill>
                <a:prstClr val="black"/>
              </a:solidFill>
            </a:endParaRPr>
          </a:p>
        </p:txBody>
      </p:sp>
    </p:spTree>
    <p:extLst>
      <p:ext uri="{BB962C8B-B14F-4D97-AF65-F5344CB8AC3E}">
        <p14:creationId xmlns:p14="http://schemas.microsoft.com/office/powerpoint/2010/main" val="30856503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192001" cy="1203433"/>
          </a:xfrm>
        </p:spPr>
        <p:txBody>
          <a:bodyPr>
            <a:normAutofit fontScale="90000"/>
          </a:bodyPr>
          <a:lstStyle/>
          <a:p>
            <a:pPr algn="ctr"/>
            <a:r>
              <a:rPr lang="en-US" altLang="en-US" sz="4133" dirty="0">
                <a:solidFill>
                  <a:srgbClr val="04617B"/>
                </a:solidFill>
                <a:latin typeface="Constantia" panose="02030602050306030303" pitchFamily="18" charset="0"/>
                <a:sym typeface="Calibri" panose="020F0502020204030204" pitchFamily="34" charset="0"/>
              </a:rPr>
              <a:t>Small Molecules</a:t>
            </a:r>
            <a:br>
              <a:rPr lang="en-US" altLang="en-US" sz="4133" dirty="0">
                <a:solidFill>
                  <a:srgbClr val="04617B"/>
                </a:solidFill>
                <a:latin typeface="Constantia" panose="02030602050306030303" pitchFamily="18" charset="0"/>
                <a:sym typeface="Calibri" panose="020F0502020204030204" pitchFamily="34" charset="0"/>
              </a:rPr>
            </a:br>
            <a:r>
              <a:rPr lang="en-US" altLang="en-US" sz="4133" dirty="0">
                <a:solidFill>
                  <a:srgbClr val="04617B"/>
                </a:solidFill>
                <a:latin typeface="Constantia" panose="02030602050306030303" pitchFamily="18" charset="0"/>
                <a:sym typeface="Calibri" panose="020F0502020204030204" pitchFamily="34" charset="0"/>
              </a:rPr>
              <a:t>Naming Conventions</a:t>
            </a:r>
            <a:endParaRPr lang="en-US" sz="4133" dirty="0">
              <a:latin typeface="Constantia" panose="02030602050306030303" pitchFamily="18" charset="0"/>
            </a:endParaRPr>
          </a:p>
        </p:txBody>
      </p:sp>
      <p:sp>
        <p:nvSpPr>
          <p:cNvPr id="3" name="Content Placeholder 2"/>
          <p:cNvSpPr>
            <a:spLocks noGrp="1"/>
          </p:cNvSpPr>
          <p:nvPr>
            <p:ph idx="1"/>
          </p:nvPr>
        </p:nvSpPr>
        <p:spPr>
          <a:xfrm>
            <a:off x="329514" y="1295944"/>
            <a:ext cx="11211457" cy="4800056"/>
          </a:xfrm>
        </p:spPr>
        <p:txBody>
          <a:bodyPr>
            <a:noAutofit/>
          </a:bodyPr>
          <a:lstStyle/>
          <a:p>
            <a:pPr lvl="2">
              <a:spcBef>
                <a:spcPts val="667"/>
              </a:spcBef>
              <a:buClr>
                <a:srgbClr val="0BD0D9"/>
              </a:buClr>
              <a:buSzPct val="95000"/>
              <a:buFontTx/>
              <a:buChar char="•"/>
            </a:pPr>
            <a:endParaRPr lang="en-US" sz="1400"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sz="1400"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sz="1400"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sz="1400"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r>
              <a:rPr lang="en-US" altLang="en-US" sz="2133" b="1" dirty="0">
                <a:latin typeface="Constantia" panose="02030602050306030303" pitchFamily="18" charset="0"/>
                <a:sym typeface="Constantia" panose="02030602050306030303" pitchFamily="18" charset="0"/>
              </a:rPr>
              <a:t>nexor</a:t>
            </a:r>
          </a:p>
          <a:p>
            <a:pPr lvl="1">
              <a:spcBef>
                <a:spcPts val="667"/>
              </a:spcBef>
              <a:buClr>
                <a:srgbClr val="0BD0D9"/>
              </a:buClr>
              <a:buSzPct val="95000"/>
              <a:buFontTx/>
              <a:buChar char="•"/>
            </a:pPr>
            <a:r>
              <a:rPr lang="en-US" altLang="en-US" sz="1733" b="1" dirty="0">
                <a:latin typeface="Constantia" panose="02030602050306030303" pitchFamily="18" charset="0"/>
                <a:sym typeface="Constantia" panose="02030602050306030303" pitchFamily="18" charset="0"/>
              </a:rPr>
              <a:t>small molecule inhibitor of CRM1 (chromosome region maintenance 1 protein, exportin 1 or XPO1), with potential antineoplastic activity. Via the approach of selective inhibition of nuclear export (SINE), restores endogenous tumor suppressing processes to selectively eliminate tumor cells while sparing normal cells. </a:t>
            </a:r>
          </a:p>
          <a:p>
            <a:pPr lvl="2">
              <a:spcBef>
                <a:spcPts val="667"/>
              </a:spcBef>
              <a:buClr>
                <a:srgbClr val="0BD0D9"/>
              </a:buClr>
              <a:buSzPct val="95000"/>
              <a:buFontTx/>
              <a:buChar char="•"/>
            </a:pPr>
            <a:r>
              <a:rPr lang="en-US" altLang="en-US" sz="1400" b="1" dirty="0">
                <a:solidFill>
                  <a:srgbClr val="FF0000"/>
                </a:solidFill>
                <a:latin typeface="Constantia" panose="02030602050306030303" pitchFamily="18" charset="0"/>
                <a:sym typeface="Constantia" panose="02030602050306030303" pitchFamily="18" charset="0"/>
              </a:rPr>
              <a:t>selinexor</a:t>
            </a: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sz="1400" dirty="0"/>
          </a:p>
          <a:p>
            <a:pPr lvl="2">
              <a:spcBef>
                <a:spcPts val="667"/>
              </a:spcBef>
              <a:buClr>
                <a:srgbClr val="0BD0D9"/>
              </a:buClr>
              <a:buSzPct val="95000"/>
              <a:buFontTx/>
              <a:buChar char="•"/>
            </a:pPr>
            <a:endParaRPr lang="en-US" altLang="en-US" sz="1400" b="1" dirty="0">
              <a:latin typeface="Constantia" panose="02030602050306030303" pitchFamily="18" charset="0"/>
              <a:cs typeface="Calibri" panose="020F0502020204030204" pitchFamily="34" charset="0"/>
              <a:sym typeface="Constantia" panose="02030602050306030303" pitchFamily="18" charset="0"/>
            </a:endParaRPr>
          </a:p>
          <a:p>
            <a:pPr lvl="3">
              <a:spcBef>
                <a:spcPts val="667"/>
              </a:spcBef>
              <a:buClr>
                <a:srgbClr val="0BD0D9"/>
              </a:buClr>
              <a:buSzPct val="95000"/>
              <a:buFontTx/>
              <a:buChar char="•"/>
            </a:pPr>
            <a:endParaRPr lang="en-US" altLang="en-US" sz="800"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400"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400"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marL="914400" lvl="2" indent="0">
              <a:spcBef>
                <a:spcPts val="667"/>
              </a:spcBef>
              <a:buClr>
                <a:srgbClr val="0BD0D9"/>
              </a:buClr>
              <a:buSzPct val="95000"/>
              <a:buNone/>
            </a:pPr>
            <a:endParaRPr lang="en-US" altLang="en-US" sz="1333" b="1" dirty="0">
              <a:latin typeface="Constantia" panose="02030602050306030303" pitchFamily="18" charset="0"/>
              <a:sym typeface="Constantia" panose="02030602050306030303" pitchFamily="18" charset="0"/>
            </a:endParaRPr>
          </a:p>
          <a:p>
            <a:pPr lvl="1">
              <a:spcBef>
                <a:spcPts val="667"/>
              </a:spcBef>
              <a:buClr>
                <a:srgbClr val="0BD0D9"/>
              </a:buClr>
              <a:buSzPct val="95000"/>
              <a:buFontTx/>
              <a:buChar char="•"/>
            </a:pPr>
            <a:endParaRPr lang="en-US" altLang="en-US" sz="17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sz="1400" dirty="0"/>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2">
              <a:spcBef>
                <a:spcPts val="667"/>
              </a:spcBef>
              <a:buClr>
                <a:srgbClr val="0BD0D9"/>
              </a:buClr>
              <a:buSzPct val="95000"/>
              <a:buFontTx/>
              <a:buChar char="•"/>
            </a:pPr>
            <a:endParaRPr lang="en-US" altLang="en-US" sz="1333" b="1" dirty="0">
              <a:latin typeface="Constantia" panose="02030602050306030303" pitchFamily="18" charset="0"/>
              <a:sym typeface="Constantia" panose="02030602050306030303" pitchFamily="18" charset="0"/>
            </a:endParaRPr>
          </a:p>
          <a:p>
            <a:pPr lvl="1">
              <a:spcBef>
                <a:spcPts val="667"/>
              </a:spcBef>
              <a:buClr>
                <a:srgbClr val="0BD0D9"/>
              </a:buClr>
              <a:buSzPct val="95000"/>
              <a:buFontTx/>
              <a:buChar char="•"/>
            </a:pPr>
            <a:endParaRPr lang="en-US" altLang="en-US" sz="17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p:txBody>
      </p:sp>
      <p:sp>
        <p:nvSpPr>
          <p:cNvPr id="4" name="TextBox 3">
            <a:extLst>
              <a:ext uri="{FF2B5EF4-FFF2-40B4-BE49-F238E27FC236}">
                <a16:creationId xmlns:a16="http://schemas.microsoft.com/office/drawing/2014/main" id="{EC6650F3-C1EA-4C7D-9928-9BC4F94A3385}"/>
              </a:ext>
            </a:extLst>
          </p:cNvPr>
          <p:cNvSpPr txBox="1"/>
          <p:nvPr/>
        </p:nvSpPr>
        <p:spPr>
          <a:xfrm>
            <a:off x="120869" y="6207139"/>
            <a:ext cx="11950263" cy="707694"/>
          </a:xfrm>
          <a:prstGeom prst="rect">
            <a:avLst/>
          </a:prstGeom>
          <a:noFill/>
        </p:spPr>
        <p:txBody>
          <a:bodyPr wrap="square" rtlCol="0">
            <a:spAutoFit/>
          </a:bodyPr>
          <a:lstStyle/>
          <a:p>
            <a:pPr lvl="0"/>
            <a:r>
              <a:rPr lang="en-US" sz="1333" dirty="0">
                <a:solidFill>
                  <a:prstClr val="black"/>
                </a:solidFill>
                <a:hlinkClick r:id="" action="ppaction://noaction"/>
              </a:rPr>
              <a:t>http://www.ama-assn.org/ama/pub/physician-resources/medical-science/united-states-adopted-names-council/</a:t>
            </a:r>
          </a:p>
          <a:p>
            <a:pPr lvl="0"/>
            <a:r>
              <a:rPr lang="en-US" sz="1333" dirty="0">
                <a:solidFill>
                  <a:prstClr val="black"/>
                </a:solidFill>
                <a:hlinkClick r:id="" action="ppaction://noaction"/>
              </a:rPr>
              <a:t>naming-guidelines/</a:t>
            </a:r>
            <a:r>
              <a:rPr lang="en-US" sz="1333" dirty="0">
                <a:solidFill>
                  <a:prstClr val="black"/>
                </a:solidFill>
              </a:rPr>
              <a:t>naming-biologics/monoclonal-antibodies.page</a:t>
            </a:r>
          </a:p>
          <a:p>
            <a:pPr lvl="0"/>
            <a:endParaRPr lang="en-US" sz="1333" dirty="0">
              <a:solidFill>
                <a:prstClr val="black"/>
              </a:solidFill>
            </a:endParaRPr>
          </a:p>
        </p:txBody>
      </p:sp>
    </p:spTree>
    <p:extLst>
      <p:ext uri="{BB962C8B-B14F-4D97-AF65-F5344CB8AC3E}">
        <p14:creationId xmlns:p14="http://schemas.microsoft.com/office/powerpoint/2010/main" val="1251132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dirty="0"/>
            </a:br>
            <a:r>
              <a:rPr lang="en-US" sz="4800" dirty="0"/>
              <a:t>Progress in Cancer Therapy 2019</a:t>
            </a:r>
            <a:br>
              <a:rPr lang="en-US" dirty="0"/>
            </a:br>
            <a:endParaRPr lang="en-US" dirty="0"/>
          </a:p>
        </p:txBody>
      </p:sp>
      <p:sp>
        <p:nvSpPr>
          <p:cNvPr id="3" name="Content Placeholder 2"/>
          <p:cNvSpPr>
            <a:spLocks noGrp="1"/>
          </p:cNvSpPr>
          <p:nvPr>
            <p:ph idx="1"/>
          </p:nvPr>
        </p:nvSpPr>
        <p:spPr>
          <a:xfrm>
            <a:off x="609600" y="1846461"/>
            <a:ext cx="10972800" cy="4421764"/>
          </a:xfrm>
        </p:spPr>
        <p:txBody>
          <a:bodyPr>
            <a:normAutofit/>
          </a:bodyPr>
          <a:lstStyle/>
          <a:p>
            <a:pPr marL="992691" lvl="1" indent="-457189" defTabSz="1206470">
              <a:lnSpc>
                <a:spcPct val="80000"/>
              </a:lnSpc>
              <a:spcBef>
                <a:spcPts val="533"/>
              </a:spcBef>
              <a:buClr>
                <a:srgbClr val="0F6FC6"/>
              </a:buClr>
              <a:buSzPct val="85000"/>
              <a:defRPr/>
            </a:pPr>
            <a:r>
              <a:rPr lang="en-US" altLang="en-US" sz="2667" b="1" dirty="0">
                <a:latin typeface="Constantia" pitchFamily="18" charset="0"/>
                <a:ea typeface="Constantia" pitchFamily="18" charset="0"/>
                <a:cs typeface="Constantia" pitchFamily="18" charset="0"/>
                <a:sym typeface="Constantia" pitchFamily="18" charset="0"/>
              </a:rPr>
              <a:t>New FDA Approved Cancer Treatment Agent </a:t>
            </a:r>
            <a:r>
              <a:rPr lang="en-US" altLang="en-US" sz="2667" b="1" dirty="0">
                <a:solidFill>
                  <a:srgbClr val="00B0F0"/>
                </a:solidFill>
                <a:latin typeface="Constantia" pitchFamily="18" charset="0"/>
                <a:ea typeface="Constantia" pitchFamily="18" charset="0"/>
                <a:cs typeface="Constantia" pitchFamily="18" charset="0"/>
                <a:sym typeface="Constantia" pitchFamily="18" charset="0"/>
              </a:rPr>
              <a:t>Indications (since 1/1/18)</a:t>
            </a:r>
          </a:p>
          <a:p>
            <a:pPr marL="992691" lvl="1" indent="-457189" defTabSz="1206470">
              <a:lnSpc>
                <a:spcPct val="80000"/>
              </a:lnSpc>
              <a:spcBef>
                <a:spcPts val="533"/>
              </a:spcBef>
              <a:buClr>
                <a:srgbClr val="0F6FC6"/>
              </a:buClr>
              <a:buSzPct val="85000"/>
              <a:buFont typeface="Arial" panose="020B0604020202020204" pitchFamily="34" charset="0"/>
              <a:buChar char="•"/>
              <a:defRPr/>
            </a:pPr>
            <a:endParaRPr lang="en-US" altLang="en-US" sz="2667" b="1" dirty="0">
              <a:solidFill>
                <a:srgbClr val="00B0F0"/>
              </a:solidFill>
              <a:latin typeface="Constantia" pitchFamily="18" charset="0"/>
              <a:ea typeface="Constantia" pitchFamily="18" charset="0"/>
              <a:cs typeface="Constantia" pitchFamily="18" charset="0"/>
              <a:sym typeface="Constantia" pitchFamily="18" charset="0"/>
            </a:endParaRPr>
          </a:p>
          <a:p>
            <a:pPr marL="992691" lvl="1" indent="-457189" defTabSz="1206470">
              <a:lnSpc>
                <a:spcPct val="80000"/>
              </a:lnSpc>
              <a:spcBef>
                <a:spcPts val="533"/>
              </a:spcBef>
              <a:buClr>
                <a:srgbClr val="0F6FC6"/>
              </a:buClr>
              <a:buSzPct val="85000"/>
              <a:buFont typeface="Arial" panose="020B0604020202020204" pitchFamily="34" charset="0"/>
              <a:buChar char="•"/>
              <a:defRPr/>
            </a:pPr>
            <a:endParaRPr lang="en-US" altLang="en-US" sz="2667" b="1" dirty="0">
              <a:latin typeface="Constantia" pitchFamily="18" charset="0"/>
              <a:ea typeface="Constantia" pitchFamily="18" charset="0"/>
              <a:cs typeface="Constantia" pitchFamily="18" charset="0"/>
              <a:sym typeface="Constantia" pitchFamily="18" charset="0"/>
            </a:endParaRPr>
          </a:p>
          <a:p>
            <a:pPr marL="1602276" lvl="2" indent="-457189" defTabSz="1206470">
              <a:lnSpc>
                <a:spcPct val="80000"/>
              </a:lnSpc>
              <a:spcBef>
                <a:spcPts val="533"/>
              </a:spcBef>
              <a:buClr>
                <a:srgbClr val="0F6FC6"/>
              </a:buClr>
              <a:buSzPct val="85000"/>
              <a:buFont typeface="Arial" panose="020B0604020202020204" pitchFamily="34" charset="0"/>
              <a:buChar char="•"/>
              <a:defRPr/>
            </a:pPr>
            <a:r>
              <a:rPr lang="en-US" altLang="en-US" sz="2667" b="1" dirty="0">
                <a:latin typeface="Constantia" pitchFamily="18" charset="0"/>
                <a:ea typeface="Constantia" pitchFamily="18" charset="0"/>
                <a:cs typeface="Constantia" pitchFamily="18" charset="0"/>
                <a:sym typeface="Constantia" pitchFamily="18" charset="0"/>
              </a:rPr>
              <a:t>30 drugs with 53 </a:t>
            </a:r>
            <a:r>
              <a:rPr lang="en-US" altLang="en-US" sz="2667" b="1" dirty="0">
                <a:solidFill>
                  <a:srgbClr val="00B0F0"/>
                </a:solidFill>
                <a:latin typeface="Constantia" pitchFamily="18" charset="0"/>
                <a:ea typeface="Constantia" pitchFamily="18" charset="0"/>
                <a:cs typeface="Constantia" pitchFamily="18" charset="0"/>
                <a:sym typeface="Constantia" pitchFamily="18" charset="0"/>
              </a:rPr>
              <a:t>new indications</a:t>
            </a:r>
          </a:p>
          <a:p>
            <a:pPr marL="1602276" lvl="2" indent="-457189" defTabSz="1206470">
              <a:lnSpc>
                <a:spcPct val="80000"/>
              </a:lnSpc>
              <a:spcBef>
                <a:spcPts val="533"/>
              </a:spcBef>
              <a:buClr>
                <a:srgbClr val="0F6FC6"/>
              </a:buClr>
              <a:buSzPct val="85000"/>
              <a:buFont typeface="Arial" panose="020B0604020202020204" pitchFamily="34" charset="0"/>
              <a:buChar char="•"/>
              <a:defRPr/>
            </a:pPr>
            <a:endParaRPr lang="en-US" altLang="en-US" sz="2667" b="1" dirty="0">
              <a:latin typeface="Constantia" pitchFamily="18" charset="0"/>
              <a:ea typeface="Constantia" pitchFamily="18" charset="0"/>
              <a:cs typeface="Constantia" pitchFamily="18" charset="0"/>
              <a:sym typeface="Constantia" pitchFamily="18" charset="0"/>
            </a:endParaRPr>
          </a:p>
          <a:p>
            <a:pPr marL="2211861" lvl="3" indent="-457189" defTabSz="1206470">
              <a:lnSpc>
                <a:spcPct val="80000"/>
              </a:lnSpc>
              <a:spcBef>
                <a:spcPts val="533"/>
              </a:spcBef>
              <a:buClr>
                <a:srgbClr val="0F6FC6"/>
              </a:buClr>
              <a:buSzPct val="85000"/>
              <a:buFont typeface="Arial" panose="020B0604020202020204" pitchFamily="34" charset="0"/>
              <a:buChar char="•"/>
              <a:defRPr/>
            </a:pPr>
            <a:r>
              <a:rPr lang="en-US" altLang="en-US" b="1" dirty="0">
                <a:latin typeface="Constantia" pitchFamily="18" charset="0"/>
                <a:ea typeface="Constantia" pitchFamily="18" charset="0"/>
                <a:cs typeface="Constantia" pitchFamily="18" charset="0"/>
                <a:sym typeface="Constantia" pitchFamily="18" charset="0"/>
              </a:rPr>
              <a:t>38 solid tumor indications</a:t>
            </a:r>
          </a:p>
          <a:p>
            <a:pPr marL="2211861" lvl="3" indent="-457189" defTabSz="1206470">
              <a:lnSpc>
                <a:spcPct val="80000"/>
              </a:lnSpc>
              <a:spcBef>
                <a:spcPts val="533"/>
              </a:spcBef>
              <a:buClr>
                <a:srgbClr val="0F6FC6"/>
              </a:buClr>
              <a:buSzPct val="85000"/>
              <a:buFont typeface="Arial" panose="020B0604020202020204" pitchFamily="34" charset="0"/>
              <a:buChar char="•"/>
              <a:defRPr/>
            </a:pPr>
            <a:endParaRPr lang="en-US" altLang="en-US" b="1" dirty="0">
              <a:latin typeface="Constantia" pitchFamily="18" charset="0"/>
              <a:ea typeface="Constantia" pitchFamily="18" charset="0"/>
              <a:cs typeface="Constantia" pitchFamily="18" charset="0"/>
              <a:sym typeface="Constantia" pitchFamily="18" charset="0"/>
            </a:endParaRPr>
          </a:p>
          <a:p>
            <a:pPr marL="2211861" lvl="3" indent="-457189" defTabSz="1206470">
              <a:lnSpc>
                <a:spcPct val="80000"/>
              </a:lnSpc>
              <a:spcBef>
                <a:spcPts val="533"/>
              </a:spcBef>
              <a:buClr>
                <a:srgbClr val="0F6FC6"/>
              </a:buClr>
              <a:buSzPct val="85000"/>
              <a:buFont typeface="Arial" panose="020B0604020202020204" pitchFamily="34" charset="0"/>
              <a:buChar char="•"/>
              <a:defRPr/>
            </a:pPr>
            <a:r>
              <a:rPr lang="en-US" altLang="en-US" b="1" dirty="0">
                <a:latin typeface="Constantia" pitchFamily="18" charset="0"/>
                <a:ea typeface="Constantia" pitchFamily="18" charset="0"/>
                <a:cs typeface="Constantia" pitchFamily="18" charset="0"/>
                <a:sym typeface="Constantia" pitchFamily="18" charset="0"/>
              </a:rPr>
              <a:t> 15 hematologic indications</a:t>
            </a:r>
          </a:p>
        </p:txBody>
      </p:sp>
      <p:sp>
        <p:nvSpPr>
          <p:cNvPr id="4" name="TextBox 3"/>
          <p:cNvSpPr txBox="1"/>
          <p:nvPr/>
        </p:nvSpPr>
        <p:spPr>
          <a:xfrm>
            <a:off x="-312115" y="5891175"/>
            <a:ext cx="7023013" cy="260584"/>
          </a:xfrm>
          <a:prstGeom prst="rect">
            <a:avLst/>
          </a:prstGeom>
          <a:noFill/>
        </p:spPr>
        <p:txBody>
          <a:bodyPr wrap="none" rtlCol="0">
            <a:spAutoFit/>
          </a:bodyPr>
          <a:lstStyle/>
          <a:p>
            <a:pPr marL="1145087" lvl="3" defTabSz="1206470">
              <a:lnSpc>
                <a:spcPct val="80000"/>
              </a:lnSpc>
              <a:spcBef>
                <a:spcPts val="533"/>
              </a:spcBef>
              <a:buClr>
                <a:srgbClr val="0F6FC6"/>
              </a:buClr>
              <a:buSzPct val="85000"/>
              <a:defRPr/>
            </a:pP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32542675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69559" y="1114353"/>
            <a:ext cx="11324027" cy="4820164"/>
          </a:xfrm>
        </p:spPr>
        <p:txBody>
          <a:bodyPr/>
          <a:lstStyle/>
          <a:p>
            <a:pPr marL="1557828" lvl="3" indent="-260344" defTabSz="1206470" rtl="0">
              <a:lnSpc>
                <a:spcPct val="80000"/>
              </a:lnSpc>
              <a:spcBef>
                <a:spcPts val="533"/>
              </a:spcBef>
              <a:defRPr/>
            </a:pPr>
            <a:br>
              <a:rPr lang="en-US" altLang="en-US" sz="2267" b="1" kern="1200"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br>
            <a:r>
              <a:rPr lang="en-US" altLang="en-US" sz="2000" b="1" kern="1200"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selinexor XPOVIO™ </a:t>
            </a:r>
            <a:r>
              <a:rPr lang="en-US" altLang="en-US" sz="2000" b="1" kern="1200" dirty="0">
                <a:solidFill>
                  <a:schemeClr val="tx1"/>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Karyopharm Therapeutics (in combination with dexamethasone for adult patients with relapsed or refractory multiple </a:t>
            </a:r>
            <a:br>
              <a:rPr lang="en-US" altLang="en-US" sz="2000" b="1" kern="1200" dirty="0">
                <a:solidFill>
                  <a:schemeClr val="tx1"/>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br>
            <a:r>
              <a:rPr lang="en-US" altLang="en-US" sz="2000" b="1" kern="1200" dirty="0">
                <a:solidFill>
                  <a:schemeClr val="tx1"/>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myeloma (RRMM) who have received at least four prior therapies and whose disease is refractory to at least two proteasome inhibitors, at least two immunomodulatory agents, and an anti-CD38 monoclonal antibody)</a:t>
            </a:r>
            <a:endParaRPr lang="en-US" sz="2000" dirty="0">
              <a:highlight>
                <a:srgbClr val="FFFF00"/>
              </a:highlight>
            </a:endParaRPr>
          </a:p>
        </p:txBody>
      </p:sp>
      <p:sp>
        <p:nvSpPr>
          <p:cNvPr id="3" name="TextBox 2">
            <a:extLst>
              <a:ext uri="{FF2B5EF4-FFF2-40B4-BE49-F238E27FC236}">
                <a16:creationId xmlns:a16="http://schemas.microsoft.com/office/drawing/2014/main" id="{2F6E84A1-E92F-42E2-9518-595B161BAC86}"/>
              </a:ext>
            </a:extLst>
          </p:cNvPr>
          <p:cNvSpPr txBox="1"/>
          <p:nvPr/>
        </p:nvSpPr>
        <p:spPr>
          <a:xfrm>
            <a:off x="823565" y="6144446"/>
            <a:ext cx="3488043" cy="584775"/>
          </a:xfrm>
          <a:prstGeom prst="rect">
            <a:avLst/>
          </a:prstGeom>
          <a:noFill/>
        </p:spPr>
        <p:txBody>
          <a:bodyPr wrap="square" rtlCol="0">
            <a:spAutoFit/>
          </a:bodyPr>
          <a:lstStyle/>
          <a:p>
            <a:pPr defTabSz="1219170"/>
            <a:r>
              <a:rPr lang="en-US" sz="1600" dirty="0">
                <a:solidFill>
                  <a:prstClr val="black"/>
                </a:solidFill>
                <a:hlinkClick r:id="rId2"/>
              </a:rPr>
              <a:t>www.xpovio.com</a:t>
            </a:r>
            <a:endParaRPr lang="en-US" sz="1600" dirty="0">
              <a:solidFill>
                <a:prstClr val="black"/>
              </a:solidFill>
            </a:endParaRPr>
          </a:p>
          <a:p>
            <a:pPr defTabSz="1219170"/>
            <a:endParaRPr lang="en-US" sz="1600" dirty="0">
              <a:solidFill>
                <a:prstClr val="black"/>
              </a:solidFill>
            </a:endParaRPr>
          </a:p>
        </p:txBody>
      </p:sp>
    </p:spTree>
    <p:extLst>
      <p:ext uri="{BB962C8B-B14F-4D97-AF65-F5344CB8AC3E}">
        <p14:creationId xmlns:p14="http://schemas.microsoft.com/office/powerpoint/2010/main" val="10842593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349" y="45025"/>
            <a:ext cx="10972800" cy="738723"/>
          </a:xfrm>
        </p:spPr>
        <p:txBody>
          <a:bodyPr>
            <a:normAutofit fontScale="90000"/>
          </a:bodyPr>
          <a:lstStyle/>
          <a:p>
            <a:pPr algn="ctr"/>
            <a:br>
              <a:rPr lang="en-US" u="sng" dirty="0">
                <a:solidFill>
                  <a:srgbClr val="FF0000"/>
                </a:solidFill>
                <a:latin typeface="Constantia" panose="02030602050306030303" pitchFamily="18" charset="0"/>
              </a:rPr>
            </a:br>
            <a:r>
              <a:rPr lang="en-US" altLang="en-US" sz="3600" b="1"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selinexor XPOVIO™</a:t>
            </a:r>
            <a:br>
              <a:rPr lang="en-US" altLang="en-US" sz="3600" dirty="0">
                <a:latin typeface="Constantia" panose="02030602050306030303" pitchFamily="18" charset="0"/>
              </a:rPr>
            </a:br>
            <a:endParaRPr lang="en-US" sz="3600" dirty="0"/>
          </a:p>
        </p:txBody>
      </p:sp>
      <p:sp>
        <p:nvSpPr>
          <p:cNvPr id="3" name="Content Placeholder 2"/>
          <p:cNvSpPr>
            <a:spLocks noGrp="1"/>
          </p:cNvSpPr>
          <p:nvPr>
            <p:ph idx="1"/>
          </p:nvPr>
        </p:nvSpPr>
        <p:spPr>
          <a:xfrm>
            <a:off x="164107" y="1254265"/>
            <a:ext cx="11806221" cy="4915716"/>
          </a:xfrm>
        </p:spPr>
        <p:txBody>
          <a:bodyPr>
            <a:normAutofit fontScale="25000" lnSpcReduction="20000"/>
          </a:bodyPr>
          <a:lstStyle/>
          <a:p>
            <a:pPr marL="1145087" lvl="3" indent="0" defTabSz="1206470">
              <a:lnSpc>
                <a:spcPct val="80000"/>
              </a:lnSpc>
              <a:spcBef>
                <a:spcPts val="533"/>
              </a:spcBef>
              <a:buClr>
                <a:srgbClr val="0F6FC6"/>
              </a:buClr>
              <a:buSzPct val="85000"/>
              <a:buNone/>
              <a:defRPr/>
            </a:pPr>
            <a:endParaRPr lang="en-US" altLang="en-US" sz="2667" b="1"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endParaRPr>
          </a:p>
          <a:p>
            <a:pPr marL="1145087" lvl="3" indent="0" defTabSz="1206470">
              <a:lnSpc>
                <a:spcPct val="80000"/>
              </a:lnSpc>
              <a:spcBef>
                <a:spcPts val="533"/>
              </a:spcBef>
              <a:buClr>
                <a:srgbClr val="0F6FC6"/>
              </a:buClr>
              <a:buSzPct val="85000"/>
              <a:buNone/>
              <a:defRPr/>
            </a:pPr>
            <a:r>
              <a:rPr lang="en-US" altLang="en-US" sz="8000" b="1"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selinexor XPOVIO™ </a:t>
            </a:r>
            <a:r>
              <a:rPr lang="en-US" altLang="en-US" sz="8000" b="1" dirty="0">
                <a:latin typeface="Constantia" panose="02030602050306030303" pitchFamily="18" charset="0"/>
                <a:ea typeface="Constantia" panose="02030602050306030303" pitchFamily="18" charset="0"/>
                <a:cs typeface="Constantia" panose="02030602050306030303" pitchFamily="18" charset="0"/>
                <a:sym typeface="Constantia" pitchFamily="18" charset="0"/>
              </a:rPr>
              <a:t>Karyopharm Therapeutics (in combination with dexamethasone   for adult patients with relapsed or refractory multiple myeloma (RRMM) who have received at least four prior therapies and whose disease is refractory to at least two proteasome inhibitors, at least two immunomodulatory agents, and an anti-CD38 monoclonal antibody)</a:t>
            </a:r>
            <a:br>
              <a:rPr lang="en-US" altLang="en-US" sz="8000" b="1"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br>
            <a:endParaRPr lang="en-US" altLang="en-US" sz="8000" b="1" u="sng"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8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Small molecule, nuclear export inhibitor. First in class. </a:t>
            </a:r>
          </a:p>
          <a:p>
            <a:pPr marL="1295368" lvl="4" indent="-380990">
              <a:spcBef>
                <a:spcPts val="400"/>
              </a:spcBef>
              <a:buClr>
                <a:srgbClr val="0BD0D9"/>
              </a:buClr>
              <a:buFont typeface="Arial" panose="020B0604020202020204" pitchFamily="34" charset="0"/>
              <a:buChar char="•"/>
              <a:defRPr/>
            </a:pPr>
            <a:endParaRPr lang="en-US" altLang="en-US" sz="8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8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No drug/drug  interactions </a:t>
            </a:r>
          </a:p>
          <a:p>
            <a:pPr marL="1295368" lvl="4" indent="-380990">
              <a:spcBef>
                <a:spcPts val="400"/>
              </a:spcBef>
              <a:buClr>
                <a:srgbClr val="0BD0D9"/>
              </a:buClr>
              <a:buFont typeface="Arial" panose="020B0604020202020204" pitchFamily="34" charset="0"/>
              <a:buChar char="•"/>
              <a:defRPr/>
            </a:pPr>
            <a:endParaRPr lang="en-US" altLang="en-US" sz="8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8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Targets exportin 1 (XPO1)</a:t>
            </a:r>
          </a:p>
          <a:p>
            <a:pPr marL="1295368" lvl="4" indent="-380990">
              <a:spcBef>
                <a:spcPts val="400"/>
              </a:spcBef>
              <a:buClr>
                <a:srgbClr val="0BD0D9"/>
              </a:buClr>
              <a:buFont typeface="Arial" panose="020B0604020202020204" pitchFamily="34" charset="0"/>
              <a:buChar char="•"/>
              <a:defRPr/>
            </a:pPr>
            <a:endParaRPr lang="en-US" altLang="en-US" sz="8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sz="8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No genomic alteration testing needed prior to administration</a:t>
            </a:r>
          </a:p>
          <a:p>
            <a:pPr marL="1295368" lvl="4" indent="-380990">
              <a:spcBef>
                <a:spcPts val="400"/>
              </a:spcBef>
              <a:buClr>
                <a:srgbClr val="0BD0D9"/>
              </a:buClr>
              <a:defRPr/>
            </a:pPr>
            <a:endParaRPr lang="en-US" altLang="en-US" sz="8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8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 thrombocytopenia, neutropenia,, hyponatremia, neuro tox, fatigue, nausea, anemia, decreased appetite, decreased weight, diarrhea, vomiting,    leukopenia, constipation, dyspnea, and upper  respiratory tract infection </a:t>
            </a:r>
          </a:p>
        </p:txBody>
      </p:sp>
      <p:sp>
        <p:nvSpPr>
          <p:cNvPr id="4" name="TextBox 3">
            <a:extLst>
              <a:ext uri="{FF2B5EF4-FFF2-40B4-BE49-F238E27FC236}">
                <a16:creationId xmlns:a16="http://schemas.microsoft.com/office/drawing/2014/main" id="{368B7EC6-454C-4E4A-9CFA-476EC6CE11EA}"/>
              </a:ext>
            </a:extLst>
          </p:cNvPr>
          <p:cNvSpPr txBox="1"/>
          <p:nvPr/>
        </p:nvSpPr>
        <p:spPr>
          <a:xfrm>
            <a:off x="164107" y="6273225"/>
            <a:ext cx="7609840" cy="584775"/>
          </a:xfrm>
          <a:prstGeom prst="rect">
            <a:avLst/>
          </a:prstGeom>
          <a:noFill/>
        </p:spPr>
        <p:txBody>
          <a:bodyPr wrap="square" rtlCol="0">
            <a:spAutoFit/>
          </a:bodyPr>
          <a:lstStyle/>
          <a:p>
            <a:r>
              <a:rPr lang="en-US" sz="1600" dirty="0">
                <a:hlinkClick r:id="rId2"/>
              </a:rPr>
              <a:t>www. xpovio.com</a:t>
            </a:r>
            <a:endParaRPr lang="en-US" sz="1600" dirty="0"/>
          </a:p>
          <a:p>
            <a:endParaRPr lang="en-US" sz="1600" dirty="0"/>
          </a:p>
        </p:txBody>
      </p:sp>
    </p:spTree>
    <p:extLst>
      <p:ext uri="{BB962C8B-B14F-4D97-AF65-F5344CB8AC3E}">
        <p14:creationId xmlns:p14="http://schemas.microsoft.com/office/powerpoint/2010/main" val="32389642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893A6E3-86FF-4760-886A-DC70484B708E}"/>
              </a:ext>
            </a:extLst>
          </p:cNvPr>
          <p:cNvPicPr>
            <a:picLocks noChangeAspect="1"/>
          </p:cNvPicPr>
          <p:nvPr/>
        </p:nvPicPr>
        <p:blipFill>
          <a:blip r:embed="rId2"/>
          <a:stretch>
            <a:fillRect/>
          </a:stretch>
        </p:blipFill>
        <p:spPr>
          <a:xfrm>
            <a:off x="1" y="1"/>
            <a:ext cx="9493655" cy="6079067"/>
          </a:xfrm>
          <a:prstGeom prst="rect">
            <a:avLst/>
          </a:prstGeom>
        </p:spPr>
      </p:pic>
    </p:spTree>
    <p:extLst>
      <p:ext uri="{BB962C8B-B14F-4D97-AF65-F5344CB8AC3E}">
        <p14:creationId xmlns:p14="http://schemas.microsoft.com/office/powerpoint/2010/main" val="19999630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55361BA-2A9E-4357-8C87-C313DC7D8472}"/>
              </a:ext>
            </a:extLst>
          </p:cNvPr>
          <p:cNvSpPr txBox="1"/>
          <p:nvPr/>
        </p:nvSpPr>
        <p:spPr>
          <a:xfrm>
            <a:off x="157656" y="6119147"/>
            <a:ext cx="9448800" cy="502573"/>
          </a:xfrm>
          <a:prstGeom prst="rect">
            <a:avLst/>
          </a:prstGeom>
          <a:noFill/>
        </p:spPr>
        <p:txBody>
          <a:bodyPr wrap="square" rtlCol="0">
            <a:spAutoFit/>
          </a:bodyPr>
          <a:lstStyle/>
          <a:p>
            <a:pPr defTabSz="609585">
              <a:defRPr/>
            </a:pPr>
            <a:r>
              <a:rPr lang="en-US" sz="1333" dirty="0">
                <a:solidFill>
                  <a:prstClr val="black"/>
                </a:solidFill>
                <a:latin typeface="Calibri"/>
                <a:hlinkClick r:id="rId2"/>
              </a:rPr>
              <a:t>http://www.ama-assn.org/ama/pub/physician-resources/medical-science/united-states-</a:t>
            </a:r>
            <a:r>
              <a:rPr lang="en-US" sz="1333" dirty="0">
                <a:solidFill>
                  <a:prstClr val="black"/>
                </a:solidFill>
                <a:latin typeface="Calibri"/>
              </a:rPr>
              <a:t>adopted-names-council/naming-guidelines/naming-biologics/monoclonal-antibodies.page</a:t>
            </a:r>
          </a:p>
        </p:txBody>
      </p:sp>
      <p:sp>
        <p:nvSpPr>
          <p:cNvPr id="10" name="Rectangle 9">
            <a:extLst>
              <a:ext uri="{FF2B5EF4-FFF2-40B4-BE49-F238E27FC236}">
                <a16:creationId xmlns:a16="http://schemas.microsoft.com/office/drawing/2014/main" id="{D3C466EB-0F51-4F30-8739-F6894A5F4DBA}"/>
              </a:ext>
            </a:extLst>
          </p:cNvPr>
          <p:cNvSpPr/>
          <p:nvPr/>
        </p:nvSpPr>
        <p:spPr>
          <a:xfrm>
            <a:off x="506027" y="0"/>
            <a:ext cx="10679838" cy="6165342"/>
          </a:xfrm>
          <a:prstGeom prst="rect">
            <a:avLst/>
          </a:prstGeom>
        </p:spPr>
        <p:txBody>
          <a:bodyPr wrap="square">
            <a:spAutoFit/>
          </a:bodyPr>
          <a:lstStyle/>
          <a:p>
            <a:pPr algn="ctr"/>
            <a:r>
              <a:rPr lang="en-US" altLang="en-US" sz="2667" b="1" dirty="0">
                <a:solidFill>
                  <a:srgbClr val="04617B"/>
                </a:solidFill>
                <a:latin typeface="Constantia" panose="02030602050306030303" pitchFamily="18" charset="0"/>
                <a:sym typeface="Calibri" panose="020F0502020204030204" pitchFamily="34" charset="0"/>
              </a:rPr>
              <a:t>Monoclonal Antibody </a:t>
            </a:r>
          </a:p>
          <a:p>
            <a:pPr algn="ctr"/>
            <a:r>
              <a:rPr lang="en-US" altLang="en-US" sz="2667" b="1" dirty="0">
                <a:solidFill>
                  <a:srgbClr val="04617B"/>
                </a:solidFill>
                <a:latin typeface="Constantia" panose="02030602050306030303" pitchFamily="18" charset="0"/>
                <a:sym typeface="Calibri" panose="020F0502020204030204" pitchFamily="34" charset="0"/>
              </a:rPr>
              <a:t>Naming Conventions</a:t>
            </a:r>
          </a:p>
          <a:p>
            <a:pPr algn="ctr"/>
            <a:endParaRPr lang="en-US" altLang="en-US" sz="2667" b="1" dirty="0">
              <a:solidFill>
                <a:srgbClr val="04617B"/>
              </a:solidFill>
              <a:latin typeface="Constantia" panose="02030602050306030303" pitchFamily="18" charset="0"/>
              <a:sym typeface="Calibri" panose="020F0502020204030204" pitchFamily="34" charset="0"/>
            </a:endParaRPr>
          </a:p>
          <a:p>
            <a:pPr algn="ctr"/>
            <a:r>
              <a:rPr lang="en-US" altLang="en-US" sz="2667" b="1" dirty="0">
                <a:solidFill>
                  <a:srgbClr val="FF0000"/>
                </a:solidFill>
                <a:latin typeface="Constantia" panose="02030602050306030303" pitchFamily="18" charset="0"/>
                <a:sym typeface="Calibri" panose="020F0502020204030204" pitchFamily="34" charset="0"/>
              </a:rPr>
              <a:t>Monoclonal antibody = mab</a:t>
            </a:r>
          </a:p>
          <a:p>
            <a:pPr marL="609585" indent="-609585" fontAlgn="base" hangingPunct="0">
              <a:spcBef>
                <a:spcPts val="800"/>
              </a:spcBef>
              <a:spcAft>
                <a:spcPct val="0"/>
              </a:spcAft>
              <a:buClr>
                <a:srgbClr val="0BD0D9"/>
              </a:buClr>
              <a:buSzPct val="95000"/>
              <a:buFont typeface="Arial" panose="020B0604020202020204" pitchFamily="34" charset="0"/>
              <a:buChar char="•"/>
              <a:defRPr/>
            </a:pPr>
            <a:r>
              <a:rPr lang="en-US" altLang="en-US" sz="2133" b="1" kern="0" dirty="0">
                <a:solidFill>
                  <a:srgbClr val="000000"/>
                </a:solidFill>
                <a:latin typeface="Constantia" pitchFamily="18" charset="0"/>
                <a:ea typeface="Constantia" pitchFamily="18" charset="0"/>
                <a:cs typeface="Constantia" pitchFamily="18" charset="0"/>
                <a:sym typeface="Constantia" pitchFamily="18" charset="0"/>
              </a:rPr>
              <a:t>tositu</a:t>
            </a:r>
            <a:r>
              <a:rPr lang="en-US" altLang="en-US" sz="2133" b="1" kern="0" dirty="0">
                <a:solidFill>
                  <a:srgbClr val="FF0000"/>
                </a:solidFill>
                <a:latin typeface="Constantia" pitchFamily="18" charset="0"/>
                <a:ea typeface="Constantia" pitchFamily="18" charset="0"/>
                <a:cs typeface="Constantia" pitchFamily="18" charset="0"/>
                <a:sym typeface="Constantia" pitchFamily="18" charset="0"/>
              </a:rPr>
              <a:t>mo</a:t>
            </a:r>
            <a:r>
              <a:rPr lang="en-US" altLang="en-US" sz="2133" b="1" kern="0" dirty="0">
                <a:solidFill>
                  <a:srgbClr val="000000"/>
                </a:solidFill>
                <a:latin typeface="Constantia" pitchFamily="18" charset="0"/>
                <a:ea typeface="Constantia" pitchFamily="18" charset="0"/>
                <a:cs typeface="Constantia" pitchFamily="18" charset="0"/>
                <a:sym typeface="Constantia" pitchFamily="18" charset="0"/>
              </a:rPr>
              <a:t>mab and iodine 131</a:t>
            </a:r>
          </a:p>
          <a:p>
            <a:pPr marL="979993" lvl="1" indent="-457189" fontAlgn="base" hangingPunct="0">
              <a:spcBef>
                <a:spcPts val="533"/>
              </a:spcBef>
              <a:spcAft>
                <a:spcPct val="0"/>
              </a:spcAft>
              <a:buClr>
                <a:srgbClr val="0BD0D9"/>
              </a:buClr>
              <a:buFont typeface="Arial" panose="020B0604020202020204" pitchFamily="34" charset="0"/>
              <a:buChar char="•"/>
              <a:defRPr/>
            </a:pPr>
            <a:r>
              <a:rPr lang="en-US" altLang="en-US" sz="2133" b="1" kern="0" dirty="0">
                <a:solidFill>
                  <a:srgbClr val="FF0000"/>
                </a:solidFill>
                <a:latin typeface="Constantia" pitchFamily="18" charset="0"/>
                <a:ea typeface="Constantia" pitchFamily="18" charset="0"/>
                <a:cs typeface="Constantia" pitchFamily="18" charset="0"/>
                <a:sym typeface="Constantia" pitchFamily="18" charset="0"/>
              </a:rPr>
              <a:t>mo = mouse</a:t>
            </a:r>
            <a:endParaRPr lang="en-US" altLang="en-US" sz="2133" kern="0" dirty="0">
              <a:solidFill>
                <a:srgbClr val="000000"/>
              </a:solidFill>
              <a:latin typeface="Constantia" pitchFamily="18" charset="0"/>
              <a:ea typeface="Constantia" pitchFamily="18" charset="0"/>
              <a:cs typeface="Constantia" pitchFamily="18" charset="0"/>
              <a:sym typeface="Constantia" pitchFamily="18" charset="0"/>
            </a:endParaRPr>
          </a:p>
          <a:p>
            <a:pPr marL="979993" lvl="1" indent="-457189" fontAlgn="base" hangingPunct="0">
              <a:spcBef>
                <a:spcPts val="667"/>
              </a:spcBef>
              <a:spcAft>
                <a:spcPct val="0"/>
              </a:spcAft>
              <a:buClr>
                <a:srgbClr val="0BD0D9"/>
              </a:buClr>
              <a:buFont typeface="Arial" panose="020B0604020202020204" pitchFamily="34" charset="0"/>
              <a:buChar char="•"/>
              <a:defRPr/>
            </a:pPr>
            <a:endParaRPr lang="en-US" altLang="en-US" sz="2133" b="1" kern="0" dirty="0">
              <a:solidFill>
                <a:srgbClr val="FFFF00"/>
              </a:solidFill>
              <a:latin typeface="Constantia" pitchFamily="18" charset="0"/>
              <a:ea typeface="Constantia" pitchFamily="18" charset="0"/>
              <a:cs typeface="Constantia" pitchFamily="18" charset="0"/>
              <a:sym typeface="Constantia" pitchFamily="18" charset="0"/>
            </a:endParaRPr>
          </a:p>
          <a:p>
            <a:pPr marL="457189" indent="-457189" fontAlgn="base" hangingPunct="0">
              <a:spcBef>
                <a:spcPts val="533"/>
              </a:spcBef>
              <a:spcAft>
                <a:spcPct val="0"/>
              </a:spcAft>
              <a:buClr>
                <a:srgbClr val="0BD0D9"/>
              </a:buClr>
              <a:buSzPct val="95000"/>
              <a:buFont typeface="Arial" panose="020B0604020202020204" pitchFamily="34" charset="0"/>
              <a:buChar char="•"/>
              <a:defRPr/>
            </a:pPr>
            <a:r>
              <a:rPr lang="en-US" altLang="en-US" sz="2133" b="1" kern="0" dirty="0">
                <a:solidFill>
                  <a:srgbClr val="000000"/>
                </a:solidFill>
                <a:latin typeface="Constantia" pitchFamily="18" charset="0"/>
                <a:ea typeface="Constantia" pitchFamily="18" charset="0"/>
                <a:cs typeface="Constantia" pitchFamily="18" charset="0"/>
                <a:sym typeface="Constantia" pitchFamily="18" charset="0"/>
              </a:rPr>
              <a:t> ritu</a:t>
            </a:r>
            <a:r>
              <a:rPr lang="en-US" altLang="en-US" sz="2133" b="1" kern="0" dirty="0">
                <a:solidFill>
                  <a:srgbClr val="FF0000"/>
                </a:solidFill>
                <a:latin typeface="Constantia" pitchFamily="18" charset="0"/>
                <a:ea typeface="Constantia" pitchFamily="18" charset="0"/>
                <a:cs typeface="Constantia" pitchFamily="18" charset="0"/>
                <a:sym typeface="Constantia" pitchFamily="18" charset="0"/>
              </a:rPr>
              <a:t>xi</a:t>
            </a:r>
            <a:r>
              <a:rPr lang="en-US" altLang="en-US" sz="2133" b="1" kern="0" dirty="0">
                <a:solidFill>
                  <a:srgbClr val="000000"/>
                </a:solidFill>
                <a:latin typeface="Constantia" pitchFamily="18" charset="0"/>
                <a:ea typeface="Constantia" pitchFamily="18" charset="0"/>
                <a:cs typeface="Constantia" pitchFamily="18" charset="0"/>
                <a:sym typeface="Constantia" pitchFamily="18" charset="0"/>
              </a:rPr>
              <a:t>mab</a:t>
            </a:r>
          </a:p>
          <a:p>
            <a:pPr marL="979993" lvl="1" indent="-457189" fontAlgn="base" hangingPunct="0">
              <a:spcBef>
                <a:spcPts val="533"/>
              </a:spcBef>
              <a:spcAft>
                <a:spcPct val="0"/>
              </a:spcAft>
              <a:buClr>
                <a:srgbClr val="0BD0D9"/>
              </a:buClr>
              <a:buFont typeface="Arial" panose="020B0604020202020204" pitchFamily="34" charset="0"/>
              <a:buChar char="•"/>
              <a:defRPr/>
            </a:pPr>
            <a:r>
              <a:rPr lang="en-US" altLang="en-US" sz="2133" b="1" kern="0" dirty="0">
                <a:solidFill>
                  <a:srgbClr val="FF0000"/>
                </a:solidFill>
                <a:latin typeface="Constantia" pitchFamily="18" charset="0"/>
                <a:ea typeface="Constantia" pitchFamily="18" charset="0"/>
                <a:cs typeface="Constantia" pitchFamily="18" charset="0"/>
                <a:sym typeface="Constantia" pitchFamily="18" charset="0"/>
              </a:rPr>
              <a:t>xi = chimeric or cross between mouse and human</a:t>
            </a:r>
            <a:endParaRPr lang="en-US" altLang="en-US" sz="2133" kern="0" dirty="0">
              <a:solidFill>
                <a:srgbClr val="000000"/>
              </a:solidFill>
              <a:latin typeface="Constantia" pitchFamily="18" charset="0"/>
              <a:ea typeface="Constantia" pitchFamily="18" charset="0"/>
              <a:cs typeface="Constantia" pitchFamily="18" charset="0"/>
              <a:sym typeface="Constantia" pitchFamily="18" charset="0"/>
            </a:endParaRPr>
          </a:p>
          <a:p>
            <a:pPr marL="979993" lvl="1" indent="-457189" fontAlgn="base" hangingPunct="0">
              <a:spcBef>
                <a:spcPts val="667"/>
              </a:spcBef>
              <a:spcAft>
                <a:spcPct val="0"/>
              </a:spcAft>
              <a:buClr>
                <a:srgbClr val="0BD0D9"/>
              </a:buClr>
              <a:buFont typeface="Arial" panose="020B0604020202020204" pitchFamily="34" charset="0"/>
              <a:buChar char="•"/>
              <a:defRPr/>
            </a:pPr>
            <a:endParaRPr lang="en-US" altLang="en-US" sz="2133" b="1" kern="0" dirty="0">
              <a:solidFill>
                <a:srgbClr val="FFFF00"/>
              </a:solidFill>
              <a:latin typeface="Constantia" pitchFamily="18" charset="0"/>
              <a:ea typeface="Constantia" pitchFamily="18" charset="0"/>
              <a:cs typeface="Constantia" pitchFamily="18" charset="0"/>
              <a:sym typeface="Constantia" pitchFamily="18" charset="0"/>
            </a:endParaRPr>
          </a:p>
          <a:p>
            <a:pPr marL="457189" indent="-457189" fontAlgn="base" hangingPunct="0">
              <a:spcBef>
                <a:spcPts val="533"/>
              </a:spcBef>
              <a:spcAft>
                <a:spcPct val="0"/>
              </a:spcAft>
              <a:buClr>
                <a:srgbClr val="0BD0D9"/>
              </a:buClr>
              <a:buSzPct val="95000"/>
              <a:buFont typeface="Arial" panose="020B0604020202020204" pitchFamily="34" charset="0"/>
              <a:buChar char="•"/>
              <a:defRPr/>
            </a:pPr>
            <a:r>
              <a:rPr lang="en-US" altLang="en-US" sz="2133" b="1" kern="0" dirty="0">
                <a:solidFill>
                  <a:srgbClr val="000000"/>
                </a:solidFill>
                <a:latin typeface="Constantia" pitchFamily="18" charset="0"/>
                <a:ea typeface="Constantia" pitchFamily="18" charset="0"/>
                <a:cs typeface="Constantia" pitchFamily="18" charset="0"/>
                <a:sym typeface="Constantia" pitchFamily="18" charset="0"/>
              </a:rPr>
              <a:t> trastu</a:t>
            </a:r>
            <a:r>
              <a:rPr lang="en-US" altLang="en-US" sz="2133" b="1" kern="0" dirty="0">
                <a:solidFill>
                  <a:srgbClr val="FF0000"/>
                </a:solidFill>
                <a:latin typeface="Constantia" pitchFamily="18" charset="0"/>
                <a:ea typeface="Constantia" pitchFamily="18" charset="0"/>
                <a:cs typeface="Constantia" pitchFamily="18" charset="0"/>
                <a:sym typeface="Constantia" pitchFamily="18" charset="0"/>
              </a:rPr>
              <a:t>zu</a:t>
            </a:r>
            <a:r>
              <a:rPr lang="en-US" altLang="en-US" sz="2133" b="1" kern="0" dirty="0">
                <a:solidFill>
                  <a:srgbClr val="000000"/>
                </a:solidFill>
                <a:latin typeface="Constantia" pitchFamily="18" charset="0"/>
                <a:ea typeface="Constantia" pitchFamily="18" charset="0"/>
                <a:cs typeface="Constantia" pitchFamily="18" charset="0"/>
                <a:sym typeface="Constantia" pitchFamily="18" charset="0"/>
              </a:rPr>
              <a:t>mab,  bevaci</a:t>
            </a:r>
            <a:r>
              <a:rPr lang="en-US" altLang="en-US" sz="2133" b="1" kern="0" dirty="0">
                <a:solidFill>
                  <a:srgbClr val="FF0000"/>
                </a:solidFill>
                <a:latin typeface="Constantia" pitchFamily="18" charset="0"/>
                <a:ea typeface="Constantia" pitchFamily="18" charset="0"/>
                <a:cs typeface="Constantia" pitchFamily="18" charset="0"/>
                <a:sym typeface="Constantia" pitchFamily="18" charset="0"/>
              </a:rPr>
              <a:t>zu</a:t>
            </a:r>
            <a:r>
              <a:rPr lang="en-US" altLang="en-US" sz="2133" b="1" kern="0" dirty="0">
                <a:solidFill>
                  <a:srgbClr val="000000"/>
                </a:solidFill>
                <a:latin typeface="Constantia" pitchFamily="18" charset="0"/>
                <a:ea typeface="Constantia" pitchFamily="18" charset="0"/>
                <a:cs typeface="Constantia" pitchFamily="18" charset="0"/>
                <a:sym typeface="Constantia" pitchFamily="18" charset="0"/>
              </a:rPr>
              <a:t>mab</a:t>
            </a:r>
          </a:p>
          <a:p>
            <a:pPr marL="979993" lvl="1" indent="-457189" fontAlgn="base" hangingPunct="0">
              <a:spcBef>
                <a:spcPts val="533"/>
              </a:spcBef>
              <a:spcAft>
                <a:spcPct val="0"/>
              </a:spcAft>
              <a:buClr>
                <a:srgbClr val="0BD0D9"/>
              </a:buClr>
              <a:buFont typeface="Arial" panose="020B0604020202020204" pitchFamily="34" charset="0"/>
              <a:buChar char="•"/>
              <a:defRPr/>
            </a:pPr>
            <a:r>
              <a:rPr lang="en-US" altLang="en-US" sz="2133" b="1" kern="0" dirty="0">
                <a:solidFill>
                  <a:srgbClr val="FF0000"/>
                </a:solidFill>
                <a:latin typeface="Constantia" pitchFamily="18" charset="0"/>
                <a:ea typeface="Constantia" pitchFamily="18" charset="0"/>
                <a:cs typeface="Constantia" pitchFamily="18" charset="0"/>
                <a:sym typeface="Constantia" pitchFamily="18" charset="0"/>
              </a:rPr>
              <a:t>zu = humanized</a:t>
            </a:r>
            <a:endParaRPr lang="en-US" altLang="en-US" sz="2133" kern="0" dirty="0">
              <a:solidFill>
                <a:srgbClr val="000000"/>
              </a:solidFill>
              <a:latin typeface="Constantia" pitchFamily="18" charset="0"/>
              <a:ea typeface="Constantia" pitchFamily="18" charset="0"/>
              <a:cs typeface="Constantia" pitchFamily="18" charset="0"/>
              <a:sym typeface="Constantia" pitchFamily="18" charset="0"/>
            </a:endParaRPr>
          </a:p>
          <a:p>
            <a:pPr marL="979993" lvl="1" indent="-457189" fontAlgn="base" hangingPunct="0">
              <a:spcBef>
                <a:spcPts val="667"/>
              </a:spcBef>
              <a:spcAft>
                <a:spcPct val="0"/>
              </a:spcAft>
              <a:buClr>
                <a:srgbClr val="0BD0D9"/>
              </a:buClr>
              <a:buFont typeface="Arial" panose="020B0604020202020204" pitchFamily="34" charset="0"/>
              <a:buChar char="•"/>
              <a:defRPr/>
            </a:pPr>
            <a:endParaRPr lang="en-US" altLang="en-US" sz="2133" b="1" kern="0" dirty="0">
              <a:solidFill>
                <a:srgbClr val="FFFF00"/>
              </a:solidFill>
              <a:latin typeface="Constantia" pitchFamily="18" charset="0"/>
              <a:ea typeface="Constantia" pitchFamily="18" charset="0"/>
              <a:cs typeface="Constantia" pitchFamily="18" charset="0"/>
              <a:sym typeface="Constantia" pitchFamily="18" charset="0"/>
            </a:endParaRPr>
          </a:p>
          <a:p>
            <a:pPr marL="457189" indent="-457189" fontAlgn="base" hangingPunct="0">
              <a:spcBef>
                <a:spcPts val="533"/>
              </a:spcBef>
              <a:spcAft>
                <a:spcPct val="0"/>
              </a:spcAft>
              <a:buClr>
                <a:srgbClr val="0BD0D9"/>
              </a:buClr>
              <a:buSzPct val="95000"/>
              <a:buFont typeface="Arial" panose="020B0604020202020204" pitchFamily="34" charset="0"/>
              <a:buChar char="•"/>
              <a:defRPr/>
            </a:pPr>
            <a:r>
              <a:rPr lang="en-US" altLang="en-US" sz="2133" b="1" kern="0" dirty="0">
                <a:solidFill>
                  <a:srgbClr val="000000"/>
                </a:solidFill>
                <a:latin typeface="Constantia" pitchFamily="18" charset="0"/>
                <a:ea typeface="Constantia" pitchFamily="18" charset="0"/>
                <a:cs typeface="Constantia" pitchFamily="18" charset="0"/>
                <a:sym typeface="Constantia" pitchFamily="18" charset="0"/>
              </a:rPr>
              <a:t> panitum</a:t>
            </a:r>
            <a:r>
              <a:rPr lang="en-US" altLang="en-US" sz="2133" b="1" kern="0" dirty="0">
                <a:solidFill>
                  <a:srgbClr val="FF0000"/>
                </a:solidFill>
                <a:latin typeface="Constantia" pitchFamily="18" charset="0"/>
                <a:ea typeface="Constantia" pitchFamily="18" charset="0"/>
                <a:cs typeface="Constantia" pitchFamily="18" charset="0"/>
                <a:sym typeface="Constantia" pitchFamily="18" charset="0"/>
              </a:rPr>
              <a:t>u</a:t>
            </a:r>
            <a:r>
              <a:rPr lang="en-US" altLang="en-US" sz="2133" b="1" kern="0" dirty="0">
                <a:solidFill>
                  <a:srgbClr val="000000"/>
                </a:solidFill>
                <a:latin typeface="Constantia" pitchFamily="18" charset="0"/>
                <a:ea typeface="Constantia" pitchFamily="18" charset="0"/>
                <a:cs typeface="Constantia" pitchFamily="18" charset="0"/>
                <a:sym typeface="Constantia" pitchFamily="18" charset="0"/>
              </a:rPr>
              <a:t>mab</a:t>
            </a:r>
          </a:p>
          <a:p>
            <a:pPr marL="979993" lvl="1" indent="-457189" fontAlgn="base" hangingPunct="0">
              <a:spcBef>
                <a:spcPts val="533"/>
              </a:spcBef>
              <a:spcAft>
                <a:spcPct val="0"/>
              </a:spcAft>
              <a:buClr>
                <a:srgbClr val="0BD0D9"/>
              </a:buClr>
              <a:buFont typeface="Arial" panose="020B0604020202020204" pitchFamily="34" charset="0"/>
              <a:buChar char="•"/>
              <a:defRPr/>
            </a:pPr>
            <a:r>
              <a:rPr lang="en-US" altLang="en-US" sz="2133" b="1" kern="0" dirty="0">
                <a:solidFill>
                  <a:srgbClr val="FF0000"/>
                </a:solidFill>
                <a:latin typeface="Constantia" pitchFamily="18" charset="0"/>
                <a:ea typeface="Constantia" pitchFamily="18" charset="0"/>
                <a:cs typeface="Constantia" pitchFamily="18" charset="0"/>
                <a:sym typeface="Constantia" pitchFamily="18" charset="0"/>
              </a:rPr>
              <a:t>u = fully human (may also leave out the u)</a:t>
            </a:r>
            <a:endParaRPr lang="en-US" sz="2133" dirty="0"/>
          </a:p>
        </p:txBody>
      </p:sp>
    </p:spTree>
    <p:extLst>
      <p:ext uri="{BB962C8B-B14F-4D97-AF65-F5344CB8AC3E}">
        <p14:creationId xmlns:p14="http://schemas.microsoft.com/office/powerpoint/2010/main" val="37309803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dirty="0">
                <a:solidFill>
                  <a:schemeClr val="accent1"/>
                </a:solidFill>
              </a:rPr>
            </a:br>
            <a:r>
              <a:rPr lang="en-US" sz="4133" dirty="0">
                <a:solidFill>
                  <a:schemeClr val="accent4">
                    <a:lumMod val="75000"/>
                  </a:schemeClr>
                </a:solidFill>
              </a:rPr>
              <a:t>What does the name mean?</a:t>
            </a:r>
            <a:br>
              <a:rPr lang="en-US" sz="4133" dirty="0">
                <a:solidFill>
                  <a:schemeClr val="accent4">
                    <a:lumMod val="75000"/>
                  </a:schemeClr>
                </a:solidFill>
              </a:rPr>
            </a:br>
            <a:endParaRPr lang="en-US" sz="4133" dirty="0">
              <a:solidFill>
                <a:schemeClr val="accent4">
                  <a:lumMod val="75000"/>
                </a:schemeClr>
              </a:solidFill>
            </a:endParaRPr>
          </a:p>
        </p:txBody>
      </p:sp>
      <p:sp>
        <p:nvSpPr>
          <p:cNvPr id="3" name="Content Placeholder 2"/>
          <p:cNvSpPr>
            <a:spLocks noGrp="1"/>
          </p:cNvSpPr>
          <p:nvPr>
            <p:ph idx="1"/>
          </p:nvPr>
        </p:nvSpPr>
        <p:spPr/>
        <p:txBody>
          <a:bodyPr>
            <a:normAutofit/>
          </a:bodyPr>
          <a:lstStyle/>
          <a:p>
            <a:pPr marL="0" indent="0" algn="ctr" defTabSz="914377">
              <a:buNone/>
            </a:pPr>
            <a:r>
              <a:rPr lang="en-US" b="1" dirty="0">
                <a:solidFill>
                  <a:srgbClr val="FF0000"/>
                </a:solidFill>
                <a:latin typeface="Calibri" panose="020F0502020204030204" pitchFamily="34" charset="0"/>
              </a:rPr>
              <a:t>t or tu = tumor</a:t>
            </a:r>
          </a:p>
          <a:p>
            <a:pPr marL="0" indent="0" algn="ctr" defTabSz="914377">
              <a:buNone/>
            </a:pPr>
            <a:r>
              <a:rPr lang="en-US" b="1" dirty="0">
                <a:solidFill>
                  <a:prstClr val="black"/>
                </a:solidFill>
                <a:latin typeface="Calibri" panose="020F0502020204030204" pitchFamily="34" charset="0"/>
              </a:rPr>
              <a:t>tras</a:t>
            </a:r>
            <a:r>
              <a:rPr lang="en-US" b="1" dirty="0">
                <a:solidFill>
                  <a:srgbClr val="FF0000"/>
                </a:solidFill>
                <a:latin typeface="Calibri" panose="020F0502020204030204" pitchFamily="34" charset="0"/>
              </a:rPr>
              <a:t>tu</a:t>
            </a:r>
            <a:r>
              <a:rPr lang="en-US" b="1" dirty="0">
                <a:solidFill>
                  <a:prstClr val="black"/>
                </a:solidFill>
                <a:latin typeface="Calibri" panose="020F0502020204030204" pitchFamily="34" charset="0"/>
              </a:rPr>
              <a:t>zumab</a:t>
            </a:r>
          </a:p>
          <a:p>
            <a:pPr marL="0" indent="0" algn="ctr" defTabSz="914377">
              <a:buNone/>
            </a:pPr>
            <a:endParaRPr lang="en-US" b="1" dirty="0">
              <a:solidFill>
                <a:prstClr val="black"/>
              </a:solidFill>
              <a:latin typeface="Calibri" panose="020F0502020204030204" pitchFamily="34" charset="0"/>
            </a:endParaRPr>
          </a:p>
          <a:p>
            <a:pPr marL="0" indent="0" algn="ctr" defTabSz="914377">
              <a:buNone/>
            </a:pPr>
            <a:r>
              <a:rPr lang="en-US" b="1" dirty="0">
                <a:solidFill>
                  <a:srgbClr val="FF0000"/>
                </a:solidFill>
                <a:latin typeface="Calibri" panose="020F0502020204030204" pitchFamily="34" charset="0"/>
              </a:rPr>
              <a:t>ci = circulatory</a:t>
            </a:r>
          </a:p>
          <a:p>
            <a:pPr marL="0" indent="0" algn="ctr" defTabSz="914377">
              <a:buNone/>
            </a:pPr>
            <a:r>
              <a:rPr lang="en-US" b="1" dirty="0">
                <a:solidFill>
                  <a:prstClr val="black"/>
                </a:solidFill>
                <a:latin typeface="Calibri" panose="020F0502020204030204" pitchFamily="34" charset="0"/>
              </a:rPr>
              <a:t>beva</a:t>
            </a:r>
            <a:r>
              <a:rPr lang="en-US" b="1" dirty="0">
                <a:solidFill>
                  <a:srgbClr val="FF0000"/>
                </a:solidFill>
                <a:latin typeface="Calibri" panose="020F0502020204030204" pitchFamily="34" charset="0"/>
              </a:rPr>
              <a:t>ci</a:t>
            </a:r>
            <a:r>
              <a:rPr lang="en-US" b="1" dirty="0">
                <a:solidFill>
                  <a:prstClr val="black"/>
                </a:solidFill>
                <a:latin typeface="Calibri" panose="020F0502020204030204" pitchFamily="34" charset="0"/>
              </a:rPr>
              <a:t>zumab</a:t>
            </a:r>
          </a:p>
          <a:p>
            <a:pPr marL="0" indent="0" algn="ctr" defTabSz="914377">
              <a:buNone/>
            </a:pPr>
            <a:endParaRPr lang="en-US" b="1" dirty="0">
              <a:solidFill>
                <a:prstClr val="black"/>
              </a:solidFill>
              <a:latin typeface="Calibri" panose="020F0502020204030204" pitchFamily="34" charset="0"/>
            </a:endParaRPr>
          </a:p>
          <a:p>
            <a:pPr marL="0" indent="0" algn="ctr" defTabSz="914377">
              <a:buNone/>
            </a:pPr>
            <a:r>
              <a:rPr lang="en-US" b="1" dirty="0">
                <a:solidFill>
                  <a:srgbClr val="FF0000"/>
                </a:solidFill>
                <a:latin typeface="Calibri" panose="020F0502020204030204" pitchFamily="34" charset="0"/>
              </a:rPr>
              <a:t>li or l = immunomodulator</a:t>
            </a:r>
          </a:p>
          <a:p>
            <a:pPr marL="0" indent="0" algn="ctr" defTabSz="914377">
              <a:buNone/>
            </a:pPr>
            <a:r>
              <a:rPr lang="en-US" b="1" dirty="0">
                <a:solidFill>
                  <a:prstClr val="black"/>
                </a:solidFill>
                <a:latin typeface="Calibri" panose="020F0502020204030204" pitchFamily="34" charset="0"/>
              </a:rPr>
              <a:t>ipi</a:t>
            </a:r>
            <a:r>
              <a:rPr lang="en-US" b="1" dirty="0">
                <a:solidFill>
                  <a:srgbClr val="FF0000"/>
                </a:solidFill>
                <a:latin typeface="Calibri" panose="020F0502020204030204" pitchFamily="34" charset="0"/>
              </a:rPr>
              <a:t>li</a:t>
            </a:r>
            <a:r>
              <a:rPr lang="en-US" b="1" dirty="0">
                <a:solidFill>
                  <a:prstClr val="black"/>
                </a:solidFill>
                <a:latin typeface="Calibri" panose="020F0502020204030204" pitchFamily="34" charset="0"/>
              </a:rPr>
              <a:t>mumab</a:t>
            </a:r>
          </a:p>
        </p:txBody>
      </p:sp>
      <p:sp>
        <p:nvSpPr>
          <p:cNvPr id="4" name="TextBox 3">
            <a:extLst>
              <a:ext uri="{FF2B5EF4-FFF2-40B4-BE49-F238E27FC236}">
                <a16:creationId xmlns:a16="http://schemas.microsoft.com/office/drawing/2014/main" id="{D115BA2D-4E28-41C2-8C3C-492768D0957E}"/>
              </a:ext>
            </a:extLst>
          </p:cNvPr>
          <p:cNvSpPr txBox="1"/>
          <p:nvPr/>
        </p:nvSpPr>
        <p:spPr>
          <a:xfrm>
            <a:off x="2" y="5921829"/>
            <a:ext cx="9415501" cy="502573"/>
          </a:xfrm>
          <a:prstGeom prst="rect">
            <a:avLst/>
          </a:prstGeom>
          <a:noFill/>
        </p:spPr>
        <p:txBody>
          <a:bodyPr wrap="square" rtlCol="0">
            <a:spAutoFit/>
          </a:bodyPr>
          <a:lstStyle/>
          <a:p>
            <a:pPr lvl="0">
              <a:defRPr/>
            </a:pPr>
            <a:r>
              <a:rPr lang="en-US" sz="1333" dirty="0">
                <a:solidFill>
                  <a:prstClr val="black"/>
                </a:solidFill>
                <a:hlinkClick r:id="rId2"/>
              </a:rPr>
              <a:t>http://www.ama-assn.org/ama/pub/physician-resources/medical-science/united-states-</a:t>
            </a:r>
            <a:r>
              <a:rPr lang="en-US" sz="1333" dirty="0">
                <a:solidFill>
                  <a:prstClr val="black"/>
                </a:solidFill>
              </a:rPr>
              <a:t>adopted-names-council/naming-guidelines/naming-biologics/monoclonal-antibodies.page</a:t>
            </a:r>
          </a:p>
        </p:txBody>
      </p:sp>
    </p:spTree>
    <p:extLst>
      <p:ext uri="{BB962C8B-B14F-4D97-AF65-F5344CB8AC3E}">
        <p14:creationId xmlns:p14="http://schemas.microsoft.com/office/powerpoint/2010/main" val="16322850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dirty="0">
                <a:solidFill>
                  <a:schemeClr val="accent1"/>
                </a:solidFill>
              </a:rPr>
            </a:br>
            <a:r>
              <a:rPr lang="en-US" sz="4133" dirty="0">
                <a:solidFill>
                  <a:schemeClr val="accent4">
                    <a:lumMod val="75000"/>
                  </a:schemeClr>
                </a:solidFill>
              </a:rPr>
              <a:t>What does the name mean?</a:t>
            </a:r>
            <a:br>
              <a:rPr lang="en-US" sz="4133" dirty="0">
                <a:solidFill>
                  <a:schemeClr val="accent4">
                    <a:lumMod val="75000"/>
                  </a:schemeClr>
                </a:solidFill>
              </a:rPr>
            </a:br>
            <a:endParaRPr lang="en-US" sz="4133" dirty="0">
              <a:solidFill>
                <a:schemeClr val="accent4">
                  <a:lumMod val="75000"/>
                </a:schemeClr>
              </a:solidFill>
            </a:endParaRPr>
          </a:p>
        </p:txBody>
      </p:sp>
      <p:sp>
        <p:nvSpPr>
          <p:cNvPr id="3" name="Content Placeholder 2"/>
          <p:cNvSpPr>
            <a:spLocks noGrp="1"/>
          </p:cNvSpPr>
          <p:nvPr>
            <p:ph idx="1"/>
          </p:nvPr>
        </p:nvSpPr>
        <p:spPr/>
        <p:txBody>
          <a:bodyPr>
            <a:normAutofit/>
          </a:bodyPr>
          <a:lstStyle/>
          <a:p>
            <a:pPr marL="609585" indent="-609585">
              <a:buFont typeface="Arial" panose="020B0604020202020204" pitchFamily="34" charset="0"/>
              <a:buChar char="•"/>
            </a:pPr>
            <a:r>
              <a:rPr lang="en-US" sz="2400" b="1" dirty="0">
                <a:latin typeface="Calibri" panose="020F0502020204030204" pitchFamily="34" charset="0"/>
              </a:rPr>
              <a:t>One or two words added to name indicates it is a conjugated monoclonal antibody. May be combined with:</a:t>
            </a:r>
          </a:p>
          <a:p>
            <a:pPr marL="609585" indent="-609585">
              <a:buFont typeface="Arial" panose="020B0604020202020204" pitchFamily="34" charset="0"/>
              <a:buChar char="•"/>
            </a:pPr>
            <a:endParaRPr lang="en-US" sz="2400" b="1" dirty="0">
              <a:latin typeface="Calibri" panose="020F0502020204030204" pitchFamily="34" charset="0"/>
            </a:endParaRPr>
          </a:p>
          <a:p>
            <a:pPr marL="1219170" lvl="1" indent="-609585">
              <a:buFont typeface="Arial" panose="020B0604020202020204" pitchFamily="34" charset="0"/>
              <a:buChar char="•"/>
            </a:pPr>
            <a:r>
              <a:rPr lang="en-US" b="1" dirty="0">
                <a:solidFill>
                  <a:srgbClr val="FF0000"/>
                </a:solidFill>
                <a:latin typeface="Calibri" panose="020F0502020204030204" pitchFamily="34" charset="0"/>
              </a:rPr>
              <a:t>Radioactive particle</a:t>
            </a:r>
            <a:r>
              <a:rPr lang="en-US" b="1" dirty="0">
                <a:latin typeface="Calibri" panose="020F0502020204030204" pitchFamily="34" charset="0"/>
              </a:rPr>
              <a:t>: ibritumomab </a:t>
            </a:r>
            <a:r>
              <a:rPr lang="en-US" b="1" dirty="0">
                <a:solidFill>
                  <a:srgbClr val="FF0000"/>
                </a:solidFill>
                <a:latin typeface="Calibri" panose="020F0502020204030204" pitchFamily="34" charset="0"/>
              </a:rPr>
              <a:t>tiuxetan </a:t>
            </a:r>
          </a:p>
          <a:p>
            <a:pPr marL="1219170" lvl="1" indent="-609585">
              <a:buFont typeface="Arial" panose="020B0604020202020204" pitchFamily="34" charset="0"/>
              <a:buChar char="•"/>
            </a:pPr>
            <a:endParaRPr lang="en-US" b="1" dirty="0">
              <a:latin typeface="Calibri" panose="020F0502020204030204" pitchFamily="34" charset="0"/>
            </a:endParaRPr>
          </a:p>
          <a:p>
            <a:pPr marL="1219170" lvl="1" indent="-609585">
              <a:buFont typeface="Arial" panose="020B0604020202020204" pitchFamily="34" charset="0"/>
              <a:buChar char="•"/>
            </a:pPr>
            <a:r>
              <a:rPr lang="en-US" b="1" dirty="0">
                <a:solidFill>
                  <a:srgbClr val="FF0000"/>
                </a:solidFill>
                <a:latin typeface="Calibri" panose="020F0502020204030204" pitchFamily="34" charset="0"/>
              </a:rPr>
              <a:t>Drug</a:t>
            </a:r>
            <a:r>
              <a:rPr lang="en-US" b="1" dirty="0">
                <a:latin typeface="Calibri" panose="020F0502020204030204" pitchFamily="34" charset="0"/>
              </a:rPr>
              <a:t> (antibody-drug conjugate): ado-trastuzumab </a:t>
            </a:r>
            <a:r>
              <a:rPr lang="en-US" b="1" dirty="0">
                <a:solidFill>
                  <a:srgbClr val="FF0000"/>
                </a:solidFill>
                <a:latin typeface="Calibri" panose="020F0502020204030204" pitchFamily="34" charset="0"/>
              </a:rPr>
              <a:t>emtansine</a:t>
            </a:r>
          </a:p>
          <a:p>
            <a:pPr marL="0" indent="0">
              <a:buNone/>
            </a:pPr>
            <a:endParaRPr lang="en-US" sz="2400" dirty="0"/>
          </a:p>
        </p:txBody>
      </p:sp>
      <p:sp>
        <p:nvSpPr>
          <p:cNvPr id="4" name="TextBox 3">
            <a:extLst>
              <a:ext uri="{FF2B5EF4-FFF2-40B4-BE49-F238E27FC236}">
                <a16:creationId xmlns:a16="http://schemas.microsoft.com/office/drawing/2014/main" id="{D115BA2D-4E28-41C2-8C3C-492768D0957E}"/>
              </a:ext>
            </a:extLst>
          </p:cNvPr>
          <p:cNvSpPr txBox="1"/>
          <p:nvPr/>
        </p:nvSpPr>
        <p:spPr>
          <a:xfrm>
            <a:off x="2" y="5921829"/>
            <a:ext cx="9415501" cy="502573"/>
          </a:xfrm>
          <a:prstGeom prst="rect">
            <a:avLst/>
          </a:prstGeom>
          <a:noFill/>
        </p:spPr>
        <p:txBody>
          <a:bodyPr wrap="square" rtlCol="0">
            <a:spAutoFit/>
          </a:bodyPr>
          <a:lstStyle/>
          <a:p>
            <a:pPr lvl="0">
              <a:defRPr/>
            </a:pPr>
            <a:r>
              <a:rPr lang="en-US" sz="1333" dirty="0">
                <a:solidFill>
                  <a:prstClr val="black"/>
                </a:solidFill>
                <a:hlinkClick r:id="rId2"/>
              </a:rPr>
              <a:t>http://www.ama-assn.org/ama/pub/physician-resources/medical-science/united-states-</a:t>
            </a:r>
            <a:r>
              <a:rPr lang="en-US" sz="1333" dirty="0">
                <a:solidFill>
                  <a:prstClr val="black"/>
                </a:solidFill>
              </a:rPr>
              <a:t>adopted-names-council/naming-guidelines/naming-biologics/monoclonal-antibodies.page</a:t>
            </a:r>
          </a:p>
        </p:txBody>
      </p:sp>
    </p:spTree>
    <p:extLst>
      <p:ext uri="{BB962C8B-B14F-4D97-AF65-F5344CB8AC3E}">
        <p14:creationId xmlns:p14="http://schemas.microsoft.com/office/powerpoint/2010/main" val="34396857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6464"/>
            <a:ext cx="10972800" cy="1046788"/>
          </a:xfrm>
        </p:spPr>
        <p:txBody>
          <a:bodyPr>
            <a:normAutofit fontScale="90000"/>
          </a:bodyPr>
          <a:lstStyle/>
          <a:p>
            <a:pPr algn="ctr"/>
            <a:br>
              <a:rPr lang="en-US" dirty="0">
                <a:solidFill>
                  <a:schemeClr val="accent1"/>
                </a:solidFill>
              </a:rPr>
            </a:br>
            <a:r>
              <a:rPr lang="en-US" sz="3733" dirty="0">
                <a:solidFill>
                  <a:schemeClr val="accent4">
                    <a:lumMod val="75000"/>
                  </a:schemeClr>
                </a:solidFill>
              </a:rPr>
              <a:t>What does the name mean?</a:t>
            </a:r>
            <a:br>
              <a:rPr lang="en-US" sz="3733" dirty="0">
                <a:solidFill>
                  <a:schemeClr val="accent4">
                    <a:lumMod val="75000"/>
                  </a:schemeClr>
                </a:solidFill>
              </a:rPr>
            </a:br>
            <a:endParaRPr lang="en-US" sz="3733" dirty="0">
              <a:solidFill>
                <a:schemeClr val="accent4">
                  <a:lumMod val="75000"/>
                </a:schemeClr>
              </a:solidFill>
            </a:endParaRPr>
          </a:p>
        </p:txBody>
      </p:sp>
      <p:sp>
        <p:nvSpPr>
          <p:cNvPr id="3" name="Content Placeholder 2"/>
          <p:cNvSpPr>
            <a:spLocks noGrp="1"/>
          </p:cNvSpPr>
          <p:nvPr>
            <p:ph idx="1"/>
          </p:nvPr>
        </p:nvSpPr>
        <p:spPr>
          <a:xfrm>
            <a:off x="745066" y="1477463"/>
            <a:ext cx="10837333" cy="4288337"/>
          </a:xfrm>
        </p:spPr>
        <p:txBody>
          <a:bodyPr>
            <a:normAutofit/>
          </a:bodyPr>
          <a:lstStyle/>
          <a:p>
            <a:pPr>
              <a:buFont typeface="Arial" panose="020B0604020202020204" pitchFamily="34" charset="0"/>
              <a:buChar char="•"/>
            </a:pPr>
            <a:r>
              <a:rPr lang="en-US" sz="2400" b="1" dirty="0"/>
              <a:t>Biosimilars have the reference product generic name as the “core” with “4 lower case letters devoid of meaning” attached by a hyphen as a suffix:</a:t>
            </a:r>
          </a:p>
          <a:p>
            <a:pPr marL="914377" lvl="1" indent="-457189">
              <a:buFont typeface="Arial" panose="020B0604020202020204" pitchFamily="34" charset="0"/>
              <a:buChar char="•"/>
            </a:pPr>
            <a:endParaRPr lang="en-US" altLang="en-US" b="1" dirty="0">
              <a:solidFill>
                <a:srgbClr val="FF0000"/>
              </a:solidFill>
              <a:ea typeface="Constantia" pitchFamily="18" charset="0"/>
              <a:cs typeface="Constantia" pitchFamily="18" charset="0"/>
              <a:sym typeface="Constantia" pitchFamily="18" charset="0"/>
            </a:endParaRPr>
          </a:p>
          <a:p>
            <a:pPr marL="914377" lvl="1" indent="-457189">
              <a:buFont typeface="Arial" panose="020B0604020202020204" pitchFamily="34" charset="0"/>
              <a:buChar char="•"/>
            </a:pPr>
            <a:r>
              <a:rPr lang="en-US" altLang="en-US" b="1" dirty="0">
                <a:ea typeface="Constantia" pitchFamily="18" charset="0"/>
                <a:cs typeface="Constantia" pitchFamily="18" charset="0"/>
                <a:sym typeface="Constantia" pitchFamily="18" charset="0"/>
              </a:rPr>
              <a:t>bevacizumab-awwb</a:t>
            </a:r>
            <a:r>
              <a:rPr lang="en-US" altLang="en-US" b="1" dirty="0">
                <a:solidFill>
                  <a:srgbClr val="FF0000"/>
                </a:solidFill>
                <a:ea typeface="Constantia" pitchFamily="18" charset="0"/>
                <a:cs typeface="Constantia" pitchFamily="18" charset="0"/>
                <a:sym typeface="Constantia" pitchFamily="18" charset="0"/>
              </a:rPr>
              <a:t>  </a:t>
            </a:r>
            <a:r>
              <a:rPr lang="en-US" altLang="en-US" b="1" dirty="0">
                <a:ea typeface="Constantia" pitchFamily="18" charset="0"/>
                <a:cs typeface="Constantia" pitchFamily="18" charset="0"/>
                <a:sym typeface="Constantia" pitchFamily="18" charset="0"/>
              </a:rPr>
              <a:t>Mvasi™</a:t>
            </a:r>
          </a:p>
          <a:p>
            <a:pPr marL="914377" lvl="1" indent="-457189">
              <a:buFont typeface="Arial" panose="020B0604020202020204" pitchFamily="34" charset="0"/>
              <a:buChar char="•"/>
            </a:pPr>
            <a:endParaRPr lang="en-US" altLang="en-US" b="1" dirty="0">
              <a:ea typeface="Constantia" pitchFamily="18" charset="0"/>
              <a:cs typeface="Constantia" pitchFamily="18" charset="0"/>
              <a:sym typeface="Constantia" pitchFamily="18" charset="0"/>
            </a:endParaRPr>
          </a:p>
          <a:p>
            <a:pPr marL="914377" lvl="1" indent="-457189">
              <a:buFont typeface="Arial" panose="020B0604020202020204" pitchFamily="34" charset="0"/>
              <a:buChar char="•"/>
            </a:pPr>
            <a:r>
              <a:rPr lang="en-US" altLang="en-US" b="1" dirty="0">
                <a:ea typeface="Constantia" pitchFamily="18" charset="0"/>
                <a:cs typeface="Constantia" pitchFamily="18" charset="0"/>
                <a:sym typeface="Constantia" pitchFamily="18" charset="0"/>
              </a:rPr>
              <a:t>trastuzumab-dskt Ogivri™ </a:t>
            </a:r>
          </a:p>
          <a:p>
            <a:pPr marL="914377" lvl="1" indent="-457189">
              <a:buFont typeface="Arial" panose="020B0604020202020204" pitchFamily="34" charset="0"/>
              <a:buChar char="•"/>
            </a:pPr>
            <a:endParaRPr lang="en-US" altLang="en-US" b="1" dirty="0">
              <a:ea typeface="Constantia" pitchFamily="18" charset="0"/>
              <a:cs typeface="Constantia" pitchFamily="18" charset="0"/>
              <a:sym typeface="Constantia" pitchFamily="18" charset="0"/>
            </a:endParaRPr>
          </a:p>
          <a:p>
            <a:pPr marL="914377" lvl="1" indent="-457189"/>
            <a:r>
              <a:rPr lang="en-US" altLang="en-US" b="1" dirty="0">
                <a:solidFill>
                  <a:srgbClr val="FF0000"/>
                </a:solidFill>
                <a:ea typeface="Constantia" pitchFamily="18" charset="0"/>
                <a:cs typeface="Constantia" pitchFamily="18" charset="0"/>
                <a:sym typeface="Constantia" pitchFamily="18" charset="0"/>
              </a:rPr>
              <a:t>trastuzumab-pkrb </a:t>
            </a:r>
            <a:r>
              <a:rPr lang="en-US" altLang="en-US" b="1" dirty="0">
                <a:ea typeface="Constantia" pitchFamily="18" charset="0"/>
                <a:cs typeface="Constantia" pitchFamily="18" charset="0"/>
                <a:sym typeface="Constantia" pitchFamily="18" charset="0"/>
              </a:rPr>
              <a:t>Herzuma®</a:t>
            </a:r>
          </a:p>
          <a:p>
            <a:pPr marL="914377" lvl="1" indent="-457189">
              <a:buFont typeface="Arial" panose="020B0604020202020204" pitchFamily="34" charset="0"/>
              <a:buChar char="•"/>
            </a:pPr>
            <a:endParaRPr lang="en-US" altLang="en-US" b="1" dirty="0">
              <a:ea typeface="Constantia" pitchFamily="18" charset="0"/>
              <a:cs typeface="Constantia" pitchFamily="18" charset="0"/>
              <a:sym typeface="Constantia" pitchFamily="18" charset="0"/>
            </a:endParaRPr>
          </a:p>
          <a:p>
            <a:pPr marL="914377" lvl="1" indent="-457189">
              <a:buFont typeface="Arial" panose="020B0604020202020204" pitchFamily="34" charset="0"/>
              <a:buChar char="•"/>
            </a:pPr>
            <a:r>
              <a:rPr lang="en-US" altLang="en-US" b="1" dirty="0">
                <a:solidFill>
                  <a:srgbClr val="FF0000"/>
                </a:solidFill>
                <a:ea typeface="Constantia" pitchFamily="18" charset="0"/>
                <a:cs typeface="Constantia" pitchFamily="18" charset="0"/>
                <a:sym typeface="Constantia" pitchFamily="18" charset="0"/>
              </a:rPr>
              <a:t>rituximab-abbs </a:t>
            </a:r>
            <a:r>
              <a:rPr lang="en-US" altLang="en-US" b="1" dirty="0">
                <a:ea typeface="Constantia" pitchFamily="18" charset="0"/>
                <a:cs typeface="Constantia" pitchFamily="18" charset="0"/>
                <a:sym typeface="Constantia" pitchFamily="18" charset="0"/>
              </a:rPr>
              <a:t>Truxima®</a:t>
            </a:r>
            <a:endParaRPr lang="en-US" altLang="en-US" dirty="0"/>
          </a:p>
          <a:p>
            <a:endParaRPr lang="en-US" dirty="0"/>
          </a:p>
        </p:txBody>
      </p:sp>
      <p:sp>
        <p:nvSpPr>
          <p:cNvPr id="4" name="TextBox 3"/>
          <p:cNvSpPr txBox="1"/>
          <p:nvPr/>
        </p:nvSpPr>
        <p:spPr>
          <a:xfrm>
            <a:off x="287868" y="5985934"/>
            <a:ext cx="6138332" cy="646331"/>
          </a:xfrm>
          <a:prstGeom prst="rect">
            <a:avLst/>
          </a:prstGeom>
          <a:noFill/>
        </p:spPr>
        <p:txBody>
          <a:bodyPr wrap="square" rtlCol="0">
            <a:spAutoFit/>
          </a:bodyPr>
          <a:lstStyle/>
          <a:p>
            <a:pPr defTabSz="1219170"/>
            <a:r>
              <a:rPr lang="en-US" sz="1200" dirty="0">
                <a:solidFill>
                  <a:prstClr val="black"/>
                </a:solidFill>
                <a:hlinkClick r:id="" action="ppaction://noaction"/>
              </a:rPr>
              <a:t>http://www.ama-assn.org/ama/pub/physician-resources/medical-science/</a:t>
            </a:r>
          </a:p>
          <a:p>
            <a:pPr defTabSz="1219170"/>
            <a:r>
              <a:rPr lang="en-US" sz="1200" dirty="0">
                <a:solidFill>
                  <a:prstClr val="black"/>
                </a:solidFill>
                <a:hlinkClick r:id="" action="ppaction://noaction"/>
              </a:rPr>
              <a:t>united-states-</a:t>
            </a:r>
            <a:r>
              <a:rPr lang="en-US" sz="1200" dirty="0">
                <a:solidFill>
                  <a:prstClr val="black"/>
                </a:solidFill>
              </a:rPr>
              <a:t>adopted-names-council/naming-guidelines/naming-biologics</a:t>
            </a:r>
          </a:p>
          <a:p>
            <a:pPr defTabSz="1219170"/>
            <a:r>
              <a:rPr lang="en-US" sz="1200" dirty="0">
                <a:solidFill>
                  <a:prstClr val="black"/>
                </a:solidFill>
              </a:rPr>
              <a:t>/monoclonal-antibodies.page</a:t>
            </a:r>
          </a:p>
        </p:txBody>
      </p:sp>
    </p:spTree>
    <p:extLst>
      <p:ext uri="{BB962C8B-B14F-4D97-AF65-F5344CB8AC3E}">
        <p14:creationId xmlns:p14="http://schemas.microsoft.com/office/powerpoint/2010/main" val="15184757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69559" y="1114353"/>
            <a:ext cx="11324027" cy="4820164"/>
          </a:xfrm>
        </p:spPr>
        <p:txBody>
          <a:bodyPr/>
          <a:lstStyle/>
          <a:p>
            <a:pPr marL="1557828" lvl="3" indent="-260344" defTabSz="1206470" rtl="0">
              <a:lnSpc>
                <a:spcPct val="80000"/>
              </a:lnSpc>
              <a:spcBef>
                <a:spcPts val="533"/>
              </a:spcBef>
              <a:defRPr/>
            </a:pPr>
            <a:br>
              <a:rPr lang="en-US" altLang="en-US" sz="2267" b="1" kern="1200"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br>
            <a:r>
              <a:rPr lang="en-US" altLang="en-US" sz="2133" b="1" dirty="0">
                <a:solidFill>
                  <a:srgbClr val="FF0000"/>
                </a:solidFill>
                <a:latin typeface="Constantia" pitchFamily="18" charset="0"/>
                <a:ea typeface="Constantia" pitchFamily="18" charset="0"/>
                <a:cs typeface="Constantia" pitchFamily="18" charset="0"/>
                <a:sym typeface="Constantia" pitchFamily="18" charset="0"/>
              </a:rPr>
              <a:t>trastuzumab-pkrb Herzuma® </a:t>
            </a:r>
            <a:r>
              <a:rPr lang="en-US" altLang="en-US" sz="2133" b="1" dirty="0">
                <a:latin typeface="Constantia" pitchFamily="18" charset="0"/>
                <a:ea typeface="Constantia" pitchFamily="18" charset="0"/>
                <a:cs typeface="Constantia" pitchFamily="18" charset="0"/>
                <a:sym typeface="Constantia" pitchFamily="18" charset="0"/>
              </a:rPr>
              <a:t>Celltrion (biosimilar to trastuzumab for    HER2-overexpressing breast cancer)</a:t>
            </a:r>
            <a:br>
              <a:rPr lang="en-US" altLang="en-US" sz="2133" b="1" dirty="0">
                <a:latin typeface="Constantia" pitchFamily="18" charset="0"/>
                <a:ea typeface="Constantia" pitchFamily="18" charset="0"/>
                <a:cs typeface="Constantia" pitchFamily="18" charset="0"/>
                <a:sym typeface="Constantia" pitchFamily="18" charset="0"/>
              </a:rPr>
            </a:br>
            <a:endParaRPr lang="en-US" sz="2133" dirty="0">
              <a:solidFill>
                <a:schemeClr val="tx1"/>
              </a:solidFill>
            </a:endParaRPr>
          </a:p>
        </p:txBody>
      </p:sp>
      <p:sp>
        <p:nvSpPr>
          <p:cNvPr id="3" name="TextBox 2">
            <a:extLst>
              <a:ext uri="{FF2B5EF4-FFF2-40B4-BE49-F238E27FC236}">
                <a16:creationId xmlns:a16="http://schemas.microsoft.com/office/drawing/2014/main" id="{59260574-CF0F-4597-B030-D7785E846D21}"/>
              </a:ext>
            </a:extLst>
          </p:cNvPr>
          <p:cNvSpPr txBox="1"/>
          <p:nvPr/>
        </p:nvSpPr>
        <p:spPr>
          <a:xfrm>
            <a:off x="557118" y="6099635"/>
            <a:ext cx="5603476" cy="1077218"/>
          </a:xfrm>
          <a:prstGeom prst="rect">
            <a:avLst/>
          </a:prstGeom>
          <a:noFill/>
        </p:spPr>
        <p:txBody>
          <a:bodyPr wrap="square" rtlCol="0">
            <a:spAutoFit/>
          </a:bodyPr>
          <a:lstStyle/>
          <a:p>
            <a:r>
              <a:rPr lang="en-US" sz="1600" dirty="0">
                <a:hlinkClick r:id="rId2"/>
              </a:rPr>
              <a:t>www.Herzuma.com</a:t>
            </a:r>
            <a:endParaRPr lang="en-US" sz="1600" dirty="0"/>
          </a:p>
          <a:p>
            <a:endParaRPr lang="en-US" sz="1600" dirty="0"/>
          </a:p>
          <a:p>
            <a:endParaRPr lang="en-US" sz="1600" dirty="0"/>
          </a:p>
          <a:p>
            <a:endParaRPr lang="en-US" sz="1600" dirty="0"/>
          </a:p>
        </p:txBody>
      </p:sp>
    </p:spTree>
    <p:extLst>
      <p:ext uri="{BB962C8B-B14F-4D97-AF65-F5344CB8AC3E}">
        <p14:creationId xmlns:p14="http://schemas.microsoft.com/office/powerpoint/2010/main" val="33477689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fontScale="90000"/>
          </a:bodyPr>
          <a:lstStyle/>
          <a:p>
            <a:pPr algn="ctr"/>
            <a:br>
              <a:rPr lang="en-US" u="sng" dirty="0">
                <a:solidFill>
                  <a:srgbClr val="FF0000"/>
                </a:solidFill>
                <a:latin typeface="Constantia" panose="02030602050306030303" pitchFamily="18" charset="0"/>
              </a:rPr>
            </a:br>
            <a:r>
              <a:rPr lang="en-US" altLang="en-US" sz="3600" b="1" dirty="0">
                <a:solidFill>
                  <a:srgbClr val="FF0000"/>
                </a:solidFill>
                <a:latin typeface="Constantia" pitchFamily="18" charset="0"/>
                <a:ea typeface="Constantia" pitchFamily="18" charset="0"/>
                <a:cs typeface="Constantia" pitchFamily="18" charset="0"/>
                <a:sym typeface="Constantia" pitchFamily="18" charset="0"/>
              </a:rPr>
              <a:t>trastuzumab-pkrb Herzuma® </a:t>
            </a:r>
            <a:r>
              <a:rPr lang="en-US" sz="3600" u="sng" dirty="0">
                <a:solidFill>
                  <a:srgbClr val="FF0000"/>
                </a:solidFill>
                <a:latin typeface="Constantia" panose="02030602050306030303" pitchFamily="18" charset="0"/>
              </a:rPr>
              <a:t> </a:t>
            </a:r>
            <a:br>
              <a:rPr lang="en-US" altLang="en-US" sz="3600" dirty="0">
                <a:latin typeface="Constantia" panose="02030602050306030303" pitchFamily="18" charset="0"/>
              </a:rPr>
            </a:br>
            <a:endParaRPr lang="en-US" sz="3600" dirty="0"/>
          </a:p>
        </p:txBody>
      </p:sp>
      <p:sp>
        <p:nvSpPr>
          <p:cNvPr id="3" name="Content Placeholder 2"/>
          <p:cNvSpPr>
            <a:spLocks noGrp="1"/>
          </p:cNvSpPr>
          <p:nvPr>
            <p:ph idx="1"/>
          </p:nvPr>
        </p:nvSpPr>
        <p:spPr>
          <a:xfrm>
            <a:off x="395845" y="1142999"/>
            <a:ext cx="11186556" cy="4984668"/>
          </a:xfrm>
        </p:spPr>
        <p:txBody>
          <a:bodyPr>
            <a:normAutofit fontScale="92500" lnSpcReduction="10000"/>
          </a:bodyPr>
          <a:lstStyle/>
          <a:p>
            <a:pPr marL="1145087" lvl="3" indent="0" defTabSz="1206470">
              <a:lnSpc>
                <a:spcPct val="80000"/>
              </a:lnSpc>
              <a:spcBef>
                <a:spcPts val="533"/>
              </a:spcBef>
              <a:buClr>
                <a:srgbClr val="0F6FC6"/>
              </a:buClr>
              <a:buSzPct val="85000"/>
              <a:buNone/>
              <a:defRPr/>
            </a:pPr>
            <a:endParaRPr lang="en-US" altLang="en-US" sz="2667" b="1"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endParaRPr>
          </a:p>
          <a:p>
            <a:pPr marL="1145087" lvl="3" indent="0" defTabSz="1206470">
              <a:lnSpc>
                <a:spcPct val="80000"/>
              </a:lnSpc>
              <a:spcBef>
                <a:spcPts val="533"/>
              </a:spcBef>
              <a:buClr>
                <a:srgbClr val="0F6FC6"/>
              </a:buClr>
              <a:buSzPct val="85000"/>
              <a:buNone/>
              <a:defRPr/>
            </a:pPr>
            <a:r>
              <a:rPr lang="en-US" altLang="en-US" sz="2667" b="1"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trastuzumab-pkrb Herzuma® </a:t>
            </a:r>
            <a:r>
              <a:rPr lang="en-US" altLang="en-US" sz="2667" b="1" dirty="0">
                <a:latin typeface="Constantia" pitchFamily="18" charset="0"/>
                <a:ea typeface="Constantia" pitchFamily="18" charset="0"/>
                <a:cs typeface="Constantia" pitchFamily="18" charset="0"/>
                <a:sym typeface="Constantia" pitchFamily="18" charset="0"/>
              </a:rPr>
              <a:t>Celltrion (biosimilar to trastuzumab for    HER2-overexpressing breast cancer)</a:t>
            </a:r>
          </a:p>
          <a:p>
            <a:pPr marL="1145087" lvl="3" indent="0" defTabSz="1206470">
              <a:lnSpc>
                <a:spcPct val="80000"/>
              </a:lnSpc>
              <a:spcBef>
                <a:spcPts val="533"/>
              </a:spcBef>
              <a:buClr>
                <a:srgbClr val="0F6FC6"/>
              </a:buClr>
              <a:buSzPct val="85000"/>
              <a:buNone/>
              <a:defRPr/>
            </a:pPr>
            <a:endParaRPr lang="en-US" altLang="en-US" sz="2533" b="1" u="sng" dirty="0">
              <a:solidFill>
                <a:srgbClr val="FF0000"/>
              </a:solidFill>
              <a:latin typeface="Constantia" panose="02030602050306030303" pitchFamily="18" charset="0"/>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Humanized monoclonal antibody; biosimilar to trastuzumab</a:t>
            </a:r>
          </a:p>
          <a:p>
            <a:pPr marL="1295368" lvl="4" indent="-380990">
              <a:spcBef>
                <a:spcPts val="400"/>
              </a:spcBef>
              <a:buClr>
                <a:srgbClr val="0BD0D9"/>
              </a:buClr>
              <a:buFont typeface="Arial" panose="020B0604020202020204" pitchFamily="34" charset="0"/>
              <a:buChar char="•"/>
              <a:defRPr/>
            </a:pPr>
            <a:endPar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Potential infusion reactions</a:t>
            </a:r>
          </a:p>
          <a:p>
            <a:pPr marL="1295368" lvl="4" indent="-380990">
              <a:spcBef>
                <a:spcPts val="400"/>
              </a:spcBef>
              <a:buClr>
                <a:srgbClr val="0BD0D9"/>
              </a:buClr>
              <a:buFont typeface="Arial" panose="020B0604020202020204" pitchFamily="34" charset="0"/>
              <a:buChar char="•"/>
              <a:defRPr/>
            </a:pPr>
            <a:endPar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Targets HER2 overexpression</a:t>
            </a:r>
          </a:p>
          <a:p>
            <a:pPr marL="1295368" lvl="4" indent="-380990">
              <a:spcBef>
                <a:spcPts val="400"/>
              </a:spcBef>
              <a:buClr>
                <a:srgbClr val="0BD0D9"/>
              </a:buClr>
              <a:buFont typeface="Arial" panose="020B0604020202020204" pitchFamily="34" charset="0"/>
              <a:buChar char="•"/>
              <a:defRPr/>
            </a:pPr>
            <a:endPar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Genomic alteration specific; testing required</a:t>
            </a:r>
          </a:p>
          <a:p>
            <a:pPr marL="1295368" lvl="4" indent="-380990">
              <a:spcBef>
                <a:spcPts val="400"/>
              </a:spcBef>
              <a:buClr>
                <a:srgbClr val="0BD0D9"/>
              </a:buClr>
              <a:buFont typeface="Arial" panose="020B0604020202020204" pitchFamily="34" charset="0"/>
              <a:buChar char="•"/>
              <a:defRPr/>
            </a:pPr>
            <a:endPar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  headache, diarrhea, nausea, fever, chills, infection, congestive heart failure, insomnia, cough, rash, cardiomyopathy, infusion reactions, pulmonary toxicity.</a:t>
            </a:r>
            <a:endParaRPr lang="en-US" dirty="0">
              <a:highlight>
                <a:srgbClr val="FFFF00"/>
              </a:highlight>
            </a:endParaRPr>
          </a:p>
        </p:txBody>
      </p:sp>
      <p:sp>
        <p:nvSpPr>
          <p:cNvPr id="4" name="TextBox 3">
            <a:extLst>
              <a:ext uri="{FF2B5EF4-FFF2-40B4-BE49-F238E27FC236}">
                <a16:creationId xmlns:a16="http://schemas.microsoft.com/office/drawing/2014/main" id="{368B7EC6-454C-4E4A-9CFA-476EC6CE11EA}"/>
              </a:ext>
            </a:extLst>
          </p:cNvPr>
          <p:cNvSpPr txBox="1"/>
          <p:nvPr/>
        </p:nvSpPr>
        <p:spPr>
          <a:xfrm>
            <a:off x="91440" y="6398695"/>
            <a:ext cx="7609840" cy="830997"/>
          </a:xfrm>
          <a:prstGeom prst="rect">
            <a:avLst/>
          </a:prstGeom>
          <a:noFill/>
        </p:spPr>
        <p:txBody>
          <a:bodyPr wrap="square" rtlCol="0">
            <a:spAutoFit/>
          </a:bodyPr>
          <a:lstStyle/>
          <a:p>
            <a:r>
              <a:rPr lang="en-US" sz="1600" dirty="0">
                <a:hlinkClick r:id="rId2"/>
              </a:rPr>
              <a:t>www.Herzuma.com</a:t>
            </a:r>
            <a:endParaRPr lang="en-US" sz="1600" dirty="0"/>
          </a:p>
          <a:p>
            <a:endParaRPr lang="en-US" sz="1600" dirty="0"/>
          </a:p>
          <a:p>
            <a:endParaRPr lang="en-US" sz="1600" dirty="0"/>
          </a:p>
        </p:txBody>
      </p:sp>
    </p:spTree>
    <p:extLst>
      <p:ext uri="{BB962C8B-B14F-4D97-AF65-F5344CB8AC3E}">
        <p14:creationId xmlns:p14="http://schemas.microsoft.com/office/powerpoint/2010/main" val="21935462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69559" y="1114353"/>
            <a:ext cx="11324027" cy="4820164"/>
          </a:xfrm>
        </p:spPr>
        <p:txBody>
          <a:bodyPr/>
          <a:lstStyle/>
          <a:p>
            <a:pPr marL="1557828" lvl="3" indent="-260344" defTabSz="1206470" rtl="0">
              <a:lnSpc>
                <a:spcPct val="80000"/>
              </a:lnSpc>
              <a:spcBef>
                <a:spcPts val="533"/>
              </a:spcBef>
              <a:defRPr/>
            </a:pPr>
            <a:br>
              <a:rPr lang="en-US" altLang="en-US" sz="2267" b="1" kern="1200"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br>
            <a:r>
              <a:rPr lang="en-US" altLang="en-US" sz="2133" b="1" dirty="0">
                <a:solidFill>
                  <a:srgbClr val="FF0000"/>
                </a:solidFill>
                <a:latin typeface="Constantia" pitchFamily="18" charset="0"/>
                <a:ea typeface="Constantia" pitchFamily="18" charset="0"/>
                <a:cs typeface="Constantia" pitchFamily="18" charset="0"/>
                <a:sym typeface="Constantia" pitchFamily="18" charset="0"/>
              </a:rPr>
              <a:t>rituximab-abbs TRUXIMA®</a:t>
            </a:r>
            <a:r>
              <a:rPr lang="en-US" altLang="en-US" sz="2133" b="1" dirty="0">
                <a:solidFill>
                  <a:srgbClr val="00B0F0"/>
                </a:solidFill>
                <a:latin typeface="Constantia" pitchFamily="18" charset="0"/>
                <a:ea typeface="Constantia" pitchFamily="18" charset="0"/>
                <a:cs typeface="Constantia" pitchFamily="18" charset="0"/>
                <a:sym typeface="Constantia" pitchFamily="18" charset="0"/>
              </a:rPr>
              <a:t> </a:t>
            </a:r>
            <a:r>
              <a:rPr lang="en-US" altLang="en-US" sz="2133" b="1" dirty="0">
                <a:latin typeface="Constantia" pitchFamily="18" charset="0"/>
                <a:ea typeface="Constantia" pitchFamily="18" charset="0"/>
                <a:cs typeface="Constantia" pitchFamily="18" charset="0"/>
                <a:sym typeface="Constantia" pitchFamily="18" charset="0"/>
              </a:rPr>
              <a:t>Celltrion (CD20-positive B-cell non –Hodgkin Lymphoma as single agent or in combination with chemotherapy)</a:t>
            </a:r>
            <a:br>
              <a:rPr lang="en-US" altLang="en-US" sz="2133" b="1" dirty="0">
                <a:latin typeface="Constantia" pitchFamily="18" charset="0"/>
                <a:ea typeface="Constantia" pitchFamily="18" charset="0"/>
                <a:cs typeface="Constantia" pitchFamily="18" charset="0"/>
                <a:sym typeface="Constantia" pitchFamily="18" charset="0"/>
              </a:rPr>
            </a:br>
            <a:endParaRPr lang="en-US" sz="2133" dirty="0">
              <a:solidFill>
                <a:schemeClr val="tx1"/>
              </a:solidFill>
            </a:endParaRPr>
          </a:p>
        </p:txBody>
      </p:sp>
      <p:sp>
        <p:nvSpPr>
          <p:cNvPr id="3" name="TextBox 2">
            <a:extLst>
              <a:ext uri="{FF2B5EF4-FFF2-40B4-BE49-F238E27FC236}">
                <a16:creationId xmlns:a16="http://schemas.microsoft.com/office/drawing/2014/main" id="{59260574-CF0F-4597-B030-D7785E846D21}"/>
              </a:ext>
            </a:extLst>
          </p:cNvPr>
          <p:cNvSpPr txBox="1"/>
          <p:nvPr/>
        </p:nvSpPr>
        <p:spPr>
          <a:xfrm>
            <a:off x="557118" y="6099635"/>
            <a:ext cx="5603476" cy="1077218"/>
          </a:xfrm>
          <a:prstGeom prst="rect">
            <a:avLst/>
          </a:prstGeom>
          <a:noFill/>
        </p:spPr>
        <p:txBody>
          <a:bodyPr wrap="square" rtlCol="0">
            <a:spAutoFit/>
          </a:bodyPr>
          <a:lstStyle/>
          <a:p>
            <a:r>
              <a:rPr lang="en-US" sz="1600" dirty="0">
                <a:hlinkClick r:id="rId2"/>
              </a:rPr>
              <a:t>www.truxima.com</a:t>
            </a:r>
            <a:endParaRPr lang="en-US" sz="1600" dirty="0"/>
          </a:p>
          <a:p>
            <a:endParaRPr lang="en-US" sz="1600" dirty="0"/>
          </a:p>
          <a:p>
            <a:endParaRPr lang="en-US" sz="1600" dirty="0"/>
          </a:p>
          <a:p>
            <a:endParaRPr lang="en-US" sz="1600" dirty="0"/>
          </a:p>
        </p:txBody>
      </p:sp>
    </p:spTree>
    <p:extLst>
      <p:ext uri="{BB962C8B-B14F-4D97-AF65-F5344CB8AC3E}">
        <p14:creationId xmlns:p14="http://schemas.microsoft.com/office/powerpoint/2010/main" val="1025805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01" y="2664478"/>
            <a:ext cx="10972800" cy="1713929"/>
          </a:xfrm>
        </p:spPr>
        <p:txBody>
          <a:bodyPr>
            <a:normAutofit/>
          </a:bodyPr>
          <a:lstStyle/>
          <a:p>
            <a:pPr algn="ctr"/>
            <a:r>
              <a:rPr lang="en-US" b="1" dirty="0">
                <a:solidFill>
                  <a:schemeClr val="accent4">
                    <a:lumMod val="75000"/>
                  </a:schemeClr>
                </a:solidFill>
                <a:latin typeface="Helvetica"/>
                <a:cs typeface="Helvetica"/>
              </a:rPr>
              <a:t>Trends</a:t>
            </a:r>
            <a:br>
              <a:rPr lang="en-US" b="1" dirty="0">
                <a:solidFill>
                  <a:schemeClr val="accent1"/>
                </a:solidFill>
                <a:latin typeface="Helvetica"/>
                <a:cs typeface="Helvetica"/>
              </a:rPr>
            </a:br>
            <a:endParaRPr lang="en-US" dirty="0"/>
          </a:p>
        </p:txBody>
      </p:sp>
    </p:spTree>
    <p:extLst>
      <p:ext uri="{BB962C8B-B14F-4D97-AF65-F5344CB8AC3E}">
        <p14:creationId xmlns:p14="http://schemas.microsoft.com/office/powerpoint/2010/main" val="22406702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fontScale="90000"/>
          </a:bodyPr>
          <a:lstStyle/>
          <a:p>
            <a:pPr algn="ctr"/>
            <a:br>
              <a:rPr lang="en-US" u="sng" dirty="0">
                <a:solidFill>
                  <a:srgbClr val="FF0000"/>
                </a:solidFill>
                <a:latin typeface="Constantia" panose="02030602050306030303" pitchFamily="18" charset="0"/>
              </a:rPr>
            </a:br>
            <a:r>
              <a:rPr lang="en-US" altLang="en-US" sz="3600" b="1" dirty="0">
                <a:solidFill>
                  <a:srgbClr val="FF0000"/>
                </a:solidFill>
                <a:latin typeface="Constantia" pitchFamily="18" charset="0"/>
                <a:ea typeface="Constantia" pitchFamily="18" charset="0"/>
                <a:cs typeface="Constantia" pitchFamily="18" charset="0"/>
                <a:sym typeface="Constantia" pitchFamily="18" charset="0"/>
              </a:rPr>
              <a:t>rituximab-abbs TRUXIMA®</a:t>
            </a:r>
            <a:br>
              <a:rPr lang="en-US" altLang="en-US" sz="3600" dirty="0">
                <a:latin typeface="Constantia" panose="02030602050306030303" pitchFamily="18" charset="0"/>
              </a:rPr>
            </a:br>
            <a:endParaRPr lang="en-US" sz="3600" dirty="0"/>
          </a:p>
        </p:txBody>
      </p:sp>
      <p:sp>
        <p:nvSpPr>
          <p:cNvPr id="3" name="Content Placeholder 2"/>
          <p:cNvSpPr>
            <a:spLocks noGrp="1"/>
          </p:cNvSpPr>
          <p:nvPr>
            <p:ph idx="1"/>
          </p:nvPr>
        </p:nvSpPr>
        <p:spPr>
          <a:xfrm>
            <a:off x="395845" y="1016000"/>
            <a:ext cx="11186556" cy="5105401"/>
          </a:xfrm>
        </p:spPr>
        <p:txBody>
          <a:bodyPr>
            <a:normAutofit fontScale="25000" lnSpcReduction="20000"/>
          </a:bodyPr>
          <a:lstStyle/>
          <a:p>
            <a:pPr marL="1145087" lvl="3" indent="0" defTabSz="1206470">
              <a:lnSpc>
                <a:spcPct val="80000"/>
              </a:lnSpc>
              <a:spcBef>
                <a:spcPts val="533"/>
              </a:spcBef>
              <a:buClr>
                <a:srgbClr val="0F6FC6"/>
              </a:buClr>
              <a:buSzPct val="85000"/>
              <a:buNone/>
              <a:defRPr/>
            </a:pPr>
            <a:endParaRPr lang="en-US" altLang="en-US" sz="2667" b="1"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endParaRPr>
          </a:p>
          <a:p>
            <a:pPr marL="1145087" lvl="3" indent="0" defTabSz="1206470">
              <a:lnSpc>
                <a:spcPct val="80000"/>
              </a:lnSpc>
              <a:spcBef>
                <a:spcPts val="533"/>
              </a:spcBef>
              <a:buClr>
                <a:srgbClr val="0F6FC6"/>
              </a:buClr>
              <a:buSzPct val="85000"/>
              <a:buNone/>
              <a:defRPr/>
            </a:pPr>
            <a:r>
              <a:rPr lang="en-US" altLang="en-US" sz="9600" b="1"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rituximab-abbs TRUXIMA®</a:t>
            </a:r>
            <a:r>
              <a:rPr lang="en-US" altLang="en-US" sz="9600" b="1" dirty="0">
                <a:solidFill>
                  <a:srgbClr val="00B0F0"/>
                </a:solidFill>
                <a:latin typeface="Constantia" pitchFamily="18" charset="0"/>
                <a:ea typeface="Constantia" pitchFamily="18" charset="0"/>
                <a:cs typeface="Constantia" pitchFamily="18" charset="0"/>
                <a:sym typeface="Constantia" pitchFamily="18" charset="0"/>
              </a:rPr>
              <a:t> </a:t>
            </a:r>
            <a:r>
              <a:rPr lang="en-US" altLang="en-US" sz="9600" b="1" dirty="0">
                <a:latin typeface="Constantia" pitchFamily="18" charset="0"/>
                <a:ea typeface="Constantia" pitchFamily="18" charset="0"/>
                <a:cs typeface="Constantia" pitchFamily="18" charset="0"/>
                <a:sym typeface="Constantia" pitchFamily="18" charset="0"/>
              </a:rPr>
              <a:t>Celltrion (CD20-positive B-cell non –Hodgkin Lymphoma as single agent in relapsed /refractory low grade or follicular; 1</a:t>
            </a:r>
            <a:r>
              <a:rPr lang="en-US" altLang="en-US" sz="9600" b="1" baseline="30000" dirty="0">
                <a:latin typeface="Constantia" pitchFamily="18" charset="0"/>
                <a:ea typeface="Constantia" pitchFamily="18" charset="0"/>
                <a:cs typeface="Constantia" pitchFamily="18" charset="0"/>
                <a:sym typeface="Constantia" pitchFamily="18" charset="0"/>
              </a:rPr>
              <a:t>st</a:t>
            </a:r>
            <a:r>
              <a:rPr lang="en-US" altLang="en-US" sz="9600" b="1" dirty="0">
                <a:latin typeface="Constantia" pitchFamily="18" charset="0"/>
                <a:ea typeface="Constantia" pitchFamily="18" charset="0"/>
                <a:cs typeface="Constantia" pitchFamily="18" charset="0"/>
                <a:sym typeface="Constantia" pitchFamily="18" charset="0"/>
              </a:rPr>
              <a:t> line with chemotherapy in follicular and as single agent maintenance therapy; and non-progressing low-grade as single agent after 1</a:t>
            </a:r>
            <a:r>
              <a:rPr lang="en-US" altLang="en-US" sz="9600" b="1" baseline="30000" dirty="0">
                <a:latin typeface="Constantia" pitchFamily="18" charset="0"/>
                <a:ea typeface="Constantia" pitchFamily="18" charset="0"/>
                <a:cs typeface="Constantia" pitchFamily="18" charset="0"/>
                <a:sym typeface="Constantia" pitchFamily="18" charset="0"/>
              </a:rPr>
              <a:t>st</a:t>
            </a:r>
            <a:r>
              <a:rPr lang="en-US" altLang="en-US" sz="9600" b="1" dirty="0">
                <a:latin typeface="Constantia" pitchFamily="18" charset="0"/>
                <a:ea typeface="Constantia" pitchFamily="18" charset="0"/>
                <a:cs typeface="Constantia" pitchFamily="18" charset="0"/>
                <a:sym typeface="Constantia" pitchFamily="18" charset="0"/>
              </a:rPr>
              <a:t> line CVP chemotherapy)</a:t>
            </a:r>
          </a:p>
          <a:p>
            <a:pPr marL="1145087" lvl="3" indent="0" defTabSz="1206470">
              <a:lnSpc>
                <a:spcPct val="80000"/>
              </a:lnSpc>
              <a:spcBef>
                <a:spcPts val="533"/>
              </a:spcBef>
              <a:buClr>
                <a:srgbClr val="0F6FC6"/>
              </a:buClr>
              <a:buSzPct val="85000"/>
              <a:buNone/>
              <a:defRPr/>
            </a:pPr>
            <a:endParaRPr lang="en-US" altLang="en-US" sz="9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9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Chimeric monoclonal antibody; biosimilar to rituximab</a:t>
            </a:r>
          </a:p>
          <a:p>
            <a:pPr marL="1295368" lvl="4" indent="-380990">
              <a:spcBef>
                <a:spcPts val="400"/>
              </a:spcBef>
              <a:buClr>
                <a:srgbClr val="0BD0D9"/>
              </a:buClr>
              <a:buFont typeface="Arial" panose="020B0604020202020204" pitchFamily="34" charset="0"/>
              <a:buChar char="•"/>
              <a:defRPr/>
            </a:pPr>
            <a:endParaRPr lang="en-US" altLang="en-US" sz="9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9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Potential infusion reactions; can be fatal within 24 hours</a:t>
            </a:r>
          </a:p>
          <a:p>
            <a:pPr marL="1295368" lvl="4" indent="-380990">
              <a:spcBef>
                <a:spcPts val="400"/>
              </a:spcBef>
              <a:buClr>
                <a:srgbClr val="0BD0D9"/>
              </a:buClr>
              <a:buFont typeface="Arial" panose="020B0604020202020204" pitchFamily="34" charset="0"/>
              <a:buChar char="•"/>
              <a:defRPr/>
            </a:pPr>
            <a:endParaRPr lang="en-US" altLang="en-US" sz="9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9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Targets CD20-positive B cells</a:t>
            </a:r>
          </a:p>
          <a:p>
            <a:pPr marL="1295368" lvl="4" indent="-380990">
              <a:spcBef>
                <a:spcPts val="400"/>
              </a:spcBef>
              <a:buClr>
                <a:srgbClr val="0BD0D9"/>
              </a:buClr>
              <a:buFont typeface="Arial" panose="020B0604020202020204" pitchFamily="34" charset="0"/>
              <a:buChar char="•"/>
              <a:defRPr/>
            </a:pPr>
            <a:endParaRPr lang="en-US" altLang="en-US" sz="9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sz="9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No genomic alteration testing needed prior to administration</a:t>
            </a:r>
          </a:p>
          <a:p>
            <a:pPr marL="1295368" lvl="4" indent="-380990">
              <a:spcBef>
                <a:spcPts val="400"/>
              </a:spcBef>
              <a:buClr>
                <a:srgbClr val="0BD0D9"/>
              </a:buClr>
              <a:defRPr/>
            </a:pPr>
            <a:endParaRPr lang="en-US" altLang="en-US" sz="9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9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  tumor lysis syndrome, infusion related reactions (potentially fatal), infections, cardiac events, renal toxicity, bowel obstruction/perforation, fever, lymphopenia, chills, asthenia, mucocutaneous rxns., leukoencephalopathy,  HBV reactivation</a:t>
            </a:r>
            <a:endParaRPr lang="en-US" sz="9600" dirty="0"/>
          </a:p>
        </p:txBody>
      </p:sp>
      <p:sp>
        <p:nvSpPr>
          <p:cNvPr id="4" name="TextBox 3">
            <a:extLst>
              <a:ext uri="{FF2B5EF4-FFF2-40B4-BE49-F238E27FC236}">
                <a16:creationId xmlns:a16="http://schemas.microsoft.com/office/drawing/2014/main" id="{368B7EC6-454C-4E4A-9CFA-476EC6CE11EA}"/>
              </a:ext>
            </a:extLst>
          </p:cNvPr>
          <p:cNvSpPr txBox="1"/>
          <p:nvPr/>
        </p:nvSpPr>
        <p:spPr>
          <a:xfrm>
            <a:off x="169333" y="6398695"/>
            <a:ext cx="7531947" cy="830997"/>
          </a:xfrm>
          <a:prstGeom prst="rect">
            <a:avLst/>
          </a:prstGeom>
          <a:noFill/>
        </p:spPr>
        <p:txBody>
          <a:bodyPr wrap="square" rtlCol="0">
            <a:spAutoFit/>
          </a:bodyPr>
          <a:lstStyle/>
          <a:p>
            <a:r>
              <a:rPr lang="en-US" sz="1600" dirty="0">
                <a:hlinkClick r:id="rId2"/>
              </a:rPr>
              <a:t>www.truxima.com</a:t>
            </a:r>
            <a:endParaRPr lang="en-US" sz="1600" dirty="0"/>
          </a:p>
          <a:p>
            <a:endParaRPr lang="en-US" sz="1600" dirty="0"/>
          </a:p>
          <a:p>
            <a:endParaRPr lang="en-US" sz="1600" dirty="0"/>
          </a:p>
        </p:txBody>
      </p:sp>
    </p:spTree>
    <p:extLst>
      <p:ext uri="{BB962C8B-B14F-4D97-AF65-F5344CB8AC3E}">
        <p14:creationId xmlns:p14="http://schemas.microsoft.com/office/powerpoint/2010/main" val="41566437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6464"/>
            <a:ext cx="10972800" cy="1046788"/>
          </a:xfrm>
        </p:spPr>
        <p:txBody>
          <a:bodyPr>
            <a:normAutofit fontScale="90000"/>
          </a:bodyPr>
          <a:lstStyle/>
          <a:p>
            <a:pPr algn="ctr"/>
            <a:br>
              <a:rPr lang="en-US" dirty="0">
                <a:solidFill>
                  <a:schemeClr val="accent1"/>
                </a:solidFill>
              </a:rPr>
            </a:br>
            <a:r>
              <a:rPr lang="en-US" sz="3733" dirty="0">
                <a:solidFill>
                  <a:schemeClr val="accent4">
                    <a:lumMod val="75000"/>
                  </a:schemeClr>
                </a:solidFill>
              </a:rPr>
              <a:t>What does the name mean?</a:t>
            </a:r>
            <a:br>
              <a:rPr lang="en-US" sz="3733" dirty="0">
                <a:solidFill>
                  <a:schemeClr val="accent4">
                    <a:lumMod val="75000"/>
                  </a:schemeClr>
                </a:solidFill>
              </a:rPr>
            </a:br>
            <a:endParaRPr lang="en-US" sz="3733" dirty="0">
              <a:solidFill>
                <a:schemeClr val="accent4">
                  <a:lumMod val="75000"/>
                </a:schemeClr>
              </a:solidFill>
            </a:endParaRPr>
          </a:p>
        </p:txBody>
      </p:sp>
      <p:sp>
        <p:nvSpPr>
          <p:cNvPr id="3" name="Content Placeholder 2"/>
          <p:cNvSpPr>
            <a:spLocks noGrp="1"/>
          </p:cNvSpPr>
          <p:nvPr>
            <p:ph idx="1"/>
          </p:nvPr>
        </p:nvSpPr>
        <p:spPr>
          <a:xfrm>
            <a:off x="550332" y="1312840"/>
            <a:ext cx="11032067" cy="4673347"/>
          </a:xfrm>
        </p:spPr>
        <p:txBody>
          <a:bodyPr>
            <a:normAutofit fontScale="85000" lnSpcReduction="10000"/>
          </a:bodyPr>
          <a:lstStyle/>
          <a:p>
            <a:pPr>
              <a:buFont typeface="Arial" panose="020B0604020202020204" pitchFamily="34" charset="0"/>
              <a:buChar char="•"/>
            </a:pPr>
            <a:r>
              <a:rPr lang="en-US" b="1" dirty="0">
                <a:latin typeface="Calibri" panose="020F0502020204030204" pitchFamily="34" charset="0"/>
              </a:rPr>
              <a:t>In 2017, the FDA made the decision to name </a:t>
            </a:r>
            <a:r>
              <a:rPr lang="en-US" b="1" dirty="0">
                <a:solidFill>
                  <a:srgbClr val="FF0000"/>
                </a:solidFill>
                <a:latin typeface="Calibri" panose="020F0502020204030204" pitchFamily="34" charset="0"/>
              </a:rPr>
              <a:t>all new biologics (not just biosimilars) </a:t>
            </a:r>
            <a:r>
              <a:rPr lang="en-US" b="1" dirty="0">
                <a:latin typeface="Calibri" panose="020F0502020204030204" pitchFamily="34" charset="0"/>
              </a:rPr>
              <a:t>with“4 lower case letters devoid of meaning” attached by a hyphen as a suffix:</a:t>
            </a:r>
          </a:p>
          <a:p>
            <a:pPr lvl="1">
              <a:buFont typeface="Arial" panose="020B0604020202020204" pitchFamily="34" charset="0"/>
              <a:buChar char="•"/>
            </a:pPr>
            <a:endParaRPr lang="en-US" sz="2600" b="1" dirty="0">
              <a:latin typeface="Calibri" panose="020F0502020204030204" pitchFamily="34" charset="0"/>
            </a:endParaRPr>
          </a:p>
          <a:p>
            <a:pPr lvl="1">
              <a:buFont typeface="Arial" panose="020B0604020202020204" pitchFamily="34" charset="0"/>
              <a:buChar char="•"/>
            </a:pPr>
            <a:r>
              <a:rPr lang="en-US" sz="2600" b="1" dirty="0">
                <a:latin typeface="Calibri" panose="020F0502020204030204" pitchFamily="34" charset="0"/>
              </a:rPr>
              <a:t>There was concern that the suffix on biosimilars would serve as a barrier to their use; creating a  misimpression that they were inferior to the reference (originator) products</a:t>
            </a:r>
          </a:p>
          <a:p>
            <a:pPr lvl="1">
              <a:buFont typeface="Arial" panose="020B0604020202020204" pitchFamily="34" charset="0"/>
              <a:buChar char="•"/>
            </a:pPr>
            <a:endParaRPr lang="en-US" sz="2600" b="1" dirty="0">
              <a:latin typeface="Calibri" panose="020F0502020204030204" pitchFamily="34" charset="0"/>
            </a:endParaRPr>
          </a:p>
          <a:p>
            <a:pPr lvl="1">
              <a:buFont typeface="Arial" panose="020B0604020202020204" pitchFamily="34" charset="0"/>
              <a:buChar char="•"/>
            </a:pPr>
            <a:r>
              <a:rPr lang="en-US" sz="2600" b="1" dirty="0">
                <a:latin typeface="Calibri" panose="020F0502020204030204" pitchFamily="34" charset="0"/>
              </a:rPr>
              <a:t>Resulted in the FDA deciding to attached the suffix to all new biologics; not just biosimilars</a:t>
            </a:r>
          </a:p>
          <a:p>
            <a:pPr lvl="1">
              <a:buFont typeface="Arial" panose="020B0604020202020204" pitchFamily="34" charset="0"/>
              <a:buChar char="•"/>
            </a:pPr>
            <a:endParaRPr lang="en-US" sz="2600" b="1" dirty="0">
              <a:latin typeface="Calibri" panose="020F0502020204030204" pitchFamily="34" charset="0"/>
            </a:endParaRPr>
          </a:p>
          <a:p>
            <a:pPr lvl="1">
              <a:buFont typeface="Arial" panose="020B0604020202020204" pitchFamily="34" charset="0"/>
              <a:buChar char="•"/>
            </a:pPr>
            <a:r>
              <a:rPr lang="en-US" sz="2600" b="1" dirty="0">
                <a:latin typeface="Calibri" panose="020F0502020204030204" pitchFamily="34" charset="0"/>
              </a:rPr>
              <a:t>Change in naming advances patient safety and creates a high quality, competitive market</a:t>
            </a:r>
          </a:p>
          <a:p>
            <a:pPr lvl="1">
              <a:buFont typeface="Arial" panose="020B0604020202020204" pitchFamily="34" charset="0"/>
              <a:buChar char="•"/>
            </a:pPr>
            <a:endParaRPr lang="en-US" sz="2600" b="1" dirty="0">
              <a:latin typeface="Calibri" panose="020F0502020204030204" pitchFamily="34" charset="0"/>
            </a:endParaRPr>
          </a:p>
          <a:p>
            <a:pPr lvl="1">
              <a:buFont typeface="Arial" panose="020B0604020202020204" pitchFamily="34" charset="0"/>
              <a:buChar char="•"/>
            </a:pPr>
            <a:r>
              <a:rPr lang="en-US" sz="2600" b="1" dirty="0">
                <a:latin typeface="Calibri" panose="020F0502020204030204" pitchFamily="34" charset="0"/>
              </a:rPr>
              <a:t>FDA does not intend to modify the proper names of biological products that have already been licensed or approved under the Public Health Service Act without an FDA-designated suffix in their proper names.</a:t>
            </a:r>
          </a:p>
          <a:p>
            <a:endParaRPr lang="en-US" dirty="0"/>
          </a:p>
        </p:txBody>
      </p:sp>
      <p:sp>
        <p:nvSpPr>
          <p:cNvPr id="4" name="TextBox 3"/>
          <p:cNvSpPr txBox="1"/>
          <p:nvPr/>
        </p:nvSpPr>
        <p:spPr>
          <a:xfrm>
            <a:off x="287868" y="5985934"/>
            <a:ext cx="6138332" cy="646331"/>
          </a:xfrm>
          <a:prstGeom prst="rect">
            <a:avLst/>
          </a:prstGeom>
          <a:noFill/>
        </p:spPr>
        <p:txBody>
          <a:bodyPr wrap="square" rtlCol="0">
            <a:spAutoFit/>
          </a:bodyPr>
          <a:lstStyle/>
          <a:p>
            <a:pPr defTabSz="1219170"/>
            <a:r>
              <a:rPr lang="en-US" sz="1200" dirty="0">
                <a:solidFill>
                  <a:prstClr val="black"/>
                </a:solidFill>
                <a:hlinkClick r:id="" action="ppaction://noaction"/>
              </a:rPr>
              <a:t>http://www.ama-assn.org/ama/pub/physician-resources/medical-science/</a:t>
            </a:r>
          </a:p>
          <a:p>
            <a:pPr defTabSz="1219170"/>
            <a:r>
              <a:rPr lang="en-US" sz="1200" dirty="0">
                <a:solidFill>
                  <a:prstClr val="black"/>
                </a:solidFill>
                <a:hlinkClick r:id="" action="ppaction://noaction"/>
              </a:rPr>
              <a:t>united-states-</a:t>
            </a:r>
            <a:r>
              <a:rPr lang="en-US" sz="1200" dirty="0">
                <a:solidFill>
                  <a:prstClr val="black"/>
                </a:solidFill>
              </a:rPr>
              <a:t>adopted-names-council/naming-guidelines/naming-biologics</a:t>
            </a:r>
          </a:p>
          <a:p>
            <a:pPr defTabSz="1219170"/>
            <a:r>
              <a:rPr lang="en-US" sz="1200" dirty="0">
                <a:solidFill>
                  <a:prstClr val="black"/>
                </a:solidFill>
              </a:rPr>
              <a:t>/monoclonal-antibodies.page</a:t>
            </a:r>
          </a:p>
        </p:txBody>
      </p:sp>
    </p:spTree>
    <p:extLst>
      <p:ext uri="{BB962C8B-B14F-4D97-AF65-F5344CB8AC3E}">
        <p14:creationId xmlns:p14="http://schemas.microsoft.com/office/powerpoint/2010/main" val="19650051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69559" y="1114353"/>
            <a:ext cx="11324027" cy="4820164"/>
          </a:xfrm>
        </p:spPr>
        <p:txBody>
          <a:bodyPr/>
          <a:lstStyle/>
          <a:p>
            <a:pPr marL="1557828" lvl="3" indent="-260344" defTabSz="1206470" rtl="0">
              <a:lnSpc>
                <a:spcPct val="80000"/>
              </a:lnSpc>
              <a:spcBef>
                <a:spcPts val="533"/>
              </a:spcBef>
              <a:defRPr/>
            </a:pPr>
            <a:br>
              <a:rPr lang="en-US" altLang="en-US" sz="2267" b="1" kern="1200"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br>
            <a:r>
              <a:rPr lang="en-US" altLang="en-US" sz="2400" b="1" dirty="0">
                <a:solidFill>
                  <a:srgbClr val="FF0000"/>
                </a:solidFill>
                <a:latin typeface="Constantia" pitchFamily="18" charset="0"/>
                <a:ea typeface="Constantia" pitchFamily="18" charset="0"/>
                <a:cs typeface="Constantia" pitchFamily="18" charset="0"/>
                <a:sym typeface="Constantia" pitchFamily="18" charset="0"/>
              </a:rPr>
              <a:t>trastuzumab and hyaluronidase-oysk  injection™ Herceptin Hylecta </a:t>
            </a:r>
            <a:r>
              <a:rPr lang="en-US" altLang="en-US" sz="2400" b="1" dirty="0">
                <a:latin typeface="Constantia" pitchFamily="18" charset="0"/>
                <a:ea typeface="Constantia" pitchFamily="18" charset="0"/>
                <a:cs typeface="Constantia" pitchFamily="18" charset="0"/>
                <a:sym typeface="Constantia" pitchFamily="18" charset="0"/>
              </a:rPr>
              <a:t>Genentech (subcutaneous combination of trastuzumab, a HER2/neu receptor antagonist, and hyaluronidase, an endoglycosidase, for the treatment of HER2 overexpressing breast cancer)</a:t>
            </a:r>
            <a:br>
              <a:rPr lang="en-US" altLang="en-US" sz="2400" b="1" dirty="0">
                <a:latin typeface="Constantia" pitchFamily="18" charset="0"/>
                <a:ea typeface="Constantia" pitchFamily="18" charset="0"/>
                <a:cs typeface="Constantia" pitchFamily="18" charset="0"/>
                <a:sym typeface="Constantia" pitchFamily="18" charset="0"/>
              </a:rPr>
            </a:br>
            <a:endParaRPr lang="en-US" sz="2133" dirty="0">
              <a:solidFill>
                <a:schemeClr val="tx1"/>
              </a:solidFill>
            </a:endParaRPr>
          </a:p>
        </p:txBody>
      </p:sp>
      <p:sp>
        <p:nvSpPr>
          <p:cNvPr id="3" name="TextBox 2">
            <a:extLst>
              <a:ext uri="{FF2B5EF4-FFF2-40B4-BE49-F238E27FC236}">
                <a16:creationId xmlns:a16="http://schemas.microsoft.com/office/drawing/2014/main" id="{59260574-CF0F-4597-B030-D7785E846D21}"/>
              </a:ext>
            </a:extLst>
          </p:cNvPr>
          <p:cNvSpPr txBox="1"/>
          <p:nvPr/>
        </p:nvSpPr>
        <p:spPr>
          <a:xfrm>
            <a:off x="557118" y="5743647"/>
            <a:ext cx="5267949" cy="1077218"/>
          </a:xfrm>
          <a:prstGeom prst="rect">
            <a:avLst/>
          </a:prstGeom>
          <a:noFill/>
        </p:spPr>
        <p:txBody>
          <a:bodyPr wrap="square" rtlCol="0">
            <a:spAutoFit/>
          </a:bodyPr>
          <a:lstStyle/>
          <a:p>
            <a:r>
              <a:rPr lang="en-US" sz="1600" dirty="0">
                <a:hlinkClick r:id="rId2"/>
              </a:rPr>
              <a:t>www.Herceptin Hylecta.com</a:t>
            </a:r>
            <a:endParaRPr lang="en-US" sz="1600" dirty="0"/>
          </a:p>
          <a:p>
            <a:endParaRPr lang="en-US" sz="1600" dirty="0"/>
          </a:p>
          <a:p>
            <a:endParaRPr lang="en-US" sz="1600" dirty="0"/>
          </a:p>
          <a:p>
            <a:endParaRPr lang="en-US" sz="1600" dirty="0"/>
          </a:p>
        </p:txBody>
      </p:sp>
    </p:spTree>
    <p:extLst>
      <p:ext uri="{BB962C8B-B14F-4D97-AF65-F5344CB8AC3E}">
        <p14:creationId xmlns:p14="http://schemas.microsoft.com/office/powerpoint/2010/main" val="24510117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933" y="-1"/>
            <a:ext cx="11057467" cy="1443495"/>
          </a:xfrm>
        </p:spPr>
        <p:txBody>
          <a:bodyPr>
            <a:normAutofit/>
          </a:bodyPr>
          <a:lstStyle/>
          <a:p>
            <a:pPr algn="ctr"/>
            <a:r>
              <a:rPr lang="en-US" altLang="en-US" sz="3200" b="1" dirty="0">
                <a:solidFill>
                  <a:srgbClr val="FF0000"/>
                </a:solidFill>
                <a:latin typeface="Constantia" pitchFamily="18" charset="0"/>
                <a:ea typeface="Constantia" pitchFamily="18" charset="0"/>
                <a:cs typeface="Constantia" pitchFamily="18" charset="0"/>
                <a:sym typeface="Constantia" pitchFamily="18" charset="0"/>
              </a:rPr>
              <a:t>trastuzumab and hyaluronidase-oysk  injection™</a:t>
            </a:r>
            <a:endParaRPr lang="en-US" sz="3200" dirty="0"/>
          </a:p>
        </p:txBody>
      </p:sp>
      <p:sp>
        <p:nvSpPr>
          <p:cNvPr id="3" name="Content Placeholder 2"/>
          <p:cNvSpPr>
            <a:spLocks noGrp="1"/>
          </p:cNvSpPr>
          <p:nvPr>
            <p:ph idx="1"/>
          </p:nvPr>
        </p:nvSpPr>
        <p:spPr>
          <a:xfrm>
            <a:off x="152400" y="1443495"/>
            <a:ext cx="11362268" cy="4817535"/>
          </a:xfrm>
        </p:spPr>
        <p:txBody>
          <a:bodyPr>
            <a:normAutofit fontScale="85000" lnSpcReduction="20000"/>
          </a:bodyPr>
          <a:lstStyle/>
          <a:p>
            <a:pPr marL="1145087" lvl="3" indent="0" defTabSz="1206470">
              <a:lnSpc>
                <a:spcPct val="80000"/>
              </a:lnSpc>
              <a:spcBef>
                <a:spcPts val="533"/>
              </a:spcBef>
              <a:buClr>
                <a:srgbClr val="0F6FC6"/>
              </a:buClr>
              <a:buSzPct val="85000"/>
              <a:buNone/>
              <a:defRPr/>
            </a:pPr>
            <a:endParaRPr lang="en-US" altLang="en-US" sz="2667" b="1"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endParaRPr>
          </a:p>
          <a:p>
            <a:pPr marL="1145087" lvl="3" indent="0" defTabSz="1206470">
              <a:lnSpc>
                <a:spcPct val="80000"/>
              </a:lnSpc>
              <a:spcBef>
                <a:spcPts val="533"/>
              </a:spcBef>
              <a:buClr>
                <a:srgbClr val="0F6FC6"/>
              </a:buClr>
              <a:buSzPct val="85000"/>
              <a:buNone/>
              <a:defRPr/>
            </a:pPr>
            <a:r>
              <a:rPr lang="en-US" altLang="en-US" sz="2800" b="1" dirty="0">
                <a:solidFill>
                  <a:srgbClr val="FF0000"/>
                </a:solidFill>
                <a:latin typeface="Constantia" pitchFamily="18" charset="0"/>
                <a:ea typeface="Constantia" pitchFamily="18" charset="0"/>
                <a:cs typeface="Constantia" pitchFamily="18" charset="0"/>
                <a:sym typeface="Constantia" pitchFamily="18" charset="0"/>
              </a:rPr>
              <a:t>trastuzumab and hyaluronidase-oysk  injection™ Herceptin Hylecta </a:t>
            </a:r>
            <a:r>
              <a:rPr lang="en-US" altLang="en-US" sz="2800" b="1" dirty="0">
                <a:latin typeface="Constantia" pitchFamily="18" charset="0"/>
                <a:ea typeface="Constantia" pitchFamily="18" charset="0"/>
                <a:cs typeface="Constantia" pitchFamily="18" charset="0"/>
                <a:sym typeface="Constantia" pitchFamily="18" charset="0"/>
              </a:rPr>
              <a:t>Genentech (subcutaneous combination of trastuzumab, a HER2/neu receptor antagonist, and hyaluronidase, an endoglycosidase, for the treatment of HER2 overexpressing breast cancer)</a:t>
            </a:r>
            <a:br>
              <a:rPr lang="en-US" altLang="en-US" sz="2800" b="1" dirty="0">
                <a:latin typeface="Constantia" pitchFamily="18" charset="0"/>
                <a:ea typeface="Constantia" pitchFamily="18" charset="0"/>
                <a:cs typeface="Constantia" pitchFamily="18" charset="0"/>
                <a:sym typeface="Constantia" pitchFamily="18" charset="0"/>
              </a:rPr>
            </a:br>
            <a:endParaRPr lang="en-US" altLang="en-US" sz="2800" b="1" dirty="0">
              <a:latin typeface="Constantia" pitchFamily="18" charset="0"/>
              <a:ea typeface="Constantia" pitchFamily="18" charset="0"/>
              <a:cs typeface="Constantia" pitchFamily="18" charset="0"/>
              <a:sym typeface="Constantia" pitchFamily="18" charset="0"/>
            </a:endParaRPr>
          </a:p>
          <a:p>
            <a:pPr marL="1145087" lvl="3" indent="0" defTabSz="1206470">
              <a:lnSpc>
                <a:spcPct val="80000"/>
              </a:lnSpc>
              <a:spcBef>
                <a:spcPts val="533"/>
              </a:spcBef>
              <a:buClr>
                <a:srgbClr val="0F6FC6"/>
              </a:buClr>
              <a:buSzPct val="85000"/>
              <a:buNone/>
              <a:defRPr/>
            </a:pPr>
            <a:endParaRPr lang="en-US" altLang="en-US" sz="2533" b="1" u="sng" dirty="0">
              <a:solidFill>
                <a:srgbClr val="FF0000"/>
              </a:solidFill>
              <a:latin typeface="Constantia" panose="02030602050306030303" pitchFamily="18" charset="0"/>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Humanized monoclonal antibody; subcutaneous use only</a:t>
            </a:r>
          </a:p>
          <a:p>
            <a:pPr marL="1295368" lvl="4" indent="-380990">
              <a:spcBef>
                <a:spcPts val="400"/>
              </a:spcBef>
              <a:buClr>
                <a:srgbClr val="0BD0D9"/>
              </a:buClr>
              <a:buFont typeface="Arial" panose="020B0604020202020204" pitchFamily="34" charset="0"/>
              <a:buChar char="•"/>
              <a:defRPr/>
            </a:pPr>
            <a:endPar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Potential infusion reactions</a:t>
            </a:r>
          </a:p>
          <a:p>
            <a:pPr marL="1295368" lvl="4" indent="-380990">
              <a:spcBef>
                <a:spcPts val="400"/>
              </a:spcBef>
              <a:buClr>
                <a:srgbClr val="0BD0D9"/>
              </a:buClr>
              <a:buFont typeface="Arial" panose="020B0604020202020204" pitchFamily="34" charset="0"/>
              <a:buChar char="•"/>
              <a:defRPr/>
            </a:pPr>
            <a:endPar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Targets HER2 overexpression</a:t>
            </a:r>
          </a:p>
          <a:p>
            <a:pPr marL="1295368" lvl="4" indent="-380990">
              <a:spcBef>
                <a:spcPts val="400"/>
              </a:spcBef>
              <a:buClr>
                <a:srgbClr val="0BD0D9"/>
              </a:buClr>
              <a:buFont typeface="Arial" panose="020B0604020202020204" pitchFamily="34" charset="0"/>
              <a:buChar char="•"/>
              <a:defRPr/>
            </a:pPr>
            <a:endPar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Genomic alteration specific; testing required </a:t>
            </a:r>
          </a:p>
          <a:p>
            <a:pPr marL="1295368" lvl="4" indent="-380990">
              <a:spcBef>
                <a:spcPts val="400"/>
              </a:spcBef>
              <a:buClr>
                <a:srgbClr val="0BD0D9"/>
              </a:buClr>
              <a:buFont typeface="Arial" panose="020B0604020202020204" pitchFamily="34" charset="0"/>
              <a:buChar char="•"/>
              <a:defRPr/>
            </a:pPr>
            <a:endPar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  headache, diarrhea, nausea, fever, chills, infection, neutropenia, congestive heart failure, insomnia, cough, rash, cardiomyopathy, infusion reactions, pulmonary toxicity.</a:t>
            </a:r>
            <a:endParaRPr lang="en-US" dirty="0">
              <a:highlight>
                <a:srgbClr val="FFFF00"/>
              </a:highlight>
            </a:endParaRPr>
          </a:p>
        </p:txBody>
      </p:sp>
      <p:sp>
        <p:nvSpPr>
          <p:cNvPr id="4" name="TextBox 3">
            <a:extLst>
              <a:ext uri="{FF2B5EF4-FFF2-40B4-BE49-F238E27FC236}">
                <a16:creationId xmlns:a16="http://schemas.microsoft.com/office/drawing/2014/main" id="{368B7EC6-454C-4E4A-9CFA-476EC6CE11EA}"/>
              </a:ext>
            </a:extLst>
          </p:cNvPr>
          <p:cNvSpPr txBox="1"/>
          <p:nvPr/>
        </p:nvSpPr>
        <p:spPr>
          <a:xfrm>
            <a:off x="395845" y="6261030"/>
            <a:ext cx="7440902" cy="830997"/>
          </a:xfrm>
          <a:prstGeom prst="rect">
            <a:avLst/>
          </a:prstGeom>
          <a:noFill/>
        </p:spPr>
        <p:txBody>
          <a:bodyPr wrap="square" rtlCol="0">
            <a:spAutoFit/>
          </a:bodyPr>
          <a:lstStyle/>
          <a:p>
            <a:r>
              <a:rPr lang="en-US" sz="1600" dirty="0">
                <a:hlinkClick r:id="rId2"/>
              </a:rPr>
              <a:t>www.Herceptin Hylecta.com</a:t>
            </a:r>
            <a:endParaRPr lang="en-US" sz="1600" dirty="0"/>
          </a:p>
          <a:p>
            <a:endParaRPr lang="en-US" sz="1600" dirty="0"/>
          </a:p>
          <a:p>
            <a:endParaRPr lang="en-US" sz="1600" dirty="0"/>
          </a:p>
        </p:txBody>
      </p:sp>
    </p:spTree>
    <p:extLst>
      <p:ext uri="{BB962C8B-B14F-4D97-AF65-F5344CB8AC3E}">
        <p14:creationId xmlns:p14="http://schemas.microsoft.com/office/powerpoint/2010/main" val="20969270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69559" y="1114353"/>
            <a:ext cx="11324027" cy="4820164"/>
          </a:xfrm>
        </p:spPr>
        <p:txBody>
          <a:bodyPr/>
          <a:lstStyle/>
          <a:p>
            <a:pPr marL="1557828" lvl="3" indent="-260344" defTabSz="1206470" rtl="0">
              <a:lnSpc>
                <a:spcPct val="80000"/>
              </a:lnSpc>
              <a:spcBef>
                <a:spcPts val="533"/>
              </a:spcBef>
              <a:defRPr/>
            </a:pPr>
            <a:br>
              <a:rPr lang="en-US" altLang="en-US" sz="2133" b="1" kern="1200"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br>
            <a:r>
              <a:rPr lang="en-US" altLang="en-US" sz="2133" b="1" kern="1200"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moxetumomab pasudotox-tdfk (LUMOXITI™) </a:t>
            </a:r>
            <a:r>
              <a:rPr lang="en-US" altLang="en-US" sz="2133" b="1" kern="1200" dirty="0">
                <a:solidFill>
                  <a:prstClr val="black"/>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AstraZeneca (</a:t>
            </a:r>
            <a:r>
              <a:rPr lang="en-US" sz="2133" b="1" kern="1200" dirty="0">
                <a:solidFill>
                  <a:prstClr val="black"/>
                </a:solidFill>
                <a:latin typeface="Constantia" panose="02030602050306030303" pitchFamily="18" charset="0"/>
                <a:ea typeface="+mn-ea"/>
                <a:cs typeface="+mn-cs"/>
              </a:rPr>
              <a:t>CD22-directed cytotoxin indicated for adult patients with relapsed or refractory hairy cell leukemia [HCL] who received at least two prior systemic therapies, including treatment with a purine nucleoside analog [PNA])</a:t>
            </a:r>
            <a:br>
              <a:rPr lang="en-US" sz="2133" b="1" kern="1200" dirty="0">
                <a:solidFill>
                  <a:prstClr val="black"/>
                </a:solidFill>
                <a:latin typeface="Constantia" panose="02030602050306030303" pitchFamily="18" charset="0"/>
                <a:ea typeface="+mn-ea"/>
                <a:cs typeface="+mn-cs"/>
              </a:rPr>
            </a:br>
            <a:endParaRPr lang="en-US" sz="2133" b="1" dirty="0"/>
          </a:p>
        </p:txBody>
      </p:sp>
      <p:sp>
        <p:nvSpPr>
          <p:cNvPr id="3" name="TextBox 2">
            <a:extLst>
              <a:ext uri="{FF2B5EF4-FFF2-40B4-BE49-F238E27FC236}">
                <a16:creationId xmlns:a16="http://schemas.microsoft.com/office/drawing/2014/main" id="{BE78D706-9B33-46F7-AD20-0418EFC7A87E}"/>
              </a:ext>
            </a:extLst>
          </p:cNvPr>
          <p:cNvSpPr txBox="1"/>
          <p:nvPr/>
        </p:nvSpPr>
        <p:spPr>
          <a:xfrm>
            <a:off x="839714" y="6168669"/>
            <a:ext cx="4594204" cy="584775"/>
          </a:xfrm>
          <a:prstGeom prst="rect">
            <a:avLst/>
          </a:prstGeom>
          <a:noFill/>
        </p:spPr>
        <p:txBody>
          <a:bodyPr wrap="square" rtlCol="0">
            <a:spAutoFit/>
          </a:bodyPr>
          <a:lstStyle/>
          <a:p>
            <a:r>
              <a:rPr lang="en-US" sz="1600" dirty="0">
                <a:hlinkClick r:id="rId2"/>
              </a:rPr>
              <a:t>www.lumoxiti.com</a:t>
            </a:r>
            <a:endParaRPr lang="en-US" sz="1600" dirty="0"/>
          </a:p>
          <a:p>
            <a:endParaRPr lang="en-US" sz="1600" dirty="0"/>
          </a:p>
        </p:txBody>
      </p:sp>
    </p:spTree>
    <p:extLst>
      <p:ext uri="{BB962C8B-B14F-4D97-AF65-F5344CB8AC3E}">
        <p14:creationId xmlns:p14="http://schemas.microsoft.com/office/powerpoint/2010/main" val="42730449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fontScale="90000"/>
          </a:bodyPr>
          <a:lstStyle/>
          <a:p>
            <a:pPr algn="ctr"/>
            <a:br>
              <a:rPr lang="en-US" u="sng" dirty="0">
                <a:solidFill>
                  <a:srgbClr val="FF0000"/>
                </a:solidFill>
                <a:latin typeface="Constantia" panose="02030602050306030303" pitchFamily="18" charset="0"/>
              </a:rPr>
            </a:br>
            <a:r>
              <a:rPr lang="en-US" altLang="en-US" sz="3600" b="1"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moxetumomab pasudotox-tdfk (LUMOXITI™)</a:t>
            </a:r>
            <a:br>
              <a:rPr lang="en-US" altLang="en-US" sz="3600" dirty="0">
                <a:latin typeface="Constantia" panose="02030602050306030303" pitchFamily="18" charset="0"/>
              </a:rPr>
            </a:br>
            <a:endParaRPr lang="en-US" sz="3600" dirty="0"/>
          </a:p>
        </p:txBody>
      </p:sp>
      <p:sp>
        <p:nvSpPr>
          <p:cNvPr id="3" name="Content Placeholder 2"/>
          <p:cNvSpPr>
            <a:spLocks noGrp="1"/>
          </p:cNvSpPr>
          <p:nvPr>
            <p:ph idx="1"/>
          </p:nvPr>
        </p:nvSpPr>
        <p:spPr>
          <a:xfrm>
            <a:off x="395845" y="1142999"/>
            <a:ext cx="11186556" cy="4984668"/>
          </a:xfrm>
        </p:spPr>
        <p:txBody>
          <a:bodyPr>
            <a:normAutofit fontScale="77500" lnSpcReduction="20000"/>
          </a:bodyPr>
          <a:lstStyle/>
          <a:p>
            <a:pPr marL="1145087" lvl="3" indent="0" defTabSz="1206470">
              <a:lnSpc>
                <a:spcPct val="80000"/>
              </a:lnSpc>
              <a:spcBef>
                <a:spcPts val="533"/>
              </a:spcBef>
              <a:buClr>
                <a:srgbClr val="0F6FC6"/>
              </a:buClr>
              <a:buSzPct val="85000"/>
              <a:buNone/>
              <a:defRPr/>
            </a:pPr>
            <a:endParaRPr lang="en-US" altLang="en-US" sz="2667" b="1"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endParaRPr>
          </a:p>
          <a:p>
            <a:pPr marL="1145087" lvl="3" indent="0" defTabSz="1206470">
              <a:lnSpc>
                <a:spcPct val="80000"/>
              </a:lnSpc>
              <a:spcBef>
                <a:spcPts val="533"/>
              </a:spcBef>
              <a:buClr>
                <a:srgbClr val="0F6FC6"/>
              </a:buClr>
              <a:buSzPct val="85000"/>
              <a:buNone/>
              <a:defRPr/>
            </a:pPr>
            <a:r>
              <a:rPr lang="en-US" altLang="en-US" sz="2667" b="1"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moxetumomab pasudotox-tdfk (LUMOXITI™) </a:t>
            </a:r>
            <a:r>
              <a:rPr lang="en-US" altLang="en-US" sz="2667" b="1" dirty="0">
                <a:solidFill>
                  <a:prstClr val="black"/>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AstraZeneca (</a:t>
            </a:r>
            <a:r>
              <a:rPr lang="en-US" sz="2667" b="1" dirty="0">
                <a:solidFill>
                  <a:prstClr val="black"/>
                </a:solidFill>
                <a:latin typeface="Constantia" panose="02030602050306030303" pitchFamily="18" charset="0"/>
              </a:rPr>
              <a:t>CD22-directed cytotoxin indicated for adult patients with relapsed or refractory hairy cell leukemia [HCL] who received at least two prior systemic therapies, including treatment with a purine nucleoside analog [PNA])</a:t>
            </a:r>
            <a:br>
              <a:rPr lang="en-US" sz="2667" dirty="0">
                <a:solidFill>
                  <a:prstClr val="black"/>
                </a:solidFill>
                <a:latin typeface="Constantia" panose="02030602050306030303" pitchFamily="18" charset="0"/>
              </a:rPr>
            </a:br>
            <a:endParaRPr lang="en-US" altLang="en-US" sz="2533" b="1" u="sng" dirty="0">
              <a:solidFill>
                <a:srgbClr val="FF0000"/>
              </a:solidFill>
              <a:latin typeface="Constantia" panose="02030602050306030303" pitchFamily="18" charset="0"/>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Monoclonal antibody; antibody drug conjugate</a:t>
            </a:r>
          </a:p>
          <a:p>
            <a:pPr marL="1295368" lvl="4" indent="-380990">
              <a:spcBef>
                <a:spcPts val="400"/>
              </a:spcBef>
              <a:buClr>
                <a:srgbClr val="0BD0D9"/>
              </a:buClr>
              <a:buFont typeface="Arial" panose="020B0604020202020204" pitchFamily="34" charset="0"/>
              <a:buChar char="•"/>
              <a:defRPr/>
            </a:pPr>
            <a:endPar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Potential infusion reactions; needs pre-meds for all infusions</a:t>
            </a:r>
          </a:p>
          <a:p>
            <a:pPr marL="1295368" lvl="4" indent="-380990">
              <a:spcBef>
                <a:spcPts val="400"/>
              </a:spcBef>
              <a:buClr>
                <a:srgbClr val="0BD0D9"/>
              </a:buClr>
              <a:buFont typeface="Arial" panose="020B0604020202020204" pitchFamily="34" charset="0"/>
              <a:buChar char="•"/>
              <a:defRPr/>
            </a:pPr>
            <a:endPar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Targets CD22</a:t>
            </a:r>
          </a:p>
          <a:p>
            <a:pPr marL="1295368" lvl="4" indent="-380990">
              <a:spcBef>
                <a:spcPts val="400"/>
              </a:spcBef>
              <a:buClr>
                <a:srgbClr val="0BD0D9"/>
              </a:buClr>
              <a:buFont typeface="Arial" panose="020B0604020202020204" pitchFamily="34" charset="0"/>
              <a:buChar char="•"/>
              <a:defRPr/>
            </a:pPr>
            <a:endPar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sz="28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No genomic alteration testing needed prior to administration</a:t>
            </a:r>
          </a:p>
          <a:p>
            <a:pPr marL="1295368" lvl="4" indent="-380990">
              <a:spcBef>
                <a:spcPts val="400"/>
              </a:spcBef>
              <a:buClr>
                <a:srgbClr val="0BD0D9"/>
              </a:buClr>
              <a:defRPr/>
            </a:pPr>
            <a:endParaRPr lang="en-US" altLang="en-US" sz="28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  infusion related reactions, edema, nausea, fatigue, headache, pyrexia, constipation, anemia, and diarrhea. Most common (≥ 50%) laboratory abnormalities are creatinine increased, ALT increased, hypoalbuminemia, AST increased, hypocalcemia, and hypophosphatemia. Renal toxicity, capillary risk syndrome, hemolytic uremic syndrome</a:t>
            </a:r>
            <a:endParaRPr lang="en-US" dirty="0"/>
          </a:p>
        </p:txBody>
      </p:sp>
      <p:sp>
        <p:nvSpPr>
          <p:cNvPr id="4" name="TextBox 3">
            <a:extLst>
              <a:ext uri="{FF2B5EF4-FFF2-40B4-BE49-F238E27FC236}">
                <a16:creationId xmlns:a16="http://schemas.microsoft.com/office/drawing/2014/main" id="{368B7EC6-454C-4E4A-9CFA-476EC6CE11EA}"/>
              </a:ext>
            </a:extLst>
          </p:cNvPr>
          <p:cNvSpPr txBox="1"/>
          <p:nvPr/>
        </p:nvSpPr>
        <p:spPr>
          <a:xfrm>
            <a:off x="91440" y="6398695"/>
            <a:ext cx="7609840" cy="584775"/>
          </a:xfrm>
          <a:prstGeom prst="rect">
            <a:avLst/>
          </a:prstGeom>
          <a:noFill/>
        </p:spPr>
        <p:txBody>
          <a:bodyPr wrap="square" rtlCol="0">
            <a:spAutoFit/>
          </a:bodyPr>
          <a:lstStyle/>
          <a:p>
            <a:r>
              <a:rPr lang="en-US" sz="1600" dirty="0">
                <a:hlinkClick r:id="rId2"/>
              </a:rPr>
              <a:t>www.lumoxiti.com</a:t>
            </a:r>
            <a:endParaRPr lang="en-US" sz="1600" dirty="0"/>
          </a:p>
          <a:p>
            <a:endParaRPr lang="en-US" sz="1600" dirty="0"/>
          </a:p>
        </p:txBody>
      </p:sp>
    </p:spTree>
    <p:extLst>
      <p:ext uri="{BB962C8B-B14F-4D97-AF65-F5344CB8AC3E}">
        <p14:creationId xmlns:p14="http://schemas.microsoft.com/office/powerpoint/2010/main" val="31215221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69559" y="1114353"/>
            <a:ext cx="11324027" cy="4820164"/>
          </a:xfrm>
        </p:spPr>
        <p:txBody>
          <a:bodyPr/>
          <a:lstStyle/>
          <a:p>
            <a:pPr marL="1557828" lvl="3" indent="-260344" defTabSz="1206470" rtl="0">
              <a:lnSpc>
                <a:spcPct val="80000"/>
              </a:lnSpc>
              <a:spcBef>
                <a:spcPts val="533"/>
              </a:spcBef>
              <a:defRPr/>
            </a:pPr>
            <a:br>
              <a:rPr lang="en-US" altLang="en-US" sz="2267" b="1" kern="1200"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br>
            <a:r>
              <a:rPr lang="en-US" altLang="en-US" sz="2133" b="1" kern="1200"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cemiplimab-rwlc LIBTAYO® Regeneron Pharmaceuticals Inc. </a:t>
            </a:r>
            <a:r>
              <a:rPr lang="en-US" altLang="en-US" sz="2133" b="1" kern="1200" dirty="0">
                <a:solidFill>
                  <a:schemeClr val="tx1"/>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(for patients with metastatic cutaneous squamous cell carcinoma (CSCC) or locally advanced CSCC who are not candidates for curative surgery or curative radiation)</a:t>
            </a:r>
            <a:endParaRPr lang="en-US" sz="2133" dirty="0">
              <a:solidFill>
                <a:schemeClr val="tx1"/>
              </a:solidFill>
            </a:endParaRPr>
          </a:p>
        </p:txBody>
      </p:sp>
      <p:sp>
        <p:nvSpPr>
          <p:cNvPr id="3" name="TextBox 2">
            <a:extLst>
              <a:ext uri="{FF2B5EF4-FFF2-40B4-BE49-F238E27FC236}">
                <a16:creationId xmlns:a16="http://schemas.microsoft.com/office/drawing/2014/main" id="{59260574-CF0F-4597-B030-D7785E846D21}"/>
              </a:ext>
            </a:extLst>
          </p:cNvPr>
          <p:cNvSpPr txBox="1"/>
          <p:nvPr/>
        </p:nvSpPr>
        <p:spPr>
          <a:xfrm>
            <a:off x="557118" y="6108513"/>
            <a:ext cx="5603476" cy="1077218"/>
          </a:xfrm>
          <a:prstGeom prst="rect">
            <a:avLst/>
          </a:prstGeom>
          <a:noFill/>
        </p:spPr>
        <p:txBody>
          <a:bodyPr wrap="square" rtlCol="0">
            <a:spAutoFit/>
          </a:bodyPr>
          <a:lstStyle/>
          <a:p>
            <a:r>
              <a:rPr lang="en-US" sz="1600" dirty="0">
                <a:hlinkClick r:id="rId2"/>
              </a:rPr>
              <a:t>www.libtayo.com</a:t>
            </a:r>
            <a:endParaRPr lang="en-US" sz="1600" dirty="0"/>
          </a:p>
          <a:p>
            <a:endParaRPr lang="en-US" sz="1600" dirty="0"/>
          </a:p>
          <a:p>
            <a:endParaRPr lang="en-US" sz="1600" dirty="0"/>
          </a:p>
          <a:p>
            <a:endParaRPr lang="en-US" sz="1600" dirty="0"/>
          </a:p>
        </p:txBody>
      </p:sp>
    </p:spTree>
    <p:extLst>
      <p:ext uri="{BB962C8B-B14F-4D97-AF65-F5344CB8AC3E}">
        <p14:creationId xmlns:p14="http://schemas.microsoft.com/office/powerpoint/2010/main" val="5167823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fontScale="90000"/>
          </a:bodyPr>
          <a:lstStyle/>
          <a:p>
            <a:pPr algn="ctr"/>
            <a:br>
              <a:rPr lang="en-US" u="sng" dirty="0">
                <a:solidFill>
                  <a:srgbClr val="FF0000"/>
                </a:solidFill>
                <a:latin typeface="Constantia" panose="02030602050306030303" pitchFamily="18" charset="0"/>
              </a:rPr>
            </a:br>
            <a:r>
              <a:rPr lang="en-US" sz="3600" b="1" dirty="0">
                <a:solidFill>
                  <a:srgbClr val="FF0000"/>
                </a:solidFill>
                <a:latin typeface="Constantia" panose="02030602050306030303" pitchFamily="18" charset="0"/>
              </a:rPr>
              <a:t>cemiplimab-rwlc LIBTAYO® </a:t>
            </a:r>
            <a:br>
              <a:rPr lang="en-US" altLang="en-US" sz="3600" dirty="0">
                <a:latin typeface="Constantia" panose="02030602050306030303" pitchFamily="18" charset="0"/>
              </a:rPr>
            </a:br>
            <a:endParaRPr lang="en-US" sz="3600" dirty="0"/>
          </a:p>
        </p:txBody>
      </p:sp>
      <p:sp>
        <p:nvSpPr>
          <p:cNvPr id="3" name="Content Placeholder 2"/>
          <p:cNvSpPr>
            <a:spLocks noGrp="1"/>
          </p:cNvSpPr>
          <p:nvPr>
            <p:ph idx="1"/>
          </p:nvPr>
        </p:nvSpPr>
        <p:spPr>
          <a:xfrm>
            <a:off x="395845" y="1142999"/>
            <a:ext cx="11186556" cy="4984668"/>
          </a:xfrm>
        </p:spPr>
        <p:txBody>
          <a:bodyPr>
            <a:normAutofit fontScale="92500" lnSpcReduction="20000"/>
          </a:bodyPr>
          <a:lstStyle/>
          <a:p>
            <a:pPr marL="1145087" lvl="3" indent="0" defTabSz="1206470">
              <a:lnSpc>
                <a:spcPct val="80000"/>
              </a:lnSpc>
              <a:spcBef>
                <a:spcPts val="533"/>
              </a:spcBef>
              <a:buClr>
                <a:srgbClr val="0F6FC6"/>
              </a:buClr>
              <a:buSzPct val="85000"/>
              <a:buNone/>
              <a:defRPr/>
            </a:pPr>
            <a:endParaRPr lang="en-US" altLang="en-US" sz="2667" b="1"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endParaRPr>
          </a:p>
          <a:p>
            <a:pPr marL="1145087" lvl="3" indent="0" defTabSz="1206470">
              <a:lnSpc>
                <a:spcPct val="80000"/>
              </a:lnSpc>
              <a:spcBef>
                <a:spcPts val="533"/>
              </a:spcBef>
              <a:buClr>
                <a:srgbClr val="0F6FC6"/>
              </a:buClr>
              <a:buSzPct val="85000"/>
              <a:buNone/>
              <a:defRPr/>
            </a:pPr>
            <a:r>
              <a:rPr lang="en-US" altLang="en-US" sz="2667" b="1"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cemiplimab-rwlc LIBTAYO® Regeneron Pharmaceuticals Inc. </a:t>
            </a:r>
            <a:r>
              <a:rPr lang="en-US" altLang="en-US" sz="2667" b="1" dirty="0">
                <a:latin typeface="Constantia" panose="02030602050306030303" pitchFamily="18" charset="0"/>
                <a:ea typeface="Constantia" panose="02030602050306030303" pitchFamily="18" charset="0"/>
                <a:cs typeface="Constantia" panose="02030602050306030303" pitchFamily="18" charset="0"/>
                <a:sym typeface="Constantia" pitchFamily="18" charset="0"/>
              </a:rPr>
              <a:t>(for patients with metastatic cutaneous squamous cell carcinoma (CSCC) or locally advanced CSCC who are not candidates for curative surgery or curative radiation)</a:t>
            </a:r>
          </a:p>
          <a:p>
            <a:pPr marL="1145087" lvl="3" indent="0" defTabSz="1206470">
              <a:lnSpc>
                <a:spcPct val="80000"/>
              </a:lnSpc>
              <a:spcBef>
                <a:spcPts val="533"/>
              </a:spcBef>
              <a:buClr>
                <a:srgbClr val="0F6FC6"/>
              </a:buClr>
              <a:buSzPct val="85000"/>
              <a:buNone/>
              <a:defRPr/>
            </a:pPr>
            <a:endParaRPr lang="en-US" altLang="en-US" sz="2533" b="1" u="sng" dirty="0">
              <a:solidFill>
                <a:srgbClr val="FF0000"/>
              </a:solidFill>
              <a:latin typeface="Constantia" panose="02030602050306030303" pitchFamily="18" charset="0"/>
              <a:ea typeface="Constantia" pitchFamily="18" charset="0"/>
              <a:cs typeface="Constantia"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Human monoclonal antibody</a:t>
            </a:r>
          </a:p>
          <a:p>
            <a:pPr marL="1295368" lvl="4" indent="-380990">
              <a:spcBef>
                <a:spcPts val="400"/>
              </a:spcBef>
              <a:buClr>
                <a:srgbClr val="0BD0D9"/>
              </a:buClr>
              <a:buFont typeface="Arial" panose="020B0604020202020204" pitchFamily="34" charset="0"/>
              <a:buChar char="•"/>
              <a:defRPr/>
            </a:pPr>
            <a:endPar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Potential infusion reactions</a:t>
            </a:r>
          </a:p>
          <a:p>
            <a:pPr marL="1295368" lvl="4" indent="-380990">
              <a:spcBef>
                <a:spcPts val="400"/>
              </a:spcBef>
              <a:buClr>
                <a:srgbClr val="0BD0D9"/>
              </a:buClr>
              <a:buFont typeface="Arial" panose="020B0604020202020204" pitchFamily="34" charset="0"/>
              <a:buChar char="•"/>
              <a:defRPr/>
            </a:pPr>
            <a:endPar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Targets PD-1</a:t>
            </a:r>
          </a:p>
          <a:p>
            <a:pPr marL="1295368" lvl="4" indent="-380990">
              <a:spcBef>
                <a:spcPts val="400"/>
              </a:spcBef>
              <a:buClr>
                <a:srgbClr val="0BD0D9"/>
              </a:buClr>
              <a:buFont typeface="Arial" panose="020B0604020202020204" pitchFamily="34" charset="0"/>
              <a:buChar char="•"/>
              <a:defRPr/>
            </a:pPr>
            <a:endPar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sz="26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No genomic alteration testing needed prior to administration</a:t>
            </a:r>
          </a:p>
          <a:p>
            <a:pPr marL="1295368" lvl="4" indent="-380990">
              <a:spcBef>
                <a:spcPts val="400"/>
              </a:spcBef>
              <a:buClr>
                <a:srgbClr val="0BD0D9"/>
              </a:buClr>
              <a:defRPr/>
            </a:pPr>
            <a:endParaRPr lang="en-US" altLang="en-US" sz="28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  immune related adverse events, infusion related reactions, fatigue, rash, diarrhea</a:t>
            </a:r>
            <a:endParaRPr lang="en-US" dirty="0"/>
          </a:p>
        </p:txBody>
      </p:sp>
      <p:sp>
        <p:nvSpPr>
          <p:cNvPr id="4" name="TextBox 3">
            <a:extLst>
              <a:ext uri="{FF2B5EF4-FFF2-40B4-BE49-F238E27FC236}">
                <a16:creationId xmlns:a16="http://schemas.microsoft.com/office/drawing/2014/main" id="{368B7EC6-454C-4E4A-9CFA-476EC6CE11EA}"/>
              </a:ext>
            </a:extLst>
          </p:cNvPr>
          <p:cNvSpPr txBox="1"/>
          <p:nvPr/>
        </p:nvSpPr>
        <p:spPr>
          <a:xfrm>
            <a:off x="162461" y="6451379"/>
            <a:ext cx="7609840" cy="830997"/>
          </a:xfrm>
          <a:prstGeom prst="rect">
            <a:avLst/>
          </a:prstGeom>
          <a:noFill/>
        </p:spPr>
        <p:txBody>
          <a:bodyPr wrap="square" rtlCol="0">
            <a:spAutoFit/>
          </a:bodyPr>
          <a:lstStyle/>
          <a:p>
            <a:r>
              <a:rPr lang="en-US" sz="1600" dirty="0">
                <a:hlinkClick r:id="rId2"/>
              </a:rPr>
              <a:t>www.libtayo.com</a:t>
            </a:r>
            <a:endParaRPr lang="en-US" sz="1600" dirty="0"/>
          </a:p>
          <a:p>
            <a:endParaRPr lang="en-US" sz="1600" dirty="0"/>
          </a:p>
          <a:p>
            <a:endParaRPr lang="en-US" sz="1600" dirty="0"/>
          </a:p>
        </p:txBody>
      </p:sp>
    </p:spTree>
    <p:extLst>
      <p:ext uri="{BB962C8B-B14F-4D97-AF65-F5344CB8AC3E}">
        <p14:creationId xmlns:p14="http://schemas.microsoft.com/office/powerpoint/2010/main" val="37950188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69559" y="1114353"/>
            <a:ext cx="11324027" cy="4820164"/>
          </a:xfrm>
        </p:spPr>
        <p:txBody>
          <a:bodyPr/>
          <a:lstStyle/>
          <a:p>
            <a:pPr marL="1557828" lvl="3" indent="-260344" defTabSz="1206470" rtl="0">
              <a:lnSpc>
                <a:spcPct val="80000"/>
              </a:lnSpc>
              <a:spcBef>
                <a:spcPts val="533"/>
              </a:spcBef>
              <a:defRPr/>
            </a:pPr>
            <a:br>
              <a:rPr lang="en-US" altLang="en-US" sz="2267" b="1" kern="1200"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br>
            <a:r>
              <a:rPr lang="en-US" altLang="en-US" sz="2400" b="1" dirty="0">
                <a:solidFill>
                  <a:srgbClr val="FF0000"/>
                </a:solidFill>
                <a:latin typeface="Constantia" pitchFamily="18" charset="0"/>
                <a:ea typeface="Constantia" pitchFamily="18" charset="0"/>
                <a:cs typeface="Constantia" pitchFamily="18" charset="0"/>
                <a:sym typeface="Constantia" pitchFamily="18" charset="0"/>
              </a:rPr>
              <a:t>polatuzumab vedotin-piiq POLIVY </a:t>
            </a:r>
            <a:r>
              <a:rPr lang="en-US" altLang="en-US" sz="2400" b="1" dirty="0">
                <a:latin typeface="Constantia" pitchFamily="18" charset="0"/>
                <a:ea typeface="Constantia" pitchFamily="18" charset="0"/>
                <a:cs typeface="Constantia" pitchFamily="18" charset="0"/>
                <a:sym typeface="Constantia" pitchFamily="18" charset="0"/>
              </a:rPr>
              <a:t>Genentech, Inc.(in combination with bendamustine and a rituximab product for adult patients with relapsed or refractory diffuse large B-cell lymphoma (DLBCL), not otherwise specified, after at least two prior therapies)</a:t>
            </a:r>
            <a:br>
              <a:rPr lang="en-US" altLang="en-US" sz="2400" b="1" dirty="0">
                <a:latin typeface="Constantia" pitchFamily="18" charset="0"/>
                <a:ea typeface="Constantia" pitchFamily="18" charset="0"/>
                <a:cs typeface="Constantia" pitchFamily="18" charset="0"/>
                <a:sym typeface="Constantia" pitchFamily="18" charset="0"/>
              </a:rPr>
            </a:br>
            <a:endParaRPr lang="en-US" sz="2133" dirty="0">
              <a:solidFill>
                <a:schemeClr val="tx1"/>
              </a:solidFill>
            </a:endParaRPr>
          </a:p>
        </p:txBody>
      </p:sp>
      <p:sp>
        <p:nvSpPr>
          <p:cNvPr id="3" name="TextBox 2">
            <a:extLst>
              <a:ext uri="{FF2B5EF4-FFF2-40B4-BE49-F238E27FC236}">
                <a16:creationId xmlns:a16="http://schemas.microsoft.com/office/drawing/2014/main" id="{59260574-CF0F-4597-B030-D7785E846D21}"/>
              </a:ext>
            </a:extLst>
          </p:cNvPr>
          <p:cNvSpPr txBox="1"/>
          <p:nvPr/>
        </p:nvSpPr>
        <p:spPr>
          <a:xfrm>
            <a:off x="557118" y="6108513"/>
            <a:ext cx="5603476" cy="1077218"/>
          </a:xfrm>
          <a:prstGeom prst="rect">
            <a:avLst/>
          </a:prstGeom>
          <a:noFill/>
        </p:spPr>
        <p:txBody>
          <a:bodyPr wrap="square" rtlCol="0">
            <a:spAutoFit/>
          </a:bodyPr>
          <a:lstStyle/>
          <a:p>
            <a:r>
              <a:rPr lang="en-US" sz="1600" dirty="0">
                <a:hlinkClick r:id="rId2"/>
              </a:rPr>
              <a:t>www.polivy.com</a:t>
            </a:r>
            <a:endParaRPr lang="en-US" sz="1600" dirty="0"/>
          </a:p>
          <a:p>
            <a:endParaRPr lang="en-US" sz="1600" dirty="0"/>
          </a:p>
          <a:p>
            <a:endParaRPr lang="en-US" sz="1600" dirty="0"/>
          </a:p>
          <a:p>
            <a:endParaRPr lang="en-US" sz="1600" dirty="0"/>
          </a:p>
        </p:txBody>
      </p:sp>
    </p:spTree>
    <p:extLst>
      <p:ext uri="{BB962C8B-B14F-4D97-AF65-F5344CB8AC3E}">
        <p14:creationId xmlns:p14="http://schemas.microsoft.com/office/powerpoint/2010/main" val="13504992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fontScale="90000"/>
          </a:bodyPr>
          <a:lstStyle/>
          <a:p>
            <a:pPr algn="ctr"/>
            <a:br>
              <a:rPr lang="en-US" u="sng" dirty="0">
                <a:solidFill>
                  <a:srgbClr val="FF0000"/>
                </a:solidFill>
                <a:latin typeface="Constantia" panose="02030602050306030303" pitchFamily="18" charset="0"/>
              </a:rPr>
            </a:br>
            <a:r>
              <a:rPr lang="en-US" altLang="en-US" sz="3600" b="1" dirty="0">
                <a:solidFill>
                  <a:srgbClr val="FF0000"/>
                </a:solidFill>
                <a:latin typeface="Constantia" pitchFamily="18" charset="0"/>
                <a:ea typeface="Constantia" pitchFamily="18" charset="0"/>
                <a:cs typeface="Constantia" pitchFamily="18" charset="0"/>
                <a:sym typeface="Constantia" pitchFamily="18" charset="0"/>
              </a:rPr>
              <a:t>polatuzumab vedotin-piiq POLIVY ™</a:t>
            </a:r>
            <a:r>
              <a:rPr lang="en-US" sz="3600" b="1" dirty="0">
                <a:solidFill>
                  <a:srgbClr val="FF0000"/>
                </a:solidFill>
                <a:latin typeface="Constantia" panose="02030602050306030303" pitchFamily="18" charset="0"/>
              </a:rPr>
              <a:t> </a:t>
            </a:r>
            <a:br>
              <a:rPr lang="en-US" altLang="en-US" sz="3600" dirty="0">
                <a:latin typeface="Constantia" panose="02030602050306030303" pitchFamily="18" charset="0"/>
              </a:rPr>
            </a:br>
            <a:endParaRPr lang="en-US" sz="3600" dirty="0"/>
          </a:p>
        </p:txBody>
      </p:sp>
      <p:sp>
        <p:nvSpPr>
          <p:cNvPr id="3" name="Content Placeholder 2"/>
          <p:cNvSpPr>
            <a:spLocks noGrp="1"/>
          </p:cNvSpPr>
          <p:nvPr>
            <p:ph idx="1"/>
          </p:nvPr>
        </p:nvSpPr>
        <p:spPr>
          <a:xfrm>
            <a:off x="502919" y="1142999"/>
            <a:ext cx="11079481" cy="5308380"/>
          </a:xfrm>
        </p:spPr>
        <p:txBody>
          <a:bodyPr>
            <a:normAutofit fontScale="85000" lnSpcReduction="20000"/>
          </a:bodyPr>
          <a:lstStyle/>
          <a:p>
            <a:pPr marL="1145087" lvl="3" indent="0" defTabSz="1206470">
              <a:lnSpc>
                <a:spcPct val="80000"/>
              </a:lnSpc>
              <a:spcBef>
                <a:spcPts val="533"/>
              </a:spcBef>
              <a:buClr>
                <a:srgbClr val="0F6FC6"/>
              </a:buClr>
              <a:buSzPct val="85000"/>
              <a:buNone/>
              <a:defRPr/>
            </a:pPr>
            <a:r>
              <a:rPr lang="en-US" altLang="en-US" sz="2800" b="1" dirty="0">
                <a:solidFill>
                  <a:srgbClr val="FF0000"/>
                </a:solidFill>
                <a:latin typeface="Constantia" pitchFamily="18" charset="0"/>
                <a:ea typeface="Constantia" pitchFamily="18" charset="0"/>
                <a:cs typeface="Constantia" pitchFamily="18" charset="0"/>
                <a:sym typeface="Constantia" pitchFamily="18" charset="0"/>
              </a:rPr>
              <a:t>polatuzumab vedotin-piiq POLIVY™ </a:t>
            </a:r>
            <a:r>
              <a:rPr lang="en-US" altLang="en-US" sz="2800" b="1" dirty="0">
                <a:latin typeface="Constantia" pitchFamily="18" charset="0"/>
                <a:ea typeface="Constantia" pitchFamily="18" charset="0"/>
                <a:cs typeface="Constantia" pitchFamily="18" charset="0"/>
                <a:sym typeface="Constantia" pitchFamily="18" charset="0"/>
              </a:rPr>
              <a:t>Genentech, Inc.(in combination with bendamustine and a rituximab product for adult patients with relapsed or refractory diffuse large B-cell lymphoma (DLBCL), not otherwise specified, after at least two prior therapies)</a:t>
            </a:r>
            <a:br>
              <a:rPr lang="en-US" altLang="en-US" sz="2800" b="1" dirty="0">
                <a:latin typeface="Constantia" pitchFamily="18" charset="0"/>
                <a:ea typeface="Constantia" pitchFamily="18" charset="0"/>
                <a:cs typeface="Constantia" pitchFamily="18" charset="0"/>
                <a:sym typeface="Constantia" pitchFamily="18" charset="0"/>
              </a:rPr>
            </a:br>
            <a:endPar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145087" lvl="3" indent="0" defTabSz="1206470">
              <a:lnSpc>
                <a:spcPct val="80000"/>
              </a:lnSpc>
              <a:spcBef>
                <a:spcPts val="533"/>
              </a:spcBef>
              <a:buClr>
                <a:srgbClr val="0F6FC6"/>
              </a:buClr>
              <a:buSzPct val="85000"/>
              <a:buNone/>
              <a:defRPr/>
            </a:pPr>
            <a:endPar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Humanized monoclonal antibody-drug conjugate</a:t>
            </a:r>
          </a:p>
          <a:p>
            <a:pPr marL="1295368" lvl="4" indent="-380990">
              <a:spcBef>
                <a:spcPts val="400"/>
              </a:spcBef>
              <a:buClr>
                <a:srgbClr val="0BD0D9"/>
              </a:buClr>
              <a:buFont typeface="Arial" panose="020B0604020202020204" pitchFamily="34" charset="0"/>
              <a:buChar char="•"/>
              <a:defRPr/>
            </a:pPr>
            <a:endPar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Potential infusion reactions; pre-meds needed</a:t>
            </a:r>
          </a:p>
          <a:p>
            <a:pPr marL="1295368" lvl="4" indent="-380990">
              <a:spcBef>
                <a:spcPts val="400"/>
              </a:spcBef>
              <a:buClr>
                <a:srgbClr val="0BD0D9"/>
              </a:buClr>
              <a:buFont typeface="Arial" panose="020B0604020202020204" pitchFamily="34" charset="0"/>
              <a:buChar char="•"/>
              <a:defRPr/>
            </a:pPr>
            <a:endPar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Targets CD79b</a:t>
            </a:r>
          </a:p>
          <a:p>
            <a:pPr marL="1295368" lvl="4" indent="-380990">
              <a:spcBef>
                <a:spcPts val="400"/>
              </a:spcBef>
              <a:buClr>
                <a:srgbClr val="0BD0D9"/>
              </a:buClr>
              <a:buFont typeface="Arial" panose="020B0604020202020204" pitchFamily="34" charset="0"/>
              <a:buChar char="•"/>
              <a:defRPr/>
            </a:pPr>
            <a:endPar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Drug/drug interactions with strong CPY3A inhibitors and inducers</a:t>
            </a:r>
          </a:p>
          <a:p>
            <a:pPr marL="1295368" lvl="4" indent="-380990">
              <a:spcBef>
                <a:spcPts val="400"/>
              </a:spcBef>
              <a:buClr>
                <a:srgbClr val="0BD0D9"/>
              </a:buClr>
              <a:buFont typeface="Arial" panose="020B0604020202020204" pitchFamily="34" charset="0"/>
              <a:buChar char="•"/>
              <a:defRPr/>
            </a:pPr>
            <a:endPar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No genomic alteration testing needed prior to administration</a:t>
            </a:r>
          </a:p>
          <a:p>
            <a:pPr marL="1295368" lvl="4" indent="-380990">
              <a:spcBef>
                <a:spcPts val="400"/>
              </a:spcBef>
              <a:buClr>
                <a:srgbClr val="0BD0D9"/>
              </a:buClr>
              <a:defRPr/>
            </a:pPr>
            <a:endPar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25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 neutropenia ,thrombocytopenia, anemia, peripheral neuropathy, fatigue, diarrhea, pyrexia, decreased appetite, and pneumonia, infections, progressive multifocal leukoencephalopathy, tumor lysis syndrome, hepatotoxicity </a:t>
            </a:r>
          </a:p>
        </p:txBody>
      </p:sp>
      <p:sp>
        <p:nvSpPr>
          <p:cNvPr id="4" name="TextBox 3">
            <a:extLst>
              <a:ext uri="{FF2B5EF4-FFF2-40B4-BE49-F238E27FC236}">
                <a16:creationId xmlns:a16="http://schemas.microsoft.com/office/drawing/2014/main" id="{368B7EC6-454C-4E4A-9CFA-476EC6CE11EA}"/>
              </a:ext>
            </a:extLst>
          </p:cNvPr>
          <p:cNvSpPr txBox="1"/>
          <p:nvPr/>
        </p:nvSpPr>
        <p:spPr>
          <a:xfrm>
            <a:off x="162461" y="6451379"/>
            <a:ext cx="7609840" cy="830997"/>
          </a:xfrm>
          <a:prstGeom prst="rect">
            <a:avLst/>
          </a:prstGeom>
          <a:noFill/>
        </p:spPr>
        <p:txBody>
          <a:bodyPr wrap="square" rtlCol="0">
            <a:spAutoFit/>
          </a:bodyPr>
          <a:lstStyle/>
          <a:p>
            <a:r>
              <a:rPr lang="en-US" sz="1600" dirty="0">
                <a:hlinkClick r:id="rId2"/>
              </a:rPr>
              <a:t>www.polivy.com</a:t>
            </a:r>
            <a:endParaRPr lang="en-US" sz="1600" dirty="0"/>
          </a:p>
          <a:p>
            <a:endParaRPr lang="en-US" sz="1600" dirty="0"/>
          </a:p>
          <a:p>
            <a:endParaRPr lang="en-US" sz="1600" dirty="0"/>
          </a:p>
        </p:txBody>
      </p:sp>
    </p:spTree>
    <p:extLst>
      <p:ext uri="{BB962C8B-B14F-4D97-AF65-F5344CB8AC3E}">
        <p14:creationId xmlns:p14="http://schemas.microsoft.com/office/powerpoint/2010/main" val="2431734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2847"/>
            <a:ext cx="10515600" cy="1325563"/>
          </a:xfrm>
        </p:spPr>
        <p:txBody>
          <a:bodyPr>
            <a:noAutofit/>
          </a:bodyPr>
          <a:lstStyle/>
          <a:p>
            <a:pPr algn="ctr"/>
            <a:r>
              <a:rPr lang="en-US" sz="4267" dirty="0"/>
              <a:t>Trends 2019</a:t>
            </a:r>
          </a:p>
        </p:txBody>
      </p:sp>
      <p:sp>
        <p:nvSpPr>
          <p:cNvPr id="3" name="Content Placeholder 2"/>
          <p:cNvSpPr>
            <a:spLocks noGrp="1"/>
          </p:cNvSpPr>
          <p:nvPr>
            <p:ph idx="1"/>
          </p:nvPr>
        </p:nvSpPr>
        <p:spPr>
          <a:xfrm>
            <a:off x="321734" y="1668411"/>
            <a:ext cx="11082866" cy="4478390"/>
          </a:xfrm>
        </p:spPr>
        <p:txBody>
          <a:bodyPr>
            <a:normAutofit/>
          </a:bodyPr>
          <a:lstStyle/>
          <a:p>
            <a:pPr marL="1602276" lvl="2" indent="-457189" defTabSz="1206470">
              <a:lnSpc>
                <a:spcPct val="80000"/>
              </a:lnSpc>
              <a:spcBef>
                <a:spcPts val="533"/>
              </a:spcBef>
              <a:buClr>
                <a:srgbClr val="0F6FC6"/>
              </a:buClr>
              <a:buSzPct val="85000"/>
              <a:buFont typeface="Arial" panose="020B0604020202020204" pitchFamily="34" charset="0"/>
              <a:buChar char="•"/>
              <a:defRPr/>
            </a:pPr>
            <a:r>
              <a:rPr lang="en-US" altLang="en-US" sz="2667" b="1" dirty="0">
                <a:latin typeface="Constantia" pitchFamily="18" charset="0"/>
                <a:ea typeface="Constantia" pitchFamily="18" charset="0"/>
                <a:cs typeface="Constantia" pitchFamily="18" charset="0"/>
                <a:sym typeface="Constantia" pitchFamily="18" charset="0"/>
              </a:rPr>
              <a:t>Immunotherapy and Molecular Therapies</a:t>
            </a:r>
          </a:p>
          <a:p>
            <a:pPr marL="1602276" lvl="2" indent="-457189" defTabSz="1206470">
              <a:lnSpc>
                <a:spcPct val="80000"/>
              </a:lnSpc>
              <a:spcBef>
                <a:spcPts val="533"/>
              </a:spcBef>
              <a:buClr>
                <a:srgbClr val="0F6FC6"/>
              </a:buClr>
              <a:buSzPct val="85000"/>
              <a:buFont typeface="Arial" panose="020B0604020202020204" pitchFamily="34" charset="0"/>
              <a:buChar char="•"/>
              <a:defRPr/>
            </a:pPr>
            <a:endParaRPr lang="en-US" altLang="en-US" sz="2667" b="1" dirty="0">
              <a:latin typeface="Constantia" pitchFamily="18" charset="0"/>
              <a:ea typeface="Constantia" pitchFamily="18" charset="0"/>
              <a:cs typeface="Constantia" pitchFamily="18" charset="0"/>
              <a:sym typeface="Constantia" pitchFamily="18" charset="0"/>
            </a:endParaRPr>
          </a:p>
          <a:p>
            <a:pPr marL="2059476" lvl="3" indent="-457189" defTabSz="1206470">
              <a:lnSpc>
                <a:spcPct val="80000"/>
              </a:lnSpc>
              <a:spcBef>
                <a:spcPts val="533"/>
              </a:spcBef>
              <a:buClr>
                <a:srgbClr val="0F6FC6"/>
              </a:buClr>
              <a:buSzPct val="85000"/>
              <a:buFont typeface="Arial" panose="020B0604020202020204" pitchFamily="34" charset="0"/>
              <a:buChar char="•"/>
              <a:defRPr/>
            </a:pPr>
            <a:r>
              <a:rPr lang="en-US" altLang="en-US" sz="2400" b="1" dirty="0">
                <a:latin typeface="Constantia" pitchFamily="18" charset="0"/>
                <a:ea typeface="Constantia" pitchFamily="18" charset="0"/>
                <a:cs typeface="Constantia" pitchFamily="18" charset="0"/>
                <a:sym typeface="Constantia" pitchFamily="18" charset="0"/>
              </a:rPr>
              <a:t>Subcutaneous formulations of monoclonal antibodies</a:t>
            </a:r>
          </a:p>
          <a:p>
            <a:pPr marL="2059476" lvl="3" indent="-457189" defTabSz="1206470">
              <a:lnSpc>
                <a:spcPct val="80000"/>
              </a:lnSpc>
              <a:spcBef>
                <a:spcPts val="533"/>
              </a:spcBef>
              <a:buClr>
                <a:srgbClr val="0F6FC6"/>
              </a:buClr>
              <a:buSzPct val="85000"/>
              <a:buFont typeface="Arial" panose="020B0604020202020204" pitchFamily="34" charset="0"/>
              <a:buChar char="•"/>
              <a:defRPr/>
            </a:pPr>
            <a:endParaRPr lang="en-US" altLang="en-US" sz="2400" b="1" dirty="0">
              <a:latin typeface="Constantia" pitchFamily="18" charset="0"/>
              <a:ea typeface="Constantia" pitchFamily="18" charset="0"/>
              <a:cs typeface="Constantia" pitchFamily="18" charset="0"/>
              <a:sym typeface="Constantia" pitchFamily="18" charset="0"/>
            </a:endParaRPr>
          </a:p>
          <a:p>
            <a:pPr marL="2059465" lvl="3" indent="-457189" defTabSz="1206470">
              <a:lnSpc>
                <a:spcPct val="80000"/>
              </a:lnSpc>
              <a:spcBef>
                <a:spcPts val="533"/>
              </a:spcBef>
              <a:buClr>
                <a:srgbClr val="0F6FC6"/>
              </a:buClr>
              <a:buSzPct val="85000"/>
              <a:buFont typeface="Arial" panose="020B0604020202020204" pitchFamily="34" charset="0"/>
              <a:buChar char="•"/>
              <a:defRPr/>
            </a:pPr>
            <a:r>
              <a:rPr lang="en-US" altLang="en-US" sz="2400" b="1" dirty="0">
                <a:latin typeface="Constantia" pitchFamily="18" charset="0"/>
                <a:ea typeface="Constantia" pitchFamily="18" charset="0"/>
                <a:cs typeface="Constantia" pitchFamily="18" charset="0"/>
                <a:sym typeface="Constantia" pitchFamily="18" charset="0"/>
              </a:rPr>
              <a:t>Expanded indications </a:t>
            </a:r>
          </a:p>
          <a:p>
            <a:pPr marL="2059465" lvl="3" indent="-457189" defTabSz="1206470">
              <a:lnSpc>
                <a:spcPct val="80000"/>
              </a:lnSpc>
              <a:spcBef>
                <a:spcPts val="533"/>
              </a:spcBef>
              <a:buClr>
                <a:srgbClr val="0F6FC6"/>
              </a:buClr>
              <a:buSzPct val="85000"/>
              <a:buFont typeface="Arial" panose="020B0604020202020204" pitchFamily="34" charset="0"/>
              <a:buChar char="•"/>
              <a:defRPr/>
            </a:pPr>
            <a:endParaRPr lang="en-US" altLang="en-US" sz="2267" b="1" dirty="0">
              <a:latin typeface="Constantia" pitchFamily="18" charset="0"/>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r>
              <a:rPr lang="en-US" altLang="en-US" sz="1867" b="1" dirty="0">
                <a:latin typeface="Constantia" pitchFamily="18" charset="0"/>
                <a:ea typeface="Constantia" pitchFamily="18" charset="0"/>
                <a:cs typeface="Constantia" pitchFamily="18" charset="0"/>
                <a:sym typeface="Constantia" pitchFamily="18" charset="0"/>
              </a:rPr>
              <a:t>Neoadjuvant/adjuvant</a:t>
            </a: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1867" b="1" dirty="0">
              <a:latin typeface="Constantia" pitchFamily="18" charset="0"/>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r>
              <a:rPr lang="en-US" altLang="en-US" sz="1867" b="1" dirty="0">
                <a:latin typeface="Constantia" pitchFamily="18" charset="0"/>
                <a:ea typeface="Constantia" pitchFamily="18" charset="0"/>
                <a:cs typeface="Constantia" pitchFamily="18" charset="0"/>
                <a:sym typeface="Constantia" pitchFamily="18" charset="0"/>
              </a:rPr>
              <a:t>Metastatic and locally advanced treatment</a:t>
            </a: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1867" b="1" dirty="0">
              <a:latin typeface="Constantia" pitchFamily="18" charset="0"/>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r>
              <a:rPr lang="en-US" altLang="en-US" sz="1867" b="1" dirty="0">
                <a:latin typeface="Constantia" pitchFamily="18" charset="0"/>
                <a:ea typeface="Constantia" pitchFamily="18" charset="0"/>
                <a:cs typeface="Constantia" pitchFamily="18" charset="0"/>
                <a:sym typeface="Constantia" pitchFamily="18" charset="0"/>
              </a:rPr>
              <a:t>Maintenance after primary treatment</a:t>
            </a: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1867" b="1" dirty="0">
              <a:latin typeface="Constantia" pitchFamily="18" charset="0"/>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r>
              <a:rPr lang="en-US" altLang="en-US" sz="1867" b="1" dirty="0">
                <a:latin typeface="Constantia" pitchFamily="18" charset="0"/>
                <a:ea typeface="Constantia" pitchFamily="18" charset="0"/>
                <a:cs typeface="Constantia" pitchFamily="18" charset="0"/>
                <a:sym typeface="Constantia" pitchFamily="18" charset="0"/>
              </a:rPr>
              <a:t>New generations of drugs to treat drug resistance</a:t>
            </a: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1867" b="1" dirty="0">
              <a:latin typeface="Constantia" pitchFamily="18" charset="0"/>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1867" b="1" dirty="0">
              <a:latin typeface="Constantia" pitchFamily="18" charset="0"/>
              <a:ea typeface="Constantia" pitchFamily="18" charset="0"/>
              <a:cs typeface="Constantia" pitchFamily="18" charset="0"/>
              <a:sym typeface="Constantia" pitchFamily="18" charset="0"/>
            </a:endParaRPr>
          </a:p>
          <a:p>
            <a:pPr marL="2516653" lvl="4" indent="-457189" defTabSz="1206470">
              <a:lnSpc>
                <a:spcPct val="80000"/>
              </a:lnSpc>
              <a:spcBef>
                <a:spcPts val="533"/>
              </a:spcBef>
              <a:buClr>
                <a:srgbClr val="0F6FC6"/>
              </a:buClr>
              <a:buSzPct val="85000"/>
              <a:buFont typeface="Arial" panose="020B0604020202020204" pitchFamily="34" charset="0"/>
              <a:buChar char="•"/>
              <a:defRPr/>
            </a:pPr>
            <a:endParaRPr lang="en-US" altLang="en-US" sz="2267" b="1" dirty="0">
              <a:latin typeface="Constantia" pitchFamily="18" charset="0"/>
              <a:ea typeface="Constantia" pitchFamily="18" charset="0"/>
              <a:cs typeface="Constantia" pitchFamily="18" charset="0"/>
              <a:sym typeface="Constantia" pitchFamily="18" charset="0"/>
            </a:endParaRPr>
          </a:p>
          <a:p>
            <a:pPr marL="2059465" lvl="4" indent="0" defTabSz="1206470">
              <a:lnSpc>
                <a:spcPct val="80000"/>
              </a:lnSpc>
              <a:spcBef>
                <a:spcPts val="533"/>
              </a:spcBef>
              <a:buClr>
                <a:srgbClr val="0F6FC6"/>
              </a:buClr>
              <a:buSzPct val="85000"/>
              <a:buNone/>
              <a:defRPr/>
            </a:pPr>
            <a:endParaRPr lang="en-US" altLang="en-US" sz="2267" b="1" dirty="0">
              <a:latin typeface="Constantia" pitchFamily="18" charset="0"/>
              <a:ea typeface="Constantia" pitchFamily="18" charset="0"/>
              <a:cs typeface="Constantia" pitchFamily="18" charset="0"/>
              <a:sym typeface="Constantia" pitchFamily="18" charset="0"/>
            </a:endParaRPr>
          </a:p>
          <a:p>
            <a:pPr marL="1602276" lvl="2" indent="-457189" defTabSz="1206470">
              <a:lnSpc>
                <a:spcPct val="80000"/>
              </a:lnSpc>
              <a:spcBef>
                <a:spcPts val="533"/>
              </a:spcBef>
              <a:buClr>
                <a:srgbClr val="0F6FC6"/>
              </a:buClr>
              <a:buSzPct val="85000"/>
              <a:buFont typeface="Arial" panose="020B0604020202020204" pitchFamily="34" charset="0"/>
              <a:buChar char="•"/>
              <a:defRPr/>
            </a:pPr>
            <a:endParaRPr lang="en-US" altLang="en-US" sz="2667" b="1" dirty="0">
              <a:latin typeface="Constantia" pitchFamily="18" charset="0"/>
              <a:ea typeface="Constantia" pitchFamily="18" charset="0"/>
              <a:cs typeface="Constantia" pitchFamily="18" charset="0"/>
              <a:sym typeface="Constantia" pitchFamily="18" charset="0"/>
            </a:endParaRPr>
          </a:p>
          <a:p>
            <a:pPr marL="0" indent="0">
              <a:buNone/>
            </a:pPr>
            <a:endParaRPr lang="en-US" sz="3200" dirty="0"/>
          </a:p>
        </p:txBody>
      </p:sp>
      <p:sp>
        <p:nvSpPr>
          <p:cNvPr id="4" name="TextBox 3"/>
          <p:cNvSpPr txBox="1"/>
          <p:nvPr/>
        </p:nvSpPr>
        <p:spPr>
          <a:xfrm>
            <a:off x="0" y="6362583"/>
            <a:ext cx="7023013" cy="260584"/>
          </a:xfrm>
          <a:prstGeom prst="rect">
            <a:avLst/>
          </a:prstGeom>
          <a:noFill/>
        </p:spPr>
        <p:txBody>
          <a:bodyPr wrap="none" rtlCol="0">
            <a:spAutoFit/>
          </a:bodyPr>
          <a:lstStyle/>
          <a:p>
            <a:pPr marL="1145087" lvl="3" defTabSz="1206470">
              <a:lnSpc>
                <a:spcPct val="80000"/>
              </a:lnSpc>
              <a:spcBef>
                <a:spcPts val="533"/>
              </a:spcBef>
              <a:buClr>
                <a:srgbClr val="0F6FC6"/>
              </a:buClr>
              <a:buSzPct val="85000"/>
              <a:defRPr/>
            </a:pP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2059448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b="1" dirty="0">
              <a:solidFill>
                <a:schemeClr val="accent1"/>
              </a:solidFill>
              <a:latin typeface="Helvetica"/>
              <a:cs typeface="Helvetica"/>
            </a:endParaRPr>
          </a:p>
          <a:p>
            <a:pPr marL="0" indent="0" algn="ctr">
              <a:buNone/>
            </a:pPr>
            <a:endParaRPr lang="en-US" b="1" dirty="0">
              <a:solidFill>
                <a:schemeClr val="accent4">
                  <a:lumMod val="75000"/>
                </a:schemeClr>
              </a:solidFill>
              <a:latin typeface="Helvetica"/>
              <a:cs typeface="Helvetica"/>
            </a:endParaRPr>
          </a:p>
          <a:p>
            <a:pPr marL="0" indent="0" algn="ctr">
              <a:buNone/>
            </a:pPr>
            <a:r>
              <a:rPr lang="en-US" b="1" dirty="0">
                <a:solidFill>
                  <a:schemeClr val="accent4">
                    <a:lumMod val="75000"/>
                  </a:schemeClr>
                </a:solidFill>
                <a:latin typeface="Helvetica"/>
                <a:cs typeface="Helvetica"/>
              </a:rPr>
              <a:t>Living Drugs/ Genetically</a:t>
            </a:r>
          </a:p>
          <a:p>
            <a:pPr marL="0" indent="0" algn="ctr">
              <a:buNone/>
            </a:pPr>
            <a:r>
              <a:rPr lang="en-US" b="1" dirty="0">
                <a:solidFill>
                  <a:schemeClr val="accent4">
                    <a:lumMod val="75000"/>
                  </a:schemeClr>
                </a:solidFill>
                <a:latin typeface="Helvetica"/>
                <a:cs typeface="Helvetica"/>
              </a:rPr>
              <a:t> Engineered Cells</a:t>
            </a:r>
          </a:p>
          <a:p>
            <a:pPr marL="0" indent="0">
              <a:buNone/>
            </a:pPr>
            <a:endParaRPr lang="en-US" dirty="0"/>
          </a:p>
        </p:txBody>
      </p:sp>
    </p:spTree>
    <p:extLst>
      <p:ext uri="{BB962C8B-B14F-4D97-AF65-F5344CB8AC3E}">
        <p14:creationId xmlns:p14="http://schemas.microsoft.com/office/powerpoint/2010/main" val="18534859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dirty="0">
                <a:solidFill>
                  <a:schemeClr val="accent5">
                    <a:lumMod val="75000"/>
                  </a:schemeClr>
                </a:solidFill>
              </a:rPr>
            </a:br>
            <a:br>
              <a:rPr lang="en-US" dirty="0">
                <a:solidFill>
                  <a:schemeClr val="accent5">
                    <a:lumMod val="75000"/>
                  </a:schemeClr>
                </a:solidFill>
              </a:rPr>
            </a:br>
            <a:r>
              <a:rPr lang="en-US" sz="4133" dirty="0">
                <a:solidFill>
                  <a:schemeClr val="accent4">
                    <a:lumMod val="75000"/>
                  </a:schemeClr>
                </a:solidFill>
              </a:rPr>
              <a:t>leucel</a:t>
            </a:r>
            <a:br>
              <a:rPr lang="en-US" sz="4133" dirty="0">
                <a:solidFill>
                  <a:schemeClr val="accent4">
                    <a:lumMod val="75000"/>
                  </a:schemeClr>
                </a:solidFill>
              </a:rPr>
            </a:br>
            <a:br>
              <a:rPr lang="en-US" dirty="0">
                <a:solidFill>
                  <a:schemeClr val="accent1"/>
                </a:solidFill>
              </a:rPr>
            </a:br>
            <a:endParaRPr lang="en-US" dirty="0"/>
          </a:p>
        </p:txBody>
      </p:sp>
      <p:sp>
        <p:nvSpPr>
          <p:cNvPr id="3" name="Content Placeholder 2"/>
          <p:cNvSpPr>
            <a:spLocks noGrp="1"/>
          </p:cNvSpPr>
          <p:nvPr>
            <p:ph idx="1"/>
          </p:nvPr>
        </p:nvSpPr>
        <p:spPr>
          <a:xfrm>
            <a:off x="609600" y="1500065"/>
            <a:ext cx="10972800" cy="3874041"/>
          </a:xfrm>
        </p:spPr>
        <p:txBody>
          <a:bodyPr>
            <a:normAutofit/>
          </a:bodyPr>
          <a:lstStyle/>
          <a:p>
            <a:pPr>
              <a:spcBef>
                <a:spcPts val="667"/>
              </a:spcBef>
              <a:buClr>
                <a:srgbClr val="0BD0D9"/>
              </a:buClr>
              <a:buSzPct val="95000"/>
              <a:buFontTx/>
              <a:buChar char="•"/>
            </a:pPr>
            <a:r>
              <a:rPr lang="en-US" altLang="en-US" sz="2133" b="1" dirty="0">
                <a:latin typeface="Constantia" panose="02030602050306030303" pitchFamily="18" charset="0"/>
                <a:sym typeface="Constantia" panose="02030602050306030303" pitchFamily="18" charset="0"/>
              </a:rPr>
              <a:t>Cellular therapies; “living drugs”</a:t>
            </a: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r>
              <a:rPr lang="en-US" altLang="en-US" sz="2133" b="1" dirty="0">
                <a:latin typeface="Constantia" panose="02030602050306030303" pitchFamily="18" charset="0"/>
                <a:sym typeface="Constantia" panose="02030602050306030303" pitchFamily="18" charset="0"/>
              </a:rPr>
              <a:t>Intravenous; currently must be given at approved centers</a:t>
            </a: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r>
              <a:rPr lang="en-US" altLang="en-US" sz="2133" b="1" dirty="0">
                <a:latin typeface="Constantia" panose="02030602050306030303" pitchFamily="18" charset="0"/>
                <a:sym typeface="Constantia" panose="02030602050306030303" pitchFamily="18" charset="0"/>
              </a:rPr>
              <a:t>Precision: Cells from patient, genetically engineered and given back to pt</a:t>
            </a:r>
          </a:p>
          <a:p>
            <a:pPr>
              <a:spcBef>
                <a:spcPts val="667"/>
              </a:spcBef>
              <a:buClr>
                <a:srgbClr val="0BD0D9"/>
              </a:buClr>
              <a:buSzPct val="95000"/>
              <a:buFontTx/>
              <a:buChar char="•"/>
            </a:pPr>
            <a:endParaRPr lang="en-US" altLang="en-US" sz="2133" b="1" dirty="0">
              <a:latin typeface="Constantia" panose="02030602050306030303" pitchFamily="18" charset="0"/>
              <a:sym typeface="Constantia" panose="02030602050306030303" pitchFamily="18" charset="0"/>
            </a:endParaRPr>
          </a:p>
          <a:p>
            <a:pPr>
              <a:spcBef>
                <a:spcPts val="667"/>
              </a:spcBef>
              <a:buClr>
                <a:srgbClr val="0BD0D9"/>
              </a:buClr>
              <a:buSzPct val="95000"/>
              <a:buFontTx/>
              <a:buChar char="•"/>
            </a:pPr>
            <a:r>
              <a:rPr lang="en-US" altLang="en-US" sz="2133" b="1" dirty="0">
                <a:latin typeface="Constantia" panose="02030602050306030303" pitchFamily="18" charset="0"/>
                <a:sym typeface="Constantia" panose="02030602050306030303" pitchFamily="18" charset="0"/>
              </a:rPr>
              <a:t>Examples</a:t>
            </a:r>
          </a:p>
          <a:p>
            <a:pPr marL="977876" lvl="1" indent="-457189">
              <a:spcBef>
                <a:spcPts val="667"/>
              </a:spcBef>
              <a:buClr>
                <a:srgbClr val="0F6FC6"/>
              </a:buClr>
              <a:buSzPct val="85000"/>
              <a:buFont typeface="Arial" panose="020B0604020202020204" pitchFamily="34" charset="0"/>
              <a:buChar char="•"/>
            </a:pPr>
            <a:r>
              <a:rPr lang="en-US" altLang="en-US" sz="2133" b="1" dirty="0">
                <a:latin typeface="Constantia" panose="02030602050306030303" pitchFamily="18" charset="0"/>
                <a:sym typeface="Constantia" panose="02030602050306030303" pitchFamily="18" charset="0"/>
              </a:rPr>
              <a:t>sipuleucel-T, </a:t>
            </a:r>
            <a:r>
              <a:rPr lang="en-US" altLang="en-US" sz="2133" b="1" dirty="0">
                <a:latin typeface="Constantia" panose="02030602050306030303" pitchFamily="18" charset="0"/>
                <a:ea typeface="Constantia" pitchFamily="18" charset="0"/>
                <a:cs typeface="Constantia" pitchFamily="18" charset="0"/>
                <a:sym typeface="Constantia" pitchFamily="18" charset="0"/>
              </a:rPr>
              <a:t>tisagenlecleucel, axicabtagene ciloleucel</a:t>
            </a:r>
            <a:endParaRPr lang="en-US" altLang="en-US" sz="2133" b="1" dirty="0">
              <a:latin typeface="Constantia" panose="02030602050306030303" pitchFamily="18" charset="0"/>
              <a:sym typeface="Constantia" panose="02030602050306030303" pitchFamily="18" charset="0"/>
            </a:endParaRPr>
          </a:p>
          <a:p>
            <a:pPr marL="0" indent="0">
              <a:buNone/>
            </a:pPr>
            <a:endParaRPr lang="en-US" dirty="0"/>
          </a:p>
        </p:txBody>
      </p:sp>
      <p:sp>
        <p:nvSpPr>
          <p:cNvPr id="4" name="TextBox 3">
            <a:extLst>
              <a:ext uri="{FF2B5EF4-FFF2-40B4-BE49-F238E27FC236}">
                <a16:creationId xmlns:a16="http://schemas.microsoft.com/office/drawing/2014/main" id="{D115BA2D-4E28-41C2-8C3C-492768D0957E}"/>
              </a:ext>
            </a:extLst>
          </p:cNvPr>
          <p:cNvSpPr txBox="1"/>
          <p:nvPr/>
        </p:nvSpPr>
        <p:spPr>
          <a:xfrm>
            <a:off x="2" y="5921829"/>
            <a:ext cx="9415501" cy="502573"/>
          </a:xfrm>
          <a:prstGeom prst="rect">
            <a:avLst/>
          </a:prstGeom>
          <a:noFill/>
        </p:spPr>
        <p:txBody>
          <a:bodyPr wrap="square" rtlCol="0">
            <a:spAutoFit/>
          </a:bodyPr>
          <a:lstStyle/>
          <a:p>
            <a:pPr defTabSz="609585">
              <a:defRPr/>
            </a:pPr>
            <a:r>
              <a:rPr lang="en-US" sz="1333" dirty="0">
                <a:solidFill>
                  <a:prstClr val="black"/>
                </a:solidFill>
                <a:latin typeface="Calibri"/>
                <a:hlinkClick r:id="rId2"/>
              </a:rPr>
              <a:t>http://www.ama-assn.org/ama/pub/physician-resources/medical-science/united-states-</a:t>
            </a:r>
            <a:r>
              <a:rPr lang="en-US" sz="1333" dirty="0">
                <a:solidFill>
                  <a:prstClr val="black"/>
                </a:solidFill>
                <a:latin typeface="Calibri"/>
              </a:rPr>
              <a:t>adopted-names-council/naming-guidelines/naming-biologics/monoclonal-antibodies.page</a:t>
            </a:r>
          </a:p>
        </p:txBody>
      </p:sp>
    </p:spTree>
    <p:extLst>
      <p:ext uri="{BB962C8B-B14F-4D97-AF65-F5344CB8AC3E}">
        <p14:creationId xmlns:p14="http://schemas.microsoft.com/office/powerpoint/2010/main" val="3599170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b="1" dirty="0">
              <a:solidFill>
                <a:schemeClr val="accent1"/>
              </a:solidFill>
              <a:latin typeface="Helvetica"/>
              <a:cs typeface="Helvetica"/>
            </a:endParaRPr>
          </a:p>
          <a:p>
            <a:pPr marL="0" indent="0" algn="ctr">
              <a:buNone/>
            </a:pPr>
            <a:endParaRPr lang="en-US" b="1" dirty="0">
              <a:solidFill>
                <a:schemeClr val="accent4">
                  <a:lumMod val="75000"/>
                </a:schemeClr>
              </a:solidFill>
              <a:latin typeface="Helvetica"/>
              <a:cs typeface="Helvetica"/>
            </a:endParaRPr>
          </a:p>
          <a:p>
            <a:pPr marL="0" indent="0" algn="ctr">
              <a:buNone/>
            </a:pPr>
            <a:r>
              <a:rPr lang="en-US" b="1" dirty="0">
                <a:solidFill>
                  <a:schemeClr val="accent4">
                    <a:lumMod val="75000"/>
                  </a:schemeClr>
                </a:solidFill>
                <a:latin typeface="Helvetica"/>
                <a:cs typeface="Helvetica"/>
              </a:rPr>
              <a:t>Radiolabeled Pharmaceutical </a:t>
            </a:r>
          </a:p>
          <a:p>
            <a:pPr marL="0" indent="0" algn="ctr">
              <a:buNone/>
            </a:pPr>
            <a:r>
              <a:rPr lang="en-US" b="1" dirty="0">
                <a:solidFill>
                  <a:schemeClr val="accent4">
                    <a:lumMod val="75000"/>
                  </a:schemeClr>
                </a:solidFill>
                <a:latin typeface="Helvetica"/>
                <a:cs typeface="Helvetica"/>
              </a:rPr>
              <a:t>Agents</a:t>
            </a:r>
          </a:p>
          <a:p>
            <a:pPr marL="0" indent="0" algn="ctr">
              <a:buNone/>
            </a:pPr>
            <a:endParaRPr lang="en-US" b="1" dirty="0">
              <a:solidFill>
                <a:schemeClr val="accent4">
                  <a:lumMod val="75000"/>
                </a:schemeClr>
              </a:solidFill>
              <a:latin typeface="Helvetica"/>
              <a:cs typeface="Helvetica"/>
            </a:endParaRPr>
          </a:p>
          <a:p>
            <a:pPr marL="0" indent="0">
              <a:buNone/>
            </a:pPr>
            <a:endParaRPr lang="en-US" dirty="0"/>
          </a:p>
        </p:txBody>
      </p:sp>
    </p:spTree>
    <p:extLst>
      <p:ext uri="{BB962C8B-B14F-4D97-AF65-F5344CB8AC3E}">
        <p14:creationId xmlns:p14="http://schemas.microsoft.com/office/powerpoint/2010/main" val="35595977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27" y="445291"/>
            <a:ext cx="10515600" cy="1325563"/>
          </a:xfrm>
        </p:spPr>
        <p:txBody>
          <a:bodyPr>
            <a:noAutofit/>
          </a:bodyPr>
          <a:lstStyle/>
          <a:p>
            <a:pPr algn="ctr"/>
            <a:r>
              <a:rPr lang="en-US" sz="3600" dirty="0">
                <a:solidFill>
                  <a:schemeClr val="accent4">
                    <a:lumMod val="75000"/>
                  </a:schemeClr>
                </a:solidFill>
              </a:rPr>
              <a:t>radiolabeled</a:t>
            </a:r>
            <a:br>
              <a:rPr lang="en-US" altLang="en-US" b="1" dirty="0">
                <a:latin typeface="Constantia" pitchFamily="18" charset="0"/>
                <a:ea typeface="Constantia" pitchFamily="18" charset="0"/>
                <a:cs typeface="Constantia" pitchFamily="18" charset="0"/>
                <a:sym typeface="Constantia" pitchFamily="18" charset="0"/>
              </a:rPr>
            </a:br>
            <a:endParaRPr lang="en-US" sz="4267" dirty="0"/>
          </a:p>
        </p:txBody>
      </p:sp>
      <p:sp>
        <p:nvSpPr>
          <p:cNvPr id="3" name="Content Placeholder 2"/>
          <p:cNvSpPr>
            <a:spLocks noGrp="1"/>
          </p:cNvSpPr>
          <p:nvPr>
            <p:ph idx="1"/>
          </p:nvPr>
        </p:nvSpPr>
        <p:spPr>
          <a:xfrm>
            <a:off x="-14303" y="1936906"/>
            <a:ext cx="10368625" cy="3639845"/>
          </a:xfrm>
        </p:spPr>
        <p:txBody>
          <a:bodyPr>
            <a:normAutofit/>
          </a:bodyPr>
          <a:lstStyle/>
          <a:p>
            <a:pPr marL="1602287" lvl="2" indent="-457200" defTabSz="1206470">
              <a:lnSpc>
                <a:spcPct val="80000"/>
              </a:lnSpc>
              <a:spcBef>
                <a:spcPts val="533"/>
              </a:spcBef>
              <a:buClr>
                <a:srgbClr val="0F6FC6"/>
              </a:buClr>
              <a:buSzPct val="85000"/>
              <a:buFont typeface="Arial" panose="020B0604020202020204" pitchFamily="34" charset="0"/>
              <a:buChar char="•"/>
              <a:defRPr/>
            </a:pPr>
            <a:endParaRPr lang="en-US" altLang="en-US" sz="2667" b="1" dirty="0">
              <a:latin typeface="Constantia" pitchFamily="18" charset="0"/>
              <a:ea typeface="Constantia" pitchFamily="18" charset="0"/>
              <a:cs typeface="Constantia" pitchFamily="18" charset="0"/>
              <a:sym typeface="Constantia" pitchFamily="18" charset="0"/>
            </a:endParaRPr>
          </a:p>
          <a:p>
            <a:pPr marL="2059487" lvl="3" indent="-457200" defTabSz="1206470">
              <a:lnSpc>
                <a:spcPct val="80000"/>
              </a:lnSpc>
              <a:spcBef>
                <a:spcPts val="533"/>
              </a:spcBef>
              <a:buClr>
                <a:srgbClr val="0F6FC6"/>
              </a:buClr>
              <a:buSzPct val="85000"/>
              <a:buFont typeface="Arial" panose="020B0604020202020204" pitchFamily="34" charset="0"/>
              <a:buChar char="•"/>
              <a:defRPr/>
            </a:pPr>
            <a:r>
              <a:rPr lang="en-US" altLang="en-US" b="1" dirty="0">
                <a:solidFill>
                  <a:srgbClr val="FF0000"/>
                </a:solidFill>
                <a:latin typeface="Constantia" pitchFamily="18" charset="0"/>
                <a:ea typeface="Constantia" pitchFamily="18" charset="0"/>
                <a:cs typeface="Constantia" pitchFamily="18" charset="0"/>
                <a:sym typeface="Constantia" pitchFamily="18" charset="0"/>
              </a:rPr>
              <a:t>lutetium Lu 177 dotatate, LUTATHERA®</a:t>
            </a:r>
            <a:r>
              <a:rPr lang="en-US" altLang="en-US" b="1" dirty="0">
                <a:latin typeface="Constantia" pitchFamily="18" charset="0"/>
                <a:ea typeface="Constantia" pitchFamily="18" charset="0"/>
                <a:cs typeface="Constantia" pitchFamily="18" charset="0"/>
                <a:sym typeface="Constantia" pitchFamily="18" charset="0"/>
              </a:rPr>
              <a:t> Advanced Accelerator Applications USA, Inc. (a radiolabeled somatostatin analog, for the treatment of somatostatin receptor-positive gastroenteropancreatic neuroendocrine tumors (GEP-NETs), including foregut, midgut, and hindgut neuroendocrine tumors in adults)</a:t>
            </a:r>
          </a:p>
          <a:p>
            <a:pPr marL="2059487" lvl="3" indent="-457200" defTabSz="1206470">
              <a:lnSpc>
                <a:spcPct val="80000"/>
              </a:lnSpc>
              <a:spcBef>
                <a:spcPts val="533"/>
              </a:spcBef>
              <a:buClr>
                <a:srgbClr val="0F6FC6"/>
              </a:buClr>
              <a:buSzPct val="85000"/>
              <a:buFont typeface="Arial" panose="020B0604020202020204" pitchFamily="34" charset="0"/>
              <a:buChar char="•"/>
              <a:defRPr/>
            </a:pPr>
            <a:endParaRPr lang="en-US" altLang="en-US" b="1" dirty="0">
              <a:latin typeface="Constantia" pitchFamily="18" charset="0"/>
              <a:ea typeface="Constantia" pitchFamily="18" charset="0"/>
              <a:cs typeface="Constantia" pitchFamily="18" charset="0"/>
              <a:sym typeface="Constantia" pitchFamily="18" charset="0"/>
            </a:endParaRPr>
          </a:p>
          <a:p>
            <a:pPr marL="2059487" lvl="3" indent="-457200" defTabSz="1206470">
              <a:lnSpc>
                <a:spcPct val="80000"/>
              </a:lnSpc>
              <a:spcBef>
                <a:spcPts val="533"/>
              </a:spcBef>
              <a:buClr>
                <a:srgbClr val="0F6FC6"/>
              </a:buClr>
              <a:buSzPct val="85000"/>
              <a:buFont typeface="Arial" panose="020B0604020202020204" pitchFamily="34" charset="0"/>
              <a:buChar char="•"/>
              <a:defRPr/>
            </a:pPr>
            <a:r>
              <a:rPr lang="en-US" altLang="en-US" b="1" dirty="0">
                <a:solidFill>
                  <a:srgbClr val="FF0000"/>
                </a:solidFill>
                <a:latin typeface="Constantia" pitchFamily="18" charset="0"/>
                <a:ea typeface="Constantia" pitchFamily="18" charset="0"/>
                <a:cs typeface="Constantia" pitchFamily="18" charset="0"/>
                <a:sym typeface="Constantia" pitchFamily="18" charset="0"/>
              </a:rPr>
              <a:t>iobenguane I 131 AZEDRA®</a:t>
            </a:r>
            <a:r>
              <a:rPr lang="en-US" altLang="en-US" b="1" dirty="0">
                <a:latin typeface="Constantia" pitchFamily="18" charset="0"/>
                <a:ea typeface="Constantia" pitchFamily="18" charset="0"/>
                <a:cs typeface="Constantia" pitchFamily="18" charset="0"/>
                <a:sym typeface="Constantia" pitchFamily="18" charset="0"/>
              </a:rPr>
              <a:t> Progenics (adult and pediatric pts 12 and older with iobenguane scan-positive, unresectable, locally advanced or metastatic paragangliomas or pheochromocytomas that require systemic anticancer therapy)</a:t>
            </a:r>
          </a:p>
          <a:p>
            <a:pPr marL="2059487" lvl="3" indent="-457200" defTabSz="1206470">
              <a:lnSpc>
                <a:spcPct val="80000"/>
              </a:lnSpc>
              <a:spcBef>
                <a:spcPts val="533"/>
              </a:spcBef>
              <a:buClr>
                <a:srgbClr val="0F6FC6"/>
              </a:buClr>
              <a:buSzPct val="85000"/>
              <a:buFont typeface="Arial" panose="020B0604020202020204" pitchFamily="34" charset="0"/>
              <a:buChar char="•"/>
              <a:defRPr/>
            </a:pPr>
            <a:endParaRPr lang="en-US" altLang="en-US" b="1" dirty="0">
              <a:latin typeface="Constantia" pitchFamily="18" charset="0"/>
              <a:ea typeface="Constantia" pitchFamily="18" charset="0"/>
              <a:cs typeface="Constantia" pitchFamily="18" charset="0"/>
              <a:sym typeface="Constantia" pitchFamily="18" charset="0"/>
            </a:endParaRPr>
          </a:p>
          <a:p>
            <a:pPr marL="2059487" lvl="3" indent="-457200" defTabSz="1206470">
              <a:lnSpc>
                <a:spcPct val="80000"/>
              </a:lnSpc>
              <a:spcBef>
                <a:spcPts val="533"/>
              </a:spcBef>
              <a:buClr>
                <a:srgbClr val="0F6FC6"/>
              </a:buClr>
              <a:buSzPct val="85000"/>
              <a:buFont typeface="Arial" panose="020B0604020202020204" pitchFamily="34" charset="0"/>
              <a:buChar char="•"/>
              <a:defRPr/>
            </a:pPr>
            <a:endParaRPr lang="en-US" altLang="en-US" b="1" dirty="0">
              <a:latin typeface="Constantia" pitchFamily="18" charset="0"/>
              <a:ea typeface="Constantia" pitchFamily="18" charset="0"/>
              <a:cs typeface="Constantia" pitchFamily="18" charset="0"/>
              <a:sym typeface="Constantia" pitchFamily="18" charset="0"/>
            </a:endParaRPr>
          </a:p>
          <a:p>
            <a:pPr marL="2059487" lvl="3" indent="-457200" defTabSz="1206470">
              <a:lnSpc>
                <a:spcPct val="80000"/>
              </a:lnSpc>
              <a:spcBef>
                <a:spcPts val="533"/>
              </a:spcBef>
              <a:buClr>
                <a:srgbClr val="0F6FC6"/>
              </a:buClr>
              <a:buSzPct val="85000"/>
              <a:buFont typeface="Arial" panose="020B0604020202020204" pitchFamily="34" charset="0"/>
              <a:buChar char="•"/>
              <a:defRPr/>
            </a:pPr>
            <a:endParaRPr lang="en-US" altLang="en-US" b="1" dirty="0">
              <a:latin typeface="Constantia" pitchFamily="18" charset="0"/>
              <a:ea typeface="Constantia" pitchFamily="18" charset="0"/>
              <a:cs typeface="Constantia" pitchFamily="18" charset="0"/>
              <a:sym typeface="Constantia" pitchFamily="18" charset="0"/>
            </a:endParaRPr>
          </a:p>
          <a:p>
            <a:pPr marL="0" indent="0">
              <a:buNone/>
            </a:pPr>
            <a:endParaRPr lang="en-US" sz="3200" dirty="0"/>
          </a:p>
        </p:txBody>
      </p:sp>
      <p:sp>
        <p:nvSpPr>
          <p:cNvPr id="4" name="TextBox 3"/>
          <p:cNvSpPr txBox="1"/>
          <p:nvPr/>
        </p:nvSpPr>
        <p:spPr>
          <a:xfrm>
            <a:off x="1" y="5751314"/>
            <a:ext cx="7023013" cy="260584"/>
          </a:xfrm>
          <a:prstGeom prst="rect">
            <a:avLst/>
          </a:prstGeom>
          <a:noFill/>
        </p:spPr>
        <p:txBody>
          <a:bodyPr wrap="none" rtlCol="0">
            <a:spAutoFit/>
          </a:bodyPr>
          <a:lstStyle/>
          <a:p>
            <a:pPr marL="1145087" lvl="3" defTabSz="1206470">
              <a:lnSpc>
                <a:spcPct val="80000"/>
              </a:lnSpc>
              <a:spcBef>
                <a:spcPts val="533"/>
              </a:spcBef>
              <a:buClr>
                <a:srgbClr val="0F6FC6"/>
              </a:buClr>
              <a:buSzPct val="85000"/>
              <a:defRPr/>
            </a:pP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6993531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
            <a:ext cx="12273961" cy="6382871"/>
          </a:xfrm>
        </p:spPr>
        <p:txBody>
          <a:bodyPr/>
          <a:lstStyle/>
          <a:p>
            <a:pPr marL="0" indent="0" algn="ctr">
              <a:buNone/>
            </a:pPr>
            <a:endParaRPr lang="en-US" b="1" dirty="0">
              <a:solidFill>
                <a:schemeClr val="accent1"/>
              </a:solidFill>
              <a:latin typeface="Helvetica"/>
              <a:cs typeface="Helvetica"/>
            </a:endParaRPr>
          </a:p>
          <a:p>
            <a:pPr marL="0" indent="0" algn="ctr">
              <a:buNone/>
            </a:pPr>
            <a:endParaRPr lang="en-US" sz="5333" b="1" dirty="0">
              <a:solidFill>
                <a:schemeClr val="accent4">
                  <a:lumMod val="75000"/>
                </a:schemeClr>
              </a:solidFill>
              <a:latin typeface="Helvetica"/>
              <a:cs typeface="Helvetica"/>
            </a:endParaRPr>
          </a:p>
          <a:p>
            <a:pPr marL="0" indent="0" algn="ctr">
              <a:buNone/>
            </a:pPr>
            <a:endParaRPr lang="en-US" sz="5333" b="1" dirty="0">
              <a:solidFill>
                <a:schemeClr val="accent4">
                  <a:lumMod val="75000"/>
                </a:schemeClr>
              </a:solidFill>
              <a:latin typeface="Helvetica"/>
              <a:cs typeface="Helvetica"/>
            </a:endParaRPr>
          </a:p>
          <a:p>
            <a:pPr marL="0" indent="0" algn="ctr">
              <a:buNone/>
            </a:pPr>
            <a:endParaRPr lang="en-US" sz="5333" b="1" dirty="0">
              <a:solidFill>
                <a:schemeClr val="accent4">
                  <a:lumMod val="75000"/>
                </a:schemeClr>
              </a:solidFill>
              <a:latin typeface="Helvetica"/>
              <a:cs typeface="Helvetica"/>
            </a:endParaRPr>
          </a:p>
          <a:p>
            <a:pPr marL="0" indent="0" algn="ctr">
              <a:buNone/>
            </a:pPr>
            <a:r>
              <a:rPr lang="en-US" sz="5333" b="1" dirty="0">
                <a:solidFill>
                  <a:schemeClr val="accent4">
                    <a:lumMod val="75000"/>
                  </a:schemeClr>
                </a:solidFill>
                <a:latin typeface="Helvetica"/>
                <a:cs typeface="Helvetica"/>
              </a:rPr>
              <a:t>The Others</a:t>
            </a:r>
          </a:p>
          <a:p>
            <a:pPr marL="0" indent="0">
              <a:buNone/>
            </a:pPr>
            <a:endParaRPr lang="en-US" dirty="0"/>
          </a:p>
        </p:txBody>
      </p:sp>
    </p:spTree>
    <p:extLst>
      <p:ext uri="{BB962C8B-B14F-4D97-AF65-F5344CB8AC3E}">
        <p14:creationId xmlns:p14="http://schemas.microsoft.com/office/powerpoint/2010/main" val="3411610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69559" y="1114353"/>
            <a:ext cx="11324027" cy="4820164"/>
          </a:xfrm>
        </p:spPr>
        <p:txBody>
          <a:bodyPr/>
          <a:lstStyle/>
          <a:p>
            <a:pPr marL="1557828" lvl="3" indent="-260344" defTabSz="1206470" rtl="0">
              <a:lnSpc>
                <a:spcPct val="80000"/>
              </a:lnSpc>
              <a:spcBef>
                <a:spcPts val="533"/>
              </a:spcBef>
              <a:defRPr/>
            </a:pPr>
            <a:br>
              <a:rPr lang="en-US" altLang="en-US" sz="2267" b="1" kern="1200"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br>
            <a:r>
              <a:rPr lang="en-US" altLang="en-US" sz="2133" b="1" dirty="0">
                <a:solidFill>
                  <a:srgbClr val="FF0000"/>
                </a:solidFill>
                <a:latin typeface="Constantia" pitchFamily="18" charset="0"/>
                <a:ea typeface="Constantia" pitchFamily="18" charset="0"/>
                <a:cs typeface="Constantia" pitchFamily="18" charset="0"/>
                <a:sym typeface="Constantia" pitchFamily="18" charset="0"/>
              </a:rPr>
              <a:t>tagraxofusp-erzs ELZONRIS™ </a:t>
            </a:r>
            <a:r>
              <a:rPr lang="en-US" altLang="en-US" sz="2133" b="1" dirty="0">
                <a:latin typeface="Constantia" pitchFamily="18" charset="0"/>
                <a:ea typeface="Constantia" pitchFamily="18" charset="0"/>
                <a:cs typeface="Constantia" pitchFamily="18" charset="0"/>
                <a:sym typeface="Constantia" pitchFamily="18" charset="0"/>
              </a:rPr>
              <a:t>Stemline Therapeutics (a CD123-directed cytotoxin for blastic plasmacytoid dendritic cell neoplasm in adult and pediatric pts 2 y/o and older)</a:t>
            </a:r>
            <a:br>
              <a:rPr lang="en-US" altLang="en-US" sz="2133" b="1" dirty="0">
                <a:latin typeface="Constantia" pitchFamily="18" charset="0"/>
                <a:ea typeface="Constantia" pitchFamily="18" charset="0"/>
                <a:cs typeface="Constantia" pitchFamily="18" charset="0"/>
                <a:sym typeface="Constantia" pitchFamily="18" charset="0"/>
              </a:rPr>
            </a:br>
            <a:endParaRPr lang="en-US" sz="2133" dirty="0">
              <a:solidFill>
                <a:schemeClr val="tx1"/>
              </a:solidFill>
            </a:endParaRPr>
          </a:p>
        </p:txBody>
      </p:sp>
      <p:sp>
        <p:nvSpPr>
          <p:cNvPr id="3" name="TextBox 2">
            <a:extLst>
              <a:ext uri="{FF2B5EF4-FFF2-40B4-BE49-F238E27FC236}">
                <a16:creationId xmlns:a16="http://schemas.microsoft.com/office/drawing/2014/main" id="{59260574-CF0F-4597-B030-D7785E846D21}"/>
              </a:ext>
            </a:extLst>
          </p:cNvPr>
          <p:cNvSpPr txBox="1"/>
          <p:nvPr/>
        </p:nvSpPr>
        <p:spPr>
          <a:xfrm>
            <a:off x="557118" y="6099635"/>
            <a:ext cx="5603476" cy="1077218"/>
          </a:xfrm>
          <a:prstGeom prst="rect">
            <a:avLst/>
          </a:prstGeom>
          <a:noFill/>
        </p:spPr>
        <p:txBody>
          <a:bodyPr wrap="square" rtlCol="0">
            <a:spAutoFit/>
          </a:bodyPr>
          <a:lstStyle/>
          <a:p>
            <a:r>
              <a:rPr lang="en-US" sz="1600" dirty="0">
                <a:hlinkClick r:id="rId2"/>
              </a:rPr>
              <a:t>www.elzonris.com</a:t>
            </a:r>
            <a:endParaRPr lang="en-US" sz="1600" dirty="0"/>
          </a:p>
          <a:p>
            <a:endParaRPr lang="en-US" sz="1600" dirty="0"/>
          </a:p>
          <a:p>
            <a:endParaRPr lang="en-US" sz="1600" dirty="0"/>
          </a:p>
          <a:p>
            <a:endParaRPr lang="en-US" sz="1600" dirty="0"/>
          </a:p>
        </p:txBody>
      </p:sp>
    </p:spTree>
    <p:extLst>
      <p:ext uri="{BB962C8B-B14F-4D97-AF65-F5344CB8AC3E}">
        <p14:creationId xmlns:p14="http://schemas.microsoft.com/office/powerpoint/2010/main" val="18884709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267" y="-1"/>
            <a:ext cx="10972800" cy="1143000"/>
          </a:xfrm>
        </p:spPr>
        <p:txBody>
          <a:bodyPr>
            <a:normAutofit fontScale="90000"/>
          </a:bodyPr>
          <a:lstStyle/>
          <a:p>
            <a:pPr algn="ctr"/>
            <a:br>
              <a:rPr lang="en-US" u="sng" dirty="0">
                <a:solidFill>
                  <a:srgbClr val="FF0000"/>
                </a:solidFill>
                <a:latin typeface="Constantia" panose="02030602050306030303" pitchFamily="18" charset="0"/>
              </a:rPr>
            </a:br>
            <a:r>
              <a:rPr lang="en-US" altLang="en-US" sz="3600" b="1" dirty="0">
                <a:solidFill>
                  <a:srgbClr val="FF0000"/>
                </a:solidFill>
                <a:latin typeface="Constantia" pitchFamily="18" charset="0"/>
                <a:ea typeface="Constantia" pitchFamily="18" charset="0"/>
                <a:cs typeface="Constantia" pitchFamily="18" charset="0"/>
                <a:sym typeface="Constantia" pitchFamily="18" charset="0"/>
              </a:rPr>
              <a:t>tagraxofusp-erzs ELZONRIS™</a:t>
            </a:r>
            <a:endParaRPr lang="en-US" sz="3600" dirty="0"/>
          </a:p>
        </p:txBody>
      </p:sp>
      <p:sp>
        <p:nvSpPr>
          <p:cNvPr id="3" name="Content Placeholder 2"/>
          <p:cNvSpPr>
            <a:spLocks noGrp="1"/>
          </p:cNvSpPr>
          <p:nvPr>
            <p:ph idx="1"/>
          </p:nvPr>
        </p:nvSpPr>
        <p:spPr>
          <a:xfrm>
            <a:off x="395845" y="1142999"/>
            <a:ext cx="11186556" cy="5173135"/>
          </a:xfrm>
        </p:spPr>
        <p:txBody>
          <a:bodyPr>
            <a:normAutofit fontScale="32500" lnSpcReduction="20000"/>
          </a:bodyPr>
          <a:lstStyle/>
          <a:p>
            <a:pPr marL="1145087" lvl="3" indent="0" defTabSz="1206470">
              <a:lnSpc>
                <a:spcPct val="80000"/>
              </a:lnSpc>
              <a:spcBef>
                <a:spcPts val="533"/>
              </a:spcBef>
              <a:buClr>
                <a:srgbClr val="0F6FC6"/>
              </a:buClr>
              <a:buSzPct val="85000"/>
              <a:buNone/>
              <a:defRPr/>
            </a:pPr>
            <a:endParaRPr lang="en-US" altLang="en-US" sz="2667" b="1"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endParaRPr>
          </a:p>
          <a:p>
            <a:pPr marL="1145087" lvl="3" indent="0" defTabSz="1206470">
              <a:lnSpc>
                <a:spcPct val="80000"/>
              </a:lnSpc>
              <a:spcBef>
                <a:spcPts val="533"/>
              </a:spcBef>
              <a:buClr>
                <a:srgbClr val="0F6FC6"/>
              </a:buClr>
              <a:buSzPct val="85000"/>
              <a:buNone/>
              <a:defRPr/>
            </a:pPr>
            <a:endParaRPr lang="en-US" altLang="en-US" sz="5333" b="1"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endParaRPr>
          </a:p>
          <a:p>
            <a:pPr marL="1145087" lvl="3" indent="0" defTabSz="1206470">
              <a:lnSpc>
                <a:spcPct val="80000"/>
              </a:lnSpc>
              <a:spcBef>
                <a:spcPts val="533"/>
              </a:spcBef>
              <a:buClr>
                <a:srgbClr val="0F6FC6"/>
              </a:buClr>
              <a:buSzPct val="85000"/>
              <a:buNone/>
              <a:defRPr/>
            </a:pPr>
            <a:r>
              <a:rPr lang="en-US" altLang="en-US" sz="5333" b="1"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tagraxofusp-erzs ELZONRIS™ </a:t>
            </a:r>
            <a:r>
              <a:rPr lang="en-US" altLang="en-US" sz="5333" b="1" dirty="0">
                <a:latin typeface="Constantia" panose="02030602050306030303" pitchFamily="18" charset="0"/>
                <a:ea typeface="Constantia" panose="02030602050306030303" pitchFamily="18" charset="0"/>
                <a:cs typeface="Constantia" panose="02030602050306030303" pitchFamily="18" charset="0"/>
                <a:sym typeface="Constantia" pitchFamily="18" charset="0"/>
              </a:rPr>
              <a:t>Stemline Therapeutics (a CD123-directed cytotoxin for blastic plasmacytoid dendritic cell neoplasm in adult and pediatric pts 2 y/o and older)</a:t>
            </a:r>
            <a:br>
              <a:rPr lang="en-US" altLang="en-US" sz="5333" b="1" dirty="0">
                <a:latin typeface="Constantia" panose="02030602050306030303" pitchFamily="18" charset="0"/>
                <a:ea typeface="Constantia" panose="02030602050306030303" pitchFamily="18" charset="0"/>
                <a:cs typeface="Constantia" panose="02030602050306030303" pitchFamily="18" charset="0"/>
                <a:sym typeface="Constantia" pitchFamily="18" charset="0"/>
              </a:rPr>
            </a:br>
            <a:endParaRPr lang="en-US" altLang="en-US" sz="5333" b="1" dirty="0">
              <a:latin typeface="Constantia" panose="02030602050306030303" pitchFamily="18" charset="0"/>
              <a:ea typeface="Constantia" panose="02030602050306030303" pitchFamily="18" charset="0"/>
              <a:cs typeface="Constantia" panose="02030602050306030303" pitchFamily="18" charset="0"/>
              <a:sym typeface="Constantia" pitchFamily="18" charset="0"/>
            </a:endParaRPr>
          </a:p>
          <a:p>
            <a:pPr marL="1145087" lvl="3" indent="0" defTabSz="1206470">
              <a:lnSpc>
                <a:spcPct val="80000"/>
              </a:lnSpc>
              <a:spcBef>
                <a:spcPts val="533"/>
              </a:spcBef>
              <a:buClr>
                <a:srgbClr val="0F6FC6"/>
              </a:buClr>
              <a:buSzPct val="85000"/>
              <a:buNone/>
              <a:defRPr/>
            </a:pPr>
            <a:endParaRPr lang="en-US" altLang="en-US" sz="5333" b="1" dirty="0">
              <a:latin typeface="Constantia" panose="02030602050306030303" pitchFamily="18" charset="0"/>
              <a:ea typeface="Constantia" panose="02030602050306030303" pitchFamily="18" charset="0"/>
              <a:cs typeface="Constantia" panose="02030602050306030303" pitchFamily="18" charset="0"/>
              <a:sym typeface="Constantia" pitchFamily="18" charset="0"/>
            </a:endParaRPr>
          </a:p>
          <a:p>
            <a:pPr marL="1295368" lvl="4" indent="-380990">
              <a:spcBef>
                <a:spcPts val="400"/>
              </a:spcBef>
              <a:buClr>
                <a:srgbClr val="0BD0D9"/>
              </a:buClr>
              <a:buFont typeface="Arial" panose="020B0604020202020204" pitchFamily="34" charset="0"/>
              <a:buChar char="•"/>
              <a:defRPr/>
            </a:pPr>
            <a:r>
              <a:rPr lang="en-US" altLang="en-US" sz="53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CD-123 directed cytotoxin</a:t>
            </a:r>
          </a:p>
          <a:p>
            <a:pPr marL="1295368" lvl="4" indent="-380990">
              <a:spcBef>
                <a:spcPts val="400"/>
              </a:spcBef>
              <a:buClr>
                <a:srgbClr val="0BD0D9"/>
              </a:buClr>
              <a:buFont typeface="Arial" panose="020B0604020202020204" pitchFamily="34" charset="0"/>
              <a:buChar char="•"/>
              <a:defRPr/>
            </a:pPr>
            <a:endParaRPr lang="en-US" altLang="en-US" sz="53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53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Potential infusion reactions; pre-medicate</a:t>
            </a:r>
          </a:p>
          <a:p>
            <a:pPr marL="1295368" lvl="4" indent="-380990">
              <a:spcBef>
                <a:spcPts val="400"/>
              </a:spcBef>
              <a:buClr>
                <a:srgbClr val="0BD0D9"/>
              </a:buClr>
              <a:buFont typeface="Arial" panose="020B0604020202020204" pitchFamily="34" charset="0"/>
              <a:buChar char="•"/>
              <a:defRPr/>
            </a:pPr>
            <a:endParaRPr lang="en-US" altLang="en-US" sz="53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53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Targets CD123</a:t>
            </a:r>
          </a:p>
          <a:p>
            <a:pPr marL="1295368" lvl="4" indent="-380990">
              <a:spcBef>
                <a:spcPts val="400"/>
              </a:spcBef>
              <a:buClr>
                <a:srgbClr val="0BD0D9"/>
              </a:buClr>
              <a:buFont typeface="Arial" panose="020B0604020202020204" pitchFamily="34" charset="0"/>
              <a:buChar char="•"/>
              <a:defRPr/>
            </a:pPr>
            <a:endParaRPr lang="en-US" altLang="en-US" sz="53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sz="5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No genomic alteration testing needed prior to administration</a:t>
            </a:r>
          </a:p>
          <a:p>
            <a:pPr marL="914378" lvl="4" indent="0">
              <a:spcBef>
                <a:spcPts val="400"/>
              </a:spcBef>
              <a:buClr>
                <a:srgbClr val="0BD0D9"/>
              </a:buClr>
              <a:buNone/>
              <a:defRPr/>
            </a:pPr>
            <a:endParaRPr lang="en-US" altLang="en-US" sz="5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endParaRPr lang="en-US" altLang="en-US" sz="53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53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 capillary leak syndrome (potentially fatal), hypersensitivity rxns., hepatotoxicity nausea, fatigue, peripheral edema, pyrexia and weight increase, decreases in albumin, platelets, hemoglobin, calcium, and sodium; increases in   glucose, ALT and AST. </a:t>
            </a:r>
            <a:endParaRPr lang="en-US" sz="5333" dirty="0">
              <a:highlight>
                <a:srgbClr val="FFFF00"/>
              </a:highlight>
              <a:latin typeface="Constantia" panose="02030602050306030303" pitchFamily="18" charset="0"/>
            </a:endParaRPr>
          </a:p>
          <a:p>
            <a:pPr marL="914377" lvl="4" indent="0">
              <a:spcBef>
                <a:spcPts val="400"/>
              </a:spcBef>
              <a:buClr>
                <a:srgbClr val="0BD0D9"/>
              </a:buClr>
              <a:buNone/>
              <a:defRPr/>
            </a:pPr>
            <a:r>
              <a:rPr lang="en-US" altLang="en-US" sz="5333"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                        </a:t>
            </a:r>
          </a:p>
        </p:txBody>
      </p:sp>
      <p:sp>
        <p:nvSpPr>
          <p:cNvPr id="4" name="TextBox 3">
            <a:extLst>
              <a:ext uri="{FF2B5EF4-FFF2-40B4-BE49-F238E27FC236}">
                <a16:creationId xmlns:a16="http://schemas.microsoft.com/office/drawing/2014/main" id="{368B7EC6-454C-4E4A-9CFA-476EC6CE11EA}"/>
              </a:ext>
            </a:extLst>
          </p:cNvPr>
          <p:cNvSpPr txBox="1"/>
          <p:nvPr/>
        </p:nvSpPr>
        <p:spPr>
          <a:xfrm>
            <a:off x="91440" y="6398695"/>
            <a:ext cx="7609840" cy="830997"/>
          </a:xfrm>
          <a:prstGeom prst="rect">
            <a:avLst/>
          </a:prstGeom>
          <a:noFill/>
        </p:spPr>
        <p:txBody>
          <a:bodyPr wrap="square" rtlCol="0">
            <a:spAutoFit/>
          </a:bodyPr>
          <a:lstStyle/>
          <a:p>
            <a:r>
              <a:rPr lang="en-US" sz="1600" dirty="0">
                <a:hlinkClick r:id="rId2"/>
              </a:rPr>
              <a:t>www.elzonris.com</a:t>
            </a:r>
            <a:endParaRPr lang="en-US" sz="1600" dirty="0"/>
          </a:p>
          <a:p>
            <a:endParaRPr lang="en-US" sz="1600" dirty="0"/>
          </a:p>
          <a:p>
            <a:endParaRPr lang="en-US" sz="1600" dirty="0"/>
          </a:p>
        </p:txBody>
      </p:sp>
    </p:spTree>
    <p:extLst>
      <p:ext uri="{BB962C8B-B14F-4D97-AF65-F5344CB8AC3E}">
        <p14:creationId xmlns:p14="http://schemas.microsoft.com/office/powerpoint/2010/main" val="28813260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A034-35AF-475D-ADB1-9B719C56697A}"/>
              </a:ext>
            </a:extLst>
          </p:cNvPr>
          <p:cNvSpPr>
            <a:spLocks noGrp="1"/>
          </p:cNvSpPr>
          <p:nvPr>
            <p:ph type="title"/>
          </p:nvPr>
        </p:nvSpPr>
        <p:spPr>
          <a:xfrm>
            <a:off x="169559" y="1114353"/>
            <a:ext cx="11324027" cy="4820164"/>
          </a:xfrm>
        </p:spPr>
        <p:txBody>
          <a:bodyPr/>
          <a:lstStyle/>
          <a:p>
            <a:pPr marL="1557828" lvl="3" indent="-260344" defTabSz="1206470" rtl="0">
              <a:lnSpc>
                <a:spcPct val="80000"/>
              </a:lnSpc>
              <a:spcBef>
                <a:spcPts val="533"/>
              </a:spcBef>
              <a:defRPr/>
            </a:pPr>
            <a:br>
              <a:rPr lang="en-US" altLang="en-US" sz="2267" b="1" kern="1200"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br>
            <a:r>
              <a:rPr lang="en-US" altLang="en-US" sz="2133" b="1" dirty="0">
                <a:solidFill>
                  <a:srgbClr val="FF0000"/>
                </a:solidFill>
                <a:latin typeface="Constantia" panose="02030602050306030303" pitchFamily="18" charset="0"/>
                <a:ea typeface="Constantia" pitchFamily="18" charset="0"/>
                <a:cs typeface="Constantia" pitchFamily="18" charset="0"/>
                <a:sym typeface="Constantia" pitchFamily="18" charset="0"/>
              </a:rPr>
              <a:t>calaspargase pegol-mknl  ASPARLAS™ </a:t>
            </a:r>
            <a:r>
              <a:rPr lang="en-US" altLang="en-US" sz="2133" b="1" dirty="0">
                <a:latin typeface="Constantia" panose="02030602050306030303" pitchFamily="18" charset="0"/>
                <a:ea typeface="Constantia" pitchFamily="18" charset="0"/>
                <a:cs typeface="Constantia" pitchFamily="18" charset="0"/>
                <a:sym typeface="Constantia" pitchFamily="18" charset="0"/>
              </a:rPr>
              <a:t>Servier (a component of a multi-agent chemotherapeutic regimen for ALL in pediatric and young adult pts age 1 month to 21 years. An asparagine specific enzyme; allows for a longer interval between doses  compared to other pegasparagase products)</a:t>
            </a:r>
            <a:br>
              <a:rPr lang="en-US" altLang="en-US" sz="2133" b="1" dirty="0">
                <a:latin typeface="Constantia" panose="02030602050306030303" pitchFamily="18" charset="0"/>
                <a:ea typeface="Constantia" pitchFamily="18" charset="0"/>
                <a:cs typeface="Constantia" pitchFamily="18" charset="0"/>
                <a:sym typeface="Constantia" pitchFamily="18" charset="0"/>
              </a:rPr>
            </a:br>
            <a:endParaRPr lang="en-US" sz="2133" dirty="0">
              <a:solidFill>
                <a:schemeClr val="tx1"/>
              </a:solidFill>
            </a:endParaRPr>
          </a:p>
        </p:txBody>
      </p:sp>
      <p:sp>
        <p:nvSpPr>
          <p:cNvPr id="3" name="TextBox 2">
            <a:extLst>
              <a:ext uri="{FF2B5EF4-FFF2-40B4-BE49-F238E27FC236}">
                <a16:creationId xmlns:a16="http://schemas.microsoft.com/office/drawing/2014/main" id="{59260574-CF0F-4597-B030-D7785E846D21}"/>
              </a:ext>
            </a:extLst>
          </p:cNvPr>
          <p:cNvSpPr txBox="1"/>
          <p:nvPr/>
        </p:nvSpPr>
        <p:spPr>
          <a:xfrm>
            <a:off x="557118" y="6099635"/>
            <a:ext cx="5603476" cy="1077218"/>
          </a:xfrm>
          <a:prstGeom prst="rect">
            <a:avLst/>
          </a:prstGeom>
          <a:noFill/>
        </p:spPr>
        <p:txBody>
          <a:bodyPr wrap="square" rtlCol="0">
            <a:spAutoFit/>
          </a:bodyPr>
          <a:lstStyle/>
          <a:p>
            <a:r>
              <a:rPr lang="en-US" sz="1600" dirty="0">
                <a:hlinkClick r:id="rId2"/>
              </a:rPr>
              <a:t>www.asparlas.com</a:t>
            </a:r>
            <a:endParaRPr lang="en-US" sz="1600" dirty="0"/>
          </a:p>
          <a:p>
            <a:endParaRPr lang="en-US" sz="1600" dirty="0"/>
          </a:p>
          <a:p>
            <a:endParaRPr lang="en-US" sz="1600" dirty="0"/>
          </a:p>
          <a:p>
            <a:endParaRPr lang="en-US" sz="1600" dirty="0"/>
          </a:p>
        </p:txBody>
      </p:sp>
    </p:spTree>
    <p:extLst>
      <p:ext uri="{BB962C8B-B14F-4D97-AF65-F5344CB8AC3E}">
        <p14:creationId xmlns:p14="http://schemas.microsoft.com/office/powerpoint/2010/main" val="40921375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17" y="-1"/>
            <a:ext cx="10866784" cy="914401"/>
          </a:xfrm>
        </p:spPr>
        <p:txBody>
          <a:bodyPr>
            <a:normAutofit fontScale="90000"/>
          </a:bodyPr>
          <a:lstStyle/>
          <a:p>
            <a:pPr algn="ctr"/>
            <a:br>
              <a:rPr lang="en-US" u="sng" dirty="0">
                <a:solidFill>
                  <a:srgbClr val="FF0000"/>
                </a:solidFill>
                <a:latin typeface="Constantia" panose="02030602050306030303" pitchFamily="18" charset="0"/>
              </a:rPr>
            </a:br>
            <a:r>
              <a:rPr lang="en-US" altLang="en-US" sz="3600" b="1" dirty="0">
                <a:solidFill>
                  <a:srgbClr val="FF0000"/>
                </a:solidFill>
                <a:latin typeface="Constantia" panose="02030602050306030303" pitchFamily="18" charset="0"/>
                <a:ea typeface="Constantia" pitchFamily="18" charset="0"/>
                <a:cs typeface="Constantia" pitchFamily="18" charset="0"/>
                <a:sym typeface="Constantia" pitchFamily="18" charset="0"/>
              </a:rPr>
              <a:t>calaspargase pegol-mknl  ASPARLAS™</a:t>
            </a:r>
            <a:br>
              <a:rPr lang="en-US" altLang="en-US" sz="3600" dirty="0">
                <a:latin typeface="Constantia" panose="02030602050306030303" pitchFamily="18" charset="0"/>
              </a:rPr>
            </a:br>
            <a:endParaRPr lang="en-US" sz="3600" dirty="0"/>
          </a:p>
        </p:txBody>
      </p:sp>
      <p:sp>
        <p:nvSpPr>
          <p:cNvPr id="3" name="Content Placeholder 2"/>
          <p:cNvSpPr>
            <a:spLocks noGrp="1"/>
          </p:cNvSpPr>
          <p:nvPr>
            <p:ph idx="1"/>
          </p:nvPr>
        </p:nvSpPr>
        <p:spPr>
          <a:xfrm>
            <a:off x="185530" y="891526"/>
            <a:ext cx="11820940" cy="5496021"/>
          </a:xfrm>
        </p:spPr>
        <p:txBody>
          <a:bodyPr>
            <a:noAutofit/>
          </a:bodyPr>
          <a:lstStyle/>
          <a:p>
            <a:pPr marL="1145087" lvl="3" indent="0" defTabSz="1206470">
              <a:lnSpc>
                <a:spcPct val="80000"/>
              </a:lnSpc>
              <a:spcBef>
                <a:spcPts val="533"/>
              </a:spcBef>
              <a:buClr>
                <a:srgbClr val="0F6FC6"/>
              </a:buClr>
              <a:buSzPct val="85000"/>
              <a:buNone/>
              <a:defRPr/>
            </a:pPr>
            <a:endParaRPr lang="en-US" altLang="en-US" sz="2000" b="1"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endParaRPr>
          </a:p>
          <a:p>
            <a:pPr marL="1145087" lvl="3" indent="0" defTabSz="1206470">
              <a:lnSpc>
                <a:spcPct val="80000"/>
              </a:lnSpc>
              <a:spcBef>
                <a:spcPts val="533"/>
              </a:spcBef>
              <a:buClr>
                <a:srgbClr val="0F6FC6"/>
              </a:buClr>
              <a:buSzPct val="85000"/>
              <a:buNone/>
              <a:defRPr/>
            </a:pPr>
            <a:r>
              <a:rPr lang="en-US" altLang="en-US" sz="2000" b="1" dirty="0">
                <a:solidFill>
                  <a:srgbClr val="FF0000"/>
                </a:solidFill>
                <a:latin typeface="Constantia" panose="02030602050306030303" pitchFamily="18" charset="0"/>
                <a:ea typeface="Constantia" panose="02030602050306030303" pitchFamily="18" charset="0"/>
                <a:cs typeface="Constantia" panose="02030602050306030303" pitchFamily="18" charset="0"/>
                <a:sym typeface="Constantia" pitchFamily="18" charset="0"/>
              </a:rPr>
              <a:t>calaspargase pegol-mknl  ASPARLAS™ </a:t>
            </a:r>
            <a:r>
              <a:rPr lang="en-US" altLang="en-US" sz="2000" b="1" dirty="0">
                <a:latin typeface="Constantia" panose="02030602050306030303" pitchFamily="18" charset="0"/>
                <a:ea typeface="Constantia" pitchFamily="18" charset="0"/>
                <a:cs typeface="Constantia" pitchFamily="18" charset="0"/>
                <a:sym typeface="Constantia" pitchFamily="18" charset="0"/>
              </a:rPr>
              <a:t>Servier (a component of a multi-agent chemotherapeutic regimen for ALL in pediatric and young adult pts age 1 month to 21 years. An asparagine specific enzyme; allows for a longer interval between doses  compared to other pegasparagase products)</a:t>
            </a:r>
          </a:p>
          <a:p>
            <a:pPr marL="1145087" lvl="3" indent="0" defTabSz="1206470">
              <a:lnSpc>
                <a:spcPct val="80000"/>
              </a:lnSpc>
              <a:spcBef>
                <a:spcPts val="533"/>
              </a:spcBef>
              <a:buClr>
                <a:srgbClr val="0F6FC6"/>
              </a:buClr>
              <a:buSzPct val="85000"/>
              <a:buNone/>
              <a:defRPr/>
            </a:pPr>
            <a:endParaRPr lang="en-US" altLang="en-US" sz="2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Asparagine specific enzyme</a:t>
            </a:r>
          </a:p>
          <a:p>
            <a:pPr marL="1295368" lvl="4" indent="-380990">
              <a:spcBef>
                <a:spcPts val="400"/>
              </a:spcBef>
              <a:buClr>
                <a:srgbClr val="0BD0D9"/>
              </a:buClr>
              <a:buFont typeface="Arial" panose="020B0604020202020204" pitchFamily="34" charset="0"/>
              <a:buChar char="•"/>
              <a:defRPr/>
            </a:pPr>
            <a:endParaRPr lang="en-US" altLang="en-US" sz="2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Potential hypersensitivity reactions; observe 1 hour after administration</a:t>
            </a:r>
          </a:p>
          <a:p>
            <a:pPr marL="1295368" lvl="4" indent="-380990">
              <a:spcBef>
                <a:spcPts val="400"/>
              </a:spcBef>
              <a:buClr>
                <a:srgbClr val="0BD0D9"/>
              </a:buClr>
              <a:defRPr/>
            </a:pPr>
            <a:endParaRPr lang="en-US" altLang="en-US" sz="2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Not genomic alteration specific </a:t>
            </a:r>
          </a:p>
          <a:p>
            <a:pPr marL="1295368" lvl="4" indent="-380990">
              <a:spcBef>
                <a:spcPts val="400"/>
              </a:spcBef>
              <a:buClr>
                <a:srgbClr val="0BD0D9"/>
              </a:buClr>
              <a:buFont typeface="Arial" panose="020B0604020202020204" pitchFamily="34" charset="0"/>
              <a:buChar char="•"/>
              <a:defRPr/>
            </a:pPr>
            <a:endParaRPr lang="en-US" altLang="en-US" sz="2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buFont typeface="Arial" panose="020B0604020202020204" pitchFamily="34" charset="0"/>
              <a:buChar char="•"/>
              <a:defRPr/>
            </a:pPr>
            <a:r>
              <a:rPr lang="en-US" altLang="en-US" sz="20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  Thrombosis, hemorrhage, hepatotoxicity, hypersensitivity rxns, elevated transaminase, bilirubin increased, pancreatitis and abnormal clotting studies. </a:t>
            </a:r>
            <a:endParaRPr lang="en-US" sz="2000" dirty="0">
              <a:highlight>
                <a:srgbClr val="FFFF00"/>
              </a:highlight>
            </a:endParaRPr>
          </a:p>
        </p:txBody>
      </p:sp>
      <p:sp>
        <p:nvSpPr>
          <p:cNvPr id="4" name="TextBox 3">
            <a:extLst>
              <a:ext uri="{FF2B5EF4-FFF2-40B4-BE49-F238E27FC236}">
                <a16:creationId xmlns:a16="http://schemas.microsoft.com/office/drawing/2014/main" id="{368B7EC6-454C-4E4A-9CFA-476EC6CE11EA}"/>
              </a:ext>
            </a:extLst>
          </p:cNvPr>
          <p:cNvSpPr txBox="1"/>
          <p:nvPr/>
        </p:nvSpPr>
        <p:spPr>
          <a:xfrm>
            <a:off x="185530" y="6387547"/>
            <a:ext cx="7609840" cy="830997"/>
          </a:xfrm>
          <a:prstGeom prst="rect">
            <a:avLst/>
          </a:prstGeom>
          <a:noFill/>
        </p:spPr>
        <p:txBody>
          <a:bodyPr wrap="square" rtlCol="0">
            <a:spAutoFit/>
          </a:bodyPr>
          <a:lstStyle/>
          <a:p>
            <a:r>
              <a:rPr lang="en-US" sz="1600" dirty="0">
                <a:hlinkClick r:id="rId2"/>
              </a:rPr>
              <a:t>www.asparlas.com</a:t>
            </a:r>
            <a:endParaRPr lang="en-US" sz="1600" dirty="0"/>
          </a:p>
          <a:p>
            <a:endParaRPr lang="en-US" sz="1600" dirty="0"/>
          </a:p>
          <a:p>
            <a:endParaRPr lang="en-US" sz="1600" dirty="0"/>
          </a:p>
        </p:txBody>
      </p:sp>
    </p:spTree>
    <p:extLst>
      <p:ext uri="{BB962C8B-B14F-4D97-AF65-F5344CB8AC3E}">
        <p14:creationId xmlns:p14="http://schemas.microsoft.com/office/powerpoint/2010/main" val="38948620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82237"/>
            <a:ext cx="10972800" cy="4345321"/>
          </a:xfrm>
        </p:spPr>
        <p:txBody>
          <a:bodyPr>
            <a:normAutofit/>
          </a:bodyPr>
          <a:lstStyle/>
          <a:p>
            <a:pPr marL="609585" lvl="2" indent="0" defTabSz="1219170">
              <a:spcBef>
                <a:spcPts val="0"/>
              </a:spcBef>
              <a:buNone/>
              <a:defRPr/>
            </a:pPr>
            <a:endParaRPr lang="en-US" altLang="en-US" sz="2133" b="1" dirty="0">
              <a:solidFill>
                <a:srgbClr val="FF0000"/>
              </a:solidFill>
              <a:latin typeface="Constantia" panose="02030602050306030303" pitchFamily="18" charset="0"/>
              <a:ea typeface="Constantia" pitchFamily="18" charset="0"/>
              <a:cs typeface="Constantia" pitchFamily="18" charset="0"/>
              <a:sym typeface="Constantia" pitchFamily="18" charset="0"/>
            </a:endParaRPr>
          </a:p>
          <a:p>
            <a:pPr marL="609585" lvl="2" indent="0" defTabSz="1219170">
              <a:spcBef>
                <a:spcPts val="0"/>
              </a:spcBef>
              <a:buNone/>
              <a:defRPr/>
            </a:pPr>
            <a:endParaRPr lang="en-US" altLang="en-US" sz="2133" b="1" dirty="0">
              <a:solidFill>
                <a:srgbClr val="FF0000"/>
              </a:solidFill>
              <a:latin typeface="Constantia" panose="02030602050306030303" pitchFamily="18" charset="0"/>
              <a:ea typeface="Constantia" pitchFamily="18" charset="0"/>
              <a:cs typeface="Constantia" pitchFamily="18" charset="0"/>
              <a:sym typeface="Constantia" pitchFamily="18" charset="0"/>
            </a:endParaRPr>
          </a:p>
          <a:p>
            <a:pPr marL="609585" lvl="2" indent="0" defTabSz="1219170">
              <a:spcBef>
                <a:spcPts val="0"/>
              </a:spcBef>
              <a:buNone/>
              <a:defRPr/>
            </a:pPr>
            <a:endParaRPr lang="en-US" altLang="en-US" sz="2133" b="1" dirty="0">
              <a:solidFill>
                <a:srgbClr val="FF0000"/>
              </a:solidFill>
              <a:latin typeface="Constantia" panose="02030602050306030303" pitchFamily="18" charset="0"/>
              <a:ea typeface="Constantia" pitchFamily="18" charset="0"/>
              <a:cs typeface="Constantia" pitchFamily="18" charset="0"/>
              <a:sym typeface="Constantia" pitchFamily="18" charset="0"/>
            </a:endParaRPr>
          </a:p>
          <a:p>
            <a:pPr marL="609585" lvl="2" indent="0" defTabSz="1219170">
              <a:spcBef>
                <a:spcPts val="0"/>
              </a:spcBef>
              <a:buNone/>
              <a:defRPr/>
            </a:pPr>
            <a:endParaRPr lang="en-US" altLang="en-US" sz="2133" b="1" dirty="0">
              <a:solidFill>
                <a:srgbClr val="FF0000"/>
              </a:solidFill>
              <a:latin typeface="Constantia" panose="02030602050306030303" pitchFamily="18" charset="0"/>
              <a:ea typeface="Constantia" pitchFamily="18" charset="0"/>
              <a:cs typeface="Constantia" pitchFamily="18" charset="0"/>
              <a:sym typeface="Constantia" pitchFamily="18" charset="0"/>
            </a:endParaRPr>
          </a:p>
          <a:p>
            <a:pPr marL="609585" lvl="2" indent="0" defTabSz="1219170">
              <a:spcBef>
                <a:spcPts val="0"/>
              </a:spcBef>
              <a:buNone/>
              <a:defRPr/>
            </a:pPr>
            <a:r>
              <a:rPr lang="en-US" altLang="en-US" b="1" dirty="0">
                <a:solidFill>
                  <a:srgbClr val="FF0000"/>
                </a:solidFill>
                <a:latin typeface="Constantia" panose="02030602050306030303" pitchFamily="18" charset="0"/>
                <a:ea typeface="Constantia" pitchFamily="18" charset="0"/>
                <a:cs typeface="Constantia" pitchFamily="18" charset="0"/>
                <a:sym typeface="Constantia" pitchFamily="18" charset="0"/>
              </a:rPr>
              <a:t>darolutamide NUBEQA®</a:t>
            </a:r>
            <a:r>
              <a:rPr lang="en-US" altLang="en-US" b="1" dirty="0">
                <a:solidFill>
                  <a:srgbClr val="00B0F0"/>
                </a:solidFill>
                <a:latin typeface="Constantia" pitchFamily="18" charset="0"/>
                <a:ea typeface="Constantia" pitchFamily="18" charset="0"/>
                <a:cs typeface="Constantia" pitchFamily="18" charset="0"/>
                <a:sym typeface="Constantia" pitchFamily="18" charset="0"/>
              </a:rPr>
              <a:t> </a:t>
            </a:r>
            <a:r>
              <a:rPr lang="en-US" altLang="en-US" b="1" dirty="0">
                <a:latin typeface="Constantia" pitchFamily="18" charset="0"/>
                <a:ea typeface="Constantia" pitchFamily="18" charset="0"/>
                <a:cs typeface="Constantia" pitchFamily="18" charset="0"/>
                <a:sym typeface="Constantia" pitchFamily="18" charset="0"/>
              </a:rPr>
              <a:t>Bayer (</a:t>
            </a:r>
            <a:r>
              <a:rPr lang="en-US" b="1" dirty="0">
                <a:latin typeface="Constantia" panose="02030602050306030303" pitchFamily="18" charset="0"/>
              </a:rPr>
              <a:t>treatment of patients with non-metastatic castration-resistant prostate cancer)</a:t>
            </a:r>
          </a:p>
          <a:p>
            <a:pPr marL="609585" lvl="2" indent="0" defTabSz="1219170">
              <a:spcBef>
                <a:spcPts val="0"/>
              </a:spcBef>
              <a:buNone/>
              <a:defRPr/>
            </a:pPr>
            <a:endParaRPr lang="en-US" altLang="en-US" b="1" u="sng" dirty="0">
              <a:solidFill>
                <a:prstClr val="black"/>
              </a:solidFill>
              <a:latin typeface="Constantia" panose="02030602050306030303" pitchFamily="18" charset="0"/>
              <a:ea typeface="Constantia" pitchFamily="18" charset="0"/>
              <a:cs typeface="Constantia" pitchFamily="18" charset="0"/>
              <a:sym typeface="Constantia" pitchFamily="18" charset="0"/>
            </a:endParaRPr>
          </a:p>
          <a:p>
            <a:pPr marL="0" indent="0">
              <a:buNone/>
            </a:pPr>
            <a:endParaRPr lang="en-US" dirty="0"/>
          </a:p>
        </p:txBody>
      </p:sp>
      <p:sp>
        <p:nvSpPr>
          <p:cNvPr id="4" name="TextBox 3">
            <a:extLst>
              <a:ext uri="{FF2B5EF4-FFF2-40B4-BE49-F238E27FC236}">
                <a16:creationId xmlns:a16="http://schemas.microsoft.com/office/drawing/2014/main" id="{DC568429-FCF5-486B-97CA-40B40738D3C7}"/>
              </a:ext>
            </a:extLst>
          </p:cNvPr>
          <p:cNvSpPr txBox="1"/>
          <p:nvPr/>
        </p:nvSpPr>
        <p:spPr>
          <a:xfrm>
            <a:off x="297115" y="6084243"/>
            <a:ext cx="9722864" cy="584775"/>
          </a:xfrm>
          <a:prstGeom prst="rect">
            <a:avLst/>
          </a:prstGeom>
          <a:noFill/>
        </p:spPr>
        <p:txBody>
          <a:bodyPr wrap="square" rtlCol="0">
            <a:spAutoFit/>
          </a:bodyPr>
          <a:lstStyle/>
          <a:p>
            <a:r>
              <a:rPr lang="en-US" sz="1600" dirty="0">
                <a:hlinkClick r:id="rId2"/>
              </a:rPr>
              <a:t>www.nubeqa.com</a:t>
            </a:r>
            <a:endParaRPr lang="en-US" sz="1600" dirty="0"/>
          </a:p>
          <a:p>
            <a:endParaRPr lang="en-US" sz="1600" dirty="0"/>
          </a:p>
        </p:txBody>
      </p:sp>
    </p:spTree>
    <p:extLst>
      <p:ext uri="{BB962C8B-B14F-4D97-AF65-F5344CB8AC3E}">
        <p14:creationId xmlns:p14="http://schemas.microsoft.com/office/powerpoint/2010/main" val="2287965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dirty="0"/>
            </a:br>
            <a:r>
              <a:rPr lang="en-US" sz="4800" dirty="0"/>
              <a:t>Trends 2019</a:t>
            </a:r>
            <a:br>
              <a:rPr lang="en-US" sz="4800" dirty="0"/>
            </a:br>
            <a:endParaRPr lang="en-US" sz="4800" dirty="0"/>
          </a:p>
        </p:txBody>
      </p:sp>
      <p:sp>
        <p:nvSpPr>
          <p:cNvPr id="3" name="Content Placeholder 2"/>
          <p:cNvSpPr>
            <a:spLocks noGrp="1"/>
          </p:cNvSpPr>
          <p:nvPr>
            <p:ph idx="1"/>
          </p:nvPr>
        </p:nvSpPr>
        <p:spPr>
          <a:xfrm>
            <a:off x="0" y="1631758"/>
            <a:ext cx="11887200" cy="4421764"/>
          </a:xfrm>
        </p:spPr>
        <p:txBody>
          <a:bodyPr/>
          <a:lstStyle/>
          <a:p>
            <a:pPr marL="1710224" lvl="3" indent="-260344" defTabSz="1206470">
              <a:lnSpc>
                <a:spcPct val="80000"/>
              </a:lnSpc>
              <a:spcBef>
                <a:spcPts val="533"/>
              </a:spcBef>
              <a:buClr>
                <a:srgbClr val="0F6FC6"/>
              </a:buClr>
              <a:buSzPct val="85000"/>
              <a:buFont typeface="Arial" pitchFamily="34" charset="0"/>
              <a:buChar char="•"/>
              <a:defRPr/>
            </a:pPr>
            <a:r>
              <a:rPr lang="en-US" altLang="en-US" sz="2667" b="1" dirty="0">
                <a:latin typeface="Constantia" pitchFamily="18" charset="0"/>
                <a:ea typeface="Constantia" pitchFamily="18" charset="0"/>
                <a:cs typeface="Constantia" pitchFamily="18" charset="0"/>
                <a:sym typeface="Constantia" pitchFamily="18" charset="0"/>
              </a:rPr>
              <a:t>Biosimilars</a:t>
            </a:r>
          </a:p>
          <a:p>
            <a:pPr marL="1710224" lvl="3" indent="-260344" defTabSz="1206470">
              <a:lnSpc>
                <a:spcPct val="80000"/>
              </a:lnSpc>
              <a:spcBef>
                <a:spcPts val="533"/>
              </a:spcBef>
              <a:buClr>
                <a:srgbClr val="0F6FC6"/>
              </a:buClr>
              <a:buSzPct val="85000"/>
              <a:buFont typeface="Arial" pitchFamily="34" charset="0"/>
              <a:buChar char="•"/>
              <a:defRPr/>
            </a:pPr>
            <a:endParaRPr lang="en-US" altLang="en-US" sz="3200" b="1" dirty="0">
              <a:latin typeface="Constantia" pitchFamily="18" charset="0"/>
              <a:ea typeface="Constantia" pitchFamily="18" charset="0"/>
              <a:cs typeface="Constantia" pitchFamily="18" charset="0"/>
              <a:sym typeface="Constantia" pitchFamily="18" charset="0"/>
            </a:endParaRPr>
          </a:p>
          <a:p>
            <a:pPr marL="2349441" lvl="5" indent="-195258" defTabSz="904852">
              <a:lnSpc>
                <a:spcPct val="80000"/>
              </a:lnSpc>
              <a:spcBef>
                <a:spcPts val="400"/>
              </a:spcBef>
              <a:buClr>
                <a:srgbClr val="0F6FC6"/>
              </a:buClr>
              <a:buSzPct val="85000"/>
              <a:buFont typeface="Arial" pitchFamily="34" charset="0"/>
              <a:buChar char="•"/>
              <a:defRPr/>
            </a:pPr>
            <a:r>
              <a:rPr lang="en-US" altLang="en-US" sz="2133" b="1" dirty="0">
                <a:solidFill>
                  <a:prstClr val="black"/>
                </a:solidFill>
                <a:latin typeface="Constantia" pitchFamily="18" charset="0"/>
                <a:ea typeface="Constantia" pitchFamily="18" charset="0"/>
                <a:cs typeface="Constantia" pitchFamily="18" charset="0"/>
                <a:sym typeface="Constantia" pitchFamily="18" charset="0"/>
              </a:rPr>
              <a:t>A biological product that is approved based on a showing  that it is     highly similar to an already-approved biological product, known as a reference product.               </a:t>
            </a:r>
          </a:p>
          <a:p>
            <a:pPr marL="1739857" lvl="4" indent="-195258" defTabSz="904852">
              <a:lnSpc>
                <a:spcPct val="80000"/>
              </a:lnSpc>
              <a:spcBef>
                <a:spcPts val="400"/>
              </a:spcBef>
              <a:buClr>
                <a:srgbClr val="0F6FC6"/>
              </a:buClr>
              <a:buSzPct val="85000"/>
              <a:buFont typeface="Arial" pitchFamily="34" charset="0"/>
              <a:buChar char="•"/>
              <a:defRPr/>
            </a:pPr>
            <a:endParaRPr lang="en-US" altLang="en-US" sz="2133" b="1" dirty="0">
              <a:solidFill>
                <a:prstClr val="black"/>
              </a:solidFill>
              <a:latin typeface="Constantia" pitchFamily="18" charset="0"/>
              <a:ea typeface="Constantia" pitchFamily="18" charset="0"/>
              <a:cs typeface="Constantia" pitchFamily="18" charset="0"/>
              <a:sym typeface="Constantia" pitchFamily="18" charset="0"/>
            </a:endParaRPr>
          </a:p>
          <a:p>
            <a:pPr marL="2349441" lvl="5" indent="-195258" defTabSz="904852">
              <a:lnSpc>
                <a:spcPct val="80000"/>
              </a:lnSpc>
              <a:spcBef>
                <a:spcPts val="400"/>
              </a:spcBef>
              <a:buClr>
                <a:srgbClr val="0F6FC6"/>
              </a:buClr>
              <a:buSzPct val="85000"/>
              <a:buFont typeface="Arial" pitchFamily="34" charset="0"/>
              <a:buChar char="•"/>
              <a:defRPr/>
            </a:pPr>
            <a:r>
              <a:rPr lang="en-US" altLang="en-US" sz="2133" b="1" dirty="0">
                <a:solidFill>
                  <a:prstClr val="black"/>
                </a:solidFill>
                <a:latin typeface="Constantia" pitchFamily="18" charset="0"/>
                <a:ea typeface="Constantia" pitchFamily="18" charset="0"/>
                <a:cs typeface="Constantia" pitchFamily="18" charset="0"/>
                <a:sym typeface="Constantia" pitchFamily="18" charset="0"/>
              </a:rPr>
              <a:t>The biosimilar also must show it has no clinically meaningful  differences in terms of safety and  effectiveness from the reference product. </a:t>
            </a:r>
          </a:p>
          <a:p>
            <a:pPr marL="1739857" lvl="4" indent="-195258" defTabSz="904852">
              <a:lnSpc>
                <a:spcPct val="80000"/>
              </a:lnSpc>
              <a:spcBef>
                <a:spcPts val="400"/>
              </a:spcBef>
              <a:buClr>
                <a:srgbClr val="0F6FC6"/>
              </a:buClr>
              <a:buSzPct val="85000"/>
              <a:buFont typeface="Arial" pitchFamily="34" charset="0"/>
              <a:buChar char="•"/>
              <a:defRPr/>
            </a:pPr>
            <a:endParaRPr lang="en-US" altLang="en-US" sz="2133" b="1" dirty="0">
              <a:solidFill>
                <a:prstClr val="black"/>
              </a:solidFill>
              <a:latin typeface="Constantia" pitchFamily="18" charset="0"/>
              <a:ea typeface="Constantia" pitchFamily="18" charset="0"/>
              <a:cs typeface="Constantia" pitchFamily="18" charset="0"/>
              <a:sym typeface="Constantia" pitchFamily="18" charset="0"/>
            </a:endParaRPr>
          </a:p>
          <a:p>
            <a:pPr marL="2349441" lvl="5" indent="-195258" defTabSz="904852">
              <a:lnSpc>
                <a:spcPct val="80000"/>
              </a:lnSpc>
              <a:spcBef>
                <a:spcPts val="400"/>
              </a:spcBef>
              <a:buClr>
                <a:srgbClr val="0F6FC6"/>
              </a:buClr>
              <a:buSzPct val="85000"/>
              <a:buFont typeface="Arial" pitchFamily="34" charset="0"/>
              <a:buChar char="•"/>
              <a:defRPr/>
            </a:pPr>
            <a:r>
              <a:rPr lang="en-US" altLang="en-US" sz="2133" b="1" dirty="0">
                <a:solidFill>
                  <a:prstClr val="black"/>
                </a:solidFill>
                <a:latin typeface="Constantia" pitchFamily="18" charset="0"/>
                <a:ea typeface="Constantia" pitchFamily="18" charset="0"/>
                <a:cs typeface="Constantia" pitchFamily="18" charset="0"/>
                <a:sym typeface="Constantia" pitchFamily="18" charset="0"/>
              </a:rPr>
              <a:t>Only minor differences in clinically inactive components are allowable  in biosimilar products.</a:t>
            </a:r>
          </a:p>
          <a:p>
            <a:pPr marL="2319809" lvl="4" indent="-260344" defTabSz="1206470">
              <a:lnSpc>
                <a:spcPct val="80000"/>
              </a:lnSpc>
              <a:spcBef>
                <a:spcPts val="533"/>
              </a:spcBef>
              <a:buClr>
                <a:srgbClr val="0F6FC6"/>
              </a:buClr>
              <a:buSzPct val="85000"/>
              <a:buFont typeface="Arial" pitchFamily="34" charset="0"/>
              <a:buChar char="•"/>
              <a:defRPr/>
            </a:pPr>
            <a:endParaRPr lang="en-US" altLang="en-US" sz="3200" b="1" dirty="0">
              <a:latin typeface="Constantia" pitchFamily="18" charset="0"/>
              <a:ea typeface="Constantia" pitchFamily="18" charset="0"/>
              <a:cs typeface="Constantia" pitchFamily="18" charset="0"/>
              <a:sym typeface="Constantia" pitchFamily="18" charset="0"/>
            </a:endParaRPr>
          </a:p>
          <a:p>
            <a:pPr marL="1710224" lvl="3" indent="-260344" defTabSz="1206470">
              <a:lnSpc>
                <a:spcPct val="80000"/>
              </a:lnSpc>
              <a:spcBef>
                <a:spcPts val="533"/>
              </a:spcBef>
              <a:buClr>
                <a:srgbClr val="0F6FC6"/>
              </a:buClr>
              <a:buSzPct val="85000"/>
              <a:buFont typeface="Arial" pitchFamily="34" charset="0"/>
              <a:buChar char="•"/>
              <a:defRPr/>
            </a:pPr>
            <a:endParaRPr lang="en-US" altLang="en-US" sz="3200" b="1" dirty="0">
              <a:latin typeface="Constantia" pitchFamily="18" charset="0"/>
              <a:ea typeface="Constantia" pitchFamily="18" charset="0"/>
              <a:cs typeface="Constantia" pitchFamily="18" charset="0"/>
              <a:sym typeface="Constantia" pitchFamily="18" charset="0"/>
            </a:endParaRPr>
          </a:p>
          <a:p>
            <a:pPr marL="0" indent="0">
              <a:buNone/>
            </a:pPr>
            <a:endParaRPr lang="en-US" dirty="0"/>
          </a:p>
        </p:txBody>
      </p:sp>
      <p:sp>
        <p:nvSpPr>
          <p:cNvPr id="4" name="TextBox 3"/>
          <p:cNvSpPr txBox="1"/>
          <p:nvPr/>
        </p:nvSpPr>
        <p:spPr>
          <a:xfrm>
            <a:off x="97537" y="5907841"/>
            <a:ext cx="8056472" cy="260584"/>
          </a:xfrm>
          <a:prstGeom prst="rect">
            <a:avLst/>
          </a:prstGeom>
          <a:noFill/>
        </p:spPr>
        <p:txBody>
          <a:bodyPr wrap="square" rtlCol="0">
            <a:spAutoFit/>
          </a:bodyPr>
          <a:lstStyle/>
          <a:p>
            <a:pPr marL="1145087" lvl="3" defTabSz="1206470">
              <a:lnSpc>
                <a:spcPct val="80000"/>
              </a:lnSpc>
              <a:spcBef>
                <a:spcPts val="533"/>
              </a:spcBef>
              <a:buClr>
                <a:srgbClr val="0F6FC6"/>
              </a:buClr>
              <a:buSzPct val="85000"/>
              <a:defRPr/>
            </a:pP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12870243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893" y="344906"/>
            <a:ext cx="10860507" cy="569495"/>
          </a:xfrm>
        </p:spPr>
        <p:txBody>
          <a:bodyPr>
            <a:normAutofit/>
          </a:bodyPr>
          <a:lstStyle/>
          <a:p>
            <a:pPr algn="ctr"/>
            <a:r>
              <a:rPr lang="en-US" altLang="en-US" sz="3200" b="1" dirty="0">
                <a:solidFill>
                  <a:srgbClr val="FF0000"/>
                </a:solidFill>
                <a:latin typeface="Constantia" panose="02030602050306030303" pitchFamily="18" charset="0"/>
                <a:ea typeface="Constantia" pitchFamily="18" charset="0"/>
                <a:cs typeface="Constantia" pitchFamily="18" charset="0"/>
                <a:sym typeface="Constantia" pitchFamily="18" charset="0"/>
              </a:rPr>
              <a:t>darolutamide NUBEQA®</a:t>
            </a:r>
            <a:r>
              <a:rPr lang="en-US" altLang="en-US" sz="3200" b="1" dirty="0">
                <a:solidFill>
                  <a:srgbClr val="00B0F0"/>
                </a:solidFill>
                <a:latin typeface="Constantia" pitchFamily="18" charset="0"/>
                <a:ea typeface="Constantia" pitchFamily="18" charset="0"/>
                <a:cs typeface="Constantia" pitchFamily="18" charset="0"/>
                <a:sym typeface="Constantia" pitchFamily="18" charset="0"/>
              </a:rPr>
              <a:t> </a:t>
            </a:r>
            <a:r>
              <a:rPr lang="en-US" altLang="en-US" sz="3200" b="1" dirty="0">
                <a:solidFill>
                  <a:srgbClr val="FF0000"/>
                </a:solidFill>
                <a:latin typeface="Constantia" panose="02030602050306030303" pitchFamily="18" charset="0"/>
                <a:ea typeface="Constantia" pitchFamily="18" charset="0"/>
                <a:cs typeface="Constantia" pitchFamily="18" charset="0"/>
                <a:sym typeface="Constantia" pitchFamily="18" charset="0"/>
              </a:rPr>
              <a:t> </a:t>
            </a:r>
            <a:endParaRPr lang="en-US" sz="3200" b="1" dirty="0"/>
          </a:p>
        </p:txBody>
      </p:sp>
      <p:sp>
        <p:nvSpPr>
          <p:cNvPr id="3" name="Content Placeholder 2"/>
          <p:cNvSpPr>
            <a:spLocks noGrp="1"/>
          </p:cNvSpPr>
          <p:nvPr>
            <p:ph idx="1"/>
          </p:nvPr>
        </p:nvSpPr>
        <p:spPr>
          <a:xfrm>
            <a:off x="721894" y="1149100"/>
            <a:ext cx="10860505" cy="4369385"/>
          </a:xfrm>
        </p:spPr>
        <p:txBody>
          <a:bodyPr>
            <a:normAutofit fontScale="92500" lnSpcReduction="10000"/>
          </a:bodyPr>
          <a:lstStyle/>
          <a:p>
            <a:pPr marL="609585" lvl="2" indent="0" defTabSz="1219170">
              <a:spcBef>
                <a:spcPts val="0"/>
              </a:spcBef>
              <a:buNone/>
              <a:defRPr/>
            </a:pPr>
            <a:r>
              <a:rPr lang="en-US" altLang="en-US" sz="2400" b="1" dirty="0">
                <a:solidFill>
                  <a:srgbClr val="FF0000"/>
                </a:solidFill>
                <a:latin typeface="Constantia" panose="02030602050306030303" pitchFamily="18" charset="0"/>
                <a:ea typeface="Constantia" pitchFamily="18" charset="0"/>
                <a:cs typeface="Constantia" pitchFamily="18" charset="0"/>
                <a:sym typeface="Constantia" pitchFamily="18" charset="0"/>
              </a:rPr>
              <a:t>darolutamide NUBEQA ®</a:t>
            </a:r>
            <a:r>
              <a:rPr lang="en-US" altLang="en-US" sz="2400" b="1" dirty="0">
                <a:solidFill>
                  <a:srgbClr val="00B0F0"/>
                </a:solidFill>
                <a:latin typeface="Constantia" pitchFamily="18" charset="0"/>
                <a:ea typeface="Constantia" pitchFamily="18" charset="0"/>
                <a:cs typeface="Constantia" pitchFamily="18" charset="0"/>
                <a:sym typeface="Constantia" pitchFamily="18" charset="0"/>
              </a:rPr>
              <a:t> </a:t>
            </a:r>
            <a:r>
              <a:rPr lang="en-US" altLang="en-US" sz="2400" b="1" dirty="0">
                <a:latin typeface="Constantia" pitchFamily="18" charset="0"/>
                <a:ea typeface="Constantia" pitchFamily="18" charset="0"/>
                <a:cs typeface="Constantia" pitchFamily="18" charset="0"/>
                <a:sym typeface="Constantia" pitchFamily="18" charset="0"/>
              </a:rPr>
              <a:t>Bayer (</a:t>
            </a:r>
            <a:r>
              <a:rPr lang="en-US" sz="2400" b="1" dirty="0">
                <a:latin typeface="Constantia" panose="02030602050306030303" pitchFamily="18" charset="0"/>
              </a:rPr>
              <a:t>treatment of patients with non-metastatic castration-resistant prostate cancer)</a:t>
            </a:r>
          </a:p>
          <a:p>
            <a:pPr marL="1295368" lvl="4" indent="-380990" defTabSz="1219170">
              <a:spcBef>
                <a:spcPts val="400"/>
              </a:spcBef>
              <a:buClr>
                <a:srgbClr val="0BD0D9"/>
              </a:buClr>
              <a:buFont typeface="Arial" panose="020B0604020202020204" pitchFamily="34" charset="0"/>
              <a:buChar char="•"/>
              <a:defRPr/>
            </a:pPr>
            <a:endParaRPr lang="en-US" altLang="en-US" sz="2133" b="1" i="1" dirty="0">
              <a:solidFill>
                <a:prstClr val="black"/>
              </a:solidFill>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defTabSz="1219170">
              <a:spcBef>
                <a:spcPts val="400"/>
              </a:spcBef>
              <a:buClr>
                <a:srgbClr val="0BD0D9"/>
              </a:buClr>
              <a:buFont typeface="Arial" panose="020B0604020202020204" pitchFamily="34" charset="0"/>
              <a:buChar char="•"/>
              <a:defRPr/>
            </a:pPr>
            <a:r>
              <a:rPr lang="en-US" altLang="en-US" sz="2133" b="1" i="1" dirty="0">
                <a:solidFill>
                  <a:prstClr val="black"/>
                </a:solidFill>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Oral androgen receptor inhibitor</a:t>
            </a:r>
          </a:p>
          <a:p>
            <a:pPr marL="1295368" lvl="4" indent="-380990" defTabSz="1219170">
              <a:spcBef>
                <a:spcPts val="400"/>
              </a:spcBef>
              <a:buClr>
                <a:srgbClr val="0BD0D9"/>
              </a:buClr>
              <a:buFont typeface="Arial" panose="020B0604020202020204" pitchFamily="34" charset="0"/>
              <a:buChar char="•"/>
              <a:defRPr/>
            </a:pPr>
            <a:endParaRPr lang="en-US" altLang="en-US" sz="2133" b="1" i="1" dirty="0">
              <a:solidFill>
                <a:prstClr val="black"/>
              </a:solidFill>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defTabSz="1219170">
              <a:spcBef>
                <a:spcPts val="400"/>
              </a:spcBef>
              <a:buClr>
                <a:srgbClr val="0BD0D9"/>
              </a:buClr>
              <a:buFont typeface="Arial" panose="020B0604020202020204" pitchFamily="34" charset="0"/>
              <a:buChar char="•"/>
              <a:defRPr/>
            </a:pPr>
            <a:r>
              <a:rPr lang="en-US" altLang="en-US" sz="2133" b="1" i="1" dirty="0">
                <a:solidFill>
                  <a:prstClr val="black"/>
                </a:solidFill>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Patient needs a gonadotropin-releasing hormone analog concurrently or should have had a bilateral orchiectomy</a:t>
            </a:r>
          </a:p>
          <a:p>
            <a:pPr marL="1295368" lvl="4" indent="-380990" defTabSz="1219170">
              <a:spcBef>
                <a:spcPts val="400"/>
              </a:spcBef>
              <a:buClr>
                <a:srgbClr val="0BD0D9"/>
              </a:buClr>
              <a:buFont typeface="Arial" panose="020B0604020202020204" pitchFamily="34" charset="0"/>
              <a:buChar char="•"/>
              <a:defRPr/>
            </a:pPr>
            <a:endParaRPr lang="en-US" altLang="en-US" sz="2133" b="1" i="1" dirty="0">
              <a:solidFill>
                <a:prstClr val="black"/>
              </a:solidFill>
              <a:highlight>
                <a:srgbClr val="FFFF00"/>
              </a:highlight>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defTabSz="1219170">
              <a:spcBef>
                <a:spcPts val="400"/>
              </a:spcBef>
              <a:buClr>
                <a:srgbClr val="0BD0D9"/>
              </a:buClr>
              <a:defRPr/>
            </a:pPr>
            <a:r>
              <a:rPr lang="en-US" altLang="en-US" sz="2133" b="1" i="1" dirty="0">
                <a:solidFill>
                  <a:prstClr val="black"/>
                </a:solidFill>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Drug interactions: Combined P-gp and strong or moderate CYP3A4 inducers, Combined P-gp and strong CYP3A4 inhibitors, BCRP substrates </a:t>
            </a:r>
          </a:p>
          <a:p>
            <a:pPr marL="1295368" lvl="4" indent="-380990" defTabSz="1219170">
              <a:spcBef>
                <a:spcPts val="400"/>
              </a:spcBef>
              <a:buClr>
                <a:srgbClr val="0BD0D9"/>
              </a:buClr>
              <a:buFont typeface="Arial" panose="020B0604020202020204" pitchFamily="34" charset="0"/>
              <a:buChar char="•"/>
              <a:defRPr/>
            </a:pPr>
            <a:endParaRPr lang="en-US" altLang="en-US" sz="2133" b="1" i="1" dirty="0">
              <a:solidFill>
                <a:prstClr val="black"/>
              </a:solidFill>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a:spcBef>
                <a:spcPts val="400"/>
              </a:spcBef>
              <a:buClr>
                <a:srgbClr val="0BD0D9"/>
              </a:buClr>
              <a:defRPr/>
            </a:pPr>
            <a:r>
              <a:rPr lang="en-US" altLang="en-US" sz="2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No genomic alteration testing needed prior to administration</a:t>
            </a:r>
          </a:p>
          <a:p>
            <a:pPr marL="1295368" lvl="4" indent="-380990">
              <a:spcBef>
                <a:spcPts val="400"/>
              </a:spcBef>
              <a:buClr>
                <a:srgbClr val="0BD0D9"/>
              </a:buClr>
              <a:defRPr/>
            </a:pPr>
            <a:endParaRPr lang="en-US" altLang="en-US" sz="2400" b="1" i="1" dirty="0">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endParaRPr>
          </a:p>
          <a:p>
            <a:pPr marL="1295368" lvl="4" indent="-380990" defTabSz="1219170">
              <a:spcBef>
                <a:spcPts val="400"/>
              </a:spcBef>
              <a:buClr>
                <a:srgbClr val="0BD0D9"/>
              </a:buClr>
              <a:buFont typeface="Arial" panose="020B0604020202020204" pitchFamily="34" charset="0"/>
              <a:buChar char="•"/>
              <a:defRPr/>
            </a:pPr>
            <a:r>
              <a:rPr lang="en-US" altLang="en-US" sz="2133" b="1" i="1" dirty="0">
                <a:solidFill>
                  <a:prstClr val="black"/>
                </a:solidFill>
                <a:latin typeface="Constantia" panose="02030602050306030303" pitchFamily="18" charset="0"/>
                <a:ea typeface="Constantia" panose="02030602050306030303" pitchFamily="18" charset="0"/>
                <a:cs typeface="Constantia" panose="02030602050306030303" pitchFamily="18" charset="0"/>
                <a:sym typeface="Constantia" panose="02030602050306030303" pitchFamily="18" charset="0"/>
              </a:rPr>
              <a:t>Side effects:  fatigue, pain in extremity, rash, neutropenia, abnormal liver function</a:t>
            </a:r>
          </a:p>
        </p:txBody>
      </p:sp>
      <p:sp>
        <p:nvSpPr>
          <p:cNvPr id="4" name="TextBox 3">
            <a:extLst>
              <a:ext uri="{FF2B5EF4-FFF2-40B4-BE49-F238E27FC236}">
                <a16:creationId xmlns:a16="http://schemas.microsoft.com/office/drawing/2014/main" id="{DC568429-FCF5-486B-97CA-40B40738D3C7}"/>
              </a:ext>
            </a:extLst>
          </p:cNvPr>
          <p:cNvSpPr txBox="1"/>
          <p:nvPr/>
        </p:nvSpPr>
        <p:spPr>
          <a:xfrm>
            <a:off x="539340" y="6143763"/>
            <a:ext cx="9722864" cy="584775"/>
          </a:xfrm>
          <a:prstGeom prst="rect">
            <a:avLst/>
          </a:prstGeom>
          <a:noFill/>
        </p:spPr>
        <p:txBody>
          <a:bodyPr wrap="square" rtlCol="0">
            <a:spAutoFit/>
          </a:bodyPr>
          <a:lstStyle/>
          <a:p>
            <a:r>
              <a:rPr lang="en-US" sz="1600" dirty="0">
                <a:hlinkClick r:id="rId2"/>
              </a:rPr>
              <a:t>www.nubeqa.com</a:t>
            </a:r>
            <a:endParaRPr lang="en-US" sz="1600" dirty="0"/>
          </a:p>
          <a:p>
            <a:endParaRPr lang="en-US" sz="1600" dirty="0"/>
          </a:p>
        </p:txBody>
      </p:sp>
    </p:spTree>
    <p:extLst>
      <p:ext uri="{BB962C8B-B14F-4D97-AF65-F5344CB8AC3E}">
        <p14:creationId xmlns:p14="http://schemas.microsoft.com/office/powerpoint/2010/main" val="1770779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2A5F716-98EF-42EF-A471-87C6DFDCC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73" name="Freeform: Shape 72">
            <a:extLst>
              <a:ext uri="{FF2B5EF4-FFF2-40B4-BE49-F238E27FC236}">
                <a16:creationId xmlns:a16="http://schemas.microsoft.com/office/drawing/2014/main" id="{B87687D8-4EF1-4EF2-BF7E-74BB4A3D1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30093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pic>
        <p:nvPicPr>
          <p:cNvPr id="3074" name="Picture 2" descr="Hustle And Bustle, Woman, Face, Arrows, Stress">
            <a:extLst>
              <a:ext uri="{FF2B5EF4-FFF2-40B4-BE49-F238E27FC236}">
                <a16:creationId xmlns:a16="http://schemas.microsoft.com/office/drawing/2014/main" id="{3F5F3FA3-C5D2-4697-9AD2-801A84DA1E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9" r="17546"/>
          <a:stretch/>
        </p:blipFill>
        <p:spPr bwMode="auto">
          <a:xfrm>
            <a:off x="2354578" y="544297"/>
            <a:ext cx="7761924" cy="5343065"/>
          </a:xfrm>
          <a:custGeom>
            <a:avLst/>
            <a:gdLst>
              <a:gd name="connsiteX0" fmla="*/ 3025687 w 7761924"/>
              <a:gd name="connsiteY0" fmla="*/ 76 h 5343065"/>
              <a:gd name="connsiteX1" fmla="*/ 3372722 w 7761924"/>
              <a:gd name="connsiteY1" fmla="*/ 16088 h 5343065"/>
              <a:gd name="connsiteX2" fmla="*/ 7761924 w 7761924"/>
              <a:gd name="connsiteY2" fmla="*/ 3316816 h 5343065"/>
              <a:gd name="connsiteX3" fmla="*/ 3701109 w 7761924"/>
              <a:gd name="connsiteY3" fmla="*/ 5320611 h 5343065"/>
              <a:gd name="connsiteX4" fmla="*/ 36290 w 7761924"/>
              <a:gd name="connsiteY4" fmla="*/ 2696959 h 5343065"/>
              <a:gd name="connsiteX5" fmla="*/ 3025687 w 7761924"/>
              <a:gd name="connsiteY5" fmla="*/ 76 h 534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0567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2A5F716-98EF-42EF-A471-87C6DFDCC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75" name="Freeform: Shape 74">
            <a:extLst>
              <a:ext uri="{FF2B5EF4-FFF2-40B4-BE49-F238E27FC236}">
                <a16:creationId xmlns:a16="http://schemas.microsoft.com/office/drawing/2014/main" id="{B87687D8-4EF1-4EF2-BF7E-74BB4A3D1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30093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pic>
        <p:nvPicPr>
          <p:cNvPr id="1028" name="Picture 4" descr="Image result for images of puzzle pieces">
            <a:extLst>
              <a:ext uri="{FF2B5EF4-FFF2-40B4-BE49-F238E27FC236}">
                <a16:creationId xmlns:a16="http://schemas.microsoft.com/office/drawing/2014/main" id="{8730DA2D-ABD5-4B2E-8130-459998C1538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446" r="-1" b="-1"/>
          <a:stretch/>
        </p:blipFill>
        <p:spPr bwMode="auto">
          <a:xfrm>
            <a:off x="2354578" y="544297"/>
            <a:ext cx="7761924" cy="5343065"/>
          </a:xfrm>
          <a:custGeom>
            <a:avLst/>
            <a:gdLst>
              <a:gd name="connsiteX0" fmla="*/ 3025687 w 7761924"/>
              <a:gd name="connsiteY0" fmla="*/ 76 h 5343065"/>
              <a:gd name="connsiteX1" fmla="*/ 3372722 w 7761924"/>
              <a:gd name="connsiteY1" fmla="*/ 16088 h 5343065"/>
              <a:gd name="connsiteX2" fmla="*/ 7761924 w 7761924"/>
              <a:gd name="connsiteY2" fmla="*/ 3316816 h 5343065"/>
              <a:gd name="connsiteX3" fmla="*/ 3701109 w 7761924"/>
              <a:gd name="connsiteY3" fmla="*/ 5320611 h 5343065"/>
              <a:gd name="connsiteX4" fmla="*/ 36290 w 7761924"/>
              <a:gd name="connsiteY4" fmla="*/ 2696959 h 5343065"/>
              <a:gd name="connsiteX5" fmla="*/ 3025687 w 7761924"/>
              <a:gd name="connsiteY5" fmla="*/ 76 h 534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3748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References</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b="1" kern="0" dirty="0">
              <a:solidFill>
                <a:srgbClr val="000000"/>
              </a:solidFill>
              <a:latin typeface="Constantia" pitchFamily="18" charset="0"/>
              <a:ea typeface="Constantia" pitchFamily="18" charset="0"/>
              <a:cs typeface="Constantia" pitchFamily="18" charset="0"/>
              <a:sym typeface="Constantia" pitchFamily="18" charset="0"/>
              <a:hlinkClick r:id="" action="ppaction://noaction"/>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r>
              <a:rPr lang="en-US" altLang="en-US" b="1" kern="0" dirty="0">
                <a:solidFill>
                  <a:srgbClr val="000000"/>
                </a:solidFill>
                <a:latin typeface="Constantia" pitchFamily="18" charset="0"/>
                <a:ea typeface="Constantia" pitchFamily="18" charset="0"/>
                <a:cs typeface="Constantia" pitchFamily="18" charset="0"/>
                <a:sym typeface="Constantia" pitchFamily="18" charset="0"/>
                <a:hlinkClick r:id="" action="ppaction://noaction"/>
              </a:rPr>
              <a:t>http://www.ama-assn.org/ama/pub/physician-resources/medical-science/united-states-adopted-names-council/naming-guidelines/naming-biologics/monoclonal-antibodies.page</a:t>
            </a:r>
            <a:endParaRPr lang="en-US" altLang="en-US" b="1" kern="0" dirty="0">
              <a:solidFill>
                <a:srgbClr val="000000"/>
              </a:solidFill>
              <a:latin typeface="Constantia" pitchFamily="18" charset="0"/>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b="1" kern="0" dirty="0">
              <a:solidFill>
                <a:srgbClr val="000000"/>
              </a:solidFill>
              <a:latin typeface="Constantia" pitchFamily="18" charset="0"/>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b="1" kern="0" dirty="0">
              <a:solidFill>
                <a:srgbClr val="000000"/>
              </a:solidFill>
              <a:latin typeface="Constantia" pitchFamily="18" charset="0"/>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r>
              <a:rPr lang="en-US" altLang="en-US" b="1" kern="0" dirty="0">
                <a:solidFill>
                  <a:srgbClr val="000000"/>
                </a:solidFill>
                <a:latin typeface="Constantia" pitchFamily="18" charset="0"/>
                <a:ea typeface="Constantia" pitchFamily="18" charset="0"/>
                <a:cs typeface="Constantia" pitchFamily="18" charset="0"/>
                <a:sym typeface="Constantia" pitchFamily="18" charset="0"/>
                <a:hlinkClick r:id="rId2"/>
              </a:rPr>
              <a:t>http://www.cancer.gov/cancertopics/understandingcancer/targetedtherapies</a:t>
            </a:r>
            <a:endParaRPr lang="en-US" altLang="en-US" b="1" kern="0" dirty="0">
              <a:solidFill>
                <a:srgbClr val="000000"/>
              </a:solidFill>
              <a:latin typeface="Constantia" pitchFamily="18" charset="0"/>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b="1" kern="0" dirty="0">
              <a:solidFill>
                <a:srgbClr val="000000"/>
              </a:solidFill>
              <a:latin typeface="Constantia" pitchFamily="18" charset="0"/>
              <a:ea typeface="Constantia" pitchFamily="18" charset="0"/>
              <a:cs typeface="Constantia" pitchFamily="18" charset="0"/>
              <a:sym typeface="Constantia" pitchFamily="18" charset="0"/>
            </a:endParaRPr>
          </a:p>
          <a:p>
            <a:pPr marL="609585" indent="-609585" defTabSz="963060" fontAlgn="base" hangingPunct="0">
              <a:lnSpc>
                <a:spcPct val="80000"/>
              </a:lnSpc>
              <a:spcBef>
                <a:spcPts val="267"/>
              </a:spcBef>
              <a:spcAft>
                <a:spcPct val="0"/>
              </a:spcAft>
              <a:buClr>
                <a:srgbClr val="0BD0D9"/>
              </a:buClr>
              <a:buSzPct val="95000"/>
              <a:buFont typeface="Arial" panose="020B0604020202020204" pitchFamily="34" charset="0"/>
              <a:buChar char="•"/>
              <a:defRPr/>
            </a:pPr>
            <a:endParaRPr lang="en-US" altLang="en-US" b="1" kern="0" dirty="0">
              <a:solidFill>
                <a:srgbClr val="000000"/>
              </a:solidFill>
              <a:latin typeface="Constantia" pitchFamily="18" charset="0"/>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r>
              <a:rPr lang="en-US" altLang="en-US" b="1" kern="0" dirty="0">
                <a:solidFill>
                  <a:srgbClr val="000000"/>
                </a:solidFill>
                <a:latin typeface="Constantia" pitchFamily="18" charset="0"/>
                <a:ea typeface="Constantia" pitchFamily="18" charset="0"/>
                <a:cs typeface="Constantia" pitchFamily="18" charset="0"/>
                <a:sym typeface="Constantia" pitchFamily="18" charset="0"/>
                <a:hlinkClick r:id="rId3"/>
              </a:rPr>
              <a:t>http://www.cancer.gov/dictionary</a:t>
            </a:r>
            <a:endParaRPr lang="en-US" altLang="en-US" b="1" kern="0" dirty="0">
              <a:solidFill>
                <a:srgbClr val="000000"/>
              </a:solidFill>
              <a:latin typeface="Constantia" pitchFamily="18" charset="0"/>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kern="0" dirty="0">
              <a:solidFill>
                <a:srgbClr val="000000"/>
              </a:solidFill>
              <a:latin typeface="Constantia" pitchFamily="18" charset="0"/>
              <a:ea typeface="Constantia" pitchFamily="18" charset="0"/>
              <a:cs typeface="Constantia" pitchFamily="18" charset="0"/>
              <a:sym typeface="Constantia" pitchFamily="18" charset="0"/>
            </a:endParaRPr>
          </a:p>
          <a:p>
            <a:pPr marL="609585" indent="-609585" defTabSz="963060" fontAlgn="base" hangingPunct="0">
              <a:lnSpc>
                <a:spcPct val="80000"/>
              </a:lnSpc>
              <a:spcBef>
                <a:spcPts val="267"/>
              </a:spcBef>
              <a:spcAft>
                <a:spcPct val="0"/>
              </a:spcAft>
              <a:buClr>
                <a:srgbClr val="0BD0D9"/>
              </a:buClr>
              <a:buSzPct val="95000"/>
              <a:buFont typeface="Arial" panose="020B0604020202020204" pitchFamily="34" charset="0"/>
              <a:buChar char="•"/>
              <a:defRPr/>
            </a:pPr>
            <a:endParaRPr lang="en-US" altLang="en-US" b="1" kern="0" dirty="0">
              <a:solidFill>
                <a:srgbClr val="000000"/>
              </a:solidFill>
              <a:latin typeface="Constantia" pitchFamily="18" charset="0"/>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r>
              <a:rPr lang="en-US" altLang="en-US" b="1" kern="0" dirty="0">
                <a:solidFill>
                  <a:srgbClr val="000000"/>
                </a:solidFill>
                <a:latin typeface="Constantia" pitchFamily="18" charset="0"/>
                <a:ea typeface="Constantia" pitchFamily="18" charset="0"/>
                <a:cs typeface="Constantia" pitchFamily="18" charset="0"/>
                <a:sym typeface="Constantia" pitchFamily="18" charset="0"/>
                <a:hlinkClick r:id="rId4"/>
              </a:rPr>
              <a:t>http://www.fda.gov/Drugs/InformationOnDrugs/ApprovedDrugs/ucm279174. htm</a:t>
            </a:r>
            <a:endParaRPr lang="en-US" altLang="en-US" b="1" kern="0" dirty="0">
              <a:solidFill>
                <a:srgbClr val="000000"/>
              </a:solidFill>
              <a:latin typeface="Constantia" pitchFamily="18" charset="0"/>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b="1" kern="0" dirty="0">
              <a:solidFill>
                <a:srgbClr val="000000"/>
              </a:solidFill>
              <a:latin typeface="Constantia" pitchFamily="18" charset="0"/>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dirty="0"/>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r>
              <a:rPr lang="en-US" altLang="en-US" b="1" kern="0" dirty="0">
                <a:solidFill>
                  <a:srgbClr val="000000"/>
                </a:solidFill>
                <a:latin typeface="Constantia" pitchFamily="18" charset="0"/>
                <a:ea typeface="Constantia" pitchFamily="18" charset="0"/>
                <a:cs typeface="Constantia" pitchFamily="18" charset="0"/>
                <a:sym typeface="Constantia" pitchFamily="18" charset="0"/>
                <a:hlinkClick r:id="rId5"/>
              </a:rPr>
              <a:t>http://www.mycancergenome.org</a:t>
            </a:r>
            <a:endParaRPr lang="en-US" altLang="en-US" b="1" kern="0" dirty="0">
              <a:solidFill>
                <a:srgbClr val="000000"/>
              </a:solidFill>
              <a:latin typeface="Constantia" pitchFamily="18" charset="0"/>
              <a:ea typeface="Constantia" pitchFamily="18" charset="0"/>
              <a:cs typeface="Constantia" pitchFamily="18" charset="0"/>
              <a:sym typeface="Constantia" pitchFamily="18" charset="0"/>
            </a:endParaRPr>
          </a:p>
          <a:p>
            <a:pPr marL="380990" indent="-380990" defTabSz="963060" fontAlgn="base" hangingPunct="0">
              <a:lnSpc>
                <a:spcPct val="80000"/>
              </a:lnSpc>
              <a:spcBef>
                <a:spcPts val="400"/>
              </a:spcBef>
              <a:spcAft>
                <a:spcPct val="0"/>
              </a:spcAft>
              <a:buClr>
                <a:srgbClr val="0BD0D9"/>
              </a:buClr>
              <a:buSzPct val="95000"/>
              <a:buFont typeface="Arial" panose="020B0604020202020204" pitchFamily="34" charset="0"/>
              <a:buChar char="•"/>
              <a:defRPr/>
            </a:pPr>
            <a:endParaRPr lang="en-US" altLang="en-US" b="1" kern="0" dirty="0">
              <a:solidFill>
                <a:srgbClr val="000000"/>
              </a:solidFill>
              <a:latin typeface="Constantia" pitchFamily="18" charset="0"/>
              <a:ea typeface="Constantia" pitchFamily="18" charset="0"/>
              <a:cs typeface="Constantia" pitchFamily="18" charset="0"/>
              <a:sym typeface="Constantia" pitchFamily="18" charset="0"/>
            </a:endParaRPr>
          </a:p>
        </p:txBody>
      </p:sp>
    </p:spTree>
    <p:extLst>
      <p:ext uri="{BB962C8B-B14F-4D97-AF65-F5344CB8AC3E}">
        <p14:creationId xmlns:p14="http://schemas.microsoft.com/office/powerpoint/2010/main" val="8225332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2399"/>
            <a:ext cx="10972800" cy="772149"/>
          </a:xfrm>
        </p:spPr>
        <p:txBody>
          <a:bodyPr>
            <a:normAutofit/>
          </a:bodyPr>
          <a:lstStyle/>
          <a:p>
            <a:pPr algn="ctr"/>
            <a:r>
              <a:rPr lang="en-US" dirty="0"/>
              <a:t>References</a:t>
            </a:r>
          </a:p>
        </p:txBody>
      </p:sp>
      <p:sp>
        <p:nvSpPr>
          <p:cNvPr id="3" name="Content Placeholder 2"/>
          <p:cNvSpPr>
            <a:spLocks noGrp="1"/>
          </p:cNvSpPr>
          <p:nvPr>
            <p:ph idx="1"/>
          </p:nvPr>
        </p:nvSpPr>
        <p:spPr>
          <a:xfrm>
            <a:off x="234151" y="904548"/>
            <a:ext cx="11477789" cy="5953451"/>
          </a:xfrm>
        </p:spPr>
        <p:txBody>
          <a:bodyPr>
            <a:normAutofit fontScale="25000" lnSpcReduction="20000"/>
          </a:bodyPr>
          <a:lstStyle/>
          <a:p>
            <a:pPr marL="380990" indent="-380990" defTabSz="937661">
              <a:lnSpc>
                <a:spcPct val="80000"/>
              </a:lnSpc>
              <a:spcBef>
                <a:spcPts val="400"/>
              </a:spcBef>
              <a:buClr>
                <a:srgbClr val="0BD0D9"/>
              </a:buClr>
              <a:buSzPct val="95000"/>
              <a:buFontTx/>
              <a:buChar char="•"/>
              <a:defRPr/>
            </a:pPr>
            <a:r>
              <a:rPr lang="en-US" altLang="en-US" sz="4800" b="1" dirty="0">
                <a:ea typeface="Constantia" panose="02030602050306030303" pitchFamily="18" charset="0"/>
                <a:cs typeface="Constantia" panose="02030602050306030303" pitchFamily="18" charset="0"/>
                <a:sym typeface="Constantia" panose="02030602050306030303" pitchFamily="18" charset="0"/>
                <a:hlinkClick r:id="" action="ppaction://noaction"/>
              </a:rPr>
              <a:t>http://www.adcetris.com</a:t>
            </a:r>
          </a:p>
          <a:p>
            <a:pPr marL="380990" indent="-380990" defTabSz="937661">
              <a:lnSpc>
                <a:spcPct val="80000"/>
              </a:lnSpc>
              <a:spcBef>
                <a:spcPts val="400"/>
              </a:spcBef>
              <a:buClr>
                <a:srgbClr val="0BD0D9"/>
              </a:buClr>
              <a:buSzPct val="95000"/>
              <a:buFontTx/>
              <a:buChar char="•"/>
              <a:defRPr/>
            </a:pPr>
            <a:endParaRPr lang="en-US" altLang="en-US" sz="4800" b="1" dirty="0">
              <a:ea typeface="Constantia" panose="02030602050306030303" pitchFamily="18" charset="0"/>
              <a:cs typeface="Constantia" panose="02030602050306030303" pitchFamily="18" charset="0"/>
              <a:sym typeface="Constantia" panose="02030602050306030303" pitchFamily="18" charset="0"/>
              <a:hlinkClick r:id="" action="ppaction://noaction"/>
            </a:endParaRPr>
          </a:p>
          <a:p>
            <a:pPr marL="380990" indent="-380990" defTabSz="937661">
              <a:lnSpc>
                <a:spcPct val="80000"/>
              </a:lnSpc>
              <a:spcBef>
                <a:spcPts val="400"/>
              </a:spcBef>
              <a:buClr>
                <a:srgbClr val="0BD0D9"/>
              </a:buClr>
              <a:buSzPct val="95000"/>
              <a:buFontTx/>
              <a:buChar char="•"/>
              <a:defRPr/>
            </a:pPr>
            <a:r>
              <a:rPr lang="en-US" altLang="en-US" sz="4800" b="1" dirty="0">
                <a:ea typeface="Constantia" panose="02030602050306030303" pitchFamily="18" charset="0"/>
                <a:cs typeface="Constantia" panose="02030602050306030303" pitchFamily="18" charset="0"/>
                <a:sym typeface="Constantia" panose="02030602050306030303" pitchFamily="18" charset="0"/>
                <a:hlinkClick r:id="" action="ppaction://noaction"/>
              </a:rPr>
              <a:t>http://www.aliqopa.com</a:t>
            </a:r>
          </a:p>
          <a:p>
            <a:pPr marL="380990" indent="-380990" defTabSz="937661">
              <a:lnSpc>
                <a:spcPct val="80000"/>
              </a:lnSpc>
              <a:spcBef>
                <a:spcPts val="400"/>
              </a:spcBef>
              <a:buClr>
                <a:srgbClr val="0BD0D9"/>
              </a:buClr>
              <a:buSzPct val="95000"/>
              <a:buFontTx/>
              <a:buChar char="•"/>
              <a:defRPr/>
            </a:pPr>
            <a:endParaRPr lang="en-US" altLang="en-US" sz="4800" b="1" dirty="0">
              <a:ea typeface="Constantia" panose="02030602050306030303" pitchFamily="18" charset="0"/>
              <a:cs typeface="Constantia" panose="02030602050306030303" pitchFamily="18" charset="0"/>
              <a:sym typeface="Constantia" panose="02030602050306030303" pitchFamily="18" charset="0"/>
              <a:hlinkClick r:id="" action="ppaction://noaction"/>
            </a:endParaRPr>
          </a:p>
          <a:p>
            <a:pPr marL="380990" indent="-380990" defTabSz="937661">
              <a:lnSpc>
                <a:spcPct val="80000"/>
              </a:lnSpc>
              <a:spcBef>
                <a:spcPts val="400"/>
              </a:spcBef>
              <a:buClr>
                <a:srgbClr val="0BD0D9"/>
              </a:buClr>
              <a:buSzPct val="95000"/>
              <a:buFontTx/>
              <a:buChar char="•"/>
              <a:defRPr/>
            </a:pPr>
            <a:r>
              <a:rPr lang="en-US" altLang="en-US" sz="4800" b="1" dirty="0">
                <a:ea typeface="Constantia" panose="02030602050306030303" pitchFamily="18" charset="0"/>
                <a:cs typeface="Constantia" panose="02030602050306030303" pitchFamily="18" charset="0"/>
                <a:sym typeface="Constantia" panose="02030602050306030303" pitchFamily="18" charset="0"/>
                <a:hlinkClick r:id="" action="ppaction://noaction"/>
              </a:rPr>
              <a:t>http://www.alunbrig.com</a:t>
            </a:r>
            <a:endParaRPr lang="en-US" altLang="en-US" sz="4800" b="1" dirty="0">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endParaRPr lang="en-US" altLang="en-US" sz="4800" b="1" dirty="0">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r>
              <a:rPr lang="en-US" sz="4800" b="1" dirty="0">
                <a:hlinkClick r:id="rId2"/>
              </a:rPr>
              <a:t>http://www.asparlas.com</a:t>
            </a:r>
            <a:endParaRPr lang="en-US" sz="4800" b="1" dirty="0"/>
          </a:p>
          <a:p>
            <a:pPr marL="380990" indent="-380990" defTabSz="937661">
              <a:lnSpc>
                <a:spcPct val="80000"/>
              </a:lnSpc>
              <a:spcBef>
                <a:spcPts val="400"/>
              </a:spcBef>
              <a:buClr>
                <a:srgbClr val="0BD0D9"/>
              </a:buClr>
              <a:buSzPct val="95000"/>
              <a:buFontTx/>
              <a:buChar char="•"/>
              <a:defRPr/>
            </a:pPr>
            <a:endParaRPr lang="en-US" altLang="en-US" sz="4800" b="1" dirty="0">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r>
              <a:rPr lang="en-US" altLang="en-US" sz="4800" b="1" dirty="0">
                <a:ea typeface="Constantia" panose="02030602050306030303" pitchFamily="18" charset="0"/>
                <a:cs typeface="Constantia" panose="02030602050306030303" pitchFamily="18" charset="0"/>
                <a:sym typeface="Constantia" panose="02030602050306030303" pitchFamily="18" charset="0"/>
                <a:hlinkClick r:id="rId3"/>
              </a:rPr>
              <a:t>http://www.avastin.com</a:t>
            </a:r>
            <a:endParaRPr lang="en-US" altLang="en-US" sz="4800" b="1" dirty="0">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endParaRPr lang="en-US" altLang="en-US" sz="4800" b="1" dirty="0">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r>
              <a:rPr lang="en-US" altLang="en-US" sz="4800" b="1" dirty="0">
                <a:ea typeface="Constantia" panose="02030602050306030303" pitchFamily="18" charset="0"/>
                <a:cs typeface="Constantia" panose="02030602050306030303" pitchFamily="18" charset="0"/>
                <a:sym typeface="Constantia" panose="02030602050306030303" pitchFamily="18" charset="0"/>
                <a:hlinkClick r:id="rId4"/>
              </a:rPr>
              <a:t>http://www.azedra.com</a:t>
            </a:r>
            <a:endParaRPr lang="en-US" altLang="en-US" sz="4800" b="1" dirty="0">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endParaRPr lang="en-US" altLang="en-US" sz="4800" b="1" dirty="0">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r>
              <a:rPr lang="en-US" sz="4800" b="1" dirty="0">
                <a:solidFill>
                  <a:prstClr val="black"/>
                </a:solidFill>
                <a:hlinkClick r:id="rId5"/>
              </a:rPr>
              <a:t>http://www.blaversa.com</a:t>
            </a:r>
            <a:endParaRPr lang="en-US" sz="4800" b="1" dirty="0">
              <a:solidFill>
                <a:prstClr val="black"/>
              </a:solidFill>
            </a:endParaRPr>
          </a:p>
          <a:p>
            <a:pPr marL="380990" indent="-380990" defTabSz="937661">
              <a:lnSpc>
                <a:spcPct val="80000"/>
              </a:lnSpc>
              <a:spcBef>
                <a:spcPts val="400"/>
              </a:spcBef>
              <a:buClr>
                <a:srgbClr val="0BD0D9"/>
              </a:buClr>
              <a:buSzPct val="95000"/>
              <a:buFontTx/>
              <a:buChar char="•"/>
              <a:defRPr/>
            </a:pPr>
            <a:endParaRPr lang="en-US" altLang="en-US" sz="4800" b="1" dirty="0">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r>
              <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6"/>
              </a:rPr>
              <a:t>http://www.bavencio.com</a:t>
            </a:r>
            <a:endPar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endPar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r>
              <a:rPr lang="en-US" sz="4800" b="1" dirty="0">
                <a:hlinkClick r:id="rId7"/>
              </a:rPr>
              <a:t>http://www.besponsa.com</a:t>
            </a:r>
            <a:endParaRPr lang="en-US" sz="4800" b="1" dirty="0"/>
          </a:p>
          <a:p>
            <a:pPr marL="380990" indent="-380990" defTabSz="937661">
              <a:lnSpc>
                <a:spcPct val="80000"/>
              </a:lnSpc>
              <a:spcBef>
                <a:spcPts val="400"/>
              </a:spcBef>
              <a:buClr>
                <a:srgbClr val="0BD0D9"/>
              </a:buClr>
              <a:buSzPct val="95000"/>
              <a:buFontTx/>
              <a:buChar char="•"/>
              <a:defRPr/>
            </a:pPr>
            <a:endPar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r>
              <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8"/>
              </a:rPr>
              <a:t>http://www.blincyto.com</a:t>
            </a:r>
            <a:endPar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endPar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r>
              <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9"/>
              </a:rPr>
              <a:t>http://www.braftovi.com</a:t>
            </a:r>
            <a:endPar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endPar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r>
              <a:rPr lang="en-US" altLang="en-US" sz="4800" b="1" dirty="0">
                <a:solidFill>
                  <a:schemeClr val="accent1">
                    <a:lumMod val="50000"/>
                  </a:schemeClr>
                </a:solidFill>
                <a:ea typeface="Constantia" panose="02030602050306030303" pitchFamily="18" charset="0"/>
                <a:cs typeface="Constantia" panose="02030602050306030303" pitchFamily="18" charset="0"/>
                <a:sym typeface="Constantia" panose="02030602050306030303" pitchFamily="18" charset="0"/>
                <a:hlinkClick r:id="rId10"/>
              </a:rPr>
              <a:t>http://www.cabometyx.com</a:t>
            </a:r>
            <a:endParaRPr lang="en-US" altLang="en-US" sz="4800" b="1" dirty="0">
              <a:solidFill>
                <a:schemeClr val="accent1">
                  <a:lumMod val="50000"/>
                </a:schemeClr>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endPar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r>
              <a:rPr lang="en-US" sz="4800" b="1" dirty="0">
                <a:hlinkClick r:id="rId11"/>
              </a:rPr>
              <a:t>http://www.calquence.com</a:t>
            </a:r>
            <a:endParaRPr lang="en-US" sz="4800" b="1" dirty="0"/>
          </a:p>
          <a:p>
            <a:pPr marL="380990" indent="-380990" defTabSz="937661">
              <a:lnSpc>
                <a:spcPct val="80000"/>
              </a:lnSpc>
              <a:spcBef>
                <a:spcPts val="400"/>
              </a:spcBef>
              <a:buClr>
                <a:srgbClr val="0BD0D9"/>
              </a:buClr>
              <a:buSzPct val="95000"/>
              <a:buFontTx/>
              <a:buChar char="•"/>
              <a:defRPr/>
            </a:pPr>
            <a:endParaRPr lang="en-US" sz="4800" b="1" dirty="0"/>
          </a:p>
          <a:p>
            <a:pPr marL="380990" indent="-380990" defTabSz="937661">
              <a:lnSpc>
                <a:spcPct val="80000"/>
              </a:lnSpc>
              <a:spcBef>
                <a:spcPts val="400"/>
              </a:spcBef>
              <a:buClr>
                <a:srgbClr val="0BD0D9"/>
              </a:buClr>
              <a:buSzPct val="95000"/>
              <a:buFontTx/>
              <a:buChar char="•"/>
              <a:defRPr/>
            </a:pPr>
            <a:r>
              <a:rPr lang="en-US" sz="4800" b="1" dirty="0">
                <a:hlinkClick r:id="rId12"/>
              </a:rPr>
              <a:t>http://www.copiktra.com</a:t>
            </a:r>
            <a:endParaRPr lang="en-US" sz="4800" b="1" dirty="0"/>
          </a:p>
          <a:p>
            <a:pPr marL="380990" indent="-380990" defTabSz="937661">
              <a:lnSpc>
                <a:spcPct val="80000"/>
              </a:lnSpc>
              <a:spcBef>
                <a:spcPts val="400"/>
              </a:spcBef>
              <a:buClr>
                <a:srgbClr val="0BD0D9"/>
              </a:buClr>
              <a:buSzPct val="95000"/>
              <a:buFontTx/>
              <a:buChar char="•"/>
              <a:defRPr/>
            </a:pPr>
            <a:endParaRPr lang="en-US" sz="4800" b="1" dirty="0"/>
          </a:p>
          <a:p>
            <a:pPr marL="380990" indent="-380990" defTabSz="937661">
              <a:lnSpc>
                <a:spcPct val="80000"/>
              </a:lnSpc>
              <a:spcBef>
                <a:spcPts val="400"/>
              </a:spcBef>
              <a:buClr>
                <a:srgbClr val="0BD0D9"/>
              </a:buClr>
              <a:buSzPct val="95000"/>
              <a:buFontTx/>
              <a:buChar char="•"/>
              <a:defRPr/>
            </a:pPr>
            <a:r>
              <a:rPr lang="en-US" sz="4800" b="1" dirty="0">
                <a:solidFill>
                  <a:prstClr val="black"/>
                </a:solidFill>
                <a:hlinkClick r:id="rId13"/>
              </a:rPr>
              <a:t>http://www.daurismo.com</a:t>
            </a:r>
            <a:endParaRPr lang="en-US" sz="4800" b="1" dirty="0">
              <a:solidFill>
                <a:prstClr val="black"/>
              </a:solidFill>
            </a:endParaRPr>
          </a:p>
          <a:p>
            <a:pPr marL="380990" indent="-380990" defTabSz="937661">
              <a:lnSpc>
                <a:spcPct val="80000"/>
              </a:lnSpc>
              <a:spcBef>
                <a:spcPts val="400"/>
              </a:spcBef>
              <a:buClr>
                <a:srgbClr val="0BD0D9"/>
              </a:buClr>
              <a:buSzPct val="95000"/>
              <a:buFontTx/>
              <a:buChar char="•"/>
              <a:defRPr/>
            </a:pPr>
            <a:endParaRPr lang="en-US" sz="4800" dirty="0">
              <a:solidFill>
                <a:prstClr val="black"/>
              </a:solidFill>
            </a:endParaRPr>
          </a:p>
          <a:p>
            <a:pPr marL="380990" indent="-380990" defTabSz="937661">
              <a:lnSpc>
                <a:spcPct val="80000"/>
              </a:lnSpc>
              <a:spcBef>
                <a:spcPts val="400"/>
              </a:spcBef>
              <a:buClr>
                <a:srgbClr val="0BD0D9"/>
              </a:buClr>
              <a:buSzPct val="95000"/>
              <a:buFontTx/>
              <a:buChar char="•"/>
              <a:defRPr/>
            </a:pPr>
            <a:r>
              <a:rPr lang="en-US" sz="4800" b="1" dirty="0">
                <a:hlinkClick r:id="rId14"/>
              </a:rPr>
              <a:t>http://www.elzonris.com</a:t>
            </a:r>
            <a:endParaRPr lang="en-US" sz="4800" b="1" dirty="0"/>
          </a:p>
          <a:p>
            <a:pPr marL="380990" indent="-380990" defTabSz="937661">
              <a:lnSpc>
                <a:spcPct val="80000"/>
              </a:lnSpc>
              <a:spcBef>
                <a:spcPts val="400"/>
              </a:spcBef>
              <a:buClr>
                <a:srgbClr val="0BD0D9"/>
              </a:buClr>
              <a:buSzPct val="95000"/>
              <a:buFontTx/>
              <a:buChar char="•"/>
              <a:defRPr/>
            </a:pPr>
            <a:endParaRPr lang="en-US" sz="4800" b="1" dirty="0"/>
          </a:p>
          <a:p>
            <a:pPr marL="380990" indent="-380990" defTabSz="937661">
              <a:lnSpc>
                <a:spcPct val="80000"/>
              </a:lnSpc>
              <a:spcBef>
                <a:spcPts val="400"/>
              </a:spcBef>
              <a:buClr>
                <a:srgbClr val="0BD0D9"/>
              </a:buClr>
              <a:buSzPct val="95000"/>
              <a:buFontTx/>
              <a:buChar char="•"/>
              <a:defRPr/>
            </a:pPr>
            <a:r>
              <a:rPr lang="en-US" sz="4800" b="1" dirty="0">
                <a:hlinkClick r:id="rId15"/>
              </a:rPr>
              <a:t>http://www.herceptin hylecta.com</a:t>
            </a:r>
            <a:endParaRPr lang="en-US" sz="4800" b="1" dirty="0"/>
          </a:p>
          <a:p>
            <a:r>
              <a:rPr lang="en-US" sz="4800" b="1" dirty="0">
                <a:hlinkClick r:id="rId15"/>
              </a:rPr>
              <a:t>   </a:t>
            </a:r>
            <a:endParaRPr lang="en-US" sz="4800" dirty="0"/>
          </a:p>
          <a:p>
            <a:pPr marL="380990" indent="-380990" defTabSz="937661">
              <a:lnSpc>
                <a:spcPct val="80000"/>
              </a:lnSpc>
              <a:spcBef>
                <a:spcPts val="400"/>
              </a:spcBef>
              <a:buClr>
                <a:srgbClr val="0BD0D9"/>
              </a:buClr>
              <a:buSzPct val="95000"/>
              <a:buFontTx/>
              <a:buChar char="•"/>
              <a:defRPr/>
            </a:pPr>
            <a:endParaRPr lang="en-US" altLang="en-US" sz="5333"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endParaRPr lang="en-US" dirty="0"/>
          </a:p>
        </p:txBody>
      </p:sp>
    </p:spTree>
    <p:extLst>
      <p:ext uri="{BB962C8B-B14F-4D97-AF65-F5344CB8AC3E}">
        <p14:creationId xmlns:p14="http://schemas.microsoft.com/office/powerpoint/2010/main" val="42478843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196"/>
            <a:ext cx="10972800" cy="772149"/>
          </a:xfrm>
        </p:spPr>
        <p:txBody>
          <a:bodyPr>
            <a:normAutofit/>
          </a:bodyPr>
          <a:lstStyle/>
          <a:p>
            <a:pPr algn="ctr"/>
            <a:r>
              <a:rPr lang="en-US" dirty="0"/>
              <a:t>References</a:t>
            </a:r>
          </a:p>
        </p:txBody>
      </p:sp>
      <p:sp>
        <p:nvSpPr>
          <p:cNvPr id="3" name="Content Placeholder 2"/>
          <p:cNvSpPr>
            <a:spLocks noGrp="1"/>
          </p:cNvSpPr>
          <p:nvPr>
            <p:ph idx="1"/>
          </p:nvPr>
        </p:nvSpPr>
        <p:spPr>
          <a:xfrm>
            <a:off x="376386" y="770279"/>
            <a:ext cx="11097949" cy="6182024"/>
          </a:xfrm>
        </p:spPr>
        <p:txBody>
          <a:bodyPr>
            <a:noAutofit/>
          </a:bodyPr>
          <a:lstStyle/>
          <a:p>
            <a:pPr marL="380990" indent="-380990" defTabSz="937661">
              <a:lnSpc>
                <a:spcPct val="80000"/>
              </a:lnSpc>
              <a:spcBef>
                <a:spcPts val="400"/>
              </a:spcBef>
              <a:buClr>
                <a:srgbClr val="0BD0D9"/>
              </a:buClr>
              <a:buSzPct val="95000"/>
              <a:buFontTx/>
              <a:buChar char="•"/>
              <a:defRPr/>
            </a:pPr>
            <a:r>
              <a:rPr lang="en-US" altLang="en-US" sz="1200" b="1" dirty="0">
                <a:ea typeface="Constantia" panose="02030602050306030303" pitchFamily="18" charset="0"/>
                <a:cs typeface="Constantia" panose="02030602050306030303" pitchFamily="18" charset="0"/>
                <a:sym typeface="Constantia" panose="02030602050306030303" pitchFamily="18" charset="0"/>
                <a:hlinkClick r:id="rId2"/>
              </a:rPr>
              <a:t>http</a:t>
            </a:r>
            <a:r>
              <a:rPr lang="en-US" altLang="en-US" sz="1200" b="1" dirty="0">
                <a:ea typeface="Constantia" panose="02030602050306030303" pitchFamily="18" charset="0"/>
                <a:cs typeface="Constantia" panose="02030602050306030303" pitchFamily="18" charset="0"/>
                <a:sym typeface="Constantia" panose="02030602050306030303" pitchFamily="18" charset="0"/>
                <a:hlinkClick r:id="" action="ppaction://noaction"/>
              </a:rPr>
              <a:t>://www.herzuma.com</a:t>
            </a:r>
          </a:p>
          <a:p>
            <a:pPr marL="380990" indent="-380990" defTabSz="937661">
              <a:lnSpc>
                <a:spcPct val="80000"/>
              </a:lnSpc>
              <a:spcBef>
                <a:spcPts val="400"/>
              </a:spcBef>
              <a:buClr>
                <a:srgbClr val="0BD0D9"/>
              </a:buClr>
              <a:buSzPct val="95000"/>
              <a:buFontTx/>
              <a:buChar char="•"/>
              <a:defRPr/>
            </a:pPr>
            <a:endParaRPr lang="en-US" altLang="en-US" sz="1200" b="1" dirty="0">
              <a:ea typeface="Constantia" panose="02030602050306030303" pitchFamily="18" charset="0"/>
              <a:cs typeface="Constantia" panose="02030602050306030303" pitchFamily="18" charset="0"/>
              <a:sym typeface="Constantia" panose="02030602050306030303" pitchFamily="18" charset="0"/>
              <a:hlinkClick r:id="" action="ppaction://noaction"/>
            </a:endParaRPr>
          </a:p>
          <a:p>
            <a:pPr marL="380990" indent="-380990" defTabSz="937661">
              <a:lnSpc>
                <a:spcPct val="80000"/>
              </a:lnSpc>
              <a:spcBef>
                <a:spcPts val="400"/>
              </a:spcBef>
              <a:buClr>
                <a:srgbClr val="0BD0D9"/>
              </a:buClr>
              <a:buSzPct val="95000"/>
              <a:buFontTx/>
              <a:buChar char="•"/>
              <a:defRPr/>
            </a:pPr>
            <a:r>
              <a:rPr lang="en-US" altLang="en-US" sz="1200" b="1" dirty="0">
                <a:ea typeface="Constantia" panose="02030602050306030303" pitchFamily="18" charset="0"/>
                <a:cs typeface="Constantia" panose="02030602050306030303" pitchFamily="18" charset="0"/>
                <a:sym typeface="Constantia" panose="02030602050306030303" pitchFamily="18" charset="0"/>
                <a:hlinkClick r:id="" action="ppaction://noaction"/>
              </a:rPr>
              <a:t>http://www.ibrance.com</a:t>
            </a:r>
            <a:endParaRPr lang="en-US" altLang="en-US" sz="1200" b="1" dirty="0">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endPar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 action="ppaction://noaction"/>
            </a:endParaRPr>
          </a:p>
          <a:p>
            <a:pPr marL="380990" indent="-380990" defTabSz="937661">
              <a:lnSpc>
                <a:spcPct val="80000"/>
              </a:lnSpc>
              <a:spcBef>
                <a:spcPts val="400"/>
              </a:spcBef>
              <a:buClr>
                <a:srgbClr val="0BD0D9"/>
              </a:buClr>
              <a:buSzPct val="95000"/>
              <a:buFontTx/>
              <a:buChar char="•"/>
              <a:defRPr/>
            </a:pPr>
            <a:r>
              <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 action="ppaction://noaction"/>
              </a:rPr>
              <a:t>http://www.idhifa.com</a:t>
            </a:r>
            <a:endPar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endParaRPr lang="en-US" altLang="en-US" sz="1200" b="1" dirty="0">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r>
              <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3"/>
              </a:rPr>
              <a:t>http://www.imbruvica.com</a:t>
            </a:r>
            <a:endPar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endPar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r>
              <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4"/>
              </a:rPr>
              <a:t>http://www.imfinzi.com</a:t>
            </a:r>
            <a:endPar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endPar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r>
              <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5"/>
              </a:rPr>
              <a:t>http://www</a:t>
            </a:r>
            <a:r>
              <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rPr>
              <a:t>. Inrebic.com</a:t>
            </a:r>
          </a:p>
          <a:p>
            <a:pPr marL="380990" indent="-380990" defTabSz="937661">
              <a:lnSpc>
                <a:spcPct val="80000"/>
              </a:lnSpc>
              <a:spcBef>
                <a:spcPts val="400"/>
              </a:spcBef>
              <a:buClr>
                <a:srgbClr val="0BD0D9"/>
              </a:buClr>
              <a:buSzPct val="95000"/>
              <a:buFontTx/>
              <a:buChar char="•"/>
              <a:defRPr/>
            </a:pPr>
            <a:endPar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r>
              <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6"/>
              </a:rPr>
              <a:t>http://www.jevtana.com</a:t>
            </a:r>
            <a:endPar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endPar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r>
              <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7"/>
              </a:rPr>
              <a:t>http://www.kadcyla.com</a:t>
            </a:r>
            <a:endPar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endPar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8"/>
            </a:endParaRPr>
          </a:p>
          <a:p>
            <a:pPr marL="380990" indent="-380990" defTabSz="937661">
              <a:lnSpc>
                <a:spcPct val="80000"/>
              </a:lnSpc>
              <a:spcBef>
                <a:spcPts val="400"/>
              </a:spcBef>
              <a:buClr>
                <a:srgbClr val="0BD0D9"/>
              </a:buClr>
              <a:buSzPct val="95000"/>
              <a:buFontTx/>
              <a:buChar char="•"/>
              <a:defRPr/>
            </a:pPr>
            <a:r>
              <a:rPr lang="en-US" altLang="en-US" sz="1200" b="1" dirty="0">
                <a:ea typeface="Constantia" panose="02030602050306030303" pitchFamily="18" charset="0"/>
                <a:cs typeface="Constantia" panose="02030602050306030303" pitchFamily="18" charset="0"/>
                <a:sym typeface="Constantia" panose="02030602050306030303" pitchFamily="18" charset="0"/>
                <a:hlinkClick r:id="rId8"/>
              </a:rPr>
              <a:t>http://www.keytruda.com</a:t>
            </a:r>
            <a:endParaRPr lang="en-US" altLang="en-US" sz="1200" b="1" dirty="0">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endPar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 action="ppaction://noaction"/>
            </a:endParaRPr>
          </a:p>
          <a:p>
            <a:pPr marL="380990" indent="-380990" defTabSz="937661">
              <a:lnSpc>
                <a:spcPct val="80000"/>
              </a:lnSpc>
              <a:spcBef>
                <a:spcPts val="400"/>
              </a:spcBef>
              <a:buClr>
                <a:srgbClr val="0BD0D9"/>
              </a:buClr>
              <a:buSzPct val="95000"/>
              <a:buFontTx/>
              <a:buChar char="•"/>
              <a:defRPr/>
            </a:pPr>
            <a:r>
              <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 action="ppaction://noaction"/>
              </a:rPr>
              <a:t>http://www.kisqali.com</a:t>
            </a:r>
          </a:p>
          <a:p>
            <a:pPr marL="380990" indent="-380990" defTabSz="937661">
              <a:lnSpc>
                <a:spcPct val="80000"/>
              </a:lnSpc>
              <a:spcBef>
                <a:spcPts val="400"/>
              </a:spcBef>
              <a:buClr>
                <a:srgbClr val="0BD0D9"/>
              </a:buClr>
              <a:buSzPct val="95000"/>
              <a:buFontTx/>
              <a:buChar char="•"/>
              <a:defRPr/>
            </a:pPr>
            <a:endPar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 action="ppaction://noaction"/>
            </a:endParaRPr>
          </a:p>
          <a:p>
            <a:pPr marL="380990" indent="-380990" defTabSz="937661">
              <a:lnSpc>
                <a:spcPct val="80000"/>
              </a:lnSpc>
              <a:spcBef>
                <a:spcPts val="400"/>
              </a:spcBef>
              <a:buClr>
                <a:srgbClr val="0BD0D9"/>
              </a:buClr>
              <a:buSzPct val="95000"/>
              <a:buFontTx/>
              <a:buChar char="•"/>
              <a:defRPr/>
            </a:pPr>
            <a:r>
              <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9"/>
              </a:rPr>
              <a:t>http://www.kymrhia.com</a:t>
            </a:r>
            <a:endPar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 action="ppaction://noaction"/>
            </a:endParaRPr>
          </a:p>
          <a:p>
            <a:pPr marL="380990" indent="-380990" defTabSz="937661">
              <a:lnSpc>
                <a:spcPct val="80000"/>
              </a:lnSpc>
              <a:spcBef>
                <a:spcPts val="400"/>
              </a:spcBef>
              <a:buClr>
                <a:srgbClr val="0BD0D9"/>
              </a:buClr>
              <a:buSzPct val="95000"/>
              <a:buFontTx/>
              <a:buChar char="•"/>
              <a:defRPr/>
            </a:pPr>
            <a:endPar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 action="ppaction://noaction"/>
            </a:endParaRPr>
          </a:p>
          <a:p>
            <a:pPr marL="380990" indent="-380990" defTabSz="937661">
              <a:lnSpc>
                <a:spcPct val="80000"/>
              </a:lnSpc>
              <a:spcBef>
                <a:spcPts val="400"/>
              </a:spcBef>
              <a:buClr>
                <a:srgbClr val="0BD0D9"/>
              </a:buClr>
              <a:buSzPct val="95000"/>
              <a:buFontTx/>
              <a:buChar char="•"/>
              <a:defRPr/>
            </a:pPr>
            <a:r>
              <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 action="ppaction://noaction"/>
              </a:rPr>
              <a:t>http://www.lenvima.com</a:t>
            </a:r>
          </a:p>
          <a:p>
            <a:pPr marL="380990" indent="-380990" defTabSz="937661">
              <a:lnSpc>
                <a:spcPct val="80000"/>
              </a:lnSpc>
              <a:spcBef>
                <a:spcPts val="400"/>
              </a:spcBef>
              <a:buClr>
                <a:srgbClr val="0BD0D9"/>
              </a:buClr>
              <a:buSzPct val="95000"/>
              <a:buFontTx/>
              <a:buChar char="•"/>
              <a:defRPr/>
            </a:pPr>
            <a:endPar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 action="ppaction://noaction"/>
            </a:endParaRPr>
          </a:p>
          <a:p>
            <a:pPr marL="380990" indent="-380990" defTabSz="937661">
              <a:lnSpc>
                <a:spcPct val="80000"/>
              </a:lnSpc>
              <a:spcBef>
                <a:spcPts val="400"/>
              </a:spcBef>
              <a:buClr>
                <a:srgbClr val="0BD0D9"/>
              </a:buClr>
              <a:buSzPct val="95000"/>
              <a:buFontTx/>
              <a:buChar char="•"/>
              <a:defRPr/>
            </a:pPr>
            <a:r>
              <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 action="ppaction://noaction"/>
              </a:rPr>
              <a:t>http://www.libtayo.com</a:t>
            </a:r>
          </a:p>
          <a:p>
            <a:pPr marL="380990" indent="-380990" defTabSz="937661">
              <a:lnSpc>
                <a:spcPct val="80000"/>
              </a:lnSpc>
              <a:spcBef>
                <a:spcPts val="400"/>
              </a:spcBef>
              <a:buClr>
                <a:srgbClr val="0BD0D9"/>
              </a:buClr>
              <a:buSzPct val="95000"/>
              <a:buFontTx/>
              <a:buChar char="•"/>
              <a:defRPr/>
            </a:pPr>
            <a:endPar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 action="ppaction://noaction"/>
            </a:endParaRPr>
          </a:p>
          <a:p>
            <a:pPr marL="380990" indent="-380990" defTabSz="937661">
              <a:lnSpc>
                <a:spcPct val="80000"/>
              </a:lnSpc>
              <a:spcBef>
                <a:spcPts val="400"/>
              </a:spcBef>
              <a:buClr>
                <a:srgbClr val="0BD0D9"/>
              </a:buClr>
              <a:buSzPct val="95000"/>
              <a:buFontTx/>
              <a:buChar char="•"/>
              <a:defRPr/>
            </a:pPr>
            <a:r>
              <a:rPr lang="en-US" sz="1200" b="1" dirty="0">
                <a:solidFill>
                  <a:prstClr val="black"/>
                </a:solidFill>
                <a:hlinkClick r:id="rId10"/>
              </a:rPr>
              <a:t>http://www.lorbrena.com</a:t>
            </a:r>
            <a:endParaRPr lang="en-US" sz="1200" b="1" dirty="0">
              <a:solidFill>
                <a:prstClr val="black"/>
              </a:solidFill>
            </a:endParaRPr>
          </a:p>
          <a:p>
            <a:pPr marL="380990" indent="-380990" defTabSz="937661">
              <a:lnSpc>
                <a:spcPct val="80000"/>
              </a:lnSpc>
              <a:spcBef>
                <a:spcPts val="400"/>
              </a:spcBef>
              <a:buClr>
                <a:srgbClr val="0BD0D9"/>
              </a:buClr>
              <a:buSzPct val="95000"/>
              <a:buFontTx/>
              <a:buChar char="•"/>
              <a:defRPr/>
            </a:pPr>
            <a:endPar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 action="ppaction://noaction"/>
            </a:endParaRPr>
          </a:p>
          <a:p>
            <a:pPr marL="380990" indent="-380990" defTabSz="937661">
              <a:lnSpc>
                <a:spcPct val="80000"/>
              </a:lnSpc>
              <a:spcBef>
                <a:spcPts val="400"/>
              </a:spcBef>
              <a:buClr>
                <a:srgbClr val="0BD0D9"/>
              </a:buClr>
              <a:buSzPct val="95000"/>
              <a:buFontTx/>
              <a:buChar char="•"/>
              <a:defRPr/>
            </a:pPr>
            <a:endPar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 action="ppaction://noaction"/>
            </a:endParaRPr>
          </a:p>
          <a:p>
            <a:pPr marL="380990" indent="-380990" defTabSz="937661">
              <a:lnSpc>
                <a:spcPct val="80000"/>
              </a:lnSpc>
              <a:spcBef>
                <a:spcPts val="400"/>
              </a:spcBef>
              <a:buClr>
                <a:srgbClr val="0BD0D9"/>
              </a:buClr>
              <a:buSzPct val="95000"/>
              <a:buFontTx/>
              <a:buChar char="•"/>
              <a:defRPr/>
            </a:pPr>
            <a:endPar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 action="ppaction://noaction"/>
            </a:endParaRPr>
          </a:p>
          <a:p>
            <a:pPr marL="380990" indent="-380990" defTabSz="937661">
              <a:lnSpc>
                <a:spcPct val="80000"/>
              </a:lnSpc>
              <a:spcBef>
                <a:spcPts val="400"/>
              </a:spcBef>
              <a:buClr>
                <a:srgbClr val="0BD0D9"/>
              </a:buClr>
              <a:buSzPct val="95000"/>
              <a:buFontTx/>
              <a:buChar char="•"/>
              <a:defRPr/>
            </a:pPr>
            <a:endParaRPr lang="en-US" altLang="en-US" sz="1333"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 action="ppaction://noaction"/>
            </a:endParaRPr>
          </a:p>
          <a:p>
            <a:pPr marL="380990" indent="-380990" defTabSz="937661">
              <a:lnSpc>
                <a:spcPct val="80000"/>
              </a:lnSpc>
              <a:spcBef>
                <a:spcPts val="400"/>
              </a:spcBef>
              <a:buClr>
                <a:srgbClr val="0BD0D9"/>
              </a:buClr>
              <a:buSzPct val="95000"/>
              <a:buFontTx/>
              <a:buChar char="•"/>
              <a:defRPr/>
            </a:pPr>
            <a:endParaRPr lang="en-US" altLang="en-US" sz="1333"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 action="ppaction://noaction"/>
            </a:endParaRPr>
          </a:p>
          <a:p>
            <a:pPr marL="380990" indent="-380990" defTabSz="937661">
              <a:lnSpc>
                <a:spcPct val="80000"/>
              </a:lnSpc>
              <a:spcBef>
                <a:spcPts val="400"/>
              </a:spcBef>
              <a:buClr>
                <a:srgbClr val="0BD0D9"/>
              </a:buClr>
              <a:buSzPct val="95000"/>
              <a:buFontTx/>
              <a:buChar char="•"/>
              <a:defRPr/>
            </a:pPr>
            <a:endParaRPr lang="en-US" altLang="en-US" sz="1333"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endParaRPr lang="en-US" altLang="en-US" sz="1333"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endParaRPr lang="en-US" altLang="en-US" sz="1333"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endParaRPr lang="en-US" altLang="en-US" sz="1333"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p:txBody>
      </p:sp>
    </p:spTree>
    <p:extLst>
      <p:ext uri="{BB962C8B-B14F-4D97-AF65-F5344CB8AC3E}">
        <p14:creationId xmlns:p14="http://schemas.microsoft.com/office/powerpoint/2010/main" val="35996453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583" y="0"/>
            <a:ext cx="10972800" cy="1143000"/>
          </a:xfrm>
        </p:spPr>
        <p:txBody>
          <a:bodyPr>
            <a:normAutofit/>
          </a:bodyPr>
          <a:lstStyle/>
          <a:p>
            <a:pPr algn="ctr"/>
            <a:r>
              <a:rPr lang="en-US" dirty="0"/>
              <a:t>References</a:t>
            </a:r>
          </a:p>
        </p:txBody>
      </p:sp>
      <p:sp>
        <p:nvSpPr>
          <p:cNvPr id="3" name="Content Placeholder 2"/>
          <p:cNvSpPr>
            <a:spLocks noGrp="1"/>
          </p:cNvSpPr>
          <p:nvPr>
            <p:ph idx="1"/>
          </p:nvPr>
        </p:nvSpPr>
        <p:spPr>
          <a:xfrm>
            <a:off x="609600" y="936425"/>
            <a:ext cx="11186765" cy="5883107"/>
          </a:xfrm>
        </p:spPr>
        <p:txBody>
          <a:bodyPr>
            <a:normAutofit fontScale="25000" lnSpcReduction="20000"/>
          </a:bodyPr>
          <a:lstStyle/>
          <a:p>
            <a:pPr marL="380990" indent="-380990" defTabSz="937661">
              <a:lnSpc>
                <a:spcPct val="80000"/>
              </a:lnSpc>
              <a:spcBef>
                <a:spcPts val="400"/>
              </a:spcBef>
              <a:buClr>
                <a:srgbClr val="0BD0D9"/>
              </a:buClr>
              <a:buSzPct val="95000"/>
              <a:buFontTx/>
              <a:buChar char="•"/>
              <a:defRPr/>
            </a:pPr>
            <a:endPar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 action="ppaction://noaction"/>
            </a:endParaRPr>
          </a:p>
          <a:p>
            <a:pPr marL="380990" indent="-380990" defTabSz="937661">
              <a:lnSpc>
                <a:spcPct val="80000"/>
              </a:lnSpc>
              <a:spcBef>
                <a:spcPts val="400"/>
              </a:spcBef>
              <a:buClr>
                <a:srgbClr val="0BD0D9"/>
              </a:buClr>
              <a:buSzPct val="95000"/>
              <a:buFontTx/>
              <a:buChar char="•"/>
              <a:defRPr/>
            </a:pPr>
            <a:r>
              <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2"/>
              </a:rPr>
              <a:t>http://www.lumoxiti.com</a:t>
            </a:r>
            <a:endPar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 action="ppaction://noaction"/>
            </a:endParaRPr>
          </a:p>
          <a:p>
            <a:pPr marL="380990" indent="-380990" defTabSz="937661">
              <a:lnSpc>
                <a:spcPct val="80000"/>
              </a:lnSpc>
              <a:spcBef>
                <a:spcPts val="400"/>
              </a:spcBef>
              <a:buClr>
                <a:srgbClr val="0BD0D9"/>
              </a:buClr>
              <a:buSzPct val="95000"/>
              <a:buFontTx/>
              <a:buChar char="•"/>
              <a:defRPr/>
            </a:pPr>
            <a:endPar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 action="ppaction://noaction"/>
            </a:endParaRPr>
          </a:p>
          <a:p>
            <a:pPr marL="380990" indent="-380990" defTabSz="937661">
              <a:lnSpc>
                <a:spcPct val="80000"/>
              </a:lnSpc>
              <a:spcBef>
                <a:spcPts val="400"/>
              </a:spcBef>
              <a:buClr>
                <a:srgbClr val="0BD0D9"/>
              </a:buClr>
              <a:buSzPct val="95000"/>
              <a:buFontTx/>
              <a:buChar char="•"/>
              <a:defRPr/>
            </a:pPr>
            <a:r>
              <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3"/>
              </a:rPr>
              <a:t>http://www.lynparza.com</a:t>
            </a:r>
          </a:p>
          <a:p>
            <a:pPr marL="380990" indent="-380990" defTabSz="937661">
              <a:lnSpc>
                <a:spcPct val="80000"/>
              </a:lnSpc>
              <a:spcBef>
                <a:spcPts val="400"/>
              </a:spcBef>
              <a:buClr>
                <a:srgbClr val="0BD0D9"/>
              </a:buClr>
              <a:buSzPct val="95000"/>
              <a:buFontTx/>
              <a:buChar char="•"/>
              <a:defRPr/>
            </a:pPr>
            <a:endPar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 action="ppaction://noaction"/>
            </a:endParaRPr>
          </a:p>
          <a:p>
            <a:pPr marL="380990" indent="-380990" defTabSz="937661">
              <a:lnSpc>
                <a:spcPct val="80000"/>
              </a:lnSpc>
              <a:spcBef>
                <a:spcPts val="400"/>
              </a:spcBef>
              <a:buClr>
                <a:srgbClr val="0BD0D9"/>
              </a:buClr>
              <a:buSzPct val="95000"/>
              <a:buFontTx/>
              <a:buChar char="•"/>
              <a:defRPr/>
            </a:pPr>
            <a:r>
              <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 action="ppaction://noaction"/>
              </a:rPr>
              <a:t>http://www. mekinist.com</a:t>
            </a:r>
          </a:p>
          <a:p>
            <a:pPr marL="380990" indent="-380990" defTabSz="937661">
              <a:lnSpc>
                <a:spcPct val="80000"/>
              </a:lnSpc>
              <a:spcBef>
                <a:spcPts val="400"/>
              </a:spcBef>
              <a:buClr>
                <a:srgbClr val="0BD0D9"/>
              </a:buClr>
              <a:buSzPct val="95000"/>
              <a:buFontTx/>
              <a:buChar char="•"/>
              <a:defRPr/>
            </a:pPr>
            <a:endPar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 action="ppaction://noaction">
                <a:extLst>
                  <a:ext uri="{A12FA001-AC4F-418D-AE19-62706E023703}">
                    <ahyp:hlinkClr xmlns:ahyp="http://schemas.microsoft.com/office/drawing/2018/hyperlinkcolor" val="tx"/>
                  </a:ext>
                </a:extLst>
              </a:hlinkClick>
            </a:endParaRPr>
          </a:p>
          <a:p>
            <a:pPr marL="380990" indent="-380990" defTabSz="937661">
              <a:lnSpc>
                <a:spcPct val="80000"/>
              </a:lnSpc>
              <a:spcBef>
                <a:spcPts val="400"/>
              </a:spcBef>
              <a:buClr>
                <a:srgbClr val="0BD0D9"/>
              </a:buClr>
              <a:buSzPct val="95000"/>
              <a:buFontTx/>
              <a:buChar char="•"/>
              <a:defRPr/>
            </a:pPr>
            <a:r>
              <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 action="ppaction://noaction">
                  <a:extLst>
                    <a:ext uri="{A12FA001-AC4F-418D-AE19-62706E023703}">
                      <ahyp:hlinkClr xmlns:ahyp="http://schemas.microsoft.com/office/drawing/2018/hyperlinkcolor" val="tx"/>
                    </a:ext>
                  </a:extLst>
                </a:hlinkClick>
              </a:rPr>
              <a:t>http://www.mvasi.com</a:t>
            </a:r>
          </a:p>
          <a:p>
            <a:pPr marL="380990" indent="-380990" defTabSz="937661">
              <a:lnSpc>
                <a:spcPct val="80000"/>
              </a:lnSpc>
              <a:spcBef>
                <a:spcPts val="400"/>
              </a:spcBef>
              <a:buClr>
                <a:srgbClr val="0BD0D9"/>
              </a:buClr>
              <a:buSzPct val="95000"/>
              <a:buFontTx/>
              <a:buChar char="•"/>
              <a:defRPr/>
            </a:pPr>
            <a:endPar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 action="ppaction://noaction">
                <a:extLst>
                  <a:ext uri="{A12FA001-AC4F-418D-AE19-62706E023703}">
                    <ahyp:hlinkClr xmlns:ahyp="http://schemas.microsoft.com/office/drawing/2018/hyperlinkcolor" val="tx"/>
                  </a:ext>
                </a:extLst>
              </a:hlinkClick>
            </a:endParaRPr>
          </a:p>
          <a:p>
            <a:pPr marL="380990" indent="-380990" defTabSz="937661">
              <a:lnSpc>
                <a:spcPct val="80000"/>
              </a:lnSpc>
              <a:spcBef>
                <a:spcPts val="400"/>
              </a:spcBef>
              <a:buClr>
                <a:srgbClr val="0BD0D9"/>
              </a:buClr>
              <a:buSzPct val="95000"/>
              <a:buFontTx/>
              <a:buChar char="•"/>
              <a:defRPr/>
            </a:pPr>
            <a:r>
              <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4"/>
              </a:rPr>
              <a:t>http://www.mektovi.com</a:t>
            </a:r>
          </a:p>
          <a:p>
            <a:pPr marL="380990" indent="-380990" defTabSz="937661">
              <a:lnSpc>
                <a:spcPct val="80000"/>
              </a:lnSpc>
              <a:spcBef>
                <a:spcPts val="400"/>
              </a:spcBef>
              <a:buClr>
                <a:srgbClr val="0BD0D9"/>
              </a:buClr>
              <a:buSzPct val="95000"/>
              <a:buFontTx/>
              <a:buChar char="•"/>
              <a:defRPr/>
            </a:pPr>
            <a:endPar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 action="ppaction://noaction"/>
            </a:endParaRPr>
          </a:p>
          <a:p>
            <a:pPr marL="380990" indent="-380990" defTabSz="937661">
              <a:lnSpc>
                <a:spcPct val="80000"/>
              </a:lnSpc>
              <a:spcBef>
                <a:spcPts val="400"/>
              </a:spcBef>
              <a:buClr>
                <a:srgbClr val="0BD0D9"/>
              </a:buClr>
              <a:buSzPct val="95000"/>
              <a:buFontTx/>
              <a:buChar char="•"/>
              <a:defRPr/>
            </a:pPr>
            <a:r>
              <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 action="ppaction://noaction"/>
              </a:rPr>
              <a:t>http://www.mylotarg.com</a:t>
            </a:r>
            <a:endPar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3"/>
            </a:endParaRPr>
          </a:p>
          <a:p>
            <a:pPr marL="380990" indent="-380990" defTabSz="937661">
              <a:lnSpc>
                <a:spcPct val="80000"/>
              </a:lnSpc>
              <a:spcBef>
                <a:spcPts val="400"/>
              </a:spcBef>
              <a:buClr>
                <a:srgbClr val="0BD0D9"/>
              </a:buClr>
              <a:buSzPct val="95000"/>
              <a:buFontTx/>
              <a:buChar char="•"/>
              <a:defRPr/>
            </a:pPr>
            <a:endParaRPr lang="en-US" sz="4800" b="1" dirty="0">
              <a:hlinkClick r:id="" action="ppaction://noaction"/>
            </a:endParaRPr>
          </a:p>
          <a:p>
            <a:pPr marL="380990" indent="-380990" defTabSz="937661">
              <a:lnSpc>
                <a:spcPct val="80000"/>
              </a:lnSpc>
              <a:spcBef>
                <a:spcPts val="400"/>
              </a:spcBef>
              <a:buClr>
                <a:srgbClr val="0BD0D9"/>
              </a:buClr>
              <a:buSzPct val="95000"/>
              <a:buFontTx/>
              <a:buChar char="•"/>
              <a:defRPr/>
            </a:pPr>
            <a:r>
              <a:rPr lang="en-US" sz="4800" b="1" dirty="0">
                <a:hlinkClick r:id="rId5"/>
              </a:rPr>
              <a:t>http://www.nerlynx.com</a:t>
            </a:r>
            <a:endParaRPr lang="en-US" sz="4800" b="1" dirty="0"/>
          </a:p>
          <a:p>
            <a:pPr marL="380990" indent="-380990" defTabSz="937661">
              <a:lnSpc>
                <a:spcPct val="80000"/>
              </a:lnSpc>
              <a:spcBef>
                <a:spcPts val="400"/>
              </a:spcBef>
              <a:buClr>
                <a:srgbClr val="0BD0D9"/>
              </a:buClr>
              <a:buSzPct val="95000"/>
              <a:buFontTx/>
              <a:buChar char="•"/>
              <a:defRPr/>
            </a:pPr>
            <a:endParaRPr lang="en-US" sz="4800" b="1" dirty="0"/>
          </a:p>
          <a:p>
            <a:pPr marL="380990" indent="-380990" defTabSz="937661">
              <a:lnSpc>
                <a:spcPct val="80000"/>
              </a:lnSpc>
              <a:spcBef>
                <a:spcPts val="400"/>
              </a:spcBef>
              <a:buClr>
                <a:srgbClr val="0BD0D9"/>
              </a:buClr>
              <a:buSzPct val="95000"/>
              <a:buFontTx/>
              <a:buChar char="•"/>
              <a:defRPr/>
            </a:pPr>
            <a:r>
              <a:rPr lang="en-US" sz="4800" dirty="0">
                <a:hlinkClick r:id="rId6"/>
              </a:rPr>
              <a:t>http:/www.nubeqa.com</a:t>
            </a:r>
            <a:endParaRPr lang="en-US" sz="4800" dirty="0"/>
          </a:p>
          <a:p>
            <a:pPr marL="380990" indent="-380990" defTabSz="937661">
              <a:lnSpc>
                <a:spcPct val="80000"/>
              </a:lnSpc>
              <a:spcBef>
                <a:spcPts val="400"/>
              </a:spcBef>
              <a:buClr>
                <a:srgbClr val="0BD0D9"/>
              </a:buClr>
              <a:buSzPct val="95000"/>
              <a:buFontTx/>
              <a:buChar char="•"/>
              <a:defRPr/>
            </a:pPr>
            <a:endPar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r>
              <a:rPr lang="en-US" sz="4800" b="1" dirty="0">
                <a:hlinkClick r:id="rId7"/>
              </a:rPr>
              <a:t>http://www.ogivri.com</a:t>
            </a:r>
            <a:endParaRPr lang="en-US" sz="4800" b="1" dirty="0"/>
          </a:p>
          <a:p>
            <a:pPr marL="380990" indent="-380990" defTabSz="937661">
              <a:lnSpc>
                <a:spcPct val="80000"/>
              </a:lnSpc>
              <a:spcBef>
                <a:spcPts val="400"/>
              </a:spcBef>
              <a:buClr>
                <a:srgbClr val="0BD0D9"/>
              </a:buClr>
              <a:buSzPct val="95000"/>
              <a:buFontTx/>
              <a:buChar char="•"/>
              <a:defRPr/>
            </a:pPr>
            <a:endParaRPr lang="en-US" sz="4800" dirty="0"/>
          </a:p>
          <a:p>
            <a:pPr marL="380990" indent="-380990" defTabSz="937661">
              <a:lnSpc>
                <a:spcPct val="80000"/>
              </a:lnSpc>
              <a:spcBef>
                <a:spcPts val="400"/>
              </a:spcBef>
              <a:buClr>
                <a:srgbClr val="0BD0D9"/>
              </a:buClr>
              <a:buSzPct val="95000"/>
              <a:buFontTx/>
              <a:buChar char="•"/>
              <a:defRPr/>
            </a:pPr>
            <a:r>
              <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3"/>
              </a:rPr>
              <a:t>http://www.opdivo.com</a:t>
            </a:r>
            <a:endPar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endPar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r>
              <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8"/>
              </a:rPr>
              <a:t>http://www.piqray.com</a:t>
            </a:r>
            <a:endPar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endPar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r>
              <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9"/>
              </a:rPr>
              <a:t>http://www.poteligeo.com</a:t>
            </a:r>
            <a:endPar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endPar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 action="ppaction://noaction"/>
            </a:endParaRPr>
          </a:p>
          <a:p>
            <a:pPr marL="380990" indent="-380990" defTabSz="937661">
              <a:lnSpc>
                <a:spcPct val="80000"/>
              </a:lnSpc>
              <a:spcBef>
                <a:spcPts val="400"/>
              </a:spcBef>
              <a:buClr>
                <a:srgbClr val="0BD0D9"/>
              </a:buClr>
              <a:buSzPct val="95000"/>
              <a:buFontTx/>
              <a:buChar char="•"/>
              <a:defRPr/>
            </a:pPr>
            <a:r>
              <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10"/>
              </a:rPr>
              <a:t>http://www.revlimid.com</a:t>
            </a:r>
            <a:endPar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endPar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r>
              <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11"/>
              </a:rPr>
              <a:t>http://www.rituxanhycela.com</a:t>
            </a:r>
            <a:endPar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endPar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r>
              <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12"/>
              </a:rPr>
              <a:t>http://www.rozlytrek.com</a:t>
            </a:r>
            <a:endPar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endPar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r>
              <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13"/>
              </a:rPr>
              <a:t>http://www.rubraca.com</a:t>
            </a:r>
            <a:endPar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endPar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r>
              <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14"/>
              </a:rPr>
              <a:t>http://www.rydapt.com</a:t>
            </a:r>
            <a:endPar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endPar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endPar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endPar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endParaRPr lang="en-US" altLang="en-US" sz="48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endParaRPr lang="en-US" altLang="en-US" sz="56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endParaRPr lang="en-US" altLang="en-US" sz="56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endParaRPr lang="en-US" altLang="en-US" sz="56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endParaRPr lang="en-US" altLang="en-US" sz="56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10"/>
            </a:endParaRPr>
          </a:p>
          <a:p>
            <a:pPr marL="380990" indent="-380990" defTabSz="937661">
              <a:lnSpc>
                <a:spcPct val="80000"/>
              </a:lnSpc>
              <a:spcBef>
                <a:spcPts val="400"/>
              </a:spcBef>
              <a:buClr>
                <a:srgbClr val="0BD0D9"/>
              </a:buClr>
              <a:buSzPct val="95000"/>
              <a:buFontTx/>
              <a:buChar char="•"/>
              <a:defRPr/>
            </a:pPr>
            <a:endParaRPr lang="en-US" altLang="en-US"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10"/>
            </a:endParaRPr>
          </a:p>
        </p:txBody>
      </p:sp>
    </p:spTree>
    <p:extLst>
      <p:ext uri="{BB962C8B-B14F-4D97-AF65-F5344CB8AC3E}">
        <p14:creationId xmlns:p14="http://schemas.microsoft.com/office/powerpoint/2010/main" val="34766547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069" y="0"/>
            <a:ext cx="10307595" cy="949283"/>
          </a:xfrm>
        </p:spPr>
        <p:txBody>
          <a:bodyPr>
            <a:normAutofit/>
          </a:bodyPr>
          <a:lstStyle/>
          <a:p>
            <a:pPr algn="ctr"/>
            <a:r>
              <a:rPr lang="en-US" dirty="0"/>
              <a:t>References</a:t>
            </a:r>
          </a:p>
        </p:txBody>
      </p:sp>
      <p:sp>
        <p:nvSpPr>
          <p:cNvPr id="3" name="Content Placeholder 2"/>
          <p:cNvSpPr>
            <a:spLocks noGrp="1"/>
          </p:cNvSpPr>
          <p:nvPr>
            <p:ph idx="1"/>
          </p:nvPr>
        </p:nvSpPr>
        <p:spPr>
          <a:xfrm>
            <a:off x="263612" y="798556"/>
            <a:ext cx="11129319" cy="6059444"/>
          </a:xfrm>
        </p:spPr>
        <p:txBody>
          <a:bodyPr>
            <a:normAutofit/>
          </a:bodyPr>
          <a:lstStyle/>
          <a:p>
            <a:pPr marL="380990" indent="-380990" defTabSz="937661">
              <a:lnSpc>
                <a:spcPct val="80000"/>
              </a:lnSpc>
              <a:spcBef>
                <a:spcPts val="400"/>
              </a:spcBef>
              <a:buClr>
                <a:srgbClr val="0BD0D9"/>
              </a:buClr>
              <a:buSzPct val="95000"/>
              <a:buFontTx/>
              <a:buChar char="•"/>
              <a:defRPr/>
            </a:pPr>
            <a:endParaRPr lang="en-US" altLang="en-US" sz="11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r>
              <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2"/>
              </a:rPr>
              <a:t>http://www.stivarga.com</a:t>
            </a:r>
            <a:endPar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endPar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r>
              <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3"/>
              </a:rPr>
              <a:t>http://www.tafinlar.com</a:t>
            </a:r>
            <a:endPar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endParaRPr lang="en-US" sz="1200" b="1" dirty="0">
              <a:hlinkClick r:id="rId4"/>
            </a:endParaRPr>
          </a:p>
          <a:p>
            <a:pPr marL="380990" indent="-380990" defTabSz="937661">
              <a:lnSpc>
                <a:spcPct val="80000"/>
              </a:lnSpc>
              <a:spcBef>
                <a:spcPts val="400"/>
              </a:spcBef>
              <a:buClr>
                <a:srgbClr val="0BD0D9"/>
              </a:buClr>
              <a:buSzPct val="95000"/>
              <a:buFontTx/>
              <a:buChar char="•"/>
              <a:defRPr/>
            </a:pPr>
            <a:r>
              <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5"/>
              </a:rPr>
              <a:t>http://www.tasigna.com</a:t>
            </a:r>
            <a:endPar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endPar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 action="ppaction://noaction"/>
            </a:endParaRPr>
          </a:p>
          <a:p>
            <a:pPr marL="380990" indent="-380990" defTabSz="937661">
              <a:lnSpc>
                <a:spcPct val="80000"/>
              </a:lnSpc>
              <a:spcBef>
                <a:spcPts val="400"/>
              </a:spcBef>
              <a:buClr>
                <a:srgbClr val="0BD0D9"/>
              </a:buClr>
              <a:buSzPct val="95000"/>
              <a:buFontTx/>
              <a:buChar char="•"/>
              <a:defRPr/>
            </a:pPr>
            <a:r>
              <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 action="ppaction://noaction"/>
              </a:rPr>
              <a:t>http://www.tagrisso.com</a:t>
            </a:r>
            <a:endPar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endParaRPr lang="en-US" sz="1200" b="1" dirty="0">
              <a:hlinkClick r:id="" action="ppaction://noaction"/>
            </a:endParaRPr>
          </a:p>
          <a:p>
            <a:pPr marL="380990" indent="-380990" defTabSz="937661">
              <a:lnSpc>
                <a:spcPct val="80000"/>
              </a:lnSpc>
              <a:spcBef>
                <a:spcPts val="400"/>
              </a:spcBef>
              <a:buClr>
                <a:srgbClr val="0BD0D9"/>
              </a:buClr>
              <a:buSzPct val="95000"/>
              <a:buFontTx/>
              <a:buChar char="•"/>
              <a:defRPr/>
            </a:pPr>
            <a:r>
              <a:rPr lang="en-US" sz="1200" b="1" dirty="0">
                <a:hlinkClick r:id="" action="ppaction://noaction"/>
              </a:rPr>
              <a:t>http://www.talzenna.com</a:t>
            </a:r>
            <a:endParaRPr lang="en-US" sz="1200" b="1" dirty="0"/>
          </a:p>
          <a:p>
            <a:pPr marL="380990" indent="-380990" defTabSz="937661">
              <a:lnSpc>
                <a:spcPct val="80000"/>
              </a:lnSpc>
              <a:spcBef>
                <a:spcPts val="400"/>
              </a:spcBef>
              <a:buClr>
                <a:srgbClr val="0BD0D9"/>
              </a:buClr>
              <a:buSzPct val="95000"/>
              <a:buFontTx/>
              <a:buChar char="•"/>
              <a:defRPr/>
            </a:pPr>
            <a:endParaRPr lang="en-US" sz="1200" dirty="0"/>
          </a:p>
          <a:p>
            <a:pPr marL="380990" indent="-380990" defTabSz="937661">
              <a:lnSpc>
                <a:spcPct val="80000"/>
              </a:lnSpc>
              <a:spcBef>
                <a:spcPts val="400"/>
              </a:spcBef>
              <a:buClr>
                <a:srgbClr val="0BD0D9"/>
              </a:buClr>
              <a:buSzPct val="95000"/>
              <a:buFontTx/>
              <a:buChar char="•"/>
              <a:defRPr/>
            </a:pPr>
            <a:r>
              <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6"/>
              </a:rPr>
              <a:t>http://www.tecentriq.com</a:t>
            </a:r>
            <a:endPar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endPar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7"/>
            </a:endParaRPr>
          </a:p>
          <a:p>
            <a:pPr marL="380990" indent="-380990" defTabSz="937661">
              <a:lnSpc>
                <a:spcPct val="80000"/>
              </a:lnSpc>
              <a:spcBef>
                <a:spcPts val="400"/>
              </a:spcBef>
              <a:buClr>
                <a:srgbClr val="0BD0D9"/>
              </a:buClr>
              <a:buSzPct val="95000"/>
              <a:buFontTx/>
              <a:buChar char="•"/>
              <a:defRPr/>
            </a:pPr>
            <a:r>
              <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8"/>
              </a:rPr>
              <a:t>http://www.tibsovo.com</a:t>
            </a:r>
            <a:endPar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endPar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r>
              <a:rPr lang="en-US" sz="1200" b="1" dirty="0">
                <a:hlinkClick r:id="rId9"/>
              </a:rPr>
              <a:t>http://www.truxima.com</a:t>
            </a:r>
            <a:endParaRPr lang="en-US" sz="1200" b="1" dirty="0"/>
          </a:p>
          <a:p>
            <a:pPr marL="380990" indent="-380990" defTabSz="937661">
              <a:lnSpc>
                <a:spcPct val="80000"/>
              </a:lnSpc>
              <a:spcBef>
                <a:spcPts val="400"/>
              </a:spcBef>
              <a:buClr>
                <a:srgbClr val="0BD0D9"/>
              </a:buClr>
              <a:buSzPct val="95000"/>
              <a:buFontTx/>
              <a:buChar char="•"/>
              <a:defRPr/>
            </a:pPr>
            <a:endParaRPr lang="en-US" sz="1200" b="1" dirty="0"/>
          </a:p>
          <a:p>
            <a:pPr marL="380990" indent="-380990" defTabSz="937661">
              <a:lnSpc>
                <a:spcPct val="80000"/>
              </a:lnSpc>
              <a:spcBef>
                <a:spcPts val="400"/>
              </a:spcBef>
              <a:buClr>
                <a:srgbClr val="0BD0D9"/>
              </a:buClr>
              <a:buSzPct val="95000"/>
              <a:buFontTx/>
              <a:buChar char="•"/>
              <a:defRPr/>
            </a:pPr>
            <a:r>
              <a:rPr lang="en-US" sz="1200" b="1" dirty="0">
                <a:hlinkClick r:id="rId10"/>
              </a:rPr>
              <a:t>http://turlario.com</a:t>
            </a:r>
            <a:endParaRPr lang="en-US" sz="1200" b="1" dirty="0"/>
          </a:p>
          <a:p>
            <a:pPr marL="380990" indent="-380990" defTabSz="937661">
              <a:lnSpc>
                <a:spcPct val="80000"/>
              </a:lnSpc>
              <a:spcBef>
                <a:spcPts val="400"/>
              </a:spcBef>
              <a:buClr>
                <a:srgbClr val="0BD0D9"/>
              </a:buClr>
              <a:buSzPct val="95000"/>
              <a:buFontTx/>
              <a:buChar char="•"/>
              <a:defRPr/>
            </a:pPr>
            <a:endPar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r>
              <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11"/>
              </a:rPr>
              <a:t>http://www.venclexta.com</a:t>
            </a:r>
            <a:endPar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endPar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r>
              <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12"/>
              </a:rPr>
              <a:t>http://www.verzenio.com</a:t>
            </a:r>
            <a:endPar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endPar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r>
              <a:rPr lang="en-US" sz="1200" b="1" dirty="0">
                <a:solidFill>
                  <a:prstClr val="black"/>
                </a:solidFill>
                <a:hlinkClick r:id="rId13"/>
              </a:rPr>
              <a:t>http://www.vizimpro.com</a:t>
            </a:r>
            <a:endParaRPr lang="en-US" sz="1200" b="1" dirty="0">
              <a:solidFill>
                <a:prstClr val="black"/>
              </a:solidFill>
            </a:endParaRPr>
          </a:p>
          <a:p>
            <a:pPr marL="380990" indent="-380990" defTabSz="937661">
              <a:lnSpc>
                <a:spcPct val="80000"/>
              </a:lnSpc>
              <a:spcBef>
                <a:spcPts val="400"/>
              </a:spcBef>
              <a:buClr>
                <a:srgbClr val="0BD0D9"/>
              </a:buClr>
              <a:buSzPct val="95000"/>
              <a:buFontTx/>
              <a:buChar char="•"/>
              <a:defRPr/>
            </a:pPr>
            <a:endPar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r>
              <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14"/>
              </a:rPr>
              <a:t>http://www.vyxeos.com</a:t>
            </a:r>
            <a:endPar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endParaRPr lang="en-US" sz="1200" dirty="0">
              <a:solidFill>
                <a:prstClr val="black"/>
              </a:solidFill>
              <a:hlinkClick r:id="rId15"/>
            </a:endParaRPr>
          </a:p>
          <a:p>
            <a:pPr marL="380990" indent="-380990" defTabSz="937661">
              <a:lnSpc>
                <a:spcPct val="80000"/>
              </a:lnSpc>
              <a:spcBef>
                <a:spcPts val="400"/>
              </a:spcBef>
              <a:buClr>
                <a:srgbClr val="0BD0D9"/>
              </a:buClr>
              <a:buSzPct val="95000"/>
              <a:buFontTx/>
              <a:buChar char="•"/>
              <a:defRPr/>
            </a:pPr>
            <a:r>
              <a:rPr lang="en-US" sz="1200" b="1" dirty="0">
                <a:solidFill>
                  <a:prstClr val="black"/>
                </a:solidFill>
                <a:hlinkClick r:id="rId15"/>
              </a:rPr>
              <a:t>http://www.vitrakvi.com</a:t>
            </a:r>
            <a:endParaRPr lang="en-US" sz="1200" b="1" dirty="0">
              <a:solidFill>
                <a:prstClr val="black"/>
              </a:solidFill>
            </a:endParaRPr>
          </a:p>
          <a:p>
            <a:pPr marL="380990" indent="-380990" defTabSz="937661">
              <a:lnSpc>
                <a:spcPct val="80000"/>
              </a:lnSpc>
              <a:spcBef>
                <a:spcPts val="400"/>
              </a:spcBef>
              <a:buClr>
                <a:srgbClr val="0BD0D9"/>
              </a:buClr>
              <a:buSzPct val="95000"/>
              <a:buFontTx/>
              <a:buChar char="•"/>
              <a:defRPr/>
            </a:pPr>
            <a:endParaRPr lang="en-US" sz="1900" dirty="0">
              <a:solidFill>
                <a:prstClr val="black"/>
              </a:solidFill>
            </a:endParaRPr>
          </a:p>
          <a:p>
            <a:pPr marL="380990" indent="-380990" defTabSz="937661">
              <a:lnSpc>
                <a:spcPct val="80000"/>
              </a:lnSpc>
              <a:spcBef>
                <a:spcPts val="400"/>
              </a:spcBef>
              <a:buClr>
                <a:srgbClr val="0BD0D9"/>
              </a:buClr>
              <a:buSzPct val="95000"/>
              <a:buFontTx/>
              <a:buChar char="•"/>
              <a:defRPr/>
            </a:pPr>
            <a:endParaRPr lang="en-US" altLang="en-US" sz="19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endParaRPr lang="en-US" altLang="en-US"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16"/>
            </a:endParaRPr>
          </a:p>
        </p:txBody>
      </p:sp>
    </p:spTree>
    <p:extLst>
      <p:ext uri="{BB962C8B-B14F-4D97-AF65-F5344CB8AC3E}">
        <p14:creationId xmlns:p14="http://schemas.microsoft.com/office/powerpoint/2010/main" val="20603459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069" y="0"/>
            <a:ext cx="10307595" cy="949283"/>
          </a:xfrm>
        </p:spPr>
        <p:txBody>
          <a:bodyPr>
            <a:normAutofit/>
          </a:bodyPr>
          <a:lstStyle/>
          <a:p>
            <a:pPr algn="ctr"/>
            <a:r>
              <a:rPr lang="en-US" dirty="0"/>
              <a:t>References</a:t>
            </a:r>
          </a:p>
        </p:txBody>
      </p:sp>
      <p:sp>
        <p:nvSpPr>
          <p:cNvPr id="3" name="Content Placeholder 2"/>
          <p:cNvSpPr>
            <a:spLocks noGrp="1"/>
          </p:cNvSpPr>
          <p:nvPr>
            <p:ph idx="1"/>
          </p:nvPr>
        </p:nvSpPr>
        <p:spPr>
          <a:xfrm>
            <a:off x="263612" y="798556"/>
            <a:ext cx="11129319" cy="6059444"/>
          </a:xfrm>
        </p:spPr>
        <p:txBody>
          <a:bodyPr>
            <a:normAutofit/>
          </a:bodyPr>
          <a:lstStyle/>
          <a:p>
            <a:pPr marL="380990" indent="-380990" defTabSz="937661">
              <a:lnSpc>
                <a:spcPct val="80000"/>
              </a:lnSpc>
              <a:spcBef>
                <a:spcPts val="400"/>
              </a:spcBef>
              <a:buClr>
                <a:srgbClr val="0BD0D9"/>
              </a:buClr>
              <a:buSzPct val="95000"/>
              <a:buFontTx/>
              <a:buChar char="•"/>
              <a:defRPr/>
            </a:pPr>
            <a:endParaRPr lang="en-US" sz="1067" b="1" dirty="0">
              <a:hlinkClick r:id="rId2"/>
            </a:endParaRPr>
          </a:p>
          <a:p>
            <a:pPr marL="380990" indent="-380990" defTabSz="937661">
              <a:lnSpc>
                <a:spcPct val="80000"/>
              </a:lnSpc>
              <a:spcBef>
                <a:spcPts val="400"/>
              </a:spcBef>
              <a:buClr>
                <a:srgbClr val="0BD0D9"/>
              </a:buClr>
              <a:buSzPct val="95000"/>
              <a:buFontTx/>
              <a:buChar char="•"/>
              <a:defRPr/>
            </a:pPr>
            <a:endParaRPr lang="en-US" sz="1900" dirty="0">
              <a:solidFill>
                <a:prstClr val="black"/>
              </a:solidFill>
              <a:hlinkClick r:id="rId3"/>
            </a:endParaRPr>
          </a:p>
          <a:p>
            <a:pPr marL="380990" indent="-380990" defTabSz="937661">
              <a:lnSpc>
                <a:spcPct val="80000"/>
              </a:lnSpc>
              <a:spcBef>
                <a:spcPts val="400"/>
              </a:spcBef>
              <a:buClr>
                <a:srgbClr val="0BD0D9"/>
              </a:buClr>
              <a:buSzPct val="95000"/>
              <a:buFontTx/>
              <a:buChar char="•"/>
              <a:defRPr/>
            </a:pPr>
            <a:r>
              <a:rPr lang="en-US" sz="1200" b="1" dirty="0">
                <a:solidFill>
                  <a:prstClr val="black"/>
                </a:solidFill>
                <a:hlinkClick r:id="rId3"/>
              </a:rPr>
              <a:t>http://www.vitrakvi.com</a:t>
            </a:r>
            <a:endParaRPr lang="en-US" sz="1200" b="1" dirty="0">
              <a:solidFill>
                <a:prstClr val="black"/>
              </a:solidFill>
            </a:endParaRPr>
          </a:p>
          <a:p>
            <a:pPr marL="380990" indent="-380990" defTabSz="937661">
              <a:lnSpc>
                <a:spcPct val="80000"/>
              </a:lnSpc>
              <a:spcBef>
                <a:spcPts val="400"/>
              </a:spcBef>
              <a:buClr>
                <a:srgbClr val="0BD0D9"/>
              </a:buClr>
              <a:buSzPct val="95000"/>
              <a:buFontTx/>
              <a:buChar char="•"/>
              <a:defRPr/>
            </a:pPr>
            <a:endParaRPr lang="en-US" sz="1200" dirty="0">
              <a:solidFill>
                <a:prstClr val="black"/>
              </a:solidFill>
            </a:endParaRPr>
          </a:p>
          <a:p>
            <a:pPr marL="380990" indent="-380990" defTabSz="937661">
              <a:lnSpc>
                <a:spcPct val="80000"/>
              </a:lnSpc>
              <a:spcBef>
                <a:spcPts val="400"/>
              </a:spcBef>
              <a:buClr>
                <a:srgbClr val="0BD0D9"/>
              </a:buClr>
              <a:buSzPct val="95000"/>
              <a:buFontTx/>
              <a:buChar char="•"/>
              <a:defRPr/>
            </a:pPr>
            <a:r>
              <a:rPr lang="en-US" sz="1200" b="1" dirty="0">
                <a:solidFill>
                  <a:prstClr val="black"/>
                </a:solidFill>
                <a:hlinkClick r:id="rId4"/>
              </a:rPr>
              <a:t>http://www.xospata.com</a:t>
            </a:r>
            <a:endParaRPr lang="en-US" sz="1200" b="1" dirty="0">
              <a:solidFill>
                <a:prstClr val="black"/>
              </a:solidFill>
            </a:endParaRPr>
          </a:p>
          <a:p>
            <a:pPr marL="380990" indent="-380990" defTabSz="937661">
              <a:lnSpc>
                <a:spcPct val="80000"/>
              </a:lnSpc>
              <a:spcBef>
                <a:spcPts val="400"/>
              </a:spcBef>
              <a:buClr>
                <a:srgbClr val="0BD0D9"/>
              </a:buClr>
              <a:buSzPct val="95000"/>
              <a:buFontTx/>
              <a:buChar char="•"/>
              <a:defRPr/>
            </a:pPr>
            <a:endParaRPr lang="en-US" sz="1200" b="1" dirty="0">
              <a:solidFill>
                <a:prstClr val="black"/>
              </a:solidFill>
            </a:endParaRPr>
          </a:p>
          <a:p>
            <a:pPr marL="380990" indent="-380990" defTabSz="937661">
              <a:lnSpc>
                <a:spcPct val="80000"/>
              </a:lnSpc>
              <a:spcBef>
                <a:spcPts val="400"/>
              </a:spcBef>
              <a:buClr>
                <a:srgbClr val="0BD0D9"/>
              </a:buClr>
              <a:buSzPct val="95000"/>
              <a:buFontTx/>
              <a:buChar char="•"/>
              <a:defRPr/>
            </a:pPr>
            <a:r>
              <a:rPr lang="en-US" sz="1200" dirty="0">
                <a:solidFill>
                  <a:prstClr val="black"/>
                </a:solidFill>
                <a:hlinkClick r:id="rId5"/>
              </a:rPr>
              <a:t>http://www.xpovio.com</a:t>
            </a:r>
            <a:endParaRPr lang="en-US" sz="1200" dirty="0">
              <a:solidFill>
                <a:prstClr val="black"/>
              </a:solidFill>
            </a:endParaRPr>
          </a:p>
          <a:p>
            <a:pPr marL="380990" indent="-380990" defTabSz="937661">
              <a:lnSpc>
                <a:spcPct val="80000"/>
              </a:lnSpc>
              <a:spcBef>
                <a:spcPts val="400"/>
              </a:spcBef>
              <a:buClr>
                <a:srgbClr val="0BD0D9"/>
              </a:buClr>
              <a:buSzPct val="95000"/>
              <a:buFontTx/>
              <a:buChar char="•"/>
              <a:defRPr/>
            </a:pPr>
            <a:endPar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r>
              <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6"/>
              </a:rPr>
              <a:t>http://www.xtandi.com</a:t>
            </a:r>
            <a:endPar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endPar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r>
              <a:rPr lang="en-US" sz="1200" b="1" dirty="0">
                <a:hlinkClick r:id="rId7"/>
              </a:rPr>
              <a:t>http://www.yescarta.com</a:t>
            </a:r>
            <a:endParaRPr lang="en-US" sz="1200" b="1" dirty="0"/>
          </a:p>
          <a:p>
            <a:pPr marL="380990" indent="-380990" defTabSz="937661">
              <a:lnSpc>
                <a:spcPct val="80000"/>
              </a:lnSpc>
              <a:spcBef>
                <a:spcPts val="400"/>
              </a:spcBef>
              <a:buClr>
                <a:srgbClr val="0BD0D9"/>
              </a:buClr>
              <a:buSzPct val="95000"/>
              <a:buFontTx/>
              <a:buChar char="•"/>
              <a:defRPr/>
            </a:pPr>
            <a:endPar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 action="ppaction://noaction"/>
            </a:endParaRPr>
          </a:p>
          <a:p>
            <a:pPr marL="380990" indent="-380990" defTabSz="937661">
              <a:lnSpc>
                <a:spcPct val="80000"/>
              </a:lnSpc>
              <a:spcBef>
                <a:spcPts val="400"/>
              </a:spcBef>
              <a:buClr>
                <a:srgbClr val="0BD0D9"/>
              </a:buClr>
              <a:buSzPct val="95000"/>
              <a:buFontTx/>
              <a:buChar char="•"/>
              <a:defRPr/>
            </a:pPr>
            <a:r>
              <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 action="ppaction://noaction"/>
              </a:rPr>
              <a:t>http://www.yervoy.com</a:t>
            </a:r>
          </a:p>
          <a:p>
            <a:pPr marL="380990" indent="-380990" defTabSz="937661">
              <a:lnSpc>
                <a:spcPct val="80000"/>
              </a:lnSpc>
              <a:spcBef>
                <a:spcPts val="400"/>
              </a:spcBef>
              <a:buClr>
                <a:srgbClr val="0BD0D9"/>
              </a:buClr>
              <a:buSzPct val="95000"/>
              <a:buFontTx/>
              <a:buChar char="•"/>
              <a:defRPr/>
            </a:pPr>
            <a:endPar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 action="ppaction://noaction"/>
            </a:endParaRPr>
          </a:p>
          <a:p>
            <a:pPr marL="380990" indent="-380990" defTabSz="937661">
              <a:lnSpc>
                <a:spcPct val="80000"/>
              </a:lnSpc>
              <a:spcBef>
                <a:spcPts val="400"/>
              </a:spcBef>
              <a:buClr>
                <a:srgbClr val="0BD0D9"/>
              </a:buClr>
              <a:buSzPct val="95000"/>
              <a:buFontTx/>
              <a:buChar char="•"/>
              <a:defRPr/>
            </a:pPr>
            <a:r>
              <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 action="ppaction://noaction"/>
              </a:rPr>
              <a:t>http://www.zejula.com</a:t>
            </a:r>
            <a:endPar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endPar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endParaRPr>
          </a:p>
          <a:p>
            <a:pPr marL="380990" indent="-380990" defTabSz="937661">
              <a:lnSpc>
                <a:spcPct val="80000"/>
              </a:lnSpc>
              <a:spcBef>
                <a:spcPts val="400"/>
              </a:spcBef>
              <a:buClr>
                <a:srgbClr val="0BD0D9"/>
              </a:buClr>
              <a:buSzPct val="95000"/>
              <a:buFontTx/>
              <a:buChar char="•"/>
              <a:defRPr/>
            </a:pPr>
            <a:r>
              <a:rPr lang="en-US" altLang="en-US" sz="1200"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8"/>
              </a:rPr>
              <a:t>http://www.zykadia.com</a:t>
            </a:r>
            <a:endParaRPr lang="en-US" sz="1200" dirty="0">
              <a:solidFill>
                <a:prstClr val="black">
                  <a:lumMod val="65000"/>
                  <a:lumOff val="35000"/>
                </a:prstClr>
              </a:solidFill>
            </a:endParaRPr>
          </a:p>
          <a:p>
            <a:pPr marL="380990" indent="-380990" defTabSz="937661">
              <a:lnSpc>
                <a:spcPct val="80000"/>
              </a:lnSpc>
              <a:spcBef>
                <a:spcPts val="400"/>
              </a:spcBef>
              <a:buClr>
                <a:srgbClr val="0BD0D9"/>
              </a:buClr>
              <a:buSzPct val="95000"/>
              <a:buFontTx/>
              <a:buChar char="•"/>
              <a:defRPr/>
            </a:pPr>
            <a:endParaRPr lang="en-US" altLang="en-US" b="1" dirty="0">
              <a:solidFill>
                <a:srgbClr val="0F6FC6"/>
              </a:solidFill>
              <a:ea typeface="Constantia" panose="02030602050306030303" pitchFamily="18" charset="0"/>
              <a:cs typeface="Constantia" panose="02030602050306030303" pitchFamily="18" charset="0"/>
              <a:sym typeface="Constantia" panose="02030602050306030303" pitchFamily="18" charset="0"/>
              <a:hlinkClick r:id="rId9"/>
            </a:endParaRPr>
          </a:p>
        </p:txBody>
      </p:sp>
    </p:spTree>
    <p:extLst>
      <p:ext uri="{BB962C8B-B14F-4D97-AF65-F5344CB8AC3E}">
        <p14:creationId xmlns:p14="http://schemas.microsoft.com/office/powerpoint/2010/main" val="2132597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267" dirty="0"/>
              <a:t>Trends 2019</a:t>
            </a:r>
          </a:p>
        </p:txBody>
      </p:sp>
      <p:sp>
        <p:nvSpPr>
          <p:cNvPr id="3" name="Content Placeholder 2"/>
          <p:cNvSpPr>
            <a:spLocks noGrp="1"/>
          </p:cNvSpPr>
          <p:nvPr>
            <p:ph idx="1"/>
          </p:nvPr>
        </p:nvSpPr>
        <p:spPr>
          <a:xfrm>
            <a:off x="594805" y="1908699"/>
            <a:ext cx="11038396" cy="3639845"/>
          </a:xfrm>
        </p:spPr>
        <p:txBody>
          <a:bodyPr>
            <a:normAutofit/>
          </a:bodyPr>
          <a:lstStyle/>
          <a:p>
            <a:pPr marL="1602287" lvl="2" indent="-457200" defTabSz="1206470">
              <a:lnSpc>
                <a:spcPct val="80000"/>
              </a:lnSpc>
              <a:spcBef>
                <a:spcPts val="533"/>
              </a:spcBef>
              <a:buClr>
                <a:srgbClr val="0F6FC6"/>
              </a:buClr>
              <a:buSzPct val="85000"/>
              <a:buFont typeface="Arial" panose="020B0604020202020204" pitchFamily="34" charset="0"/>
              <a:buChar char="•"/>
              <a:defRPr/>
            </a:pPr>
            <a:endParaRPr lang="en-US" altLang="en-US" sz="2667" b="1" dirty="0">
              <a:latin typeface="Constantia" pitchFamily="18" charset="0"/>
              <a:ea typeface="Constantia" pitchFamily="18" charset="0"/>
              <a:cs typeface="Constantia" pitchFamily="18" charset="0"/>
              <a:sym typeface="Constantia" pitchFamily="18" charset="0"/>
            </a:endParaRPr>
          </a:p>
          <a:p>
            <a:pPr marL="1602287" lvl="2" indent="-457200" defTabSz="1206470">
              <a:lnSpc>
                <a:spcPct val="80000"/>
              </a:lnSpc>
              <a:spcBef>
                <a:spcPts val="533"/>
              </a:spcBef>
              <a:buClr>
                <a:srgbClr val="0F6FC6"/>
              </a:buClr>
              <a:buSzPct val="85000"/>
              <a:buFont typeface="Arial" panose="020B0604020202020204" pitchFamily="34" charset="0"/>
              <a:buChar char="•"/>
              <a:defRPr/>
            </a:pPr>
            <a:endParaRPr lang="en-US" altLang="en-US" sz="2667" b="1" dirty="0">
              <a:latin typeface="Constantia" pitchFamily="18" charset="0"/>
              <a:ea typeface="Constantia" pitchFamily="18" charset="0"/>
              <a:cs typeface="Constantia" pitchFamily="18" charset="0"/>
              <a:sym typeface="Constantia" pitchFamily="18" charset="0"/>
            </a:endParaRPr>
          </a:p>
          <a:p>
            <a:pPr marL="1602287" lvl="2" indent="-457200" defTabSz="1206470">
              <a:lnSpc>
                <a:spcPct val="80000"/>
              </a:lnSpc>
              <a:spcBef>
                <a:spcPts val="533"/>
              </a:spcBef>
              <a:buClr>
                <a:srgbClr val="0F6FC6"/>
              </a:buClr>
              <a:buSzPct val="85000"/>
              <a:buFont typeface="Arial" panose="020B0604020202020204" pitchFamily="34" charset="0"/>
              <a:buChar char="•"/>
              <a:defRPr/>
            </a:pPr>
            <a:endParaRPr lang="en-US" altLang="en-US" sz="2667" b="1" dirty="0">
              <a:latin typeface="Constantia" pitchFamily="18" charset="0"/>
              <a:ea typeface="Constantia" pitchFamily="18" charset="0"/>
              <a:cs typeface="Constantia" pitchFamily="18" charset="0"/>
              <a:sym typeface="Constantia" pitchFamily="18" charset="0"/>
            </a:endParaRPr>
          </a:p>
          <a:p>
            <a:pPr marL="1602287" lvl="2" indent="-457200" defTabSz="1206470">
              <a:lnSpc>
                <a:spcPct val="80000"/>
              </a:lnSpc>
              <a:spcBef>
                <a:spcPts val="533"/>
              </a:spcBef>
              <a:buClr>
                <a:srgbClr val="0F6FC6"/>
              </a:buClr>
              <a:buSzPct val="85000"/>
              <a:buFont typeface="Arial" panose="020B0604020202020204" pitchFamily="34" charset="0"/>
              <a:buChar char="•"/>
              <a:defRPr/>
            </a:pPr>
            <a:r>
              <a:rPr lang="en-US" altLang="en-US" sz="2667" b="1" dirty="0">
                <a:latin typeface="Constantia" pitchFamily="18" charset="0"/>
                <a:ea typeface="Constantia" pitchFamily="18" charset="0"/>
                <a:cs typeface="Constantia" pitchFamily="18" charset="0"/>
                <a:sym typeface="Constantia" pitchFamily="18" charset="0"/>
              </a:rPr>
              <a:t>Radiolabeled pharmaceutical agents</a:t>
            </a:r>
          </a:p>
          <a:p>
            <a:pPr marL="1602287" lvl="2" indent="-457200" defTabSz="1206470">
              <a:lnSpc>
                <a:spcPct val="80000"/>
              </a:lnSpc>
              <a:spcBef>
                <a:spcPts val="533"/>
              </a:spcBef>
              <a:buClr>
                <a:srgbClr val="0F6FC6"/>
              </a:buClr>
              <a:buSzPct val="85000"/>
              <a:buFont typeface="Arial" panose="020B0604020202020204" pitchFamily="34" charset="0"/>
              <a:buChar char="•"/>
              <a:defRPr/>
            </a:pPr>
            <a:endParaRPr lang="en-US" altLang="en-US" sz="2667" b="1" dirty="0">
              <a:latin typeface="Constantia" pitchFamily="18" charset="0"/>
              <a:ea typeface="Constantia" pitchFamily="18" charset="0"/>
              <a:cs typeface="Constantia" pitchFamily="18" charset="0"/>
              <a:sym typeface="Constantia" pitchFamily="18" charset="0"/>
            </a:endParaRPr>
          </a:p>
          <a:p>
            <a:pPr marL="2059487" lvl="3" indent="-457200" defTabSz="1206470">
              <a:lnSpc>
                <a:spcPct val="80000"/>
              </a:lnSpc>
              <a:spcBef>
                <a:spcPts val="533"/>
              </a:spcBef>
              <a:buClr>
                <a:srgbClr val="0F6FC6"/>
              </a:buClr>
              <a:buSzPct val="85000"/>
              <a:buFont typeface="Arial" panose="020B0604020202020204" pitchFamily="34" charset="0"/>
              <a:buChar char="•"/>
              <a:defRPr/>
            </a:pPr>
            <a:endParaRPr lang="en-US" altLang="en-US" b="1" dirty="0">
              <a:latin typeface="Constantia" pitchFamily="18" charset="0"/>
              <a:ea typeface="Constantia" pitchFamily="18" charset="0"/>
              <a:cs typeface="Constantia" pitchFamily="18" charset="0"/>
              <a:sym typeface="Constantia" pitchFamily="18" charset="0"/>
            </a:endParaRPr>
          </a:p>
          <a:p>
            <a:pPr marL="2059487" lvl="3" indent="-457200" defTabSz="1206470">
              <a:lnSpc>
                <a:spcPct val="80000"/>
              </a:lnSpc>
              <a:spcBef>
                <a:spcPts val="533"/>
              </a:spcBef>
              <a:buClr>
                <a:srgbClr val="0F6FC6"/>
              </a:buClr>
              <a:buSzPct val="85000"/>
              <a:buFont typeface="Arial" panose="020B0604020202020204" pitchFamily="34" charset="0"/>
              <a:buChar char="•"/>
              <a:defRPr/>
            </a:pPr>
            <a:endParaRPr lang="en-US" altLang="en-US" b="1" dirty="0">
              <a:latin typeface="Constantia" pitchFamily="18" charset="0"/>
              <a:ea typeface="Constantia" pitchFamily="18" charset="0"/>
              <a:cs typeface="Constantia" pitchFamily="18" charset="0"/>
              <a:sym typeface="Constantia" pitchFamily="18" charset="0"/>
            </a:endParaRPr>
          </a:p>
          <a:p>
            <a:pPr marL="0" indent="0">
              <a:buNone/>
            </a:pPr>
            <a:endParaRPr lang="en-US" sz="3200" dirty="0"/>
          </a:p>
        </p:txBody>
      </p:sp>
      <p:sp>
        <p:nvSpPr>
          <p:cNvPr id="4" name="TextBox 3"/>
          <p:cNvSpPr txBox="1"/>
          <p:nvPr/>
        </p:nvSpPr>
        <p:spPr>
          <a:xfrm>
            <a:off x="1" y="5751314"/>
            <a:ext cx="7023013" cy="260584"/>
          </a:xfrm>
          <a:prstGeom prst="rect">
            <a:avLst/>
          </a:prstGeom>
          <a:noFill/>
        </p:spPr>
        <p:txBody>
          <a:bodyPr wrap="none" rtlCol="0">
            <a:spAutoFit/>
          </a:bodyPr>
          <a:lstStyle/>
          <a:p>
            <a:pPr marL="1145087" lvl="3" defTabSz="1206470">
              <a:lnSpc>
                <a:spcPct val="80000"/>
              </a:lnSpc>
              <a:spcBef>
                <a:spcPts val="533"/>
              </a:spcBef>
              <a:buClr>
                <a:srgbClr val="0F6FC6"/>
              </a:buClr>
              <a:buSzPct val="85000"/>
              <a:defRPr/>
            </a:pPr>
            <a:r>
              <a:rPr lang="en-US" altLang="en-US" sz="1333" u="sng" dirty="0">
                <a:solidFill>
                  <a:srgbClr val="E2D700"/>
                </a:solidFill>
                <a:sym typeface="Helvetica" charset="0"/>
                <a:hlinkClick r:id="rId2"/>
              </a:rPr>
              <a:t>http://www.fda.gov/Drugs/InformationOnDrugs/ApprovedDrugs/ucm279174.htm</a:t>
            </a:r>
            <a:endParaRPr lang="en-US" altLang="en-US" sz="1333" dirty="0">
              <a:sym typeface="Helvetica" charset="0"/>
            </a:endParaRPr>
          </a:p>
        </p:txBody>
      </p:sp>
    </p:spTree>
    <p:extLst>
      <p:ext uri="{BB962C8B-B14F-4D97-AF65-F5344CB8AC3E}">
        <p14:creationId xmlns:p14="http://schemas.microsoft.com/office/powerpoint/2010/main" val="3344442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4154</Words>
  <Application>Microsoft Office PowerPoint</Application>
  <PresentationFormat>Widescreen</PresentationFormat>
  <Paragraphs>935</Paragraphs>
  <Slides>88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88</vt:i4>
      </vt:variant>
    </vt:vector>
  </HeadingPairs>
  <TitlesOfParts>
    <vt:vector size="97" baseType="lpstr">
      <vt:lpstr>Arial</vt:lpstr>
      <vt:lpstr>Avenir Book</vt:lpstr>
      <vt:lpstr>Calibri</vt:lpstr>
      <vt:lpstr>Calibri Light</vt:lpstr>
      <vt:lpstr>Constantia</vt:lpstr>
      <vt:lpstr>Helvetica</vt:lpstr>
      <vt:lpstr>Helvetica LT Std</vt:lpstr>
      <vt:lpstr>Rockwell</vt:lpstr>
      <vt:lpstr>Office Theme</vt:lpstr>
      <vt:lpstr>Pharmacology Update 2019 </vt:lpstr>
      <vt:lpstr>Disclosures </vt:lpstr>
      <vt:lpstr>Objectives</vt:lpstr>
      <vt:lpstr> Progress in Cancer Therapy 2019 </vt:lpstr>
      <vt:lpstr> Progress in Cancer Therapy 2019 </vt:lpstr>
      <vt:lpstr>Trends </vt:lpstr>
      <vt:lpstr>Trends 2019</vt:lpstr>
      <vt:lpstr> Trends 2019 </vt:lpstr>
      <vt:lpstr>Trends 2019</vt:lpstr>
      <vt:lpstr>Trends 2019</vt:lpstr>
      <vt:lpstr>Trends 2019</vt:lpstr>
      <vt:lpstr>  Progress in Cancer Therapy 2018/19 Solid Tumor  </vt:lpstr>
      <vt:lpstr>  Progress in Cancer Therapy 2018/19 Solid Tumor  </vt:lpstr>
      <vt:lpstr>  Progress in Cancer Therapy 2018/19 Hematologic Malignancies  </vt:lpstr>
      <vt:lpstr>  Tips for Learning about  New Cancer Therapies  </vt:lpstr>
      <vt:lpstr>I know the generic name; but how do I  pronounce it and how do I learn more??</vt:lpstr>
      <vt:lpstr>PowerPoint Presentation</vt:lpstr>
      <vt:lpstr> Small Molecules</vt:lpstr>
      <vt:lpstr>Small Molecules Naming Conventions</vt:lpstr>
      <vt:lpstr> dacomitinib (VIZIMPRO®) Pfizer (first line tx metastatic non-small lung cancer with EGFR exon 19 deletion or exon 21 L858R substitution mutations)</vt:lpstr>
      <vt:lpstr> dacomitinib (VIZIMPRO®) Pfizer    </vt:lpstr>
      <vt:lpstr> lorlatinib (LORBRENA®) Pfizer (ALK positive metastatic NSCLC whose disease has progressed on crizotinib and at least one other ALK inhibitor for metastatic disease or whose disease has progressed on alectinib or ceritinib as the first ALK inhibitor for metastatic disease) </vt:lpstr>
      <vt:lpstr> lorlatinib (LORBRENA®) Pfizer     </vt:lpstr>
      <vt:lpstr>larotrectinib VITRAKVI® Loxo Oncology and Bayer  Tumor Agnostic: (Adult and pediatric pts  with solid tumors that have a neurotrophic receptor tyrosine kinase (NTRK) gene fusion without a  known acquired resistance mutation, that are either metastatic or where surgical resection is likely to result in severe morbidity and who have no satisfactory alternative txs or whose cancer has progressed following tx)   </vt:lpstr>
      <vt:lpstr> larotrectinib VITRAKVI® </vt:lpstr>
      <vt:lpstr>entrectinib  ROZLYTREK™  Genentech Inc.   Tumor Agnostic: (Adult and pediatric pts  12 years and older with solid tumors that have a neurotrophic receptor tyrosine kinase (NTRK) gene fusion without a  known acquired resistance mutation, that are either metastatic or where surgical resection is likely to result in severe morbidity and who have no satisfactory alternative txs or whose cancer has progressed following tx)   NSCLC: (Adult patients with metastatic non-small cell lung cancer (NSCLC) whose tumors are ROS1-positive)   </vt:lpstr>
      <vt:lpstr> entrectinib  ROZLYTREK™  </vt:lpstr>
      <vt:lpstr>gilteritinib XOSPATA® Astellas Pharma(adult pts with relapsed or refractory AML with a FLT3 mutation)   </vt:lpstr>
      <vt:lpstr> gilteritinib XOSPATA®  </vt:lpstr>
      <vt:lpstr> erdafitinib BALVERSA ™ Janssen Pharmaceutical Companies (locally advanced or metastatic urothelial carcinoma, with susceptible FGFR3 or FGFR2 genetic alterations, that has progressed during or following platinum-containing chemotherapy, including within 12 months of neoadjuvant or adjuvant platinum-containing chemotherapy)</vt:lpstr>
      <vt:lpstr> erdafitinib BALVERSA ™  </vt:lpstr>
      <vt:lpstr> pexidartinib TURALIO™ Daiichi-Sankyo (adult patients with symptomatic tenosynovial giant cell tumor [TGCT] associated with severe morbidity or functional limitations and not amenable to improvement with surgery) </vt:lpstr>
      <vt:lpstr> pexidartinib TURALIO™   </vt:lpstr>
      <vt:lpstr> fedratinib  INREBIC®  Impact Biomedicines, Inc. (for adults intermediate-2 or high-risk primary or secondary (post-polycythemia vera or post-essential thrombocythemia) myelofibrosis (MF))  </vt:lpstr>
      <vt:lpstr> fedratinib  INREBIC®   </vt:lpstr>
      <vt:lpstr>Small Molecules Naming Conventions</vt:lpstr>
      <vt:lpstr> talazoparib TALZENNA ™ Pfizer Inc.( a poly [ADP-ribose] polymerase [PARP] inhibitor, for patients with deleterious or suspected deleterious germline BRCA-mutated [gBRCAm], HER2 negative locally advanced or metastatic breast cancer.)</vt:lpstr>
      <vt:lpstr> talazoparib (TALZENNA™) </vt:lpstr>
      <vt:lpstr>Small Molecules Naming Conventions</vt:lpstr>
      <vt:lpstr> duvelisib (COPIKTRA™) Veristem (relapsed/refractory chronic lymphocytic lymphoma or small lymphocytic lymphoma after at least 2 prior therapies. Also, relapsed/refractory follicular lymphoma after at least 2 prior therapies.)</vt:lpstr>
      <vt:lpstr> duvelisib (COPIKTRA™) </vt:lpstr>
      <vt:lpstr> </vt:lpstr>
      <vt:lpstr>alpelisib (PIQRAY®)</vt:lpstr>
      <vt:lpstr>Small Molecules Naming Conventions</vt:lpstr>
      <vt:lpstr> glasdegib DAURISMO ™ Pfizer (in combination  with low-dose cytarabine for newly diagnosed AML in pts who are 75 y/o or older or who have co-morbidities that preclude intensive chemotherapy) </vt:lpstr>
      <vt:lpstr> glasdegib DAURISMO™ </vt:lpstr>
      <vt:lpstr>Small Molecules Naming Conventions</vt:lpstr>
      <vt:lpstr>Small Molecules Naming Conventions</vt:lpstr>
      <vt:lpstr>Small Molecules Naming Conventions</vt:lpstr>
      <vt:lpstr> selinexor XPOVIO™ Karyopharm Therapeutics (in combination with dexamethasone for adult patients with relapsed or refractory multiple  myeloma (RRMM) who have received at least four prior therapies and whose disease is refractory to at least two proteasome inhibitors, at least two immunomodulatory agents, and an anti-CD38 monoclonal antibody)</vt:lpstr>
      <vt:lpstr> selinexor XPOVIO™ </vt:lpstr>
      <vt:lpstr>PowerPoint Presentation</vt:lpstr>
      <vt:lpstr>PowerPoint Presentation</vt:lpstr>
      <vt:lpstr> What does the name mean? </vt:lpstr>
      <vt:lpstr> What does the name mean? </vt:lpstr>
      <vt:lpstr> What does the name mean? </vt:lpstr>
      <vt:lpstr> trastuzumab-pkrb Herzuma® Celltrion (biosimilar to trastuzumab for    HER2-overexpressing breast cancer) </vt:lpstr>
      <vt:lpstr> trastuzumab-pkrb Herzuma®   </vt:lpstr>
      <vt:lpstr> rituximab-abbs TRUXIMA® Celltrion (CD20-positive B-cell non –Hodgkin Lymphoma as single agent or in combination with chemotherapy) </vt:lpstr>
      <vt:lpstr> rituximab-abbs TRUXIMA® </vt:lpstr>
      <vt:lpstr> What does the name mean? </vt:lpstr>
      <vt:lpstr> trastuzumab and hyaluronidase-oysk  injection™ Herceptin Hylecta Genentech (subcutaneous combination of trastuzumab, a HER2/neu receptor antagonist, and hyaluronidase, an endoglycosidase, for the treatment of HER2 overexpressing breast cancer) </vt:lpstr>
      <vt:lpstr>trastuzumab and hyaluronidase-oysk  injection™</vt:lpstr>
      <vt:lpstr> moxetumomab pasudotox-tdfk (LUMOXITI™) AstraZeneca (CD22-directed cytotoxin indicated for adult patients with relapsed or refractory hairy cell leukemia [HCL] who received at least two prior systemic therapies, including treatment with a purine nucleoside analog [PNA]) </vt:lpstr>
      <vt:lpstr> moxetumomab pasudotox-tdfk (LUMOXITI™) </vt:lpstr>
      <vt:lpstr> cemiplimab-rwlc LIBTAYO® Regeneron Pharmaceuticals Inc. (for patients with metastatic cutaneous squamous cell carcinoma (CSCC) or locally advanced CSCC who are not candidates for curative surgery or curative radiation)</vt:lpstr>
      <vt:lpstr> cemiplimab-rwlc LIBTAYO®  </vt:lpstr>
      <vt:lpstr> polatuzumab vedotin-piiq POLIVY Genentech, Inc.(in combination with bendamustine and a rituximab product for adult patients with relapsed or refractory diffuse large B-cell lymphoma (DLBCL), not otherwise specified, after at least two prior therapies) </vt:lpstr>
      <vt:lpstr> polatuzumab vedotin-piiq POLIVY ™  </vt:lpstr>
      <vt:lpstr>PowerPoint Presentation</vt:lpstr>
      <vt:lpstr>  leucel  </vt:lpstr>
      <vt:lpstr>PowerPoint Presentation</vt:lpstr>
      <vt:lpstr>radiolabeled </vt:lpstr>
      <vt:lpstr>PowerPoint Presentation</vt:lpstr>
      <vt:lpstr> tagraxofusp-erzs ELZONRIS™ Stemline Therapeutics (a CD123-directed cytotoxin for blastic plasmacytoid dendritic cell neoplasm in adult and pediatric pts 2 y/o and older) </vt:lpstr>
      <vt:lpstr> tagraxofusp-erzs ELZONRIS™</vt:lpstr>
      <vt:lpstr> calaspargase pegol-mknl  ASPARLAS™ Servier (a component of a multi-agent chemotherapeutic regimen for ALL in pediatric and young adult pts age 1 month to 21 years. An asparagine specific enzyme; allows for a longer interval between doses  compared to other pegasparagase products) </vt:lpstr>
      <vt:lpstr> calaspargase pegol-mknl  ASPARLAS™ </vt:lpstr>
      <vt:lpstr>PowerPoint Presentation</vt:lpstr>
      <vt:lpstr>darolutamide NUBEQA®  </vt:lpstr>
      <vt:lpstr>PowerPoint Presentation</vt:lpstr>
      <vt:lpstr>PowerPoint Presentation</vt:lpstr>
      <vt:lpstr> References </vt:lpstr>
      <vt:lpstr>References</vt:lpstr>
      <vt:lpstr>References</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Pharmacology Update 2019</dc:title>
  <dc:creator>Knoop, Teresa</dc:creator>
  <cp:lastModifiedBy>Knoop, Teresa</cp:lastModifiedBy>
  <cp:revision>12</cp:revision>
  <dcterms:created xsi:type="dcterms:W3CDTF">2019-08-14T21:37:05Z</dcterms:created>
  <dcterms:modified xsi:type="dcterms:W3CDTF">2019-09-06T21:19:52Z</dcterms:modified>
</cp:coreProperties>
</file>