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13602D-F847-4D10-8173-35AEB20A3EBE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AD8EF08-0E35-4720-8916-386003157720}">
      <dgm:prSet/>
      <dgm:spPr/>
      <dgm:t>
        <a:bodyPr/>
        <a:lstStyle/>
        <a:p>
          <a:r>
            <a:rPr lang="en-US" dirty="0"/>
            <a:t>Be Sincere</a:t>
          </a:r>
        </a:p>
      </dgm:t>
    </dgm:pt>
    <dgm:pt modelId="{8A86ED7C-45CC-4AA0-AA96-B9456CB220C0}" type="parTrans" cxnId="{4B17FB88-5E24-42D6-9F38-F28E6B8E5F64}">
      <dgm:prSet/>
      <dgm:spPr/>
      <dgm:t>
        <a:bodyPr/>
        <a:lstStyle/>
        <a:p>
          <a:endParaRPr lang="en-US"/>
        </a:p>
      </dgm:t>
    </dgm:pt>
    <dgm:pt modelId="{ABF4DC77-5787-41D5-B640-6EB399C28CB7}" type="sibTrans" cxnId="{4B17FB88-5E24-42D6-9F38-F28E6B8E5F64}">
      <dgm:prSet phldrT="1" phldr="0"/>
      <dgm:spPr/>
      <dgm:t>
        <a:bodyPr/>
        <a:lstStyle/>
        <a:p>
          <a:r>
            <a:rPr lang="en-US" dirty="0"/>
            <a:t>1</a:t>
          </a:r>
        </a:p>
      </dgm:t>
    </dgm:pt>
    <dgm:pt modelId="{A953F3DA-AB80-4D0D-97AC-06099AE0CC9C}">
      <dgm:prSet/>
      <dgm:spPr/>
      <dgm:t>
        <a:bodyPr/>
        <a:lstStyle/>
        <a:p>
          <a:r>
            <a:rPr lang="en-US" dirty="0"/>
            <a:t>Build a track record of trustworthiness</a:t>
          </a:r>
        </a:p>
      </dgm:t>
    </dgm:pt>
    <dgm:pt modelId="{20C8E93E-23FA-462E-91C8-F881B06577C8}" type="parTrans" cxnId="{5C04E919-E1B9-4161-A405-70DDFA77B31E}">
      <dgm:prSet/>
      <dgm:spPr/>
      <dgm:t>
        <a:bodyPr/>
        <a:lstStyle/>
        <a:p>
          <a:endParaRPr lang="en-US"/>
        </a:p>
      </dgm:t>
    </dgm:pt>
    <dgm:pt modelId="{D1F346FC-CEAA-49F2-9BEB-13C9ED842267}" type="sibTrans" cxnId="{5C04E919-E1B9-4161-A405-70DDFA77B31E}">
      <dgm:prSet phldrT="2" phldr="0"/>
      <dgm:spPr/>
      <dgm:t>
        <a:bodyPr/>
        <a:lstStyle/>
        <a:p>
          <a:r>
            <a:rPr lang="en-US" dirty="0"/>
            <a:t>2</a:t>
          </a:r>
        </a:p>
      </dgm:t>
    </dgm:pt>
    <dgm:pt modelId="{37C9CF2F-9C64-4463-9A3B-36BD6FBC7F0A}">
      <dgm:prSet/>
      <dgm:spPr/>
      <dgm:t>
        <a:bodyPr/>
        <a:lstStyle/>
        <a:p>
          <a:r>
            <a:rPr lang="en-US" dirty="0"/>
            <a:t>Encourage the exploration of ideas</a:t>
          </a:r>
        </a:p>
      </dgm:t>
    </dgm:pt>
    <dgm:pt modelId="{172DF05F-3A1D-4A90-94E9-0F881A72C00A}" type="parTrans" cxnId="{9E2415EF-3F75-45DD-AD64-81767C8F9DA8}">
      <dgm:prSet/>
      <dgm:spPr/>
      <dgm:t>
        <a:bodyPr/>
        <a:lstStyle/>
        <a:p>
          <a:endParaRPr lang="en-US"/>
        </a:p>
      </dgm:t>
    </dgm:pt>
    <dgm:pt modelId="{12D0534A-F143-4D81-B7D7-03DF78017BD3}" type="sibTrans" cxnId="{9E2415EF-3F75-45DD-AD64-81767C8F9DA8}">
      <dgm:prSet phldrT="3" phldr="0"/>
      <dgm:spPr/>
      <dgm:t>
        <a:bodyPr/>
        <a:lstStyle/>
        <a:p>
          <a:r>
            <a:rPr lang="en-US" dirty="0"/>
            <a:t>3</a:t>
          </a:r>
        </a:p>
      </dgm:t>
    </dgm:pt>
    <dgm:pt modelId="{875C48C7-A12C-464C-BDB1-6BC31B3A30DC}">
      <dgm:prSet/>
      <dgm:spPr/>
      <dgm:t>
        <a:bodyPr/>
        <a:lstStyle/>
        <a:p>
          <a:r>
            <a:rPr lang="en-US" dirty="0"/>
            <a:t>Put other’s best interest firs</a:t>
          </a:r>
        </a:p>
      </dgm:t>
    </dgm:pt>
    <dgm:pt modelId="{5F5CF295-7C06-4084-A20B-DB1BAADA0EED}" type="parTrans" cxnId="{4A820E60-9DA5-4535-8B80-F038B7228ABA}">
      <dgm:prSet/>
      <dgm:spPr/>
      <dgm:t>
        <a:bodyPr/>
        <a:lstStyle/>
        <a:p>
          <a:endParaRPr lang="en-US"/>
        </a:p>
      </dgm:t>
    </dgm:pt>
    <dgm:pt modelId="{F6282E3D-8C00-4FAE-8BF5-5862E0A9A36E}" type="sibTrans" cxnId="{4A820E60-9DA5-4535-8B80-F038B7228ABA}">
      <dgm:prSet phldrT="4" phldr="0"/>
      <dgm:spPr/>
      <dgm:t>
        <a:bodyPr/>
        <a:lstStyle/>
        <a:p>
          <a:r>
            <a:rPr lang="en-US" dirty="0"/>
            <a:t>4</a:t>
          </a:r>
        </a:p>
      </dgm:t>
    </dgm:pt>
    <dgm:pt modelId="{55B6D348-A71C-4E64-A9C5-1FFCF69C920E}">
      <dgm:prSet/>
      <dgm:spPr/>
      <dgm:t>
        <a:bodyPr/>
        <a:lstStyle/>
        <a:p>
          <a:r>
            <a:rPr lang="en-US" dirty="0"/>
            <a:t>When possible be transparent</a:t>
          </a:r>
        </a:p>
      </dgm:t>
    </dgm:pt>
    <dgm:pt modelId="{626199AB-5FEB-48EC-A27B-74A1EA6DCCD0}" type="parTrans" cxnId="{6065FAB5-F80C-4EF2-B51A-E2973ED7807A}">
      <dgm:prSet/>
      <dgm:spPr/>
      <dgm:t>
        <a:bodyPr/>
        <a:lstStyle/>
        <a:p>
          <a:endParaRPr lang="en-US"/>
        </a:p>
      </dgm:t>
    </dgm:pt>
    <dgm:pt modelId="{91744D1B-6778-4E09-B4DF-068B1BFA16CD}" type="sibTrans" cxnId="{6065FAB5-F80C-4EF2-B51A-E2973ED7807A}">
      <dgm:prSet phldrT="5" phldr="0"/>
      <dgm:spPr/>
      <dgm:t>
        <a:bodyPr/>
        <a:lstStyle/>
        <a:p>
          <a:r>
            <a:rPr lang="en-US" dirty="0"/>
            <a:t>5</a:t>
          </a:r>
        </a:p>
      </dgm:t>
    </dgm:pt>
    <dgm:pt modelId="{031438B6-069B-4417-9370-7D944A07069B}" type="pres">
      <dgm:prSet presAssocID="{9513602D-F847-4D10-8173-35AEB20A3EBE}" presName="Name0" presStyleCnt="0">
        <dgm:presLayoutVars>
          <dgm:animLvl val="lvl"/>
          <dgm:resizeHandles val="exact"/>
        </dgm:presLayoutVars>
      </dgm:prSet>
      <dgm:spPr/>
    </dgm:pt>
    <dgm:pt modelId="{AE8EEE2E-5AB7-49A6-A613-B7D06156A3DD}" type="pres">
      <dgm:prSet presAssocID="{2AD8EF08-0E35-4720-8916-386003157720}" presName="compositeNode" presStyleCnt="0">
        <dgm:presLayoutVars>
          <dgm:bulletEnabled val="1"/>
        </dgm:presLayoutVars>
      </dgm:prSet>
      <dgm:spPr/>
    </dgm:pt>
    <dgm:pt modelId="{0DAC04AA-E1E2-4282-AAE8-15074778229D}" type="pres">
      <dgm:prSet presAssocID="{2AD8EF08-0E35-4720-8916-386003157720}" presName="bgRect" presStyleLbl="bgAccFollowNode1" presStyleIdx="0" presStyleCnt="5"/>
      <dgm:spPr/>
    </dgm:pt>
    <dgm:pt modelId="{61816508-4DBC-4DFE-B253-0C0586A42D76}" type="pres">
      <dgm:prSet presAssocID="{ABF4DC77-5787-41D5-B640-6EB399C28CB7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68B78CB3-C7AA-41F6-B6CA-BED9DAC18E38}" type="pres">
      <dgm:prSet presAssocID="{2AD8EF08-0E35-4720-8916-386003157720}" presName="bottomLine" presStyleLbl="alignNode1" presStyleIdx="1" presStyleCnt="10">
        <dgm:presLayoutVars/>
      </dgm:prSet>
      <dgm:spPr/>
    </dgm:pt>
    <dgm:pt modelId="{F33E835F-2AD7-4B1C-AAE9-28D795475E1D}" type="pres">
      <dgm:prSet presAssocID="{2AD8EF08-0E35-4720-8916-386003157720}" presName="nodeText" presStyleLbl="bgAccFollowNode1" presStyleIdx="0" presStyleCnt="5">
        <dgm:presLayoutVars>
          <dgm:bulletEnabled val="1"/>
        </dgm:presLayoutVars>
      </dgm:prSet>
      <dgm:spPr/>
    </dgm:pt>
    <dgm:pt modelId="{B33CEFF5-A4B3-4EB5-9E93-70133FCFA224}" type="pres">
      <dgm:prSet presAssocID="{ABF4DC77-5787-41D5-B640-6EB399C28CB7}" presName="sibTrans" presStyleCnt="0"/>
      <dgm:spPr/>
    </dgm:pt>
    <dgm:pt modelId="{2574DFC5-8FDB-4421-A46A-2F7CB5F9341E}" type="pres">
      <dgm:prSet presAssocID="{A953F3DA-AB80-4D0D-97AC-06099AE0CC9C}" presName="compositeNode" presStyleCnt="0">
        <dgm:presLayoutVars>
          <dgm:bulletEnabled val="1"/>
        </dgm:presLayoutVars>
      </dgm:prSet>
      <dgm:spPr/>
    </dgm:pt>
    <dgm:pt modelId="{A2E8575E-1366-4DA9-A6EE-5A67C19AF2CC}" type="pres">
      <dgm:prSet presAssocID="{A953F3DA-AB80-4D0D-97AC-06099AE0CC9C}" presName="bgRect" presStyleLbl="bgAccFollowNode1" presStyleIdx="1" presStyleCnt="5"/>
      <dgm:spPr/>
    </dgm:pt>
    <dgm:pt modelId="{1C3A6B79-3207-4C15-92B0-13AB6B415761}" type="pres">
      <dgm:prSet presAssocID="{D1F346FC-CEAA-49F2-9BEB-13C9ED842267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CB37FB78-92D2-4EC9-9FF5-C06C855D912C}" type="pres">
      <dgm:prSet presAssocID="{A953F3DA-AB80-4D0D-97AC-06099AE0CC9C}" presName="bottomLine" presStyleLbl="alignNode1" presStyleIdx="3" presStyleCnt="10">
        <dgm:presLayoutVars/>
      </dgm:prSet>
      <dgm:spPr/>
    </dgm:pt>
    <dgm:pt modelId="{6B70EF9B-8C1B-43E6-A452-3443FEB323EE}" type="pres">
      <dgm:prSet presAssocID="{A953F3DA-AB80-4D0D-97AC-06099AE0CC9C}" presName="nodeText" presStyleLbl="bgAccFollowNode1" presStyleIdx="1" presStyleCnt="5">
        <dgm:presLayoutVars>
          <dgm:bulletEnabled val="1"/>
        </dgm:presLayoutVars>
      </dgm:prSet>
      <dgm:spPr/>
    </dgm:pt>
    <dgm:pt modelId="{EBBEF990-94B0-413B-8A03-53B861C5FB56}" type="pres">
      <dgm:prSet presAssocID="{D1F346FC-CEAA-49F2-9BEB-13C9ED842267}" presName="sibTrans" presStyleCnt="0"/>
      <dgm:spPr/>
    </dgm:pt>
    <dgm:pt modelId="{211674AD-B49F-45EE-9568-43A6E371E4AC}" type="pres">
      <dgm:prSet presAssocID="{37C9CF2F-9C64-4463-9A3B-36BD6FBC7F0A}" presName="compositeNode" presStyleCnt="0">
        <dgm:presLayoutVars>
          <dgm:bulletEnabled val="1"/>
        </dgm:presLayoutVars>
      </dgm:prSet>
      <dgm:spPr/>
    </dgm:pt>
    <dgm:pt modelId="{8D750A73-9E55-47DD-8FD5-52C9324E0B29}" type="pres">
      <dgm:prSet presAssocID="{37C9CF2F-9C64-4463-9A3B-36BD6FBC7F0A}" presName="bgRect" presStyleLbl="bgAccFollowNode1" presStyleIdx="2" presStyleCnt="5"/>
      <dgm:spPr/>
    </dgm:pt>
    <dgm:pt modelId="{657F45BD-386C-4102-AEAA-A29E0F329B9B}" type="pres">
      <dgm:prSet presAssocID="{12D0534A-F143-4D81-B7D7-03DF78017BD3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170D8790-3A97-4021-9BB0-6FABF3DFFD41}" type="pres">
      <dgm:prSet presAssocID="{37C9CF2F-9C64-4463-9A3B-36BD6FBC7F0A}" presName="bottomLine" presStyleLbl="alignNode1" presStyleIdx="5" presStyleCnt="10">
        <dgm:presLayoutVars/>
      </dgm:prSet>
      <dgm:spPr/>
    </dgm:pt>
    <dgm:pt modelId="{29DE8953-0B88-492F-AD7A-E7E6A2792DDA}" type="pres">
      <dgm:prSet presAssocID="{37C9CF2F-9C64-4463-9A3B-36BD6FBC7F0A}" presName="nodeText" presStyleLbl="bgAccFollowNode1" presStyleIdx="2" presStyleCnt="5">
        <dgm:presLayoutVars>
          <dgm:bulletEnabled val="1"/>
        </dgm:presLayoutVars>
      </dgm:prSet>
      <dgm:spPr/>
    </dgm:pt>
    <dgm:pt modelId="{45E0CA52-561B-47A0-9899-8370289F6E6F}" type="pres">
      <dgm:prSet presAssocID="{12D0534A-F143-4D81-B7D7-03DF78017BD3}" presName="sibTrans" presStyleCnt="0"/>
      <dgm:spPr/>
    </dgm:pt>
    <dgm:pt modelId="{9EA9FA47-6EC1-47C2-B4FE-0F87168A6CFA}" type="pres">
      <dgm:prSet presAssocID="{875C48C7-A12C-464C-BDB1-6BC31B3A30DC}" presName="compositeNode" presStyleCnt="0">
        <dgm:presLayoutVars>
          <dgm:bulletEnabled val="1"/>
        </dgm:presLayoutVars>
      </dgm:prSet>
      <dgm:spPr/>
    </dgm:pt>
    <dgm:pt modelId="{5538391B-06B7-4AE9-B7A8-C7890605A3FE}" type="pres">
      <dgm:prSet presAssocID="{875C48C7-A12C-464C-BDB1-6BC31B3A30DC}" presName="bgRect" presStyleLbl="bgAccFollowNode1" presStyleIdx="3" presStyleCnt="5"/>
      <dgm:spPr/>
    </dgm:pt>
    <dgm:pt modelId="{8FC0490F-1D19-47AE-A50E-C55FAD2DC830}" type="pres">
      <dgm:prSet presAssocID="{F6282E3D-8C00-4FAE-8BF5-5862E0A9A36E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5DEC7898-D07F-4F5E-B7A5-4A0F561D4F8C}" type="pres">
      <dgm:prSet presAssocID="{875C48C7-A12C-464C-BDB1-6BC31B3A30DC}" presName="bottomLine" presStyleLbl="alignNode1" presStyleIdx="7" presStyleCnt="10">
        <dgm:presLayoutVars/>
      </dgm:prSet>
      <dgm:spPr/>
    </dgm:pt>
    <dgm:pt modelId="{CCC983A6-C38F-49E9-BDF1-55FF31B5BB30}" type="pres">
      <dgm:prSet presAssocID="{875C48C7-A12C-464C-BDB1-6BC31B3A30DC}" presName="nodeText" presStyleLbl="bgAccFollowNode1" presStyleIdx="3" presStyleCnt="5">
        <dgm:presLayoutVars>
          <dgm:bulletEnabled val="1"/>
        </dgm:presLayoutVars>
      </dgm:prSet>
      <dgm:spPr/>
    </dgm:pt>
    <dgm:pt modelId="{7A841DEB-3BF4-44BE-8F26-3251E5028920}" type="pres">
      <dgm:prSet presAssocID="{F6282E3D-8C00-4FAE-8BF5-5862E0A9A36E}" presName="sibTrans" presStyleCnt="0"/>
      <dgm:spPr/>
    </dgm:pt>
    <dgm:pt modelId="{8148E022-F2A2-4B91-B32B-FE20D584D188}" type="pres">
      <dgm:prSet presAssocID="{55B6D348-A71C-4E64-A9C5-1FFCF69C920E}" presName="compositeNode" presStyleCnt="0">
        <dgm:presLayoutVars>
          <dgm:bulletEnabled val="1"/>
        </dgm:presLayoutVars>
      </dgm:prSet>
      <dgm:spPr/>
    </dgm:pt>
    <dgm:pt modelId="{F53B9088-B757-497A-852D-5BA1CCE5905C}" type="pres">
      <dgm:prSet presAssocID="{55B6D348-A71C-4E64-A9C5-1FFCF69C920E}" presName="bgRect" presStyleLbl="bgAccFollowNode1" presStyleIdx="4" presStyleCnt="5"/>
      <dgm:spPr/>
    </dgm:pt>
    <dgm:pt modelId="{95A0F175-79F3-4FD2-913D-0708047CB2FC}" type="pres">
      <dgm:prSet presAssocID="{91744D1B-6778-4E09-B4DF-068B1BFA16CD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EEEABB8A-B9CC-42A5-912D-1479182F8D67}" type="pres">
      <dgm:prSet presAssocID="{55B6D348-A71C-4E64-A9C5-1FFCF69C920E}" presName="bottomLine" presStyleLbl="alignNode1" presStyleIdx="9" presStyleCnt="10">
        <dgm:presLayoutVars/>
      </dgm:prSet>
      <dgm:spPr/>
    </dgm:pt>
    <dgm:pt modelId="{54C3E00A-BADF-4E2B-AE2B-818D4BBCF34D}" type="pres">
      <dgm:prSet presAssocID="{55B6D348-A71C-4E64-A9C5-1FFCF69C920E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A0655C03-E079-40A6-9C16-DD2EB8672E63}" type="presOf" srcId="{A953F3DA-AB80-4D0D-97AC-06099AE0CC9C}" destId="{6B70EF9B-8C1B-43E6-A452-3443FEB323EE}" srcOrd="1" destOrd="0" presId="urn:microsoft.com/office/officeart/2016/7/layout/BasicLinearProcessNumbered"/>
    <dgm:cxn modelId="{C0BEBB04-CB62-47B2-81BE-6B5456EA87B8}" type="presOf" srcId="{A953F3DA-AB80-4D0D-97AC-06099AE0CC9C}" destId="{A2E8575E-1366-4DA9-A6EE-5A67C19AF2CC}" srcOrd="0" destOrd="0" presId="urn:microsoft.com/office/officeart/2016/7/layout/BasicLinearProcessNumbered"/>
    <dgm:cxn modelId="{1677FA06-7571-4D7A-B397-80A3C84B2AF4}" type="presOf" srcId="{F6282E3D-8C00-4FAE-8BF5-5862E0A9A36E}" destId="{8FC0490F-1D19-47AE-A50E-C55FAD2DC830}" srcOrd="0" destOrd="0" presId="urn:microsoft.com/office/officeart/2016/7/layout/BasicLinearProcessNumbered"/>
    <dgm:cxn modelId="{B4F8BA12-3DEB-4B38-8F07-FAD47773E565}" type="presOf" srcId="{55B6D348-A71C-4E64-A9C5-1FFCF69C920E}" destId="{54C3E00A-BADF-4E2B-AE2B-818D4BBCF34D}" srcOrd="1" destOrd="0" presId="urn:microsoft.com/office/officeart/2016/7/layout/BasicLinearProcessNumbered"/>
    <dgm:cxn modelId="{5C04E919-E1B9-4161-A405-70DDFA77B31E}" srcId="{9513602D-F847-4D10-8173-35AEB20A3EBE}" destId="{A953F3DA-AB80-4D0D-97AC-06099AE0CC9C}" srcOrd="1" destOrd="0" parTransId="{20C8E93E-23FA-462E-91C8-F881B06577C8}" sibTransId="{D1F346FC-CEAA-49F2-9BEB-13C9ED842267}"/>
    <dgm:cxn modelId="{A3A70634-2580-4EE9-BB46-4C224FA2F0A6}" type="presOf" srcId="{37C9CF2F-9C64-4463-9A3B-36BD6FBC7F0A}" destId="{8D750A73-9E55-47DD-8FD5-52C9324E0B29}" srcOrd="0" destOrd="0" presId="urn:microsoft.com/office/officeart/2016/7/layout/BasicLinearProcessNumbered"/>
    <dgm:cxn modelId="{4A820E60-9DA5-4535-8B80-F038B7228ABA}" srcId="{9513602D-F847-4D10-8173-35AEB20A3EBE}" destId="{875C48C7-A12C-464C-BDB1-6BC31B3A30DC}" srcOrd="3" destOrd="0" parTransId="{5F5CF295-7C06-4084-A20B-DB1BAADA0EED}" sibTransId="{F6282E3D-8C00-4FAE-8BF5-5862E0A9A36E}"/>
    <dgm:cxn modelId="{97C30D64-43F4-47F1-84C4-D107D4E59DF8}" type="presOf" srcId="{55B6D348-A71C-4E64-A9C5-1FFCF69C920E}" destId="{F53B9088-B757-497A-852D-5BA1CCE5905C}" srcOrd="0" destOrd="0" presId="urn:microsoft.com/office/officeart/2016/7/layout/BasicLinearProcessNumbered"/>
    <dgm:cxn modelId="{F2373D64-A5B2-4EA3-8EA2-D782E6ED9AED}" type="presOf" srcId="{D1F346FC-CEAA-49F2-9BEB-13C9ED842267}" destId="{1C3A6B79-3207-4C15-92B0-13AB6B415761}" srcOrd="0" destOrd="0" presId="urn:microsoft.com/office/officeart/2016/7/layout/BasicLinearProcessNumbered"/>
    <dgm:cxn modelId="{17C1B96B-CED1-42F9-9121-4F1D34BE0C77}" type="presOf" srcId="{12D0534A-F143-4D81-B7D7-03DF78017BD3}" destId="{657F45BD-386C-4102-AEAA-A29E0F329B9B}" srcOrd="0" destOrd="0" presId="urn:microsoft.com/office/officeart/2016/7/layout/BasicLinearProcessNumbered"/>
    <dgm:cxn modelId="{0C5C3B7B-7282-413D-9F33-DE25EC432B9A}" type="presOf" srcId="{875C48C7-A12C-464C-BDB1-6BC31B3A30DC}" destId="{5538391B-06B7-4AE9-B7A8-C7890605A3FE}" srcOrd="0" destOrd="0" presId="urn:microsoft.com/office/officeart/2016/7/layout/BasicLinearProcessNumbered"/>
    <dgm:cxn modelId="{4B17FB88-5E24-42D6-9F38-F28E6B8E5F64}" srcId="{9513602D-F847-4D10-8173-35AEB20A3EBE}" destId="{2AD8EF08-0E35-4720-8916-386003157720}" srcOrd="0" destOrd="0" parTransId="{8A86ED7C-45CC-4AA0-AA96-B9456CB220C0}" sibTransId="{ABF4DC77-5787-41D5-B640-6EB399C28CB7}"/>
    <dgm:cxn modelId="{E0F7CB8C-4090-4C2E-BB84-906DE57021D6}" type="presOf" srcId="{37C9CF2F-9C64-4463-9A3B-36BD6FBC7F0A}" destId="{29DE8953-0B88-492F-AD7A-E7E6A2792DDA}" srcOrd="1" destOrd="0" presId="urn:microsoft.com/office/officeart/2016/7/layout/BasicLinearProcessNumbered"/>
    <dgm:cxn modelId="{7E41368E-4CF6-428C-88DC-166FB2EB5D3F}" type="presOf" srcId="{91744D1B-6778-4E09-B4DF-068B1BFA16CD}" destId="{95A0F175-79F3-4FD2-913D-0708047CB2FC}" srcOrd="0" destOrd="0" presId="urn:microsoft.com/office/officeart/2016/7/layout/BasicLinearProcessNumbered"/>
    <dgm:cxn modelId="{EC754A98-C9CD-4535-8042-61E65DC18021}" type="presOf" srcId="{2AD8EF08-0E35-4720-8916-386003157720}" destId="{0DAC04AA-E1E2-4282-AAE8-15074778229D}" srcOrd="0" destOrd="0" presId="urn:microsoft.com/office/officeart/2016/7/layout/BasicLinearProcessNumbered"/>
    <dgm:cxn modelId="{8C3EDEA2-D65B-41BB-B98B-2990A3B4FDD5}" type="presOf" srcId="{9513602D-F847-4D10-8173-35AEB20A3EBE}" destId="{031438B6-069B-4417-9370-7D944A07069B}" srcOrd="0" destOrd="0" presId="urn:microsoft.com/office/officeart/2016/7/layout/BasicLinearProcessNumbered"/>
    <dgm:cxn modelId="{0F437DAD-175A-47DD-A536-EB7459A86FB2}" type="presOf" srcId="{ABF4DC77-5787-41D5-B640-6EB399C28CB7}" destId="{61816508-4DBC-4DFE-B253-0C0586A42D76}" srcOrd="0" destOrd="0" presId="urn:microsoft.com/office/officeart/2016/7/layout/BasicLinearProcessNumbered"/>
    <dgm:cxn modelId="{6065FAB5-F80C-4EF2-B51A-E2973ED7807A}" srcId="{9513602D-F847-4D10-8173-35AEB20A3EBE}" destId="{55B6D348-A71C-4E64-A9C5-1FFCF69C920E}" srcOrd="4" destOrd="0" parTransId="{626199AB-5FEB-48EC-A27B-74A1EA6DCCD0}" sibTransId="{91744D1B-6778-4E09-B4DF-068B1BFA16CD}"/>
    <dgm:cxn modelId="{2C19DCC8-6FF8-4768-870A-B6C67B5DFAF9}" type="presOf" srcId="{875C48C7-A12C-464C-BDB1-6BC31B3A30DC}" destId="{CCC983A6-C38F-49E9-BDF1-55FF31B5BB30}" srcOrd="1" destOrd="0" presId="urn:microsoft.com/office/officeart/2016/7/layout/BasicLinearProcessNumbered"/>
    <dgm:cxn modelId="{637CDDCC-E931-4DEE-984B-B4CD001693BD}" type="presOf" srcId="{2AD8EF08-0E35-4720-8916-386003157720}" destId="{F33E835F-2AD7-4B1C-AAE9-28D795475E1D}" srcOrd="1" destOrd="0" presId="urn:microsoft.com/office/officeart/2016/7/layout/BasicLinearProcessNumbered"/>
    <dgm:cxn modelId="{9E2415EF-3F75-45DD-AD64-81767C8F9DA8}" srcId="{9513602D-F847-4D10-8173-35AEB20A3EBE}" destId="{37C9CF2F-9C64-4463-9A3B-36BD6FBC7F0A}" srcOrd="2" destOrd="0" parTransId="{172DF05F-3A1D-4A90-94E9-0F881A72C00A}" sibTransId="{12D0534A-F143-4D81-B7D7-03DF78017BD3}"/>
    <dgm:cxn modelId="{09F5ADF2-322E-4F4E-9961-7C07CE9963EB}" type="presParOf" srcId="{031438B6-069B-4417-9370-7D944A07069B}" destId="{AE8EEE2E-5AB7-49A6-A613-B7D06156A3DD}" srcOrd="0" destOrd="0" presId="urn:microsoft.com/office/officeart/2016/7/layout/BasicLinearProcessNumbered"/>
    <dgm:cxn modelId="{5F92CA3C-5AE6-4F1B-83FE-D967FB1722F0}" type="presParOf" srcId="{AE8EEE2E-5AB7-49A6-A613-B7D06156A3DD}" destId="{0DAC04AA-E1E2-4282-AAE8-15074778229D}" srcOrd="0" destOrd="0" presId="urn:microsoft.com/office/officeart/2016/7/layout/BasicLinearProcessNumbered"/>
    <dgm:cxn modelId="{96277978-DD60-48E4-AA71-EA04E64D6E45}" type="presParOf" srcId="{AE8EEE2E-5AB7-49A6-A613-B7D06156A3DD}" destId="{61816508-4DBC-4DFE-B253-0C0586A42D76}" srcOrd="1" destOrd="0" presId="urn:microsoft.com/office/officeart/2016/7/layout/BasicLinearProcessNumbered"/>
    <dgm:cxn modelId="{F84A7B8D-108B-4B43-91AC-A3D1A873BBF3}" type="presParOf" srcId="{AE8EEE2E-5AB7-49A6-A613-B7D06156A3DD}" destId="{68B78CB3-C7AA-41F6-B6CA-BED9DAC18E38}" srcOrd="2" destOrd="0" presId="urn:microsoft.com/office/officeart/2016/7/layout/BasicLinearProcessNumbered"/>
    <dgm:cxn modelId="{8E809941-7C64-4E39-970F-71F4F60033EA}" type="presParOf" srcId="{AE8EEE2E-5AB7-49A6-A613-B7D06156A3DD}" destId="{F33E835F-2AD7-4B1C-AAE9-28D795475E1D}" srcOrd="3" destOrd="0" presId="urn:microsoft.com/office/officeart/2016/7/layout/BasicLinearProcessNumbered"/>
    <dgm:cxn modelId="{27A926E5-50E7-4A75-BF10-95981BEF268C}" type="presParOf" srcId="{031438B6-069B-4417-9370-7D944A07069B}" destId="{B33CEFF5-A4B3-4EB5-9E93-70133FCFA224}" srcOrd="1" destOrd="0" presId="urn:microsoft.com/office/officeart/2016/7/layout/BasicLinearProcessNumbered"/>
    <dgm:cxn modelId="{E99B4440-2380-4CDA-B73B-3898B20EAC03}" type="presParOf" srcId="{031438B6-069B-4417-9370-7D944A07069B}" destId="{2574DFC5-8FDB-4421-A46A-2F7CB5F9341E}" srcOrd="2" destOrd="0" presId="urn:microsoft.com/office/officeart/2016/7/layout/BasicLinearProcessNumbered"/>
    <dgm:cxn modelId="{BD182C34-64A0-4EB4-99C3-2AC40B17738D}" type="presParOf" srcId="{2574DFC5-8FDB-4421-A46A-2F7CB5F9341E}" destId="{A2E8575E-1366-4DA9-A6EE-5A67C19AF2CC}" srcOrd="0" destOrd="0" presId="urn:microsoft.com/office/officeart/2016/7/layout/BasicLinearProcessNumbered"/>
    <dgm:cxn modelId="{ABBBE0BC-B2E3-4433-981E-BF2B41D29921}" type="presParOf" srcId="{2574DFC5-8FDB-4421-A46A-2F7CB5F9341E}" destId="{1C3A6B79-3207-4C15-92B0-13AB6B415761}" srcOrd="1" destOrd="0" presId="urn:microsoft.com/office/officeart/2016/7/layout/BasicLinearProcessNumbered"/>
    <dgm:cxn modelId="{F774DF32-992C-4304-87A1-597F9DFA23AF}" type="presParOf" srcId="{2574DFC5-8FDB-4421-A46A-2F7CB5F9341E}" destId="{CB37FB78-92D2-4EC9-9FF5-C06C855D912C}" srcOrd="2" destOrd="0" presId="urn:microsoft.com/office/officeart/2016/7/layout/BasicLinearProcessNumbered"/>
    <dgm:cxn modelId="{92E35F1C-73C4-45B2-AEBC-E2149B957CED}" type="presParOf" srcId="{2574DFC5-8FDB-4421-A46A-2F7CB5F9341E}" destId="{6B70EF9B-8C1B-43E6-A452-3443FEB323EE}" srcOrd="3" destOrd="0" presId="urn:microsoft.com/office/officeart/2016/7/layout/BasicLinearProcessNumbered"/>
    <dgm:cxn modelId="{EC5BFF12-010C-4E6D-8B0D-2FD9324084AD}" type="presParOf" srcId="{031438B6-069B-4417-9370-7D944A07069B}" destId="{EBBEF990-94B0-413B-8A03-53B861C5FB56}" srcOrd="3" destOrd="0" presId="urn:microsoft.com/office/officeart/2016/7/layout/BasicLinearProcessNumbered"/>
    <dgm:cxn modelId="{395DDF56-D6F7-4DF0-A970-1654AD3511B8}" type="presParOf" srcId="{031438B6-069B-4417-9370-7D944A07069B}" destId="{211674AD-B49F-45EE-9568-43A6E371E4AC}" srcOrd="4" destOrd="0" presId="urn:microsoft.com/office/officeart/2016/7/layout/BasicLinearProcessNumbered"/>
    <dgm:cxn modelId="{789BCA5F-A9E1-4BA9-8335-7512C699A9EB}" type="presParOf" srcId="{211674AD-B49F-45EE-9568-43A6E371E4AC}" destId="{8D750A73-9E55-47DD-8FD5-52C9324E0B29}" srcOrd="0" destOrd="0" presId="urn:microsoft.com/office/officeart/2016/7/layout/BasicLinearProcessNumbered"/>
    <dgm:cxn modelId="{227A4EE2-42B4-4154-9F6B-E6A2C3548B8D}" type="presParOf" srcId="{211674AD-B49F-45EE-9568-43A6E371E4AC}" destId="{657F45BD-386C-4102-AEAA-A29E0F329B9B}" srcOrd="1" destOrd="0" presId="urn:microsoft.com/office/officeart/2016/7/layout/BasicLinearProcessNumbered"/>
    <dgm:cxn modelId="{3A8B9878-2066-4133-8A63-DBC14E3DD875}" type="presParOf" srcId="{211674AD-B49F-45EE-9568-43A6E371E4AC}" destId="{170D8790-3A97-4021-9BB0-6FABF3DFFD41}" srcOrd="2" destOrd="0" presId="urn:microsoft.com/office/officeart/2016/7/layout/BasicLinearProcessNumbered"/>
    <dgm:cxn modelId="{6DBD83E2-A617-4CD4-BA16-4D28063C3105}" type="presParOf" srcId="{211674AD-B49F-45EE-9568-43A6E371E4AC}" destId="{29DE8953-0B88-492F-AD7A-E7E6A2792DDA}" srcOrd="3" destOrd="0" presId="urn:microsoft.com/office/officeart/2016/7/layout/BasicLinearProcessNumbered"/>
    <dgm:cxn modelId="{A86DE019-1CD6-4689-9429-18BEC8374DBA}" type="presParOf" srcId="{031438B6-069B-4417-9370-7D944A07069B}" destId="{45E0CA52-561B-47A0-9899-8370289F6E6F}" srcOrd="5" destOrd="0" presId="urn:microsoft.com/office/officeart/2016/7/layout/BasicLinearProcessNumbered"/>
    <dgm:cxn modelId="{AB33E3A2-EBCF-487B-8D6B-E148751A48D5}" type="presParOf" srcId="{031438B6-069B-4417-9370-7D944A07069B}" destId="{9EA9FA47-6EC1-47C2-B4FE-0F87168A6CFA}" srcOrd="6" destOrd="0" presId="urn:microsoft.com/office/officeart/2016/7/layout/BasicLinearProcessNumbered"/>
    <dgm:cxn modelId="{8D7D4D86-6184-43AA-AC1E-249FC072BE44}" type="presParOf" srcId="{9EA9FA47-6EC1-47C2-B4FE-0F87168A6CFA}" destId="{5538391B-06B7-4AE9-B7A8-C7890605A3FE}" srcOrd="0" destOrd="0" presId="urn:microsoft.com/office/officeart/2016/7/layout/BasicLinearProcessNumbered"/>
    <dgm:cxn modelId="{6177B4F5-BEAA-4EE6-8C98-F54BF458386E}" type="presParOf" srcId="{9EA9FA47-6EC1-47C2-B4FE-0F87168A6CFA}" destId="{8FC0490F-1D19-47AE-A50E-C55FAD2DC830}" srcOrd="1" destOrd="0" presId="urn:microsoft.com/office/officeart/2016/7/layout/BasicLinearProcessNumbered"/>
    <dgm:cxn modelId="{5A893A54-1B62-4174-BAB0-8AF1DD31B1A7}" type="presParOf" srcId="{9EA9FA47-6EC1-47C2-B4FE-0F87168A6CFA}" destId="{5DEC7898-D07F-4F5E-B7A5-4A0F561D4F8C}" srcOrd="2" destOrd="0" presId="urn:microsoft.com/office/officeart/2016/7/layout/BasicLinearProcessNumbered"/>
    <dgm:cxn modelId="{451BDE81-AD20-434B-9F49-08AE7FEAE9AE}" type="presParOf" srcId="{9EA9FA47-6EC1-47C2-B4FE-0F87168A6CFA}" destId="{CCC983A6-C38F-49E9-BDF1-55FF31B5BB30}" srcOrd="3" destOrd="0" presId="urn:microsoft.com/office/officeart/2016/7/layout/BasicLinearProcessNumbered"/>
    <dgm:cxn modelId="{75D8B7B4-9F40-4F15-837A-A5E358E1FAA2}" type="presParOf" srcId="{031438B6-069B-4417-9370-7D944A07069B}" destId="{7A841DEB-3BF4-44BE-8F26-3251E5028920}" srcOrd="7" destOrd="0" presId="urn:microsoft.com/office/officeart/2016/7/layout/BasicLinearProcessNumbered"/>
    <dgm:cxn modelId="{F40E4F98-11AD-4B5A-834C-9E77D279C162}" type="presParOf" srcId="{031438B6-069B-4417-9370-7D944A07069B}" destId="{8148E022-F2A2-4B91-B32B-FE20D584D188}" srcOrd="8" destOrd="0" presId="urn:microsoft.com/office/officeart/2016/7/layout/BasicLinearProcessNumbered"/>
    <dgm:cxn modelId="{EC844A4A-8048-47A5-BDFD-FC4E900E7009}" type="presParOf" srcId="{8148E022-F2A2-4B91-B32B-FE20D584D188}" destId="{F53B9088-B757-497A-852D-5BA1CCE5905C}" srcOrd="0" destOrd="0" presId="urn:microsoft.com/office/officeart/2016/7/layout/BasicLinearProcessNumbered"/>
    <dgm:cxn modelId="{4EDA0969-5E39-4E9D-B663-B3AFB270549C}" type="presParOf" srcId="{8148E022-F2A2-4B91-B32B-FE20D584D188}" destId="{95A0F175-79F3-4FD2-913D-0708047CB2FC}" srcOrd="1" destOrd="0" presId="urn:microsoft.com/office/officeart/2016/7/layout/BasicLinearProcessNumbered"/>
    <dgm:cxn modelId="{036977B5-C347-4F93-928F-BC92C4BB6F19}" type="presParOf" srcId="{8148E022-F2A2-4B91-B32B-FE20D584D188}" destId="{EEEABB8A-B9CC-42A5-912D-1479182F8D67}" srcOrd="2" destOrd="0" presId="urn:microsoft.com/office/officeart/2016/7/layout/BasicLinearProcessNumbered"/>
    <dgm:cxn modelId="{74DACEF5-C259-4306-A5DD-DB89C13F0E2E}" type="presParOf" srcId="{8148E022-F2A2-4B91-B32B-FE20D584D188}" destId="{54C3E00A-BADF-4E2B-AE2B-818D4BBCF34D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AC04AA-E1E2-4282-AAE8-15074778229D}">
      <dsp:nvSpPr>
        <dsp:cNvPr id="0" name=""/>
        <dsp:cNvSpPr/>
      </dsp:nvSpPr>
      <dsp:spPr>
        <a:xfrm>
          <a:off x="3479" y="478445"/>
          <a:ext cx="1883720" cy="263720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862" tIns="330200" rIns="14686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Be Sincere</a:t>
          </a:r>
        </a:p>
      </dsp:txBody>
      <dsp:txXfrm>
        <a:off x="3479" y="1480584"/>
        <a:ext cx="1883720" cy="1582325"/>
      </dsp:txXfrm>
    </dsp:sp>
    <dsp:sp modelId="{61816508-4DBC-4DFE-B253-0C0586A42D76}">
      <dsp:nvSpPr>
        <dsp:cNvPr id="0" name=""/>
        <dsp:cNvSpPr/>
      </dsp:nvSpPr>
      <dsp:spPr>
        <a:xfrm>
          <a:off x="549758" y="742166"/>
          <a:ext cx="791162" cy="79116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682" tIns="12700" rIns="61682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1</a:t>
          </a:r>
        </a:p>
      </dsp:txBody>
      <dsp:txXfrm>
        <a:off x="665621" y="858029"/>
        <a:ext cx="559436" cy="559436"/>
      </dsp:txXfrm>
    </dsp:sp>
    <dsp:sp modelId="{68B78CB3-C7AA-41F6-B6CA-BED9DAC18E38}">
      <dsp:nvSpPr>
        <dsp:cNvPr id="0" name=""/>
        <dsp:cNvSpPr/>
      </dsp:nvSpPr>
      <dsp:spPr>
        <a:xfrm>
          <a:off x="3479" y="3115582"/>
          <a:ext cx="1883720" cy="72"/>
        </a:xfrm>
        <a:prstGeom prst="rect">
          <a:avLst/>
        </a:prstGeom>
        <a:gradFill rotWithShape="0">
          <a:gsLst>
            <a:gs pos="0">
              <a:schemeClr val="accent2">
                <a:hueOff val="693185"/>
                <a:satOff val="3945"/>
                <a:lumOff val="122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693185"/>
                <a:satOff val="3945"/>
                <a:lumOff val="122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693185"/>
                <a:satOff val="3945"/>
                <a:lumOff val="122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693185"/>
              <a:satOff val="3945"/>
              <a:lumOff val="12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2E8575E-1366-4DA9-A6EE-5A67C19AF2CC}">
      <dsp:nvSpPr>
        <dsp:cNvPr id="0" name=""/>
        <dsp:cNvSpPr/>
      </dsp:nvSpPr>
      <dsp:spPr>
        <a:xfrm>
          <a:off x="2075571" y="478445"/>
          <a:ext cx="1883720" cy="2637208"/>
        </a:xfrm>
        <a:prstGeom prst="rect">
          <a:avLst/>
        </a:prstGeom>
        <a:solidFill>
          <a:schemeClr val="accent2">
            <a:tint val="40000"/>
            <a:alpha val="90000"/>
            <a:hueOff val="1552746"/>
            <a:satOff val="6768"/>
            <a:lumOff val="736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1552746"/>
              <a:satOff val="6768"/>
              <a:lumOff val="73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862" tIns="330200" rIns="14686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Build a track record of trustworthiness</a:t>
          </a:r>
        </a:p>
      </dsp:txBody>
      <dsp:txXfrm>
        <a:off x="2075571" y="1480584"/>
        <a:ext cx="1883720" cy="1582325"/>
      </dsp:txXfrm>
    </dsp:sp>
    <dsp:sp modelId="{1C3A6B79-3207-4C15-92B0-13AB6B415761}">
      <dsp:nvSpPr>
        <dsp:cNvPr id="0" name=""/>
        <dsp:cNvSpPr/>
      </dsp:nvSpPr>
      <dsp:spPr>
        <a:xfrm>
          <a:off x="2621850" y="742166"/>
          <a:ext cx="791162" cy="791162"/>
        </a:xfrm>
        <a:prstGeom prst="ellipse">
          <a:avLst/>
        </a:prstGeom>
        <a:gradFill rotWithShape="0">
          <a:gsLst>
            <a:gs pos="0">
              <a:schemeClr val="accent2">
                <a:hueOff val="1386369"/>
                <a:satOff val="7890"/>
                <a:lumOff val="244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1386369"/>
                <a:satOff val="7890"/>
                <a:lumOff val="244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1386369"/>
                <a:satOff val="7890"/>
                <a:lumOff val="244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1386369"/>
              <a:satOff val="7890"/>
              <a:lumOff val="24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682" tIns="12700" rIns="61682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</a:t>
          </a:r>
        </a:p>
      </dsp:txBody>
      <dsp:txXfrm>
        <a:off x="2737713" y="858029"/>
        <a:ext cx="559436" cy="559436"/>
      </dsp:txXfrm>
    </dsp:sp>
    <dsp:sp modelId="{CB37FB78-92D2-4EC9-9FF5-C06C855D912C}">
      <dsp:nvSpPr>
        <dsp:cNvPr id="0" name=""/>
        <dsp:cNvSpPr/>
      </dsp:nvSpPr>
      <dsp:spPr>
        <a:xfrm>
          <a:off x="2075571" y="3115582"/>
          <a:ext cx="1883720" cy="72"/>
        </a:xfrm>
        <a:prstGeom prst="rect">
          <a:avLst/>
        </a:prstGeom>
        <a:gradFill rotWithShape="0">
          <a:gsLst>
            <a:gs pos="0">
              <a:schemeClr val="accent2">
                <a:hueOff val="2079554"/>
                <a:satOff val="11835"/>
                <a:lumOff val="366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079554"/>
                <a:satOff val="11835"/>
                <a:lumOff val="366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079554"/>
                <a:satOff val="11835"/>
                <a:lumOff val="366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2079554"/>
              <a:satOff val="11835"/>
              <a:lumOff val="366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750A73-9E55-47DD-8FD5-52C9324E0B29}">
      <dsp:nvSpPr>
        <dsp:cNvPr id="0" name=""/>
        <dsp:cNvSpPr/>
      </dsp:nvSpPr>
      <dsp:spPr>
        <a:xfrm>
          <a:off x="4147664" y="478445"/>
          <a:ext cx="1883720" cy="2637208"/>
        </a:xfrm>
        <a:prstGeom prst="rect">
          <a:avLst/>
        </a:prstGeom>
        <a:solidFill>
          <a:schemeClr val="accent2">
            <a:tint val="40000"/>
            <a:alpha val="90000"/>
            <a:hueOff val="3105492"/>
            <a:satOff val="13536"/>
            <a:lumOff val="1472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3105492"/>
              <a:satOff val="13536"/>
              <a:lumOff val="147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862" tIns="330200" rIns="14686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Encourage the exploration of ideas</a:t>
          </a:r>
        </a:p>
      </dsp:txBody>
      <dsp:txXfrm>
        <a:off x="4147664" y="1480584"/>
        <a:ext cx="1883720" cy="1582325"/>
      </dsp:txXfrm>
    </dsp:sp>
    <dsp:sp modelId="{657F45BD-386C-4102-AEAA-A29E0F329B9B}">
      <dsp:nvSpPr>
        <dsp:cNvPr id="0" name=""/>
        <dsp:cNvSpPr/>
      </dsp:nvSpPr>
      <dsp:spPr>
        <a:xfrm>
          <a:off x="4693943" y="742166"/>
          <a:ext cx="791162" cy="791162"/>
        </a:xfrm>
        <a:prstGeom prst="ellipse">
          <a:avLst/>
        </a:prstGeom>
        <a:gradFill rotWithShape="0">
          <a:gsLst>
            <a:gs pos="0">
              <a:schemeClr val="accent2">
                <a:hueOff val="2772738"/>
                <a:satOff val="15780"/>
                <a:lumOff val="488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2772738"/>
                <a:satOff val="15780"/>
                <a:lumOff val="488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2772738"/>
                <a:satOff val="15780"/>
                <a:lumOff val="488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2772738"/>
              <a:satOff val="15780"/>
              <a:lumOff val="48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682" tIns="12700" rIns="61682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3</a:t>
          </a:r>
        </a:p>
      </dsp:txBody>
      <dsp:txXfrm>
        <a:off x="4809806" y="858029"/>
        <a:ext cx="559436" cy="559436"/>
      </dsp:txXfrm>
    </dsp:sp>
    <dsp:sp modelId="{170D8790-3A97-4021-9BB0-6FABF3DFFD41}">
      <dsp:nvSpPr>
        <dsp:cNvPr id="0" name=""/>
        <dsp:cNvSpPr/>
      </dsp:nvSpPr>
      <dsp:spPr>
        <a:xfrm>
          <a:off x="4147664" y="3115582"/>
          <a:ext cx="1883720" cy="72"/>
        </a:xfrm>
        <a:prstGeom prst="rect">
          <a:avLst/>
        </a:prstGeom>
        <a:gradFill rotWithShape="0">
          <a:gsLst>
            <a:gs pos="0">
              <a:schemeClr val="accent2">
                <a:hueOff val="3465923"/>
                <a:satOff val="19724"/>
                <a:lumOff val="610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3465923"/>
                <a:satOff val="19724"/>
                <a:lumOff val="610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3465923"/>
                <a:satOff val="19724"/>
                <a:lumOff val="610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3465923"/>
              <a:satOff val="19724"/>
              <a:lumOff val="61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38391B-06B7-4AE9-B7A8-C7890605A3FE}">
      <dsp:nvSpPr>
        <dsp:cNvPr id="0" name=""/>
        <dsp:cNvSpPr/>
      </dsp:nvSpPr>
      <dsp:spPr>
        <a:xfrm>
          <a:off x="6219757" y="478445"/>
          <a:ext cx="1883720" cy="2637208"/>
        </a:xfrm>
        <a:prstGeom prst="rect">
          <a:avLst/>
        </a:prstGeom>
        <a:solidFill>
          <a:schemeClr val="accent2">
            <a:tint val="40000"/>
            <a:alpha val="90000"/>
            <a:hueOff val="4658238"/>
            <a:satOff val="20304"/>
            <a:lumOff val="2207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4658238"/>
              <a:satOff val="20304"/>
              <a:lumOff val="22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862" tIns="330200" rIns="14686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Put other’s best interest firs</a:t>
          </a:r>
        </a:p>
      </dsp:txBody>
      <dsp:txXfrm>
        <a:off x="6219757" y="1480584"/>
        <a:ext cx="1883720" cy="1582325"/>
      </dsp:txXfrm>
    </dsp:sp>
    <dsp:sp modelId="{8FC0490F-1D19-47AE-A50E-C55FAD2DC830}">
      <dsp:nvSpPr>
        <dsp:cNvPr id="0" name=""/>
        <dsp:cNvSpPr/>
      </dsp:nvSpPr>
      <dsp:spPr>
        <a:xfrm>
          <a:off x="6766036" y="742166"/>
          <a:ext cx="791162" cy="791162"/>
        </a:xfrm>
        <a:prstGeom prst="ellipse">
          <a:avLst/>
        </a:prstGeom>
        <a:gradFill rotWithShape="0">
          <a:gsLst>
            <a:gs pos="0">
              <a:schemeClr val="accent2">
                <a:hueOff val="4159108"/>
                <a:satOff val="23669"/>
                <a:lumOff val="732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4159108"/>
                <a:satOff val="23669"/>
                <a:lumOff val="732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4159108"/>
                <a:satOff val="23669"/>
                <a:lumOff val="732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4159108"/>
              <a:satOff val="23669"/>
              <a:lumOff val="73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682" tIns="12700" rIns="61682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4</a:t>
          </a:r>
        </a:p>
      </dsp:txBody>
      <dsp:txXfrm>
        <a:off x="6881899" y="858029"/>
        <a:ext cx="559436" cy="559436"/>
      </dsp:txXfrm>
    </dsp:sp>
    <dsp:sp modelId="{5DEC7898-D07F-4F5E-B7A5-4A0F561D4F8C}">
      <dsp:nvSpPr>
        <dsp:cNvPr id="0" name=""/>
        <dsp:cNvSpPr/>
      </dsp:nvSpPr>
      <dsp:spPr>
        <a:xfrm>
          <a:off x="6219757" y="3115582"/>
          <a:ext cx="1883720" cy="72"/>
        </a:xfrm>
        <a:prstGeom prst="rect">
          <a:avLst/>
        </a:prstGeom>
        <a:gradFill rotWithShape="0">
          <a:gsLst>
            <a:gs pos="0">
              <a:schemeClr val="accent2">
                <a:hueOff val="4852292"/>
                <a:satOff val="27614"/>
                <a:lumOff val="854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4852292"/>
                <a:satOff val="27614"/>
                <a:lumOff val="854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4852292"/>
                <a:satOff val="27614"/>
                <a:lumOff val="854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4852292"/>
              <a:satOff val="27614"/>
              <a:lumOff val="854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53B9088-B757-497A-852D-5BA1CCE5905C}">
      <dsp:nvSpPr>
        <dsp:cNvPr id="0" name=""/>
        <dsp:cNvSpPr/>
      </dsp:nvSpPr>
      <dsp:spPr>
        <a:xfrm>
          <a:off x="8291850" y="478445"/>
          <a:ext cx="1883720" cy="2637208"/>
        </a:xfrm>
        <a:prstGeom prst="rect">
          <a:avLst/>
        </a:prstGeom>
        <a:solidFill>
          <a:schemeClr val="accent2">
            <a:tint val="40000"/>
            <a:alpha val="90000"/>
            <a:hueOff val="6210984"/>
            <a:satOff val="27072"/>
            <a:lumOff val="2943"/>
            <a:alphaOff val="0"/>
          </a:schemeClr>
        </a:solidFill>
        <a:ln w="6350" cap="flat" cmpd="sng" algn="in">
          <a:solidFill>
            <a:schemeClr val="accent2">
              <a:tint val="40000"/>
              <a:alpha val="90000"/>
              <a:hueOff val="6210984"/>
              <a:satOff val="27072"/>
              <a:lumOff val="294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6862" tIns="330200" rIns="146862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When possible be transparent</a:t>
          </a:r>
        </a:p>
      </dsp:txBody>
      <dsp:txXfrm>
        <a:off x="8291850" y="1480584"/>
        <a:ext cx="1883720" cy="1582325"/>
      </dsp:txXfrm>
    </dsp:sp>
    <dsp:sp modelId="{95A0F175-79F3-4FD2-913D-0708047CB2FC}">
      <dsp:nvSpPr>
        <dsp:cNvPr id="0" name=""/>
        <dsp:cNvSpPr/>
      </dsp:nvSpPr>
      <dsp:spPr>
        <a:xfrm>
          <a:off x="8838129" y="742166"/>
          <a:ext cx="791162" cy="791162"/>
        </a:xfrm>
        <a:prstGeom prst="ellipse">
          <a:avLst/>
        </a:prstGeom>
        <a:gradFill rotWithShape="0">
          <a:gsLst>
            <a:gs pos="0">
              <a:schemeClr val="accent2">
                <a:hueOff val="5545477"/>
                <a:satOff val="31559"/>
                <a:lumOff val="976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5545477"/>
                <a:satOff val="31559"/>
                <a:lumOff val="976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5545477"/>
                <a:satOff val="31559"/>
                <a:lumOff val="976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5545477"/>
              <a:satOff val="31559"/>
              <a:lumOff val="976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1682" tIns="12700" rIns="61682" bIns="127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5</a:t>
          </a:r>
        </a:p>
      </dsp:txBody>
      <dsp:txXfrm>
        <a:off x="8953992" y="858029"/>
        <a:ext cx="559436" cy="559436"/>
      </dsp:txXfrm>
    </dsp:sp>
    <dsp:sp modelId="{EEEABB8A-B9CC-42A5-912D-1479182F8D67}">
      <dsp:nvSpPr>
        <dsp:cNvPr id="0" name=""/>
        <dsp:cNvSpPr/>
      </dsp:nvSpPr>
      <dsp:spPr>
        <a:xfrm>
          <a:off x="8291850" y="3115582"/>
          <a:ext cx="1883720" cy="72"/>
        </a:xfrm>
        <a:prstGeom prst="rect">
          <a:avLst/>
        </a:prstGeom>
        <a:gradFill rotWithShape="0">
          <a:gsLst>
            <a:gs pos="0">
              <a:schemeClr val="accent2">
                <a:hueOff val="6238661"/>
                <a:satOff val="35504"/>
                <a:lumOff val="1098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2">
                <a:hueOff val="6238661"/>
                <a:satOff val="35504"/>
                <a:lumOff val="1098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2">
                <a:hueOff val="6238661"/>
                <a:satOff val="35504"/>
                <a:lumOff val="1098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2">
              <a:hueOff val="6238661"/>
              <a:satOff val="35504"/>
              <a:lumOff val="109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44213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475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691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78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1909979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0611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7776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71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31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462433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10/12/2018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596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531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juliasteiny.com/2016/01/21/mental-health-does-not-mean-mental-illness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4241" y="712741"/>
            <a:ext cx="9448800" cy="1825096"/>
          </a:xfrm>
        </p:spPr>
        <p:txBody>
          <a:bodyPr/>
          <a:lstStyle/>
          <a:p>
            <a:pPr algn="ctr"/>
            <a:r>
              <a:rPr lang="en-US" dirty="0"/>
              <a:t>Persuasion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067609-0E4D-4942-8DD3-9A7588979E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898398" y="2221268"/>
            <a:ext cx="4563156" cy="31432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8804735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It is up to you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r>
              <a:rPr lang="en-US" b="1" dirty="0"/>
              <a:t>Business or Personal – Your persuasion is the key in helping close a deal, building a relationship, eliminating conflict, showing true apathy, and building your own business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994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4"/>
          <p:cNvSpPr>
            <a:spLocks noGrp="1"/>
          </p:cNvSpPr>
          <p:nvPr>
            <p:ph type="subTitle" idx="1"/>
          </p:nvPr>
        </p:nvSpPr>
        <p:spPr>
          <a:solidFill>
            <a:schemeClr val="accent2">
              <a:lumMod val="75000"/>
            </a:schemeClr>
          </a:solidFill>
        </p:spPr>
        <p:txBody>
          <a:bodyPr rtlCol="0">
            <a:normAutofit fontScale="77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b="1" dirty="0">
                <a:solidFill>
                  <a:schemeClr val="bg1">
                    <a:lumMod val="95000"/>
                  </a:schemeClr>
                </a:solidFill>
              </a:rPr>
              <a:t>BBV2M-BrothersBrooksVision2MissionLLC.com</a:t>
            </a:r>
          </a:p>
          <a:p>
            <a:pPr algn="ctr" eaLnBrk="1" fontAlgn="auto" hangingPunct="1">
              <a:spcAft>
                <a:spcPts val="0"/>
              </a:spcAft>
              <a:buFont typeface="Wingdings 3" charset="2"/>
              <a:buChar char=""/>
              <a:defRPr/>
            </a:pPr>
            <a:r>
              <a:rPr lang="en-US" altLang="en-US" b="1" dirty="0">
                <a:solidFill>
                  <a:schemeClr val="bg1">
                    <a:lumMod val="95000"/>
                  </a:schemeClr>
                </a:solidFill>
              </a:rPr>
              <a:t>BBV2MLLC@gmail.com</a:t>
            </a:r>
          </a:p>
        </p:txBody>
      </p:sp>
      <p:pic>
        <p:nvPicPr>
          <p:cNvPr id="21507" name="Picture 5" descr="Slide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28051" y="1751036"/>
            <a:ext cx="3961002" cy="265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17718679"/>
      </p:ext>
    </p:extLst>
  </p:cSld>
  <p:clrMapOvr>
    <a:masterClrMapping/>
  </p:clrMapOvr>
  <p:transition spd="slow" advClick="0" advTm="10000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What is Persuasion?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r>
              <a:rPr lang="en-US" dirty="0"/>
              <a:t>Persuasion is a process that enables you to change or reinforce other’s attitudes, opinions or behaviors</a:t>
            </a:r>
          </a:p>
          <a:p>
            <a:r>
              <a:rPr lang="en-US" dirty="0"/>
              <a:t>It can take place in a single meeting/event or over time.</a:t>
            </a:r>
          </a:p>
          <a:p>
            <a:r>
              <a:rPr lang="en-US" dirty="0"/>
              <a:t>It is a skill that's essential for success in all relationships – persona and business.</a:t>
            </a:r>
          </a:p>
        </p:txBody>
      </p:sp>
    </p:spTree>
    <p:extLst>
      <p:ext uri="{BB962C8B-B14F-4D97-AF65-F5344CB8AC3E}">
        <p14:creationId xmlns:p14="http://schemas.microsoft.com/office/powerpoint/2010/main" val="1876702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Persuasion is not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r>
              <a:rPr lang="en-US" dirty="0"/>
              <a:t>Conning</a:t>
            </a:r>
          </a:p>
          <a:p>
            <a:r>
              <a:rPr lang="en-US" dirty="0"/>
              <a:t>Lying</a:t>
            </a:r>
          </a:p>
          <a:p>
            <a:r>
              <a:rPr lang="en-US" dirty="0"/>
              <a:t>Being Deceitful</a:t>
            </a:r>
          </a:p>
          <a:p>
            <a:r>
              <a:rPr lang="en-US" dirty="0"/>
              <a:t>These things are not truly about persuading someone.  These things destroy a key element in the persuasion process - TRUST</a:t>
            </a:r>
          </a:p>
        </p:txBody>
      </p:sp>
    </p:spTree>
    <p:extLst>
      <p:ext uri="{BB962C8B-B14F-4D97-AF65-F5344CB8AC3E}">
        <p14:creationId xmlns:p14="http://schemas.microsoft.com/office/powerpoint/2010/main" val="2473641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15384613-A493-4A01-873E-5BD3769D1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333" y="643467"/>
            <a:ext cx="7558609" cy="484990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800" spc="800" dirty="0"/>
              <a:t>It is not Just a matter of making a rationale case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4333" y="5563388"/>
            <a:ext cx="7558609" cy="742279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b="1" cap="all" spc="400" dirty="0">
                <a:solidFill>
                  <a:schemeClr val="tx2"/>
                </a:solidFill>
              </a:rPr>
              <a:t>It is about presenting information in a way that appeals to fundamental human emotions.  It’s about positioning an idea, approach, or solution in a way that appeal to the people who are affected by it.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336F18-80E9-4DFA-9C2E-3F8561472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1716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D293054-EC89-4CF2-AAEF-B38981E923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9302764" y="0"/>
            <a:ext cx="2889236" cy="6858000"/>
          </a:xfrm>
          <a:custGeom>
            <a:avLst/>
            <a:gdLst>
              <a:gd name="connsiteX0" fmla="*/ 1514461 w 2889236"/>
              <a:gd name="connsiteY0" fmla="*/ 0 h 6858000"/>
              <a:gd name="connsiteX1" fmla="*/ 1291796 w 2889236"/>
              <a:gd name="connsiteY1" fmla="*/ 0 h 6858000"/>
              <a:gd name="connsiteX2" fmla="*/ 1242998 w 2889236"/>
              <a:gd name="connsiteY2" fmla="*/ 0 h 6858000"/>
              <a:gd name="connsiteX3" fmla="*/ 303177 w 2889236"/>
              <a:gd name="connsiteY3" fmla="*/ 0 h 6858000"/>
              <a:gd name="connsiteX4" fmla="*/ 235415 w 2889236"/>
              <a:gd name="connsiteY4" fmla="*/ 0 h 6858000"/>
              <a:gd name="connsiteX5" fmla="*/ 0 w 2889236"/>
              <a:gd name="connsiteY5" fmla="*/ 0 h 6858000"/>
              <a:gd name="connsiteX6" fmla="*/ 0 w 2889236"/>
              <a:gd name="connsiteY6" fmla="*/ 6858000 h 6858000"/>
              <a:gd name="connsiteX7" fmla="*/ 235415 w 2889236"/>
              <a:gd name="connsiteY7" fmla="*/ 6858000 h 6858000"/>
              <a:gd name="connsiteX8" fmla="*/ 303177 w 2889236"/>
              <a:gd name="connsiteY8" fmla="*/ 6858000 h 6858000"/>
              <a:gd name="connsiteX9" fmla="*/ 1242998 w 2889236"/>
              <a:gd name="connsiteY9" fmla="*/ 6858000 h 6858000"/>
              <a:gd name="connsiteX10" fmla="*/ 1291795 w 2889236"/>
              <a:gd name="connsiteY10" fmla="*/ 6858000 h 6858000"/>
              <a:gd name="connsiteX11" fmla="*/ 1514461 w 2889236"/>
              <a:gd name="connsiteY11" fmla="*/ 6858000 h 6858000"/>
              <a:gd name="connsiteX12" fmla="*/ 1541448 w 2889236"/>
              <a:gd name="connsiteY12" fmla="*/ 6770688 h 6858000"/>
              <a:gd name="connsiteX13" fmla="*/ 1566848 w 2889236"/>
              <a:gd name="connsiteY13" fmla="*/ 6683375 h 6858000"/>
              <a:gd name="connsiteX14" fmla="*/ 1592248 w 2889236"/>
              <a:gd name="connsiteY14" fmla="*/ 6594475 h 6858000"/>
              <a:gd name="connsiteX15" fmla="*/ 1614473 w 2889236"/>
              <a:gd name="connsiteY15" fmla="*/ 6503988 h 6858000"/>
              <a:gd name="connsiteX16" fmla="*/ 1641461 w 2889236"/>
              <a:gd name="connsiteY16" fmla="*/ 6416675 h 6858000"/>
              <a:gd name="connsiteX17" fmla="*/ 1670036 w 2889236"/>
              <a:gd name="connsiteY17" fmla="*/ 6332538 h 6858000"/>
              <a:gd name="connsiteX18" fmla="*/ 1706548 w 2889236"/>
              <a:gd name="connsiteY18" fmla="*/ 6253163 h 6858000"/>
              <a:gd name="connsiteX19" fmla="*/ 1749411 w 2889236"/>
              <a:gd name="connsiteY19" fmla="*/ 6180138 h 6858000"/>
              <a:gd name="connsiteX20" fmla="*/ 1797036 w 2889236"/>
              <a:gd name="connsiteY20" fmla="*/ 6118225 h 6858000"/>
              <a:gd name="connsiteX21" fmla="*/ 1849423 w 2889236"/>
              <a:gd name="connsiteY21" fmla="*/ 6059488 h 6858000"/>
              <a:gd name="connsiteX22" fmla="*/ 1909748 w 2889236"/>
              <a:gd name="connsiteY22" fmla="*/ 6005513 h 6858000"/>
              <a:gd name="connsiteX23" fmla="*/ 1973248 w 2889236"/>
              <a:gd name="connsiteY23" fmla="*/ 5951538 h 6858000"/>
              <a:gd name="connsiteX24" fmla="*/ 2039923 w 2889236"/>
              <a:gd name="connsiteY24" fmla="*/ 5900738 h 6858000"/>
              <a:gd name="connsiteX25" fmla="*/ 2106598 w 2889236"/>
              <a:gd name="connsiteY25" fmla="*/ 5849938 h 6858000"/>
              <a:gd name="connsiteX26" fmla="*/ 2174861 w 2889236"/>
              <a:gd name="connsiteY26" fmla="*/ 5797550 h 6858000"/>
              <a:gd name="connsiteX27" fmla="*/ 2239948 w 2889236"/>
              <a:gd name="connsiteY27" fmla="*/ 5746750 h 6858000"/>
              <a:gd name="connsiteX28" fmla="*/ 2301861 w 2889236"/>
              <a:gd name="connsiteY28" fmla="*/ 5692775 h 6858000"/>
              <a:gd name="connsiteX29" fmla="*/ 2359011 w 2889236"/>
              <a:gd name="connsiteY29" fmla="*/ 5634038 h 6858000"/>
              <a:gd name="connsiteX30" fmla="*/ 2411398 w 2889236"/>
              <a:gd name="connsiteY30" fmla="*/ 5575300 h 6858000"/>
              <a:gd name="connsiteX31" fmla="*/ 2454261 w 2889236"/>
              <a:gd name="connsiteY31" fmla="*/ 5511800 h 6858000"/>
              <a:gd name="connsiteX32" fmla="*/ 2490773 w 2889236"/>
              <a:gd name="connsiteY32" fmla="*/ 5440363 h 6858000"/>
              <a:gd name="connsiteX33" fmla="*/ 2512998 w 2889236"/>
              <a:gd name="connsiteY33" fmla="*/ 5370513 h 6858000"/>
              <a:gd name="connsiteX34" fmla="*/ 2527286 w 2889236"/>
              <a:gd name="connsiteY34" fmla="*/ 5292725 h 6858000"/>
              <a:gd name="connsiteX35" fmla="*/ 2533636 w 2889236"/>
              <a:gd name="connsiteY35" fmla="*/ 5216525 h 6858000"/>
              <a:gd name="connsiteX36" fmla="*/ 2532048 w 2889236"/>
              <a:gd name="connsiteY36" fmla="*/ 5135563 h 6858000"/>
              <a:gd name="connsiteX37" fmla="*/ 2525698 w 2889236"/>
              <a:gd name="connsiteY37" fmla="*/ 5054600 h 6858000"/>
              <a:gd name="connsiteX38" fmla="*/ 2517761 w 2889236"/>
              <a:gd name="connsiteY38" fmla="*/ 4970463 h 6858000"/>
              <a:gd name="connsiteX39" fmla="*/ 2506648 w 2889236"/>
              <a:gd name="connsiteY39" fmla="*/ 4886325 h 6858000"/>
              <a:gd name="connsiteX40" fmla="*/ 2493948 w 2889236"/>
              <a:gd name="connsiteY40" fmla="*/ 4802188 h 6858000"/>
              <a:gd name="connsiteX41" fmla="*/ 2484423 w 2889236"/>
              <a:gd name="connsiteY41" fmla="*/ 4718050 h 6858000"/>
              <a:gd name="connsiteX42" fmla="*/ 2478073 w 2889236"/>
              <a:gd name="connsiteY42" fmla="*/ 4633913 h 6858000"/>
              <a:gd name="connsiteX43" fmla="*/ 2473311 w 2889236"/>
              <a:gd name="connsiteY43" fmla="*/ 4552950 h 6858000"/>
              <a:gd name="connsiteX44" fmla="*/ 2478073 w 2889236"/>
              <a:gd name="connsiteY44" fmla="*/ 4473575 h 6858000"/>
              <a:gd name="connsiteX45" fmla="*/ 2487598 w 2889236"/>
              <a:gd name="connsiteY45" fmla="*/ 4395788 h 6858000"/>
              <a:gd name="connsiteX46" fmla="*/ 2508236 w 2889236"/>
              <a:gd name="connsiteY46" fmla="*/ 4314825 h 6858000"/>
              <a:gd name="connsiteX47" fmla="*/ 2539986 w 2889236"/>
              <a:gd name="connsiteY47" fmla="*/ 4235450 h 6858000"/>
              <a:gd name="connsiteX48" fmla="*/ 2578086 w 2889236"/>
              <a:gd name="connsiteY48" fmla="*/ 4156075 h 6858000"/>
              <a:gd name="connsiteX49" fmla="*/ 2620948 w 2889236"/>
              <a:gd name="connsiteY49" fmla="*/ 4076700 h 6858000"/>
              <a:gd name="connsiteX50" fmla="*/ 2665398 w 2889236"/>
              <a:gd name="connsiteY50" fmla="*/ 3998913 h 6858000"/>
              <a:gd name="connsiteX51" fmla="*/ 2713024 w 2889236"/>
              <a:gd name="connsiteY51" fmla="*/ 3919538 h 6858000"/>
              <a:gd name="connsiteX52" fmla="*/ 2755886 w 2889236"/>
              <a:gd name="connsiteY52" fmla="*/ 3840163 h 6858000"/>
              <a:gd name="connsiteX53" fmla="*/ 2798748 w 2889236"/>
              <a:gd name="connsiteY53" fmla="*/ 3759200 h 6858000"/>
              <a:gd name="connsiteX54" fmla="*/ 2835261 w 2889236"/>
              <a:gd name="connsiteY54" fmla="*/ 3678238 h 6858000"/>
              <a:gd name="connsiteX55" fmla="*/ 2863836 w 2889236"/>
              <a:gd name="connsiteY55" fmla="*/ 3597275 h 6858000"/>
              <a:gd name="connsiteX56" fmla="*/ 2879711 w 2889236"/>
              <a:gd name="connsiteY56" fmla="*/ 3514725 h 6858000"/>
              <a:gd name="connsiteX57" fmla="*/ 2889236 w 2889236"/>
              <a:gd name="connsiteY57" fmla="*/ 3429000 h 6858000"/>
              <a:gd name="connsiteX58" fmla="*/ 2879711 w 2889236"/>
              <a:gd name="connsiteY58" fmla="*/ 3343275 h 6858000"/>
              <a:gd name="connsiteX59" fmla="*/ 2863836 w 2889236"/>
              <a:gd name="connsiteY59" fmla="*/ 3260725 h 6858000"/>
              <a:gd name="connsiteX60" fmla="*/ 2835261 w 2889236"/>
              <a:gd name="connsiteY60" fmla="*/ 3179763 h 6858000"/>
              <a:gd name="connsiteX61" fmla="*/ 2798748 w 2889236"/>
              <a:gd name="connsiteY61" fmla="*/ 3098800 h 6858000"/>
              <a:gd name="connsiteX62" fmla="*/ 2755886 w 2889236"/>
              <a:gd name="connsiteY62" fmla="*/ 3017838 h 6858000"/>
              <a:gd name="connsiteX63" fmla="*/ 2713024 w 2889236"/>
              <a:gd name="connsiteY63" fmla="*/ 2938463 h 6858000"/>
              <a:gd name="connsiteX64" fmla="*/ 2665398 w 2889236"/>
              <a:gd name="connsiteY64" fmla="*/ 2859088 h 6858000"/>
              <a:gd name="connsiteX65" fmla="*/ 2620948 w 2889236"/>
              <a:gd name="connsiteY65" fmla="*/ 2781300 h 6858000"/>
              <a:gd name="connsiteX66" fmla="*/ 2578086 w 2889236"/>
              <a:gd name="connsiteY66" fmla="*/ 2701925 h 6858000"/>
              <a:gd name="connsiteX67" fmla="*/ 2539986 w 2889236"/>
              <a:gd name="connsiteY67" fmla="*/ 2622550 h 6858000"/>
              <a:gd name="connsiteX68" fmla="*/ 2508236 w 2889236"/>
              <a:gd name="connsiteY68" fmla="*/ 2543175 h 6858000"/>
              <a:gd name="connsiteX69" fmla="*/ 2487598 w 2889236"/>
              <a:gd name="connsiteY69" fmla="*/ 2462213 h 6858000"/>
              <a:gd name="connsiteX70" fmla="*/ 2478073 w 2889236"/>
              <a:gd name="connsiteY70" fmla="*/ 2384425 h 6858000"/>
              <a:gd name="connsiteX71" fmla="*/ 2473311 w 2889236"/>
              <a:gd name="connsiteY71" fmla="*/ 2305050 h 6858000"/>
              <a:gd name="connsiteX72" fmla="*/ 2478073 w 2889236"/>
              <a:gd name="connsiteY72" fmla="*/ 2224088 h 6858000"/>
              <a:gd name="connsiteX73" fmla="*/ 2484423 w 2889236"/>
              <a:gd name="connsiteY73" fmla="*/ 2139950 h 6858000"/>
              <a:gd name="connsiteX74" fmla="*/ 2493948 w 2889236"/>
              <a:gd name="connsiteY74" fmla="*/ 2055813 h 6858000"/>
              <a:gd name="connsiteX75" fmla="*/ 2506648 w 2889236"/>
              <a:gd name="connsiteY75" fmla="*/ 1971675 h 6858000"/>
              <a:gd name="connsiteX76" fmla="*/ 2517761 w 2889236"/>
              <a:gd name="connsiteY76" fmla="*/ 1887538 h 6858000"/>
              <a:gd name="connsiteX77" fmla="*/ 2525698 w 2889236"/>
              <a:gd name="connsiteY77" fmla="*/ 1803400 h 6858000"/>
              <a:gd name="connsiteX78" fmla="*/ 2532048 w 2889236"/>
              <a:gd name="connsiteY78" fmla="*/ 1722438 h 6858000"/>
              <a:gd name="connsiteX79" fmla="*/ 2533636 w 2889236"/>
              <a:gd name="connsiteY79" fmla="*/ 1641475 h 6858000"/>
              <a:gd name="connsiteX80" fmla="*/ 2527286 w 2889236"/>
              <a:gd name="connsiteY80" fmla="*/ 1565275 h 6858000"/>
              <a:gd name="connsiteX81" fmla="*/ 2512998 w 2889236"/>
              <a:gd name="connsiteY81" fmla="*/ 1487488 h 6858000"/>
              <a:gd name="connsiteX82" fmla="*/ 2490773 w 2889236"/>
              <a:gd name="connsiteY82" fmla="*/ 1417638 h 6858000"/>
              <a:gd name="connsiteX83" fmla="*/ 2454261 w 2889236"/>
              <a:gd name="connsiteY83" fmla="*/ 1346200 h 6858000"/>
              <a:gd name="connsiteX84" fmla="*/ 2411398 w 2889236"/>
              <a:gd name="connsiteY84" fmla="*/ 1282700 h 6858000"/>
              <a:gd name="connsiteX85" fmla="*/ 2359011 w 2889236"/>
              <a:gd name="connsiteY85" fmla="*/ 1223963 h 6858000"/>
              <a:gd name="connsiteX86" fmla="*/ 2301861 w 2889236"/>
              <a:gd name="connsiteY86" fmla="*/ 1165225 h 6858000"/>
              <a:gd name="connsiteX87" fmla="*/ 2239948 w 2889236"/>
              <a:gd name="connsiteY87" fmla="*/ 1111250 h 6858000"/>
              <a:gd name="connsiteX88" fmla="*/ 2174861 w 2889236"/>
              <a:gd name="connsiteY88" fmla="*/ 1060450 h 6858000"/>
              <a:gd name="connsiteX89" fmla="*/ 2106598 w 2889236"/>
              <a:gd name="connsiteY89" fmla="*/ 1008063 h 6858000"/>
              <a:gd name="connsiteX90" fmla="*/ 2039923 w 2889236"/>
              <a:gd name="connsiteY90" fmla="*/ 957263 h 6858000"/>
              <a:gd name="connsiteX91" fmla="*/ 1973248 w 2889236"/>
              <a:gd name="connsiteY91" fmla="*/ 906463 h 6858000"/>
              <a:gd name="connsiteX92" fmla="*/ 1909748 w 2889236"/>
              <a:gd name="connsiteY92" fmla="*/ 852488 h 6858000"/>
              <a:gd name="connsiteX93" fmla="*/ 1849423 w 2889236"/>
              <a:gd name="connsiteY93" fmla="*/ 798513 h 6858000"/>
              <a:gd name="connsiteX94" fmla="*/ 1797036 w 2889236"/>
              <a:gd name="connsiteY94" fmla="*/ 739775 h 6858000"/>
              <a:gd name="connsiteX95" fmla="*/ 1749411 w 2889236"/>
              <a:gd name="connsiteY95" fmla="*/ 677863 h 6858000"/>
              <a:gd name="connsiteX96" fmla="*/ 1706548 w 2889236"/>
              <a:gd name="connsiteY96" fmla="*/ 604838 h 6858000"/>
              <a:gd name="connsiteX97" fmla="*/ 1670036 w 2889236"/>
              <a:gd name="connsiteY97" fmla="*/ 525463 h 6858000"/>
              <a:gd name="connsiteX98" fmla="*/ 1641461 w 2889236"/>
              <a:gd name="connsiteY98" fmla="*/ 441325 h 6858000"/>
              <a:gd name="connsiteX99" fmla="*/ 1614473 w 2889236"/>
              <a:gd name="connsiteY99" fmla="*/ 354013 h 6858000"/>
              <a:gd name="connsiteX100" fmla="*/ 1592248 w 2889236"/>
              <a:gd name="connsiteY100" fmla="*/ 263525 h 6858000"/>
              <a:gd name="connsiteX101" fmla="*/ 1566848 w 2889236"/>
              <a:gd name="connsiteY101" fmla="*/ 174625 h 6858000"/>
              <a:gd name="connsiteX102" fmla="*/ 1541448 w 2889236"/>
              <a:gd name="connsiteY102" fmla="*/ 8731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2889236" h="6858000">
                <a:moveTo>
                  <a:pt x="1514461" y="0"/>
                </a:moveTo>
                <a:lnTo>
                  <a:pt x="1291796" y="0"/>
                </a:lnTo>
                <a:lnTo>
                  <a:pt x="1242998" y="0"/>
                </a:lnTo>
                <a:lnTo>
                  <a:pt x="303177" y="0"/>
                </a:lnTo>
                <a:lnTo>
                  <a:pt x="235415" y="0"/>
                </a:lnTo>
                <a:lnTo>
                  <a:pt x="0" y="0"/>
                </a:lnTo>
                <a:lnTo>
                  <a:pt x="0" y="6858000"/>
                </a:lnTo>
                <a:lnTo>
                  <a:pt x="235415" y="6858000"/>
                </a:lnTo>
                <a:lnTo>
                  <a:pt x="303177" y="6858000"/>
                </a:lnTo>
                <a:lnTo>
                  <a:pt x="1242998" y="6858000"/>
                </a:lnTo>
                <a:lnTo>
                  <a:pt x="1291795" y="6858000"/>
                </a:lnTo>
                <a:lnTo>
                  <a:pt x="1514461" y="6858000"/>
                </a:lnTo>
                <a:lnTo>
                  <a:pt x="1541448" y="6770688"/>
                </a:lnTo>
                <a:lnTo>
                  <a:pt x="1566848" y="6683375"/>
                </a:lnTo>
                <a:lnTo>
                  <a:pt x="1592248" y="6594475"/>
                </a:lnTo>
                <a:lnTo>
                  <a:pt x="1614473" y="6503988"/>
                </a:lnTo>
                <a:lnTo>
                  <a:pt x="1641461" y="6416675"/>
                </a:lnTo>
                <a:lnTo>
                  <a:pt x="1670036" y="6332538"/>
                </a:lnTo>
                <a:lnTo>
                  <a:pt x="1706548" y="6253163"/>
                </a:lnTo>
                <a:lnTo>
                  <a:pt x="1749411" y="6180138"/>
                </a:lnTo>
                <a:lnTo>
                  <a:pt x="1797036" y="6118225"/>
                </a:lnTo>
                <a:lnTo>
                  <a:pt x="1849423" y="6059488"/>
                </a:lnTo>
                <a:lnTo>
                  <a:pt x="1909748" y="6005513"/>
                </a:lnTo>
                <a:lnTo>
                  <a:pt x="1973248" y="5951538"/>
                </a:lnTo>
                <a:lnTo>
                  <a:pt x="2039923" y="5900738"/>
                </a:lnTo>
                <a:lnTo>
                  <a:pt x="2106598" y="5849938"/>
                </a:lnTo>
                <a:lnTo>
                  <a:pt x="2174861" y="5797550"/>
                </a:lnTo>
                <a:lnTo>
                  <a:pt x="2239948" y="5746750"/>
                </a:lnTo>
                <a:lnTo>
                  <a:pt x="2301861" y="5692775"/>
                </a:lnTo>
                <a:lnTo>
                  <a:pt x="2359011" y="5634038"/>
                </a:lnTo>
                <a:lnTo>
                  <a:pt x="2411398" y="5575300"/>
                </a:lnTo>
                <a:lnTo>
                  <a:pt x="2454261" y="5511800"/>
                </a:lnTo>
                <a:lnTo>
                  <a:pt x="2490773" y="5440363"/>
                </a:lnTo>
                <a:lnTo>
                  <a:pt x="2512998" y="5370513"/>
                </a:lnTo>
                <a:lnTo>
                  <a:pt x="2527286" y="5292725"/>
                </a:lnTo>
                <a:lnTo>
                  <a:pt x="2533636" y="5216525"/>
                </a:lnTo>
                <a:lnTo>
                  <a:pt x="2532048" y="5135563"/>
                </a:lnTo>
                <a:lnTo>
                  <a:pt x="2525698" y="5054600"/>
                </a:lnTo>
                <a:lnTo>
                  <a:pt x="2517761" y="4970463"/>
                </a:lnTo>
                <a:lnTo>
                  <a:pt x="2506648" y="4886325"/>
                </a:lnTo>
                <a:lnTo>
                  <a:pt x="2493948" y="4802188"/>
                </a:lnTo>
                <a:lnTo>
                  <a:pt x="2484423" y="4718050"/>
                </a:lnTo>
                <a:lnTo>
                  <a:pt x="2478073" y="4633913"/>
                </a:lnTo>
                <a:lnTo>
                  <a:pt x="2473311" y="4552950"/>
                </a:lnTo>
                <a:lnTo>
                  <a:pt x="2478073" y="4473575"/>
                </a:lnTo>
                <a:lnTo>
                  <a:pt x="2487598" y="4395788"/>
                </a:lnTo>
                <a:lnTo>
                  <a:pt x="2508236" y="4314825"/>
                </a:lnTo>
                <a:lnTo>
                  <a:pt x="2539986" y="4235450"/>
                </a:lnTo>
                <a:lnTo>
                  <a:pt x="2578086" y="4156075"/>
                </a:lnTo>
                <a:lnTo>
                  <a:pt x="2620948" y="4076700"/>
                </a:lnTo>
                <a:lnTo>
                  <a:pt x="2665398" y="3998913"/>
                </a:lnTo>
                <a:lnTo>
                  <a:pt x="2713024" y="3919538"/>
                </a:lnTo>
                <a:lnTo>
                  <a:pt x="2755886" y="3840163"/>
                </a:lnTo>
                <a:lnTo>
                  <a:pt x="2798748" y="3759200"/>
                </a:lnTo>
                <a:lnTo>
                  <a:pt x="2835261" y="3678238"/>
                </a:lnTo>
                <a:lnTo>
                  <a:pt x="2863836" y="3597275"/>
                </a:lnTo>
                <a:lnTo>
                  <a:pt x="2879711" y="3514725"/>
                </a:lnTo>
                <a:lnTo>
                  <a:pt x="2889236" y="3429000"/>
                </a:lnTo>
                <a:lnTo>
                  <a:pt x="2879711" y="3343275"/>
                </a:lnTo>
                <a:lnTo>
                  <a:pt x="2863836" y="3260725"/>
                </a:lnTo>
                <a:lnTo>
                  <a:pt x="2835261" y="3179763"/>
                </a:lnTo>
                <a:lnTo>
                  <a:pt x="2798748" y="3098800"/>
                </a:lnTo>
                <a:lnTo>
                  <a:pt x="2755886" y="3017838"/>
                </a:lnTo>
                <a:lnTo>
                  <a:pt x="2713024" y="2938463"/>
                </a:lnTo>
                <a:lnTo>
                  <a:pt x="2665398" y="2859088"/>
                </a:lnTo>
                <a:lnTo>
                  <a:pt x="2620948" y="2781300"/>
                </a:lnTo>
                <a:lnTo>
                  <a:pt x="2578086" y="2701925"/>
                </a:lnTo>
                <a:lnTo>
                  <a:pt x="2539986" y="2622550"/>
                </a:lnTo>
                <a:lnTo>
                  <a:pt x="2508236" y="2543175"/>
                </a:lnTo>
                <a:lnTo>
                  <a:pt x="2487598" y="2462213"/>
                </a:lnTo>
                <a:lnTo>
                  <a:pt x="2478073" y="2384425"/>
                </a:lnTo>
                <a:lnTo>
                  <a:pt x="2473311" y="2305050"/>
                </a:lnTo>
                <a:lnTo>
                  <a:pt x="2478073" y="2224088"/>
                </a:lnTo>
                <a:lnTo>
                  <a:pt x="2484423" y="2139950"/>
                </a:lnTo>
                <a:lnTo>
                  <a:pt x="2493948" y="2055813"/>
                </a:lnTo>
                <a:lnTo>
                  <a:pt x="2506648" y="1971675"/>
                </a:lnTo>
                <a:lnTo>
                  <a:pt x="2517761" y="1887538"/>
                </a:lnTo>
                <a:lnTo>
                  <a:pt x="2525698" y="1803400"/>
                </a:lnTo>
                <a:lnTo>
                  <a:pt x="2532048" y="1722438"/>
                </a:lnTo>
                <a:lnTo>
                  <a:pt x="2533636" y="1641475"/>
                </a:lnTo>
                <a:lnTo>
                  <a:pt x="2527286" y="1565275"/>
                </a:lnTo>
                <a:lnTo>
                  <a:pt x="2512998" y="1487488"/>
                </a:lnTo>
                <a:lnTo>
                  <a:pt x="2490773" y="1417638"/>
                </a:lnTo>
                <a:lnTo>
                  <a:pt x="2454261" y="1346200"/>
                </a:lnTo>
                <a:lnTo>
                  <a:pt x="2411398" y="1282700"/>
                </a:lnTo>
                <a:lnTo>
                  <a:pt x="2359011" y="1223963"/>
                </a:lnTo>
                <a:lnTo>
                  <a:pt x="2301861" y="1165225"/>
                </a:lnTo>
                <a:lnTo>
                  <a:pt x="2239948" y="1111250"/>
                </a:lnTo>
                <a:lnTo>
                  <a:pt x="2174861" y="1060450"/>
                </a:lnTo>
                <a:lnTo>
                  <a:pt x="2106598" y="1008063"/>
                </a:lnTo>
                <a:lnTo>
                  <a:pt x="2039923" y="957263"/>
                </a:lnTo>
                <a:lnTo>
                  <a:pt x="1973248" y="906463"/>
                </a:lnTo>
                <a:lnTo>
                  <a:pt x="1909748" y="852488"/>
                </a:lnTo>
                <a:lnTo>
                  <a:pt x="1849423" y="798513"/>
                </a:lnTo>
                <a:lnTo>
                  <a:pt x="1797036" y="739775"/>
                </a:lnTo>
                <a:lnTo>
                  <a:pt x="1749411" y="677863"/>
                </a:lnTo>
                <a:lnTo>
                  <a:pt x="1706548" y="604838"/>
                </a:lnTo>
                <a:lnTo>
                  <a:pt x="1670036" y="525463"/>
                </a:lnTo>
                <a:lnTo>
                  <a:pt x="1641461" y="441325"/>
                </a:lnTo>
                <a:lnTo>
                  <a:pt x="1614473" y="354013"/>
                </a:lnTo>
                <a:lnTo>
                  <a:pt x="1592248" y="263525"/>
                </a:lnTo>
                <a:lnTo>
                  <a:pt x="1566848" y="174625"/>
                </a:lnTo>
                <a:lnTo>
                  <a:pt x="1541448" y="87313"/>
                </a:lnTo>
                <a:close/>
              </a:path>
            </a:pathLst>
          </a:custGeom>
          <a:solidFill>
            <a:srgbClr val="171624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235974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It is an Art and a science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r>
              <a:rPr lang="en-US" dirty="0"/>
              <a:t>It is an arty in that it requires the ability to establish trust and strong communication skills.  It is a science in that it hinges on the discipline to collect and analyze information and solid researched principles of human behavior.  Sometimes this all happens in a matter of seconds.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684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Trust = Credibility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/>
              <a:t>Trust is a firm belief in the reliability, truth, ability, or strength of someone or something.</a:t>
            </a:r>
          </a:p>
          <a:p>
            <a:pPr>
              <a:lnSpc>
                <a:spcPct val="100000"/>
              </a:lnSpc>
            </a:pPr>
            <a:r>
              <a:rPr lang="en-US" dirty="0"/>
              <a:t>Trust is sometimes associated with credibility</a:t>
            </a:r>
          </a:p>
          <a:p>
            <a:pPr>
              <a:lnSpc>
                <a:spcPct val="100000"/>
              </a:lnSpc>
            </a:pPr>
            <a:r>
              <a:rPr lang="en-US" dirty="0"/>
              <a:t>Stephen Covey says that trust or credibility gained or lost in 4 areas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Integrity or honesty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Motives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Capabilities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/>
              <a:t>Track record</a:t>
            </a:r>
          </a:p>
          <a:p>
            <a:pPr>
              <a:lnSpc>
                <a:spcPct val="100000"/>
              </a:lnSpc>
            </a:pPr>
            <a:r>
              <a:rPr lang="en-US" dirty="0"/>
              <a:t>Your persuasion hinges in these 4 areas</a:t>
            </a:r>
          </a:p>
        </p:txBody>
      </p:sp>
    </p:spTree>
    <p:extLst>
      <p:ext uri="{BB962C8B-B14F-4D97-AF65-F5344CB8AC3E}">
        <p14:creationId xmlns:p14="http://schemas.microsoft.com/office/powerpoint/2010/main" val="1237110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anchor="ctr">
            <a:normAutofit/>
          </a:bodyPr>
          <a:lstStyle/>
          <a:p>
            <a:r>
              <a:rPr lang="en-US" dirty="0"/>
              <a:t>How do you earn Trust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423E4A3-4D3C-4BBA-9BB4-3FCA4FBA2F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858377"/>
              </p:ext>
            </p:extLst>
          </p:nvPr>
        </p:nvGraphicFramePr>
        <p:xfrm>
          <a:off x="1250950" y="2286000"/>
          <a:ext cx="10179050" cy="35941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3205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400" dirty="0">
                <a:solidFill>
                  <a:srgbClr val="2A1A00"/>
                </a:solidFill>
              </a:rPr>
              <a:t>Communication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71E2A-14C4-41CB-B711-57427E015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r>
              <a:rPr lang="en-US" dirty="0"/>
              <a:t>Communication is the act of conveying meanings from one entity or group to another through the use of mutually understood signs and semiotic rules.</a:t>
            </a:r>
          </a:p>
          <a:p>
            <a:r>
              <a:rPr lang="en-US" dirty="0"/>
              <a:t>Effective communication is defined as verbal speech or other methods of relaying information that gets a point across. </a:t>
            </a:r>
          </a:p>
        </p:txBody>
      </p:sp>
    </p:spTree>
    <p:extLst>
      <p:ext uri="{BB962C8B-B14F-4D97-AF65-F5344CB8AC3E}">
        <p14:creationId xmlns:p14="http://schemas.microsoft.com/office/powerpoint/2010/main" val="38855516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06F0F283-C8B6-4598-89C9-C404C98A57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E473B0C0-761B-443F-97A0-9D6E01FBB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-2"/>
            <a:ext cx="6300250" cy="6858002"/>
          </a:xfrm>
          <a:custGeom>
            <a:avLst/>
            <a:gdLst>
              <a:gd name="connsiteX0" fmla="*/ 0 w 6300250"/>
              <a:gd name="connsiteY0" fmla="*/ 0 h 6858002"/>
              <a:gd name="connsiteX1" fmla="*/ 3149600 w 6300250"/>
              <a:gd name="connsiteY1" fmla="*/ 0 h 6858002"/>
              <a:gd name="connsiteX2" fmla="*/ 3149600 w 6300250"/>
              <a:gd name="connsiteY2" fmla="*/ 2 h 6858002"/>
              <a:gd name="connsiteX3" fmla="*/ 6110455 w 6300250"/>
              <a:gd name="connsiteY3" fmla="*/ 2 h 6858002"/>
              <a:gd name="connsiteX4" fmla="*/ 6115495 w 6300250"/>
              <a:gd name="connsiteY4" fmla="*/ 66677 h 6858002"/>
              <a:gd name="connsiteX5" fmla="*/ 6123892 w 6300250"/>
              <a:gd name="connsiteY5" fmla="*/ 122239 h 6858002"/>
              <a:gd name="connsiteX6" fmla="*/ 6133970 w 6300250"/>
              <a:gd name="connsiteY6" fmla="*/ 174627 h 6858002"/>
              <a:gd name="connsiteX7" fmla="*/ 6150766 w 6300250"/>
              <a:gd name="connsiteY7" fmla="*/ 217489 h 6858002"/>
              <a:gd name="connsiteX8" fmla="*/ 6167562 w 6300250"/>
              <a:gd name="connsiteY8" fmla="*/ 260352 h 6858002"/>
              <a:gd name="connsiteX9" fmla="*/ 6187717 w 6300250"/>
              <a:gd name="connsiteY9" fmla="*/ 296864 h 6858002"/>
              <a:gd name="connsiteX10" fmla="*/ 6207872 w 6300250"/>
              <a:gd name="connsiteY10" fmla="*/ 334964 h 6858002"/>
              <a:gd name="connsiteX11" fmla="*/ 6226348 w 6300250"/>
              <a:gd name="connsiteY11" fmla="*/ 369889 h 6858002"/>
              <a:gd name="connsiteX12" fmla="*/ 6244823 w 6300250"/>
              <a:gd name="connsiteY12" fmla="*/ 409577 h 6858002"/>
              <a:gd name="connsiteX13" fmla="*/ 6261619 w 6300250"/>
              <a:gd name="connsiteY13" fmla="*/ 450852 h 6858002"/>
              <a:gd name="connsiteX14" fmla="*/ 6276736 w 6300250"/>
              <a:gd name="connsiteY14" fmla="*/ 496889 h 6858002"/>
              <a:gd name="connsiteX15" fmla="*/ 6288493 w 6300250"/>
              <a:gd name="connsiteY15" fmla="*/ 546102 h 6858002"/>
              <a:gd name="connsiteX16" fmla="*/ 6296891 w 6300250"/>
              <a:gd name="connsiteY16" fmla="*/ 606427 h 6858002"/>
              <a:gd name="connsiteX17" fmla="*/ 6300250 w 6300250"/>
              <a:gd name="connsiteY17" fmla="*/ 673102 h 6858002"/>
              <a:gd name="connsiteX18" fmla="*/ 6296891 w 6300250"/>
              <a:gd name="connsiteY18" fmla="*/ 744539 h 6858002"/>
              <a:gd name="connsiteX19" fmla="*/ 6288493 w 6300250"/>
              <a:gd name="connsiteY19" fmla="*/ 801689 h 6858002"/>
              <a:gd name="connsiteX20" fmla="*/ 6276736 w 6300250"/>
              <a:gd name="connsiteY20" fmla="*/ 854077 h 6858002"/>
              <a:gd name="connsiteX21" fmla="*/ 6261619 w 6300250"/>
              <a:gd name="connsiteY21" fmla="*/ 901702 h 6858002"/>
              <a:gd name="connsiteX22" fmla="*/ 6244823 w 6300250"/>
              <a:gd name="connsiteY22" fmla="*/ 942977 h 6858002"/>
              <a:gd name="connsiteX23" fmla="*/ 6224668 w 6300250"/>
              <a:gd name="connsiteY23" fmla="*/ 981077 h 6858002"/>
              <a:gd name="connsiteX24" fmla="*/ 6204513 w 6300250"/>
              <a:gd name="connsiteY24" fmla="*/ 1017589 h 6858002"/>
              <a:gd name="connsiteX25" fmla="*/ 6184358 w 6300250"/>
              <a:gd name="connsiteY25" fmla="*/ 1055689 h 6858002"/>
              <a:gd name="connsiteX26" fmla="*/ 6165882 w 6300250"/>
              <a:gd name="connsiteY26" fmla="*/ 1095377 h 6858002"/>
              <a:gd name="connsiteX27" fmla="*/ 6147406 w 6300250"/>
              <a:gd name="connsiteY27" fmla="*/ 1136652 h 6858002"/>
              <a:gd name="connsiteX28" fmla="*/ 6132291 w 6300250"/>
              <a:gd name="connsiteY28" fmla="*/ 1182689 h 6858002"/>
              <a:gd name="connsiteX29" fmla="*/ 6122213 w 6300250"/>
              <a:gd name="connsiteY29" fmla="*/ 1235077 h 6858002"/>
              <a:gd name="connsiteX30" fmla="*/ 6112135 w 6300250"/>
              <a:gd name="connsiteY30" fmla="*/ 1295402 h 6858002"/>
              <a:gd name="connsiteX31" fmla="*/ 6110455 w 6300250"/>
              <a:gd name="connsiteY31" fmla="*/ 1363664 h 6858002"/>
              <a:gd name="connsiteX32" fmla="*/ 6112135 w 6300250"/>
              <a:gd name="connsiteY32" fmla="*/ 1431927 h 6858002"/>
              <a:gd name="connsiteX33" fmla="*/ 6122213 w 6300250"/>
              <a:gd name="connsiteY33" fmla="*/ 1492252 h 6858002"/>
              <a:gd name="connsiteX34" fmla="*/ 6132291 w 6300250"/>
              <a:gd name="connsiteY34" fmla="*/ 1544639 h 6858002"/>
              <a:gd name="connsiteX35" fmla="*/ 6147406 w 6300250"/>
              <a:gd name="connsiteY35" fmla="*/ 1589089 h 6858002"/>
              <a:gd name="connsiteX36" fmla="*/ 6165882 w 6300250"/>
              <a:gd name="connsiteY36" fmla="*/ 1631952 h 6858002"/>
              <a:gd name="connsiteX37" fmla="*/ 6184358 w 6300250"/>
              <a:gd name="connsiteY37" fmla="*/ 1671639 h 6858002"/>
              <a:gd name="connsiteX38" fmla="*/ 6204513 w 6300250"/>
              <a:gd name="connsiteY38" fmla="*/ 1708152 h 6858002"/>
              <a:gd name="connsiteX39" fmla="*/ 6224668 w 6300250"/>
              <a:gd name="connsiteY39" fmla="*/ 1743077 h 6858002"/>
              <a:gd name="connsiteX40" fmla="*/ 6244823 w 6300250"/>
              <a:gd name="connsiteY40" fmla="*/ 1782764 h 6858002"/>
              <a:gd name="connsiteX41" fmla="*/ 6261619 w 6300250"/>
              <a:gd name="connsiteY41" fmla="*/ 1824039 h 6858002"/>
              <a:gd name="connsiteX42" fmla="*/ 6276736 w 6300250"/>
              <a:gd name="connsiteY42" fmla="*/ 1870077 h 6858002"/>
              <a:gd name="connsiteX43" fmla="*/ 6288493 w 6300250"/>
              <a:gd name="connsiteY43" fmla="*/ 1922464 h 6858002"/>
              <a:gd name="connsiteX44" fmla="*/ 6296891 w 6300250"/>
              <a:gd name="connsiteY44" fmla="*/ 1982789 h 6858002"/>
              <a:gd name="connsiteX45" fmla="*/ 6300250 w 6300250"/>
              <a:gd name="connsiteY45" fmla="*/ 2051052 h 6858002"/>
              <a:gd name="connsiteX46" fmla="*/ 6296891 w 6300250"/>
              <a:gd name="connsiteY46" fmla="*/ 2119314 h 6858002"/>
              <a:gd name="connsiteX47" fmla="*/ 6288493 w 6300250"/>
              <a:gd name="connsiteY47" fmla="*/ 2179639 h 6858002"/>
              <a:gd name="connsiteX48" fmla="*/ 6276736 w 6300250"/>
              <a:gd name="connsiteY48" fmla="*/ 2232027 h 6858002"/>
              <a:gd name="connsiteX49" fmla="*/ 6261619 w 6300250"/>
              <a:gd name="connsiteY49" fmla="*/ 2278064 h 6858002"/>
              <a:gd name="connsiteX50" fmla="*/ 6244823 w 6300250"/>
              <a:gd name="connsiteY50" fmla="*/ 2319339 h 6858002"/>
              <a:gd name="connsiteX51" fmla="*/ 6224668 w 6300250"/>
              <a:gd name="connsiteY51" fmla="*/ 2359027 h 6858002"/>
              <a:gd name="connsiteX52" fmla="*/ 6204513 w 6300250"/>
              <a:gd name="connsiteY52" fmla="*/ 2395539 h 6858002"/>
              <a:gd name="connsiteX53" fmla="*/ 6184358 w 6300250"/>
              <a:gd name="connsiteY53" fmla="*/ 2433639 h 6858002"/>
              <a:gd name="connsiteX54" fmla="*/ 6165882 w 6300250"/>
              <a:gd name="connsiteY54" fmla="*/ 2471739 h 6858002"/>
              <a:gd name="connsiteX55" fmla="*/ 6147406 w 6300250"/>
              <a:gd name="connsiteY55" fmla="*/ 2513014 h 6858002"/>
              <a:gd name="connsiteX56" fmla="*/ 6132291 w 6300250"/>
              <a:gd name="connsiteY56" fmla="*/ 2560639 h 6858002"/>
              <a:gd name="connsiteX57" fmla="*/ 6122213 w 6300250"/>
              <a:gd name="connsiteY57" fmla="*/ 2613027 h 6858002"/>
              <a:gd name="connsiteX58" fmla="*/ 6112135 w 6300250"/>
              <a:gd name="connsiteY58" fmla="*/ 2671764 h 6858002"/>
              <a:gd name="connsiteX59" fmla="*/ 6110455 w 6300250"/>
              <a:gd name="connsiteY59" fmla="*/ 2741614 h 6858002"/>
              <a:gd name="connsiteX60" fmla="*/ 6112135 w 6300250"/>
              <a:gd name="connsiteY60" fmla="*/ 2809877 h 6858002"/>
              <a:gd name="connsiteX61" fmla="*/ 6122213 w 6300250"/>
              <a:gd name="connsiteY61" fmla="*/ 2868614 h 6858002"/>
              <a:gd name="connsiteX62" fmla="*/ 6132291 w 6300250"/>
              <a:gd name="connsiteY62" fmla="*/ 2922589 h 6858002"/>
              <a:gd name="connsiteX63" fmla="*/ 6147406 w 6300250"/>
              <a:gd name="connsiteY63" fmla="*/ 2967039 h 6858002"/>
              <a:gd name="connsiteX64" fmla="*/ 6165882 w 6300250"/>
              <a:gd name="connsiteY64" fmla="*/ 3009902 h 6858002"/>
              <a:gd name="connsiteX65" fmla="*/ 6184358 w 6300250"/>
              <a:gd name="connsiteY65" fmla="*/ 3046414 h 6858002"/>
              <a:gd name="connsiteX66" fmla="*/ 6204513 w 6300250"/>
              <a:gd name="connsiteY66" fmla="*/ 3084514 h 6858002"/>
              <a:gd name="connsiteX67" fmla="*/ 6224668 w 6300250"/>
              <a:gd name="connsiteY67" fmla="*/ 3121027 h 6858002"/>
              <a:gd name="connsiteX68" fmla="*/ 6244823 w 6300250"/>
              <a:gd name="connsiteY68" fmla="*/ 3160714 h 6858002"/>
              <a:gd name="connsiteX69" fmla="*/ 6261619 w 6300250"/>
              <a:gd name="connsiteY69" fmla="*/ 3201989 h 6858002"/>
              <a:gd name="connsiteX70" fmla="*/ 6276736 w 6300250"/>
              <a:gd name="connsiteY70" fmla="*/ 3248027 h 6858002"/>
              <a:gd name="connsiteX71" fmla="*/ 6288493 w 6300250"/>
              <a:gd name="connsiteY71" fmla="*/ 3300414 h 6858002"/>
              <a:gd name="connsiteX72" fmla="*/ 6296891 w 6300250"/>
              <a:gd name="connsiteY72" fmla="*/ 3360739 h 6858002"/>
              <a:gd name="connsiteX73" fmla="*/ 6300250 w 6300250"/>
              <a:gd name="connsiteY73" fmla="*/ 3427414 h 6858002"/>
              <a:gd name="connsiteX74" fmla="*/ 6296891 w 6300250"/>
              <a:gd name="connsiteY74" fmla="*/ 3497264 h 6858002"/>
              <a:gd name="connsiteX75" fmla="*/ 6288493 w 6300250"/>
              <a:gd name="connsiteY75" fmla="*/ 3557589 h 6858002"/>
              <a:gd name="connsiteX76" fmla="*/ 6276736 w 6300250"/>
              <a:gd name="connsiteY76" fmla="*/ 3609977 h 6858002"/>
              <a:gd name="connsiteX77" fmla="*/ 6261619 w 6300250"/>
              <a:gd name="connsiteY77" fmla="*/ 3656014 h 6858002"/>
              <a:gd name="connsiteX78" fmla="*/ 6244823 w 6300250"/>
              <a:gd name="connsiteY78" fmla="*/ 3697289 h 6858002"/>
              <a:gd name="connsiteX79" fmla="*/ 6224668 w 6300250"/>
              <a:gd name="connsiteY79" fmla="*/ 3736977 h 6858002"/>
              <a:gd name="connsiteX80" fmla="*/ 6184358 w 6300250"/>
              <a:gd name="connsiteY80" fmla="*/ 3811589 h 6858002"/>
              <a:gd name="connsiteX81" fmla="*/ 6165882 w 6300250"/>
              <a:gd name="connsiteY81" fmla="*/ 3848102 h 6858002"/>
              <a:gd name="connsiteX82" fmla="*/ 6147406 w 6300250"/>
              <a:gd name="connsiteY82" fmla="*/ 3890964 h 6858002"/>
              <a:gd name="connsiteX83" fmla="*/ 6132291 w 6300250"/>
              <a:gd name="connsiteY83" fmla="*/ 3935414 h 6858002"/>
              <a:gd name="connsiteX84" fmla="*/ 6122213 w 6300250"/>
              <a:gd name="connsiteY84" fmla="*/ 3987802 h 6858002"/>
              <a:gd name="connsiteX85" fmla="*/ 6112135 w 6300250"/>
              <a:gd name="connsiteY85" fmla="*/ 4048127 h 6858002"/>
              <a:gd name="connsiteX86" fmla="*/ 6110455 w 6300250"/>
              <a:gd name="connsiteY86" fmla="*/ 4116389 h 6858002"/>
              <a:gd name="connsiteX87" fmla="*/ 6112135 w 6300250"/>
              <a:gd name="connsiteY87" fmla="*/ 4186239 h 6858002"/>
              <a:gd name="connsiteX88" fmla="*/ 6122213 w 6300250"/>
              <a:gd name="connsiteY88" fmla="*/ 4244977 h 6858002"/>
              <a:gd name="connsiteX89" fmla="*/ 6132291 w 6300250"/>
              <a:gd name="connsiteY89" fmla="*/ 4297364 h 6858002"/>
              <a:gd name="connsiteX90" fmla="*/ 6147406 w 6300250"/>
              <a:gd name="connsiteY90" fmla="*/ 4343402 h 6858002"/>
              <a:gd name="connsiteX91" fmla="*/ 6165882 w 6300250"/>
              <a:gd name="connsiteY91" fmla="*/ 4386264 h 6858002"/>
              <a:gd name="connsiteX92" fmla="*/ 6184358 w 6300250"/>
              <a:gd name="connsiteY92" fmla="*/ 4424364 h 6858002"/>
              <a:gd name="connsiteX93" fmla="*/ 6224668 w 6300250"/>
              <a:gd name="connsiteY93" fmla="*/ 4498977 h 6858002"/>
              <a:gd name="connsiteX94" fmla="*/ 6244823 w 6300250"/>
              <a:gd name="connsiteY94" fmla="*/ 4537077 h 6858002"/>
              <a:gd name="connsiteX95" fmla="*/ 6261619 w 6300250"/>
              <a:gd name="connsiteY95" fmla="*/ 4579939 h 6858002"/>
              <a:gd name="connsiteX96" fmla="*/ 6276736 w 6300250"/>
              <a:gd name="connsiteY96" fmla="*/ 4625977 h 6858002"/>
              <a:gd name="connsiteX97" fmla="*/ 6288493 w 6300250"/>
              <a:gd name="connsiteY97" fmla="*/ 4678364 h 6858002"/>
              <a:gd name="connsiteX98" fmla="*/ 6296891 w 6300250"/>
              <a:gd name="connsiteY98" fmla="*/ 4738689 h 6858002"/>
              <a:gd name="connsiteX99" fmla="*/ 6300250 w 6300250"/>
              <a:gd name="connsiteY99" fmla="*/ 4806952 h 6858002"/>
              <a:gd name="connsiteX100" fmla="*/ 6296891 w 6300250"/>
              <a:gd name="connsiteY100" fmla="*/ 4875214 h 6858002"/>
              <a:gd name="connsiteX101" fmla="*/ 6288493 w 6300250"/>
              <a:gd name="connsiteY101" fmla="*/ 4935539 h 6858002"/>
              <a:gd name="connsiteX102" fmla="*/ 6276736 w 6300250"/>
              <a:gd name="connsiteY102" fmla="*/ 4987927 h 6858002"/>
              <a:gd name="connsiteX103" fmla="*/ 6261619 w 6300250"/>
              <a:gd name="connsiteY103" fmla="*/ 5033964 h 6858002"/>
              <a:gd name="connsiteX104" fmla="*/ 6244823 w 6300250"/>
              <a:gd name="connsiteY104" fmla="*/ 5075239 h 6858002"/>
              <a:gd name="connsiteX105" fmla="*/ 6224668 w 6300250"/>
              <a:gd name="connsiteY105" fmla="*/ 5114927 h 6858002"/>
              <a:gd name="connsiteX106" fmla="*/ 6204513 w 6300250"/>
              <a:gd name="connsiteY106" fmla="*/ 5149852 h 6858002"/>
              <a:gd name="connsiteX107" fmla="*/ 6184358 w 6300250"/>
              <a:gd name="connsiteY107" fmla="*/ 5186364 h 6858002"/>
              <a:gd name="connsiteX108" fmla="*/ 6165882 w 6300250"/>
              <a:gd name="connsiteY108" fmla="*/ 5226052 h 6858002"/>
              <a:gd name="connsiteX109" fmla="*/ 6147406 w 6300250"/>
              <a:gd name="connsiteY109" fmla="*/ 5268914 h 6858002"/>
              <a:gd name="connsiteX110" fmla="*/ 6132291 w 6300250"/>
              <a:gd name="connsiteY110" fmla="*/ 5313364 h 6858002"/>
              <a:gd name="connsiteX111" fmla="*/ 6122213 w 6300250"/>
              <a:gd name="connsiteY111" fmla="*/ 5365752 h 6858002"/>
              <a:gd name="connsiteX112" fmla="*/ 6112135 w 6300250"/>
              <a:gd name="connsiteY112" fmla="*/ 5426077 h 6858002"/>
              <a:gd name="connsiteX113" fmla="*/ 6110455 w 6300250"/>
              <a:gd name="connsiteY113" fmla="*/ 5494339 h 6858002"/>
              <a:gd name="connsiteX114" fmla="*/ 6112135 w 6300250"/>
              <a:gd name="connsiteY114" fmla="*/ 5562602 h 6858002"/>
              <a:gd name="connsiteX115" fmla="*/ 6122213 w 6300250"/>
              <a:gd name="connsiteY115" fmla="*/ 5622927 h 6858002"/>
              <a:gd name="connsiteX116" fmla="*/ 6132291 w 6300250"/>
              <a:gd name="connsiteY116" fmla="*/ 5675314 h 6858002"/>
              <a:gd name="connsiteX117" fmla="*/ 6147406 w 6300250"/>
              <a:gd name="connsiteY117" fmla="*/ 5721352 h 6858002"/>
              <a:gd name="connsiteX118" fmla="*/ 6165882 w 6300250"/>
              <a:gd name="connsiteY118" fmla="*/ 5762627 h 6858002"/>
              <a:gd name="connsiteX119" fmla="*/ 6184358 w 6300250"/>
              <a:gd name="connsiteY119" fmla="*/ 5802314 h 6858002"/>
              <a:gd name="connsiteX120" fmla="*/ 6204513 w 6300250"/>
              <a:gd name="connsiteY120" fmla="*/ 5840414 h 6858002"/>
              <a:gd name="connsiteX121" fmla="*/ 6224668 w 6300250"/>
              <a:gd name="connsiteY121" fmla="*/ 5876927 h 6858002"/>
              <a:gd name="connsiteX122" fmla="*/ 6244823 w 6300250"/>
              <a:gd name="connsiteY122" fmla="*/ 5915027 h 6858002"/>
              <a:gd name="connsiteX123" fmla="*/ 6261619 w 6300250"/>
              <a:gd name="connsiteY123" fmla="*/ 5956302 h 6858002"/>
              <a:gd name="connsiteX124" fmla="*/ 6276736 w 6300250"/>
              <a:gd name="connsiteY124" fmla="*/ 6003927 h 6858002"/>
              <a:gd name="connsiteX125" fmla="*/ 6288493 w 6300250"/>
              <a:gd name="connsiteY125" fmla="*/ 6056314 h 6858002"/>
              <a:gd name="connsiteX126" fmla="*/ 6296891 w 6300250"/>
              <a:gd name="connsiteY126" fmla="*/ 6113464 h 6858002"/>
              <a:gd name="connsiteX127" fmla="*/ 6300250 w 6300250"/>
              <a:gd name="connsiteY127" fmla="*/ 6183314 h 6858002"/>
              <a:gd name="connsiteX128" fmla="*/ 6296891 w 6300250"/>
              <a:gd name="connsiteY128" fmla="*/ 6251577 h 6858002"/>
              <a:gd name="connsiteX129" fmla="*/ 6288493 w 6300250"/>
              <a:gd name="connsiteY129" fmla="*/ 6311902 h 6858002"/>
              <a:gd name="connsiteX130" fmla="*/ 6276736 w 6300250"/>
              <a:gd name="connsiteY130" fmla="*/ 6361114 h 6858002"/>
              <a:gd name="connsiteX131" fmla="*/ 6261619 w 6300250"/>
              <a:gd name="connsiteY131" fmla="*/ 6407152 h 6858002"/>
              <a:gd name="connsiteX132" fmla="*/ 6244823 w 6300250"/>
              <a:gd name="connsiteY132" fmla="*/ 6448427 h 6858002"/>
              <a:gd name="connsiteX133" fmla="*/ 6226348 w 6300250"/>
              <a:gd name="connsiteY133" fmla="*/ 6488114 h 6858002"/>
              <a:gd name="connsiteX134" fmla="*/ 6207872 w 6300250"/>
              <a:gd name="connsiteY134" fmla="*/ 6523039 h 6858002"/>
              <a:gd name="connsiteX135" fmla="*/ 6187717 w 6300250"/>
              <a:gd name="connsiteY135" fmla="*/ 6561139 h 6858002"/>
              <a:gd name="connsiteX136" fmla="*/ 6167562 w 6300250"/>
              <a:gd name="connsiteY136" fmla="*/ 6597652 h 6858002"/>
              <a:gd name="connsiteX137" fmla="*/ 6150766 w 6300250"/>
              <a:gd name="connsiteY137" fmla="*/ 6640514 h 6858002"/>
              <a:gd name="connsiteX138" fmla="*/ 6133970 w 6300250"/>
              <a:gd name="connsiteY138" fmla="*/ 6683377 h 6858002"/>
              <a:gd name="connsiteX139" fmla="*/ 6123892 w 6300250"/>
              <a:gd name="connsiteY139" fmla="*/ 6735764 h 6858002"/>
              <a:gd name="connsiteX140" fmla="*/ 6115495 w 6300250"/>
              <a:gd name="connsiteY140" fmla="*/ 6791327 h 6858002"/>
              <a:gd name="connsiteX141" fmla="*/ 6110455 w 6300250"/>
              <a:gd name="connsiteY141" fmla="*/ 6858002 h 6858002"/>
              <a:gd name="connsiteX142" fmla="*/ 3149600 w 6300250"/>
              <a:gd name="connsiteY142" fmla="*/ 6858002 h 6858002"/>
              <a:gd name="connsiteX143" fmla="*/ 2707087 w 6300250"/>
              <a:gd name="connsiteY143" fmla="*/ 6858002 h 6858002"/>
              <a:gd name="connsiteX144" fmla="*/ 0 w 6300250"/>
              <a:gd name="connsiteY144" fmla="*/ 6858002 h 6858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6300250" h="6858002">
                <a:moveTo>
                  <a:pt x="0" y="0"/>
                </a:moveTo>
                <a:lnTo>
                  <a:pt x="3149600" y="0"/>
                </a:lnTo>
                <a:lnTo>
                  <a:pt x="3149600" y="2"/>
                </a:lnTo>
                <a:lnTo>
                  <a:pt x="6110455" y="2"/>
                </a:lnTo>
                <a:lnTo>
                  <a:pt x="6115495" y="66677"/>
                </a:lnTo>
                <a:lnTo>
                  <a:pt x="6123892" y="122239"/>
                </a:lnTo>
                <a:lnTo>
                  <a:pt x="6133970" y="174627"/>
                </a:lnTo>
                <a:lnTo>
                  <a:pt x="6150766" y="217489"/>
                </a:lnTo>
                <a:lnTo>
                  <a:pt x="6167562" y="260352"/>
                </a:lnTo>
                <a:lnTo>
                  <a:pt x="6187717" y="296864"/>
                </a:lnTo>
                <a:lnTo>
                  <a:pt x="6207872" y="334964"/>
                </a:lnTo>
                <a:lnTo>
                  <a:pt x="6226348" y="369889"/>
                </a:lnTo>
                <a:lnTo>
                  <a:pt x="6244823" y="409577"/>
                </a:lnTo>
                <a:lnTo>
                  <a:pt x="6261619" y="450852"/>
                </a:lnTo>
                <a:lnTo>
                  <a:pt x="6276736" y="496889"/>
                </a:lnTo>
                <a:lnTo>
                  <a:pt x="6288493" y="546102"/>
                </a:lnTo>
                <a:lnTo>
                  <a:pt x="6296891" y="606427"/>
                </a:lnTo>
                <a:lnTo>
                  <a:pt x="6300250" y="673102"/>
                </a:lnTo>
                <a:lnTo>
                  <a:pt x="6296891" y="744539"/>
                </a:lnTo>
                <a:lnTo>
                  <a:pt x="6288493" y="801689"/>
                </a:lnTo>
                <a:lnTo>
                  <a:pt x="6276736" y="854077"/>
                </a:lnTo>
                <a:lnTo>
                  <a:pt x="6261619" y="901702"/>
                </a:lnTo>
                <a:lnTo>
                  <a:pt x="6244823" y="942977"/>
                </a:lnTo>
                <a:lnTo>
                  <a:pt x="6224668" y="981077"/>
                </a:lnTo>
                <a:lnTo>
                  <a:pt x="6204513" y="1017589"/>
                </a:lnTo>
                <a:lnTo>
                  <a:pt x="6184358" y="1055689"/>
                </a:lnTo>
                <a:lnTo>
                  <a:pt x="6165882" y="1095377"/>
                </a:lnTo>
                <a:lnTo>
                  <a:pt x="6147406" y="1136652"/>
                </a:lnTo>
                <a:lnTo>
                  <a:pt x="6132291" y="1182689"/>
                </a:lnTo>
                <a:lnTo>
                  <a:pt x="6122213" y="1235077"/>
                </a:lnTo>
                <a:lnTo>
                  <a:pt x="6112135" y="1295402"/>
                </a:lnTo>
                <a:lnTo>
                  <a:pt x="6110455" y="1363664"/>
                </a:lnTo>
                <a:lnTo>
                  <a:pt x="6112135" y="1431927"/>
                </a:lnTo>
                <a:lnTo>
                  <a:pt x="6122213" y="1492252"/>
                </a:lnTo>
                <a:lnTo>
                  <a:pt x="6132291" y="1544639"/>
                </a:lnTo>
                <a:lnTo>
                  <a:pt x="6147406" y="1589089"/>
                </a:lnTo>
                <a:lnTo>
                  <a:pt x="6165882" y="1631952"/>
                </a:lnTo>
                <a:lnTo>
                  <a:pt x="6184358" y="1671639"/>
                </a:lnTo>
                <a:lnTo>
                  <a:pt x="6204513" y="1708152"/>
                </a:lnTo>
                <a:lnTo>
                  <a:pt x="6224668" y="1743077"/>
                </a:lnTo>
                <a:lnTo>
                  <a:pt x="6244823" y="1782764"/>
                </a:lnTo>
                <a:lnTo>
                  <a:pt x="6261619" y="1824039"/>
                </a:lnTo>
                <a:lnTo>
                  <a:pt x="6276736" y="1870077"/>
                </a:lnTo>
                <a:lnTo>
                  <a:pt x="6288493" y="1922464"/>
                </a:lnTo>
                <a:lnTo>
                  <a:pt x="6296891" y="1982789"/>
                </a:lnTo>
                <a:lnTo>
                  <a:pt x="6300250" y="2051052"/>
                </a:lnTo>
                <a:lnTo>
                  <a:pt x="6296891" y="2119314"/>
                </a:lnTo>
                <a:lnTo>
                  <a:pt x="6288493" y="2179639"/>
                </a:lnTo>
                <a:lnTo>
                  <a:pt x="6276736" y="2232027"/>
                </a:lnTo>
                <a:lnTo>
                  <a:pt x="6261619" y="2278064"/>
                </a:lnTo>
                <a:lnTo>
                  <a:pt x="6244823" y="2319339"/>
                </a:lnTo>
                <a:lnTo>
                  <a:pt x="6224668" y="2359027"/>
                </a:lnTo>
                <a:lnTo>
                  <a:pt x="6204513" y="2395539"/>
                </a:lnTo>
                <a:lnTo>
                  <a:pt x="6184358" y="2433639"/>
                </a:lnTo>
                <a:lnTo>
                  <a:pt x="6165882" y="2471739"/>
                </a:lnTo>
                <a:lnTo>
                  <a:pt x="6147406" y="2513014"/>
                </a:lnTo>
                <a:lnTo>
                  <a:pt x="6132291" y="2560639"/>
                </a:lnTo>
                <a:lnTo>
                  <a:pt x="6122213" y="2613027"/>
                </a:lnTo>
                <a:lnTo>
                  <a:pt x="6112135" y="2671764"/>
                </a:lnTo>
                <a:lnTo>
                  <a:pt x="6110455" y="2741614"/>
                </a:lnTo>
                <a:lnTo>
                  <a:pt x="6112135" y="2809877"/>
                </a:lnTo>
                <a:lnTo>
                  <a:pt x="6122213" y="2868614"/>
                </a:lnTo>
                <a:lnTo>
                  <a:pt x="6132291" y="2922589"/>
                </a:lnTo>
                <a:lnTo>
                  <a:pt x="6147406" y="2967039"/>
                </a:lnTo>
                <a:lnTo>
                  <a:pt x="6165882" y="3009902"/>
                </a:lnTo>
                <a:lnTo>
                  <a:pt x="6184358" y="3046414"/>
                </a:lnTo>
                <a:lnTo>
                  <a:pt x="6204513" y="3084514"/>
                </a:lnTo>
                <a:lnTo>
                  <a:pt x="6224668" y="3121027"/>
                </a:lnTo>
                <a:lnTo>
                  <a:pt x="6244823" y="3160714"/>
                </a:lnTo>
                <a:lnTo>
                  <a:pt x="6261619" y="3201989"/>
                </a:lnTo>
                <a:lnTo>
                  <a:pt x="6276736" y="3248027"/>
                </a:lnTo>
                <a:lnTo>
                  <a:pt x="6288493" y="3300414"/>
                </a:lnTo>
                <a:lnTo>
                  <a:pt x="6296891" y="3360739"/>
                </a:lnTo>
                <a:lnTo>
                  <a:pt x="6300250" y="3427414"/>
                </a:lnTo>
                <a:lnTo>
                  <a:pt x="6296891" y="3497264"/>
                </a:lnTo>
                <a:lnTo>
                  <a:pt x="6288493" y="3557589"/>
                </a:lnTo>
                <a:lnTo>
                  <a:pt x="6276736" y="3609977"/>
                </a:lnTo>
                <a:lnTo>
                  <a:pt x="6261619" y="3656014"/>
                </a:lnTo>
                <a:lnTo>
                  <a:pt x="6244823" y="3697289"/>
                </a:lnTo>
                <a:lnTo>
                  <a:pt x="6224668" y="3736977"/>
                </a:lnTo>
                <a:lnTo>
                  <a:pt x="6184358" y="3811589"/>
                </a:lnTo>
                <a:lnTo>
                  <a:pt x="6165882" y="3848102"/>
                </a:lnTo>
                <a:lnTo>
                  <a:pt x="6147406" y="3890964"/>
                </a:lnTo>
                <a:lnTo>
                  <a:pt x="6132291" y="3935414"/>
                </a:lnTo>
                <a:lnTo>
                  <a:pt x="6122213" y="3987802"/>
                </a:lnTo>
                <a:lnTo>
                  <a:pt x="6112135" y="4048127"/>
                </a:lnTo>
                <a:lnTo>
                  <a:pt x="6110455" y="4116389"/>
                </a:lnTo>
                <a:lnTo>
                  <a:pt x="6112135" y="4186239"/>
                </a:lnTo>
                <a:lnTo>
                  <a:pt x="6122213" y="4244977"/>
                </a:lnTo>
                <a:lnTo>
                  <a:pt x="6132291" y="4297364"/>
                </a:lnTo>
                <a:lnTo>
                  <a:pt x="6147406" y="4343402"/>
                </a:lnTo>
                <a:lnTo>
                  <a:pt x="6165882" y="4386264"/>
                </a:lnTo>
                <a:lnTo>
                  <a:pt x="6184358" y="4424364"/>
                </a:lnTo>
                <a:lnTo>
                  <a:pt x="6224668" y="4498977"/>
                </a:lnTo>
                <a:lnTo>
                  <a:pt x="6244823" y="4537077"/>
                </a:lnTo>
                <a:lnTo>
                  <a:pt x="6261619" y="4579939"/>
                </a:lnTo>
                <a:lnTo>
                  <a:pt x="6276736" y="4625977"/>
                </a:lnTo>
                <a:lnTo>
                  <a:pt x="6288493" y="4678364"/>
                </a:lnTo>
                <a:lnTo>
                  <a:pt x="6296891" y="4738689"/>
                </a:lnTo>
                <a:lnTo>
                  <a:pt x="6300250" y="4806952"/>
                </a:lnTo>
                <a:lnTo>
                  <a:pt x="6296891" y="4875214"/>
                </a:lnTo>
                <a:lnTo>
                  <a:pt x="6288493" y="4935539"/>
                </a:lnTo>
                <a:lnTo>
                  <a:pt x="6276736" y="4987927"/>
                </a:lnTo>
                <a:lnTo>
                  <a:pt x="6261619" y="5033964"/>
                </a:lnTo>
                <a:lnTo>
                  <a:pt x="6244823" y="5075239"/>
                </a:lnTo>
                <a:lnTo>
                  <a:pt x="6224668" y="5114927"/>
                </a:lnTo>
                <a:lnTo>
                  <a:pt x="6204513" y="5149852"/>
                </a:lnTo>
                <a:lnTo>
                  <a:pt x="6184358" y="5186364"/>
                </a:lnTo>
                <a:lnTo>
                  <a:pt x="6165882" y="5226052"/>
                </a:lnTo>
                <a:lnTo>
                  <a:pt x="6147406" y="5268914"/>
                </a:lnTo>
                <a:lnTo>
                  <a:pt x="6132291" y="5313364"/>
                </a:lnTo>
                <a:lnTo>
                  <a:pt x="6122213" y="5365752"/>
                </a:lnTo>
                <a:lnTo>
                  <a:pt x="6112135" y="5426077"/>
                </a:lnTo>
                <a:lnTo>
                  <a:pt x="6110455" y="5494339"/>
                </a:lnTo>
                <a:lnTo>
                  <a:pt x="6112135" y="5562602"/>
                </a:lnTo>
                <a:lnTo>
                  <a:pt x="6122213" y="5622927"/>
                </a:lnTo>
                <a:lnTo>
                  <a:pt x="6132291" y="5675314"/>
                </a:lnTo>
                <a:lnTo>
                  <a:pt x="6147406" y="5721352"/>
                </a:lnTo>
                <a:lnTo>
                  <a:pt x="6165882" y="5762627"/>
                </a:lnTo>
                <a:lnTo>
                  <a:pt x="6184358" y="5802314"/>
                </a:lnTo>
                <a:lnTo>
                  <a:pt x="6204513" y="5840414"/>
                </a:lnTo>
                <a:lnTo>
                  <a:pt x="6224668" y="5876927"/>
                </a:lnTo>
                <a:lnTo>
                  <a:pt x="6244823" y="5915027"/>
                </a:lnTo>
                <a:lnTo>
                  <a:pt x="6261619" y="5956302"/>
                </a:lnTo>
                <a:lnTo>
                  <a:pt x="6276736" y="6003927"/>
                </a:lnTo>
                <a:lnTo>
                  <a:pt x="6288493" y="6056314"/>
                </a:lnTo>
                <a:lnTo>
                  <a:pt x="6296891" y="6113464"/>
                </a:lnTo>
                <a:lnTo>
                  <a:pt x="6300250" y="6183314"/>
                </a:lnTo>
                <a:lnTo>
                  <a:pt x="6296891" y="6251577"/>
                </a:lnTo>
                <a:lnTo>
                  <a:pt x="6288493" y="6311902"/>
                </a:lnTo>
                <a:lnTo>
                  <a:pt x="6276736" y="6361114"/>
                </a:lnTo>
                <a:lnTo>
                  <a:pt x="6261619" y="6407152"/>
                </a:lnTo>
                <a:lnTo>
                  <a:pt x="6244823" y="6448427"/>
                </a:lnTo>
                <a:lnTo>
                  <a:pt x="6226348" y="6488114"/>
                </a:lnTo>
                <a:lnTo>
                  <a:pt x="6207872" y="6523039"/>
                </a:lnTo>
                <a:lnTo>
                  <a:pt x="6187717" y="6561139"/>
                </a:lnTo>
                <a:lnTo>
                  <a:pt x="6167562" y="6597652"/>
                </a:lnTo>
                <a:lnTo>
                  <a:pt x="6150766" y="6640514"/>
                </a:lnTo>
                <a:lnTo>
                  <a:pt x="6133970" y="6683377"/>
                </a:lnTo>
                <a:lnTo>
                  <a:pt x="6123892" y="6735764"/>
                </a:lnTo>
                <a:lnTo>
                  <a:pt x="6115495" y="6791327"/>
                </a:lnTo>
                <a:lnTo>
                  <a:pt x="6110455" y="6858002"/>
                </a:lnTo>
                <a:lnTo>
                  <a:pt x="3149600" y="6858002"/>
                </a:lnTo>
                <a:lnTo>
                  <a:pt x="2707087" y="6858002"/>
                </a:lnTo>
                <a:lnTo>
                  <a:pt x="0" y="6858002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933" y="1162940"/>
            <a:ext cx="4515598" cy="4532120"/>
          </a:xfrm>
        </p:spPr>
        <p:txBody>
          <a:bodyPr anchor="ctr">
            <a:normAutofit/>
          </a:bodyPr>
          <a:lstStyle/>
          <a:p>
            <a:r>
              <a:rPr lang="en-US" sz="4100" dirty="0">
                <a:solidFill>
                  <a:srgbClr val="2A1A00"/>
                </a:solidFill>
              </a:rPr>
              <a:t>How can you have effective communication?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E3B475C6-1445-41C7-9360-49FD7C1C1E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9271" y="1128451"/>
            <a:ext cx="4680729" cy="456660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400" dirty="0"/>
              <a:t>In order to achieve effective communication, work on improving these five things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Body Language </a:t>
            </a:r>
            <a:r>
              <a:rPr lang="en-US" sz="1400" dirty="0"/>
              <a:t>– making eye contact,  giving non-verbal gestures such as nodding when in agreement, eliminate those things that may cause distractions such fidgeting, twitching speaking with your hands unless it is tied to making a point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Speech and Attentiveness </a:t>
            </a:r>
            <a:r>
              <a:rPr lang="en-US" sz="1400" dirty="0"/>
              <a:t>– When speaking, speak clear and concise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Communication Consistency </a:t>
            </a:r>
            <a:r>
              <a:rPr lang="en-US" sz="1400" dirty="0"/>
              <a:t>– Make sure you understand the quantity and quality of your speaking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Patience</a:t>
            </a:r>
            <a:r>
              <a:rPr lang="en-US" sz="1400" dirty="0"/>
              <a:t> – When speaking do not rush it nor try not to rush the other person while they are speaking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1400" b="1" dirty="0"/>
              <a:t>Practice Clarification </a:t>
            </a:r>
            <a:r>
              <a:rPr lang="en-US" sz="1400" dirty="0"/>
              <a:t>– Practice effective listening and repeating back questions or actions required by you from the other person to ensure clarity and understanding.</a:t>
            </a:r>
          </a:p>
        </p:txBody>
      </p:sp>
    </p:spTree>
    <p:extLst>
      <p:ext uri="{BB962C8B-B14F-4D97-AF65-F5344CB8AC3E}">
        <p14:creationId xmlns:p14="http://schemas.microsoft.com/office/powerpoint/2010/main" val="4054236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496</Words>
  <Application>Microsoft Office PowerPoint</Application>
  <PresentationFormat>Widescreen</PresentationFormat>
  <Paragraphs>48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Gill Sans MT</vt:lpstr>
      <vt:lpstr>Impact</vt:lpstr>
      <vt:lpstr>Wingdings</vt:lpstr>
      <vt:lpstr>Wingdings 3</vt:lpstr>
      <vt:lpstr>Badge</vt:lpstr>
      <vt:lpstr>Persuasion</vt:lpstr>
      <vt:lpstr>What is Persuasion?</vt:lpstr>
      <vt:lpstr>Persuasion is not</vt:lpstr>
      <vt:lpstr>It is not Just a matter of making a rationale case</vt:lpstr>
      <vt:lpstr>It is an Art and a science</vt:lpstr>
      <vt:lpstr>Trust = Credibility</vt:lpstr>
      <vt:lpstr>How do you earn Trust</vt:lpstr>
      <vt:lpstr>Communication</vt:lpstr>
      <vt:lpstr>How can you have effective communication?</vt:lpstr>
      <vt:lpstr>It is up to you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Persuasion</dc:title>
  <dc:creator>Rodney B</dc:creator>
  <cp:lastModifiedBy>Rodney B</cp:lastModifiedBy>
  <cp:revision>11</cp:revision>
  <dcterms:created xsi:type="dcterms:W3CDTF">2018-10-12T23:36:08Z</dcterms:created>
  <dcterms:modified xsi:type="dcterms:W3CDTF">2018-10-13T01:08:28Z</dcterms:modified>
</cp:coreProperties>
</file>