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9" r:id="rId3"/>
    <p:sldId id="270" r:id="rId4"/>
    <p:sldId id="271" r:id="rId5"/>
    <p:sldId id="272" r:id="rId6"/>
    <p:sldId id="290" r:id="rId7"/>
    <p:sldId id="291" r:id="rId8"/>
    <p:sldId id="273" r:id="rId9"/>
    <p:sldId id="264" r:id="rId10"/>
    <p:sldId id="282" r:id="rId11"/>
    <p:sldId id="274" r:id="rId12"/>
    <p:sldId id="267" r:id="rId13"/>
    <p:sldId id="268" r:id="rId14"/>
    <p:sldId id="275" r:id="rId15"/>
    <p:sldId id="289" r:id="rId16"/>
    <p:sldId id="288" r:id="rId17"/>
    <p:sldId id="287" r:id="rId18"/>
    <p:sldId id="277" r:id="rId19"/>
    <p:sldId id="278" r:id="rId20"/>
    <p:sldId id="284" r:id="rId21"/>
    <p:sldId id="285" r:id="rId22"/>
    <p:sldId id="279" r:id="rId23"/>
    <p:sldId id="280" r:id="rId24"/>
    <p:sldId id="261" r:id="rId25"/>
    <p:sldId id="262" r:id="rId26"/>
    <p:sldId id="263" r:id="rId27"/>
    <p:sldId id="265" r:id="rId28"/>
    <p:sldId id="266" r:id="rId29"/>
    <p:sldId id="283" r:id="rId30"/>
    <p:sldId id="281" r:id="rId31"/>
    <p:sldId id="259"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58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041795F-7964-4D64-8063-A40FDA5D1205}" type="datetimeFigureOut">
              <a:rPr lang="en-CA" smtClean="0"/>
              <a:pPr/>
              <a:t>25/01/2014</a:t>
            </a:fld>
            <a:endParaRPr lang="en-CA"/>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CA"/>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220D412-AEDE-418A-A652-3C1FDAC63FF7}"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041795F-7964-4D64-8063-A40FDA5D1205}" type="datetimeFigureOut">
              <a:rPr lang="en-CA" smtClean="0"/>
              <a:pPr/>
              <a:t>25/01/2014</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C220D412-AEDE-418A-A652-3C1FDAC63FF7}"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041795F-7964-4D64-8063-A40FDA5D1205}" type="datetimeFigureOut">
              <a:rPr lang="en-CA" smtClean="0"/>
              <a:pPr/>
              <a:t>25/01/2014</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C220D412-AEDE-418A-A652-3C1FDAC63FF7}"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041795F-7964-4D64-8063-A40FDA5D1205}" type="datetimeFigureOut">
              <a:rPr lang="en-CA" smtClean="0"/>
              <a:pPr/>
              <a:t>25/01/2014</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C220D412-AEDE-418A-A652-3C1FDAC63FF7}" type="slidenum">
              <a:rPr lang="en-CA" smtClean="0"/>
              <a:pPr/>
              <a:t>‹#›</a:t>
            </a:fld>
            <a:endParaRPr lang="en-CA"/>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041795F-7964-4D64-8063-A40FDA5D1205}" type="datetimeFigureOut">
              <a:rPr lang="en-CA" smtClean="0"/>
              <a:pPr/>
              <a:t>25/01/2014</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C220D412-AEDE-418A-A652-3C1FDAC63FF7}" type="slidenum">
              <a:rPr lang="en-CA" smtClean="0"/>
              <a:pPr/>
              <a:t>‹#›</a:t>
            </a:fld>
            <a:endParaRPr lang="en-CA"/>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041795F-7964-4D64-8063-A40FDA5D1205}" type="datetimeFigureOut">
              <a:rPr lang="en-CA" smtClean="0"/>
              <a:pPr/>
              <a:t>25/01/2014</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C220D412-AEDE-418A-A652-3C1FDAC63FF7}" type="slidenum">
              <a:rPr lang="en-CA" smtClean="0"/>
              <a:pPr/>
              <a:t>‹#›</a:t>
            </a:fld>
            <a:endParaRPr lang="en-CA"/>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041795F-7964-4D64-8063-A40FDA5D1205}" type="datetimeFigureOut">
              <a:rPr lang="en-CA" smtClean="0"/>
              <a:pPr/>
              <a:t>25/01/2014</a:t>
            </a:fld>
            <a:endParaRPr lang="en-CA"/>
          </a:p>
        </p:txBody>
      </p:sp>
      <p:sp>
        <p:nvSpPr>
          <p:cNvPr id="8" name="Footer Placeholder 7"/>
          <p:cNvSpPr>
            <a:spLocks noGrp="1"/>
          </p:cNvSpPr>
          <p:nvPr>
            <p:ph type="ftr" sz="quarter" idx="11"/>
          </p:nvPr>
        </p:nvSpPr>
        <p:spPr/>
        <p:txBody>
          <a:bodyPr/>
          <a:lstStyle>
            <a:extLst/>
          </a:lstStyle>
          <a:p>
            <a:endParaRPr lang="en-CA"/>
          </a:p>
        </p:txBody>
      </p:sp>
      <p:sp>
        <p:nvSpPr>
          <p:cNvPr id="9" name="Slide Number Placeholder 8"/>
          <p:cNvSpPr>
            <a:spLocks noGrp="1"/>
          </p:cNvSpPr>
          <p:nvPr>
            <p:ph type="sldNum" sz="quarter" idx="12"/>
          </p:nvPr>
        </p:nvSpPr>
        <p:spPr/>
        <p:txBody>
          <a:bodyPr/>
          <a:lstStyle>
            <a:extLst/>
          </a:lstStyle>
          <a:p>
            <a:fld id="{C220D412-AEDE-418A-A652-3C1FDAC63FF7}" type="slidenum">
              <a:rPr lang="en-CA" smtClean="0"/>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A041795F-7964-4D64-8063-A40FDA5D1205}" type="datetimeFigureOut">
              <a:rPr lang="en-CA" smtClean="0"/>
              <a:pPr/>
              <a:t>25/01/2014</a:t>
            </a:fld>
            <a:endParaRPr lang="en-CA"/>
          </a:p>
        </p:txBody>
      </p:sp>
      <p:sp>
        <p:nvSpPr>
          <p:cNvPr id="4" name="Footer Placeholder 3"/>
          <p:cNvSpPr>
            <a:spLocks noGrp="1"/>
          </p:cNvSpPr>
          <p:nvPr>
            <p:ph type="ftr" sz="quarter" idx="11"/>
          </p:nvPr>
        </p:nvSpPr>
        <p:spPr/>
        <p:txBody>
          <a:bodyPr/>
          <a:lstStyle>
            <a:extLst/>
          </a:lstStyle>
          <a:p>
            <a:endParaRPr lang="en-CA"/>
          </a:p>
        </p:txBody>
      </p:sp>
      <p:sp>
        <p:nvSpPr>
          <p:cNvPr id="5" name="Slide Number Placeholder 4"/>
          <p:cNvSpPr>
            <a:spLocks noGrp="1"/>
          </p:cNvSpPr>
          <p:nvPr>
            <p:ph type="sldNum" sz="quarter" idx="12"/>
          </p:nvPr>
        </p:nvSpPr>
        <p:spPr/>
        <p:txBody>
          <a:bodyPr/>
          <a:lstStyle>
            <a:extLst/>
          </a:lstStyle>
          <a:p>
            <a:fld id="{C220D412-AEDE-418A-A652-3C1FDAC63FF7}" type="slidenum">
              <a:rPr lang="en-CA" smtClean="0"/>
              <a:pPr/>
              <a:t>‹#›</a:t>
            </a:fld>
            <a:endParaRPr lang="en-CA"/>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041795F-7964-4D64-8063-A40FDA5D1205}" type="datetimeFigureOut">
              <a:rPr lang="en-CA" smtClean="0"/>
              <a:pPr/>
              <a:t>25/01/2014</a:t>
            </a:fld>
            <a:endParaRPr lang="en-CA"/>
          </a:p>
        </p:txBody>
      </p:sp>
      <p:sp>
        <p:nvSpPr>
          <p:cNvPr id="3" name="Footer Placeholder 2"/>
          <p:cNvSpPr>
            <a:spLocks noGrp="1"/>
          </p:cNvSpPr>
          <p:nvPr>
            <p:ph type="ftr" sz="quarter" idx="11"/>
          </p:nvPr>
        </p:nvSpPr>
        <p:spPr/>
        <p:txBody>
          <a:bodyPr/>
          <a:lstStyle>
            <a:extLst/>
          </a:lstStyle>
          <a:p>
            <a:endParaRPr lang="en-CA"/>
          </a:p>
        </p:txBody>
      </p:sp>
      <p:sp>
        <p:nvSpPr>
          <p:cNvPr id="4" name="Slide Number Placeholder 3"/>
          <p:cNvSpPr>
            <a:spLocks noGrp="1"/>
          </p:cNvSpPr>
          <p:nvPr>
            <p:ph type="sldNum" sz="quarter" idx="12"/>
          </p:nvPr>
        </p:nvSpPr>
        <p:spPr/>
        <p:txBody>
          <a:bodyPr/>
          <a:lstStyle>
            <a:extLst/>
          </a:lstStyle>
          <a:p>
            <a:fld id="{C220D412-AEDE-418A-A652-3C1FDAC63FF7}"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A041795F-7964-4D64-8063-A40FDA5D1205}" type="datetimeFigureOut">
              <a:rPr lang="en-CA" smtClean="0"/>
              <a:pPr/>
              <a:t>25/01/2014</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C220D412-AEDE-418A-A652-3C1FDAC63FF7}" type="slidenum">
              <a:rPr lang="en-CA" smtClean="0"/>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041795F-7964-4D64-8063-A40FDA5D1205}" type="datetimeFigureOut">
              <a:rPr lang="en-CA" smtClean="0"/>
              <a:pPr/>
              <a:t>25/01/2014</a:t>
            </a:fld>
            <a:endParaRPr lang="en-CA"/>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CA"/>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C220D412-AEDE-418A-A652-3C1FDAC63FF7}" type="slidenum">
              <a:rPr lang="en-CA" smtClean="0"/>
              <a:pPr/>
              <a:t>‹#›</a:t>
            </a:fld>
            <a:endParaRPr lang="en-CA"/>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041795F-7964-4D64-8063-A40FDA5D1205}" type="datetimeFigureOut">
              <a:rPr lang="en-CA" smtClean="0"/>
              <a:pPr/>
              <a:t>25/01/2014</a:t>
            </a:fld>
            <a:endParaRPr lang="en-CA"/>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CA"/>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220D412-AEDE-418A-A652-3C1FDAC63FF7}"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Desktop/Workshop%20Files/p-18_InsideAA.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district35@hotmail.ca"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Desktop/Workshop%20Files/12%20Concepts%20Checklist.docx" TargetMode="External"/><Relationship Id="rId2" Type="http://schemas.openxmlformats.org/officeDocument/2006/relationships/hyperlink" Target="../../../Desktop/Workshop%20Files/p-8_thetwelveconetps.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Desktop/Workshop%20Files/cd2-track1.mp3"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32656"/>
            <a:ext cx="7772400" cy="1470025"/>
          </a:xfrm>
        </p:spPr>
        <p:txBody>
          <a:bodyPr>
            <a:normAutofit fontScale="90000"/>
          </a:bodyPr>
          <a:lstStyle/>
          <a:p>
            <a:pPr algn="ctr"/>
            <a:r>
              <a:rPr lang="en-CA" u="sng" dirty="0" smtClean="0"/>
              <a:t>The service structure of Alcoholics Anonymous</a:t>
            </a:r>
            <a:endParaRPr lang="en-CA" u="sng" dirty="0"/>
          </a:p>
        </p:txBody>
      </p:sp>
      <p:sp>
        <p:nvSpPr>
          <p:cNvPr id="3" name="Subtitle 2"/>
          <p:cNvSpPr>
            <a:spLocks noGrp="1"/>
          </p:cNvSpPr>
          <p:nvPr>
            <p:ph type="subTitle" idx="1"/>
          </p:nvPr>
        </p:nvSpPr>
        <p:spPr>
          <a:xfrm>
            <a:off x="-324544" y="5981700"/>
            <a:ext cx="6400800" cy="1752600"/>
          </a:xfrm>
        </p:spPr>
        <p:txBody>
          <a:bodyPr/>
          <a:lstStyle/>
          <a:p>
            <a:r>
              <a:rPr lang="en-CA" dirty="0" smtClean="0"/>
              <a:t>“Service that helps us stay sober”</a:t>
            </a:r>
            <a:endParaRPr lang="en-CA" dirty="0"/>
          </a:p>
        </p:txBody>
      </p:sp>
      <p:pic>
        <p:nvPicPr>
          <p:cNvPr id="7170" name="Picture 2"/>
          <p:cNvPicPr>
            <a:picLocks noChangeAspect="1" noChangeArrowheads="1"/>
          </p:cNvPicPr>
          <p:nvPr/>
        </p:nvPicPr>
        <p:blipFill>
          <a:blip r:embed="rId2" cstate="print"/>
          <a:srcRect/>
          <a:stretch>
            <a:fillRect/>
          </a:stretch>
        </p:blipFill>
        <p:spPr bwMode="auto">
          <a:xfrm>
            <a:off x="2843808" y="1916832"/>
            <a:ext cx="3183969" cy="27833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a-service-triangle.gif"/>
          <p:cNvPicPr>
            <a:picLocks noGrp="1" noChangeAspect="1"/>
          </p:cNvPicPr>
          <p:nvPr>
            <p:ph idx="1"/>
          </p:nvPr>
        </p:nvPicPr>
        <p:blipFill>
          <a:blip r:embed="rId2" cstate="print"/>
          <a:stretch>
            <a:fillRect/>
          </a:stretch>
        </p:blipFill>
        <p:spPr>
          <a:xfrm>
            <a:off x="1907704" y="1268760"/>
            <a:ext cx="5793432" cy="5011319"/>
          </a:xfrm>
        </p:spPr>
      </p:pic>
      <p:sp>
        <p:nvSpPr>
          <p:cNvPr id="3" name="Title 2"/>
          <p:cNvSpPr>
            <a:spLocks noGrp="1"/>
          </p:cNvSpPr>
          <p:nvPr>
            <p:ph type="title"/>
          </p:nvPr>
        </p:nvSpPr>
        <p:spPr/>
        <p:txBody>
          <a:bodyPr/>
          <a:lstStyle/>
          <a:p>
            <a:pPr algn="ctr"/>
            <a:r>
              <a:rPr lang="en-CA" dirty="0" smtClean="0"/>
              <a:t>Inverted Triangle Concept</a:t>
            </a:r>
            <a:endParaRPr lang="en-CA" dirty="0"/>
          </a:p>
        </p:txBody>
      </p:sp>
      <p:pic>
        <p:nvPicPr>
          <p:cNvPr id="4098" name="Picture 2"/>
          <p:cNvPicPr>
            <a:picLocks noChangeAspect="1" noChangeArrowheads="1"/>
          </p:cNvPicPr>
          <p:nvPr/>
        </p:nvPicPr>
        <p:blipFill>
          <a:blip r:embed="rId3" cstate="print"/>
          <a:srcRect/>
          <a:stretch>
            <a:fillRect/>
          </a:stretch>
        </p:blipFill>
        <p:spPr bwMode="auto">
          <a:xfrm>
            <a:off x="251520" y="4077072"/>
            <a:ext cx="2605087" cy="1728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CA" dirty="0" smtClean="0"/>
              <a:t>Inside AA</a:t>
            </a:r>
            <a:endParaRPr lang="en-CA" dirty="0"/>
          </a:p>
        </p:txBody>
      </p:sp>
      <p:sp>
        <p:nvSpPr>
          <p:cNvPr id="5" name="Content Placeholder 4"/>
          <p:cNvSpPr>
            <a:spLocks noGrp="1"/>
          </p:cNvSpPr>
          <p:nvPr>
            <p:ph idx="1"/>
          </p:nvPr>
        </p:nvSpPr>
        <p:spPr>
          <a:xfrm>
            <a:off x="179512" y="1481328"/>
            <a:ext cx="8964488" cy="4525963"/>
          </a:xfrm>
        </p:spPr>
        <p:txBody>
          <a:bodyPr/>
          <a:lstStyle/>
          <a:p>
            <a:r>
              <a:rPr lang="en-CA" dirty="0" smtClean="0"/>
              <a:t>Please follow along using a pamphlet as we look at some of the different service boards and committees involved in Alcoholics Anonymous</a:t>
            </a:r>
          </a:p>
          <a:p>
            <a:endParaRPr lang="en-CA" dirty="0" smtClean="0"/>
          </a:p>
          <a:p>
            <a:pPr lvl="2">
              <a:buFont typeface="Arial" charset="0"/>
              <a:buChar char="•"/>
            </a:pPr>
            <a:r>
              <a:rPr lang="en-CA" dirty="0" smtClean="0">
                <a:hlinkClick r:id="rId2" action="ppaction://hlinkfile"/>
              </a:rPr>
              <a:t>Inside AA</a:t>
            </a:r>
            <a:endParaRPr lang="en-CA" dirty="0" smtClean="0"/>
          </a:p>
          <a:p>
            <a:pPr lvl="2">
              <a:buFont typeface="Arial" charset="0"/>
              <a:buChar char="•"/>
            </a:pPr>
            <a:endParaRPr lang="en-CA"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481328"/>
            <a:ext cx="8640960" cy="5116024"/>
          </a:xfrm>
        </p:spPr>
        <p:txBody>
          <a:bodyPr>
            <a:normAutofit fontScale="70000" lnSpcReduction="20000"/>
          </a:bodyPr>
          <a:lstStyle/>
          <a:p>
            <a:r>
              <a:rPr lang="en-CA" b="1" u="sng" dirty="0" smtClean="0"/>
              <a:t>Set up</a:t>
            </a:r>
            <a:r>
              <a:rPr lang="en-CA" dirty="0" smtClean="0"/>
              <a:t> – prepare the meeting area.  Duties often include making coffee and tea, setting up the chairs, and putting out literature. </a:t>
            </a:r>
          </a:p>
          <a:p>
            <a:pPr>
              <a:buNone/>
            </a:pPr>
            <a:endParaRPr lang="en-CA" dirty="0" smtClean="0"/>
          </a:p>
          <a:p>
            <a:r>
              <a:rPr lang="en-CA" b="1" u="sng" dirty="0" smtClean="0"/>
              <a:t>Greeter</a:t>
            </a:r>
            <a:r>
              <a:rPr lang="en-CA" dirty="0" smtClean="0"/>
              <a:t> – make people feel welcome at the meeting.  Basically means someone stands at the door and shakes hands as members enter.</a:t>
            </a:r>
          </a:p>
          <a:p>
            <a:pPr>
              <a:buNone/>
            </a:pPr>
            <a:endParaRPr lang="en-CA" dirty="0" smtClean="0"/>
          </a:p>
          <a:p>
            <a:r>
              <a:rPr lang="en-CA" b="1" u="sng" dirty="0" smtClean="0"/>
              <a:t>Chairperson</a:t>
            </a:r>
            <a:r>
              <a:rPr lang="en-CA" dirty="0" smtClean="0"/>
              <a:t> – direct the readings and sharing as a trusted servant.  Because each group is autonomous, the chair usually follows a “format” agreed upon by the group during a group conscience meeting</a:t>
            </a:r>
          </a:p>
          <a:p>
            <a:endParaRPr lang="en-CA" dirty="0" smtClean="0"/>
          </a:p>
          <a:p>
            <a:r>
              <a:rPr lang="en-CA" b="1" u="sng" dirty="0" smtClean="0"/>
              <a:t>Secretary</a:t>
            </a:r>
            <a:r>
              <a:rPr lang="en-CA" dirty="0" smtClean="0"/>
              <a:t> – elected member who keeps track of membership, birthdays, group announcements</a:t>
            </a:r>
          </a:p>
          <a:p>
            <a:endParaRPr lang="en-CA" dirty="0" smtClean="0"/>
          </a:p>
          <a:p>
            <a:r>
              <a:rPr lang="en-CA" b="1" u="sng" dirty="0" smtClean="0"/>
              <a:t>Treasurer</a:t>
            </a:r>
            <a:r>
              <a:rPr lang="en-CA" dirty="0" smtClean="0"/>
              <a:t> – elected member who keeps track of 7</a:t>
            </a:r>
            <a:r>
              <a:rPr lang="en-CA" baseline="30000" dirty="0" smtClean="0"/>
              <a:t>th</a:t>
            </a:r>
            <a:r>
              <a:rPr lang="en-CA" dirty="0" smtClean="0"/>
              <a:t> tradition collection, paying group bills, signing cheques</a:t>
            </a:r>
          </a:p>
          <a:p>
            <a:pPr>
              <a:buNone/>
            </a:pPr>
            <a:r>
              <a:rPr lang="en-CA" dirty="0" smtClean="0"/>
              <a:t> </a:t>
            </a:r>
            <a:endParaRPr lang="en-CA" dirty="0"/>
          </a:p>
        </p:txBody>
      </p:sp>
      <p:sp>
        <p:nvSpPr>
          <p:cNvPr id="3" name="Title 2"/>
          <p:cNvSpPr>
            <a:spLocks noGrp="1"/>
          </p:cNvSpPr>
          <p:nvPr>
            <p:ph type="title"/>
          </p:nvPr>
        </p:nvSpPr>
        <p:spPr/>
        <p:txBody>
          <a:bodyPr>
            <a:normAutofit fontScale="90000"/>
          </a:bodyPr>
          <a:lstStyle/>
          <a:p>
            <a:r>
              <a:rPr lang="en-CA" dirty="0" smtClean="0"/>
              <a:t>Service at our home group </a:t>
            </a:r>
            <a:br>
              <a:rPr lang="en-CA" dirty="0" smtClean="0"/>
            </a:br>
            <a:r>
              <a:rPr lang="en-CA" dirty="0" smtClean="0"/>
              <a:t>					</a:t>
            </a:r>
            <a:r>
              <a:rPr lang="en-CA" sz="2200" dirty="0" smtClean="0"/>
              <a:t>– a general description</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linds(horizont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blinds(horizontal)">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blinds(horizontal)">
                                      <p:cBhvr>
                                        <p:cTn id="2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91264" cy="5116024"/>
          </a:xfrm>
        </p:spPr>
        <p:txBody>
          <a:bodyPr>
            <a:normAutofit fontScale="77500" lnSpcReduction="20000"/>
          </a:bodyPr>
          <a:lstStyle/>
          <a:p>
            <a:r>
              <a:rPr lang="en-CA" b="1" u="sng" dirty="0" smtClean="0"/>
              <a:t>GSR</a:t>
            </a:r>
            <a:r>
              <a:rPr lang="en-CA" dirty="0" smtClean="0"/>
              <a:t> – General Service Representative brings information from the group to the District, and back to the group</a:t>
            </a:r>
          </a:p>
          <a:p>
            <a:endParaRPr lang="en-CA" dirty="0" smtClean="0"/>
          </a:p>
          <a:p>
            <a:r>
              <a:rPr lang="en-CA" b="1" u="sng" dirty="0" smtClean="0"/>
              <a:t>Literature Rep</a:t>
            </a:r>
            <a:r>
              <a:rPr lang="en-CA" dirty="0" smtClean="0"/>
              <a:t> – Keep pamphlets stocked with information to help newcomers, order books and chips or other materials</a:t>
            </a:r>
          </a:p>
          <a:p>
            <a:endParaRPr lang="en-CA" dirty="0" smtClean="0"/>
          </a:p>
          <a:p>
            <a:r>
              <a:rPr lang="en-CA" b="1" u="sng" dirty="0" smtClean="0"/>
              <a:t>Grapevine Rep</a:t>
            </a:r>
            <a:r>
              <a:rPr lang="en-CA" dirty="0" smtClean="0"/>
              <a:t> – Order copies of the grapevine to make available to members, report on updates with the magazine and encourage people to read</a:t>
            </a:r>
          </a:p>
          <a:p>
            <a:endParaRPr lang="en-CA" dirty="0" smtClean="0"/>
          </a:p>
          <a:p>
            <a:r>
              <a:rPr lang="en-CA" b="1" u="sng" dirty="0" smtClean="0"/>
              <a:t>Temporary Sponsor</a:t>
            </a:r>
            <a:r>
              <a:rPr lang="en-CA" dirty="0" smtClean="0"/>
              <a:t> – Offer to work with newcomers on the first 3 steps (and beyond)</a:t>
            </a:r>
          </a:p>
          <a:p>
            <a:endParaRPr lang="en-CA" dirty="0" smtClean="0"/>
          </a:p>
          <a:p>
            <a:pPr>
              <a:buNone/>
            </a:pPr>
            <a:r>
              <a:rPr lang="en-CA" dirty="0" smtClean="0"/>
              <a:t>			For a great deal more information, see the 		pamphlet titled “</a:t>
            </a:r>
            <a:r>
              <a:rPr lang="en-CA" b="1" dirty="0" smtClean="0"/>
              <a:t>The AA Group</a:t>
            </a:r>
            <a:r>
              <a:rPr lang="en-CA" dirty="0" smtClean="0"/>
              <a:t>”</a:t>
            </a:r>
          </a:p>
          <a:p>
            <a:endParaRPr lang="en-CA" dirty="0" smtClean="0"/>
          </a:p>
          <a:p>
            <a:endParaRPr lang="en-CA" dirty="0" smtClean="0"/>
          </a:p>
          <a:p>
            <a:endParaRPr lang="en-CA" dirty="0" smtClean="0"/>
          </a:p>
          <a:p>
            <a:endParaRPr lang="en-CA" dirty="0"/>
          </a:p>
        </p:txBody>
      </p:sp>
      <p:sp>
        <p:nvSpPr>
          <p:cNvPr id="3" name="Title 2"/>
          <p:cNvSpPr>
            <a:spLocks noGrp="1"/>
          </p:cNvSpPr>
          <p:nvPr>
            <p:ph type="title"/>
          </p:nvPr>
        </p:nvSpPr>
        <p:spPr/>
        <p:txBody>
          <a:bodyPr>
            <a:normAutofit fontScale="90000"/>
          </a:bodyPr>
          <a:lstStyle/>
          <a:p>
            <a:r>
              <a:rPr lang="en-CA" dirty="0" smtClean="0"/>
              <a:t>Service at our home group </a:t>
            </a:r>
            <a:br>
              <a:rPr lang="en-CA" dirty="0" smtClean="0"/>
            </a:br>
            <a:r>
              <a:rPr lang="en-CA" dirty="0" smtClean="0"/>
              <a:t>					</a:t>
            </a:r>
            <a:r>
              <a:rPr lang="en-CA" sz="2200" dirty="0" smtClean="0"/>
              <a:t>– a general description</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linds(horizont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blinds(horizontal)">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80728" y="1340768"/>
            <a:ext cx="8363272" cy="5184576"/>
          </a:xfrm>
        </p:spPr>
        <p:txBody>
          <a:bodyPr>
            <a:normAutofit fontScale="77500" lnSpcReduction="20000"/>
          </a:bodyPr>
          <a:lstStyle/>
          <a:p>
            <a:r>
              <a:rPr lang="en-CA" dirty="0" smtClean="0"/>
              <a:t>Similar to the District table, the Area table has chairpersons for each of their committees.  For example: we have a Literature chair for District 35, there is also a literature chair for Area 78.  Often the Area chair acts as an important resource for the districts and groups, as they have a lot of experience and wisdom.  Chairpersons come from several different parts of the “Area” – which in Area 78 is a vast geographical area.</a:t>
            </a:r>
          </a:p>
          <a:p>
            <a:r>
              <a:rPr lang="en-CA" dirty="0" smtClean="0"/>
              <a:t>They discuss issues pertinent to the Area, share reports from GSO and suggestions to be brought back to districts and groups</a:t>
            </a:r>
          </a:p>
          <a:p>
            <a:r>
              <a:rPr lang="en-CA" dirty="0" smtClean="0"/>
              <a:t>For the first time ever, the Area Committee Meeting will be </a:t>
            </a:r>
            <a:r>
              <a:rPr lang="en-CA" b="1" dirty="0" smtClean="0"/>
              <a:t>held in Yellowknife </a:t>
            </a:r>
            <a:r>
              <a:rPr lang="en-CA" b="1" dirty="0" smtClean="0"/>
              <a:t>this </a:t>
            </a:r>
            <a:r>
              <a:rPr lang="en-CA" b="1" dirty="0" smtClean="0"/>
              <a:t>May</a:t>
            </a:r>
            <a:r>
              <a:rPr lang="en-CA" dirty="0" smtClean="0"/>
              <a:t>.  All members can be involved – planning committee is looking for assistance, plus members can attend some meetings and events.  The only real restriction is in voting power and the attendance at some of the reporting meetings where just the committee chairs are present.</a:t>
            </a:r>
            <a:endParaRPr lang="en-CA" dirty="0"/>
          </a:p>
        </p:txBody>
      </p:sp>
      <p:sp>
        <p:nvSpPr>
          <p:cNvPr id="3" name="Title 2"/>
          <p:cNvSpPr>
            <a:spLocks noGrp="1"/>
          </p:cNvSpPr>
          <p:nvPr>
            <p:ph type="title"/>
          </p:nvPr>
        </p:nvSpPr>
        <p:spPr/>
        <p:txBody>
          <a:bodyPr/>
          <a:lstStyle/>
          <a:p>
            <a:r>
              <a:rPr lang="en-CA" dirty="0" smtClean="0"/>
              <a:t>Area Committee Meeting</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linds(horizont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CA"/>
          </a:p>
        </p:txBody>
      </p:sp>
      <p:sp>
        <p:nvSpPr>
          <p:cNvPr id="3" name="Title 2"/>
          <p:cNvSpPr>
            <a:spLocks noGrp="1"/>
          </p:cNvSpPr>
          <p:nvPr>
            <p:ph type="title"/>
          </p:nvPr>
        </p:nvSpPr>
        <p:spPr/>
        <p:txBody>
          <a:bodyPr/>
          <a:lstStyle/>
          <a:p>
            <a:endParaRPr lang="en-CA"/>
          </a:p>
        </p:txBody>
      </p:sp>
      <p:pic>
        <p:nvPicPr>
          <p:cNvPr id="1026" name="Picture 2" descr="C:\Users\Owner\Desktop\en_us-canada_areamap.gif"/>
          <p:cNvPicPr>
            <a:picLocks noChangeAspect="1" noChangeArrowheads="1"/>
          </p:cNvPicPr>
          <p:nvPr/>
        </p:nvPicPr>
        <p:blipFill>
          <a:blip r:embed="rId2" cstate="print"/>
          <a:srcRect/>
          <a:stretch>
            <a:fillRect/>
          </a:stretch>
        </p:blipFill>
        <p:spPr bwMode="auto">
          <a:xfrm>
            <a:off x="-1548680" y="548680"/>
            <a:ext cx="10357075" cy="929352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2"/>
            <a:r>
              <a:rPr lang="en-CA" dirty="0" smtClean="0"/>
              <a:t>Some questions to think about...</a:t>
            </a:r>
          </a:p>
          <a:p>
            <a:pPr lvl="2"/>
            <a:endParaRPr lang="en-CA" dirty="0" smtClean="0"/>
          </a:p>
          <a:p>
            <a:r>
              <a:rPr lang="en-CA" dirty="0" smtClean="0"/>
              <a:t>Why is the Principle of Rotation important to the individual member? </a:t>
            </a:r>
          </a:p>
          <a:p>
            <a:pPr>
              <a:buNone/>
            </a:pPr>
            <a:endParaRPr lang="en-CA" dirty="0" smtClean="0"/>
          </a:p>
          <a:p>
            <a:r>
              <a:rPr lang="en-CA" dirty="0" smtClean="0"/>
              <a:t>Why is the Principle of Rotation important to the growth of the Group? District? Area? </a:t>
            </a:r>
          </a:p>
          <a:p>
            <a:pPr>
              <a:buNone/>
            </a:pPr>
            <a:endParaRPr lang="en-CA" dirty="0" smtClean="0"/>
          </a:p>
          <a:p>
            <a:r>
              <a:rPr lang="en-CA" dirty="0" smtClean="0"/>
              <a:t>How can we prevent a District from going “dark” if no one steps in to fill a position? </a:t>
            </a:r>
          </a:p>
          <a:p>
            <a:endParaRPr lang="en-CA" dirty="0"/>
          </a:p>
        </p:txBody>
      </p:sp>
      <p:sp>
        <p:nvSpPr>
          <p:cNvPr id="3" name="Title 2"/>
          <p:cNvSpPr>
            <a:spLocks noGrp="1"/>
          </p:cNvSpPr>
          <p:nvPr>
            <p:ph type="title"/>
          </p:nvPr>
        </p:nvSpPr>
        <p:spPr/>
        <p:txBody>
          <a:bodyPr/>
          <a:lstStyle/>
          <a:p>
            <a:r>
              <a:rPr lang="en-CA" dirty="0" smtClean="0"/>
              <a:t>Principal of Rotation</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blinds(horizontal)">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blinds(horizontal)">
                                      <p:cBhvr>
                                        <p:cTn id="1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r>
              <a:rPr lang="en-CA" dirty="0" smtClean="0"/>
              <a:t>Please enjoy a 15 minute break</a:t>
            </a:r>
            <a:endParaRPr lang="en-CA" dirty="0"/>
          </a:p>
        </p:txBody>
      </p:sp>
      <p:sp>
        <p:nvSpPr>
          <p:cNvPr id="3" name="Title 2"/>
          <p:cNvSpPr>
            <a:spLocks noGrp="1"/>
          </p:cNvSpPr>
          <p:nvPr>
            <p:ph type="title"/>
          </p:nvPr>
        </p:nvSpPr>
        <p:spPr/>
        <p:txBody>
          <a:bodyPr/>
          <a:lstStyle/>
          <a:p>
            <a:r>
              <a:rPr lang="en-CA" dirty="0" smtClean="0"/>
              <a:t>Questions or comments?</a:t>
            </a:r>
            <a:endParaRPr lang="en-CA" dirty="0"/>
          </a:p>
        </p:txBody>
      </p:sp>
      <p:pic>
        <p:nvPicPr>
          <p:cNvPr id="1026" name="Picture 2" descr="C:\Users\Owner\Pictures\askaquestion.jpg"/>
          <p:cNvPicPr>
            <a:picLocks noChangeAspect="1" noChangeArrowheads="1"/>
          </p:cNvPicPr>
          <p:nvPr/>
        </p:nvPicPr>
        <p:blipFill>
          <a:blip r:embed="rId2" cstate="print"/>
          <a:srcRect/>
          <a:stretch>
            <a:fillRect/>
          </a:stretch>
        </p:blipFill>
        <p:spPr bwMode="auto">
          <a:xfrm>
            <a:off x="3131840" y="1484784"/>
            <a:ext cx="2176323" cy="272040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CA" dirty="0" smtClean="0"/>
          </a:p>
          <a:p>
            <a:r>
              <a:rPr lang="en-CA" dirty="0" smtClean="0"/>
              <a:t>What to expect from the 2</a:t>
            </a:r>
            <a:r>
              <a:rPr lang="en-CA" baseline="30000" dirty="0" smtClean="0"/>
              <a:t>nd</a:t>
            </a:r>
            <a:r>
              <a:rPr lang="en-CA" dirty="0" smtClean="0"/>
              <a:t> session:</a:t>
            </a:r>
          </a:p>
          <a:p>
            <a:pPr lvl="1"/>
            <a:r>
              <a:rPr lang="en-CA" dirty="0" smtClean="0"/>
              <a:t>Group Conscience or “Business” Meetings</a:t>
            </a:r>
          </a:p>
          <a:p>
            <a:pPr lvl="1"/>
            <a:r>
              <a:rPr lang="en-CA" dirty="0" smtClean="0"/>
              <a:t>District Committee Meetings</a:t>
            </a:r>
          </a:p>
          <a:p>
            <a:pPr lvl="1"/>
            <a:r>
              <a:rPr lang="en-CA" dirty="0" smtClean="0"/>
              <a:t>A story of AA service from the Grapevine (Jan 2014)</a:t>
            </a:r>
          </a:p>
          <a:p>
            <a:pPr lvl="1"/>
            <a:r>
              <a:rPr lang="en-CA" dirty="0" smtClean="0"/>
              <a:t>Resources to learn more</a:t>
            </a:r>
          </a:p>
          <a:p>
            <a:pPr lvl="1"/>
            <a:r>
              <a:rPr lang="en-CA" dirty="0" smtClean="0"/>
              <a:t>Service Sponsorship stories</a:t>
            </a:r>
          </a:p>
          <a:p>
            <a:pPr lvl="1"/>
            <a:endParaRPr lang="en-CA" dirty="0" smtClean="0"/>
          </a:p>
          <a:p>
            <a:pPr lvl="1"/>
            <a:endParaRPr lang="en-CA" dirty="0" smtClean="0"/>
          </a:p>
        </p:txBody>
      </p:sp>
      <p:sp>
        <p:nvSpPr>
          <p:cNvPr id="3" name="Title 2"/>
          <p:cNvSpPr>
            <a:spLocks noGrp="1"/>
          </p:cNvSpPr>
          <p:nvPr>
            <p:ph type="title"/>
          </p:nvPr>
        </p:nvSpPr>
        <p:spPr/>
        <p:txBody>
          <a:bodyPr/>
          <a:lstStyle/>
          <a:p>
            <a:r>
              <a:rPr lang="en-CA" dirty="0" smtClean="0"/>
              <a:t>How do we do AA service?</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blinds(horizontal)">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linds(horizont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linds(horizont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linds(horizontal)">
                                      <p:cBhvr>
                                        <p:cTn id="2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8" y="1412776"/>
            <a:ext cx="8219256" cy="4755984"/>
          </a:xfrm>
        </p:spPr>
        <p:txBody>
          <a:bodyPr>
            <a:normAutofit fontScale="92500" lnSpcReduction="10000"/>
          </a:bodyPr>
          <a:lstStyle/>
          <a:p>
            <a:r>
              <a:rPr lang="en-CA" dirty="0" smtClean="0"/>
              <a:t>Usually called once per month, or on a quarterly basis – recommended formats are available in the AA Group pamphlet and aa.org</a:t>
            </a:r>
          </a:p>
          <a:p>
            <a:r>
              <a:rPr lang="en-CA" dirty="0" smtClean="0"/>
              <a:t>Group members share reports, discuss money, bring up issues and vote on changes that may need to be made at the group level</a:t>
            </a:r>
          </a:p>
          <a:p>
            <a:r>
              <a:rPr lang="en-CA" dirty="0" smtClean="0"/>
              <a:t>Members are elected into service positions (it is recommended that service positions alternate in the </a:t>
            </a:r>
            <a:r>
              <a:rPr lang="en-CA" dirty="0" smtClean="0"/>
              <a:t>principal </a:t>
            </a:r>
            <a:r>
              <a:rPr lang="en-CA" dirty="0" smtClean="0"/>
              <a:t>of </a:t>
            </a:r>
            <a:r>
              <a:rPr lang="en-CA" dirty="0" smtClean="0"/>
              <a:t>rotation)</a:t>
            </a:r>
          </a:p>
          <a:p>
            <a:r>
              <a:rPr lang="en-CA" dirty="0" smtClean="0"/>
              <a:t>GSR provides a report from the District</a:t>
            </a:r>
          </a:p>
          <a:p>
            <a:r>
              <a:rPr lang="en-CA" dirty="0" smtClean="0"/>
              <a:t>Anyone can call a meeting, but the membership should be notified so that as many members attend as </a:t>
            </a:r>
            <a:r>
              <a:rPr lang="en-CA" dirty="0" smtClean="0"/>
              <a:t>possible</a:t>
            </a:r>
            <a:endParaRPr lang="en-CA" dirty="0" smtClean="0"/>
          </a:p>
          <a:p>
            <a:endParaRPr lang="en-CA" dirty="0"/>
          </a:p>
        </p:txBody>
      </p:sp>
      <p:sp>
        <p:nvSpPr>
          <p:cNvPr id="3" name="Title 2"/>
          <p:cNvSpPr>
            <a:spLocks noGrp="1"/>
          </p:cNvSpPr>
          <p:nvPr>
            <p:ph type="title"/>
          </p:nvPr>
        </p:nvSpPr>
        <p:spPr/>
        <p:txBody>
          <a:bodyPr/>
          <a:lstStyle/>
          <a:p>
            <a:r>
              <a:rPr lang="en-CA" dirty="0" smtClean="0"/>
              <a:t>Group Conscience Meetings</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linds(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linds(horizont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linds(horizont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0992" y="1628800"/>
            <a:ext cx="9073008" cy="4900000"/>
          </a:xfrm>
        </p:spPr>
        <p:txBody>
          <a:bodyPr>
            <a:normAutofit/>
          </a:bodyPr>
          <a:lstStyle/>
          <a:p>
            <a:pPr marL="624078" indent="-514350">
              <a:buNone/>
            </a:pPr>
            <a:r>
              <a:rPr lang="en-CA" dirty="0" smtClean="0"/>
              <a:t>	Provide a general introduction about AA service, including sharing resources where more information can be obtained.  </a:t>
            </a:r>
          </a:p>
          <a:p>
            <a:pPr marL="624078" indent="-514350">
              <a:buNone/>
            </a:pPr>
            <a:endParaRPr lang="en-CA" dirty="0" smtClean="0"/>
          </a:p>
          <a:p>
            <a:pPr marL="624078" indent="-514350">
              <a:buNone/>
            </a:pPr>
            <a:r>
              <a:rPr lang="en-CA" dirty="0" smtClean="0"/>
              <a:t>	It is hoped that this workshop will help inform our local fellowship about AA service and motivate us to get more active in carrying out the third legacy.  	</a:t>
            </a:r>
          </a:p>
          <a:p>
            <a:pPr marL="624078" indent="-514350">
              <a:buNone/>
            </a:pPr>
            <a:r>
              <a:rPr lang="en-CA" dirty="0" smtClean="0"/>
              <a:t>	</a:t>
            </a:r>
          </a:p>
        </p:txBody>
      </p:sp>
      <p:sp>
        <p:nvSpPr>
          <p:cNvPr id="3" name="Title 2"/>
          <p:cNvSpPr>
            <a:spLocks noGrp="1"/>
          </p:cNvSpPr>
          <p:nvPr>
            <p:ph type="title"/>
          </p:nvPr>
        </p:nvSpPr>
        <p:spPr/>
        <p:txBody>
          <a:bodyPr>
            <a:normAutofit fontScale="90000"/>
          </a:bodyPr>
          <a:lstStyle/>
          <a:p>
            <a:r>
              <a:rPr lang="en-CA" dirty="0" smtClean="0"/>
              <a:t>Primary Purpose of this workshop</a:t>
            </a:r>
            <a:endParaRPr lang="en-CA" dirty="0"/>
          </a:p>
        </p:txBody>
      </p:sp>
      <p:pic>
        <p:nvPicPr>
          <p:cNvPr id="4099" name="Picture 3"/>
          <p:cNvPicPr>
            <a:picLocks noChangeAspect="1" noChangeArrowheads="1"/>
          </p:cNvPicPr>
          <p:nvPr/>
        </p:nvPicPr>
        <p:blipFill>
          <a:blip r:embed="rId2" cstate="print"/>
          <a:srcRect/>
          <a:stretch>
            <a:fillRect/>
          </a:stretch>
        </p:blipFill>
        <p:spPr bwMode="auto">
          <a:xfrm>
            <a:off x="3923928" y="4797152"/>
            <a:ext cx="1944216" cy="17834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CA" dirty="0" smtClean="0"/>
              <a:t>Meet once per month to discuss AA events, share updates, and discuss concepts related to carrying the message to those who are still suffering in our District</a:t>
            </a:r>
          </a:p>
          <a:p>
            <a:r>
              <a:rPr lang="en-CA" dirty="0" smtClean="0"/>
              <a:t>There are elected executive positions: District Committee Member </a:t>
            </a:r>
            <a:r>
              <a:rPr lang="en-CA" dirty="0" smtClean="0"/>
              <a:t>(</a:t>
            </a:r>
            <a:r>
              <a:rPr lang="en-CA" dirty="0" smtClean="0"/>
              <a:t>Scott P</a:t>
            </a:r>
            <a:r>
              <a:rPr lang="en-CA" dirty="0" smtClean="0"/>
              <a:t>), </a:t>
            </a:r>
            <a:r>
              <a:rPr lang="en-CA" dirty="0" smtClean="0"/>
              <a:t>Alternate </a:t>
            </a:r>
            <a:r>
              <a:rPr lang="en-CA" dirty="0" smtClean="0"/>
              <a:t>DCM (Anson C), Secretary (Brad C), Treasurer (Teresa H)</a:t>
            </a:r>
            <a:endParaRPr lang="en-CA" dirty="0" smtClean="0"/>
          </a:p>
          <a:p>
            <a:r>
              <a:rPr lang="en-CA" dirty="0" smtClean="0"/>
              <a:t>There are Committees (see the next slide)</a:t>
            </a:r>
            <a:endParaRPr lang="en-CA" dirty="0"/>
          </a:p>
        </p:txBody>
      </p:sp>
      <p:sp>
        <p:nvSpPr>
          <p:cNvPr id="3" name="Title 2"/>
          <p:cNvSpPr>
            <a:spLocks noGrp="1"/>
          </p:cNvSpPr>
          <p:nvPr>
            <p:ph type="title"/>
          </p:nvPr>
        </p:nvSpPr>
        <p:spPr/>
        <p:txBody>
          <a:bodyPr/>
          <a:lstStyle/>
          <a:p>
            <a:r>
              <a:rPr lang="en-CA" dirty="0" smtClean="0"/>
              <a:t>District Committee Meeting</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linds(horizont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96752"/>
            <a:ext cx="8686800" cy="5376672"/>
          </a:xfrm>
        </p:spPr>
        <p:txBody>
          <a:bodyPr>
            <a:normAutofit fontScale="92500" lnSpcReduction="20000"/>
          </a:bodyPr>
          <a:lstStyle/>
          <a:p>
            <a:pPr>
              <a:buNone/>
            </a:pPr>
            <a:r>
              <a:rPr lang="en-CA" dirty="0" smtClean="0"/>
              <a:t>Telephone</a:t>
            </a:r>
          </a:p>
          <a:p>
            <a:pPr>
              <a:buNone/>
            </a:pPr>
            <a:r>
              <a:rPr lang="en-CA" dirty="0" smtClean="0"/>
              <a:t>Meeting Lists </a:t>
            </a:r>
          </a:p>
          <a:p>
            <a:pPr>
              <a:buNone/>
            </a:pPr>
            <a:r>
              <a:rPr lang="en-CA" dirty="0" smtClean="0"/>
              <a:t>Special Events Committee </a:t>
            </a:r>
          </a:p>
          <a:p>
            <a:pPr>
              <a:buNone/>
            </a:pPr>
            <a:r>
              <a:rPr lang="en-CA" dirty="0" smtClean="0"/>
              <a:t>Corrections </a:t>
            </a:r>
          </a:p>
          <a:p>
            <a:pPr>
              <a:buNone/>
            </a:pPr>
            <a:r>
              <a:rPr lang="en-CA" dirty="0" smtClean="0"/>
              <a:t>Remote Communities</a:t>
            </a:r>
          </a:p>
          <a:p>
            <a:pPr>
              <a:buNone/>
            </a:pPr>
            <a:r>
              <a:rPr lang="en-CA" dirty="0" smtClean="0"/>
              <a:t>Literature </a:t>
            </a:r>
          </a:p>
          <a:p>
            <a:pPr>
              <a:buNone/>
            </a:pPr>
            <a:r>
              <a:rPr lang="en-CA" dirty="0" smtClean="0"/>
              <a:t>Archives </a:t>
            </a:r>
          </a:p>
          <a:p>
            <a:pPr>
              <a:buNone/>
            </a:pPr>
            <a:r>
              <a:rPr lang="en-CA" dirty="0" smtClean="0"/>
              <a:t>Grapevine </a:t>
            </a:r>
          </a:p>
          <a:p>
            <a:pPr>
              <a:buNone/>
            </a:pPr>
            <a:r>
              <a:rPr lang="en-CA" dirty="0" smtClean="0"/>
              <a:t>ACM Planning Committee</a:t>
            </a:r>
          </a:p>
          <a:p>
            <a:pPr>
              <a:buNone/>
            </a:pPr>
            <a:r>
              <a:rPr lang="en-CA" dirty="0" smtClean="0"/>
              <a:t>Workshops and Education Committee</a:t>
            </a:r>
          </a:p>
          <a:p>
            <a:pPr>
              <a:buNone/>
            </a:pPr>
            <a:r>
              <a:rPr lang="en-CA" dirty="0" smtClean="0"/>
              <a:t>CPC/PIC</a:t>
            </a:r>
          </a:p>
          <a:p>
            <a:pPr lvl="3"/>
            <a:r>
              <a:rPr lang="en-CA" dirty="0" smtClean="0"/>
              <a:t>Note: Each committee has a chairperson, and could use the help of AA members.  You do not need to be a GSR or have any other formal or informal group position to get involved in our district </a:t>
            </a:r>
            <a:r>
              <a:rPr lang="en-CA" dirty="0" smtClean="0"/>
              <a:t>committees.  Even just coming to events lik</a:t>
            </a:r>
            <a:r>
              <a:rPr lang="en-CA" dirty="0" smtClean="0"/>
              <a:t>e this one and offering to help set up, clean up or bring food is service!</a:t>
            </a:r>
            <a:endParaRPr lang="en-CA" dirty="0"/>
          </a:p>
        </p:txBody>
      </p:sp>
      <p:sp>
        <p:nvSpPr>
          <p:cNvPr id="3" name="Title 2"/>
          <p:cNvSpPr>
            <a:spLocks noGrp="1"/>
          </p:cNvSpPr>
          <p:nvPr>
            <p:ph type="title"/>
          </p:nvPr>
        </p:nvSpPr>
        <p:spPr/>
        <p:txBody>
          <a:bodyPr>
            <a:normAutofit fontScale="90000"/>
          </a:bodyPr>
          <a:lstStyle/>
          <a:p>
            <a:pPr algn="ctr"/>
            <a:r>
              <a:rPr lang="en-CA" dirty="0" smtClean="0"/>
              <a:t>Committees at the District 35 table</a:t>
            </a:r>
            <a:endParaRPr lang="en-CA" dirty="0"/>
          </a:p>
        </p:txBody>
      </p:sp>
      <p:pic>
        <p:nvPicPr>
          <p:cNvPr id="5122" name="Picture 2"/>
          <p:cNvPicPr>
            <a:picLocks noChangeAspect="1" noChangeArrowheads="1"/>
          </p:cNvPicPr>
          <p:nvPr/>
        </p:nvPicPr>
        <p:blipFill>
          <a:blip r:embed="rId2" cstate="print"/>
          <a:srcRect/>
          <a:stretch>
            <a:fillRect/>
          </a:stretch>
        </p:blipFill>
        <p:spPr bwMode="auto">
          <a:xfrm>
            <a:off x="5364088" y="1196752"/>
            <a:ext cx="2127925" cy="288949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1" end="11"/>
                                            </p:txEl>
                                          </p:spTgt>
                                        </p:tgtEl>
                                        <p:attrNameLst>
                                          <p:attrName>style.visibility</p:attrName>
                                        </p:attrNameLst>
                                      </p:cBhvr>
                                      <p:to>
                                        <p:strVal val="visible"/>
                                      </p:to>
                                    </p:set>
                                    <p:animEffect transition="in" filter="blinds(horizontal)">
                                      <p:cBhvr>
                                        <p:cTn id="7"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Elected to chair the district committee as a trusted servant, usually serving for 2 years</a:t>
            </a:r>
          </a:p>
          <a:p>
            <a:r>
              <a:rPr lang="en-CA" dirty="0" smtClean="0"/>
              <a:t>Reports to the GSRs about Area and GSO </a:t>
            </a:r>
          </a:p>
          <a:p>
            <a:r>
              <a:rPr lang="en-CA" dirty="0" smtClean="0"/>
              <a:t>Can be contacted locally by emailing </a:t>
            </a:r>
            <a:r>
              <a:rPr lang="en-CA" dirty="0" smtClean="0">
                <a:hlinkClick r:id="rId2"/>
              </a:rPr>
              <a:t>district35@hotmail.ca</a:t>
            </a:r>
            <a:endParaRPr lang="en-CA" dirty="0" smtClean="0"/>
          </a:p>
          <a:p>
            <a:endParaRPr lang="en-CA" dirty="0" smtClean="0"/>
          </a:p>
          <a:p>
            <a:r>
              <a:rPr lang="en-CA" dirty="0" smtClean="0"/>
              <a:t>What is it like to be involved in service, including serving as the DCM of District 35?  </a:t>
            </a:r>
          </a:p>
          <a:p>
            <a:pPr lvl="2"/>
            <a:r>
              <a:rPr lang="en-CA" dirty="0" smtClean="0"/>
              <a:t>Experience, strength and hope shared by Kathy B</a:t>
            </a:r>
            <a:endParaRPr lang="en-CA" dirty="0"/>
          </a:p>
        </p:txBody>
      </p:sp>
      <p:sp>
        <p:nvSpPr>
          <p:cNvPr id="3" name="Title 2"/>
          <p:cNvSpPr>
            <a:spLocks noGrp="1"/>
          </p:cNvSpPr>
          <p:nvPr>
            <p:ph type="title"/>
          </p:nvPr>
        </p:nvSpPr>
        <p:spPr/>
        <p:txBody>
          <a:bodyPr/>
          <a:lstStyle/>
          <a:p>
            <a:r>
              <a:rPr lang="en-CA" dirty="0" smtClean="0"/>
              <a:t>District Committee Member</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linds(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linds(horizont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linds(horizontal)">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We’ll pass around a story where involvement in service is the cornerstone of a member’s sobriety.  </a:t>
            </a:r>
            <a:endParaRPr lang="en-CA" dirty="0"/>
          </a:p>
        </p:txBody>
      </p:sp>
      <p:sp>
        <p:nvSpPr>
          <p:cNvPr id="3" name="Title 2"/>
          <p:cNvSpPr>
            <a:spLocks noGrp="1"/>
          </p:cNvSpPr>
          <p:nvPr>
            <p:ph type="title"/>
          </p:nvPr>
        </p:nvSpPr>
        <p:spPr/>
        <p:txBody>
          <a:bodyPr/>
          <a:lstStyle/>
          <a:p>
            <a:r>
              <a:rPr lang="en-CA" dirty="0" smtClean="0"/>
              <a:t>AA Grapevine story</a:t>
            </a:r>
            <a:endParaRPr lang="en-CA"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A brief look at www.aa.org</a:t>
            </a:r>
            <a:endParaRPr lang="en-CA"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899592" y="1206601"/>
            <a:ext cx="7176454" cy="49587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A brief look at www.aa.org</a:t>
            </a:r>
            <a:endParaRPr lang="en-CA" dirty="0"/>
          </a:p>
        </p:txBody>
      </p:sp>
      <p:pic>
        <p:nvPicPr>
          <p:cNvPr id="2051" name="Picture 3"/>
          <p:cNvPicPr>
            <a:picLocks noGrp="1" noChangeAspect="1" noChangeArrowheads="1"/>
          </p:cNvPicPr>
          <p:nvPr>
            <p:ph idx="1"/>
          </p:nvPr>
        </p:nvPicPr>
        <p:blipFill>
          <a:blip r:embed="rId2" cstate="print"/>
          <a:srcRect/>
          <a:stretch>
            <a:fillRect/>
          </a:stretch>
        </p:blipFill>
        <p:spPr bwMode="auto">
          <a:xfrm>
            <a:off x="539552" y="1268760"/>
            <a:ext cx="7488832" cy="52723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A brief look at www.aa.org</a:t>
            </a:r>
            <a:endParaRPr lang="en-CA"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323528" y="1268760"/>
            <a:ext cx="8678926" cy="49685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www.aagrapevine.org</a:t>
            </a:r>
            <a:endParaRPr lang="en-CA"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395536" y="1196752"/>
            <a:ext cx="8640960" cy="50405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Service Sponsorship</a:t>
            </a:r>
            <a:endParaRPr lang="en-CA"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323528" y="1412776"/>
            <a:ext cx="8404100" cy="2304256"/>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251520" y="4077072"/>
            <a:ext cx="8725222" cy="2066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linds(horizontal)">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blinds(horizontal)">
                                      <p:cBhvr>
                                        <p:cTn id="12"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5266928" cy="4755984"/>
          </a:xfrm>
        </p:spPr>
        <p:txBody>
          <a:bodyPr>
            <a:normAutofit lnSpcReduction="10000"/>
          </a:bodyPr>
          <a:lstStyle/>
          <a:p>
            <a:r>
              <a:rPr lang="en-CA" dirty="0" smtClean="0"/>
              <a:t>The AA service manual </a:t>
            </a:r>
            <a:r>
              <a:rPr lang="en-CA" dirty="0" smtClean="0"/>
              <a:t>(in print or at aa.org)</a:t>
            </a:r>
          </a:p>
          <a:p>
            <a:r>
              <a:rPr lang="en-CA" dirty="0" smtClean="0"/>
              <a:t>Printed Pamphlets</a:t>
            </a:r>
          </a:p>
          <a:p>
            <a:r>
              <a:rPr lang="en-CA" dirty="0" smtClean="0"/>
              <a:t>District Newsletter</a:t>
            </a:r>
            <a:endParaRPr lang="en-CA" dirty="0" smtClean="0"/>
          </a:p>
          <a:p>
            <a:r>
              <a:rPr lang="en-CA" dirty="0" smtClean="0"/>
              <a:t>Twelve Steps and Twelve Traditions </a:t>
            </a:r>
          </a:p>
          <a:p>
            <a:pPr lvl="1"/>
            <a:r>
              <a:rPr lang="en-CA" dirty="0" smtClean="0"/>
              <a:t>The traditions essays are particularly helpful in understanding service and how AA has learned from the “mistakes” of the </a:t>
            </a:r>
            <a:r>
              <a:rPr lang="en-CA" dirty="0" smtClean="0"/>
              <a:t>past</a:t>
            </a:r>
          </a:p>
          <a:p>
            <a:pPr lvl="1">
              <a:buNone/>
            </a:pPr>
            <a:r>
              <a:rPr lang="en-CA" dirty="0" smtClean="0"/>
              <a:t> </a:t>
            </a:r>
            <a:endParaRPr lang="en-CA" dirty="0" smtClean="0"/>
          </a:p>
          <a:p>
            <a:endParaRPr lang="en-CA" dirty="0"/>
          </a:p>
        </p:txBody>
      </p:sp>
      <p:sp>
        <p:nvSpPr>
          <p:cNvPr id="3" name="Title 2"/>
          <p:cNvSpPr>
            <a:spLocks noGrp="1"/>
          </p:cNvSpPr>
          <p:nvPr>
            <p:ph type="title"/>
          </p:nvPr>
        </p:nvSpPr>
        <p:spPr/>
        <p:txBody>
          <a:bodyPr/>
          <a:lstStyle/>
          <a:p>
            <a:pPr algn="ctr"/>
            <a:r>
              <a:rPr lang="en-CA" dirty="0" smtClean="0"/>
              <a:t>Other resources</a:t>
            </a:r>
            <a:endParaRPr lang="en-CA" dirty="0"/>
          </a:p>
        </p:txBody>
      </p:sp>
      <p:pic>
        <p:nvPicPr>
          <p:cNvPr id="4" name="Picture 3" descr="b-2_twelveandtwelve.jpg"/>
          <p:cNvPicPr>
            <a:picLocks noChangeAspect="1"/>
          </p:cNvPicPr>
          <p:nvPr/>
        </p:nvPicPr>
        <p:blipFill>
          <a:blip r:embed="rId2" cstate="print"/>
          <a:stretch>
            <a:fillRect/>
          </a:stretch>
        </p:blipFill>
        <p:spPr>
          <a:xfrm>
            <a:off x="6156176" y="1988840"/>
            <a:ext cx="1905000" cy="28860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linds(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linds(horizontal)">
                                      <p:cBhvr>
                                        <p:cTn id="22" dur="500"/>
                                        <p:tgtEl>
                                          <p:spTgt spid="2">
                                            <p:txEl>
                                              <p:pRg st="3" end="3"/>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blinds(horizontal)">
                                      <p:cBhvr>
                                        <p:cTn id="25"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81328"/>
            <a:ext cx="8892480" cy="5044016"/>
          </a:xfrm>
        </p:spPr>
        <p:txBody>
          <a:bodyPr/>
          <a:lstStyle/>
          <a:p>
            <a:pPr>
              <a:buNone/>
            </a:pPr>
            <a:endParaRPr lang="en-CA" smtClean="0"/>
          </a:p>
          <a:p>
            <a:pPr>
              <a:buNone/>
            </a:pPr>
            <a:r>
              <a:rPr lang="en-CA" smtClean="0"/>
              <a:t>12:30-1:00 </a:t>
            </a:r>
            <a:r>
              <a:rPr lang="en-CA" dirty="0" smtClean="0"/>
              <a:t>-  	Enjoy a fresh lunch </a:t>
            </a:r>
          </a:p>
          <a:p>
            <a:pPr>
              <a:buNone/>
            </a:pPr>
            <a:r>
              <a:rPr lang="en-CA" dirty="0" smtClean="0"/>
              <a:t>				</a:t>
            </a:r>
          </a:p>
          <a:p>
            <a:pPr>
              <a:buNone/>
            </a:pPr>
            <a:endParaRPr lang="en-CA" dirty="0" smtClean="0"/>
          </a:p>
          <a:p>
            <a:pPr>
              <a:buNone/>
            </a:pPr>
            <a:r>
              <a:rPr lang="en-CA" dirty="0" smtClean="0"/>
              <a:t>1:00-1:45 - 	“What is AA service?”</a:t>
            </a:r>
          </a:p>
          <a:p>
            <a:pPr>
              <a:buNone/>
            </a:pPr>
            <a:r>
              <a:rPr lang="en-CA" dirty="0" smtClean="0"/>
              <a:t>1:45-2:00 - 	15 minute break</a:t>
            </a:r>
          </a:p>
          <a:p>
            <a:pPr>
              <a:buNone/>
            </a:pPr>
            <a:r>
              <a:rPr lang="en-CA" dirty="0" smtClean="0"/>
              <a:t>2:00-2:45 – 	“How do we do AA service?”</a:t>
            </a:r>
          </a:p>
          <a:p>
            <a:pPr>
              <a:buNone/>
            </a:pPr>
            <a:r>
              <a:rPr lang="en-CA" dirty="0" smtClean="0"/>
              <a:t>2:45-3:00 – 	15 minute break</a:t>
            </a:r>
          </a:p>
          <a:p>
            <a:pPr>
              <a:buNone/>
            </a:pPr>
            <a:r>
              <a:rPr lang="en-CA" dirty="0" smtClean="0"/>
              <a:t>3:00-4:00 – 	“The 12 Concepts of World Service” </a:t>
            </a:r>
          </a:p>
          <a:p>
            <a:pPr>
              <a:buNone/>
            </a:pPr>
            <a:endParaRPr lang="en-CA" sz="1400" dirty="0" smtClean="0"/>
          </a:p>
          <a:p>
            <a:endParaRPr lang="en-CA" dirty="0"/>
          </a:p>
        </p:txBody>
      </p:sp>
      <p:sp>
        <p:nvSpPr>
          <p:cNvPr id="3" name="Title 2"/>
          <p:cNvSpPr>
            <a:spLocks noGrp="1"/>
          </p:cNvSpPr>
          <p:nvPr>
            <p:ph type="title"/>
          </p:nvPr>
        </p:nvSpPr>
        <p:spPr/>
        <p:txBody>
          <a:bodyPr/>
          <a:lstStyle/>
          <a:p>
            <a:r>
              <a:rPr lang="en-CA" dirty="0" smtClean="0"/>
              <a:t>Schedule for the day</a:t>
            </a:r>
            <a:endParaRPr lang="en-CA" dirty="0"/>
          </a:p>
        </p:txBody>
      </p:sp>
      <p:pic>
        <p:nvPicPr>
          <p:cNvPr id="1026" name="Picture 2" descr="C:\Users\Owner\Desktop\schedule.jpg"/>
          <p:cNvPicPr>
            <a:picLocks noChangeAspect="1" noChangeArrowheads="1"/>
          </p:cNvPicPr>
          <p:nvPr/>
        </p:nvPicPr>
        <p:blipFill>
          <a:blip r:embed="rId2" cstate="print"/>
          <a:srcRect/>
          <a:stretch>
            <a:fillRect/>
          </a:stretch>
        </p:blipFill>
        <p:spPr bwMode="auto">
          <a:xfrm>
            <a:off x="6444208" y="332656"/>
            <a:ext cx="2252947" cy="2247329"/>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r>
              <a:rPr lang="en-CA" dirty="0" smtClean="0"/>
              <a:t>Please enjoy a 15 minute break</a:t>
            </a:r>
            <a:endParaRPr lang="en-CA" dirty="0"/>
          </a:p>
        </p:txBody>
      </p:sp>
      <p:sp>
        <p:nvSpPr>
          <p:cNvPr id="3" name="Title 2"/>
          <p:cNvSpPr>
            <a:spLocks noGrp="1"/>
          </p:cNvSpPr>
          <p:nvPr>
            <p:ph type="title"/>
          </p:nvPr>
        </p:nvSpPr>
        <p:spPr/>
        <p:txBody>
          <a:bodyPr/>
          <a:lstStyle/>
          <a:p>
            <a:r>
              <a:rPr lang="en-CA" dirty="0" smtClean="0"/>
              <a:t>Questions or comments?</a:t>
            </a:r>
            <a:endParaRPr lang="en-CA" dirty="0"/>
          </a:p>
        </p:txBody>
      </p:sp>
      <p:pic>
        <p:nvPicPr>
          <p:cNvPr id="1026" name="Picture 2" descr="C:\Users\Owner\Pictures\askaquestion.jpg"/>
          <p:cNvPicPr>
            <a:picLocks noChangeAspect="1" noChangeArrowheads="1"/>
          </p:cNvPicPr>
          <p:nvPr/>
        </p:nvPicPr>
        <p:blipFill>
          <a:blip r:embed="rId2" cstate="print"/>
          <a:srcRect/>
          <a:stretch>
            <a:fillRect/>
          </a:stretch>
        </p:blipFill>
        <p:spPr bwMode="auto">
          <a:xfrm>
            <a:off x="3131840" y="1484784"/>
            <a:ext cx="2176323" cy="2720404"/>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CA" dirty="0" smtClean="0"/>
              <a:t>Intro </a:t>
            </a:r>
            <a:r>
              <a:rPr lang="en-CA" dirty="0" smtClean="0">
                <a:hlinkClick r:id="rId2" action="ppaction://hlinkfile"/>
              </a:rPr>
              <a:t>12 concepts</a:t>
            </a:r>
            <a:r>
              <a:rPr lang="en-CA" dirty="0" smtClean="0"/>
              <a:t> of world service</a:t>
            </a:r>
          </a:p>
          <a:p>
            <a:pPr lvl="2"/>
            <a:endParaRPr lang="en-CA" dirty="0" smtClean="0"/>
          </a:p>
          <a:p>
            <a:pPr lvl="2"/>
            <a:r>
              <a:rPr lang="en-CA" dirty="0" smtClean="0">
                <a:hlinkClick r:id="rId3" action="ppaction://hlinkfile"/>
              </a:rPr>
              <a:t>Checklist </a:t>
            </a:r>
            <a:r>
              <a:rPr lang="en-CA" dirty="0" smtClean="0"/>
              <a:t>– answer yes/no/I don’t know</a:t>
            </a:r>
          </a:p>
          <a:p>
            <a:pPr lvl="2"/>
            <a:r>
              <a:rPr lang="en-CA" dirty="0" smtClean="0"/>
              <a:t>Where can we go to find out more?</a:t>
            </a:r>
          </a:p>
          <a:p>
            <a:pPr lvl="2">
              <a:buNone/>
            </a:pPr>
            <a:endParaRPr lang="en-CA" dirty="0"/>
          </a:p>
          <a:p>
            <a:r>
              <a:rPr lang="en-CA" dirty="0" smtClean="0"/>
              <a:t>Discussion in groups</a:t>
            </a:r>
          </a:p>
          <a:p>
            <a:endParaRPr lang="en-CA" dirty="0"/>
          </a:p>
          <a:p>
            <a:r>
              <a:rPr lang="en-CA" dirty="0" smtClean="0"/>
              <a:t>Wrap up:</a:t>
            </a:r>
          </a:p>
          <a:p>
            <a:pPr lvl="2"/>
            <a:r>
              <a:rPr lang="en-CA" dirty="0" smtClean="0"/>
              <a:t>Area Committee Meeting Reminder</a:t>
            </a:r>
          </a:p>
          <a:p>
            <a:pPr lvl="2"/>
            <a:r>
              <a:rPr lang="en-CA" dirty="0" smtClean="0"/>
              <a:t>Did you know?  The Thursday Night meeting in </a:t>
            </a:r>
            <a:r>
              <a:rPr lang="en-CA" dirty="0" err="1" smtClean="0"/>
              <a:t>Behchoko</a:t>
            </a:r>
            <a:r>
              <a:rPr lang="en-CA" dirty="0" smtClean="0"/>
              <a:t> is also part of our District, and could use the support of Yellowknife members?</a:t>
            </a:r>
            <a:endParaRPr lang="en-CA" dirty="0"/>
          </a:p>
        </p:txBody>
      </p:sp>
      <p:sp>
        <p:nvSpPr>
          <p:cNvPr id="2" name="Title 1"/>
          <p:cNvSpPr>
            <a:spLocks noGrp="1"/>
          </p:cNvSpPr>
          <p:nvPr>
            <p:ph type="title"/>
          </p:nvPr>
        </p:nvSpPr>
        <p:spPr/>
        <p:txBody>
          <a:bodyPr/>
          <a:lstStyle/>
          <a:p>
            <a:r>
              <a:rPr lang="en-CA" dirty="0" smtClean="0"/>
              <a:t>Concepts Checklist</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linds(horizontal)">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blinds(horizontal)">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blinds(horizontal)">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772816"/>
            <a:ext cx="8229600" cy="4525963"/>
          </a:xfrm>
        </p:spPr>
        <p:txBody>
          <a:bodyPr/>
          <a:lstStyle/>
          <a:p>
            <a:r>
              <a:rPr lang="en-CA" dirty="0" smtClean="0"/>
              <a:t>What to expect for the first session:</a:t>
            </a:r>
          </a:p>
          <a:p>
            <a:endParaRPr lang="en-CA" dirty="0" smtClean="0"/>
          </a:p>
          <a:p>
            <a:pPr lvl="1"/>
            <a:r>
              <a:rPr lang="en-CA" dirty="0" smtClean="0"/>
              <a:t>Audio track of Bill W introducing AA </a:t>
            </a:r>
            <a:r>
              <a:rPr lang="en-CA" dirty="0" smtClean="0"/>
              <a:t>service</a:t>
            </a:r>
          </a:p>
          <a:p>
            <a:pPr lvl="1"/>
            <a:r>
              <a:rPr lang="en-CA" dirty="0" smtClean="0"/>
              <a:t>Language of the traditions</a:t>
            </a:r>
            <a:endParaRPr lang="en-CA" dirty="0" smtClean="0"/>
          </a:p>
          <a:p>
            <a:pPr lvl="1"/>
            <a:r>
              <a:rPr lang="en-CA" dirty="0" smtClean="0"/>
              <a:t>AA service structure</a:t>
            </a:r>
          </a:p>
          <a:p>
            <a:pPr lvl="1"/>
            <a:r>
              <a:rPr lang="en-CA" dirty="0" smtClean="0"/>
              <a:t>Circles of Love and Service</a:t>
            </a:r>
          </a:p>
          <a:p>
            <a:pPr lvl="1"/>
            <a:r>
              <a:rPr lang="en-CA" dirty="0" smtClean="0"/>
              <a:t>Inside AA – service boards, committees</a:t>
            </a:r>
          </a:p>
          <a:p>
            <a:pPr lvl="1"/>
            <a:r>
              <a:rPr lang="en-CA" dirty="0" smtClean="0"/>
              <a:t>Service Positions at the group level</a:t>
            </a:r>
          </a:p>
          <a:p>
            <a:pPr lvl="1"/>
            <a:r>
              <a:rPr lang="en-CA" dirty="0" smtClean="0"/>
              <a:t>Area Committee Meeting (to be held in Yellowknife this May)</a:t>
            </a:r>
          </a:p>
          <a:p>
            <a:pPr lvl="1"/>
            <a:endParaRPr lang="en-CA" dirty="0" smtClean="0"/>
          </a:p>
          <a:p>
            <a:pPr lvl="1"/>
            <a:endParaRPr lang="en-CA" dirty="0" smtClean="0"/>
          </a:p>
          <a:p>
            <a:pPr lvl="1"/>
            <a:endParaRPr lang="en-CA" dirty="0" smtClean="0"/>
          </a:p>
          <a:p>
            <a:pPr lvl="1"/>
            <a:endParaRPr lang="en-CA" dirty="0"/>
          </a:p>
        </p:txBody>
      </p:sp>
      <p:sp>
        <p:nvSpPr>
          <p:cNvPr id="3" name="Title 2"/>
          <p:cNvSpPr>
            <a:spLocks noGrp="1"/>
          </p:cNvSpPr>
          <p:nvPr>
            <p:ph type="title"/>
          </p:nvPr>
        </p:nvSpPr>
        <p:spPr/>
        <p:txBody>
          <a:bodyPr/>
          <a:lstStyle/>
          <a:p>
            <a:r>
              <a:rPr lang="en-CA" dirty="0" smtClean="0"/>
              <a:t>What is AA service?</a:t>
            </a:r>
            <a:endParaRPr lang="en-CA" dirty="0"/>
          </a:p>
        </p:txBody>
      </p:sp>
      <p:pic>
        <p:nvPicPr>
          <p:cNvPr id="2050" name="Picture 2"/>
          <p:cNvPicPr>
            <a:picLocks noChangeAspect="1" noChangeArrowheads="1"/>
          </p:cNvPicPr>
          <p:nvPr/>
        </p:nvPicPr>
        <p:blipFill>
          <a:blip r:embed="rId2" cstate="print"/>
          <a:srcRect/>
          <a:stretch>
            <a:fillRect/>
          </a:stretch>
        </p:blipFill>
        <p:spPr bwMode="auto">
          <a:xfrm>
            <a:off x="7127776" y="836712"/>
            <a:ext cx="2016224" cy="23264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blinds(horizontal)">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linds(horizont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linds(horizont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linds(horizont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linds(horizontal)">
                                      <p:cBhvr>
                                        <p:cTn id="32" dur="5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blinds(horizontal)">
                                      <p:cBhvr>
                                        <p:cTn id="3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CA" dirty="0" smtClean="0"/>
              <a:t>Summary:</a:t>
            </a:r>
          </a:p>
          <a:p>
            <a:pPr lvl="1"/>
            <a:r>
              <a:rPr lang="en-CA" dirty="0" smtClean="0"/>
              <a:t>AA had become an incorporated board, and was concerned about the general welfare of the message and traditions of the program</a:t>
            </a:r>
          </a:p>
          <a:p>
            <a:pPr lvl="1"/>
            <a:r>
              <a:rPr lang="en-CA" dirty="0" smtClean="0"/>
              <a:t>Authorities were developed and assumed for important decisions such as: to print literature, solve group troubles, speak to the public, print the grapevine</a:t>
            </a:r>
          </a:p>
          <a:p>
            <a:pPr lvl="1"/>
            <a:r>
              <a:rPr lang="en-CA" dirty="0" smtClean="0"/>
              <a:t>The founders and board could not be in charge of things forever, they were too fallible – the day might come where there would be conflict.  How could it be guaranteed to continue?  How could it be secure?</a:t>
            </a:r>
          </a:p>
          <a:p>
            <a:pPr lvl="1"/>
            <a:r>
              <a:rPr lang="en-CA" dirty="0" smtClean="0"/>
              <a:t>Each group had its habits intact – and were ready to take matters of affairs into their own hands</a:t>
            </a:r>
          </a:p>
        </p:txBody>
      </p:sp>
      <p:sp>
        <p:nvSpPr>
          <p:cNvPr id="3" name="Title 2"/>
          <p:cNvSpPr>
            <a:spLocks noGrp="1"/>
          </p:cNvSpPr>
          <p:nvPr>
            <p:ph type="title"/>
          </p:nvPr>
        </p:nvSpPr>
        <p:spPr/>
        <p:txBody>
          <a:bodyPr>
            <a:normAutofit/>
          </a:bodyPr>
          <a:lstStyle/>
          <a:p>
            <a:r>
              <a:rPr lang="en-CA" dirty="0" smtClean="0"/>
              <a:t>Bill W’s </a:t>
            </a:r>
            <a:r>
              <a:rPr lang="en-CA" dirty="0" smtClean="0">
                <a:hlinkClick r:id="rId2" action="ppaction://hlinkfile"/>
              </a:rPr>
              <a:t>message</a:t>
            </a:r>
            <a:r>
              <a:rPr lang="en-CA" dirty="0" smtClean="0"/>
              <a:t> on service:</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linds(horizontal)">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“common welfare” (1) </a:t>
            </a:r>
          </a:p>
          <a:p>
            <a:r>
              <a:rPr lang="en-CA" dirty="0" smtClean="0"/>
              <a:t>“group conscience” (2)</a:t>
            </a:r>
          </a:p>
          <a:p>
            <a:r>
              <a:rPr lang="en-CA" dirty="0" smtClean="0"/>
              <a:t>“autonomous” (4)</a:t>
            </a:r>
          </a:p>
          <a:p>
            <a:r>
              <a:rPr lang="en-CA" dirty="0" smtClean="0"/>
              <a:t>“primary purpose” (5)</a:t>
            </a:r>
          </a:p>
          <a:p>
            <a:r>
              <a:rPr lang="en-CA" dirty="0" smtClean="0"/>
              <a:t>“self supporting” (7)</a:t>
            </a:r>
          </a:p>
          <a:p>
            <a:r>
              <a:rPr lang="en-CA" dirty="0" smtClean="0"/>
              <a:t>“nonprofessional” (8)</a:t>
            </a:r>
          </a:p>
          <a:p>
            <a:r>
              <a:rPr lang="en-CA" dirty="0" smtClean="0"/>
              <a:t>“directly responsible” (9)</a:t>
            </a:r>
          </a:p>
          <a:p>
            <a:r>
              <a:rPr lang="en-CA" dirty="0" smtClean="0"/>
              <a:t>“attraction rather than promotion” (11)</a:t>
            </a:r>
          </a:p>
          <a:p>
            <a:r>
              <a:rPr lang="en-CA" dirty="0" smtClean="0"/>
              <a:t>“principles before personalities” (12)</a:t>
            </a:r>
          </a:p>
          <a:p>
            <a:endParaRPr lang="en-CA" dirty="0" smtClean="0"/>
          </a:p>
          <a:p>
            <a:endParaRPr lang="en-CA" dirty="0"/>
          </a:p>
        </p:txBody>
      </p:sp>
      <p:sp>
        <p:nvSpPr>
          <p:cNvPr id="3" name="Title 2"/>
          <p:cNvSpPr>
            <a:spLocks noGrp="1"/>
          </p:cNvSpPr>
          <p:nvPr>
            <p:ph type="title"/>
          </p:nvPr>
        </p:nvSpPr>
        <p:spPr/>
        <p:txBody>
          <a:bodyPr>
            <a:normAutofit/>
          </a:bodyPr>
          <a:lstStyle/>
          <a:p>
            <a:r>
              <a:rPr lang="en-CA" dirty="0" smtClean="0"/>
              <a:t>The Twelve Traditions </a:t>
            </a:r>
            <a:br>
              <a:rPr lang="en-CA" dirty="0" smtClean="0"/>
            </a:br>
            <a:r>
              <a:rPr lang="en-CA" sz="2700" dirty="0" smtClean="0"/>
              <a:t>– a look at some of the language</a:t>
            </a:r>
            <a:endParaRPr lang="en-CA" dirty="0"/>
          </a:p>
        </p:txBody>
      </p:sp>
      <p:pic>
        <p:nvPicPr>
          <p:cNvPr id="1027" name="Picture 3"/>
          <p:cNvPicPr>
            <a:picLocks noChangeAspect="1" noChangeArrowheads="1"/>
          </p:cNvPicPr>
          <p:nvPr/>
        </p:nvPicPr>
        <p:blipFill>
          <a:blip r:embed="rId2" cstate="print"/>
          <a:srcRect/>
          <a:stretch>
            <a:fillRect/>
          </a:stretch>
        </p:blipFill>
        <p:spPr bwMode="auto">
          <a:xfrm>
            <a:off x="5364088" y="1484784"/>
            <a:ext cx="3162300" cy="3162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linds(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linds(horizont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linds(horizont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linds(horizont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linds(horizont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linds(horizontal)">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blinds(horizontal)">
                                      <p:cBhvr>
                                        <p:cTn id="4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CA" dirty="0" smtClean="0"/>
              <a:t>Keystone of sobriety and service</a:t>
            </a:r>
            <a:endParaRPr lang="en-CA"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527511" y="1628800"/>
            <a:ext cx="7985397" cy="4176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endParaRPr lang="en-CA"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2627784" y="0"/>
            <a:ext cx="4256774" cy="66505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Circles of Love and Service</a:t>
            </a:r>
            <a:endParaRPr lang="en-CA"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467544" y="1556792"/>
            <a:ext cx="8229600" cy="2190613"/>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539552" y="4365104"/>
            <a:ext cx="8172400" cy="19789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linds(horizontal)">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blinds(horizontal)">
                                      <p:cBhvr>
                                        <p:cTn id="12"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423</TotalTime>
  <Words>1279</Words>
  <Application>Microsoft Office PowerPoint</Application>
  <PresentationFormat>On-screen Show (4:3)</PresentationFormat>
  <Paragraphs>168</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Concourse</vt:lpstr>
      <vt:lpstr>The service structure of Alcoholics Anonymous</vt:lpstr>
      <vt:lpstr>Primary Purpose of this workshop</vt:lpstr>
      <vt:lpstr>Schedule for the day</vt:lpstr>
      <vt:lpstr>What is AA service?</vt:lpstr>
      <vt:lpstr>Bill W’s message on service:</vt:lpstr>
      <vt:lpstr>The Twelve Traditions  – a look at some of the language</vt:lpstr>
      <vt:lpstr>Keystone of sobriety and service</vt:lpstr>
      <vt:lpstr>Slide 8</vt:lpstr>
      <vt:lpstr>Circles of Love and Service</vt:lpstr>
      <vt:lpstr>Inverted Triangle Concept</vt:lpstr>
      <vt:lpstr>Inside AA</vt:lpstr>
      <vt:lpstr>Service at our home group       – a general description</vt:lpstr>
      <vt:lpstr>Service at our home group       – a general description</vt:lpstr>
      <vt:lpstr>Area Committee Meeting</vt:lpstr>
      <vt:lpstr>Slide 15</vt:lpstr>
      <vt:lpstr>Principal of Rotation</vt:lpstr>
      <vt:lpstr>Questions or comments?</vt:lpstr>
      <vt:lpstr>How do we do AA service?</vt:lpstr>
      <vt:lpstr>Group Conscience Meetings</vt:lpstr>
      <vt:lpstr>District Committee Meeting</vt:lpstr>
      <vt:lpstr>Committees at the District 35 table</vt:lpstr>
      <vt:lpstr>District Committee Member</vt:lpstr>
      <vt:lpstr>AA Grapevine story</vt:lpstr>
      <vt:lpstr>A brief look at www.aa.org</vt:lpstr>
      <vt:lpstr>A brief look at www.aa.org</vt:lpstr>
      <vt:lpstr>A brief look at www.aa.org</vt:lpstr>
      <vt:lpstr>www.aagrapevine.org</vt:lpstr>
      <vt:lpstr>Service Sponsorship</vt:lpstr>
      <vt:lpstr>Other resources</vt:lpstr>
      <vt:lpstr>Questions or comments?</vt:lpstr>
      <vt:lpstr>Concepts Checklist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Scott Purchase</dc:creator>
  <cp:lastModifiedBy>Scott Purchase</cp:lastModifiedBy>
  <cp:revision>67</cp:revision>
  <dcterms:created xsi:type="dcterms:W3CDTF">2014-01-18T21:18:05Z</dcterms:created>
  <dcterms:modified xsi:type="dcterms:W3CDTF">2014-01-25T17:11:20Z</dcterms:modified>
</cp:coreProperties>
</file>