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92" r:id="rId2"/>
    <p:sldId id="287" r:id="rId3"/>
    <p:sldId id="288" r:id="rId4"/>
    <p:sldId id="289" r:id="rId5"/>
    <p:sldId id="291" r:id="rId6"/>
    <p:sldId id="280" r:id="rId7"/>
    <p:sldId id="281" r:id="rId8"/>
    <p:sldId id="282" r:id="rId9"/>
    <p:sldId id="283" r:id="rId10"/>
    <p:sldId id="256" r:id="rId11"/>
    <p:sldId id="258" r:id="rId12"/>
    <p:sldId id="261" r:id="rId13"/>
    <p:sldId id="262" r:id="rId14"/>
    <p:sldId id="263" r:id="rId15"/>
    <p:sldId id="259" r:id="rId16"/>
    <p:sldId id="284" r:id="rId17"/>
    <p:sldId id="285" r:id="rId18"/>
    <p:sldId id="271" r:id="rId19"/>
    <p:sldId id="277" r:id="rId20"/>
    <p:sldId id="268" r:id="rId21"/>
    <p:sldId id="264" r:id="rId22"/>
    <p:sldId id="265" r:id="rId23"/>
    <p:sldId id="266" r:id="rId24"/>
    <p:sldId id="270" r:id="rId25"/>
    <p:sldId id="267" r:id="rId26"/>
    <p:sldId id="276" r:id="rId27"/>
    <p:sldId id="269" r:id="rId28"/>
    <p:sldId id="273" r:id="rId29"/>
    <p:sldId id="275" r:id="rId30"/>
    <p:sldId id="279" r:id="rId31"/>
    <p:sldId id="274" r:id="rId32"/>
    <p:sldId id="272" r:id="rId33"/>
    <p:sldId id="278"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660"/>
  </p:normalViewPr>
  <p:slideViewPr>
    <p:cSldViewPr>
      <p:cViewPr varScale="1">
        <p:scale>
          <a:sx n="66" d="100"/>
          <a:sy n="66" d="100"/>
        </p:scale>
        <p:origin x="-114" y="-3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E2F3496-8470-4B05-AB28-43376EBEB9A1}" type="datetimeFigureOut">
              <a:rPr lang="en-US"/>
              <a:pPr>
                <a:defRPr/>
              </a:pPr>
              <a:t>2/13/2012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1E226CF-EA29-4BD0-B014-EE7F37D4032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6719E26-CB76-4F71-89C5-5D460BAEE95B}" type="slidenum">
              <a:rPr lang="en-US"/>
              <a:pPr fontAlgn="base">
                <a:spcBef>
                  <a:spcPct val="0"/>
                </a:spcBef>
                <a:spcAft>
                  <a:spcPct val="0"/>
                </a:spcAft>
                <a:defRPr/>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EE1A08-B7CD-4D74-9044-ECA7DB65BEC2}" type="slidenum">
              <a:rPr lang="en-US"/>
              <a:pPr fontAlgn="base">
                <a:spcBef>
                  <a:spcPct val="0"/>
                </a:spcBef>
                <a:spcAft>
                  <a:spcPct val="0"/>
                </a:spcAft>
                <a:defRPr/>
              </a:pPr>
              <a:t>11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41D4B2-8E3B-48BC-A95C-C2C4EA70CEDE}" type="slidenum">
              <a:rPr lang="en-US"/>
              <a:pPr fontAlgn="base">
                <a:spcBef>
                  <a:spcPct val="0"/>
                </a:spcBef>
                <a:spcAft>
                  <a:spcPct val="0"/>
                </a:spcAft>
                <a:defRPr/>
              </a:pPr>
              <a:t>20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D61500-2DBE-48EF-B706-025135450D36}" type="slidenum">
              <a:rPr lang="en-US"/>
              <a:pPr fontAlgn="base">
                <a:spcBef>
                  <a:spcPct val="0"/>
                </a:spcBef>
                <a:spcAft>
                  <a:spcPct val="0"/>
                </a:spcAft>
                <a:defRPr/>
              </a:pPr>
              <a:t>21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208978-1B54-4645-AA15-1CA7A48AF457}" type="slidenum">
              <a:rPr lang="en-US"/>
              <a:pPr fontAlgn="base">
                <a:spcBef>
                  <a:spcPct val="0"/>
                </a:spcBef>
                <a:spcAft>
                  <a:spcPct val="0"/>
                </a:spcAft>
                <a:defRPr/>
              </a:pPr>
              <a:t>25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791E5A-BBB9-4139-A000-DA990CB5F02D}" type="slidenum">
              <a:rPr lang="en-US"/>
              <a:pPr fontAlgn="base">
                <a:spcBef>
                  <a:spcPct val="0"/>
                </a:spcBef>
                <a:spcAft>
                  <a:spcPct val="0"/>
                </a:spcAft>
                <a:defRPr/>
              </a:pPr>
              <a:t>26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3E7FB9-CA89-4DBD-9F90-B16838C5056A}" type="slidenum">
              <a:rPr lang="en-US"/>
              <a:pPr fontAlgn="base">
                <a:spcBef>
                  <a:spcPct val="0"/>
                </a:spcBef>
                <a:spcAft>
                  <a:spcPct val="0"/>
                </a:spcAft>
                <a:defRPr/>
              </a:pPr>
              <a:t>31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12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7B902E-F4AD-4058-865D-778511FF882F}" type="slidenum">
              <a:rPr lang="en-US"/>
              <a:pPr fontAlgn="base">
                <a:spcBef>
                  <a:spcPct val="0"/>
                </a:spcBef>
                <a:spcAft>
                  <a:spcPct val="0"/>
                </a:spcAft>
                <a:defRPr/>
              </a:pPr>
              <a:t>33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FBC115A5-2A16-4185-8A1A-23847EAB0189}" type="datetimeFigureOut">
              <a:rPr lang="en-US"/>
              <a:pPr>
                <a:defRPr/>
              </a:pPr>
              <a:t>2/13/2012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93F9B23-F6C4-4CD5-AA62-20AF91B4434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6ECBE7D-D2C5-4E9A-91A0-EF7C371A8A20}" type="datetimeFigureOut">
              <a:rPr lang="en-US"/>
              <a:pPr>
                <a:defRPr/>
              </a:pPr>
              <a:t>2/13/2012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4135E43-1483-4C1E-B281-0E10D241570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A44356FF-6818-4635-8BAD-7E10821562AF}" type="datetimeFigureOut">
              <a:rPr lang="en-US"/>
              <a:pPr>
                <a:defRPr/>
              </a:pPr>
              <a:t>2/13/2012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CB80131-43D6-48B3-A9AE-D25EB92F619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3D08BDFD-3632-42F3-A5AB-B4DAE8E221AC}" type="datetimeFigureOut">
              <a:rPr lang="en-US"/>
              <a:pPr>
                <a:defRPr/>
              </a:pPr>
              <a:t>2/13/2012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AF7BD4F-23E6-4C20-9B56-2065CCB269B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D97A985-9C55-4084-A2BE-20F6005D6B0F}" type="datetimeFigureOut">
              <a:rPr lang="en-US"/>
              <a:pPr>
                <a:defRPr/>
              </a:pPr>
              <a:t>2/13/2012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FD0578-33AD-46F6-B0FE-C17121517FCF}"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101D94FC-50E6-4F1D-992C-95CEE7708020}" type="datetimeFigureOut">
              <a:rPr lang="en-US"/>
              <a:pPr>
                <a:defRPr/>
              </a:pPr>
              <a:t>2/13/2012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A9A8330C-5B80-422A-84F4-5C40021A0CA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8E13DFEF-2997-49B5-9024-6D654340E867}" type="datetimeFigureOut">
              <a:rPr lang="en-US"/>
              <a:pPr>
                <a:defRPr/>
              </a:pPr>
              <a:t>2/13/2012</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B7C3E714-0F52-4E26-BC54-3E827CE430F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F02B6467-FE34-4EF6-A5DB-BD3B602C95BB}" type="datetimeFigureOut">
              <a:rPr lang="en-US"/>
              <a:pPr>
                <a:defRPr/>
              </a:pPr>
              <a:t>2/13/2012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F1803D6C-9B3D-4577-B5A3-F058F88F1C2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AB8A9C69-7EE7-4A52-87F5-0E23F7B5C48E}" type="datetimeFigureOut">
              <a:rPr lang="en-US"/>
              <a:pPr>
                <a:defRPr/>
              </a:pPr>
              <a:t>2/13/2012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AAEDC9CF-1B75-4C5E-BCA7-30CFF44590D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18721CFE-F1E6-48D2-83B9-B1ADE29FD5B4}" type="datetimeFigureOut">
              <a:rPr lang="en-US"/>
              <a:pPr>
                <a:defRPr/>
              </a:pPr>
              <a:t>2/13/2012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4233AC06-F45F-4D92-B76E-F5381586F5F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5756E4A6-15E7-44C5-A8DD-3BF4582EA54F}" type="datetimeFigureOut">
              <a:rPr lang="en-US"/>
              <a:pPr>
                <a:defRPr/>
              </a:pPr>
              <a:t>2/13/2012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C48862B4-AA6E-41C4-A6A7-1845BF7E8C3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a:defRPr/>
            </a:pPr>
            <a:fld id="{DF6C4787-9F0C-4B46-BCF3-FB04236649A5}" type="datetimeFigureOut">
              <a:rPr lang="en-US"/>
              <a:pPr>
                <a:defRPr/>
              </a:pPr>
              <a:t>2/13/2012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defRPr>
            </a:lvl1pPr>
          </a:lstStyle>
          <a:p>
            <a:pPr>
              <a:defRPr/>
            </a:pPr>
            <a:fld id="{D8C42490-3596-43A0-9E75-9E3618929ED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71" r:id="rId1"/>
    <p:sldLayoutId id="2147483670" r:id="rId2"/>
    <p:sldLayoutId id="2147483672"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a:noFill/>
        </p:spPr>
        <p:txBody>
          <a:bodyPr wrap="square" lIns="91440" tIns="45720" rIns="91440" bIns="45720" numCol="1" anchorCtr="0" compatLnSpc="1">
            <a:prstTxWarp prst="textNoShape">
              <a:avLst/>
            </a:prstTxWarp>
          </a:bodyPr>
          <a:lstStyle/>
          <a:p>
            <a:r>
              <a:rPr lang="en-US" smtClean="0">
                <a:ln>
                  <a:noFill/>
                </a:ln>
                <a:solidFill>
                  <a:schemeClr val="tx1"/>
                </a:solidFill>
                <a:effectLst/>
              </a:rPr>
              <a:t>Case Conference</a:t>
            </a:r>
          </a:p>
        </p:txBody>
      </p:sp>
      <p:sp>
        <p:nvSpPr>
          <p:cNvPr id="57347" name="Rectangle 3"/>
          <p:cNvSpPr>
            <a:spLocks noGrp="1"/>
          </p:cNvSpPr>
          <p:nvPr>
            <p:ph type="body" idx="1"/>
          </p:nvPr>
        </p:nvSpPr>
        <p:spPr>
          <a:xfrm>
            <a:off x="381000" y="2057400"/>
            <a:ext cx="8229600" cy="3733800"/>
          </a:xfrm>
        </p:spPr>
        <p:txBody>
          <a:bodyPr/>
          <a:lstStyle/>
          <a:p>
            <a:pPr>
              <a:buFont typeface="Wingdings 2" pitchFamily="18" charset="2"/>
              <a:buNone/>
            </a:pPr>
            <a:r>
              <a:rPr lang="en-US" smtClean="0"/>
              <a:t>     Anorexia Nervosa         </a:t>
            </a:r>
          </a:p>
          <a:p>
            <a:pPr>
              <a:buFont typeface="Wingdings 2" pitchFamily="18" charset="2"/>
              <a:buNone/>
            </a:pPr>
            <a:r>
              <a:rPr lang="en-US" smtClean="0"/>
              <a:t>     And                                 </a:t>
            </a:r>
          </a:p>
          <a:p>
            <a:pPr>
              <a:buFont typeface="Wingdings 2" pitchFamily="18" charset="2"/>
              <a:buNone/>
            </a:pPr>
            <a:r>
              <a:rPr lang="en-US" smtClean="0"/>
              <a:t>     Inhalant Abuse </a:t>
            </a:r>
          </a:p>
          <a:p>
            <a:pPr>
              <a:buFont typeface="Wingdings 2" pitchFamily="18" charset="2"/>
              <a:buNone/>
            </a:pPr>
            <a:endParaRPr lang="en-US" smtClean="0"/>
          </a:p>
          <a:p>
            <a:pPr>
              <a:buFont typeface="Wingdings 2" pitchFamily="18" charset="2"/>
              <a:buNone/>
            </a:pPr>
            <a:endParaRPr lang="en-US" smtClean="0"/>
          </a:p>
          <a:p>
            <a:pPr>
              <a:buFont typeface="Wingdings 2" pitchFamily="18" charset="2"/>
              <a:buNone/>
            </a:pPr>
            <a:r>
              <a:rPr lang="en-US" smtClean="0"/>
              <a:t>      Syed Quadri M.D</a:t>
            </a:r>
          </a:p>
          <a:p>
            <a:pPr>
              <a:buFont typeface="Wingdings 2" pitchFamily="18" charset="2"/>
              <a:buNone/>
            </a:pPr>
            <a:r>
              <a:rPr lang="en-US" smtClean="0"/>
              <a:t>      12/14/2011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990600"/>
          </a:xfrm>
        </p:spPr>
        <p:txBody>
          <a:bodyPr/>
          <a:lstStyle/>
          <a:p>
            <a:pPr eaLnBrk="1" fontAlgn="auto" hangingPunct="1">
              <a:spcAft>
                <a:spcPts val="0"/>
              </a:spcAft>
              <a:defRPr/>
            </a:pPr>
            <a:r>
              <a:rPr lang="en-US" sz="6000" dirty="0" smtClean="0">
                <a:effectLst>
                  <a:outerShdw blurRad="127000" dist="200000" dir="2700000" algn="tl" rotWithShape="0">
                    <a:srgbClr val="000000">
                      <a:alpha val="30000"/>
                    </a:srgbClr>
                  </a:outerShdw>
                  <a:reflection blurRad="6350" stA="55000" endA="50" endPos="85000" dist="29997" dir="5400000" sy="-100000" algn="bl" rotWithShape="0"/>
                </a:effectLst>
                <a:latin typeface="Arial" pitchFamily="34" charset="0"/>
                <a:cs typeface="Arial" pitchFamily="34" charset="0"/>
              </a:rPr>
              <a:t>Nitrous Oxide</a:t>
            </a:r>
            <a:endParaRPr lang="en-US" sz="6000" dirty="0">
              <a:effectLst>
                <a:outerShdw blurRad="127000" dist="200000" dir="2700000" algn="tl" rotWithShape="0">
                  <a:srgbClr val="000000">
                    <a:alpha val="30000"/>
                  </a:srgbClr>
                </a:outerShdw>
                <a:reflection blurRad="6350" stA="55000" endA="50" endPos="85000" dist="29997" dir="5400000" sy="-100000" algn="bl" rotWithShape="0"/>
              </a:effectLst>
              <a:latin typeface="Arial" pitchFamily="34" charset="0"/>
              <a:cs typeface="Arial" pitchFamily="34" charset="0"/>
            </a:endParaRPr>
          </a:p>
        </p:txBody>
      </p:sp>
      <p:sp>
        <p:nvSpPr>
          <p:cNvPr id="3" name="Subtitle 2"/>
          <p:cNvSpPr>
            <a:spLocks noGrp="1"/>
          </p:cNvSpPr>
          <p:nvPr>
            <p:ph type="subTitle" idx="1"/>
          </p:nvPr>
        </p:nvSpPr>
        <p:spPr>
          <a:xfrm>
            <a:off x="0" y="1143000"/>
            <a:ext cx="9144000" cy="1828800"/>
          </a:xfrm>
        </p:spPr>
        <p:style>
          <a:lnRef idx="2">
            <a:schemeClr val="accent2">
              <a:shade val="50000"/>
            </a:schemeClr>
          </a:lnRef>
          <a:fillRef idx="1">
            <a:schemeClr val="accent2"/>
          </a:fillRef>
          <a:effectRef idx="0">
            <a:schemeClr val="accent2"/>
          </a:effectRef>
          <a:fontRef idx="minor">
            <a:schemeClr val="lt1"/>
          </a:fontRef>
        </p:style>
        <p:txBody>
          <a:bodyPr>
            <a:normAutofit/>
            <a:scene3d>
              <a:camera prst="orthographicFront"/>
              <a:lightRig rig="threePt" dir="t"/>
            </a:scene3d>
            <a:sp3d extrusionH="57150">
              <a:bevelT w="38100" h="38100"/>
            </a:sp3d>
          </a:bodyPr>
          <a:lstStyle/>
          <a:p>
            <a:pPr algn="l" eaLnBrk="1" fontAlgn="auto" hangingPunct="1">
              <a:spcAft>
                <a:spcPts val="0"/>
              </a:spcAft>
              <a:buClr>
                <a:schemeClr val="tx1">
                  <a:shade val="95000"/>
                </a:schemeClr>
              </a:buClr>
              <a:buFont typeface="Wingdings 2"/>
              <a:buNone/>
              <a:defRPr/>
            </a:pPr>
            <a:r>
              <a:rPr lang="en-US" b="1" u="sng" dirty="0" smtClean="0">
                <a:solidFill>
                  <a:schemeClr val="bg1"/>
                </a:solidFill>
                <a:latin typeface="Arial" pitchFamily="34" charset="0"/>
                <a:cs typeface="Arial" pitchFamily="34" charset="0"/>
              </a:rPr>
              <a:t>Nitrous oxide</a:t>
            </a:r>
            <a:r>
              <a:rPr lang="en-US" dirty="0" smtClean="0">
                <a:solidFill>
                  <a:schemeClr val="bg1"/>
                </a:solidFill>
                <a:latin typeface="Arial" pitchFamily="34" charset="0"/>
                <a:cs typeface="Arial" pitchFamily="34" charset="0"/>
              </a:rPr>
              <a:t>, commonly known as laughing gas,</a:t>
            </a:r>
            <a:r>
              <a:rPr lang="en-US" baseline="30000" dirty="0" smtClean="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is a chemical compound with the formula N</a:t>
            </a:r>
            <a:r>
              <a:rPr lang="en-US" baseline="-25000" dirty="0" smtClean="0">
                <a:solidFill>
                  <a:schemeClr val="bg1"/>
                </a:solidFill>
                <a:latin typeface="Arial" pitchFamily="34" charset="0"/>
                <a:cs typeface="Arial" pitchFamily="34" charset="0"/>
              </a:rPr>
              <a:t>2</a:t>
            </a:r>
            <a:r>
              <a:rPr lang="en-US" dirty="0" smtClean="0">
                <a:solidFill>
                  <a:schemeClr val="bg1"/>
                </a:solidFill>
                <a:latin typeface="Arial" pitchFamily="34" charset="0"/>
                <a:cs typeface="Arial" pitchFamily="34" charset="0"/>
              </a:rPr>
              <a:t>O. It is  an oxide of nitrogen. It is a colorless non-flammable gas, with a slightly sweet odor and taste.</a:t>
            </a:r>
            <a:endParaRPr lang="en-US" dirty="0">
              <a:solidFill>
                <a:schemeClr val="bg1"/>
              </a:solidFill>
              <a:latin typeface="Arial" pitchFamily="34" charset="0"/>
              <a:cs typeface="Arial" pitchFamily="34" charset="0"/>
            </a:endParaRPr>
          </a:p>
        </p:txBody>
      </p:sp>
      <p:sp>
        <p:nvSpPr>
          <p:cNvPr id="23555" name="TextBox 3"/>
          <p:cNvSpPr txBox="1">
            <a:spLocks noChangeArrowheads="1"/>
          </p:cNvSpPr>
          <p:nvPr/>
        </p:nvSpPr>
        <p:spPr bwMode="auto">
          <a:xfrm>
            <a:off x="0" y="6488113"/>
            <a:ext cx="3048000" cy="400050"/>
          </a:xfrm>
          <a:prstGeom prst="rect">
            <a:avLst/>
          </a:prstGeom>
          <a:noFill/>
          <a:ln w="9525">
            <a:noFill/>
            <a:miter lim="800000"/>
            <a:headEnd/>
            <a:tailEnd/>
          </a:ln>
        </p:spPr>
        <p:txBody>
          <a:bodyPr>
            <a:spAutoFit/>
          </a:bodyPr>
          <a:lstStyle/>
          <a:p>
            <a:r>
              <a:rPr lang="en-US" sz="2000" b="1">
                <a:solidFill>
                  <a:schemeClr val="bg1"/>
                </a:solidFill>
                <a:latin typeface="Arial Narrow" pitchFamily="34" charset="0"/>
              </a:rPr>
              <a:t> </a:t>
            </a:r>
          </a:p>
        </p:txBody>
      </p:sp>
      <p:pic>
        <p:nvPicPr>
          <p:cNvPr id="13314" name="Picture 2" descr="File:N2O Medical Tanks.jpg"/>
          <p:cNvPicPr>
            <a:picLocks noChangeAspect="1" noChangeArrowheads="1"/>
          </p:cNvPicPr>
          <p:nvPr/>
        </p:nvPicPr>
        <p:blipFill>
          <a:blip r:embed="rId2" cstate="print"/>
          <a:srcRect/>
          <a:stretch>
            <a:fillRect/>
          </a:stretch>
        </p:blipFill>
        <p:spPr bwMode="auto">
          <a:xfrm>
            <a:off x="5638800" y="2971800"/>
            <a:ext cx="2286000" cy="3505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5"/>
          <p:cNvSpPr/>
          <p:nvPr/>
        </p:nvSpPr>
        <p:spPr>
          <a:xfrm>
            <a:off x="4532313" y="6488113"/>
            <a:ext cx="4611687" cy="369887"/>
          </a:xfrm>
          <a:prstGeom prst="rect">
            <a:avLst/>
          </a:prstGeom>
        </p:spPr>
        <p:style>
          <a:lnRef idx="2">
            <a:schemeClr val="dk1"/>
          </a:lnRef>
          <a:fillRef idx="1">
            <a:schemeClr val="lt1"/>
          </a:fillRef>
          <a:effectRef idx="0">
            <a:schemeClr val="dk1"/>
          </a:effectRef>
          <a:fontRef idx="minor">
            <a:schemeClr val="dk1"/>
          </a:fontRef>
        </p:style>
        <p:txBody>
          <a:bodyPr wrap="none">
            <a:spAutoFit/>
          </a:bodyPr>
          <a:lstStyle/>
          <a:p>
            <a:pPr fontAlgn="auto">
              <a:spcBef>
                <a:spcPts val="0"/>
              </a:spcBef>
              <a:spcAft>
                <a:spcPts val="0"/>
              </a:spcAft>
              <a:defRPr/>
            </a:pPr>
            <a:r>
              <a:rPr lang="en-US" dirty="0">
                <a:solidFill>
                  <a:schemeClr val="bg1"/>
                </a:solidFill>
                <a:latin typeface="Arial" pitchFamily="34" charset="0"/>
                <a:cs typeface="Arial" pitchFamily="34" charset="0"/>
              </a:rPr>
              <a:t>Medical grade N</a:t>
            </a:r>
            <a:r>
              <a:rPr lang="en-US" baseline="-25000" dirty="0">
                <a:solidFill>
                  <a:schemeClr val="bg1"/>
                </a:solidFill>
                <a:latin typeface="Arial" pitchFamily="34" charset="0"/>
                <a:cs typeface="Arial" pitchFamily="34" charset="0"/>
              </a:rPr>
              <a:t>2</a:t>
            </a:r>
            <a:r>
              <a:rPr lang="en-US" dirty="0">
                <a:solidFill>
                  <a:schemeClr val="bg1"/>
                </a:solidFill>
                <a:latin typeface="Arial" pitchFamily="34" charset="0"/>
                <a:cs typeface="Arial" pitchFamily="34" charset="0"/>
              </a:rPr>
              <a:t>O tanks used in dentistry</a:t>
            </a:r>
            <a:r>
              <a:rPr lang="en-US" dirty="0"/>
              <a:t>.</a:t>
            </a:r>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eaLnBrk="1" fontAlgn="auto" hangingPunct="1">
              <a:spcAft>
                <a:spcPts val="0"/>
              </a:spcAft>
              <a:defRPr/>
            </a:pPr>
            <a:r>
              <a:rPr lang="en-US" sz="6000" dirty="0" smtClean="0">
                <a:effectLst>
                  <a:outerShdw blurRad="60007" dist="200025" dir="15000000" sy="30000" kx="-1800000" algn="bl" rotWithShape="0">
                    <a:prstClr val="black">
                      <a:alpha val="32000"/>
                    </a:prstClr>
                  </a:outerShdw>
                </a:effectLst>
                <a:latin typeface="Arial" pitchFamily="34" charset="0"/>
                <a:cs typeface="Arial" pitchFamily="34" charset="0"/>
              </a:rPr>
              <a:t>History</a:t>
            </a:r>
            <a:endParaRPr lang="en-US" sz="6000" dirty="0">
              <a:effectLst>
                <a:outerShdw blurRad="60007" dist="200025" dir="15000000" sy="30000" kx="-1800000" algn="bl" rotWithShape="0">
                  <a:prstClr val="black">
                    <a:alpha val="32000"/>
                  </a:prstClr>
                </a:outerShdw>
              </a:effectLst>
              <a:latin typeface="Arial" pitchFamily="34" charset="0"/>
              <a:cs typeface="Arial" pitchFamily="34" charset="0"/>
            </a:endParaRPr>
          </a:p>
        </p:txBody>
      </p:sp>
      <p:sp>
        <p:nvSpPr>
          <p:cNvPr id="3" name="Content Placeholder 2"/>
          <p:cNvSpPr>
            <a:spLocks noGrp="1"/>
          </p:cNvSpPr>
          <p:nvPr>
            <p:ph idx="1"/>
          </p:nvPr>
        </p:nvSpPr>
        <p:spPr>
          <a:xfrm>
            <a:off x="152400" y="1066800"/>
            <a:ext cx="8839200" cy="5562600"/>
          </a:xfrm>
        </p:spPr>
        <p:style>
          <a:lnRef idx="2">
            <a:schemeClr val="dk1"/>
          </a:lnRef>
          <a:fillRef idx="1">
            <a:schemeClr val="lt1"/>
          </a:fillRef>
          <a:effectRef idx="0">
            <a:schemeClr val="dk1"/>
          </a:effectRef>
          <a:fontRef idx="minor">
            <a:schemeClr val="dk1"/>
          </a:fontRef>
        </p:style>
        <p:txBody>
          <a:bodyPr>
            <a:normAutofit/>
          </a:bodyPr>
          <a:lstStyle/>
          <a:p>
            <a:pPr marL="0" indent="0" eaLnBrk="1" fontAlgn="auto" hangingPunct="1">
              <a:spcBef>
                <a:spcPts val="0"/>
              </a:spcBef>
              <a:spcAft>
                <a:spcPts val="0"/>
              </a:spcAft>
              <a:buClr>
                <a:schemeClr val="tx1">
                  <a:shade val="95000"/>
                </a:schemeClr>
              </a:buClr>
              <a:buFont typeface="Wingdings 2"/>
              <a:buNone/>
              <a:defRPr/>
            </a:pPr>
            <a:r>
              <a:rPr lang="en-US" sz="2000" dirty="0" smtClean="0"/>
              <a:t> </a:t>
            </a:r>
            <a:r>
              <a:rPr lang="en-US" sz="2000" dirty="0" smtClean="0">
                <a:latin typeface="Arial" pitchFamily="34" charset="0"/>
                <a:cs typeface="Arial" pitchFamily="34" charset="0"/>
              </a:rPr>
              <a:t>It was first discovered in 1772, by Humphrey Davy (1778-1829), one of the pioneers of N2O experimentation</a:t>
            </a:r>
            <a:r>
              <a:rPr lang="en-US" sz="2000" dirty="0" smtClean="0">
                <a:solidFill>
                  <a:schemeClr val="bg1"/>
                </a:solidFill>
                <a:latin typeface="Arial" pitchFamily="34" charset="0"/>
                <a:cs typeface="Arial" pitchFamily="34" charset="0"/>
              </a:rPr>
              <a:t>. He described</a:t>
            </a:r>
            <a:r>
              <a:rPr lang="en-US" sz="2000" dirty="0" smtClean="0"/>
              <a:t> </a:t>
            </a:r>
            <a:r>
              <a:rPr lang="en-US" sz="2000" dirty="0" smtClean="0">
                <a:latin typeface="Arial" pitchFamily="34" charset="0"/>
                <a:cs typeface="Arial" pitchFamily="34" charset="0"/>
              </a:rPr>
              <a:t>the effects of N2O on himself.</a:t>
            </a:r>
            <a:r>
              <a:rPr lang="en-US" sz="2000" dirty="0" smtClean="0"/>
              <a:t> </a:t>
            </a:r>
            <a:endParaRPr lang="en-US" sz="2000" dirty="0" smtClean="0">
              <a:solidFill>
                <a:schemeClr val="bg1"/>
              </a:solidFill>
              <a:latin typeface="Arial" pitchFamily="34" charset="0"/>
              <a:cs typeface="Arial" pitchFamily="34" charset="0"/>
            </a:endParaRPr>
          </a:p>
          <a:p>
            <a:pPr marL="0" indent="0" eaLnBrk="1" fontAlgn="auto" hangingPunct="1">
              <a:spcBef>
                <a:spcPts val="0"/>
              </a:spcBef>
              <a:spcAft>
                <a:spcPts val="0"/>
              </a:spcAft>
              <a:buClr>
                <a:schemeClr val="tx1">
                  <a:shade val="95000"/>
                </a:schemeClr>
              </a:buClr>
              <a:buFont typeface="Wingdings 2"/>
              <a:buNone/>
              <a:defRPr/>
            </a:pPr>
            <a:r>
              <a:rPr lang="en-US" sz="2000" b="1" u="sng" dirty="0" smtClean="0">
                <a:solidFill>
                  <a:schemeClr val="bg1"/>
                </a:solidFill>
                <a:latin typeface="Arial" pitchFamily="34" charset="0"/>
                <a:cs typeface="Arial" pitchFamily="34" charset="0"/>
              </a:rPr>
              <a:t>Early use (1794–1843): </a:t>
            </a:r>
            <a:r>
              <a:rPr lang="en-US" sz="2000" dirty="0" smtClean="0">
                <a:solidFill>
                  <a:schemeClr val="bg1"/>
                </a:solidFill>
                <a:latin typeface="Arial" pitchFamily="34" charset="0"/>
                <a:cs typeface="Arial" pitchFamily="34" charset="0"/>
              </a:rPr>
              <a:t>The first important use of nitrous oxide was made possible by Thomas Beddoes and James Watt.</a:t>
            </a:r>
            <a:r>
              <a:rPr lang="en-US" sz="2000" dirty="0" smtClean="0"/>
              <a:t> </a:t>
            </a:r>
            <a:r>
              <a:rPr lang="en-US" sz="2000" dirty="0" smtClean="0">
                <a:latin typeface="Arial" pitchFamily="34" charset="0"/>
                <a:cs typeface="Arial" pitchFamily="34" charset="0"/>
              </a:rPr>
              <a:t>The use of nitrous oxide as a recreational drug at "laughing gas parties", primarily arranged for the British upper class, became an immediate success beginning in 1799. While the effects of the gas generally make the user feel dreamy and sedated, some people while in a state of euphoria, frequently, erupt in laughter.</a:t>
            </a:r>
          </a:p>
          <a:p>
            <a:pPr marL="0" indent="0" eaLnBrk="1" fontAlgn="auto" hangingPunct="1">
              <a:spcBef>
                <a:spcPts val="0"/>
              </a:spcBef>
              <a:spcAft>
                <a:spcPts val="0"/>
              </a:spcAft>
              <a:buClr>
                <a:schemeClr val="tx1">
                  <a:shade val="95000"/>
                </a:schemeClr>
              </a:buClr>
              <a:buFont typeface="Wingdings 2"/>
              <a:buNone/>
              <a:defRPr/>
            </a:pPr>
            <a:r>
              <a:rPr lang="en-US" sz="2000" b="1" u="sng" dirty="0" smtClean="0">
                <a:latin typeface="Arial" pitchFamily="34" charset="0"/>
                <a:cs typeface="Arial" pitchFamily="34" charset="0"/>
              </a:rPr>
              <a:t>Anesthetic use: </a:t>
            </a:r>
            <a:r>
              <a:rPr lang="en-US" sz="2000" dirty="0" smtClean="0">
                <a:latin typeface="Arial" pitchFamily="34" charset="0"/>
                <a:cs typeface="Arial" pitchFamily="34" charset="0"/>
              </a:rPr>
              <a:t>The first time nitrous oxide was used as an anesthetic drug in the treatment of a patient was when dentist Horace Wells, with assistance by Gardner Quincy Colton and John Mankey Riggs, demonstrated insensitivity to pain from a dental extraction on 11 December 1844</a:t>
            </a:r>
            <a:r>
              <a:rPr lang="en-US" sz="2000" dirty="0" smtClean="0"/>
              <a:t>.</a:t>
            </a:r>
            <a:r>
              <a:rPr lang="en-US" sz="2000" dirty="0" smtClean="0">
                <a:latin typeface="Arial" pitchFamily="34" charset="0"/>
                <a:cs typeface="Arial" pitchFamily="34" charset="0"/>
              </a:rPr>
              <a:t> In  hospitals, nitrous oxide was however found not to be a strong enough anesthetic for the use in large operations</a:t>
            </a:r>
            <a:endParaRPr lang="en-US" sz="2000" b="1" u="sng" dirty="0" smtClean="0">
              <a:latin typeface="Arial" pitchFamily="34" charset="0"/>
              <a:cs typeface="Arial" pitchFamily="34" charset="0"/>
            </a:endParaRPr>
          </a:p>
          <a:p>
            <a:pPr marL="0" indent="0" eaLnBrk="1" fontAlgn="auto" hangingPunct="1">
              <a:spcBef>
                <a:spcPts val="0"/>
              </a:spcBef>
              <a:spcAft>
                <a:spcPts val="0"/>
              </a:spcAft>
              <a:buClr>
                <a:schemeClr val="tx1">
                  <a:shade val="95000"/>
                </a:schemeClr>
              </a:buClr>
              <a:buFont typeface="Wingdings 2"/>
              <a:buNone/>
              <a:defRPr/>
            </a:pPr>
            <a:endParaRPr lang="en-US" sz="2000" b="1" u="sng" dirty="0" smtClean="0">
              <a:solidFill>
                <a:schemeClr val="bg1"/>
              </a:solidFill>
              <a:latin typeface="Arial" pitchFamily="34" charset="0"/>
              <a:cs typeface="Arial" pitchFamily="34" charset="0"/>
            </a:endParaRPr>
          </a:p>
          <a:p>
            <a:pPr marL="0" indent="0" eaLnBrk="1" fontAlgn="auto" hangingPunct="1">
              <a:spcBef>
                <a:spcPts val="0"/>
              </a:spcBef>
              <a:spcAft>
                <a:spcPts val="0"/>
              </a:spcAft>
              <a:buClr>
                <a:schemeClr val="tx1">
                  <a:shade val="95000"/>
                </a:schemeClr>
              </a:buClr>
              <a:buFont typeface="Wingdings 2"/>
              <a:buNone/>
              <a:defRPr/>
            </a:pPr>
            <a:endParaRPr lang="en-US" sz="2000" dirty="0">
              <a:latin typeface="Arial" pitchFamily="34" charset="0"/>
              <a:cs typeface="Arial" pitchFamily="34" charset="0"/>
            </a:endParaRPr>
          </a:p>
        </p:txBody>
      </p:sp>
    </p:spTree>
  </p:cSld>
  <p:clrMapOvr>
    <a:masterClrMapping/>
  </p:clrMapOvr>
  <p:transition>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fontScale="90000"/>
            <a:scene3d>
              <a:camera prst="perspectiveFront"/>
              <a:lightRig rig="soft" dir="t">
                <a:rot lat="0" lon="0" rev="16800000"/>
              </a:lightRig>
            </a:scene3d>
          </a:bodyPr>
          <a:lstStyle/>
          <a:p>
            <a:pPr eaLnBrk="1" fontAlgn="auto" hangingPunct="1">
              <a:spcAft>
                <a:spcPts val="0"/>
              </a:spcAft>
              <a:defRPr/>
            </a:pPr>
            <a:r>
              <a:rPr lang="en-US" sz="6000" dirty="0" smtClean="0">
                <a:latin typeface="Arial" pitchFamily="34" charset="0"/>
                <a:cs typeface="Arial" pitchFamily="34" charset="0"/>
              </a:rPr>
              <a:t>Advantages</a:t>
            </a:r>
            <a:endParaRPr lang="en-US" sz="6000" dirty="0">
              <a:latin typeface="Arial" pitchFamily="34" charset="0"/>
              <a:cs typeface="Arial" pitchFamily="34" charset="0"/>
            </a:endParaRPr>
          </a:p>
        </p:txBody>
      </p:sp>
      <p:sp>
        <p:nvSpPr>
          <p:cNvPr id="4" name="Content Placeholder 3"/>
          <p:cNvSpPr>
            <a:spLocks noGrp="1"/>
          </p:cNvSpPr>
          <p:nvPr>
            <p:ph idx="1"/>
          </p:nvPr>
        </p:nvSpPr>
        <p:spPr>
          <a:xfrm>
            <a:off x="0" y="762000"/>
            <a:ext cx="9144000" cy="6096000"/>
          </a:xfrm>
        </p:spPr>
        <p:style>
          <a:lnRef idx="0">
            <a:schemeClr val="accent3"/>
          </a:lnRef>
          <a:fillRef idx="3">
            <a:schemeClr val="accent3"/>
          </a:fillRef>
          <a:effectRef idx="3">
            <a:schemeClr val="accent3"/>
          </a:effectRef>
          <a:fontRef idx="minor">
            <a:schemeClr val="lt1"/>
          </a:fontRef>
        </p:style>
        <p:txBody>
          <a:bodyPr>
            <a:noAutofit/>
          </a:bodyPr>
          <a:lstStyle/>
          <a:p>
            <a:pPr marL="0" indent="0" eaLnBrk="1" fontAlgn="auto" hangingPunct="1">
              <a:lnSpc>
                <a:spcPct val="120000"/>
              </a:lnSpc>
              <a:spcBef>
                <a:spcPts val="0"/>
              </a:spcBef>
              <a:spcAft>
                <a:spcPts val="0"/>
              </a:spcAft>
              <a:buClr>
                <a:schemeClr val="tx1">
                  <a:shade val="95000"/>
                </a:schemeClr>
              </a:buClr>
              <a:buFont typeface="Wingdings 2"/>
              <a:buNone/>
              <a:defRPr/>
            </a:pPr>
            <a:r>
              <a:rPr lang="en-US" sz="2000" dirty="0" smtClean="0">
                <a:solidFill>
                  <a:schemeClr val="bg1"/>
                </a:solidFill>
                <a:latin typeface="Arial" pitchFamily="34" charset="0"/>
                <a:cs typeface="Arial" pitchFamily="34" charset="0"/>
              </a:rPr>
              <a:t>- Nitrous oxide works very fast, it reaches the brain in about 20 seconds, and            the relaxation and pain-killing properties enter after 2 or 3 minutes later.</a:t>
            </a:r>
          </a:p>
          <a:p>
            <a:pPr marL="0" indent="0" eaLnBrk="1" fontAlgn="auto" hangingPunct="1">
              <a:lnSpc>
                <a:spcPct val="120000"/>
              </a:lnSpc>
              <a:spcBef>
                <a:spcPts val="0"/>
              </a:spcBef>
              <a:spcAft>
                <a:spcPts val="0"/>
              </a:spcAft>
              <a:buClr>
                <a:schemeClr val="tx1">
                  <a:shade val="95000"/>
                </a:schemeClr>
              </a:buClr>
              <a:buFontTx/>
              <a:buChar char="-"/>
              <a:defRPr/>
            </a:pPr>
            <a:r>
              <a:rPr lang="en-US" sz="2000" dirty="0" smtClean="0">
                <a:solidFill>
                  <a:schemeClr val="bg1"/>
                </a:solidFill>
                <a:latin typeface="Arial" pitchFamily="34" charset="0"/>
                <a:cs typeface="Arial" pitchFamily="34" charset="0"/>
              </a:rPr>
              <a:t>The amount of sedation can be changed at any time, allowing the person controlling the gas to increase or decrease the depth of sedation. </a:t>
            </a:r>
          </a:p>
          <a:p>
            <a:pPr marL="0" indent="0" eaLnBrk="1" fontAlgn="auto" hangingPunct="1">
              <a:lnSpc>
                <a:spcPct val="120000"/>
              </a:lnSpc>
              <a:spcBef>
                <a:spcPts val="0"/>
              </a:spcBef>
              <a:spcAft>
                <a:spcPts val="0"/>
              </a:spcAft>
              <a:buClr>
                <a:schemeClr val="tx1">
                  <a:shade val="95000"/>
                </a:schemeClr>
              </a:buClr>
              <a:buFontTx/>
              <a:buChar char="-"/>
              <a:defRPr/>
            </a:pPr>
            <a:r>
              <a:rPr lang="en-US" sz="2000" dirty="0" smtClean="0">
                <a:solidFill>
                  <a:schemeClr val="bg1"/>
                </a:solidFill>
                <a:latin typeface="Arial" pitchFamily="34" charset="0"/>
                <a:cs typeface="Arial" pitchFamily="34" charset="0"/>
              </a:rPr>
              <a:t>Also, different sedation types do not allow for this. For example, with IV sedation, it’s easy to increase the depth of sedation, but difficult to lessen it. But with laughing gas, the effects are instant. </a:t>
            </a:r>
          </a:p>
          <a:p>
            <a:pPr marL="0" indent="0" eaLnBrk="1" fontAlgn="auto" hangingPunct="1">
              <a:lnSpc>
                <a:spcPct val="120000"/>
              </a:lnSpc>
              <a:spcBef>
                <a:spcPts val="0"/>
              </a:spcBef>
              <a:spcAft>
                <a:spcPts val="0"/>
              </a:spcAft>
              <a:buClr>
                <a:schemeClr val="tx1">
                  <a:shade val="95000"/>
                </a:schemeClr>
              </a:buClr>
              <a:buFont typeface="Wingdings 2"/>
              <a:buNone/>
              <a:defRPr/>
            </a:pPr>
            <a:r>
              <a:rPr lang="en-US" sz="2000" dirty="0" smtClean="0">
                <a:solidFill>
                  <a:schemeClr val="bg1"/>
                </a:solidFill>
                <a:latin typeface="Arial" pitchFamily="34" charset="0"/>
                <a:cs typeface="Arial" pitchFamily="34" charset="0"/>
              </a:rPr>
              <a:t>- There are no lasting effects, the gas is taken out of the body within about 3 to 5 minutes after the gas supply is stopped, and so no more gas is in your body. </a:t>
            </a:r>
          </a:p>
          <a:p>
            <a:pPr marL="0" indent="0" eaLnBrk="1" fontAlgn="auto" hangingPunct="1">
              <a:lnSpc>
                <a:spcPct val="120000"/>
              </a:lnSpc>
              <a:spcBef>
                <a:spcPts val="0"/>
              </a:spcBef>
              <a:spcAft>
                <a:spcPts val="0"/>
              </a:spcAft>
              <a:buClr>
                <a:schemeClr val="tx1">
                  <a:shade val="95000"/>
                </a:schemeClr>
              </a:buClr>
              <a:buFontTx/>
              <a:buChar char="-"/>
              <a:defRPr/>
            </a:pPr>
            <a:r>
              <a:rPr lang="en-US" sz="2000" dirty="0" smtClean="0">
                <a:solidFill>
                  <a:schemeClr val="bg1"/>
                </a:solidFill>
                <a:latin typeface="Arial" pitchFamily="34" charset="0"/>
                <a:cs typeface="Arial" pitchFamily="34" charset="0"/>
              </a:rPr>
              <a:t>- Different sedation techniques have a fixed time of action whereas gas can be given for the exact time span it’s needed for. It can also be turned off when it is unnecessary and then turned back on again (though you shouldn't do this too much).</a:t>
            </a:r>
          </a:p>
          <a:p>
            <a:pPr marL="0" indent="0" eaLnBrk="1" fontAlgn="auto" hangingPunct="1">
              <a:lnSpc>
                <a:spcPct val="120000"/>
              </a:lnSpc>
              <a:spcBef>
                <a:spcPts val="0"/>
              </a:spcBef>
              <a:spcAft>
                <a:spcPts val="0"/>
              </a:spcAft>
              <a:buClr>
                <a:schemeClr val="tx1">
                  <a:shade val="95000"/>
                </a:schemeClr>
              </a:buClr>
              <a:buFontTx/>
              <a:buChar char="-"/>
              <a:defRPr/>
            </a:pPr>
            <a:r>
              <a:rPr lang="en-US" sz="2000" dirty="0" smtClean="0">
                <a:solidFill>
                  <a:schemeClr val="bg1"/>
                </a:solidFill>
                <a:latin typeface="Arial" pitchFamily="34" charset="0"/>
                <a:cs typeface="Arial" pitchFamily="34" charset="0"/>
              </a:rPr>
              <a:t>- With nitrous oxide, it is ok to give doses repeatedly until you accomplish the goal or problem. </a:t>
            </a:r>
          </a:p>
          <a:p>
            <a:pPr marL="548640" indent="-411480" eaLnBrk="1" fontAlgn="auto" hangingPunct="1">
              <a:spcAft>
                <a:spcPts val="0"/>
              </a:spcAft>
              <a:buClr>
                <a:schemeClr val="tx1">
                  <a:shade val="95000"/>
                </a:schemeClr>
              </a:buClr>
              <a:buFont typeface="Wingdings 2"/>
              <a:buNone/>
              <a:defRPr/>
            </a:pPr>
            <a:endParaRPr lang="en-US" sz="2000" dirty="0">
              <a:solidFill>
                <a:schemeClr val="bg1"/>
              </a:solidFill>
            </a:endParaRPr>
          </a:p>
        </p:txBody>
      </p:sp>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sp3d extrusionH="57150" prstMaterial="softEdge">
              <a:bevelT w="38100" h="38100" prst="angle"/>
            </a:sp3d>
          </a:bodyPr>
          <a:lstStyle/>
          <a:p>
            <a:pPr eaLnBrk="1" fontAlgn="auto" hangingPunct="1">
              <a:spcAft>
                <a:spcPts val="0"/>
              </a:spcAft>
              <a:defRPr/>
            </a:pPr>
            <a:r>
              <a:rPr lang="en-US" dirty="0" smtClean="0"/>
              <a:t>Continuation… of Advantages</a:t>
            </a:r>
            <a:endParaRPr lang="en-US" dirty="0"/>
          </a:p>
        </p:txBody>
      </p:sp>
      <p:sp>
        <p:nvSpPr>
          <p:cNvPr id="3" name="Content Placeholder 2"/>
          <p:cNvSpPr>
            <a:spLocks noGrp="1"/>
          </p:cNvSpPr>
          <p:nvPr>
            <p:ph idx="1"/>
          </p:nvPr>
        </p:nvSpPr>
        <p:spPr>
          <a:xfrm>
            <a:off x="0" y="914400"/>
            <a:ext cx="9144000" cy="5943600"/>
          </a:xfrm>
        </p:spPr>
        <p:style>
          <a:lnRef idx="1">
            <a:schemeClr val="accent3"/>
          </a:lnRef>
          <a:fillRef idx="3">
            <a:schemeClr val="accent3"/>
          </a:fillRef>
          <a:effectRef idx="2">
            <a:schemeClr val="accent3"/>
          </a:effectRef>
          <a:fontRef idx="minor">
            <a:schemeClr val="lt1"/>
          </a:fontRef>
        </p:style>
        <p:txBody>
          <a:bodyPr>
            <a:normAutofit/>
          </a:bodyPr>
          <a:lstStyle/>
          <a:p>
            <a:pPr marL="548640" indent="-411480" eaLnBrk="1" fontAlgn="auto" hangingPunct="1">
              <a:spcAft>
                <a:spcPts val="0"/>
              </a:spcAft>
              <a:buClr>
                <a:schemeClr val="tx1">
                  <a:shade val="95000"/>
                </a:schemeClr>
              </a:buClr>
              <a:buFont typeface="Wingdings 2"/>
              <a:buNone/>
              <a:defRPr/>
            </a:pPr>
            <a:r>
              <a:rPr lang="en-US" sz="2200" dirty="0" smtClean="0">
                <a:solidFill>
                  <a:schemeClr val="bg1"/>
                </a:solidFill>
                <a:latin typeface="Arial" pitchFamily="34" charset="0"/>
                <a:cs typeface="Arial" pitchFamily="34" charset="0"/>
              </a:rPr>
              <a:t>- No injection is required. In cases of very severe needle phobia, getting laughing gas before can help you feel more relaxed to allow the needle required for certain sedation that has to be inserted into your hand or arm . The deep state of sedation achievable through different sedation will then allow you to accept local anesthetic.</a:t>
            </a:r>
          </a:p>
          <a:p>
            <a:pPr marL="548640" indent="-411480" eaLnBrk="1" fontAlgn="auto" hangingPunct="1">
              <a:spcAft>
                <a:spcPts val="0"/>
              </a:spcAft>
              <a:buClr>
                <a:schemeClr val="tx1">
                  <a:shade val="95000"/>
                </a:schemeClr>
              </a:buClr>
              <a:buFont typeface="Wingdings 2"/>
              <a:buNone/>
              <a:defRPr/>
            </a:pPr>
            <a:r>
              <a:rPr lang="en-US" sz="2200" dirty="0" smtClean="0">
                <a:solidFill>
                  <a:schemeClr val="bg1"/>
                </a:solidFill>
                <a:latin typeface="Arial" pitchFamily="34" charset="0"/>
                <a:cs typeface="Arial" pitchFamily="34" charset="0"/>
              </a:rPr>
              <a:t>- Inhalation sedation is safe. It has only few side effects and the drugs used also have no dangerous effects on the heart, lungs, liver, kidneys, or brain.</a:t>
            </a:r>
          </a:p>
          <a:p>
            <a:pPr marL="548640" indent="-411480" eaLnBrk="1" fontAlgn="auto" hangingPunct="1">
              <a:spcAft>
                <a:spcPts val="0"/>
              </a:spcAft>
              <a:buClr>
                <a:schemeClr val="tx1">
                  <a:shade val="95000"/>
                </a:schemeClr>
              </a:buClr>
              <a:buFont typeface="Wingdings 2"/>
              <a:buNone/>
              <a:defRPr/>
            </a:pPr>
            <a:r>
              <a:rPr lang="en-US" sz="2200" dirty="0" smtClean="0">
                <a:solidFill>
                  <a:schemeClr val="bg1"/>
                </a:solidFill>
                <a:latin typeface="Arial" pitchFamily="34" charset="0"/>
                <a:cs typeface="Arial" pitchFamily="34" charset="0"/>
              </a:rPr>
              <a:t>- Inhalation sedation has been found to be very effective in eliminating severe gagging.</a:t>
            </a:r>
          </a:p>
          <a:p>
            <a:pPr marL="548640" indent="-411480" eaLnBrk="1" fontAlgn="auto" hangingPunct="1">
              <a:spcAft>
                <a:spcPts val="0"/>
              </a:spcAft>
              <a:buClr>
                <a:schemeClr val="tx1">
                  <a:shade val="95000"/>
                </a:schemeClr>
              </a:buClr>
              <a:buFont typeface="Wingdings 2"/>
              <a:buNone/>
              <a:defRPr/>
            </a:pPr>
            <a:endParaRPr lang="en-US" dirty="0"/>
          </a:p>
        </p:txBody>
      </p:sp>
    </p:spTree>
  </p:cSld>
  <p:clrMapOvr>
    <a:masterClrMapping/>
  </p:clrMapOvr>
  <p:transition>
    <p:wipe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Autofit/>
          </a:bodyPr>
          <a:lstStyle/>
          <a:p>
            <a:pPr eaLnBrk="1" fontAlgn="auto" hangingPunct="1">
              <a:spcAft>
                <a:spcPts val="0"/>
              </a:spcAft>
              <a:defRPr/>
            </a:pPr>
            <a:r>
              <a:rPr lang="en-US" sz="7200" dirty="0" smtClean="0">
                <a:effectLst>
                  <a:outerShdw blurRad="114300" dist="101600" dir="2700000" algn="tl" rotWithShape="0">
                    <a:srgbClr val="000000">
                      <a:alpha val="40000"/>
                    </a:srgbClr>
                  </a:outerShdw>
                  <a:reflection blurRad="6350" stA="55000" endA="300" endPos="45500" dir="5400000" sy="-100000" algn="bl" rotWithShape="0"/>
                </a:effectLst>
                <a:latin typeface="Arial" pitchFamily="34" charset="0"/>
                <a:cs typeface="Arial" pitchFamily="34" charset="0"/>
              </a:rPr>
              <a:t>Disadvantages</a:t>
            </a:r>
            <a:endParaRPr lang="en-US" sz="7200" dirty="0">
              <a:effectLst>
                <a:outerShdw blurRad="114300" dist="101600" dir="2700000" algn="tl" rotWithShape="0">
                  <a:srgbClr val="000000">
                    <a:alpha val="40000"/>
                  </a:srgbClr>
                </a:outerShdw>
                <a:reflection blurRad="6350" stA="55000" endA="300" endPos="45500" dir="5400000" sy="-100000" algn="bl" rotWithShape="0"/>
              </a:effectLst>
              <a:latin typeface="Arial" pitchFamily="34" charset="0"/>
              <a:cs typeface="Arial" pitchFamily="34" charset="0"/>
            </a:endParaRPr>
          </a:p>
        </p:txBody>
      </p:sp>
      <p:sp>
        <p:nvSpPr>
          <p:cNvPr id="3" name="Content Placeholder 2"/>
          <p:cNvSpPr>
            <a:spLocks noGrp="1"/>
          </p:cNvSpPr>
          <p:nvPr>
            <p:ph idx="1"/>
          </p:nvPr>
        </p:nvSpPr>
        <p:spPr/>
        <p:style>
          <a:lnRef idx="1">
            <a:schemeClr val="accent4"/>
          </a:lnRef>
          <a:fillRef idx="3">
            <a:schemeClr val="accent4"/>
          </a:fillRef>
          <a:effectRef idx="2">
            <a:schemeClr val="accent4"/>
          </a:effectRef>
          <a:fontRef idx="minor">
            <a:schemeClr val="lt1"/>
          </a:fontRef>
        </p:style>
        <p:txBody>
          <a:bodyPr>
            <a:normAutofit/>
          </a:bodyPr>
          <a:lstStyle/>
          <a:p>
            <a:pPr marL="548640" indent="-411480" eaLnBrk="1" fontAlgn="auto" hangingPunct="1">
              <a:spcAft>
                <a:spcPts val="0"/>
              </a:spcAft>
              <a:buClr>
                <a:schemeClr val="tx1">
                  <a:shade val="95000"/>
                </a:schemeClr>
              </a:buClr>
              <a:buFont typeface="Wingdings 2"/>
              <a:buNone/>
              <a:defRPr/>
            </a:pPr>
            <a:r>
              <a:rPr lang="en-US" sz="2000" dirty="0" smtClean="0">
                <a:solidFill>
                  <a:schemeClr val="bg1"/>
                </a:solidFill>
                <a:latin typeface="Arial" pitchFamily="34" charset="0"/>
                <a:cs typeface="Arial" pitchFamily="34" charset="0"/>
              </a:rPr>
              <a:t>- Some people will not get sufficient sedation with the right amount of oxygen needed during the sedation .</a:t>
            </a:r>
          </a:p>
          <a:p>
            <a:pPr marL="548640" indent="-411480" eaLnBrk="1" fontAlgn="auto" hangingPunct="1">
              <a:spcAft>
                <a:spcPts val="0"/>
              </a:spcAft>
              <a:buClr>
                <a:schemeClr val="tx1">
                  <a:shade val="95000"/>
                </a:schemeClr>
              </a:buClr>
              <a:buFont typeface="Wingdings 2"/>
              <a:buNone/>
              <a:defRPr/>
            </a:pPr>
            <a:r>
              <a:rPr lang="en-US" sz="2000" dirty="0" smtClean="0">
                <a:solidFill>
                  <a:schemeClr val="bg1"/>
                </a:solidFill>
                <a:latin typeface="Arial" pitchFamily="34" charset="0"/>
                <a:cs typeface="Arial" pitchFamily="34" charset="0"/>
              </a:rPr>
              <a:t>- If you can’t breathe through your nose (either because you’re a pure mouth breather, or because your nose is congested), or you feel too claustrophobic when something is put over your nose, it can’t be used.</a:t>
            </a:r>
          </a:p>
          <a:p>
            <a:pPr marL="548640" indent="-411480" eaLnBrk="1" fontAlgn="auto" hangingPunct="1">
              <a:spcAft>
                <a:spcPts val="0"/>
              </a:spcAft>
              <a:buClr>
                <a:schemeClr val="tx1">
                  <a:shade val="95000"/>
                </a:schemeClr>
              </a:buClr>
              <a:buFontTx/>
              <a:buChar char="-"/>
              <a:defRPr/>
            </a:pPr>
            <a:r>
              <a:rPr lang="en-US" sz="2000" dirty="0" smtClean="0">
                <a:solidFill>
                  <a:schemeClr val="bg1"/>
                </a:solidFill>
                <a:latin typeface="Arial" pitchFamily="34" charset="0"/>
                <a:cs typeface="Arial" pitchFamily="34" charset="0"/>
              </a:rPr>
              <a:t>A couple of people are not comfortable with the effects of laughing gas (either because they’re afraid they might lose control or because it makes them feel very nauseous)</a:t>
            </a:r>
          </a:p>
          <a:p>
            <a:pPr marL="548640" indent="-411480" eaLnBrk="1" fontAlgn="auto" hangingPunct="1">
              <a:spcAft>
                <a:spcPts val="0"/>
              </a:spcAft>
              <a:buClr>
                <a:schemeClr val="tx1">
                  <a:shade val="95000"/>
                </a:schemeClr>
              </a:buClr>
              <a:buFontTx/>
              <a:buChar char="-"/>
              <a:defRPr/>
            </a:pPr>
            <a:r>
              <a:rPr lang="en-US" sz="2000" dirty="0" smtClean="0">
                <a:solidFill>
                  <a:schemeClr val="bg1"/>
                </a:solidFill>
                <a:latin typeface="Arial" pitchFamily="34" charset="0"/>
                <a:cs typeface="Arial" pitchFamily="34" charset="0"/>
              </a:rPr>
              <a:t>Abuse/Dependence</a:t>
            </a:r>
          </a:p>
        </p:txBody>
      </p:sp>
    </p:spTree>
  </p:cSld>
  <p:clrMapOvr>
    <a:masterClrMapping/>
  </p:clrMapOvr>
  <p:transition>
    <p:pull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pPr eaLnBrk="1" fontAlgn="auto" hangingPunct="1">
              <a:spcAft>
                <a:spcPts val="0"/>
              </a:spcAft>
              <a:defRPr/>
            </a:pPr>
            <a:r>
              <a:rPr lang="en-US" sz="6000" dirty="0" smtClean="0">
                <a:latin typeface="Arial" pitchFamily="34" charset="0"/>
                <a:cs typeface="Arial" pitchFamily="34" charset="0"/>
              </a:rPr>
              <a:t>Production</a:t>
            </a:r>
            <a:endParaRPr lang="en-US" sz="6000" dirty="0">
              <a:latin typeface="Arial" pitchFamily="34" charset="0"/>
              <a:cs typeface="Arial" pitchFamily="34" charset="0"/>
            </a:endParaRPr>
          </a:p>
        </p:txBody>
      </p:sp>
      <p:sp>
        <p:nvSpPr>
          <p:cNvPr id="3" name="Content Placeholder 2"/>
          <p:cNvSpPr>
            <a:spLocks noGrp="1"/>
          </p:cNvSpPr>
          <p:nvPr>
            <p:ph idx="1"/>
          </p:nvPr>
        </p:nvSpPr>
        <p:spPr>
          <a:xfrm>
            <a:off x="152400" y="990600"/>
            <a:ext cx="8839200" cy="5715000"/>
          </a:xfrm>
        </p:spPr>
        <p:style>
          <a:lnRef idx="0">
            <a:schemeClr val="accent1"/>
          </a:lnRef>
          <a:fillRef idx="3">
            <a:schemeClr val="accent1"/>
          </a:fillRef>
          <a:effectRef idx="3">
            <a:schemeClr val="accent1"/>
          </a:effectRef>
          <a:fontRef idx="minor">
            <a:schemeClr val="lt1"/>
          </a:fontRef>
        </p:style>
        <p:txBody>
          <a:bodyPr>
            <a:normAutofit/>
          </a:bodyPr>
          <a:lstStyle/>
          <a:p>
            <a:pPr marL="0" indent="0" eaLnBrk="1" fontAlgn="auto" hangingPunct="1">
              <a:spcBef>
                <a:spcPts val="0"/>
              </a:spcBef>
              <a:spcAft>
                <a:spcPts val="0"/>
              </a:spcAft>
              <a:buClr>
                <a:schemeClr val="tx1">
                  <a:shade val="95000"/>
                </a:schemeClr>
              </a:buClr>
              <a:buFont typeface="Wingdings 2"/>
              <a:buNone/>
              <a:defRPr/>
            </a:pPr>
            <a:r>
              <a:rPr lang="en-US" sz="2000" dirty="0" smtClean="0">
                <a:solidFill>
                  <a:schemeClr val="bg1"/>
                </a:solidFill>
                <a:latin typeface="Arial" pitchFamily="34" charset="0"/>
                <a:cs typeface="Arial" pitchFamily="34" charset="0"/>
              </a:rPr>
              <a:t>Nitrous oxide is most commonly prepared by careful heating of ammonium nitrate, which decomposes into nitrous oxide and water vapor. This reaction occurs between 170 and 240 °C, temperatures where ammonium nitrate is a moderately sensitive explosive and a very powerful oxidizer. The addition of various phosphates favors formation of a purer gas at slightly lower temperatures. This reaction occurs between 170 and 240 °C, temperatures where ammonium nitrate is a moderately sensitive explosive and a very powerful oxidizer.</a:t>
            </a:r>
            <a:endParaRPr lang="en-US" sz="2000" dirty="0">
              <a:solidFill>
                <a:schemeClr val="bg1"/>
              </a:solidFill>
              <a:latin typeface="Arial" pitchFamily="34" charset="0"/>
              <a:cs typeface="Arial" pitchFamily="34" charset="0"/>
            </a:endParaRPr>
          </a:p>
        </p:txBody>
      </p:sp>
    </p:spTree>
  </p:cSld>
  <p:clrMapOvr>
    <a:masterClrMapping/>
  </p:clrMapOvr>
  <p:transition>
    <p:pull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Inhalants and DSM-IV-TR</a:t>
            </a:r>
            <a:endParaRPr lang="en-US" dirty="0"/>
          </a:p>
        </p:txBody>
      </p:sp>
      <p:sp>
        <p:nvSpPr>
          <p:cNvPr id="30722" name="Content Placeholder 2"/>
          <p:cNvSpPr>
            <a:spLocks noGrp="1"/>
          </p:cNvSpPr>
          <p:nvPr>
            <p:ph idx="1"/>
          </p:nvPr>
        </p:nvSpPr>
        <p:spPr/>
        <p:txBody>
          <a:bodyPr/>
          <a:lstStyle/>
          <a:p>
            <a:pPr eaLnBrk="1" hangingPunct="1"/>
            <a:r>
              <a:rPr lang="en-US" smtClean="0"/>
              <a:t>Abuse</a:t>
            </a:r>
          </a:p>
          <a:p>
            <a:pPr eaLnBrk="1" hangingPunct="1"/>
            <a:r>
              <a:rPr lang="en-US" smtClean="0"/>
              <a:t>Dependence</a:t>
            </a:r>
          </a:p>
          <a:p>
            <a:pPr eaLnBrk="1" hangingPunct="1"/>
            <a:r>
              <a:rPr lang="en-US" smtClean="0"/>
              <a:t>Intoxication</a:t>
            </a:r>
          </a:p>
          <a:p>
            <a:pPr eaLnBrk="1" hangingPunct="1"/>
            <a:r>
              <a:rPr lang="en-US" smtClean="0"/>
              <a:t>Intoxication Delirium</a:t>
            </a:r>
          </a:p>
          <a:p>
            <a:pPr eaLnBrk="1" hangingPunct="1"/>
            <a:r>
              <a:rPr lang="en-US" smtClean="0"/>
              <a:t>Induced persisting Dementia</a:t>
            </a:r>
          </a:p>
          <a:p>
            <a:pPr eaLnBrk="1" hangingPunct="1"/>
            <a:r>
              <a:rPr lang="en-US" smtClean="0"/>
              <a:t>Induced psychotic disorder</a:t>
            </a:r>
          </a:p>
          <a:p>
            <a:pPr eaLnBrk="1" hangingPunct="1"/>
            <a:r>
              <a:rPr lang="en-US" smtClean="0"/>
              <a:t>With delusions</a:t>
            </a:r>
          </a:p>
          <a:p>
            <a:pPr eaLnBrk="1" hangingPunct="1"/>
            <a:r>
              <a:rPr lang="en-US" smtClean="0"/>
              <a:t>Induced mood disorder</a:t>
            </a:r>
          </a:p>
          <a:p>
            <a:pPr eaLnBrk="1" hangingPunct="1"/>
            <a:r>
              <a:rPr lang="en-US" smtClean="0"/>
              <a:t>Induced anxiety disorder</a:t>
            </a:r>
          </a:p>
          <a:p>
            <a:pPr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Inhalants and DSM-IV-TR</a:t>
            </a:r>
            <a:endParaRPr lang="en-US" dirty="0"/>
          </a:p>
        </p:txBody>
      </p:sp>
      <p:sp>
        <p:nvSpPr>
          <p:cNvPr id="31746" name="Content Placeholder 2"/>
          <p:cNvSpPr>
            <a:spLocks noGrp="1"/>
          </p:cNvSpPr>
          <p:nvPr>
            <p:ph idx="1"/>
          </p:nvPr>
        </p:nvSpPr>
        <p:spPr/>
        <p:txBody>
          <a:bodyPr/>
          <a:lstStyle/>
          <a:p>
            <a:pPr eaLnBrk="1" hangingPunct="1"/>
            <a:r>
              <a:rPr lang="en-US" smtClean="0"/>
              <a:t>Related Disorder NOS</a:t>
            </a:r>
          </a:p>
        </p:txBody>
      </p:sp>
      <p:pic>
        <p:nvPicPr>
          <p:cNvPr id="31747" name="Picture 2" descr="http://www.drugstv.com/images/inhala3.jpg"/>
          <p:cNvPicPr>
            <a:picLocks noChangeAspect="1" noChangeArrowheads="1"/>
          </p:cNvPicPr>
          <p:nvPr/>
        </p:nvPicPr>
        <p:blipFill>
          <a:blip r:embed="rId2"/>
          <a:srcRect/>
          <a:stretch>
            <a:fillRect/>
          </a:stretch>
        </p:blipFill>
        <p:spPr bwMode="auto">
          <a:xfrm>
            <a:off x="228600" y="2590800"/>
            <a:ext cx="2019300" cy="3638550"/>
          </a:xfrm>
          <a:prstGeom prst="rect">
            <a:avLst/>
          </a:prstGeom>
          <a:noFill/>
          <a:ln w="9525">
            <a:noFill/>
            <a:miter lim="800000"/>
            <a:headEnd/>
            <a:tailEnd/>
          </a:ln>
        </p:spPr>
      </p:pic>
      <p:pic>
        <p:nvPicPr>
          <p:cNvPr id="31748" name="Picture 4" descr="http://www.drugstv.com/images/inhala2.gif"/>
          <p:cNvPicPr>
            <a:picLocks noChangeAspect="1" noChangeArrowheads="1"/>
          </p:cNvPicPr>
          <p:nvPr/>
        </p:nvPicPr>
        <p:blipFill>
          <a:blip r:embed="rId3"/>
          <a:srcRect/>
          <a:stretch>
            <a:fillRect/>
          </a:stretch>
        </p:blipFill>
        <p:spPr bwMode="auto">
          <a:xfrm>
            <a:off x="3352800" y="3124200"/>
            <a:ext cx="2609850" cy="24574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Street Names</a:t>
            </a:r>
            <a:endParaRPr lang="en-US" dirty="0"/>
          </a:p>
        </p:txBody>
      </p:sp>
      <p:sp>
        <p:nvSpPr>
          <p:cNvPr id="32770" name="Content Placeholder 2"/>
          <p:cNvSpPr>
            <a:spLocks noGrp="1"/>
          </p:cNvSpPr>
          <p:nvPr>
            <p:ph idx="1"/>
          </p:nvPr>
        </p:nvSpPr>
        <p:spPr/>
        <p:txBody>
          <a:bodyPr/>
          <a:lstStyle/>
          <a:p>
            <a:pPr eaLnBrk="1" hangingPunct="1"/>
            <a:r>
              <a:rPr lang="en-US" smtClean="0"/>
              <a:t>Whippets</a:t>
            </a:r>
          </a:p>
          <a:p>
            <a:pPr eaLnBrk="1" hangingPunct="1"/>
            <a:r>
              <a:rPr lang="en-US" smtClean="0"/>
              <a:t>Poppers</a:t>
            </a:r>
          </a:p>
          <a:p>
            <a:pPr eaLnBrk="1" hangingPunct="1"/>
            <a:r>
              <a:rPr lang="en-US" smtClean="0"/>
              <a:t>snappers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Huffing</a:t>
            </a:r>
            <a:endParaRPr lang="en-US" dirty="0"/>
          </a:p>
        </p:txBody>
      </p:sp>
      <p:sp>
        <p:nvSpPr>
          <p:cNvPr id="33794" name="Content Placeholder 2"/>
          <p:cNvSpPr>
            <a:spLocks noGrp="1"/>
          </p:cNvSpPr>
          <p:nvPr>
            <p:ph idx="1"/>
          </p:nvPr>
        </p:nvSpPr>
        <p:spPr/>
        <p:txBody>
          <a:bodyPr/>
          <a:lstStyle/>
          <a:p>
            <a:pPr eaLnBrk="1" hangingPunct="1"/>
            <a:r>
              <a:rPr lang="en-US" b="1" smtClean="0"/>
              <a:t>Huffing</a:t>
            </a:r>
            <a:r>
              <a:rPr lang="en-US" smtClean="0"/>
              <a:t> is the 3rd most abused substance by teenagers and is an increasing problem in today's society. According to the National Survey on Drug Use and Health (NSDUH/NHSDA), "inhalants had the youngest average age at first use (16.0 years)" and "75% of recent initiates were under 18 when they first used".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smtClean="0">
                <a:ln>
                  <a:noFill/>
                </a:ln>
                <a:solidFill>
                  <a:schemeClr val="tx1"/>
                </a:solidFill>
                <a:effectLst/>
              </a:rPr>
              <a:t>Case</a:t>
            </a:r>
          </a:p>
        </p:txBody>
      </p:sp>
      <p:sp>
        <p:nvSpPr>
          <p:cNvPr id="15362" name="Rectangle 3"/>
          <p:cNvSpPr>
            <a:spLocks noGrp="1"/>
          </p:cNvSpPr>
          <p:nvPr>
            <p:ph type="body" idx="1"/>
          </p:nvPr>
        </p:nvSpPr>
        <p:spPr/>
        <p:txBody>
          <a:bodyPr/>
          <a:lstStyle/>
          <a:p>
            <a:pPr eaLnBrk="1" hangingPunct="1"/>
            <a:r>
              <a:rPr lang="en-US" smtClean="0"/>
              <a:t>The patient (AC) is a 17–year-old girl with one and a half year history of anorexia nervosa and Inhalant Abuse. The disorder started when she was 15.5-year- old. She had amenorrhea for four successive menstrual cycles.  The patient was referred to the residential facility by a physician after one and a half years from the onset of the disorder during which she had been seeking pharmaceutical treatment at medical centers and hospitals.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mtClean="0"/>
              <a:t>Mechanism Of Action</a:t>
            </a:r>
            <a:endParaRPr lang="en-US" dirty="0"/>
          </a:p>
        </p:txBody>
      </p:sp>
      <p:sp>
        <p:nvSpPr>
          <p:cNvPr id="34818" name="Content Placeholder 2"/>
          <p:cNvSpPr>
            <a:spLocks noGrp="1"/>
          </p:cNvSpPr>
          <p:nvPr>
            <p:ph idx="1"/>
          </p:nvPr>
        </p:nvSpPr>
        <p:spPr/>
        <p:txBody>
          <a:bodyPr/>
          <a:lstStyle/>
          <a:p>
            <a:pPr eaLnBrk="1" hangingPunct="1"/>
            <a:r>
              <a:rPr lang="en-US" smtClean="0"/>
              <a:t>Activation of mu and kappa receptors</a:t>
            </a:r>
          </a:p>
          <a:p>
            <a:pPr eaLnBrk="1" hangingPunct="1"/>
            <a:r>
              <a:rPr lang="en-US" smtClean="0"/>
              <a:t>Dopamine circuitry in the nucleus accumbens</a:t>
            </a:r>
          </a:p>
          <a:p>
            <a:pPr eaLnBrk="1" hangingPunct="1"/>
            <a:r>
              <a:rPr lang="en-US" smtClean="0"/>
              <a:t>Noradrenergic neurons in the brainstem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Nitrous Oxide and effects</a:t>
            </a:r>
            <a:endParaRPr lang="en-US" dirty="0"/>
          </a:p>
        </p:txBody>
      </p:sp>
      <p:sp>
        <p:nvSpPr>
          <p:cNvPr id="36866" name="Content Placeholder 2"/>
          <p:cNvSpPr>
            <a:spLocks noGrp="1"/>
          </p:cNvSpPr>
          <p:nvPr>
            <p:ph idx="1"/>
          </p:nvPr>
        </p:nvSpPr>
        <p:spPr/>
        <p:txBody>
          <a:bodyPr/>
          <a:lstStyle/>
          <a:p>
            <a:pPr eaLnBrk="1" hangingPunct="1"/>
            <a:r>
              <a:rPr lang="en-US" smtClean="0"/>
              <a:t>Euphoria</a:t>
            </a:r>
          </a:p>
          <a:p>
            <a:pPr eaLnBrk="1" hangingPunct="1"/>
            <a:r>
              <a:rPr lang="en-US" smtClean="0"/>
              <a:t>Incoordination</a:t>
            </a:r>
          </a:p>
          <a:p>
            <a:pPr eaLnBrk="1" hangingPunct="1"/>
            <a:r>
              <a:rPr lang="en-US" smtClean="0"/>
              <a:t>Dissociation</a:t>
            </a:r>
          </a:p>
          <a:p>
            <a:pPr eaLnBrk="1" hangingPunct="1"/>
            <a:r>
              <a:rPr lang="en-US" smtClean="0"/>
              <a:t>Hallucinations</a:t>
            </a:r>
          </a:p>
          <a:p>
            <a:pPr eaLnBrk="1" hangingPunct="1"/>
            <a:r>
              <a:rPr lang="en-US" smtClean="0"/>
              <a:t>Persecutory delusions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Nitrous Oxide and Brain</a:t>
            </a:r>
            <a:endParaRPr lang="en-US" dirty="0"/>
          </a:p>
        </p:txBody>
      </p:sp>
      <p:sp>
        <p:nvSpPr>
          <p:cNvPr id="38914" name="Content Placeholder 2"/>
          <p:cNvSpPr>
            <a:spLocks noGrp="1"/>
          </p:cNvSpPr>
          <p:nvPr>
            <p:ph idx="1"/>
          </p:nvPr>
        </p:nvSpPr>
        <p:spPr/>
        <p:txBody>
          <a:bodyPr/>
          <a:lstStyle/>
          <a:p>
            <a:pPr eaLnBrk="1" hangingPunct="1"/>
            <a:r>
              <a:rPr lang="en-US" smtClean="0"/>
              <a:t>Inactivation of Vit B12-Neuronal Demyelination</a:t>
            </a:r>
          </a:p>
          <a:p>
            <a:pPr eaLnBrk="1" hangingPunct="1"/>
            <a:r>
              <a:rPr lang="en-US" smtClean="0"/>
              <a:t>Disruption of DNA synthesis</a:t>
            </a:r>
          </a:p>
          <a:p>
            <a:pPr eaLnBrk="1" hangingPunct="1"/>
            <a:r>
              <a:rPr lang="en-US" smtClean="0"/>
              <a:t>Inhibition of NMDA receptors</a:t>
            </a:r>
          </a:p>
          <a:p>
            <a:pPr eaLnBrk="1" hangingPunct="1"/>
            <a:r>
              <a:rPr lang="en-US" smtClean="0"/>
              <a:t>Stimulation of noradrenergic and dopaminergic neurons</a:t>
            </a:r>
          </a:p>
          <a:p>
            <a:pPr eaLnBrk="1" hangingPunct="1">
              <a:buFont typeface="Wingdings 2" pitchFamily="18" charset="2"/>
              <a:buNone/>
            </a:pPr>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Intoxication with Nitrous Oxide</a:t>
            </a:r>
            <a:endParaRPr lang="en-US" dirty="0"/>
          </a:p>
        </p:txBody>
      </p:sp>
      <p:sp>
        <p:nvSpPr>
          <p:cNvPr id="39938" name="Content Placeholder 2"/>
          <p:cNvSpPr>
            <a:spLocks noGrp="1"/>
          </p:cNvSpPr>
          <p:nvPr>
            <p:ph idx="1"/>
          </p:nvPr>
        </p:nvSpPr>
        <p:spPr/>
        <p:txBody>
          <a:bodyPr/>
          <a:lstStyle/>
          <a:p>
            <a:pPr eaLnBrk="1" hangingPunct="1"/>
            <a:r>
              <a:rPr lang="en-US" smtClean="0"/>
              <a:t>Spinal Myoclonus</a:t>
            </a:r>
          </a:p>
          <a:p>
            <a:pPr eaLnBrk="1" hangingPunct="1"/>
            <a:r>
              <a:rPr lang="en-US" smtClean="0"/>
              <a:t>Sensorimotor polyneuropathy</a:t>
            </a:r>
          </a:p>
          <a:p>
            <a:pPr eaLnBrk="1" hangingPunct="1"/>
            <a:r>
              <a:rPr lang="en-US" smtClean="0"/>
              <a:t>Paralysis</a:t>
            </a:r>
          </a:p>
          <a:p>
            <a:pPr eaLnBrk="1" hangingPunct="1"/>
            <a:r>
              <a:rPr lang="en-US" smtClean="0"/>
              <a:t>Abnormal brainstem activity</a:t>
            </a:r>
          </a:p>
          <a:p>
            <a:pPr eaLnBrk="1" hangingPunct="1"/>
            <a:r>
              <a:rPr lang="en-US" smtClean="0"/>
              <a:t>Cervical myelopathy</a:t>
            </a:r>
          </a:p>
          <a:p>
            <a:pPr eaLnBrk="1" hangingPunct="1"/>
            <a:r>
              <a:rPr lang="en-US" smtClean="0"/>
              <a:t>Cognitive problems</a:t>
            </a:r>
          </a:p>
          <a:p>
            <a:pPr eaLnBrk="1" hangingPunct="1"/>
            <a:r>
              <a:rPr lang="en-US" smtClean="0"/>
              <a:t>Amnesia</a:t>
            </a:r>
          </a:p>
          <a:p>
            <a:pPr eaLnBrk="1" hangingPunct="1"/>
            <a:r>
              <a:rPr lang="en-US" smtClean="0"/>
              <a:t>Attention</a:t>
            </a:r>
          </a:p>
          <a:p>
            <a:pPr eaLnBrk="1" hangingPunct="1">
              <a:buFont typeface="Wingdings 2" pitchFamily="18" charset="2"/>
              <a:buNone/>
            </a:pPr>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Short term effects</a:t>
            </a:r>
            <a:endParaRPr lang="en-US" dirty="0"/>
          </a:p>
        </p:txBody>
      </p:sp>
      <p:sp>
        <p:nvSpPr>
          <p:cNvPr id="40962" name="Content Placeholder 2"/>
          <p:cNvSpPr>
            <a:spLocks noGrp="1"/>
          </p:cNvSpPr>
          <p:nvPr>
            <p:ph idx="1"/>
          </p:nvPr>
        </p:nvSpPr>
        <p:spPr/>
        <p:txBody>
          <a:bodyPr/>
          <a:lstStyle/>
          <a:p>
            <a:pPr eaLnBrk="1" hangingPunct="1"/>
            <a:r>
              <a:rPr lang="en-US" smtClean="0"/>
              <a:t>Drowsiness</a:t>
            </a:r>
          </a:p>
          <a:p>
            <a:pPr eaLnBrk="1" hangingPunct="1"/>
            <a:r>
              <a:rPr lang="en-US" smtClean="0"/>
              <a:t>Dizziness</a:t>
            </a:r>
          </a:p>
          <a:p>
            <a:pPr eaLnBrk="1" hangingPunct="1"/>
            <a:r>
              <a:rPr lang="en-US" smtClean="0"/>
              <a:t>Euphoria</a:t>
            </a:r>
          </a:p>
          <a:p>
            <a:pPr eaLnBrk="1" hangingPunct="1"/>
            <a:r>
              <a:rPr lang="en-US" smtClean="0"/>
              <a:t>Frostbite</a:t>
            </a:r>
          </a:p>
          <a:p>
            <a:pPr eaLnBrk="1" hangingPunct="1"/>
            <a:r>
              <a:rPr lang="en-US" smtClean="0"/>
              <a:t>Unconsciousness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Long term effects</a:t>
            </a:r>
            <a:br>
              <a:rPr lang="en-US" dirty="0" smtClean="0"/>
            </a:br>
            <a:endParaRPr lang="en-US" dirty="0"/>
          </a:p>
        </p:txBody>
      </p:sp>
      <p:sp>
        <p:nvSpPr>
          <p:cNvPr id="41986" name="Content Placeholder 2"/>
          <p:cNvSpPr>
            <a:spLocks noGrp="1"/>
          </p:cNvSpPr>
          <p:nvPr>
            <p:ph idx="1"/>
          </p:nvPr>
        </p:nvSpPr>
        <p:spPr/>
        <p:txBody>
          <a:bodyPr/>
          <a:lstStyle/>
          <a:p>
            <a:pPr eaLnBrk="1" hangingPunct="1"/>
            <a:r>
              <a:rPr lang="en-US" smtClean="0"/>
              <a:t>Depression</a:t>
            </a:r>
          </a:p>
          <a:p>
            <a:pPr eaLnBrk="1" hangingPunct="1"/>
            <a:r>
              <a:rPr lang="en-US" smtClean="0"/>
              <a:t>Mood disorders</a:t>
            </a:r>
          </a:p>
          <a:p>
            <a:pPr eaLnBrk="1" hangingPunct="1"/>
            <a:r>
              <a:rPr lang="en-US" smtClean="0"/>
              <a:t>Psychosis</a:t>
            </a:r>
          </a:p>
          <a:p>
            <a:pPr eaLnBrk="1" hangingPunct="1"/>
            <a:r>
              <a:rPr lang="en-US" smtClean="0"/>
              <a:t>Amnesia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Contributing Factors </a:t>
            </a:r>
            <a:endParaRPr lang="en-US" dirty="0"/>
          </a:p>
        </p:txBody>
      </p:sp>
      <p:sp>
        <p:nvSpPr>
          <p:cNvPr id="44034" name="Content Placeholder 2"/>
          <p:cNvSpPr>
            <a:spLocks noGrp="1"/>
          </p:cNvSpPr>
          <p:nvPr>
            <p:ph idx="1"/>
          </p:nvPr>
        </p:nvSpPr>
        <p:spPr/>
        <p:txBody>
          <a:bodyPr/>
          <a:lstStyle/>
          <a:p>
            <a:pPr eaLnBrk="1" hangingPunct="1"/>
            <a:r>
              <a:rPr lang="en-US" smtClean="0"/>
              <a:t>Research on factors contributing to inhalant abuse suggests that adverse socioeconomic conditions, a history of childhood abuse, poor grades, and dropping out of school all are associated with inhalant abuse.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People at risk</a:t>
            </a:r>
            <a:endParaRPr lang="en-US" dirty="0"/>
          </a:p>
        </p:txBody>
      </p:sp>
      <p:sp>
        <p:nvSpPr>
          <p:cNvPr id="46082" name="Content Placeholder 2"/>
          <p:cNvSpPr>
            <a:spLocks noGrp="1"/>
          </p:cNvSpPr>
          <p:nvPr>
            <p:ph idx="1"/>
          </p:nvPr>
        </p:nvSpPr>
        <p:spPr/>
        <p:txBody>
          <a:bodyPr/>
          <a:lstStyle/>
          <a:p>
            <a:pPr eaLnBrk="1" hangingPunct="1"/>
            <a:r>
              <a:rPr lang="en-US" smtClean="0"/>
              <a:t>Dentists</a:t>
            </a:r>
          </a:p>
          <a:p>
            <a:pPr eaLnBrk="1" hangingPunct="1"/>
            <a:r>
              <a:rPr lang="en-US" smtClean="0"/>
              <a:t>Medical students</a:t>
            </a:r>
          </a:p>
          <a:p>
            <a:pPr eaLnBrk="1" hangingPunct="1"/>
            <a:r>
              <a:rPr lang="en-US" smtClean="0"/>
              <a:t>Hospital staff</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Patterns of Inhalant Abuse</a:t>
            </a:r>
            <a:endParaRPr lang="en-US" dirty="0"/>
          </a:p>
        </p:txBody>
      </p:sp>
      <p:sp>
        <p:nvSpPr>
          <p:cNvPr id="3" name="Content Placeholder 2"/>
          <p:cNvSpPr>
            <a:spLocks noGrp="1"/>
          </p:cNvSpPr>
          <p:nvPr>
            <p:ph idx="1"/>
          </p:nvPr>
        </p:nvSpPr>
        <p:spPr/>
        <p:txBody>
          <a:bodyPr>
            <a:normAutofit fontScale="92500" lnSpcReduction="10000"/>
          </a:bodyPr>
          <a:lstStyle/>
          <a:p>
            <a:pPr marL="548640" indent="-411480" eaLnBrk="1" fontAlgn="auto" hangingPunct="1">
              <a:spcAft>
                <a:spcPts val="0"/>
              </a:spcAft>
              <a:buClr>
                <a:schemeClr val="tx1">
                  <a:shade val="95000"/>
                </a:schemeClr>
              </a:buClr>
              <a:buFont typeface="Wingdings 2"/>
              <a:buChar char=""/>
              <a:defRPr/>
            </a:pPr>
            <a:r>
              <a:rPr lang="en-US" dirty="0" smtClean="0"/>
              <a:t>One national survey indicates that about 3.0 percent of U.S. children have tried inhalants by the time they reach fourth grade.</a:t>
            </a:r>
          </a:p>
          <a:p>
            <a:pPr marL="548640" indent="-411480" eaLnBrk="1" fontAlgn="auto" hangingPunct="1">
              <a:spcAft>
                <a:spcPts val="0"/>
              </a:spcAft>
              <a:buClr>
                <a:schemeClr val="tx1">
                  <a:shade val="95000"/>
                </a:schemeClr>
              </a:buClr>
              <a:buFont typeface="Wingdings 2"/>
              <a:buChar char=""/>
              <a:defRPr/>
            </a:pPr>
            <a:r>
              <a:rPr lang="en-US" dirty="0" smtClean="0"/>
              <a:t>Data from national and State surveys suggest inhalant abuse reaches its peak at some point during the seventh through ninth grades. In the Monitoring the Future (MTF) study, an annual NIDA-supported survey of the Nation's secondary school students, 8th-graders also regularly report the highest rate of current, past year, and lifetime inhalant abuse; 10th- and 12th-graders report less abuse.</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Patterns of Inhalant Abuse</a:t>
            </a:r>
            <a:endParaRPr lang="en-US" dirty="0"/>
          </a:p>
        </p:txBody>
      </p:sp>
      <p:sp>
        <p:nvSpPr>
          <p:cNvPr id="48130" name="Content Placeholder 2"/>
          <p:cNvSpPr>
            <a:spLocks noGrp="1"/>
          </p:cNvSpPr>
          <p:nvPr>
            <p:ph idx="1"/>
          </p:nvPr>
        </p:nvSpPr>
        <p:spPr/>
        <p:txBody>
          <a:bodyPr/>
          <a:lstStyle/>
          <a:p>
            <a:pPr eaLnBrk="1" hangingPunct="1"/>
            <a:r>
              <a:rPr lang="en-US" smtClean="0"/>
              <a:t>Inhalant abuse was up significantly for the second year in a row among 8th-graders, according to the latest MTF data, while use among 10th- and 12th-graders continued to decline.</a:t>
            </a:r>
          </a:p>
          <a:p>
            <a:pPr eaLnBrk="1" hangingPunct="1"/>
            <a:r>
              <a:rPr lang="en-US" smtClean="0"/>
              <a:t>The 2010 MTF indicates that 10.5 percent of 8th grade females reported using inhalants in the past year, compared with 8.8 percent of 8th grade males.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smtClean="0">
                <a:ln>
                  <a:noFill/>
                </a:ln>
                <a:solidFill>
                  <a:schemeClr val="tx1"/>
                </a:solidFill>
                <a:effectLst/>
              </a:rPr>
              <a:t>Case </a:t>
            </a:r>
          </a:p>
        </p:txBody>
      </p:sp>
      <p:sp>
        <p:nvSpPr>
          <p:cNvPr id="16386" name="Rectangle 3"/>
          <p:cNvSpPr>
            <a:spLocks noGrp="1"/>
          </p:cNvSpPr>
          <p:nvPr>
            <p:ph type="body" idx="1"/>
          </p:nvPr>
        </p:nvSpPr>
        <p:spPr/>
        <p:txBody>
          <a:bodyPr/>
          <a:lstStyle/>
          <a:p>
            <a:pPr eaLnBrk="1" hangingPunct="1"/>
            <a:r>
              <a:rPr lang="en-US" sz="2400" smtClean="0"/>
              <a:t>Before the disorder, her weight was 46kg but nothing is known about her height at that time. The patient reported that she was very fleshy and some friends used to make fun of her. When admitted to the rehab facility her weight was only 26 kg with body mass index (BMI) of 14.4 kg/m2. She fulfilled the DSM-IV diagnostic criteria for anorexia nervosa. The patient reported that when started to grow into adolescence, she noticed that some changes were emerging in her body. She was extremely bothered and used to tell her mother that she hated these changes.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Risks</a:t>
            </a:r>
            <a:endParaRPr lang="en-US" dirty="0"/>
          </a:p>
        </p:txBody>
      </p:sp>
      <p:sp>
        <p:nvSpPr>
          <p:cNvPr id="49154" name="Content Placeholder 2"/>
          <p:cNvSpPr>
            <a:spLocks noGrp="1"/>
          </p:cNvSpPr>
          <p:nvPr>
            <p:ph idx="1"/>
          </p:nvPr>
        </p:nvSpPr>
        <p:spPr/>
        <p:txBody>
          <a:bodyPr/>
          <a:lstStyle/>
          <a:p>
            <a:pPr eaLnBrk="1" hangingPunct="1"/>
            <a:r>
              <a:rPr lang="en-US" b="1" smtClean="0"/>
              <a:t>HIV/AIDS</a:t>
            </a:r>
          </a:p>
          <a:p>
            <a:pPr eaLnBrk="1" hangingPunct="1"/>
            <a:r>
              <a:rPr lang="en-US" b="1" smtClean="0"/>
              <a:t>Hepatitis</a:t>
            </a:r>
          </a:p>
          <a:p>
            <a:pPr eaLnBrk="1" hangingPunct="1"/>
            <a:r>
              <a:rPr lang="en-US" b="1" smtClean="0"/>
              <a:t> Other Infectious Diseases</a:t>
            </a:r>
          </a:p>
          <a:p>
            <a:pPr eaLnBrk="1" hangingPunct="1"/>
            <a:endParaRPr lang="en-US"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Recognizing Inhalant Abuse</a:t>
            </a:r>
            <a:br>
              <a:rPr lang="en-US" dirty="0" smtClean="0"/>
            </a:br>
            <a:endParaRPr lang="en-US" dirty="0"/>
          </a:p>
        </p:txBody>
      </p:sp>
      <p:sp>
        <p:nvSpPr>
          <p:cNvPr id="3" name="Content Placeholder 2"/>
          <p:cNvSpPr>
            <a:spLocks noGrp="1"/>
          </p:cNvSpPr>
          <p:nvPr>
            <p:ph idx="1"/>
          </p:nvPr>
        </p:nvSpPr>
        <p:spPr/>
        <p:txBody>
          <a:bodyPr>
            <a:normAutofit fontScale="92500"/>
          </a:bodyPr>
          <a:lstStyle/>
          <a:p>
            <a:pPr marL="548640" indent="-411480" eaLnBrk="1" fontAlgn="auto" hangingPunct="1">
              <a:spcAft>
                <a:spcPts val="0"/>
              </a:spcAft>
              <a:buClr>
                <a:schemeClr val="tx1">
                  <a:shade val="95000"/>
                </a:schemeClr>
              </a:buClr>
              <a:buFont typeface="Wingdings 2"/>
              <a:buChar char=""/>
              <a:defRPr/>
            </a:pPr>
            <a:r>
              <a:rPr lang="en-US" dirty="0" smtClean="0"/>
              <a:t>Chemical odors on breath or clothing</a:t>
            </a:r>
          </a:p>
          <a:p>
            <a:pPr marL="548640" indent="-411480" eaLnBrk="1" fontAlgn="auto" hangingPunct="1">
              <a:spcAft>
                <a:spcPts val="0"/>
              </a:spcAft>
              <a:buClr>
                <a:schemeClr val="tx1">
                  <a:shade val="95000"/>
                </a:schemeClr>
              </a:buClr>
              <a:buFont typeface="Wingdings 2"/>
              <a:buChar char=""/>
              <a:defRPr/>
            </a:pPr>
            <a:r>
              <a:rPr lang="en-US" dirty="0" smtClean="0"/>
              <a:t>Hidden empty spray paint or solvent containers and chemical-soaked rags or clothing</a:t>
            </a:r>
          </a:p>
          <a:p>
            <a:pPr marL="548640" indent="-411480" eaLnBrk="1" fontAlgn="auto" hangingPunct="1">
              <a:spcAft>
                <a:spcPts val="0"/>
              </a:spcAft>
              <a:buClr>
                <a:schemeClr val="tx1">
                  <a:shade val="95000"/>
                </a:schemeClr>
              </a:buClr>
              <a:buFont typeface="Wingdings 2"/>
              <a:buChar char=""/>
              <a:defRPr/>
            </a:pPr>
            <a:r>
              <a:rPr lang="en-US" dirty="0" smtClean="0"/>
              <a:t>Drunk or disoriented </a:t>
            </a:r>
            <a:r>
              <a:rPr lang="en-US" dirty="0" err="1" smtClean="0"/>
              <a:t>apperance</a:t>
            </a:r>
            <a:endParaRPr lang="en-US" dirty="0" smtClean="0"/>
          </a:p>
          <a:p>
            <a:pPr marL="548640" indent="-411480" eaLnBrk="1" fontAlgn="auto" hangingPunct="1">
              <a:spcAft>
                <a:spcPts val="0"/>
              </a:spcAft>
              <a:buClr>
                <a:schemeClr val="tx1">
                  <a:shade val="95000"/>
                </a:schemeClr>
              </a:buClr>
              <a:buFont typeface="Wingdings 2"/>
              <a:buChar char=""/>
              <a:defRPr/>
            </a:pPr>
            <a:r>
              <a:rPr lang="en-US" dirty="0" smtClean="0"/>
              <a:t>Slurred speech</a:t>
            </a:r>
          </a:p>
          <a:p>
            <a:pPr marL="548640" indent="-411480" eaLnBrk="1" fontAlgn="auto" hangingPunct="1">
              <a:spcAft>
                <a:spcPts val="0"/>
              </a:spcAft>
              <a:buClr>
                <a:schemeClr val="tx1">
                  <a:shade val="95000"/>
                </a:schemeClr>
              </a:buClr>
              <a:buFont typeface="Wingdings 2"/>
              <a:buChar char=""/>
              <a:defRPr/>
            </a:pPr>
            <a:r>
              <a:rPr lang="en-US" dirty="0" smtClean="0"/>
              <a:t>Nausea or loss of appetite</a:t>
            </a:r>
          </a:p>
          <a:p>
            <a:pPr marL="548640" indent="-411480" eaLnBrk="1" fontAlgn="auto" hangingPunct="1">
              <a:spcAft>
                <a:spcPts val="0"/>
              </a:spcAft>
              <a:buClr>
                <a:schemeClr val="tx1">
                  <a:shade val="95000"/>
                </a:schemeClr>
              </a:buClr>
              <a:buFont typeface="Wingdings 2"/>
              <a:buChar char=""/>
              <a:defRPr/>
            </a:pPr>
            <a:r>
              <a:rPr lang="en-US" dirty="0" smtClean="0"/>
              <a:t>Inattentiveness</a:t>
            </a:r>
          </a:p>
          <a:p>
            <a:pPr marL="548640" indent="-411480" eaLnBrk="1" fontAlgn="auto" hangingPunct="1">
              <a:spcAft>
                <a:spcPts val="0"/>
              </a:spcAft>
              <a:buClr>
                <a:schemeClr val="tx1">
                  <a:shade val="95000"/>
                </a:schemeClr>
              </a:buClr>
              <a:buFont typeface="Wingdings 2"/>
              <a:buChar char=""/>
              <a:defRPr/>
            </a:pPr>
            <a:r>
              <a:rPr lang="en-US" dirty="0" smtClean="0"/>
              <a:t>Lack of coordination</a:t>
            </a:r>
          </a:p>
          <a:p>
            <a:pPr marL="548640" indent="-411480" eaLnBrk="1" fontAlgn="auto" hangingPunct="1">
              <a:spcAft>
                <a:spcPts val="0"/>
              </a:spcAft>
              <a:buClr>
                <a:schemeClr val="tx1">
                  <a:shade val="95000"/>
                </a:schemeClr>
              </a:buClr>
              <a:buFont typeface="Wingdings 2"/>
              <a:buChar char=""/>
              <a:defRPr/>
            </a:pPr>
            <a:r>
              <a:rPr lang="en-US" dirty="0" smtClean="0"/>
              <a:t>Irritability</a:t>
            </a:r>
          </a:p>
          <a:p>
            <a:pPr marL="548640" indent="-411480" eaLnBrk="1" fontAlgn="auto" hangingPunct="1">
              <a:spcAft>
                <a:spcPts val="0"/>
              </a:spcAft>
              <a:buClr>
                <a:schemeClr val="tx1">
                  <a:shade val="95000"/>
                </a:schemeClr>
              </a:buClr>
              <a:buFont typeface="Wingdings 2"/>
              <a:buChar char=""/>
              <a:defRPr/>
            </a:pPr>
            <a:r>
              <a:rPr lang="en-US" dirty="0" smtClean="0"/>
              <a:t>Depression</a:t>
            </a:r>
          </a:p>
          <a:p>
            <a:pPr marL="548640" indent="-411480" eaLnBrk="1" fontAlgn="auto" hangingPunct="1">
              <a:spcAft>
                <a:spcPts val="0"/>
              </a:spcAft>
              <a:buClr>
                <a:schemeClr val="tx1">
                  <a:shade val="95000"/>
                </a:schemeClr>
              </a:buClr>
              <a:buFont typeface="Wingdings 2"/>
              <a:buChar char=""/>
              <a:defRPr/>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Inhalant Consumption</a:t>
            </a:r>
            <a:br>
              <a:rPr lang="en-US" dirty="0" smtClean="0"/>
            </a:br>
            <a:endParaRPr lang="en-US" dirty="0"/>
          </a:p>
        </p:txBody>
      </p:sp>
      <p:sp>
        <p:nvSpPr>
          <p:cNvPr id="3" name="Content Placeholder 2"/>
          <p:cNvSpPr>
            <a:spLocks noGrp="1"/>
          </p:cNvSpPr>
          <p:nvPr>
            <p:ph idx="1"/>
          </p:nvPr>
        </p:nvSpPr>
        <p:spPr/>
        <p:txBody>
          <a:bodyPr>
            <a:normAutofit fontScale="92500"/>
          </a:bodyPr>
          <a:lstStyle/>
          <a:p>
            <a:pPr marL="548640" indent="-411480" eaLnBrk="1" fontAlgn="auto" hangingPunct="1">
              <a:spcAft>
                <a:spcPts val="0"/>
              </a:spcAft>
              <a:buClr>
                <a:schemeClr val="tx1">
                  <a:shade val="95000"/>
                </a:schemeClr>
              </a:buClr>
              <a:buFont typeface="Wingdings 2"/>
              <a:buChar char=""/>
              <a:defRPr/>
            </a:pPr>
            <a:r>
              <a:rPr lang="en-US" dirty="0" smtClean="0"/>
              <a:t>"Sniffing" or "snorting" fumes from containers</a:t>
            </a:r>
          </a:p>
          <a:p>
            <a:pPr marL="548640" indent="-411480" eaLnBrk="1" fontAlgn="auto" hangingPunct="1">
              <a:spcAft>
                <a:spcPts val="0"/>
              </a:spcAft>
              <a:buClr>
                <a:schemeClr val="tx1">
                  <a:shade val="95000"/>
                </a:schemeClr>
              </a:buClr>
              <a:buFont typeface="Wingdings 2"/>
              <a:buChar char=""/>
              <a:defRPr/>
            </a:pPr>
            <a:r>
              <a:rPr lang="en-US" dirty="0" smtClean="0"/>
              <a:t> Spraying aerosols directly into the nose or mouth</a:t>
            </a:r>
          </a:p>
          <a:p>
            <a:pPr marL="548640" indent="-411480" eaLnBrk="1" fontAlgn="auto" hangingPunct="1">
              <a:spcAft>
                <a:spcPts val="0"/>
              </a:spcAft>
              <a:buClr>
                <a:schemeClr val="tx1">
                  <a:shade val="95000"/>
                </a:schemeClr>
              </a:buClr>
              <a:buFont typeface="Wingdings 2"/>
              <a:buChar char=""/>
              <a:defRPr/>
            </a:pPr>
            <a:r>
              <a:rPr lang="en-US" dirty="0" smtClean="0"/>
              <a:t> "Bagging"</a:t>
            </a:r>
          </a:p>
          <a:p>
            <a:pPr marL="548640" indent="-411480" eaLnBrk="1" fontAlgn="auto" hangingPunct="1">
              <a:spcAft>
                <a:spcPts val="0"/>
              </a:spcAft>
              <a:buClr>
                <a:schemeClr val="tx1">
                  <a:shade val="95000"/>
                </a:schemeClr>
              </a:buClr>
              <a:buFont typeface="Wingdings 2"/>
              <a:buChar char=""/>
              <a:defRPr/>
            </a:pPr>
            <a:r>
              <a:rPr lang="en-US" dirty="0" smtClean="0"/>
              <a:t> Sniffing, inhaling fumes from substances sprayed or deposited inside a plastic or paper bag</a:t>
            </a:r>
          </a:p>
          <a:p>
            <a:pPr marL="548640" indent="-411480" eaLnBrk="1" fontAlgn="auto" hangingPunct="1">
              <a:spcAft>
                <a:spcPts val="0"/>
              </a:spcAft>
              <a:buClr>
                <a:schemeClr val="tx1">
                  <a:shade val="95000"/>
                </a:schemeClr>
              </a:buClr>
              <a:buFont typeface="Wingdings 2"/>
              <a:buChar char=""/>
              <a:defRPr/>
            </a:pPr>
            <a:r>
              <a:rPr lang="en-US" dirty="0" smtClean="0"/>
              <a:t> "Huffing" from an inhalant-soaked rag stuffed in the mouth</a:t>
            </a:r>
          </a:p>
          <a:p>
            <a:pPr marL="548640" indent="-411480" eaLnBrk="1" fontAlgn="auto" hangingPunct="1">
              <a:spcAft>
                <a:spcPts val="0"/>
              </a:spcAft>
              <a:buClr>
                <a:schemeClr val="tx1">
                  <a:shade val="95000"/>
                </a:schemeClr>
              </a:buClr>
              <a:buFont typeface="Wingdings 2"/>
              <a:buChar char=""/>
              <a:defRPr/>
            </a:pPr>
            <a:r>
              <a:rPr lang="en-US" dirty="0" smtClean="0"/>
              <a:t> Inhaling from balloons filled with nitrous oxide.</a:t>
            </a:r>
          </a:p>
          <a:p>
            <a:pPr marL="548640" indent="-411480" eaLnBrk="1" fontAlgn="auto" hangingPunct="1">
              <a:spcAft>
                <a:spcPts val="0"/>
              </a:spcAft>
              <a:buClr>
                <a:schemeClr val="tx1">
                  <a:shade val="95000"/>
                </a:schemeClr>
              </a:buClr>
              <a:buFont typeface="Wingdings 2"/>
              <a:buChar char=""/>
              <a:defRPr/>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Treatment</a:t>
            </a:r>
            <a:endParaRPr lang="en-US" dirty="0"/>
          </a:p>
        </p:txBody>
      </p:sp>
      <p:sp>
        <p:nvSpPr>
          <p:cNvPr id="53250" name="Content Placeholder 2"/>
          <p:cNvSpPr>
            <a:spLocks noGrp="1"/>
          </p:cNvSpPr>
          <p:nvPr>
            <p:ph idx="1"/>
          </p:nvPr>
        </p:nvSpPr>
        <p:spPr/>
        <p:txBody>
          <a:bodyPr/>
          <a:lstStyle/>
          <a:p>
            <a:pPr eaLnBrk="1" hangingPunct="1"/>
            <a:r>
              <a:rPr lang="en-US" b="1" smtClean="0"/>
              <a:t>Early education</a:t>
            </a:r>
          </a:p>
          <a:p>
            <a:pPr eaLnBrk="1" hangingPunct="1"/>
            <a:r>
              <a:rPr lang="en-US" b="1" smtClean="0"/>
              <a:t>Medications</a:t>
            </a:r>
          </a:p>
          <a:p>
            <a:pPr eaLnBrk="1" hangingPunct="1"/>
            <a:r>
              <a:rPr lang="en-US" b="1" smtClean="0"/>
              <a:t>Psychotherapy</a:t>
            </a:r>
          </a:p>
          <a:p>
            <a:pPr eaLnBrk="1" hangingPunct="1"/>
            <a:r>
              <a:rPr lang="en-US" b="1" smtClean="0"/>
              <a:t>Residential treatment</a:t>
            </a:r>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smtClean="0">
                <a:ln>
                  <a:noFill/>
                </a:ln>
                <a:solidFill>
                  <a:schemeClr val="tx1"/>
                </a:solidFill>
                <a:effectLst/>
              </a:rPr>
              <a:t>Case</a:t>
            </a:r>
          </a:p>
        </p:txBody>
      </p:sp>
      <p:sp>
        <p:nvSpPr>
          <p:cNvPr id="17410" name="Rectangle 3"/>
          <p:cNvSpPr>
            <a:spLocks noGrp="1"/>
          </p:cNvSpPr>
          <p:nvPr>
            <p:ph type="body" idx="1"/>
          </p:nvPr>
        </p:nvSpPr>
        <p:spPr/>
        <p:txBody>
          <a:bodyPr/>
          <a:lstStyle/>
          <a:p>
            <a:pPr eaLnBrk="1" hangingPunct="1"/>
            <a:r>
              <a:rPr lang="en-US" smtClean="0"/>
              <a:t>She said: “I didn’t like these things to grow because they were irritating to me”. By ‘these things’ she meant the body changes. According to the patient, the problem started after she had read about dieting and had been advised by two friends of her not to eat too much to avoid becoming fatter. Then she started using inhalants( Nitrous Oxide) recommended by her friends to lose weight.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bwMode="auto">
          <a:noFill/>
        </p:spPr>
        <p:txBody>
          <a:bodyPr wrap="square" lIns="91440" tIns="45720" rIns="91440" bIns="45720" numCol="1" anchorCtr="0" compatLnSpc="1">
            <a:prstTxWarp prst="textNoShape">
              <a:avLst/>
            </a:prstTxWarp>
          </a:bodyPr>
          <a:lstStyle/>
          <a:p>
            <a:r>
              <a:rPr lang="en-US" smtClean="0">
                <a:ln>
                  <a:noFill/>
                </a:ln>
                <a:solidFill>
                  <a:schemeClr val="tx1"/>
                </a:solidFill>
                <a:effectLst/>
              </a:rPr>
              <a:t>Case</a:t>
            </a:r>
          </a:p>
        </p:txBody>
      </p:sp>
      <p:sp>
        <p:nvSpPr>
          <p:cNvPr id="56323" name="Rectangle 3"/>
          <p:cNvSpPr>
            <a:spLocks noGrp="1"/>
          </p:cNvSpPr>
          <p:nvPr>
            <p:ph type="body" idx="1"/>
          </p:nvPr>
        </p:nvSpPr>
        <p:spPr/>
        <p:txBody>
          <a:bodyPr/>
          <a:lstStyle/>
          <a:p>
            <a:r>
              <a:rPr lang="en-US" b="1" smtClean="0"/>
              <a:t>Issues:</a:t>
            </a:r>
          </a:p>
          <a:p>
            <a:r>
              <a:rPr lang="en-US" b="1" smtClean="0"/>
              <a:t>Attitide towards food</a:t>
            </a:r>
          </a:p>
          <a:p>
            <a:r>
              <a:rPr lang="en-US" b="1" smtClean="0"/>
              <a:t>Problems at home</a:t>
            </a:r>
          </a:p>
          <a:p>
            <a:r>
              <a:rPr lang="en-US" b="1" smtClean="0"/>
              <a:t>Problems at school</a:t>
            </a:r>
          </a:p>
          <a:p>
            <a:r>
              <a:rPr lang="en-US" b="1" smtClean="0"/>
              <a:t>Body image and self esteem</a:t>
            </a:r>
          </a:p>
          <a:p>
            <a:r>
              <a:rPr lang="en-US" b="1" smtClean="0"/>
              <a:t>Inhalant abuse </a:t>
            </a:r>
          </a:p>
          <a:p>
            <a:r>
              <a:rPr lang="en-US" b="1" smtClean="0"/>
              <a:t>Depression</a:t>
            </a:r>
          </a:p>
          <a:p>
            <a:endParaRPr lang="en-US" b="1"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Inhalants</a:t>
            </a:r>
            <a:endParaRPr lang="en-US" dirty="0"/>
          </a:p>
        </p:txBody>
      </p:sp>
      <p:sp>
        <p:nvSpPr>
          <p:cNvPr id="18434" name="Content Placeholder 2"/>
          <p:cNvSpPr>
            <a:spLocks noGrp="1"/>
          </p:cNvSpPr>
          <p:nvPr>
            <p:ph idx="1"/>
          </p:nvPr>
        </p:nvSpPr>
        <p:spPr/>
        <p:txBody>
          <a:bodyPr/>
          <a:lstStyle/>
          <a:p>
            <a:pPr eaLnBrk="1" hangingPunct="1">
              <a:buFont typeface="Wingdings 2" pitchFamily="18" charset="2"/>
              <a:buNone/>
            </a:pPr>
            <a:r>
              <a:rPr lang="en-US" b="1" smtClean="0"/>
              <a:t>Adhesives</a:t>
            </a:r>
            <a:endParaRPr lang="en-US" smtClean="0"/>
          </a:p>
          <a:p>
            <a:pPr eaLnBrk="1" hangingPunct="1"/>
            <a:r>
              <a:rPr lang="en-US" smtClean="0"/>
              <a:t>Airplane Glue</a:t>
            </a:r>
          </a:p>
          <a:p>
            <a:pPr eaLnBrk="1" hangingPunct="1"/>
            <a:r>
              <a:rPr lang="en-US" smtClean="0"/>
              <a:t>Rubber Cement</a:t>
            </a:r>
          </a:p>
          <a:p>
            <a:pPr eaLnBrk="1" hangingPunct="1"/>
            <a:r>
              <a:rPr lang="en-US" smtClean="0"/>
              <a:t>Polyvinylchloride (PVC) Cement</a:t>
            </a:r>
          </a:p>
          <a:p>
            <a:pPr eaLnBrk="1" hangingPunct="1">
              <a:buFont typeface="Wingdings 2" pitchFamily="18" charset="2"/>
              <a:buNone/>
            </a:pPr>
            <a:r>
              <a:rPr lang="en-US" b="1" smtClean="0"/>
              <a:t>Aerosols</a:t>
            </a:r>
            <a:endParaRPr lang="en-US" smtClean="0"/>
          </a:p>
          <a:p>
            <a:pPr eaLnBrk="1" hangingPunct="1"/>
            <a:r>
              <a:rPr lang="en-US" smtClean="0"/>
              <a:t>Spray Paint</a:t>
            </a:r>
          </a:p>
          <a:p>
            <a:pPr eaLnBrk="1" hangingPunct="1"/>
            <a:r>
              <a:rPr lang="en-US" smtClean="0"/>
              <a:t>Hair Spray</a:t>
            </a:r>
          </a:p>
          <a:p>
            <a:pPr eaLnBrk="1" hangingPunct="1"/>
            <a:r>
              <a:rPr lang="en-US" smtClean="0"/>
              <a:t>Deodorant, Air Freshener</a:t>
            </a:r>
          </a:p>
          <a:p>
            <a:pPr eaLnBrk="1" hangingPunct="1"/>
            <a:endParaRPr lang="en-US" smtClean="0"/>
          </a:p>
          <a:p>
            <a:pPr eaLnBrk="1" hangingPunct="1"/>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Inhalants</a:t>
            </a:r>
            <a:endParaRPr lang="en-US" dirty="0"/>
          </a:p>
        </p:txBody>
      </p:sp>
      <p:sp>
        <p:nvSpPr>
          <p:cNvPr id="3" name="Content Placeholder 2"/>
          <p:cNvSpPr>
            <a:spLocks noGrp="1"/>
          </p:cNvSpPr>
          <p:nvPr>
            <p:ph idx="1"/>
          </p:nvPr>
        </p:nvSpPr>
        <p:spPr/>
        <p:txBody>
          <a:bodyPr>
            <a:normAutofit lnSpcReduction="10000"/>
          </a:bodyPr>
          <a:lstStyle/>
          <a:p>
            <a:pPr marL="548640" indent="-411480" eaLnBrk="1" fontAlgn="auto" hangingPunct="1">
              <a:spcAft>
                <a:spcPts val="0"/>
              </a:spcAft>
              <a:buClr>
                <a:schemeClr val="tx1">
                  <a:shade val="95000"/>
                </a:schemeClr>
              </a:buClr>
              <a:buFont typeface="Wingdings 2"/>
              <a:buNone/>
              <a:defRPr/>
            </a:pPr>
            <a:r>
              <a:rPr lang="en-US" b="1" dirty="0" smtClean="0"/>
              <a:t>Solvents and Gases</a:t>
            </a:r>
            <a:endParaRPr lang="en-US" dirty="0" smtClean="0"/>
          </a:p>
          <a:p>
            <a:pPr marL="548640" indent="-411480" eaLnBrk="1" fontAlgn="auto" hangingPunct="1">
              <a:spcAft>
                <a:spcPts val="0"/>
              </a:spcAft>
              <a:buClr>
                <a:schemeClr val="tx1">
                  <a:shade val="95000"/>
                </a:schemeClr>
              </a:buClr>
              <a:buFont typeface="Wingdings 2"/>
              <a:buChar char=""/>
              <a:defRPr/>
            </a:pPr>
            <a:r>
              <a:rPr lang="en-US" dirty="0" smtClean="0"/>
              <a:t>Nail Polish Remover</a:t>
            </a:r>
          </a:p>
          <a:p>
            <a:pPr marL="548640" indent="-411480" eaLnBrk="1" fontAlgn="auto" hangingPunct="1">
              <a:spcAft>
                <a:spcPts val="0"/>
              </a:spcAft>
              <a:buClr>
                <a:schemeClr val="tx1">
                  <a:shade val="95000"/>
                </a:schemeClr>
              </a:buClr>
              <a:buFont typeface="Wingdings 2"/>
              <a:buChar char=""/>
              <a:defRPr/>
            </a:pPr>
            <a:r>
              <a:rPr lang="en-US" dirty="0" smtClean="0"/>
              <a:t>Paint Remover</a:t>
            </a:r>
          </a:p>
          <a:p>
            <a:pPr marL="548640" indent="-411480" eaLnBrk="1" fontAlgn="auto" hangingPunct="1">
              <a:spcAft>
                <a:spcPts val="0"/>
              </a:spcAft>
              <a:buClr>
                <a:schemeClr val="tx1">
                  <a:shade val="95000"/>
                </a:schemeClr>
              </a:buClr>
              <a:buFont typeface="Wingdings 2"/>
              <a:buChar char=""/>
              <a:defRPr/>
            </a:pPr>
            <a:r>
              <a:rPr lang="en-US" dirty="0" smtClean="0"/>
              <a:t>Paint Thinner</a:t>
            </a:r>
          </a:p>
          <a:p>
            <a:pPr marL="548640" indent="-411480" eaLnBrk="1" fontAlgn="auto" hangingPunct="1">
              <a:spcAft>
                <a:spcPts val="0"/>
              </a:spcAft>
              <a:buClr>
                <a:schemeClr val="tx1">
                  <a:shade val="95000"/>
                </a:schemeClr>
              </a:buClr>
              <a:buFont typeface="Wingdings 2"/>
              <a:buChar char=""/>
              <a:defRPr/>
            </a:pPr>
            <a:r>
              <a:rPr lang="en-US" dirty="0" smtClean="0"/>
              <a:t>Typing Correction Fluid and Thinner</a:t>
            </a:r>
          </a:p>
          <a:p>
            <a:pPr marL="548640" indent="-411480" eaLnBrk="1" fontAlgn="auto" hangingPunct="1">
              <a:spcAft>
                <a:spcPts val="0"/>
              </a:spcAft>
              <a:buClr>
                <a:schemeClr val="tx1">
                  <a:shade val="95000"/>
                </a:schemeClr>
              </a:buClr>
              <a:buFont typeface="Wingdings 2"/>
              <a:buChar char=""/>
              <a:defRPr/>
            </a:pPr>
            <a:r>
              <a:rPr lang="en-US" dirty="0" smtClean="0"/>
              <a:t>Fuel Gas</a:t>
            </a:r>
          </a:p>
          <a:p>
            <a:pPr marL="548640" indent="-411480" eaLnBrk="1" fontAlgn="auto" hangingPunct="1">
              <a:spcAft>
                <a:spcPts val="0"/>
              </a:spcAft>
              <a:buClr>
                <a:schemeClr val="tx1">
                  <a:shade val="95000"/>
                </a:schemeClr>
              </a:buClr>
              <a:buFont typeface="Wingdings 2"/>
              <a:buChar char=""/>
              <a:defRPr/>
            </a:pPr>
            <a:r>
              <a:rPr lang="en-US" dirty="0" smtClean="0"/>
              <a:t>Cigarette Lighter Fluid</a:t>
            </a:r>
          </a:p>
          <a:p>
            <a:pPr marL="548640" indent="-411480" eaLnBrk="1" fontAlgn="auto" hangingPunct="1">
              <a:spcAft>
                <a:spcPts val="0"/>
              </a:spcAft>
              <a:buClr>
                <a:schemeClr val="tx1">
                  <a:shade val="95000"/>
                </a:schemeClr>
              </a:buClr>
              <a:buFont typeface="Wingdings 2"/>
              <a:buChar char=""/>
              <a:defRPr/>
            </a:pPr>
            <a:r>
              <a:rPr lang="en-US" dirty="0" smtClean="0"/>
              <a:t>Gasoline</a:t>
            </a:r>
          </a:p>
          <a:p>
            <a:pPr marL="548640" indent="-411480" eaLnBrk="1" fontAlgn="auto" hangingPunct="1">
              <a:spcAft>
                <a:spcPts val="0"/>
              </a:spcAft>
              <a:buClr>
                <a:schemeClr val="tx1">
                  <a:shade val="95000"/>
                </a:schemeClr>
              </a:buClr>
              <a:buFont typeface="Wingdings 2"/>
              <a:buNone/>
              <a:defRPr/>
            </a:pPr>
            <a:r>
              <a:rPr lang="en-US" dirty="0" smtClean="0"/>
              <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Inhalants</a:t>
            </a:r>
            <a:endParaRPr lang="en-US" dirty="0"/>
          </a:p>
        </p:txBody>
      </p:sp>
      <p:sp>
        <p:nvSpPr>
          <p:cNvPr id="20482" name="Content Placeholder 2"/>
          <p:cNvSpPr>
            <a:spLocks noGrp="1"/>
          </p:cNvSpPr>
          <p:nvPr>
            <p:ph idx="1"/>
          </p:nvPr>
        </p:nvSpPr>
        <p:spPr/>
        <p:txBody>
          <a:bodyPr/>
          <a:lstStyle/>
          <a:p>
            <a:pPr eaLnBrk="1" hangingPunct="1">
              <a:buFont typeface="Wingdings 2" pitchFamily="18" charset="2"/>
              <a:buNone/>
            </a:pPr>
            <a:r>
              <a:rPr lang="en-US" b="1" smtClean="0"/>
              <a:t>Cleaning Agents</a:t>
            </a:r>
            <a:endParaRPr lang="en-US" smtClean="0"/>
          </a:p>
          <a:p>
            <a:pPr eaLnBrk="1" hangingPunct="1"/>
            <a:r>
              <a:rPr lang="en-US" smtClean="0"/>
              <a:t>Dry Cleaning Fluid</a:t>
            </a:r>
          </a:p>
          <a:p>
            <a:pPr eaLnBrk="1" hangingPunct="1"/>
            <a:r>
              <a:rPr lang="en-US" smtClean="0"/>
              <a:t>Spot Remover</a:t>
            </a:r>
          </a:p>
          <a:p>
            <a:pPr eaLnBrk="1" hangingPunct="1"/>
            <a:r>
              <a:rPr lang="en-US" smtClean="0"/>
              <a:t>Degreaser</a:t>
            </a:r>
          </a:p>
          <a:p>
            <a:pPr eaLnBrk="1" hangingPunct="1">
              <a:buFont typeface="Wingdings 2" pitchFamily="18" charset="2"/>
              <a:buNone/>
            </a:pPr>
            <a:r>
              <a:rPr lang="en-US" b="1" smtClean="0"/>
              <a:t>Dessert Topping Sprays</a:t>
            </a:r>
            <a:endParaRPr lang="en-US" smtClean="0"/>
          </a:p>
          <a:p>
            <a:pPr eaLnBrk="1" hangingPunct="1"/>
            <a:r>
              <a:rPr lang="en-US" smtClean="0"/>
              <a:t>Whipped Cream, Whippets</a:t>
            </a:r>
          </a:p>
          <a:p>
            <a:pPr eaLnBrk="1" hangingPunct="1">
              <a:buFont typeface="Wingdings 2" pitchFamily="18" charset="2"/>
              <a:buNone/>
            </a:pPr>
            <a:r>
              <a:rPr lang="en-US" b="1" i="1" smtClean="0"/>
              <a:t>Nitrites and Anesthetics</a:t>
            </a:r>
            <a:endParaRPr lang="en-US" b="1" smtClean="0"/>
          </a:p>
          <a:p>
            <a:pPr eaLnBrk="1" hangingPunct="1">
              <a:buFont typeface="Wingdings 2" pitchFamily="18" charset="2"/>
              <a:buNone/>
            </a:pPr>
            <a:r>
              <a:rPr lang="en-US" b="1" smtClean="0"/>
              <a:t>Nitrite Room Odorizers</a:t>
            </a:r>
            <a:endParaRPr lang="en-US" smtClean="0"/>
          </a:p>
          <a:p>
            <a:pPr eaLnBrk="1" hangingPunct="1"/>
            <a:r>
              <a:rPr lang="en-US" smtClean="0"/>
              <a:t>"Poppers" and "Rush"</a:t>
            </a:r>
          </a:p>
          <a:p>
            <a:pPr eaLnBrk="1" hangingPunct="1"/>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Inhalants</a:t>
            </a:r>
            <a:endParaRPr lang="en-US" dirty="0"/>
          </a:p>
        </p:txBody>
      </p:sp>
      <p:sp>
        <p:nvSpPr>
          <p:cNvPr id="21506" name="Content Placeholder 2"/>
          <p:cNvSpPr>
            <a:spLocks noGrp="1"/>
          </p:cNvSpPr>
          <p:nvPr>
            <p:ph idx="1"/>
          </p:nvPr>
        </p:nvSpPr>
        <p:spPr/>
        <p:txBody>
          <a:bodyPr/>
          <a:lstStyle/>
          <a:p>
            <a:pPr eaLnBrk="1" hangingPunct="1">
              <a:buFont typeface="Wingdings 2" pitchFamily="18" charset="2"/>
              <a:buNone/>
            </a:pPr>
            <a:r>
              <a:rPr lang="en-US" b="1" smtClean="0"/>
              <a:t>Anesthetics</a:t>
            </a:r>
            <a:endParaRPr lang="en-US" smtClean="0"/>
          </a:p>
          <a:p>
            <a:pPr eaLnBrk="1" hangingPunct="1"/>
            <a:r>
              <a:rPr lang="en-US" smtClean="0"/>
              <a:t>Gas</a:t>
            </a:r>
          </a:p>
          <a:p>
            <a:pPr eaLnBrk="1" hangingPunct="1"/>
            <a:r>
              <a:rPr lang="en-US" smtClean="0"/>
              <a:t>Liquid</a:t>
            </a:r>
          </a:p>
          <a:p>
            <a:pPr eaLnBrk="1" hangingPunct="1"/>
            <a:r>
              <a:rPr lang="en-US" smtClean="0"/>
              <a:t>Local</a:t>
            </a:r>
          </a:p>
          <a:p>
            <a:pPr eaLnBrk="1" hangingPunct="1"/>
            <a:endParaRPr lang="en-US"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526</TotalTime>
  <Words>1352</Words>
  <Application>Microsoft Office PowerPoint</Application>
  <PresentationFormat>On-screen Show (4:3)</PresentationFormat>
  <Paragraphs>149</Paragraphs>
  <Slides>33</Slides>
  <Notes>8</Notes>
  <HiddenSlides>0</HiddenSlides>
  <MMClips>0</MMClips>
  <ScaleCrop>false</ScaleCrop>
  <HeadingPairs>
    <vt:vector size="6" baseType="variant">
      <vt:variant>
        <vt:lpstr>Fonts Used</vt:lpstr>
      </vt:variant>
      <vt:variant>
        <vt:i4>8</vt:i4>
      </vt:variant>
      <vt:variant>
        <vt:lpstr>Design Template</vt:lpstr>
      </vt:variant>
      <vt:variant>
        <vt:i4>2</vt:i4>
      </vt:variant>
      <vt:variant>
        <vt:lpstr>Slide Titles</vt:lpstr>
      </vt:variant>
      <vt:variant>
        <vt:i4>33</vt:i4>
      </vt:variant>
    </vt:vector>
  </HeadingPairs>
  <TitlesOfParts>
    <vt:vector size="43" baseType="lpstr">
      <vt:lpstr>Arial</vt:lpstr>
      <vt:lpstr>Lucida Sans</vt:lpstr>
      <vt:lpstr>Book Antiqua</vt:lpstr>
      <vt:lpstr>Wingdings 2</vt:lpstr>
      <vt:lpstr>Wingdings</vt:lpstr>
      <vt:lpstr>Wingdings 3</vt:lpstr>
      <vt:lpstr>Calibri</vt:lpstr>
      <vt:lpstr>Arial Narrow</vt:lpstr>
      <vt:lpstr>Apex</vt:lpstr>
      <vt:lpstr>Apex</vt:lpstr>
      <vt:lpstr>Case Conference</vt:lpstr>
      <vt:lpstr>Slide 2</vt:lpstr>
      <vt:lpstr>Slide 3</vt:lpstr>
      <vt:lpstr>Slide 4</vt:lpstr>
      <vt:lpstr>Case</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Nitrous Oxide</dc:title>
  <dc:creator>Faraaz Quadri</dc:creator>
  <cp:lastModifiedBy> </cp:lastModifiedBy>
  <cp:revision>78</cp:revision>
  <dcterms:created xsi:type="dcterms:W3CDTF">2012-02-06T03:23:06Z</dcterms:created>
  <dcterms:modified xsi:type="dcterms:W3CDTF">2012-02-14T01:00:00Z</dcterms:modified>
</cp:coreProperties>
</file>