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5" r:id="rId1"/>
  </p:sldMasterIdLst>
  <p:notesMasterIdLst>
    <p:notesMasterId r:id="rId63"/>
  </p:notesMasterIdLst>
  <p:sldIdLst>
    <p:sldId id="256" r:id="rId2"/>
    <p:sldId id="257" r:id="rId3"/>
    <p:sldId id="288" r:id="rId4"/>
    <p:sldId id="289" r:id="rId5"/>
    <p:sldId id="282" r:id="rId6"/>
    <p:sldId id="290" r:id="rId7"/>
    <p:sldId id="291" r:id="rId8"/>
    <p:sldId id="292" r:id="rId9"/>
    <p:sldId id="293" r:id="rId10"/>
    <p:sldId id="294" r:id="rId11"/>
    <p:sldId id="296" r:id="rId12"/>
    <p:sldId id="297" r:id="rId13"/>
    <p:sldId id="298" r:id="rId14"/>
    <p:sldId id="299" r:id="rId15"/>
    <p:sldId id="300" r:id="rId16"/>
    <p:sldId id="301" r:id="rId17"/>
    <p:sldId id="327" r:id="rId18"/>
    <p:sldId id="324" r:id="rId19"/>
    <p:sldId id="326" r:id="rId20"/>
    <p:sldId id="318" r:id="rId21"/>
    <p:sldId id="319" r:id="rId22"/>
    <p:sldId id="320" r:id="rId23"/>
    <p:sldId id="258" r:id="rId24"/>
    <p:sldId id="260" r:id="rId25"/>
    <p:sldId id="284" r:id="rId26"/>
    <p:sldId id="286" r:id="rId27"/>
    <p:sldId id="287" r:id="rId28"/>
    <p:sldId id="262" r:id="rId29"/>
    <p:sldId id="283" r:id="rId30"/>
    <p:sldId id="263" r:id="rId31"/>
    <p:sldId id="265" r:id="rId32"/>
    <p:sldId id="266" r:id="rId33"/>
    <p:sldId id="267" r:id="rId34"/>
    <p:sldId id="268" r:id="rId35"/>
    <p:sldId id="269" r:id="rId36"/>
    <p:sldId id="270" r:id="rId37"/>
    <p:sldId id="271" r:id="rId38"/>
    <p:sldId id="272" r:id="rId39"/>
    <p:sldId id="274" r:id="rId40"/>
    <p:sldId id="275" r:id="rId41"/>
    <p:sldId id="276" r:id="rId42"/>
    <p:sldId id="277" r:id="rId43"/>
    <p:sldId id="278" r:id="rId44"/>
    <p:sldId id="279" r:id="rId45"/>
    <p:sldId id="280" r:id="rId46"/>
    <p:sldId id="28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Lst>
  <p:sldSz cx="9144000" cy="6858000" type="screen4x3"/>
  <p:notesSz cx="6858000" cy="92964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snapToGrid="0" snapToObjects="1">
      <p:cViewPr>
        <p:scale>
          <a:sx n="76" d="100"/>
          <a:sy n="76" d="100"/>
        </p:scale>
        <p:origin x="-984" y="-696"/>
      </p:cViewPr>
      <p:guideLst>
        <p:guide orient="horz" pos="2160"/>
        <p:guide pos="2880"/>
      </p:guideLst>
    </p:cSldViewPr>
  </p:slideViewPr>
  <p:outlineViewPr>
    <p:cViewPr>
      <p:scale>
        <a:sx n="33" d="100"/>
        <a:sy n="33" d="100"/>
      </p:scale>
      <p:origin x="0" y="3199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6482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DE391CAD-551B-4BBE-92E8-726A1272A729}" type="datetime1">
              <a:rPr lang="en-US"/>
              <a:pPr/>
              <a:t>4/26/2012</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00D0C3D1-F7C5-4416-8D08-677291649059}"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ＭＳ Ｐゴシック" pitchFamily="-109"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ea typeface="ＭＳ Ｐゴシック" charset="-128"/>
              </a:rPr>
              <a:t>Children presently are facing more psychosocial stressors, more school related conflicts, and a growing number of youths are in treatment for major mental illness..</a:t>
            </a:r>
          </a:p>
        </p:txBody>
      </p:sp>
      <p:sp>
        <p:nvSpPr>
          <p:cNvPr id="16388" name="Slide Number Placeholder 3"/>
          <p:cNvSpPr>
            <a:spLocks noGrp="1"/>
          </p:cNvSpPr>
          <p:nvPr>
            <p:ph type="sldNum" sz="quarter" idx="5"/>
          </p:nvPr>
        </p:nvSpPr>
        <p:spPr bwMode="auto">
          <a:noFill/>
          <a:ln>
            <a:miter lim="800000"/>
            <a:headEnd/>
            <a:tailEnd/>
          </a:ln>
        </p:spPr>
        <p:txBody>
          <a:bodyPr/>
          <a:lstStyle/>
          <a:p>
            <a:fld id="{AFAFC201-0024-41EC-9380-29F3028A4504}" type="slidenum">
              <a:rPr lang="en-US"/>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spcBef>
                <a:spcPct val="0"/>
              </a:spcBef>
              <a:buFontTx/>
              <a:buAutoNum type="arabicPeriod"/>
            </a:pPr>
            <a:r>
              <a:rPr lang="en-US" smtClean="0">
                <a:ea typeface="ＭＳ Ｐゴシック" charset="-128"/>
              </a:rPr>
              <a:t>Did the child ruminate over this? More serious!</a:t>
            </a:r>
          </a:p>
          <a:p>
            <a:pPr marL="228600" indent="-228600" eaLnBrk="1" hangingPunct="1">
              <a:spcBef>
                <a:spcPct val="0"/>
              </a:spcBef>
              <a:buFontTx/>
              <a:buAutoNum type="arabicPeriod"/>
            </a:pPr>
            <a:r>
              <a:rPr lang="en-US" smtClean="0">
                <a:ea typeface="ＭＳ Ｐゴシック" charset="-128"/>
              </a:rPr>
              <a:t>Cutting vs. gun shot….more serious! </a:t>
            </a:r>
          </a:p>
          <a:p>
            <a:pPr marL="228600" indent="-228600" eaLnBrk="1" hangingPunct="1">
              <a:spcBef>
                <a:spcPct val="0"/>
              </a:spcBef>
              <a:buFontTx/>
              <a:buAutoNum type="arabicPeriod"/>
            </a:pPr>
            <a:r>
              <a:rPr lang="en-US" smtClean="0">
                <a:ea typeface="ＭＳ Ｐゴシック" charset="-128"/>
              </a:rPr>
              <a:t>Text message…premeditated…more serious!</a:t>
            </a:r>
          </a:p>
          <a:p>
            <a:pPr marL="228600" indent="-228600" eaLnBrk="1" hangingPunct="1">
              <a:spcBef>
                <a:spcPct val="0"/>
              </a:spcBef>
              <a:buFontTx/>
              <a:buAutoNum type="arabicPeriod"/>
            </a:pPr>
            <a:r>
              <a:rPr lang="en-US" smtClean="0">
                <a:ea typeface="ＭＳ Ｐゴシック" charset="-128"/>
              </a:rPr>
              <a:t>Cry for help…girl who hung herself – but did it right when she knew her roommate would come home. Roommate saw her kicking and cut her down and called 911. </a:t>
            </a:r>
          </a:p>
          <a:p>
            <a:pPr marL="228600" indent="-228600" eaLnBrk="1" hangingPunct="1">
              <a:spcBef>
                <a:spcPct val="0"/>
              </a:spcBef>
              <a:buFontTx/>
              <a:buAutoNum type="arabicPeriod"/>
            </a:pPr>
            <a:r>
              <a:rPr lang="en-US" smtClean="0">
                <a:ea typeface="ＭＳ Ｐゴシック" charset="-128"/>
              </a:rPr>
              <a:t>It’s a telling thing when a youth says – “what I am still alive?” vs. the adolescent who is crying because they realized what they have done and are almost traumatized by it….it still a gauge for seriousness  </a:t>
            </a:r>
          </a:p>
          <a:p>
            <a:pPr marL="228600" indent="-228600" eaLnBrk="1" hangingPunct="1">
              <a:spcBef>
                <a:spcPct val="0"/>
              </a:spcBef>
              <a:buFontTx/>
              <a:buAutoNum type="arabicPeriod"/>
            </a:pPr>
            <a:endParaRPr lang="en-US" smtClean="0">
              <a:ea typeface="ＭＳ Ｐゴシック" charset="-128"/>
            </a:endParaRPr>
          </a:p>
        </p:txBody>
      </p:sp>
      <p:sp>
        <p:nvSpPr>
          <p:cNvPr id="59396" name="Slide Number Placeholder 3"/>
          <p:cNvSpPr>
            <a:spLocks noGrp="1"/>
          </p:cNvSpPr>
          <p:nvPr>
            <p:ph type="sldNum" sz="quarter" idx="5"/>
          </p:nvPr>
        </p:nvSpPr>
        <p:spPr bwMode="auto">
          <a:noFill/>
          <a:ln>
            <a:miter lim="800000"/>
            <a:headEnd/>
            <a:tailEnd/>
          </a:ln>
        </p:spPr>
        <p:txBody>
          <a:bodyPr/>
          <a:lstStyle/>
          <a:p>
            <a:fld id="{CE84A12F-46B0-4270-99F6-2F231CEBBBBE}" type="slidenum">
              <a:rPr lang="en-US"/>
              <a:pPr/>
              <a:t>36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D0C3D1-F7C5-4416-8D08-677291649059}" type="slidenum">
              <a:rPr lang="en-US" smtClean="0"/>
              <a:pPr/>
              <a:t>53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t>
            </a:r>
            <a:r>
              <a:rPr lang="en-US" baseline="0" dirty="0" smtClean="0"/>
              <a:t> scores and percentiles are calculated adding the numbers from different ratings, reported by parents….</a:t>
            </a:r>
            <a:r>
              <a:rPr lang="en-US" baseline="0" dirty="0" err="1" smtClean="0"/>
              <a:t>tayed</a:t>
            </a:r>
            <a:r>
              <a:rPr lang="en-US" baseline="0" smtClean="0"/>
              <a:t> as Mildly</a:t>
            </a:r>
            <a:r>
              <a:rPr lang="en-US" baseline="0" dirty="0" smtClean="0"/>
              <a:t>, Moderately and </a:t>
            </a:r>
            <a:r>
              <a:rPr lang="en-US" baseline="0" smtClean="0"/>
              <a:t>very elevated.</a:t>
            </a:r>
            <a:endParaRPr lang="en-US" dirty="0"/>
          </a:p>
        </p:txBody>
      </p:sp>
      <p:sp>
        <p:nvSpPr>
          <p:cNvPr id="4" name="Slide Number Placeholder 3"/>
          <p:cNvSpPr>
            <a:spLocks noGrp="1"/>
          </p:cNvSpPr>
          <p:nvPr>
            <p:ph type="sldNum" sz="quarter" idx="10"/>
          </p:nvPr>
        </p:nvSpPr>
        <p:spPr/>
        <p:txBody>
          <a:bodyPr/>
          <a:lstStyle/>
          <a:p>
            <a:fld id="{00D0C3D1-F7C5-4416-8D08-677291649059}" type="slidenum">
              <a:rPr lang="en-US" smtClean="0"/>
              <a:pPr/>
              <a:t>17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Restraints</a:t>
            </a:r>
            <a:r>
              <a:rPr lang="en-US" baseline="0" dirty="0" smtClean="0"/>
              <a:t> are of two types- Chemical and physical</a:t>
            </a:r>
            <a:endParaRPr lang="en-US" dirty="0"/>
          </a:p>
        </p:txBody>
      </p:sp>
      <p:sp>
        <p:nvSpPr>
          <p:cNvPr id="4" name="Slide Number Placeholder 3"/>
          <p:cNvSpPr>
            <a:spLocks noGrp="1"/>
          </p:cNvSpPr>
          <p:nvPr>
            <p:ph type="sldNum" sz="quarter" idx="10"/>
          </p:nvPr>
        </p:nvSpPr>
        <p:spPr/>
        <p:txBody>
          <a:bodyPr/>
          <a:lstStyle/>
          <a:p>
            <a:fld id="{00D0C3D1-F7C5-4416-8D08-677291649059}" type="slidenum">
              <a:rPr lang="en-US" smtClean="0"/>
              <a:pPr/>
              <a:t>22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charset="-128"/>
              </a:rPr>
              <a:t>-Youth- ages 10-24; some texts say 15-24 </a:t>
            </a:r>
          </a:p>
          <a:p>
            <a:pPr eaLnBrk="1" hangingPunct="1">
              <a:spcBef>
                <a:spcPct val="0"/>
              </a:spcBef>
            </a:pPr>
            <a:r>
              <a:rPr lang="en-US" dirty="0" smtClean="0">
                <a:ea typeface="ＭＳ Ｐゴシック" charset="-128"/>
              </a:rPr>
              <a:t>- Nationwide survey of youth in grades 9-12 in public and private schools in the United States (U.S.) found that 15% of students reported seriously considering suicide, 11% reported creating a plan, and 7% reporting trying to take their own life in the 12 months preceding the survey. </a:t>
            </a:r>
          </a:p>
        </p:txBody>
      </p:sp>
      <p:sp>
        <p:nvSpPr>
          <p:cNvPr id="32772" name="Slide Number Placeholder 3"/>
          <p:cNvSpPr>
            <a:spLocks noGrp="1"/>
          </p:cNvSpPr>
          <p:nvPr>
            <p:ph type="sldNum" sz="quarter" idx="5"/>
          </p:nvPr>
        </p:nvSpPr>
        <p:spPr bwMode="auto">
          <a:noFill/>
          <a:ln>
            <a:miter lim="800000"/>
            <a:headEnd/>
            <a:tailEnd/>
          </a:ln>
        </p:spPr>
        <p:txBody>
          <a:bodyPr/>
          <a:lstStyle/>
          <a:p>
            <a:fld id="{FC90CAF0-2962-4330-ACDD-57B43BE0095A}" type="slidenum">
              <a:rPr lang="en-US"/>
              <a:pPr/>
              <a:t>23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ea typeface="ＭＳ Ｐゴシック" charset="-128"/>
              </a:rPr>
              <a:t>- Social isolation vs. friends </a:t>
            </a:r>
          </a:p>
          <a:p>
            <a:pPr eaLnBrk="1" hangingPunct="1">
              <a:spcBef>
                <a:spcPct val="0"/>
              </a:spcBef>
              <a:buFontTx/>
              <a:buChar char="-"/>
            </a:pPr>
            <a:r>
              <a:rPr lang="en-US" smtClean="0">
                <a:ea typeface="ＭＳ Ｐゴシック" charset="-128"/>
              </a:rPr>
              <a:t>Psychiatric disorders: depression, anxiety, bipolar disorder, psychosis </a:t>
            </a:r>
          </a:p>
          <a:p>
            <a:pPr eaLnBrk="1" hangingPunct="1">
              <a:spcBef>
                <a:spcPct val="0"/>
              </a:spcBef>
            </a:pPr>
            <a:r>
              <a:rPr lang="en-US" smtClean="0">
                <a:ea typeface="ＭＳ Ｐゴシック" charset="-128"/>
              </a:rPr>
              <a:t>- Gay…multiple risk factors- depression, sexual victimization, family conflict, and ostracism at school </a:t>
            </a:r>
          </a:p>
          <a:p>
            <a:pPr eaLnBrk="1" hangingPunct="1">
              <a:spcBef>
                <a:spcPct val="0"/>
              </a:spcBef>
            </a:pPr>
            <a:endParaRPr lang="en-US" smtClean="0">
              <a:ea typeface="ＭＳ Ｐゴシック" charset="-128"/>
            </a:endParaRPr>
          </a:p>
        </p:txBody>
      </p:sp>
      <p:sp>
        <p:nvSpPr>
          <p:cNvPr id="41988" name="Slide Number Placeholder 3"/>
          <p:cNvSpPr>
            <a:spLocks noGrp="1"/>
          </p:cNvSpPr>
          <p:nvPr>
            <p:ph type="sldNum" sz="quarter" idx="5"/>
          </p:nvPr>
        </p:nvSpPr>
        <p:spPr bwMode="auto">
          <a:noFill/>
          <a:ln>
            <a:miter lim="800000"/>
            <a:headEnd/>
            <a:tailEnd/>
          </a:ln>
        </p:spPr>
        <p:txBody>
          <a:bodyPr/>
          <a:lstStyle/>
          <a:p>
            <a:fld id="{253BB736-F0E4-4ED3-B952-F5EF231BE11A}" type="slidenum">
              <a:rPr lang="en-US"/>
              <a:pPr/>
              <a:t>28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US" smtClean="0">
                <a:ea typeface="ＭＳ Ｐゴシック" charset="-128"/>
              </a:rPr>
              <a:t>Threats: verbal, written</a:t>
            </a:r>
          </a:p>
          <a:p>
            <a:pPr eaLnBrk="1" hangingPunct="1">
              <a:spcBef>
                <a:spcPct val="0"/>
              </a:spcBef>
              <a:buFontTx/>
              <a:buChar char="-"/>
            </a:pPr>
            <a:r>
              <a:rPr lang="en-US" smtClean="0">
                <a:ea typeface="ＭＳ Ｐゴシック" charset="-128"/>
              </a:rPr>
              <a:t>Subtle: “People are better off without me”…Overt “I want to die”. </a:t>
            </a:r>
          </a:p>
        </p:txBody>
      </p:sp>
      <p:sp>
        <p:nvSpPr>
          <p:cNvPr id="48132" name="Slide Number Placeholder 3"/>
          <p:cNvSpPr>
            <a:spLocks noGrp="1"/>
          </p:cNvSpPr>
          <p:nvPr>
            <p:ph type="sldNum" sz="quarter" idx="5"/>
          </p:nvPr>
        </p:nvSpPr>
        <p:spPr bwMode="auto">
          <a:noFill/>
          <a:ln>
            <a:miter lim="800000"/>
            <a:headEnd/>
            <a:tailEnd/>
          </a:ln>
        </p:spPr>
        <p:txBody>
          <a:bodyPr/>
          <a:lstStyle/>
          <a:p>
            <a:fld id="{01D091CF-A4C5-4AF0-8533-50FAA8718BDA}" type="slidenum">
              <a:rPr lang="en-US"/>
              <a:pPr/>
              <a:t>31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ea typeface="ＭＳ Ｐゴシック" charset="-128"/>
              </a:rPr>
              <a:t>Risk factors: age, gender, ethnicity, socioeconomic back ground </a:t>
            </a:r>
          </a:p>
          <a:p>
            <a:pPr eaLnBrk="1" hangingPunct="1">
              <a:spcBef>
                <a:spcPct val="0"/>
              </a:spcBef>
            </a:pPr>
            <a:endParaRPr lang="en-US" smtClean="0">
              <a:ea typeface="ＭＳ Ｐゴシック" charset="-128"/>
            </a:endParaRPr>
          </a:p>
          <a:p>
            <a:pPr eaLnBrk="1" hangingPunct="1">
              <a:spcBef>
                <a:spcPct val="0"/>
              </a:spcBef>
            </a:pPr>
            <a:r>
              <a:rPr lang="en-US" smtClean="0">
                <a:ea typeface="ＭＳ Ｐゴシック" charset="-128"/>
              </a:rPr>
              <a:t>Collateral: its not enough to gather information from just the child; talk to the parent or guardian or any other individual close to the child to better gauge how serious the suicidal ideations are.  If you genuinely feel the risk is high, send the child to the ER for further evaluations and if already in the ER consider hospitalization </a:t>
            </a:r>
          </a:p>
        </p:txBody>
      </p:sp>
      <p:sp>
        <p:nvSpPr>
          <p:cNvPr id="50180" name="Slide Number Placeholder 3"/>
          <p:cNvSpPr>
            <a:spLocks noGrp="1"/>
          </p:cNvSpPr>
          <p:nvPr>
            <p:ph type="sldNum" sz="quarter" idx="5"/>
          </p:nvPr>
        </p:nvSpPr>
        <p:spPr bwMode="auto">
          <a:noFill/>
          <a:ln>
            <a:miter lim="800000"/>
            <a:headEnd/>
            <a:tailEnd/>
          </a:ln>
        </p:spPr>
        <p:txBody>
          <a:bodyPr/>
          <a:lstStyle/>
          <a:p>
            <a:fld id="{37F866F1-0F8D-45D8-984F-809DA3233297}" type="slidenum">
              <a:rPr lang="en-US"/>
              <a:pPr/>
              <a:t>32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spcBef>
                <a:spcPct val="0"/>
              </a:spcBef>
            </a:pPr>
            <a:r>
              <a:rPr lang="en-US" smtClean="0">
                <a:ea typeface="ＭＳ Ｐゴシック" charset="-128"/>
              </a:rPr>
              <a:t>- Gesture: cutting, taking several tabs of xanax; caution not to completely discredit these patient because it is easy to label these patients as the attention seekers therefore they don’t need real help  </a:t>
            </a:r>
          </a:p>
          <a:p>
            <a:pPr marL="228600" indent="-228600" eaLnBrk="1" hangingPunct="1">
              <a:spcBef>
                <a:spcPct val="0"/>
              </a:spcBef>
              <a:buFontTx/>
              <a:buAutoNum type="arabicPeriod"/>
            </a:pPr>
            <a:endParaRPr lang="en-US" smtClean="0">
              <a:ea typeface="ＭＳ Ｐゴシック" charset="-128"/>
            </a:endParaRPr>
          </a:p>
          <a:p>
            <a:pPr marL="228600" indent="-228600" eaLnBrk="1" hangingPunct="1">
              <a:spcBef>
                <a:spcPct val="0"/>
              </a:spcBef>
              <a:buFontTx/>
              <a:buAutoNum type="arabicPeriod"/>
            </a:pPr>
            <a:r>
              <a:rPr lang="en-US" smtClean="0">
                <a:ea typeface="ＭＳ Ｐゴシック" charset="-128"/>
              </a:rPr>
              <a:t>Break up, parent argument, “I’ll show you”</a:t>
            </a:r>
          </a:p>
          <a:p>
            <a:pPr marL="228600" indent="-228600" eaLnBrk="1" hangingPunct="1">
              <a:spcBef>
                <a:spcPct val="0"/>
              </a:spcBef>
              <a:buFontTx/>
              <a:buAutoNum type="arabicPeriod"/>
            </a:pPr>
            <a:r>
              <a:rPr lang="en-US" smtClean="0">
                <a:ea typeface="ＭＳ Ｐゴシック" charset="-128"/>
              </a:rPr>
              <a:t>“I just want to make the pain go away”; trauma and abuse victims </a:t>
            </a:r>
          </a:p>
          <a:p>
            <a:pPr marL="228600" indent="-228600" eaLnBrk="1" hangingPunct="1">
              <a:spcBef>
                <a:spcPct val="0"/>
              </a:spcBef>
              <a:buFontTx/>
              <a:buAutoNum type="arabicPeriod"/>
            </a:pPr>
            <a:r>
              <a:rPr lang="en-US" smtClean="0">
                <a:ea typeface="ＭＳ Ｐゴシック" charset="-128"/>
              </a:rPr>
              <a:t>Severe psychopathologies, suicide is the only way out. </a:t>
            </a:r>
          </a:p>
          <a:p>
            <a:pPr marL="228600" indent="-228600" eaLnBrk="1" hangingPunct="1">
              <a:spcBef>
                <a:spcPct val="0"/>
              </a:spcBef>
              <a:buFontTx/>
              <a:buAutoNum type="arabicPeriod"/>
            </a:pPr>
            <a:endParaRPr lang="en-US" smtClean="0">
              <a:ea typeface="ＭＳ Ｐゴシック" charset="-128"/>
            </a:endParaRPr>
          </a:p>
          <a:p>
            <a:pPr marL="228600" indent="-228600" eaLnBrk="1" hangingPunct="1">
              <a:spcBef>
                <a:spcPct val="0"/>
              </a:spcBef>
              <a:buFontTx/>
              <a:buAutoNum type="arabicPeriod"/>
            </a:pPr>
            <a:r>
              <a:rPr lang="en-US" smtClean="0">
                <a:ea typeface="ＭＳ Ｐゴシック" charset="-128"/>
              </a:rPr>
              <a:t>Attempters are what you will likely see in the ER setting </a:t>
            </a:r>
          </a:p>
        </p:txBody>
      </p:sp>
      <p:sp>
        <p:nvSpPr>
          <p:cNvPr id="52228" name="Slide Number Placeholder 3"/>
          <p:cNvSpPr>
            <a:spLocks noGrp="1"/>
          </p:cNvSpPr>
          <p:nvPr>
            <p:ph type="sldNum" sz="quarter" idx="5"/>
          </p:nvPr>
        </p:nvSpPr>
        <p:spPr bwMode="auto">
          <a:noFill/>
          <a:ln>
            <a:miter lim="800000"/>
            <a:headEnd/>
            <a:tailEnd/>
          </a:ln>
        </p:spPr>
        <p:txBody>
          <a:bodyPr/>
          <a:lstStyle/>
          <a:p>
            <a:fld id="{A4D27EEA-7F4C-4257-AD9B-DD1F42399684}" type="slidenum">
              <a:rPr lang="en-US"/>
              <a:pPr/>
              <a:t>33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spcBef>
                <a:spcPct val="0"/>
              </a:spcBef>
              <a:buFontTx/>
              <a:buAutoNum type="arabicPeriod"/>
            </a:pPr>
            <a:r>
              <a:rPr lang="en-US" smtClean="0">
                <a:ea typeface="ＭＳ Ｐゴシック" charset="-128"/>
              </a:rPr>
              <a:t>What did the child do to him/herself (gunshot wound, intox, suffocation) and how can we prevent death </a:t>
            </a:r>
          </a:p>
          <a:p>
            <a:pPr marL="228600" indent="-228600" eaLnBrk="1" hangingPunct="1">
              <a:spcBef>
                <a:spcPct val="0"/>
              </a:spcBef>
              <a:buFontTx/>
              <a:buAutoNum type="arabicPeriod"/>
            </a:pPr>
            <a:r>
              <a:rPr lang="en-US" smtClean="0">
                <a:ea typeface="ＭＳ Ｐゴシック" charset="-128"/>
              </a:rPr>
              <a:t>Lets face it, the parents are going to be markedly anxious, worried, and in some cases hysterical- their child attempted suicide- it’s a big deal </a:t>
            </a:r>
          </a:p>
          <a:p>
            <a:pPr marL="228600" indent="-228600" eaLnBrk="1" hangingPunct="1">
              <a:spcBef>
                <a:spcPct val="0"/>
              </a:spcBef>
              <a:buFontTx/>
              <a:buAutoNum type="arabicPeriod"/>
            </a:pPr>
            <a:r>
              <a:rPr lang="en-US" smtClean="0">
                <a:ea typeface="ＭＳ Ｐゴシック" charset="-128"/>
              </a:rPr>
              <a:t>We need to be as calm and stable as possible for the sake of the family </a:t>
            </a:r>
          </a:p>
          <a:p>
            <a:pPr marL="228600" indent="-228600" eaLnBrk="1" hangingPunct="1">
              <a:spcBef>
                <a:spcPct val="0"/>
              </a:spcBef>
              <a:buFontTx/>
              <a:buAutoNum type="arabicPeriod"/>
            </a:pPr>
            <a:r>
              <a:rPr lang="en-US" smtClean="0">
                <a:ea typeface="ＭＳ Ｐゴシック" charset="-128"/>
              </a:rPr>
              <a:t>The bottom line is to determine where the child goes next and how to keep he/she safe  </a:t>
            </a:r>
          </a:p>
        </p:txBody>
      </p:sp>
      <p:sp>
        <p:nvSpPr>
          <p:cNvPr id="56324" name="Slide Number Placeholder 3"/>
          <p:cNvSpPr>
            <a:spLocks noGrp="1"/>
          </p:cNvSpPr>
          <p:nvPr>
            <p:ph type="sldNum" sz="quarter" idx="5"/>
          </p:nvPr>
        </p:nvSpPr>
        <p:spPr bwMode="auto">
          <a:noFill/>
          <a:ln>
            <a:miter lim="800000"/>
            <a:headEnd/>
            <a:tailEnd/>
          </a:ln>
        </p:spPr>
        <p:txBody>
          <a:bodyPr/>
          <a:lstStyle/>
          <a:p>
            <a:fld id="{B98CC389-05E3-46D7-94C3-1EA27565905A}" type="slidenum">
              <a:rPr lang="en-US"/>
              <a:pPr/>
              <a:t>34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fld id="{F3E2D69E-D7F9-4EA0-B1CD-085F3AD3F5A1}" type="datetime1">
              <a:rPr lang="en-US"/>
              <a:pPr/>
              <a:t>4/26/2012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4A22E53D-67D3-437A-B558-EA37EECE24E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9DFAFB02-1528-4CAC-9303-F52489D47AA4}" type="datetime1">
              <a:rPr lang="en-US"/>
              <a:pPr/>
              <a:t>4/26/2012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A359FD17-73A5-4103-8DEC-70EB55A0E37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85138202-2D40-41E1-B42A-54B340002DAC}" type="datetime1">
              <a:rPr lang="en-US"/>
              <a:pPr/>
              <a:t>4/26/2012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1597575-2992-45B2-9D33-BDCCC98F573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12740DE6-0AEF-4D46-AAA3-A1E63AC24BCC}" type="datetime1">
              <a:rPr lang="en-US"/>
              <a:pPr/>
              <a:t>4/26/2012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11065B86-B2C1-4EDD-9C7E-6E15F8B10F5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6A0FB40D-21AB-4BC5-A7AD-D443C12F15AA}" type="datetime1">
              <a:rPr lang="en-US"/>
              <a:pPr/>
              <a:t>4/26/2012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3519D11-A8BD-4126-99DA-019EDE680AD4}"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B3BFCAA6-841E-4D47-BBBC-CE76AEB7A9B9}" type="datetime1">
              <a:rPr lang="en-US"/>
              <a:pPr/>
              <a:t>4/26/2012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BBEEDC98-B7DE-4F05-93E0-4A7D9171549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fld id="{E7E69A09-E8D7-4A7F-9030-219498BC8A32}" type="datetime1">
              <a:rPr lang="en-US"/>
              <a:pPr/>
              <a:t>4/26/2012</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D42FF567-9715-486D-9C5A-BBB0C1D9520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fld id="{7B4C67AC-E642-46C2-A5DD-41D728A96D92}" type="datetime1">
              <a:rPr lang="en-US"/>
              <a:pPr/>
              <a:t>4/26/2012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B1BC6775-39A9-42F1-9AA2-A909F8883DC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EB2A58E3-BE47-436C-BBED-8E120CE85CC6}" type="datetime1">
              <a:rPr lang="en-US"/>
              <a:pPr/>
              <a:t>4/26/2012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41C42EAD-8408-4797-9189-1E9FEB60BD5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5B67BD73-B736-4321-9865-DFA9D1291D5C}" type="datetime1">
              <a:rPr lang="en-US"/>
              <a:pPr/>
              <a:t>4/26/2012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DAF9D96B-8190-4695-8305-A6B24106719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fld id="{136FED79-A528-417D-9E30-DAB7A6C66D33}" type="datetime1">
              <a:rPr lang="en-US"/>
              <a:pPr/>
              <a:t>4/26/2012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B9BB220A-AA0D-4746-8DF3-6DF2EEA70D6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wrap="square" lIns="91440" tIns="45720" rIns="91440" bIns="45720" numCol="1" anchor="b" anchorCtr="0" compatLnSpc="1">
            <a:prstTxWarp prst="textNoShape">
              <a:avLst/>
            </a:prstTxWarp>
          </a:bodyPr>
          <a:lstStyle>
            <a:lvl1pPr>
              <a:defRPr sz="1200">
                <a:solidFill>
                  <a:srgbClr val="BCBCBC"/>
                </a:solidFill>
              </a:defRPr>
            </a:lvl1pPr>
          </a:lstStyle>
          <a:p>
            <a:fld id="{EF85D286-1253-436B-9A4A-3E0D7F5A4EBC}" type="datetime1">
              <a:rPr lang="en-US"/>
              <a:pPr/>
              <a:t>4/26/2012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ea typeface="ＭＳ Ｐゴシック" pitchFamily="-109" charset="-128"/>
                <a:cs typeface="+mn-cs"/>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sz="1200">
                <a:solidFill>
                  <a:srgbClr val="BCBCBC"/>
                </a:solidFill>
              </a:defRPr>
            </a:lvl1pPr>
          </a:lstStyle>
          <a:p>
            <a:fld id="{5CC31193-1CEC-46D6-9052-BF28CDAFEB6D}"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814" r:id="rId1"/>
    <p:sldLayoutId id="2147483815" r:id="rId2"/>
    <p:sldLayoutId id="2147483824"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ＭＳ Ｐゴシック" charset="-128"/>
          <a:cs typeface="+mj-cs"/>
        </a:defRPr>
      </a:lvl1pPr>
      <a:lvl2pPr algn="ctr" rtl="0" eaLnBrk="0" fontAlgn="base" hangingPunct="0">
        <a:spcBef>
          <a:spcPct val="0"/>
        </a:spcBef>
        <a:spcAft>
          <a:spcPct val="0"/>
        </a:spcAft>
        <a:defRPr sz="4100" b="1">
          <a:solidFill>
            <a:schemeClr val="tx1"/>
          </a:solidFill>
          <a:latin typeface="Lucida Sans" pitchFamily="34" charset="0"/>
          <a:ea typeface="ＭＳ Ｐゴシック" charset="-128"/>
        </a:defRPr>
      </a:lvl2pPr>
      <a:lvl3pPr algn="ctr" rtl="0" eaLnBrk="0" fontAlgn="base" hangingPunct="0">
        <a:spcBef>
          <a:spcPct val="0"/>
        </a:spcBef>
        <a:spcAft>
          <a:spcPct val="0"/>
        </a:spcAft>
        <a:defRPr sz="4100" b="1">
          <a:solidFill>
            <a:schemeClr val="tx1"/>
          </a:solidFill>
          <a:latin typeface="Lucida Sans" pitchFamily="34" charset="0"/>
          <a:ea typeface="ＭＳ Ｐゴシック" charset="-128"/>
        </a:defRPr>
      </a:lvl3pPr>
      <a:lvl4pPr algn="ctr" rtl="0" eaLnBrk="0" fontAlgn="base" hangingPunct="0">
        <a:spcBef>
          <a:spcPct val="0"/>
        </a:spcBef>
        <a:spcAft>
          <a:spcPct val="0"/>
        </a:spcAft>
        <a:defRPr sz="4100" b="1">
          <a:solidFill>
            <a:schemeClr val="tx1"/>
          </a:solidFill>
          <a:latin typeface="Lucida Sans" pitchFamily="34" charset="0"/>
          <a:ea typeface="ＭＳ Ｐゴシック" charset="-128"/>
        </a:defRPr>
      </a:lvl4pPr>
      <a:lvl5pPr algn="ctr" rtl="0" eaLnBrk="0" fontAlgn="base" hangingPunct="0">
        <a:spcBef>
          <a:spcPct val="0"/>
        </a:spcBef>
        <a:spcAft>
          <a:spcPct val="0"/>
        </a:spcAft>
        <a:defRPr sz="4100" b="1">
          <a:solidFill>
            <a:schemeClr val="tx1"/>
          </a:solidFill>
          <a:latin typeface="Lucida Sans" pitchFamily="34" charset="0"/>
          <a:ea typeface="ＭＳ Ｐゴシック" charset="-128"/>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charset="2"/>
        <a:buChar char=""/>
        <a:defRPr sz="2800" kern="1200">
          <a:solidFill>
            <a:schemeClr val="tx1"/>
          </a:solidFill>
          <a:latin typeface="+mn-lt"/>
          <a:ea typeface="ＭＳ Ｐゴシック" charset="-128"/>
          <a:cs typeface="+mn-cs"/>
        </a:defRPr>
      </a:lvl1pPr>
      <a:lvl2pPr marL="868363" indent="-282575" algn="l" rtl="0" eaLnBrk="0" fontAlgn="base" hangingPunct="0">
        <a:spcBef>
          <a:spcPct val="20000"/>
        </a:spcBef>
        <a:spcAft>
          <a:spcPct val="0"/>
        </a:spcAft>
        <a:buClr>
          <a:schemeClr val="tx1"/>
        </a:buClr>
        <a:buSzPct val="80000"/>
        <a:buFont typeface="Wingdings 2" charset="2"/>
        <a:buChar char=""/>
        <a:defRPr sz="2400" kern="1200">
          <a:solidFill>
            <a:schemeClr val="tx1"/>
          </a:solidFill>
          <a:latin typeface="+mn-lt"/>
          <a:ea typeface="ＭＳ Ｐゴシック" charset="-128"/>
          <a:cs typeface="+mn-cs"/>
        </a:defRPr>
      </a:lvl2pPr>
      <a:lvl3pPr marL="1133475" indent="-228600" algn="l" rtl="0" eaLnBrk="0" fontAlgn="base" hangingPunct="0">
        <a:spcBef>
          <a:spcPct val="20000"/>
        </a:spcBef>
        <a:spcAft>
          <a:spcPct val="0"/>
        </a:spcAft>
        <a:buClr>
          <a:schemeClr val="tx1"/>
        </a:buClr>
        <a:buSzPct val="95000"/>
        <a:buFont typeface="Wingdings" charset="2"/>
        <a:buChar char=""/>
        <a:defRPr sz="2200" kern="1200">
          <a:solidFill>
            <a:schemeClr val="tx1"/>
          </a:solidFill>
          <a:latin typeface="+mn-lt"/>
          <a:ea typeface="ＭＳ Ｐゴシック" charset="-128"/>
          <a:cs typeface="+mn-cs"/>
        </a:defRPr>
      </a:lvl3pPr>
      <a:lvl4pPr marL="1352550" indent="-182563" algn="l" rtl="0" eaLnBrk="0" fontAlgn="base" hangingPunct="0">
        <a:spcBef>
          <a:spcPct val="20000"/>
        </a:spcBef>
        <a:spcAft>
          <a:spcPct val="0"/>
        </a:spcAft>
        <a:buClr>
          <a:schemeClr val="tx1"/>
        </a:buClr>
        <a:buSzPct val="100000"/>
        <a:buFont typeface="Wingdings 3" charset="2"/>
        <a:buChar char=""/>
        <a:defRPr sz="2000" kern="1200">
          <a:solidFill>
            <a:schemeClr val="tx1"/>
          </a:solidFill>
          <a:latin typeface="+mn-lt"/>
          <a:ea typeface="ＭＳ Ｐゴシック" charset="-128"/>
          <a:cs typeface="+mn-cs"/>
        </a:defRPr>
      </a:lvl4pPr>
      <a:lvl5pPr marL="1544638" indent="-182563" algn="l" rtl="0" eaLnBrk="0" fontAlgn="base" hangingPunct="0">
        <a:spcBef>
          <a:spcPct val="20000"/>
        </a:spcBef>
        <a:spcAft>
          <a:spcPct val="0"/>
        </a:spcAft>
        <a:buClr>
          <a:schemeClr val="tx1"/>
        </a:buClr>
        <a:buFont typeface="Wingdings 2" charset="2"/>
        <a:buChar char=""/>
        <a:defRPr sz="2000" kern="1200">
          <a:solidFill>
            <a:schemeClr val="tx1"/>
          </a:solidFill>
          <a:latin typeface="+mn-lt"/>
          <a:ea typeface="ＭＳ Ｐゴシック" charset="-128"/>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399" y="728009"/>
            <a:ext cx="8093673" cy="2912036"/>
          </a:xfrm>
          <a:extLst>
            <a:ext uri="{909E8E84-426E-40DD-AFC4-6F175D3DCCD1}"/>
            <a:ext uri="{91240B29-F687-4F45-9708-019B960494DF}"/>
          </a:extLst>
        </p:spPr>
        <p:txBody>
          <a:bodyPr/>
          <a:lstStyle/>
          <a:p>
            <a:pPr eaLnBrk="1" fontAlgn="auto" hangingPunct="1">
              <a:spcAft>
                <a:spcPts val="0"/>
              </a:spcAft>
              <a:defRPr/>
            </a:pPr>
            <a:r>
              <a:rPr lang="en-US" dirty="0" smtClean="0">
                <a:ea typeface="+mj-ea"/>
              </a:rPr>
              <a:t>Aggression and Suicidal Behaviors IN CHILDREN</a:t>
            </a:r>
            <a:endParaRPr lang="en-US" dirty="0">
              <a:ea typeface="+mj-ea"/>
            </a:endParaRPr>
          </a:p>
        </p:txBody>
      </p:sp>
      <p:sp>
        <p:nvSpPr>
          <p:cNvPr id="14339" name="Subtitle 2"/>
          <p:cNvSpPr>
            <a:spLocks noGrp="1"/>
          </p:cNvSpPr>
          <p:nvPr>
            <p:ph type="subTitle" idx="1"/>
          </p:nvPr>
        </p:nvSpPr>
        <p:spPr>
          <a:xfrm>
            <a:off x="546100" y="3952875"/>
            <a:ext cx="8343900" cy="2538413"/>
          </a:xfrm>
        </p:spPr>
        <p:txBody>
          <a:bodyPr/>
          <a:lstStyle/>
          <a:p>
            <a:pPr eaLnBrk="1" hangingPunct="1"/>
            <a:endParaRPr lang="en-US" smtClean="0"/>
          </a:p>
          <a:p>
            <a:pPr eaLnBrk="1" hangingPunct="1"/>
            <a:r>
              <a:rPr lang="en-US" b="1" smtClean="0">
                <a:solidFill>
                  <a:srgbClr val="000000"/>
                </a:solidFill>
              </a:rPr>
              <a:t>Syed Quadri M.D</a:t>
            </a:r>
          </a:p>
          <a:p>
            <a:pPr eaLnBrk="1" hangingPunct="1"/>
            <a:r>
              <a:rPr lang="en-US" b="1" smtClean="0">
                <a:solidFill>
                  <a:srgbClr val="000000"/>
                </a:solidFill>
              </a:rPr>
              <a:t>May 2, 2012</a:t>
            </a:r>
          </a:p>
          <a:p>
            <a:pPr eaLnBrk="1" hangingPunct="1"/>
            <a:r>
              <a:rPr lang="en-US"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106" y="233962"/>
            <a:ext cx="8118694" cy="1828800"/>
          </a:xfrm>
        </p:spPr>
        <p:txBody>
          <a:bodyPr/>
          <a:lstStyle/>
          <a:p>
            <a:pPr algn="ctr">
              <a:defRPr/>
            </a:pPr>
            <a:r>
              <a:rPr lang="en-US" b="0" dirty="0" smtClean="0"/>
              <a:t>THE DEVELOPMENT OF AGGRESSION</a:t>
            </a:r>
            <a:endParaRPr lang="en-US" dirty="0"/>
          </a:p>
        </p:txBody>
      </p:sp>
      <p:sp>
        <p:nvSpPr>
          <p:cNvPr id="24579" name="Text Placeholder 2"/>
          <p:cNvSpPr>
            <a:spLocks noGrp="1"/>
          </p:cNvSpPr>
          <p:nvPr>
            <p:ph type="body" idx="1"/>
          </p:nvPr>
        </p:nvSpPr>
        <p:spPr>
          <a:xfrm>
            <a:off x="266700" y="2062163"/>
            <a:ext cx="8420100" cy="4538662"/>
          </a:xfrm>
        </p:spPr>
        <p:txBody>
          <a:bodyPr/>
          <a:lstStyle/>
          <a:p>
            <a:pPr lvl="2" eaLnBrk="1" hangingPunct="1"/>
            <a:r>
              <a:rPr lang="en-US" sz="2800" dirty="0" smtClean="0">
                <a:solidFill>
                  <a:srgbClr val="FFFFFF"/>
                </a:solidFill>
                <a:latin typeface="Calibri" charset="0"/>
                <a:cs typeface="Calibri" charset="0"/>
              </a:rPr>
              <a:t>Habitual bullies – observed adult conflict and aggression at home</a:t>
            </a:r>
          </a:p>
          <a:p>
            <a:pPr lvl="2" eaLnBrk="1" hangingPunct="1"/>
            <a:r>
              <a:rPr lang="en-US" sz="2800" dirty="0" smtClean="0">
                <a:solidFill>
                  <a:srgbClr val="FFFFFF"/>
                </a:solidFill>
                <a:latin typeface="Calibri" charset="0"/>
                <a:cs typeface="Calibri" charset="0"/>
              </a:rPr>
              <a:t>Proactive aggressors – it works</a:t>
            </a:r>
          </a:p>
          <a:p>
            <a:pPr lvl="2" eaLnBrk="1" hangingPunct="1"/>
            <a:r>
              <a:rPr lang="en-US" sz="2800" dirty="0" smtClean="0">
                <a:solidFill>
                  <a:srgbClr val="FFFFFF"/>
                </a:solidFill>
                <a:latin typeface="Calibri" charset="0"/>
                <a:cs typeface="Calibri" charset="0"/>
              </a:rPr>
              <a:t>Chronic victims – generally dislike</a:t>
            </a:r>
          </a:p>
          <a:p>
            <a:pPr lvl="2" eaLnBrk="1" hangingPunct="1"/>
            <a:r>
              <a:rPr lang="en-US" sz="2800" dirty="0" smtClean="0">
                <a:solidFill>
                  <a:srgbClr val="FFFFFF"/>
                </a:solidFill>
                <a:latin typeface="Calibri" charset="0"/>
                <a:cs typeface="Calibri" charset="0"/>
              </a:rPr>
              <a:t>Passive victims – withdrawn, weak, but do not invite aggression</a:t>
            </a:r>
          </a:p>
          <a:p>
            <a:pPr lvl="2" eaLnBrk="1" hangingPunct="1"/>
            <a:r>
              <a:rPr lang="en-US" sz="2800" dirty="0" smtClean="0">
                <a:solidFill>
                  <a:srgbClr val="FFFFFF"/>
                </a:solidFill>
                <a:latin typeface="Calibri" charset="0"/>
                <a:cs typeface="Calibri" charset="0"/>
              </a:rPr>
              <a:t>Overprotective mothers</a:t>
            </a:r>
          </a:p>
          <a:p>
            <a:pPr lvl="2" eaLnBrk="1" hangingPunct="1"/>
            <a:r>
              <a:rPr lang="en-US" sz="2800" dirty="0" smtClean="0">
                <a:solidFill>
                  <a:srgbClr val="FFFFFF"/>
                </a:solidFill>
                <a:latin typeface="Calibri" charset="0"/>
                <a:cs typeface="Calibri" charset="0"/>
              </a:rPr>
              <a:t>Provocative victims – irritate peers, fight back unsuccessfully </a:t>
            </a:r>
          </a:p>
          <a:p>
            <a:pPr marL="73025"/>
            <a:endParaRPr lang="en-US" sz="2800" dirty="0" smtClean="0">
              <a:latin typeface="Calibri" charset="0"/>
              <a:cs typeface="Calibri"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87" y="284096"/>
            <a:ext cx="7086600" cy="1828800"/>
          </a:xfrm>
        </p:spPr>
        <p:txBody>
          <a:bodyPr/>
          <a:lstStyle/>
          <a:p>
            <a:pPr algn="ctr">
              <a:defRPr/>
            </a:pPr>
            <a:r>
              <a:rPr lang="en-US" b="0" dirty="0" smtClean="0"/>
              <a:t>THE DEVELOPMENT OF AGGRESSION</a:t>
            </a:r>
            <a:endParaRPr lang="en-US" dirty="0"/>
          </a:p>
        </p:txBody>
      </p:sp>
      <p:sp>
        <p:nvSpPr>
          <p:cNvPr id="3" name="Text Placeholder 2"/>
          <p:cNvSpPr>
            <a:spLocks noGrp="1"/>
          </p:cNvSpPr>
          <p:nvPr>
            <p:ph type="body" idx="1"/>
          </p:nvPr>
        </p:nvSpPr>
        <p:spPr>
          <a:xfrm>
            <a:off x="350838" y="2112963"/>
            <a:ext cx="8335962" cy="4525962"/>
          </a:xfrm>
        </p:spPr>
        <p:txBody>
          <a:bodyPr/>
          <a:lstStyle/>
          <a:p>
            <a:pPr marL="73025" eaLnBrk="1" hangingPunct="1"/>
            <a:r>
              <a:rPr lang="en-US" sz="2800" smtClean="0">
                <a:solidFill>
                  <a:srgbClr val="000000"/>
                </a:solidFill>
                <a:latin typeface="Calibri" charset="0"/>
                <a:cs typeface="Calibri" charset="0"/>
              </a:rPr>
              <a:t>Popularity and Aggression</a:t>
            </a:r>
          </a:p>
          <a:p>
            <a:pPr lvl="2" eaLnBrk="1" hangingPunct="1"/>
            <a:r>
              <a:rPr lang="en-US" sz="2800" smtClean="0">
                <a:solidFill>
                  <a:srgbClr val="FFFFFF"/>
                </a:solidFill>
                <a:latin typeface="Calibri" charset="0"/>
                <a:cs typeface="Calibri" charset="0"/>
              </a:rPr>
              <a:t>Popularity </a:t>
            </a:r>
          </a:p>
          <a:p>
            <a:pPr lvl="2" eaLnBrk="1" hangingPunct="1"/>
            <a:r>
              <a:rPr lang="en-US" sz="2800" smtClean="0">
                <a:solidFill>
                  <a:srgbClr val="FFFFFF"/>
                </a:solidFill>
                <a:latin typeface="Calibri" charset="0"/>
                <a:cs typeface="Calibri" charset="0"/>
              </a:rPr>
              <a:t>Being well-known and accepted by other children</a:t>
            </a:r>
          </a:p>
          <a:p>
            <a:pPr lvl="2" eaLnBrk="1" hangingPunct="1"/>
            <a:r>
              <a:rPr lang="en-US" sz="2800" smtClean="0">
                <a:solidFill>
                  <a:srgbClr val="FFFFFF"/>
                </a:solidFill>
                <a:latin typeface="Calibri" charset="0"/>
                <a:cs typeface="Calibri" charset="0"/>
              </a:rPr>
              <a:t>Having high status attributes </a:t>
            </a:r>
          </a:p>
          <a:p>
            <a:pPr lvl="2" eaLnBrk="1" hangingPunct="1"/>
            <a:r>
              <a:rPr lang="en-US" sz="2800" smtClean="0">
                <a:solidFill>
                  <a:srgbClr val="FFFFFF"/>
                </a:solidFill>
                <a:latin typeface="Calibri" charset="0"/>
                <a:cs typeface="Calibri" charset="0"/>
              </a:rPr>
              <a:t>Highly desirable possessions</a:t>
            </a:r>
          </a:p>
          <a:p>
            <a:pPr lvl="2" eaLnBrk="1" hangingPunct="1"/>
            <a:r>
              <a:rPr lang="en-US" sz="2800" smtClean="0">
                <a:solidFill>
                  <a:srgbClr val="FFFFFF"/>
                </a:solidFill>
                <a:latin typeface="Calibri" charset="0"/>
                <a:cs typeface="Calibri" charset="0"/>
              </a:rPr>
              <a:t>Being liked is not part of the definition</a:t>
            </a:r>
          </a:p>
          <a:p>
            <a:pPr lvl="2" eaLnBrk="1" hangingPunct="1"/>
            <a:r>
              <a:rPr lang="en-US" sz="2800" smtClean="0">
                <a:solidFill>
                  <a:srgbClr val="FFFFFF"/>
                </a:solidFill>
                <a:latin typeface="Calibri" charset="0"/>
                <a:cs typeface="Calibri" charset="0"/>
              </a:rPr>
              <a:t>Popular children use aggression to maintain status</a:t>
            </a:r>
          </a:p>
          <a:p>
            <a:pPr marL="73025"/>
            <a:endParaRPr lang="en-US" sz="2800" smtClean="0">
              <a:latin typeface="Calibri" charset="0"/>
              <a:cs typeface="Calibri"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205" y="317519"/>
            <a:ext cx="7086600" cy="1828800"/>
          </a:xfrm>
        </p:spPr>
        <p:txBody>
          <a:bodyPr/>
          <a:lstStyle/>
          <a:p>
            <a:pPr algn="ctr">
              <a:defRPr/>
            </a:pPr>
            <a:r>
              <a:rPr lang="en-US" b="0" dirty="0" smtClean="0"/>
              <a:t>THE DEVELOPMENT OF AGGRESSION</a:t>
            </a:r>
            <a:endParaRPr lang="en-US" dirty="0"/>
          </a:p>
        </p:txBody>
      </p:sp>
      <p:sp>
        <p:nvSpPr>
          <p:cNvPr id="26627" name="Text Placeholder 2"/>
          <p:cNvSpPr>
            <a:spLocks noGrp="1"/>
          </p:cNvSpPr>
          <p:nvPr>
            <p:ph type="body" idx="1"/>
          </p:nvPr>
        </p:nvSpPr>
        <p:spPr>
          <a:xfrm>
            <a:off x="317500" y="2146300"/>
            <a:ext cx="8169275" cy="4530725"/>
          </a:xfrm>
        </p:spPr>
        <p:txBody>
          <a:bodyPr/>
          <a:lstStyle/>
          <a:p>
            <a:pPr marL="73025" eaLnBrk="1" hangingPunct="1"/>
            <a:r>
              <a:rPr lang="en-US" sz="2800" smtClean="0">
                <a:solidFill>
                  <a:srgbClr val="000000"/>
                </a:solidFill>
                <a:latin typeface="Calibri" charset="0"/>
                <a:cs typeface="Calibri" charset="0"/>
              </a:rPr>
              <a:t>Cultural and Sub-cultural Influences on Aggression</a:t>
            </a:r>
          </a:p>
          <a:p>
            <a:pPr lvl="1" eaLnBrk="1" hangingPunct="1"/>
            <a:r>
              <a:rPr lang="en-US" sz="2800" smtClean="0">
                <a:solidFill>
                  <a:srgbClr val="FFFFFF"/>
                </a:solidFill>
                <a:latin typeface="Calibri" charset="0"/>
                <a:cs typeface="Calibri" charset="0"/>
              </a:rPr>
              <a:t>	Differences between cultures are evident</a:t>
            </a:r>
          </a:p>
          <a:p>
            <a:pPr lvl="1" eaLnBrk="1" hangingPunct="1"/>
            <a:r>
              <a:rPr lang="en-US" sz="2800" smtClean="0">
                <a:solidFill>
                  <a:srgbClr val="FFFFFF"/>
                </a:solidFill>
                <a:latin typeface="Calibri" charset="0"/>
                <a:cs typeface="Calibri" charset="0"/>
              </a:rPr>
              <a:t>	Lower SES – more aggression</a:t>
            </a:r>
          </a:p>
          <a:p>
            <a:pPr lvl="2" eaLnBrk="1" hangingPunct="1"/>
            <a:r>
              <a:rPr lang="en-US" sz="2800" smtClean="0">
                <a:solidFill>
                  <a:srgbClr val="FFFFFF"/>
                </a:solidFill>
                <a:latin typeface="Calibri" charset="0"/>
                <a:cs typeface="Calibri" charset="0"/>
              </a:rPr>
              <a:t>Due to child-rearing differences</a:t>
            </a:r>
          </a:p>
          <a:p>
            <a:pPr lvl="2" eaLnBrk="1" hangingPunct="1"/>
            <a:r>
              <a:rPr lang="en-US" sz="2800" smtClean="0">
                <a:solidFill>
                  <a:srgbClr val="FFFFFF"/>
                </a:solidFill>
                <a:latin typeface="Calibri" charset="0"/>
                <a:cs typeface="Calibri" charset="0"/>
              </a:rPr>
              <a:t>Physical punishment is higher in low SES families – modeling aggression</a:t>
            </a:r>
          </a:p>
          <a:p>
            <a:pPr lvl="2" eaLnBrk="1" hangingPunct="1"/>
            <a:r>
              <a:rPr lang="en-US" sz="2800" smtClean="0">
                <a:solidFill>
                  <a:srgbClr val="FFFFFF"/>
                </a:solidFill>
                <a:latin typeface="Calibri" charset="0"/>
                <a:cs typeface="Calibri" charset="0"/>
              </a:rPr>
              <a:t>Difficulty monitoring children</a:t>
            </a:r>
          </a:p>
          <a:p>
            <a:pPr marL="73025"/>
            <a:endParaRPr lang="en-US" sz="2800" smtClean="0">
              <a:latin typeface="Calibri" charset="0"/>
              <a:cs typeface="Calibri"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397" y="233962"/>
            <a:ext cx="7086600" cy="1854981"/>
          </a:xfrm>
        </p:spPr>
        <p:txBody>
          <a:bodyPr/>
          <a:lstStyle/>
          <a:p>
            <a:pPr algn="ctr">
              <a:defRPr/>
            </a:pPr>
            <a:r>
              <a:rPr lang="en-US" b="0" dirty="0" smtClean="0"/>
              <a:t>THE DEVELOPMENT OF AGGRESSION</a:t>
            </a:r>
            <a:endParaRPr lang="en-US" dirty="0"/>
          </a:p>
        </p:txBody>
      </p:sp>
      <p:sp>
        <p:nvSpPr>
          <p:cNvPr id="27651" name="Text Placeholder 2"/>
          <p:cNvSpPr>
            <a:spLocks noGrp="1"/>
          </p:cNvSpPr>
          <p:nvPr>
            <p:ph type="body" idx="1"/>
          </p:nvPr>
        </p:nvSpPr>
        <p:spPr>
          <a:xfrm>
            <a:off x="300038" y="2089150"/>
            <a:ext cx="8386762" cy="4462463"/>
          </a:xfrm>
        </p:spPr>
        <p:txBody>
          <a:bodyPr/>
          <a:lstStyle/>
          <a:p>
            <a:pPr marL="73025" eaLnBrk="1" hangingPunct="1"/>
            <a:r>
              <a:rPr lang="en-US" sz="2800" smtClean="0">
                <a:solidFill>
                  <a:srgbClr val="000000"/>
                </a:solidFill>
                <a:latin typeface="Calibri" charset="0"/>
                <a:cs typeface="Calibri" charset="0"/>
              </a:rPr>
              <a:t>Coercive Home Environments: Breeding Grounds for Aggression</a:t>
            </a:r>
          </a:p>
          <a:p>
            <a:pPr lvl="1" eaLnBrk="1" hangingPunct="1"/>
            <a:r>
              <a:rPr lang="en-US" sz="2800" smtClean="0">
                <a:solidFill>
                  <a:srgbClr val="FFFFFF"/>
                </a:solidFill>
                <a:latin typeface="Calibri" charset="0"/>
                <a:cs typeface="Calibri" charset="0"/>
              </a:rPr>
              <a:t>	Families as Social Systems</a:t>
            </a:r>
          </a:p>
          <a:p>
            <a:pPr lvl="2" eaLnBrk="1" hangingPunct="1"/>
            <a:r>
              <a:rPr lang="en-US" sz="2800" smtClean="0">
                <a:solidFill>
                  <a:srgbClr val="FFFFFF"/>
                </a:solidFill>
                <a:latin typeface="Calibri" charset="0"/>
                <a:cs typeface="Calibri" charset="0"/>
              </a:rPr>
              <a:t>Families of aggressive children focused on interactions that stopped irritation</a:t>
            </a:r>
          </a:p>
          <a:p>
            <a:pPr lvl="2" eaLnBrk="1" hangingPunct="1"/>
            <a:r>
              <a:rPr lang="en-US" sz="2800" smtClean="0">
                <a:solidFill>
                  <a:srgbClr val="FFFFFF"/>
                </a:solidFill>
                <a:latin typeface="Calibri" charset="0"/>
                <a:cs typeface="Calibri" charset="0"/>
              </a:rPr>
              <a:t>Negative reinforcement </a:t>
            </a:r>
          </a:p>
          <a:p>
            <a:pPr lvl="2" eaLnBrk="1" hangingPunct="1"/>
            <a:r>
              <a:rPr lang="en-US" sz="2800" smtClean="0">
                <a:solidFill>
                  <a:srgbClr val="FFFFFF"/>
                </a:solidFill>
                <a:latin typeface="Calibri" charset="0"/>
                <a:cs typeface="Calibri" charset="0"/>
              </a:rPr>
              <a:t>Ignore pro-social behavior</a:t>
            </a:r>
          </a:p>
          <a:p>
            <a:pPr lvl="2" eaLnBrk="1" hangingPunct="1"/>
            <a:r>
              <a:rPr lang="en-US" sz="2800" smtClean="0">
                <a:solidFill>
                  <a:srgbClr val="FFFFFF"/>
                </a:solidFill>
                <a:latin typeface="Calibri" charset="0"/>
                <a:cs typeface="Calibri" charset="0"/>
              </a:rPr>
              <a:t>Use coercive tactics to deal with misconduct</a:t>
            </a:r>
          </a:p>
          <a:p>
            <a:pPr marL="73025"/>
            <a:endParaRPr lang="en-US" sz="2800" smtClean="0">
              <a:latin typeface="Calibri" charset="0"/>
              <a:cs typeface="Calibri"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914" y="350942"/>
            <a:ext cx="7086600" cy="1828800"/>
          </a:xfrm>
        </p:spPr>
        <p:txBody>
          <a:bodyPr/>
          <a:lstStyle/>
          <a:p>
            <a:pPr algn="ctr">
              <a:defRPr/>
            </a:pPr>
            <a:r>
              <a:rPr lang="en-US" b="0" dirty="0" smtClean="0"/>
              <a:t>THE DEVELOPMENT OF AGGRESSION</a:t>
            </a:r>
            <a:endParaRPr lang="en-US" dirty="0"/>
          </a:p>
        </p:txBody>
      </p:sp>
      <p:sp>
        <p:nvSpPr>
          <p:cNvPr id="28675" name="Text Placeholder 2"/>
          <p:cNvSpPr>
            <a:spLocks noGrp="1"/>
          </p:cNvSpPr>
          <p:nvPr>
            <p:ph type="body" idx="1"/>
          </p:nvPr>
        </p:nvSpPr>
        <p:spPr>
          <a:xfrm>
            <a:off x="698500" y="2438400"/>
            <a:ext cx="7988300" cy="4187825"/>
          </a:xfrm>
        </p:spPr>
        <p:txBody>
          <a:bodyPr/>
          <a:lstStyle/>
          <a:p>
            <a:pPr marL="73025" eaLnBrk="1" hangingPunct="1"/>
            <a:r>
              <a:rPr lang="en-US" sz="2800" dirty="0" smtClean="0">
                <a:solidFill>
                  <a:srgbClr val="000000"/>
                </a:solidFill>
                <a:latin typeface="Calibri" charset="0"/>
                <a:cs typeface="Calibri" charset="0"/>
              </a:rPr>
              <a:t>Methods of Reducing Aggression in Young Children</a:t>
            </a:r>
          </a:p>
          <a:p>
            <a:pPr lvl="1" eaLnBrk="1" hangingPunct="1"/>
            <a:r>
              <a:rPr lang="en-US" sz="2800" dirty="0" smtClean="0">
                <a:solidFill>
                  <a:srgbClr val="FFFFFF"/>
                </a:solidFill>
                <a:latin typeface="Calibri" charset="0"/>
                <a:cs typeface="Calibri" charset="0"/>
              </a:rPr>
              <a:t>	Creating Nonaggressive Environments</a:t>
            </a:r>
          </a:p>
          <a:p>
            <a:pPr lvl="2" eaLnBrk="1" hangingPunct="1"/>
            <a:r>
              <a:rPr lang="en-US" sz="2800" dirty="0" smtClean="0">
                <a:solidFill>
                  <a:srgbClr val="FFFFFF"/>
                </a:solidFill>
                <a:latin typeface="Calibri" charset="0"/>
                <a:cs typeface="Calibri" charset="0"/>
              </a:rPr>
              <a:t>Remove aggressive toys/ games</a:t>
            </a:r>
          </a:p>
          <a:p>
            <a:pPr lvl="2" eaLnBrk="1" hangingPunct="1"/>
            <a:r>
              <a:rPr lang="en-US" sz="2800" dirty="0" smtClean="0">
                <a:solidFill>
                  <a:srgbClr val="FFFFFF"/>
                </a:solidFill>
                <a:latin typeface="Calibri" charset="0"/>
                <a:cs typeface="Calibri" charset="0"/>
              </a:rPr>
              <a:t>Provide enough space for play</a:t>
            </a:r>
          </a:p>
          <a:p>
            <a:pPr lvl="2" eaLnBrk="1" hangingPunct="1"/>
            <a:r>
              <a:rPr lang="en-US" sz="2800" dirty="0" smtClean="0">
                <a:solidFill>
                  <a:srgbClr val="FFFFFF"/>
                </a:solidFill>
                <a:latin typeface="Calibri" charset="0"/>
                <a:cs typeface="Calibri" charset="0"/>
              </a:rPr>
              <a:t>Provide enough toys to reduce competition for scarce resources</a:t>
            </a:r>
          </a:p>
          <a:p>
            <a:pPr lvl="2" eaLnBrk="1" hangingPunct="1"/>
            <a:r>
              <a:rPr lang="en-US" sz="2800" dirty="0" smtClean="0">
                <a:solidFill>
                  <a:srgbClr val="FFFFFF"/>
                </a:solidFill>
                <a:latin typeface="Calibri" charset="0"/>
                <a:cs typeface="Calibri" charset="0"/>
              </a:rPr>
              <a:t>Positive methods-Parent involvement</a:t>
            </a:r>
          </a:p>
          <a:p>
            <a:pPr marL="73025"/>
            <a:endParaRPr lang="en-US" sz="2800" dirty="0" smtClean="0">
              <a:latin typeface="Calibri" charset="0"/>
              <a:cs typeface="Calibri"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861" y="300808"/>
            <a:ext cx="7086600" cy="1828800"/>
          </a:xfrm>
        </p:spPr>
        <p:txBody>
          <a:bodyPr/>
          <a:lstStyle/>
          <a:p>
            <a:pPr algn="ctr">
              <a:defRPr/>
            </a:pPr>
            <a:r>
              <a:rPr lang="en-US" b="0" dirty="0" smtClean="0"/>
              <a:t>THE DEVELOPMENT OF AGGRESSION</a:t>
            </a:r>
            <a:endParaRPr lang="en-US" dirty="0"/>
          </a:p>
        </p:txBody>
      </p:sp>
      <p:sp>
        <p:nvSpPr>
          <p:cNvPr id="3" name="Text Placeholder 2"/>
          <p:cNvSpPr>
            <a:spLocks noGrp="1"/>
          </p:cNvSpPr>
          <p:nvPr>
            <p:ph type="body" idx="1"/>
          </p:nvPr>
        </p:nvSpPr>
        <p:spPr>
          <a:xfrm>
            <a:off x="414338" y="2355850"/>
            <a:ext cx="8089900" cy="4162425"/>
          </a:xfrm>
        </p:spPr>
        <p:txBody>
          <a:bodyPr/>
          <a:lstStyle/>
          <a:p>
            <a:pPr marL="73025" eaLnBrk="1" hangingPunct="1"/>
            <a:r>
              <a:rPr lang="en-US" sz="2800" smtClean="0">
                <a:solidFill>
                  <a:srgbClr val="000000"/>
                </a:solidFill>
                <a:latin typeface="Calibri" charset="0"/>
                <a:cs typeface="Calibri" charset="0"/>
              </a:rPr>
              <a:t>Eliminating the Payoffs for Aggression</a:t>
            </a:r>
          </a:p>
          <a:p>
            <a:pPr lvl="2" eaLnBrk="1" hangingPunct="1"/>
            <a:r>
              <a:rPr lang="en-US" sz="2800" smtClean="0">
                <a:solidFill>
                  <a:srgbClr val="FFFFFF"/>
                </a:solidFill>
                <a:latin typeface="Calibri" charset="0"/>
                <a:cs typeface="Calibri" charset="0"/>
              </a:rPr>
              <a:t>Teach that aggression does not result in desired outcome</a:t>
            </a:r>
          </a:p>
          <a:p>
            <a:pPr lvl="2" eaLnBrk="1" hangingPunct="1"/>
            <a:r>
              <a:rPr lang="en-US" sz="2800" smtClean="0">
                <a:solidFill>
                  <a:srgbClr val="FFFFFF"/>
                </a:solidFill>
                <a:latin typeface="Calibri" charset="0"/>
                <a:cs typeface="Calibri" charset="0"/>
              </a:rPr>
              <a:t>Incompatible-response technique </a:t>
            </a:r>
          </a:p>
          <a:p>
            <a:pPr lvl="2" eaLnBrk="1" hangingPunct="1"/>
            <a:r>
              <a:rPr lang="en-US" sz="2800" smtClean="0">
                <a:solidFill>
                  <a:srgbClr val="FFFFFF"/>
                </a:solidFill>
                <a:latin typeface="Calibri" charset="0"/>
                <a:cs typeface="Calibri" charset="0"/>
              </a:rPr>
              <a:t>Ignore aggressive behaviors – eliminates reward of attention</a:t>
            </a:r>
          </a:p>
          <a:p>
            <a:pPr lvl="2" eaLnBrk="1" hangingPunct="1"/>
            <a:r>
              <a:rPr lang="en-US" sz="2800" smtClean="0">
                <a:solidFill>
                  <a:srgbClr val="FFFFFF"/>
                </a:solidFill>
                <a:latin typeface="Calibri" charset="0"/>
                <a:cs typeface="Calibri" charset="0"/>
              </a:rPr>
              <a:t>Time out technique</a:t>
            </a:r>
          </a:p>
          <a:p>
            <a:pPr lvl="2" eaLnBrk="1" hangingPunct="1"/>
            <a:r>
              <a:rPr lang="en-US" sz="2800" smtClean="0">
                <a:solidFill>
                  <a:srgbClr val="FFFFFF"/>
                </a:solidFill>
                <a:latin typeface="Calibri" charset="0"/>
                <a:cs typeface="Calibri" charset="0"/>
              </a:rPr>
              <a:t>Reinforce pro-social actions</a:t>
            </a:r>
          </a:p>
          <a:p>
            <a:pPr marL="73025"/>
            <a:endParaRPr lang="en-US" sz="2800" smtClean="0">
              <a:latin typeface="Calibri" charset="0"/>
              <a:cs typeface="Calibri"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570" y="367654"/>
            <a:ext cx="7086600" cy="1828800"/>
          </a:xfrm>
        </p:spPr>
        <p:txBody>
          <a:bodyPr/>
          <a:lstStyle/>
          <a:p>
            <a:pPr algn="ctr">
              <a:defRPr/>
            </a:pPr>
            <a:r>
              <a:rPr lang="en-US" b="0" dirty="0" smtClean="0"/>
              <a:t>THE DEVELOPMENT OF AGGRESSION</a:t>
            </a:r>
            <a:endParaRPr lang="en-US" dirty="0"/>
          </a:p>
        </p:txBody>
      </p:sp>
      <p:sp>
        <p:nvSpPr>
          <p:cNvPr id="3" name="Text Placeholder 2"/>
          <p:cNvSpPr>
            <a:spLocks noGrp="1"/>
          </p:cNvSpPr>
          <p:nvPr>
            <p:ph type="body" idx="1"/>
          </p:nvPr>
        </p:nvSpPr>
        <p:spPr>
          <a:xfrm>
            <a:off x="430213" y="2438400"/>
            <a:ext cx="8018462" cy="4187825"/>
          </a:xfrm>
        </p:spPr>
        <p:txBody>
          <a:bodyPr/>
          <a:lstStyle/>
          <a:p>
            <a:pPr marL="73025" eaLnBrk="1" hangingPunct="1"/>
            <a:r>
              <a:rPr lang="en-US" sz="2800" smtClean="0">
                <a:solidFill>
                  <a:srgbClr val="000000"/>
                </a:solidFill>
                <a:latin typeface="Calibri" charset="0"/>
                <a:cs typeface="Calibri" charset="0"/>
              </a:rPr>
              <a:t>Social-Cognitive Interventions</a:t>
            </a:r>
          </a:p>
          <a:p>
            <a:pPr lvl="2" eaLnBrk="1" hangingPunct="1"/>
            <a:r>
              <a:rPr lang="en-US" sz="2800" smtClean="0">
                <a:solidFill>
                  <a:srgbClr val="FFFFFF"/>
                </a:solidFill>
                <a:latin typeface="Calibri" charset="0"/>
                <a:cs typeface="Calibri" charset="0"/>
              </a:rPr>
              <a:t>Use with older children and adolescents</a:t>
            </a:r>
          </a:p>
          <a:p>
            <a:pPr lvl="2" eaLnBrk="1" hangingPunct="1"/>
            <a:r>
              <a:rPr lang="en-US" sz="2800" smtClean="0">
                <a:solidFill>
                  <a:srgbClr val="FFFFFF"/>
                </a:solidFill>
                <a:latin typeface="Calibri" charset="0"/>
                <a:cs typeface="Calibri" charset="0"/>
              </a:rPr>
              <a:t>Can teach individuals to regulate anger</a:t>
            </a:r>
          </a:p>
          <a:p>
            <a:pPr lvl="2" eaLnBrk="1" hangingPunct="1"/>
            <a:r>
              <a:rPr lang="en-US" sz="2800" smtClean="0">
                <a:solidFill>
                  <a:srgbClr val="FFFFFF"/>
                </a:solidFill>
                <a:latin typeface="Calibri" charset="0"/>
                <a:cs typeface="Calibri" charset="0"/>
              </a:rPr>
              <a:t>Increase empathizing with others, taking their perspectives; reduces hostile attributions</a:t>
            </a:r>
          </a:p>
          <a:p>
            <a:pPr lvl="2" eaLnBrk="1" hangingPunct="1"/>
            <a:r>
              <a:rPr lang="en-US" sz="2800" smtClean="0">
                <a:solidFill>
                  <a:srgbClr val="FFFFFF"/>
                </a:solidFill>
                <a:latin typeface="Calibri" charset="0"/>
                <a:cs typeface="Calibri" charset="0"/>
              </a:rPr>
              <a:t>Generate nonaggressive solutions to conflict </a:t>
            </a:r>
          </a:p>
          <a:p>
            <a:pPr marL="73025"/>
            <a:endParaRPr lang="en-US" sz="2800" smtClean="0">
              <a:latin typeface="Calibri" charset="0"/>
              <a:cs typeface="Calibri"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25678"/>
            <a:ext cx="7086600" cy="1528174"/>
          </a:xfrm>
        </p:spPr>
        <p:txBody>
          <a:bodyPr/>
          <a:lstStyle/>
          <a:p>
            <a:r>
              <a:rPr lang="en-US" dirty="0" smtClean="0"/>
              <a:t>CHILD AGGRESSION  SCALE</a:t>
            </a:r>
            <a:endParaRPr lang="en-US" dirty="0"/>
          </a:p>
        </p:txBody>
      </p:sp>
      <p:sp>
        <p:nvSpPr>
          <p:cNvPr id="3" name="Text Placeholder 2"/>
          <p:cNvSpPr>
            <a:spLocks noGrp="1"/>
          </p:cNvSpPr>
          <p:nvPr>
            <p:ph type="body" idx="1"/>
          </p:nvPr>
        </p:nvSpPr>
        <p:spPr>
          <a:xfrm>
            <a:off x="1600200" y="2029216"/>
            <a:ext cx="7086600" cy="4828784"/>
          </a:xfrm>
        </p:spPr>
        <p:txBody>
          <a:bodyPr/>
          <a:lstStyle/>
          <a:p>
            <a:r>
              <a:rPr lang="en-US" b="1" u="sng" dirty="0" smtClean="0"/>
              <a:t>CAS-Parent Scale Summary Table </a:t>
            </a:r>
          </a:p>
          <a:p>
            <a:r>
              <a:rPr lang="en-US" dirty="0" smtClean="0"/>
              <a:t>Verbal Aggression (VA) 	</a:t>
            </a:r>
          </a:p>
          <a:p>
            <a:r>
              <a:rPr lang="en-US" dirty="0" smtClean="0"/>
              <a:t>Aggression Against Objects and Animals (AOA) 	</a:t>
            </a:r>
          </a:p>
          <a:p>
            <a:r>
              <a:rPr lang="en-US" dirty="0" smtClean="0"/>
              <a:t>Physical Aggression (PA)	</a:t>
            </a:r>
          </a:p>
          <a:p>
            <a:r>
              <a:rPr lang="en-US" dirty="0" smtClean="0"/>
              <a:t>Use of Weapons (UW) 	</a:t>
            </a:r>
          </a:p>
          <a:p>
            <a:r>
              <a:rPr lang="en-US" b="1" u="sng" dirty="0" smtClean="0"/>
              <a:t>CAS-Parent Cluster Summary Table </a:t>
            </a:r>
          </a:p>
          <a:p>
            <a:r>
              <a:rPr lang="en-US" dirty="0" smtClean="0"/>
              <a:t>Provoked Physical Aggression (PPA) 	</a:t>
            </a:r>
          </a:p>
          <a:p>
            <a:r>
              <a:rPr lang="en-US" dirty="0" smtClean="0"/>
              <a:t>Initiated Physical Aggression (IPA) 	</a:t>
            </a:r>
          </a:p>
          <a:p>
            <a:r>
              <a:rPr lang="en-US" dirty="0" smtClean="0"/>
              <a:t>Aggression Against Family Members (AFM) 	</a:t>
            </a:r>
          </a:p>
          <a:p>
            <a:r>
              <a:rPr lang="en-US" dirty="0" smtClean="0"/>
              <a:t>Aggression Against Non-Family Members (ANM) 	</a:t>
            </a:r>
          </a:p>
          <a:p>
            <a:r>
              <a:rPr lang="en-US" dirty="0" smtClean="0"/>
              <a:t>Aggression Toward Peers (ATP) 	</a:t>
            </a:r>
          </a:p>
          <a:p>
            <a:r>
              <a:rPr lang="en-US" dirty="0" smtClean="0"/>
              <a:t>Aggression Toward Adults (ATA)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One</a:t>
            </a:r>
            <a:endParaRPr lang="en-US" dirty="0"/>
          </a:p>
        </p:txBody>
      </p:sp>
      <p:sp>
        <p:nvSpPr>
          <p:cNvPr id="3" name="Content Placeholder 2"/>
          <p:cNvSpPr>
            <a:spLocks noGrp="1"/>
          </p:cNvSpPr>
          <p:nvPr>
            <p:ph idx="1"/>
          </p:nvPr>
        </p:nvSpPr>
        <p:spPr/>
        <p:txBody>
          <a:bodyPr/>
          <a:lstStyle/>
          <a:p>
            <a:r>
              <a:rPr lang="en-US" dirty="0" smtClean="0"/>
              <a:t>Patient is a 17 year old male under CPS custody form a group home brought to the ED due to physical aggression towards others and punching himself. He is out of control and is not listening or following directions in the ED. He is constantly pacing from one end of the room to the other, is non-verbal, punching the walls, biting himself and spitting at staff.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needs to be done</a:t>
            </a:r>
            <a:endParaRPr lang="en-US" dirty="0"/>
          </a:p>
        </p:txBody>
      </p:sp>
      <p:sp>
        <p:nvSpPr>
          <p:cNvPr id="3" name="Content Placeholder 2"/>
          <p:cNvSpPr>
            <a:spLocks noGrp="1"/>
          </p:cNvSpPr>
          <p:nvPr>
            <p:ph idx="1"/>
          </p:nvPr>
        </p:nvSpPr>
        <p:spPr/>
        <p:txBody>
          <a:bodyPr/>
          <a:lstStyle/>
          <a:p>
            <a:r>
              <a:rPr lang="en-US" dirty="0" smtClean="0"/>
              <a:t>Safety </a:t>
            </a:r>
          </a:p>
          <a:p>
            <a:r>
              <a:rPr lang="en-US" dirty="0" smtClean="0"/>
              <a:t>Control his behaviors</a:t>
            </a:r>
          </a:p>
          <a:p>
            <a:r>
              <a:rPr lang="en-US" dirty="0" smtClean="0"/>
              <a:t>Stabilize</a:t>
            </a:r>
          </a:p>
          <a:p>
            <a:r>
              <a:rPr lang="en-US" dirty="0" smtClean="0"/>
              <a:t>De-escalation</a:t>
            </a:r>
          </a:p>
          <a:p>
            <a:r>
              <a:rPr lang="en-US" dirty="0" smtClean="0"/>
              <a:t>Medications</a:t>
            </a:r>
          </a:p>
          <a:p>
            <a:r>
              <a:rPr lang="en-US" dirty="0" smtClean="0"/>
              <a:t>Seclusion/Restraint</a:t>
            </a:r>
          </a:p>
          <a:p>
            <a:r>
              <a:rPr lang="en-US" dirty="0" smtClean="0"/>
              <a:t>Medical clearance</a:t>
            </a:r>
          </a:p>
          <a:p>
            <a:r>
              <a:rPr lang="en-US" dirty="0" smtClean="0"/>
              <a:t>Coordination</a:t>
            </a:r>
          </a:p>
          <a:p>
            <a:r>
              <a:rPr lang="en-US" dirty="0" smtClean="0"/>
              <a:t>Placement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9244" y="0"/>
            <a:ext cx="7847556" cy="1465545"/>
          </a:xfrm>
          <a:extLst>
            <a:ext uri="{909E8E84-426E-40DD-AFC4-6F175D3DCCD1}"/>
            <a:ext uri="{91240B29-F687-4F45-9708-019B960494DF}"/>
          </a:extLst>
        </p:spPr>
        <p:txBody>
          <a:bodyPr/>
          <a:lstStyle/>
          <a:p>
            <a:pPr algn="ctr" eaLnBrk="1" fontAlgn="auto" hangingPunct="1">
              <a:spcAft>
                <a:spcPts val="0"/>
              </a:spcAft>
              <a:defRPr/>
            </a:pPr>
            <a:r>
              <a:rPr lang="en-US" dirty="0" smtClean="0"/>
              <a:t>AGGRESSION</a:t>
            </a:r>
            <a:endParaRPr dirty="0"/>
          </a:p>
        </p:txBody>
      </p:sp>
      <p:sp>
        <p:nvSpPr>
          <p:cNvPr id="4099" name="Text Placeholder 4"/>
          <p:cNvSpPr>
            <a:spLocks noGrp="1"/>
          </p:cNvSpPr>
          <p:nvPr>
            <p:ph type="body" idx="1"/>
          </p:nvPr>
        </p:nvSpPr>
        <p:spPr>
          <a:xfrm>
            <a:off x="530225" y="1465263"/>
            <a:ext cx="8408988" cy="4735512"/>
          </a:xfrm>
        </p:spPr>
        <p:txBody>
          <a:bodyPr/>
          <a:lstStyle/>
          <a:p>
            <a:pPr marL="73025" eaLnBrk="1" hangingPunct="1"/>
            <a:r>
              <a:rPr lang="en-US" sz="2800" dirty="0" smtClean="0">
                <a:solidFill>
                  <a:srgbClr val="000000"/>
                </a:solidFill>
                <a:latin typeface="Calibri" charset="0"/>
                <a:cs typeface="Calibri" charset="0"/>
              </a:rPr>
              <a:t>Aggression</a:t>
            </a:r>
            <a:r>
              <a:rPr lang="en-US" sz="2800" dirty="0" smtClean="0">
                <a:latin typeface="Calibri" charset="0"/>
                <a:cs typeface="Calibri" charset="0"/>
              </a:rPr>
              <a:t> - a</a:t>
            </a:r>
            <a:r>
              <a:rPr lang="en-US" sz="2800" dirty="0" smtClean="0">
                <a:solidFill>
                  <a:srgbClr val="FFFFFF"/>
                </a:solidFill>
                <a:latin typeface="Calibri" charset="0"/>
                <a:cs typeface="Calibri" charset="0"/>
              </a:rPr>
              <a:t>ny form of behavior intended to injure or harm a living being who is motivated to avoid such treatment</a:t>
            </a:r>
          </a:p>
          <a:p>
            <a:pPr lvl="1" eaLnBrk="1" hangingPunct="1"/>
            <a:endParaRPr lang="en-US" sz="2800" dirty="0" smtClean="0">
              <a:solidFill>
                <a:srgbClr val="FFFFFF"/>
              </a:solidFill>
              <a:latin typeface="Calibri" charset="0"/>
              <a:cs typeface="Calibri" charset="0"/>
            </a:endParaRPr>
          </a:p>
          <a:p>
            <a:pPr marL="73025" eaLnBrk="1" hangingPunct="1"/>
            <a:r>
              <a:rPr lang="en-US" sz="2800" dirty="0" smtClean="0">
                <a:solidFill>
                  <a:srgbClr val="000000"/>
                </a:solidFill>
                <a:latin typeface="Calibri" charset="0"/>
                <a:cs typeface="Calibri" charset="0"/>
              </a:rPr>
              <a:t>Hostile aggression </a:t>
            </a:r>
            <a:r>
              <a:rPr lang="en-US" sz="2800" dirty="0" smtClean="0">
                <a:solidFill>
                  <a:srgbClr val="FFFFFF"/>
                </a:solidFill>
                <a:latin typeface="Calibri" charset="0"/>
                <a:cs typeface="Calibri" charset="0"/>
              </a:rPr>
              <a:t>- goal is to harm a victim</a:t>
            </a:r>
          </a:p>
          <a:p>
            <a:pPr lvl="1" eaLnBrk="1" hangingPunct="1"/>
            <a:endParaRPr lang="en-US" sz="2800" dirty="0" smtClean="0">
              <a:solidFill>
                <a:srgbClr val="FFFFFF"/>
              </a:solidFill>
              <a:latin typeface="Calibri" charset="0"/>
              <a:cs typeface="Calibri" charset="0"/>
            </a:endParaRPr>
          </a:p>
          <a:p>
            <a:pPr marL="73025" eaLnBrk="1" hangingPunct="1"/>
            <a:r>
              <a:rPr lang="en-US" sz="2800" dirty="0" smtClean="0">
                <a:solidFill>
                  <a:srgbClr val="000000"/>
                </a:solidFill>
                <a:latin typeface="Calibri" charset="0"/>
                <a:cs typeface="Calibri" charset="0"/>
              </a:rPr>
              <a:t>Instrumental aggression </a:t>
            </a:r>
            <a:r>
              <a:rPr lang="en-US" sz="2800" dirty="0" smtClean="0">
                <a:solidFill>
                  <a:srgbClr val="FFFFFF"/>
                </a:solidFill>
                <a:latin typeface="Calibri" charset="0"/>
                <a:cs typeface="Calibri" charset="0"/>
              </a:rPr>
              <a:t>- harming another is a means to secure an award</a:t>
            </a:r>
          </a:p>
          <a:p>
            <a:pPr marL="73025" algn="ctr" eaLnBrk="1" hangingPunct="1"/>
            <a:endParaRPr lang="en-US" sz="32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488" y="150312"/>
            <a:ext cx="7800583" cy="1828800"/>
          </a:xfrm>
        </p:spPr>
        <p:txBody>
          <a:bodyPr/>
          <a:lstStyle/>
          <a:p>
            <a:r>
              <a:rPr lang="en-US" sz="2800" dirty="0" smtClean="0"/>
              <a:t>Practice Parameters for the Prevention and Management</a:t>
            </a:r>
            <a:br>
              <a:rPr lang="en-US" sz="2800" dirty="0" smtClean="0"/>
            </a:br>
            <a:r>
              <a:rPr lang="en-US" sz="2800" dirty="0" smtClean="0"/>
              <a:t>of Aggressive Behavior in Child and Adolescents ( AACAP)</a:t>
            </a:r>
            <a:endParaRPr lang="en-US" sz="2800" dirty="0"/>
          </a:p>
        </p:txBody>
      </p:sp>
      <p:sp>
        <p:nvSpPr>
          <p:cNvPr id="3" name="Text Placeholder 2"/>
          <p:cNvSpPr>
            <a:spLocks noGrp="1"/>
          </p:cNvSpPr>
          <p:nvPr>
            <p:ph type="body" idx="1"/>
          </p:nvPr>
        </p:nvSpPr>
        <p:spPr>
          <a:xfrm>
            <a:off x="535488" y="2329840"/>
            <a:ext cx="7086600" cy="3156559"/>
          </a:xfrm>
        </p:spPr>
        <p:txBody>
          <a:bodyPr/>
          <a:lstStyle/>
          <a:p>
            <a:pPr>
              <a:buFont typeface="Arial" pitchFamily="34" charset="0"/>
              <a:buChar char="•"/>
            </a:pPr>
            <a:r>
              <a:rPr lang="en-US" u="sng" dirty="0" smtClean="0"/>
              <a:t>PREVENTION OF AGGRESSIVE BEHAVIOR</a:t>
            </a:r>
          </a:p>
          <a:p>
            <a:pPr>
              <a:buFont typeface="Arial" pitchFamily="34" charset="0"/>
              <a:buChar char="•"/>
            </a:pPr>
            <a:r>
              <a:rPr lang="en-US" dirty="0" smtClean="0"/>
              <a:t>Intake and Assessment</a:t>
            </a:r>
          </a:p>
          <a:p>
            <a:pPr>
              <a:buFont typeface="Arial" pitchFamily="34" charset="0"/>
              <a:buChar char="•"/>
            </a:pPr>
            <a:r>
              <a:rPr lang="en-US" dirty="0" smtClean="0"/>
              <a:t>Treatment Planning</a:t>
            </a:r>
          </a:p>
          <a:p>
            <a:pPr>
              <a:buFont typeface="Arial" pitchFamily="34" charset="0"/>
              <a:buChar char="•"/>
            </a:pPr>
            <a:r>
              <a:rPr lang="en-US" dirty="0" smtClean="0"/>
              <a:t>Staff Training</a:t>
            </a:r>
          </a:p>
          <a:p>
            <a:pPr>
              <a:buFont typeface="Arial" pitchFamily="34" charset="0"/>
              <a:buChar char="•"/>
            </a:pPr>
            <a:r>
              <a:rPr lang="en-US" u="sng" dirty="0" smtClean="0"/>
              <a:t>CRISIS MANAGEMENT</a:t>
            </a:r>
          </a:p>
          <a:p>
            <a:pPr>
              <a:buFont typeface="Arial" pitchFamily="34" charset="0"/>
              <a:buChar char="•"/>
            </a:pPr>
            <a:r>
              <a:rPr lang="en-US" dirty="0" smtClean="0"/>
              <a:t>De-escalation Strategies</a:t>
            </a:r>
          </a:p>
          <a:p>
            <a:pPr>
              <a:buFont typeface="Arial" pitchFamily="34" charset="0"/>
              <a:buChar char="•"/>
            </a:pPr>
            <a:r>
              <a:rPr lang="en-US" dirty="0" smtClean="0"/>
              <a:t>Indications for the Use of Seclusion or Restraint</a:t>
            </a:r>
          </a:p>
          <a:p>
            <a:pPr>
              <a:buFont typeface="Arial" pitchFamily="34" charset="0"/>
              <a:buChar char="•"/>
            </a:pPr>
            <a:r>
              <a:rPr lang="en-US" dirty="0" smtClean="0"/>
              <a:t>Ordering and Monitoring Seclusion and Restraint</a:t>
            </a:r>
          </a:p>
          <a:p>
            <a:pPr>
              <a:buFont typeface="Arial" pitchFamily="34" charset="0"/>
              <a:buChar char="•"/>
            </a:pPr>
            <a:endParaRPr lang="en-US" dirty="0" smtClean="0"/>
          </a:p>
          <a:p>
            <a:pPr>
              <a:buFont typeface="Arial" pitchFamily="34" charset="0"/>
              <a:buChar char="•"/>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036" y="0"/>
            <a:ext cx="7086600" cy="1828800"/>
          </a:xfrm>
        </p:spPr>
        <p:txBody>
          <a:bodyPr/>
          <a:lstStyle/>
          <a:p>
            <a:pPr algn="ctr"/>
            <a:r>
              <a:rPr lang="en-US" sz="4000" dirty="0" smtClean="0"/>
              <a:t>CURRENT ISSUES REGARDING SECLUSION</a:t>
            </a:r>
            <a:br>
              <a:rPr lang="en-US" sz="4000" dirty="0" smtClean="0"/>
            </a:br>
            <a:r>
              <a:rPr lang="en-US" sz="4000" dirty="0" smtClean="0"/>
              <a:t>AND RESTRAINT</a:t>
            </a:r>
            <a:endParaRPr lang="en-US" sz="4000" dirty="0"/>
          </a:p>
        </p:txBody>
      </p:sp>
      <p:sp>
        <p:nvSpPr>
          <p:cNvPr id="3" name="Text Placeholder 2"/>
          <p:cNvSpPr>
            <a:spLocks noGrp="1"/>
          </p:cNvSpPr>
          <p:nvPr>
            <p:ph type="body" idx="1"/>
          </p:nvPr>
        </p:nvSpPr>
        <p:spPr>
          <a:xfrm>
            <a:off x="585592" y="2179529"/>
            <a:ext cx="7086600" cy="4384109"/>
          </a:xfrm>
        </p:spPr>
        <p:txBody>
          <a:bodyPr/>
          <a:lstStyle/>
          <a:p>
            <a:r>
              <a:rPr lang="en-US" dirty="0" smtClean="0"/>
              <a:t>• Increase prevention attempts with less restrictive measures.</a:t>
            </a:r>
          </a:p>
          <a:p>
            <a:r>
              <a:rPr lang="en-US" dirty="0" smtClean="0"/>
              <a:t>• Revise procedures for assessing medical conditions of psychiatric patients.</a:t>
            </a:r>
          </a:p>
          <a:p>
            <a:r>
              <a:rPr lang="en-US" dirty="0" smtClean="0"/>
              <a:t>• Promote staff training in alternatives to physical restraint</a:t>
            </a:r>
          </a:p>
          <a:p>
            <a:r>
              <a:rPr lang="en-US" dirty="0" smtClean="0"/>
              <a:t>and in the proper use of holding and restraint.</a:t>
            </a:r>
          </a:p>
          <a:p>
            <a:r>
              <a:rPr lang="en-US" dirty="0" smtClean="0"/>
              <a:t>• Consider age and gender in writing therapeutic hold policies.</a:t>
            </a:r>
          </a:p>
          <a:p>
            <a:r>
              <a:rPr lang="en-US" dirty="0" smtClean="0"/>
              <a:t>• Revise staffing model.</a:t>
            </a:r>
          </a:p>
          <a:p>
            <a:r>
              <a:rPr lang="en-US" dirty="0" smtClean="0"/>
              <a:t>• Constantly observe all patients in restraint.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8515" y="2029216"/>
            <a:ext cx="7086600" cy="4421688"/>
          </a:xfrm>
        </p:spPr>
        <p:txBody>
          <a:bodyPr/>
          <a:lstStyle/>
          <a:p>
            <a:r>
              <a:rPr lang="en-US" dirty="0" smtClean="0"/>
              <a:t>• With prone restraint, ensure that the airway is unobstructed at all times (i.e., not buried) and that the patient’s lungs are not restricted by excessive pressure on the patient’s back (especially for children).</a:t>
            </a:r>
          </a:p>
          <a:p>
            <a:r>
              <a:rPr lang="en-US" dirty="0" smtClean="0"/>
              <a:t>• With supine restraints, allow patient’s head to rotate freely. Do not cover the patient’s face with a towel, bag, etc., during therapeutic holding.</a:t>
            </a:r>
          </a:p>
          <a:p>
            <a:r>
              <a:rPr lang="en-US" dirty="0" smtClean="0"/>
              <a:t>• Discontinue the use of high neck vest and waist restraints.</a:t>
            </a:r>
          </a:p>
          <a:p>
            <a:r>
              <a:rPr lang="en-US" dirty="0" smtClean="0"/>
              <a:t>• Ensure that smoking materials are not available to patients</a:t>
            </a:r>
          </a:p>
          <a:p>
            <a:r>
              <a:rPr lang="en-US" dirty="0" smtClean="0"/>
              <a:t> who are in restraint.</a:t>
            </a:r>
          </a:p>
          <a:p>
            <a:r>
              <a:rPr lang="en-US" dirty="0" smtClean="0"/>
              <a:t>Restraints – Physical and Chemical</a:t>
            </a:r>
          </a:p>
          <a:p>
            <a:endParaRPr lang="en-US" dirty="0"/>
          </a:p>
        </p:txBody>
      </p:sp>
      <p:sp>
        <p:nvSpPr>
          <p:cNvPr id="4" name="Title 1"/>
          <p:cNvSpPr>
            <a:spLocks noGrp="1"/>
          </p:cNvSpPr>
          <p:nvPr>
            <p:ph type="title"/>
          </p:nvPr>
        </p:nvSpPr>
        <p:spPr>
          <a:xfrm>
            <a:off x="739036" y="0"/>
            <a:ext cx="7086600" cy="1828800"/>
          </a:xfrm>
        </p:spPr>
        <p:txBody>
          <a:bodyPr/>
          <a:lstStyle/>
          <a:p>
            <a:pPr algn="ctr"/>
            <a:r>
              <a:rPr lang="en-US" sz="4000" dirty="0" smtClean="0"/>
              <a:t>CURRENT ISSUES REGARDING SECLUSION</a:t>
            </a:r>
            <a:br>
              <a:rPr lang="en-US" sz="4000" dirty="0" smtClean="0"/>
            </a:br>
            <a:r>
              <a:rPr lang="en-US" sz="4000" dirty="0" smtClean="0"/>
              <a:t>AND RESTRAINT</a:t>
            </a:r>
            <a:endParaRPr lang="en-US" sz="4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278812"/>
            <a:ext cx="7772400" cy="1592851"/>
          </a:xfrm>
          <a:extLst>
            <a:ext uri="{909E8E84-426E-40DD-AFC4-6F175D3DCCD1}"/>
            <a:ext uri="{91240B29-F687-4F45-9708-019B960494DF}"/>
          </a:extLst>
        </p:spPr>
        <p:txBody>
          <a:bodyPr/>
          <a:lstStyle/>
          <a:p>
            <a:pPr algn="ctr" eaLnBrk="1" fontAlgn="auto" hangingPunct="1">
              <a:spcAft>
                <a:spcPts val="0"/>
              </a:spcAft>
              <a:defRPr/>
            </a:pPr>
            <a:r>
              <a:rPr lang="en-US" dirty="0" smtClean="0"/>
              <a:t>Suicide in Children/</a:t>
            </a:r>
            <a:r>
              <a:rPr dirty="0" smtClean="0"/>
              <a:t>Epidemiology	</a:t>
            </a:r>
            <a:endParaRPr dirty="0"/>
          </a:p>
        </p:txBody>
      </p:sp>
      <p:sp>
        <p:nvSpPr>
          <p:cNvPr id="31747" name="Text Placeholder 2"/>
          <p:cNvSpPr>
            <a:spLocks noGrp="1"/>
          </p:cNvSpPr>
          <p:nvPr>
            <p:ph type="body" idx="1"/>
          </p:nvPr>
        </p:nvSpPr>
        <p:spPr>
          <a:xfrm>
            <a:off x="530225" y="1871663"/>
            <a:ext cx="8191500" cy="4545012"/>
          </a:xfrm>
        </p:spPr>
        <p:txBody>
          <a:bodyPr/>
          <a:lstStyle/>
          <a:p>
            <a:pPr marL="73025" eaLnBrk="1" hangingPunct="1"/>
            <a:r>
              <a:rPr lang="en-US" sz="2800" smtClean="0">
                <a:solidFill>
                  <a:srgbClr val="000000"/>
                </a:solidFill>
                <a:latin typeface="Calibri" charset="0"/>
                <a:cs typeface="Calibri" charset="0"/>
              </a:rPr>
              <a:t>Center for Disease Control and Prevention:</a:t>
            </a:r>
          </a:p>
          <a:p>
            <a:pPr marL="73025" eaLnBrk="1" hangingPunct="1"/>
            <a:r>
              <a:rPr lang="en-US" sz="2800" smtClean="0">
                <a:latin typeface="Calibri" charset="0"/>
                <a:cs typeface="Calibri" charset="0"/>
              </a:rPr>
              <a:t>	Approx 4,400 youth deaths/year </a:t>
            </a:r>
          </a:p>
          <a:p>
            <a:pPr marL="73025" eaLnBrk="1" hangingPunct="1"/>
            <a:r>
              <a:rPr lang="en-US" sz="2800" smtClean="0">
                <a:latin typeface="Calibri" charset="0"/>
                <a:cs typeface="Calibri" charset="0"/>
              </a:rPr>
              <a:t>	3</a:t>
            </a:r>
            <a:r>
              <a:rPr lang="en-US" sz="2800" baseline="30000" smtClean="0">
                <a:latin typeface="Calibri" charset="0"/>
                <a:cs typeface="Calibri" charset="0"/>
              </a:rPr>
              <a:t>rd</a:t>
            </a:r>
            <a:r>
              <a:rPr lang="en-US" sz="2800" smtClean="0">
                <a:latin typeface="Calibri" charset="0"/>
                <a:cs typeface="Calibri" charset="0"/>
              </a:rPr>
              <a:t> leading cause of death </a:t>
            </a:r>
          </a:p>
          <a:p>
            <a:pPr marL="73025" eaLnBrk="1" hangingPunct="1"/>
            <a:r>
              <a:rPr lang="en-US" sz="2800" smtClean="0">
                <a:latin typeface="Calibri" charset="0"/>
                <a:cs typeface="Calibri" charset="0"/>
              </a:rPr>
              <a:t>	Approx 149,000 youths receive medical care for 	self inflicted injuries in the emergency room </a:t>
            </a:r>
          </a:p>
          <a:p>
            <a:pPr marL="73025" eaLnBrk="1" hangingPunct="1"/>
            <a:r>
              <a:rPr lang="en-US" sz="2800" smtClean="0">
                <a:latin typeface="Calibri" charset="0"/>
                <a:cs typeface="Calibri" charset="0"/>
              </a:rPr>
              <a:t>	Nationwide survey- 15% consider suicide, 11% 	with plan, 7% have attempted </a:t>
            </a:r>
          </a:p>
          <a:p>
            <a:pPr marL="73025" eaLnBrk="1" hangingPunct="1"/>
            <a:r>
              <a:rPr lang="en-US" sz="2800" smtClean="0">
                <a:latin typeface="Calibri" charset="0"/>
                <a:cs typeface="Calibri" charset="0"/>
              </a:rPr>
              <a:t>	Aggression is one of the leading causes of suicide</a:t>
            </a:r>
          </a:p>
          <a:p>
            <a:pPr marL="73025" eaLnBrk="1" hangingPunct="1"/>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936900"/>
            <a:ext cx="7772400" cy="1570886"/>
          </a:xfrm>
        </p:spPr>
        <p:txBody>
          <a:bodyPr>
            <a:normAutofit fontScale="90000"/>
          </a:bodyPr>
          <a:lstStyle/>
          <a:p>
            <a:pPr marL="73025" algn="ctr" eaLnBrk="1" hangingPunct="1">
              <a:lnSpc>
                <a:spcPct val="90000"/>
              </a:lnSpc>
              <a:defRPr/>
            </a:pPr>
            <a:r>
              <a:rPr lang="en-US" sz="4444" dirty="0" smtClean="0"/>
              <a:t/>
            </a:r>
            <a:br>
              <a:rPr lang="en-US" sz="4444" dirty="0" smtClean="0"/>
            </a:br>
            <a:r>
              <a:rPr lang="en-US" sz="4444" dirty="0" smtClean="0"/>
              <a:t/>
            </a:r>
            <a:br>
              <a:rPr lang="en-US" sz="4444" dirty="0" smtClean="0"/>
            </a:br>
            <a:r>
              <a:rPr lang="en-US" sz="4444" dirty="0" smtClean="0"/>
              <a:t/>
            </a:r>
            <a:br>
              <a:rPr lang="en-US" sz="4444" dirty="0" smtClean="0"/>
            </a:br>
            <a:r>
              <a:rPr lang="en-US" sz="4444" dirty="0" smtClean="0"/>
              <a:t/>
            </a:r>
            <a:br>
              <a:rPr lang="en-US" sz="4444" dirty="0" smtClean="0"/>
            </a:br>
            <a:r>
              <a:rPr lang="en-US" sz="4444" dirty="0" smtClean="0"/>
              <a:t/>
            </a:r>
            <a:br>
              <a:rPr lang="en-US" sz="4444" dirty="0" smtClean="0"/>
            </a:br>
            <a:r>
              <a:rPr lang="en-US" sz="4444" dirty="0" smtClean="0"/>
              <a:t>National Institute of Mental Health- 2007</a:t>
            </a:r>
            <a:br>
              <a:rPr lang="en-US" sz="4444" dirty="0" smtClean="0"/>
            </a:br>
            <a:r>
              <a:rPr lang="en-US" sz="4444" dirty="0" smtClean="0"/>
              <a:t>Death by Suicide  </a:t>
            </a:r>
            <a:r>
              <a:rPr lang="en-US" dirty="0" smtClean="0"/>
              <a:t/>
            </a:r>
            <a:br>
              <a:rPr lang="en-US" dirty="0" smtClean="0"/>
            </a:br>
            <a:endParaRPr dirty="0"/>
          </a:p>
        </p:txBody>
      </p:sp>
      <p:graphicFrame>
        <p:nvGraphicFramePr>
          <p:cNvPr id="5" name="Table 4"/>
          <p:cNvGraphicFramePr>
            <a:graphicFrameLocks noGrp="1"/>
          </p:cNvGraphicFramePr>
          <p:nvPr/>
        </p:nvGraphicFramePr>
        <p:xfrm>
          <a:off x="717550" y="2306638"/>
          <a:ext cx="7585075" cy="3919539"/>
        </p:xfrm>
        <a:graphic>
          <a:graphicData uri="http://schemas.openxmlformats.org/drawingml/2006/table">
            <a:tbl>
              <a:tblPr/>
              <a:tblGrid>
                <a:gridCol w="2528888"/>
                <a:gridCol w="2528887"/>
                <a:gridCol w="2527300"/>
              </a:tblGrid>
              <a:tr h="13319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Constantia" pitchFamily="-109" charset="0"/>
                          <a:ea typeface="ＭＳ Ｐゴシック" pitchFamily="-109" charset="-128"/>
                        </a:rPr>
                        <a:t>Children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Constantia" pitchFamily="-109" charset="0"/>
                          <a:ea typeface="ＭＳ Ｐゴシック" pitchFamily="-109" charset="-128"/>
                        </a:rPr>
                        <a:t>Ages 10-14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Constantia" pitchFamily="-109" charset="0"/>
                          <a:ea typeface="ＭＳ Ｐゴシック" pitchFamily="-109" charset="-128"/>
                        </a:rPr>
                        <a:t>0.9/100,000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r>
              <a:tr h="1293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nstantia" pitchFamily="-109" charset="0"/>
                          <a:ea typeface="ＭＳ Ｐゴシック" pitchFamily="-109" charset="-128"/>
                        </a:rPr>
                        <a:t>Adolescent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nstantia" pitchFamily="-109" charset="0"/>
                          <a:ea typeface="ＭＳ Ｐゴシック" pitchFamily="-109" charset="-128"/>
                        </a:rPr>
                        <a:t>Ages 15-19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nstantia" pitchFamily="-109" charset="0"/>
                          <a:ea typeface="ＭＳ Ｐゴシック" pitchFamily="-109" charset="-128"/>
                        </a:rPr>
                        <a:t>6.9/100,000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r>
              <a:tr h="1293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Constantia" pitchFamily="-109" charset="0"/>
                          <a:ea typeface="ＭＳ Ｐゴシック" pitchFamily="-109" charset="-128"/>
                        </a:rPr>
                        <a:t>Young Adults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onstantia" pitchFamily="-109" charset="0"/>
                          <a:ea typeface="ＭＳ Ｐゴシック" pitchFamily="-109" charset="-128"/>
                        </a:rPr>
                        <a:t>Ages 20-24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onstantia" pitchFamily="-109" charset="0"/>
                          <a:ea typeface="ＭＳ Ｐゴシック" pitchFamily="-109" charset="-128"/>
                        </a:rPr>
                        <a:t>12.7/100,000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ea typeface="+mj-ea"/>
              </a:rPr>
              <a:t>Chart Review Results for Aggression Vs </a:t>
            </a:r>
            <a:r>
              <a:rPr lang="en-US" dirty="0" err="1" smtClean="0">
                <a:ea typeface="+mj-ea"/>
              </a:rPr>
              <a:t>Suicidality</a:t>
            </a:r>
            <a:endParaRPr lang="en-US" dirty="0">
              <a:ea typeface="+mj-ea"/>
            </a:endParaRPr>
          </a:p>
        </p:txBody>
      </p:sp>
      <p:sp>
        <p:nvSpPr>
          <p:cNvPr id="36867" name="Content Placeholder 2"/>
          <p:cNvSpPr>
            <a:spLocks noGrp="1"/>
          </p:cNvSpPr>
          <p:nvPr>
            <p:ph idx="1"/>
          </p:nvPr>
        </p:nvSpPr>
        <p:spPr/>
        <p:txBody>
          <a:bodyPr/>
          <a:lstStyle/>
          <a:p>
            <a:pPr eaLnBrk="1" hangingPunct="1"/>
            <a:r>
              <a:rPr lang="en-US" smtClean="0">
                <a:latin typeface="Calibri" charset="0"/>
                <a:cs typeface="Calibri" charset="0"/>
              </a:rPr>
              <a:t>Pending..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ea typeface="+mj-ea"/>
              </a:rPr>
              <a:t>Aggression and </a:t>
            </a:r>
            <a:r>
              <a:rPr lang="en-US" dirty="0" err="1" smtClean="0">
                <a:ea typeface="+mj-ea"/>
              </a:rPr>
              <a:t>Suicidality</a:t>
            </a:r>
            <a:r>
              <a:rPr lang="en-US" dirty="0" smtClean="0">
                <a:ea typeface="+mj-ea"/>
              </a:rPr>
              <a:t>-Risk factors</a:t>
            </a:r>
            <a:endParaRPr lang="en-US" dirty="0">
              <a:ea typeface="+mj-ea"/>
            </a:endParaRPr>
          </a:p>
        </p:txBody>
      </p:sp>
      <p:sp>
        <p:nvSpPr>
          <p:cNvPr id="38915" name="Content Placeholder 2"/>
          <p:cNvSpPr>
            <a:spLocks noGrp="1"/>
          </p:cNvSpPr>
          <p:nvPr>
            <p:ph idx="1"/>
          </p:nvPr>
        </p:nvSpPr>
        <p:spPr/>
        <p:txBody>
          <a:bodyPr/>
          <a:lstStyle/>
          <a:p>
            <a:pPr eaLnBrk="1" hangingPunct="1">
              <a:buClr>
                <a:schemeClr val="bg1"/>
              </a:buClr>
              <a:buFont typeface="Wingdings" charset="2"/>
              <a:buChar char="u"/>
            </a:pPr>
            <a:r>
              <a:rPr lang="en-US" smtClean="0">
                <a:latin typeface="Calibri" charset="0"/>
                <a:cs typeface="Calibri" charset="0"/>
              </a:rPr>
              <a:t>Gender difference</a:t>
            </a:r>
          </a:p>
          <a:p>
            <a:pPr eaLnBrk="1" hangingPunct="1">
              <a:buClr>
                <a:schemeClr val="bg1"/>
              </a:buClr>
              <a:buFont typeface="Wingdings" charset="2"/>
              <a:buChar char="u"/>
            </a:pPr>
            <a:r>
              <a:rPr lang="en-US" smtClean="0">
                <a:latin typeface="Calibri" charset="0"/>
                <a:cs typeface="Calibri" charset="0"/>
              </a:rPr>
              <a:t>Childhood sexual Abuse</a:t>
            </a:r>
          </a:p>
          <a:p>
            <a:pPr eaLnBrk="1" hangingPunct="1">
              <a:buClr>
                <a:schemeClr val="bg1"/>
              </a:buClr>
              <a:buFont typeface="Wingdings" charset="2"/>
              <a:buChar char="u"/>
            </a:pPr>
            <a:r>
              <a:rPr lang="en-US" smtClean="0">
                <a:latin typeface="Calibri" charset="0"/>
                <a:cs typeface="Calibri" charset="0"/>
              </a:rPr>
              <a:t>Biology/Genetics</a:t>
            </a:r>
          </a:p>
          <a:p>
            <a:pPr eaLnBrk="1" hangingPunct="1">
              <a:buClr>
                <a:schemeClr val="bg1"/>
              </a:buClr>
              <a:buFont typeface="Wingdings" charset="2"/>
              <a:buChar char="u"/>
            </a:pPr>
            <a:r>
              <a:rPr lang="en-US" smtClean="0">
                <a:latin typeface="Calibri" charset="0"/>
                <a:cs typeface="Calibri" charset="0"/>
              </a:rPr>
              <a:t>Exposure to violence</a:t>
            </a:r>
          </a:p>
          <a:p>
            <a:pPr eaLnBrk="1" hangingPunct="1">
              <a:buClr>
                <a:schemeClr val="bg1"/>
              </a:buClr>
              <a:buFont typeface="Wingdings" charset="2"/>
              <a:buChar char="u"/>
            </a:pPr>
            <a:r>
              <a:rPr lang="en-US" smtClean="0">
                <a:latin typeface="Calibri" charset="0"/>
                <a:cs typeface="Calibri" charset="0"/>
              </a:rPr>
              <a:t>Parental style</a:t>
            </a:r>
          </a:p>
          <a:p>
            <a:pPr eaLnBrk="1" hangingPunct="1">
              <a:buClr>
                <a:schemeClr val="bg1"/>
              </a:buClr>
              <a:buFont typeface="Wingdings" charset="2"/>
              <a:buChar char="u"/>
            </a:pPr>
            <a:r>
              <a:rPr lang="en-US" smtClean="0">
                <a:latin typeface="Calibri" charset="0"/>
                <a:cs typeface="Calibri" charset="0"/>
              </a:rPr>
              <a:t>Role of substance abuse</a:t>
            </a:r>
          </a:p>
          <a:p>
            <a:pPr eaLnBrk="1" hangingPunct="1">
              <a:buClr>
                <a:schemeClr val="bg1"/>
              </a:buClr>
              <a:buFont typeface="Wingdings" charset="2"/>
              <a:buChar char="u"/>
            </a:pPr>
            <a:r>
              <a:rPr lang="en-US" smtClean="0">
                <a:latin typeface="Calibri" charset="0"/>
                <a:cs typeface="Calibri" charset="0"/>
              </a:rPr>
              <a:t>Social factors</a:t>
            </a:r>
          </a:p>
          <a:p>
            <a:pPr eaLnBrk="1" hangingPunct="1">
              <a:buClr>
                <a:schemeClr val="bg1"/>
              </a:buClr>
              <a:buFont typeface="Wingdings" charset="2"/>
              <a:buChar char="u"/>
            </a:pPr>
            <a:r>
              <a:rPr lang="en-US" smtClean="0">
                <a:latin typeface="Calibri" charset="0"/>
                <a:cs typeface="Calibri" charset="0"/>
              </a:rPr>
              <a:t>Co morbid conditions</a:t>
            </a:r>
          </a:p>
          <a:p>
            <a:pPr eaLnBrk="1" hangingPunct="1"/>
            <a:endParaRPr lang="en-US" smtClean="0">
              <a:latin typeface="Calibri" charset="0"/>
              <a:cs typeface="Calibri"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ea typeface="+mj-ea"/>
              </a:rPr>
              <a:t>Aggression and </a:t>
            </a:r>
            <a:r>
              <a:rPr lang="en-US" dirty="0" err="1" smtClean="0">
                <a:ea typeface="+mj-ea"/>
              </a:rPr>
              <a:t>Suicidality</a:t>
            </a:r>
            <a:endParaRPr lang="en-US" dirty="0">
              <a:ea typeface="+mj-ea"/>
            </a:endParaRPr>
          </a:p>
        </p:txBody>
      </p:sp>
      <p:sp>
        <p:nvSpPr>
          <p:cNvPr id="39939" name="Content Placeholder 2"/>
          <p:cNvSpPr>
            <a:spLocks noGrp="1"/>
          </p:cNvSpPr>
          <p:nvPr>
            <p:ph idx="1"/>
          </p:nvPr>
        </p:nvSpPr>
        <p:spPr/>
        <p:txBody>
          <a:bodyPr/>
          <a:lstStyle/>
          <a:p>
            <a:pPr eaLnBrk="1" hangingPunct="1">
              <a:buClr>
                <a:schemeClr val="bg1"/>
              </a:buClr>
              <a:buFont typeface="Wingdings" charset="2"/>
              <a:buChar char="u"/>
            </a:pPr>
            <a:r>
              <a:rPr lang="en-US" smtClean="0">
                <a:latin typeface="Calibri" charset="0"/>
                <a:cs typeface="Calibri" charset="0"/>
              </a:rPr>
              <a:t>Predictive factors</a:t>
            </a:r>
          </a:p>
          <a:p>
            <a:pPr eaLnBrk="1" hangingPunct="1">
              <a:buClr>
                <a:schemeClr val="bg1"/>
              </a:buClr>
              <a:buFont typeface="Wingdings" charset="2"/>
              <a:buChar char="u"/>
            </a:pPr>
            <a:r>
              <a:rPr lang="en-US" smtClean="0">
                <a:latin typeface="Calibri" charset="0"/>
                <a:cs typeface="Calibri" charset="0"/>
              </a:rPr>
              <a:t>Medications/ Stimulants and aggression</a:t>
            </a:r>
          </a:p>
          <a:p>
            <a:pPr eaLnBrk="1" hangingPunct="1">
              <a:buClr>
                <a:schemeClr val="bg1"/>
              </a:buClr>
              <a:buFont typeface="Wingdings" charset="2"/>
              <a:buChar char="u"/>
            </a:pPr>
            <a:r>
              <a:rPr lang="en-US" smtClean="0">
                <a:latin typeface="Calibri" charset="0"/>
                <a:cs typeface="Calibri" charset="0"/>
              </a:rPr>
              <a:t>Depression and aggression</a:t>
            </a:r>
          </a:p>
          <a:p>
            <a:pPr eaLnBrk="1" hangingPunct="1">
              <a:buClr>
                <a:schemeClr val="bg1"/>
              </a:buClr>
              <a:buFont typeface="Wingdings" charset="2"/>
              <a:buChar char="u"/>
            </a:pPr>
            <a:r>
              <a:rPr lang="en-US" smtClean="0">
                <a:latin typeface="Calibri" charset="0"/>
                <a:cs typeface="Calibri" charset="0"/>
              </a:rPr>
              <a:t>Bipolar Disorder and aggression</a:t>
            </a:r>
          </a:p>
          <a:p>
            <a:pPr eaLnBrk="1" hangingPunct="1">
              <a:buClr>
                <a:schemeClr val="bg1"/>
              </a:buClr>
              <a:buFont typeface="Wingdings" charset="2"/>
              <a:buChar char="u"/>
            </a:pPr>
            <a:r>
              <a:rPr lang="en-US" smtClean="0">
                <a:latin typeface="Calibri" charset="0"/>
                <a:cs typeface="Calibri" charset="0"/>
              </a:rPr>
              <a:t>Conduct Disorder and aggression</a:t>
            </a:r>
          </a:p>
          <a:p>
            <a:pPr eaLnBrk="1" hangingPunct="1">
              <a:buClr>
                <a:schemeClr val="bg1"/>
              </a:buClr>
              <a:buFont typeface="Wingdings" charset="2"/>
              <a:buChar char="u"/>
            </a:pPr>
            <a:r>
              <a:rPr lang="en-US" smtClean="0">
                <a:latin typeface="Calibri" charset="0"/>
                <a:cs typeface="Calibri" charset="0"/>
              </a:rPr>
              <a:t>Incest and aggression</a:t>
            </a:r>
          </a:p>
          <a:p>
            <a:pPr eaLnBrk="1" hangingPunct="1">
              <a:buClr>
                <a:schemeClr val="bg1"/>
              </a:buClr>
              <a:buFont typeface="Wingdings" charset="2"/>
              <a:buChar char="u"/>
            </a:pPr>
            <a:r>
              <a:rPr lang="en-US" smtClean="0">
                <a:latin typeface="Calibri" charset="0"/>
                <a:cs typeface="Calibri" charset="0"/>
              </a:rPr>
              <a:t>Pregnant Adolescents and aggression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405" y="147150"/>
            <a:ext cx="7772400" cy="1347591"/>
          </a:xfrm>
          <a:extLst>
            <a:ext uri="{909E8E84-426E-40DD-AFC4-6F175D3DCCD1}"/>
            <a:ext uri="{91240B29-F687-4F45-9708-019B960494DF}"/>
          </a:extLst>
        </p:spPr>
        <p:txBody>
          <a:bodyPr/>
          <a:lstStyle/>
          <a:p>
            <a:pPr algn="ctr" eaLnBrk="1" fontAlgn="auto" hangingPunct="1">
              <a:spcAft>
                <a:spcPts val="0"/>
              </a:spcAft>
              <a:defRPr/>
            </a:pPr>
            <a:r>
              <a:rPr dirty="0" smtClean="0"/>
              <a:t>Risk Factors </a:t>
            </a:r>
            <a:endParaRPr dirty="0"/>
          </a:p>
        </p:txBody>
      </p:sp>
      <p:sp>
        <p:nvSpPr>
          <p:cNvPr id="40963" name="Text Placeholder 2"/>
          <p:cNvSpPr>
            <a:spLocks noGrp="1"/>
          </p:cNvSpPr>
          <p:nvPr>
            <p:ph type="body" idx="1"/>
          </p:nvPr>
        </p:nvSpPr>
        <p:spPr>
          <a:xfrm>
            <a:off x="530225" y="1738313"/>
            <a:ext cx="8267700" cy="4678362"/>
          </a:xfrm>
        </p:spPr>
        <p:txBody>
          <a:bodyPr/>
          <a:lstStyle/>
          <a:p>
            <a:pPr marL="73025" eaLnBrk="1" hangingPunct="1">
              <a:lnSpc>
                <a:spcPct val="90000"/>
              </a:lnSpc>
              <a:buClr>
                <a:schemeClr val="bg1"/>
              </a:buClr>
              <a:buFont typeface="Wingdings" charset="2"/>
              <a:buChar char="u"/>
            </a:pPr>
            <a:r>
              <a:rPr lang="en-US" sz="2800" smtClean="0">
                <a:latin typeface="Calibri" charset="0"/>
                <a:cs typeface="Calibri" charset="0"/>
              </a:rPr>
              <a:t>  Males &gt; Females (5.5 : 1)</a:t>
            </a:r>
          </a:p>
          <a:p>
            <a:pPr marL="73025" eaLnBrk="1" hangingPunct="1">
              <a:lnSpc>
                <a:spcPct val="90000"/>
              </a:lnSpc>
              <a:buClr>
                <a:schemeClr val="bg1"/>
              </a:buClr>
              <a:buFont typeface="Wingdings" charset="2"/>
              <a:buChar char="u"/>
            </a:pPr>
            <a:r>
              <a:rPr lang="en-US" sz="2800" smtClean="0">
                <a:latin typeface="Calibri" charset="0"/>
                <a:cs typeface="Calibri" charset="0"/>
              </a:rPr>
              <a:t>  Past suicide attempt increase risk </a:t>
            </a:r>
          </a:p>
          <a:p>
            <a:pPr marL="73025" eaLnBrk="1" hangingPunct="1">
              <a:lnSpc>
                <a:spcPct val="90000"/>
              </a:lnSpc>
              <a:buClr>
                <a:schemeClr val="bg1"/>
              </a:buClr>
              <a:buFont typeface="Wingdings" charset="2"/>
              <a:buChar char="u"/>
            </a:pPr>
            <a:r>
              <a:rPr lang="en-US" sz="2800" smtClean="0">
                <a:latin typeface="Calibri" charset="0"/>
                <a:cs typeface="Calibri" charset="0"/>
              </a:rPr>
              <a:t>  Mental state </a:t>
            </a:r>
            <a:r>
              <a:rPr lang="en-US" sz="2800" smtClean="0">
                <a:latin typeface="Calibri" charset="0"/>
                <a:cs typeface="Calibri" charset="0"/>
                <a:sym typeface="Wingdings" charset="2"/>
              </a:rPr>
              <a:t> &gt;90% who commit suicide harbor a psychiatric disorder </a:t>
            </a:r>
          </a:p>
          <a:p>
            <a:pPr marL="73025" eaLnBrk="1" hangingPunct="1">
              <a:lnSpc>
                <a:spcPct val="90000"/>
              </a:lnSpc>
              <a:buClr>
                <a:schemeClr val="bg1"/>
              </a:buClr>
              <a:buFont typeface="Wingdings" charset="2"/>
              <a:buChar char="u"/>
            </a:pPr>
            <a:r>
              <a:rPr lang="en-US" sz="2800" smtClean="0">
                <a:latin typeface="Calibri" charset="0"/>
                <a:cs typeface="Calibri" charset="0"/>
                <a:sym typeface="Wingdings" charset="2"/>
              </a:rPr>
              <a:t>  Substance use/abuse</a:t>
            </a:r>
          </a:p>
          <a:p>
            <a:pPr marL="73025" eaLnBrk="1" hangingPunct="1">
              <a:lnSpc>
                <a:spcPct val="90000"/>
              </a:lnSpc>
              <a:buClr>
                <a:schemeClr val="bg1"/>
              </a:buClr>
              <a:buFont typeface="Wingdings" charset="2"/>
              <a:buChar char="u"/>
            </a:pPr>
            <a:r>
              <a:rPr lang="en-US" sz="2800" smtClean="0">
                <a:latin typeface="Calibri" charset="0"/>
                <a:cs typeface="Calibri" charset="0"/>
                <a:sym typeface="Wingdings" charset="2"/>
              </a:rPr>
              <a:t>  History of family suicidal behavior </a:t>
            </a:r>
          </a:p>
          <a:p>
            <a:pPr marL="73025" eaLnBrk="1" hangingPunct="1">
              <a:lnSpc>
                <a:spcPct val="90000"/>
              </a:lnSpc>
              <a:buClr>
                <a:schemeClr val="bg1"/>
              </a:buClr>
              <a:buFont typeface="Wingdings" charset="2"/>
              <a:buChar char="u"/>
            </a:pPr>
            <a:r>
              <a:rPr lang="en-US" sz="2800" smtClean="0">
                <a:latin typeface="Calibri" charset="0"/>
                <a:cs typeface="Calibri" charset="0"/>
                <a:sym typeface="Wingdings" charset="2"/>
              </a:rPr>
              <a:t>  Self mutilation is associated with suicide attempts</a:t>
            </a:r>
          </a:p>
          <a:p>
            <a:pPr marL="73025" eaLnBrk="1" hangingPunct="1">
              <a:lnSpc>
                <a:spcPct val="90000"/>
              </a:lnSpc>
              <a:buClr>
                <a:schemeClr val="bg1"/>
              </a:buClr>
              <a:buFont typeface="Wingdings" charset="2"/>
              <a:buChar char="u"/>
            </a:pPr>
            <a:r>
              <a:rPr lang="en-US" sz="2800" smtClean="0">
                <a:latin typeface="Calibri" charset="0"/>
                <a:cs typeface="Calibri" charset="0"/>
                <a:sym typeface="Wingdings" charset="2"/>
              </a:rPr>
              <a:t>  Early childhood abuse and current behavior problems</a:t>
            </a:r>
          </a:p>
          <a:p>
            <a:pPr marL="73025" eaLnBrk="1" hangingPunct="1">
              <a:lnSpc>
                <a:spcPct val="90000"/>
              </a:lnSpc>
              <a:buClr>
                <a:schemeClr val="bg1"/>
              </a:buClr>
              <a:buFont typeface="Wingdings" charset="2"/>
              <a:buChar char="u"/>
            </a:pPr>
            <a:r>
              <a:rPr lang="en-US" sz="2800" smtClean="0">
                <a:latin typeface="Calibri" charset="0"/>
                <a:cs typeface="Calibri" charset="0"/>
                <a:sym typeface="Wingdings" charset="2"/>
              </a:rPr>
              <a:t>  Gay, lesbian, and bisexual youths </a:t>
            </a:r>
          </a:p>
          <a:p>
            <a:pPr marL="73025" eaLnBrk="1" hangingPunct="1">
              <a:lnSpc>
                <a:spcPct val="90000"/>
              </a:lnSpc>
            </a:pPr>
            <a:endParaRPr lang="en-US" sz="2800" smtClean="0">
              <a:latin typeface="Calibri" charset="0"/>
              <a:cs typeface="Calibri" charset="0"/>
              <a:sym typeface="Wingdings" charset="2"/>
            </a:endParaRPr>
          </a:p>
          <a:p>
            <a:pPr marL="73025" eaLnBrk="1" hangingPunct="1">
              <a:lnSpc>
                <a:spcPct val="90000"/>
              </a:lnSpc>
              <a:buFontTx/>
              <a:buChar char="-"/>
            </a:pPr>
            <a:endParaRPr lang="en-US" sz="2800" smtClean="0">
              <a:latin typeface="Calibri" charset="0"/>
              <a:cs typeface="Calibri" charset="0"/>
              <a:sym typeface="Wingdings" charset="2"/>
            </a:endParaRPr>
          </a:p>
          <a:p>
            <a:pPr marL="73025" eaLnBrk="1" hangingPunct="1">
              <a:lnSpc>
                <a:spcPct val="90000"/>
              </a:lnSpc>
              <a:buFontTx/>
              <a:buChar char="-"/>
            </a:pPr>
            <a:endParaRPr lang="en-US" sz="2800" smtClean="0">
              <a:latin typeface="Calibri" charset="0"/>
              <a:cs typeface="Calibri" charset="0"/>
            </a:endParaRPr>
          </a:p>
          <a:p>
            <a:pPr marL="73025" eaLnBrk="1" hangingPunct="1">
              <a:lnSpc>
                <a:spcPct val="90000"/>
              </a:lnSpc>
              <a:buFontTx/>
              <a:buChar char="-"/>
            </a:pPr>
            <a:endParaRPr lang="en-US" sz="2800" smtClean="0">
              <a:latin typeface="Calibri" charset="0"/>
              <a:cs typeface="Calibri" charset="0"/>
            </a:endParaRPr>
          </a:p>
          <a:p>
            <a:pPr marL="73025" eaLnBrk="1" hangingPunct="1">
              <a:lnSpc>
                <a:spcPct val="90000"/>
              </a:lnSpc>
            </a:pPr>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325528"/>
            <a:ext cx="7772400" cy="991208"/>
          </a:xfrm>
          <a:extLst>
            <a:ext uri="{909E8E84-426E-40DD-AFC4-6F175D3DCCD1}"/>
            <a:ext uri="{91240B29-F687-4F45-9708-019B960494DF}"/>
          </a:extLst>
        </p:spPr>
        <p:txBody>
          <a:bodyPr/>
          <a:lstStyle/>
          <a:p>
            <a:pPr algn="ctr" eaLnBrk="1" fontAlgn="auto" hangingPunct="1">
              <a:spcAft>
                <a:spcPts val="0"/>
              </a:spcAft>
              <a:defRPr/>
            </a:pPr>
            <a:r>
              <a:rPr dirty="0" smtClean="0"/>
              <a:t>Eth</a:t>
            </a:r>
            <a:r>
              <a:rPr lang="en-US" dirty="0" smtClean="0"/>
              <a:t>n</a:t>
            </a:r>
            <a:r>
              <a:rPr dirty="0" smtClean="0"/>
              <a:t>ic Discrepancies </a:t>
            </a:r>
            <a:endParaRPr dirty="0"/>
          </a:p>
        </p:txBody>
      </p:sp>
      <p:sp>
        <p:nvSpPr>
          <p:cNvPr id="43011" name="Text Placeholder 2"/>
          <p:cNvSpPr>
            <a:spLocks noGrp="1"/>
          </p:cNvSpPr>
          <p:nvPr>
            <p:ph type="body" idx="1"/>
          </p:nvPr>
        </p:nvSpPr>
        <p:spPr>
          <a:xfrm>
            <a:off x="530225" y="1620838"/>
            <a:ext cx="7772400" cy="4591050"/>
          </a:xfrm>
        </p:spPr>
        <p:txBody>
          <a:bodyPr/>
          <a:lstStyle/>
          <a:p>
            <a:pPr marL="73025" eaLnBrk="1" hangingPunct="1">
              <a:lnSpc>
                <a:spcPct val="90000"/>
              </a:lnSpc>
              <a:buClr>
                <a:schemeClr val="bg1"/>
              </a:buClr>
              <a:buFont typeface="Wingdings" charset="2"/>
              <a:buChar char="u"/>
            </a:pPr>
            <a:r>
              <a:rPr lang="en-US" sz="2800" smtClean="0">
                <a:latin typeface="Calibri" charset="0"/>
                <a:cs typeface="Calibri" charset="0"/>
              </a:rPr>
              <a:t>  Whites &gt; African Americans </a:t>
            </a:r>
          </a:p>
          <a:p>
            <a:pPr marL="73025" eaLnBrk="1" hangingPunct="1">
              <a:lnSpc>
                <a:spcPct val="90000"/>
              </a:lnSpc>
              <a:buClr>
                <a:schemeClr val="bg1"/>
              </a:buClr>
              <a:buFont typeface="Wingdings" charset="2"/>
              <a:buChar char="u"/>
            </a:pPr>
            <a:r>
              <a:rPr lang="en-US" sz="2800" smtClean="0">
                <a:latin typeface="Calibri" charset="0"/>
                <a:cs typeface="Calibri" charset="0"/>
              </a:rPr>
              <a:t>  Some studies find no differences between W and AA</a:t>
            </a:r>
          </a:p>
          <a:p>
            <a:pPr marL="73025" eaLnBrk="1" hangingPunct="1">
              <a:lnSpc>
                <a:spcPct val="90000"/>
              </a:lnSpc>
              <a:buClr>
                <a:schemeClr val="bg1"/>
              </a:buClr>
              <a:buFont typeface="Wingdings" charset="2"/>
              <a:buChar char="u"/>
            </a:pPr>
            <a:r>
              <a:rPr lang="en-US" sz="2800" smtClean="0">
                <a:latin typeface="Calibri" charset="0"/>
                <a:cs typeface="Calibri" charset="0"/>
              </a:rPr>
              <a:t>  CDC notes that Native American and Hispanic youths have the highest related suicide fatalities</a:t>
            </a:r>
          </a:p>
          <a:p>
            <a:pPr marL="73025" eaLnBrk="1" hangingPunct="1">
              <a:lnSpc>
                <a:spcPct val="90000"/>
              </a:lnSpc>
              <a:buClr>
                <a:schemeClr val="bg1"/>
              </a:buClr>
              <a:buFont typeface="Wingdings" charset="2"/>
              <a:buChar char="u"/>
            </a:pPr>
            <a:r>
              <a:rPr lang="en-US" sz="2800" smtClean="0">
                <a:latin typeface="Calibri" charset="0"/>
                <a:cs typeface="Calibri" charset="0"/>
              </a:rPr>
              <a:t>  Barriers to care: low SES, immigration status, language barriers, stigma, mistrust of white healthcare providers. </a:t>
            </a:r>
          </a:p>
          <a:p>
            <a:pPr marL="73025" eaLnBrk="1" hangingPunct="1">
              <a:lnSpc>
                <a:spcPct val="90000"/>
              </a:lnSpc>
            </a:pPr>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889" y="438410"/>
            <a:ext cx="8335911" cy="1478071"/>
          </a:xfrm>
        </p:spPr>
        <p:txBody>
          <a:bodyPr/>
          <a:lstStyle/>
          <a:p>
            <a:pPr algn="ctr">
              <a:defRPr/>
            </a:pPr>
            <a:r>
              <a:rPr lang="en-US" b="0" dirty="0" smtClean="0"/>
              <a:t>THE DEVELOPMENT OF AGGRESSION</a:t>
            </a:r>
            <a:endParaRPr lang="en-US" dirty="0"/>
          </a:p>
        </p:txBody>
      </p:sp>
      <p:sp>
        <p:nvSpPr>
          <p:cNvPr id="3" name="Text Placeholder 2"/>
          <p:cNvSpPr>
            <a:spLocks noGrp="1"/>
          </p:cNvSpPr>
          <p:nvPr>
            <p:ph type="body" idx="1"/>
          </p:nvPr>
        </p:nvSpPr>
        <p:spPr>
          <a:xfrm>
            <a:off x="350838" y="1916113"/>
            <a:ext cx="8335962" cy="4318000"/>
          </a:xfrm>
        </p:spPr>
        <p:txBody>
          <a:bodyPr/>
          <a:lstStyle/>
          <a:p>
            <a:pPr eaLnBrk="1" hangingPunct="1">
              <a:buFont typeface="Wingdings 2" pitchFamily="-109" charset="2"/>
              <a:buNone/>
              <a:defRPr/>
            </a:pPr>
            <a:r>
              <a:rPr lang="en-US" sz="2800" dirty="0" smtClean="0">
                <a:solidFill>
                  <a:srgbClr val="000000"/>
                </a:solidFill>
                <a:latin typeface="Calibri"/>
                <a:ea typeface="+mn-ea"/>
                <a:cs typeface="Calibri"/>
              </a:rPr>
              <a:t>Developmental Trends in Aggression</a:t>
            </a:r>
          </a:p>
          <a:p>
            <a:pPr lvl="1" eaLnBrk="1" hangingPunct="1">
              <a:buFont typeface="Wingdings 2" pitchFamily="-109" charset="2"/>
              <a:buNone/>
              <a:defRPr/>
            </a:pPr>
            <a:r>
              <a:rPr lang="en-US" sz="2800" dirty="0" smtClean="0">
                <a:latin typeface="Calibri"/>
                <a:ea typeface="+mn-ea"/>
                <a:cs typeface="Calibri"/>
              </a:rPr>
              <a:t>2 to 3 years -  physical retaliation begins</a:t>
            </a:r>
          </a:p>
          <a:p>
            <a:pPr lvl="1" eaLnBrk="1" hangingPunct="1">
              <a:buFont typeface="Wingdings 2" pitchFamily="-109" charset="2"/>
              <a:buNone/>
              <a:defRPr/>
            </a:pPr>
            <a:r>
              <a:rPr lang="en-US" sz="2800" dirty="0" smtClean="0">
                <a:latin typeface="Calibri"/>
                <a:ea typeface="+mn-ea"/>
                <a:cs typeface="Calibri"/>
              </a:rPr>
              <a:t>3 to 5 - physical aggression declines, but is replaced by verbal aggression</a:t>
            </a:r>
          </a:p>
          <a:p>
            <a:pPr lvl="1" eaLnBrk="1" hangingPunct="1">
              <a:buFont typeface="Wingdings 2" pitchFamily="-109" charset="2"/>
              <a:buNone/>
              <a:defRPr/>
            </a:pPr>
            <a:r>
              <a:rPr lang="en-US" sz="2800" dirty="0" smtClean="0">
                <a:latin typeface="Calibri"/>
                <a:ea typeface="+mn-ea"/>
                <a:cs typeface="Calibri"/>
              </a:rPr>
              <a:t>For most children, physical aggression is normal, but relatively rare by middle childhood</a:t>
            </a:r>
          </a:p>
          <a:p>
            <a:pPr lvl="1" eaLnBrk="1" hangingPunct="1">
              <a:buFont typeface="Wingdings" pitchFamily="-109" charset="2"/>
              <a:buNone/>
              <a:defRPr/>
            </a:pPr>
            <a:r>
              <a:rPr lang="en-US" sz="2800" dirty="0" smtClean="0">
                <a:latin typeface="Calibri"/>
                <a:ea typeface="+mn-ea"/>
                <a:cs typeface="Calibri"/>
              </a:rPr>
              <a:t>Decline is in instrumental aggression</a:t>
            </a:r>
          </a:p>
          <a:p>
            <a:pPr lvl="1" eaLnBrk="1" hangingPunct="1">
              <a:buFont typeface="Wingdings" pitchFamily="-109" charset="2"/>
              <a:buNone/>
              <a:defRPr/>
            </a:pPr>
            <a:r>
              <a:rPr lang="en-US" sz="2800" dirty="0" smtClean="0">
                <a:latin typeface="Calibri"/>
                <a:ea typeface="+mn-ea"/>
                <a:cs typeface="Calibri"/>
              </a:rPr>
              <a:t>Hostile aggression increases</a:t>
            </a:r>
            <a:endParaRPr lang="en-US" sz="2800" dirty="0">
              <a:latin typeface="Calibri"/>
              <a:ea typeface="+mn-ea"/>
              <a:cs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217" y="472370"/>
            <a:ext cx="7772400" cy="944740"/>
          </a:xfrm>
          <a:extLst>
            <a:ext uri="{909E8E84-426E-40DD-AFC4-6F175D3DCCD1}"/>
            <a:ext uri="{91240B29-F687-4F45-9708-019B960494DF}"/>
          </a:extLst>
        </p:spPr>
        <p:txBody>
          <a:bodyPr/>
          <a:lstStyle/>
          <a:p>
            <a:pPr algn="ctr" eaLnBrk="1" fontAlgn="auto" hangingPunct="1">
              <a:spcAft>
                <a:spcPts val="0"/>
              </a:spcAft>
              <a:defRPr/>
            </a:pPr>
            <a:r>
              <a:rPr dirty="0" smtClean="0"/>
              <a:t>Method </a:t>
            </a:r>
            <a:endParaRPr dirty="0"/>
          </a:p>
        </p:txBody>
      </p:sp>
      <p:sp>
        <p:nvSpPr>
          <p:cNvPr id="28675" name="Text Placeholder 2"/>
          <p:cNvSpPr>
            <a:spLocks noGrp="1"/>
          </p:cNvSpPr>
          <p:nvPr>
            <p:ph type="body" idx="1"/>
          </p:nvPr>
        </p:nvSpPr>
        <p:spPr>
          <a:xfrm>
            <a:off x="530225" y="1754188"/>
            <a:ext cx="7772400" cy="3992562"/>
          </a:xfrm>
        </p:spPr>
        <p:txBody>
          <a:bodyPr/>
          <a:lstStyle/>
          <a:p>
            <a:pPr marL="73025" eaLnBrk="1" hangingPunct="1">
              <a:defRPr/>
            </a:pPr>
            <a:r>
              <a:rPr lang="en-US" sz="2800" dirty="0">
                <a:solidFill>
                  <a:srgbClr val="000000"/>
                </a:solidFill>
                <a:latin typeface="Calibri"/>
                <a:ea typeface="+mn-ea"/>
                <a:cs typeface="Calibri"/>
              </a:rPr>
              <a:t>Top three methods of suicide used by youths: </a:t>
            </a:r>
            <a:endParaRPr lang="en-US" sz="2800" dirty="0" smtClean="0">
              <a:solidFill>
                <a:srgbClr val="000000"/>
              </a:solidFill>
              <a:latin typeface="Calibri"/>
              <a:ea typeface="+mn-ea"/>
              <a:cs typeface="Calibri"/>
            </a:endParaRPr>
          </a:p>
          <a:p>
            <a:pPr marL="868236" lvl="1" eaLnBrk="1" hangingPunct="1">
              <a:buClr>
                <a:schemeClr val="bg1"/>
              </a:buClr>
              <a:buFont typeface="Wingdings" charset="2"/>
              <a:buChar char="u"/>
              <a:defRPr/>
            </a:pPr>
            <a:r>
              <a:rPr lang="en-US" sz="2600" dirty="0" smtClean="0">
                <a:latin typeface="Calibri"/>
                <a:cs typeface="Calibri"/>
              </a:rPr>
              <a:t>	Firearms </a:t>
            </a:r>
            <a:r>
              <a:rPr lang="en-US" sz="2600" dirty="0">
                <a:latin typeface="Calibri"/>
                <a:cs typeface="Calibri"/>
              </a:rPr>
              <a:t>(46%</a:t>
            </a:r>
            <a:r>
              <a:rPr lang="en-US" sz="2600" dirty="0" smtClean="0">
                <a:latin typeface="Calibri"/>
                <a:cs typeface="Calibri"/>
              </a:rPr>
              <a:t>)</a:t>
            </a:r>
          </a:p>
          <a:p>
            <a:pPr marL="868236" lvl="1" eaLnBrk="1" hangingPunct="1">
              <a:buClr>
                <a:schemeClr val="bg1"/>
              </a:buClr>
              <a:buFont typeface="Wingdings" charset="2"/>
              <a:buChar char="u"/>
              <a:defRPr/>
            </a:pPr>
            <a:endParaRPr lang="en-US" sz="2600" dirty="0" smtClean="0">
              <a:latin typeface="Calibri"/>
              <a:cs typeface="Calibri"/>
            </a:endParaRPr>
          </a:p>
          <a:p>
            <a:pPr marL="868236" lvl="1" eaLnBrk="1" hangingPunct="1">
              <a:buClr>
                <a:schemeClr val="bg1"/>
              </a:buClr>
              <a:buFont typeface="Wingdings" charset="2"/>
              <a:buChar char="u"/>
              <a:defRPr/>
            </a:pPr>
            <a:r>
              <a:rPr lang="en-US" sz="2800" dirty="0" smtClean="0">
                <a:latin typeface="Calibri"/>
                <a:cs typeface="Calibri"/>
              </a:rPr>
              <a:t>Suffocation </a:t>
            </a:r>
            <a:r>
              <a:rPr lang="en-US" sz="2800" dirty="0">
                <a:latin typeface="Calibri"/>
                <a:cs typeface="Calibri"/>
              </a:rPr>
              <a:t>(37%</a:t>
            </a:r>
            <a:r>
              <a:rPr lang="en-US" sz="2800" dirty="0" smtClean="0">
                <a:latin typeface="Calibri"/>
                <a:cs typeface="Calibri"/>
              </a:rPr>
              <a:t>)</a:t>
            </a:r>
          </a:p>
          <a:p>
            <a:pPr marL="868236" lvl="1" eaLnBrk="1" hangingPunct="1">
              <a:buClr>
                <a:schemeClr val="bg1"/>
              </a:buClr>
              <a:buFont typeface="Wingdings" charset="2"/>
              <a:buChar char="u"/>
              <a:defRPr/>
            </a:pPr>
            <a:endParaRPr lang="en-US" sz="2800" dirty="0" smtClean="0">
              <a:latin typeface="Calibri"/>
              <a:cs typeface="Calibri"/>
            </a:endParaRPr>
          </a:p>
          <a:p>
            <a:pPr marL="868236" lvl="1" eaLnBrk="1" hangingPunct="1">
              <a:buClr>
                <a:schemeClr val="bg1"/>
              </a:buClr>
              <a:buFont typeface="Wingdings" charset="2"/>
              <a:buChar char="u"/>
              <a:defRPr/>
            </a:pPr>
            <a:r>
              <a:rPr lang="en-US" sz="2800" dirty="0" smtClean="0">
                <a:latin typeface="Calibri"/>
                <a:cs typeface="Calibri"/>
              </a:rPr>
              <a:t>Poisoning </a:t>
            </a:r>
            <a:r>
              <a:rPr lang="en-US" sz="2800" dirty="0">
                <a:latin typeface="Calibri"/>
                <a:cs typeface="Calibri"/>
              </a:rPr>
              <a:t>( 8%)</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609600"/>
            <a:ext cx="7086600" cy="1011420"/>
          </a:xfrm>
          <a:extLst>
            <a:ext uri="{909E8E84-426E-40DD-AFC4-6F175D3DCCD1}"/>
            <a:ext uri="{91240B29-F687-4F45-9708-019B960494DF}"/>
          </a:extLst>
        </p:spPr>
        <p:txBody>
          <a:bodyPr/>
          <a:lstStyle/>
          <a:p>
            <a:pPr algn="ctr" eaLnBrk="1" fontAlgn="auto" hangingPunct="1">
              <a:spcAft>
                <a:spcPts val="0"/>
              </a:spcAft>
              <a:defRPr/>
            </a:pPr>
            <a:r>
              <a:rPr dirty="0" smtClean="0"/>
              <a:t>Suicidal Ideation</a:t>
            </a:r>
            <a:endParaRPr dirty="0"/>
          </a:p>
        </p:txBody>
      </p:sp>
      <p:sp>
        <p:nvSpPr>
          <p:cNvPr id="30723" name="Text Placeholder 2"/>
          <p:cNvSpPr>
            <a:spLocks noGrp="1"/>
          </p:cNvSpPr>
          <p:nvPr>
            <p:ph type="body" idx="1"/>
          </p:nvPr>
        </p:nvSpPr>
        <p:spPr>
          <a:xfrm>
            <a:off x="530225" y="2122488"/>
            <a:ext cx="7772400" cy="3827462"/>
          </a:xfrm>
        </p:spPr>
        <p:txBody>
          <a:bodyPr/>
          <a:lstStyle/>
          <a:p>
            <a:pPr marL="868236" lvl="1" eaLnBrk="1" hangingPunct="1">
              <a:buClr>
                <a:schemeClr val="bg1"/>
              </a:buClr>
              <a:buFont typeface="Wingdings" charset="2"/>
              <a:buChar char="u"/>
              <a:defRPr/>
            </a:pPr>
            <a:r>
              <a:rPr lang="en-US" sz="2600" dirty="0" smtClean="0">
                <a:latin typeface="Calibri"/>
                <a:cs typeface="Calibri"/>
              </a:rPr>
              <a:t>  </a:t>
            </a:r>
            <a:r>
              <a:rPr lang="en-US" sz="2800" dirty="0" smtClean="0">
                <a:latin typeface="Calibri"/>
                <a:cs typeface="Calibri"/>
              </a:rPr>
              <a:t>Common </a:t>
            </a:r>
            <a:r>
              <a:rPr lang="en-US" sz="2800" dirty="0">
                <a:latin typeface="Calibri"/>
                <a:cs typeface="Calibri"/>
              </a:rPr>
              <a:t>in children and adolescents of both </a:t>
            </a:r>
            <a:r>
              <a:rPr lang="en-US" sz="2800" dirty="0" smtClean="0">
                <a:latin typeface="Calibri"/>
                <a:cs typeface="Calibri"/>
              </a:rPr>
              <a:t>genders</a:t>
            </a:r>
          </a:p>
          <a:p>
            <a:pPr marL="868236" lvl="1" eaLnBrk="1" hangingPunct="1">
              <a:buClr>
                <a:schemeClr val="bg1"/>
              </a:buClr>
              <a:buFont typeface="Wingdings" charset="2"/>
              <a:buChar char="u"/>
              <a:defRPr/>
            </a:pPr>
            <a:r>
              <a:rPr lang="en-US" sz="2600" dirty="0" smtClean="0">
                <a:latin typeface="Calibri"/>
                <a:cs typeface="Calibri"/>
              </a:rPr>
              <a:t>  </a:t>
            </a:r>
            <a:r>
              <a:rPr lang="en-US" sz="2800" dirty="0" smtClean="0">
                <a:latin typeface="Calibri"/>
                <a:cs typeface="Calibri"/>
              </a:rPr>
              <a:t>Come </a:t>
            </a:r>
            <a:r>
              <a:rPr lang="en-US" sz="2800" dirty="0">
                <a:latin typeface="Calibri"/>
                <a:cs typeface="Calibri"/>
              </a:rPr>
              <a:t>to clinical attention when enunciated as </a:t>
            </a:r>
            <a:r>
              <a:rPr lang="en-US" sz="2800" dirty="0" smtClean="0">
                <a:latin typeface="Calibri"/>
                <a:cs typeface="Calibri"/>
              </a:rPr>
              <a:t>threats</a:t>
            </a:r>
          </a:p>
          <a:p>
            <a:pPr marL="868236" lvl="1" eaLnBrk="1" hangingPunct="1">
              <a:buClr>
                <a:schemeClr val="bg1"/>
              </a:buClr>
              <a:buFont typeface="Wingdings" charset="2"/>
              <a:buChar char="u"/>
              <a:defRPr/>
            </a:pPr>
            <a:r>
              <a:rPr lang="en-US" sz="2800" dirty="0" smtClean="0">
                <a:latin typeface="Calibri"/>
                <a:cs typeface="Calibri"/>
              </a:rPr>
              <a:t>  At </a:t>
            </a:r>
            <a:r>
              <a:rPr lang="en-US" sz="2800" dirty="0">
                <a:latin typeface="Calibri"/>
                <a:cs typeface="Calibri"/>
              </a:rPr>
              <a:t>some point in your professional career you will encounter the suicidal child</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367655"/>
            <a:ext cx="7772400" cy="1219942"/>
          </a:xfrm>
          <a:extLst>
            <a:ext uri="{909E8E84-426E-40DD-AFC4-6F175D3DCCD1}"/>
            <a:ext uri="{91240B29-F687-4F45-9708-019B960494DF}"/>
          </a:extLst>
        </p:spPr>
        <p:txBody>
          <a:bodyPr>
            <a:normAutofit fontScale="90000"/>
          </a:bodyPr>
          <a:lstStyle/>
          <a:p>
            <a:pPr algn="ctr" eaLnBrk="1" fontAlgn="auto" hangingPunct="1">
              <a:spcAft>
                <a:spcPts val="0"/>
              </a:spcAft>
              <a:defRPr/>
            </a:pPr>
            <a:r>
              <a:rPr sz="4400" dirty="0" smtClean="0"/>
              <a:t>Assessment of Suicidal Ideations </a:t>
            </a:r>
            <a:endParaRPr sz="4400" dirty="0"/>
          </a:p>
        </p:txBody>
      </p:sp>
      <p:sp>
        <p:nvSpPr>
          <p:cNvPr id="49155" name="Text Placeholder 2"/>
          <p:cNvSpPr>
            <a:spLocks noGrp="1"/>
          </p:cNvSpPr>
          <p:nvPr>
            <p:ph type="body" idx="1"/>
          </p:nvPr>
        </p:nvSpPr>
        <p:spPr>
          <a:xfrm>
            <a:off x="530225" y="1587500"/>
            <a:ext cx="7772400" cy="4795838"/>
          </a:xfrm>
        </p:spPr>
        <p:txBody>
          <a:bodyPr/>
          <a:lstStyle/>
          <a:p>
            <a:pPr marL="73025" eaLnBrk="1" hangingPunct="1">
              <a:buClr>
                <a:schemeClr val="bg1"/>
              </a:buClr>
              <a:buFont typeface="Wingdings" charset="2"/>
              <a:buChar char="u"/>
            </a:pPr>
            <a:r>
              <a:rPr lang="en-US" sz="2800" smtClean="0">
                <a:latin typeface="Calibri" charset="0"/>
                <a:cs typeface="Calibri" charset="0"/>
              </a:rPr>
              <a:t>  Identify risk factors</a:t>
            </a:r>
          </a:p>
          <a:p>
            <a:pPr marL="73025" eaLnBrk="1" hangingPunct="1">
              <a:buClr>
                <a:schemeClr val="bg1"/>
              </a:buClr>
              <a:buFont typeface="Wingdings" charset="2"/>
              <a:buChar char="u"/>
            </a:pPr>
            <a:r>
              <a:rPr lang="en-US" sz="2800" smtClean="0">
                <a:latin typeface="Calibri" charset="0"/>
                <a:cs typeface="Calibri" charset="0"/>
              </a:rPr>
              <a:t>  Psychiatric diagnosis </a:t>
            </a:r>
          </a:p>
          <a:p>
            <a:pPr marL="73025" eaLnBrk="1" hangingPunct="1">
              <a:buClr>
                <a:schemeClr val="bg1"/>
              </a:buClr>
              <a:buFont typeface="Wingdings" charset="2"/>
              <a:buChar char="u"/>
            </a:pPr>
            <a:r>
              <a:rPr lang="en-US" sz="2800" smtClean="0">
                <a:latin typeface="Calibri" charset="0"/>
                <a:cs typeface="Calibri" charset="0"/>
              </a:rPr>
              <a:t>  Plan (how would the patient commit suicide?</a:t>
            </a:r>
          </a:p>
          <a:p>
            <a:pPr marL="73025" eaLnBrk="1" hangingPunct="1">
              <a:buClr>
                <a:schemeClr val="bg1"/>
              </a:buClr>
              <a:buFont typeface="Wingdings" charset="2"/>
              <a:buChar char="u"/>
            </a:pPr>
            <a:r>
              <a:rPr lang="en-US" sz="2800" smtClean="0">
                <a:latin typeface="Calibri" charset="0"/>
                <a:cs typeface="Calibri" charset="0"/>
              </a:rPr>
              <a:t>  How often do they have these thoughts</a:t>
            </a:r>
          </a:p>
          <a:p>
            <a:pPr marL="73025" eaLnBrk="1" hangingPunct="1">
              <a:buClr>
                <a:schemeClr val="bg1"/>
              </a:buClr>
              <a:buFont typeface="Wingdings" charset="2"/>
              <a:buChar char="u"/>
            </a:pPr>
            <a:r>
              <a:rPr lang="en-US" sz="2800" smtClean="0">
                <a:latin typeface="Calibri" charset="0"/>
                <a:cs typeface="Calibri" charset="0"/>
              </a:rPr>
              <a:t>  Prior suicide attempts </a:t>
            </a:r>
          </a:p>
          <a:p>
            <a:pPr marL="73025" eaLnBrk="1" hangingPunct="1">
              <a:buClr>
                <a:schemeClr val="bg1"/>
              </a:buClr>
              <a:buFont typeface="Wingdings" charset="2"/>
              <a:buChar char="u"/>
            </a:pPr>
            <a:r>
              <a:rPr lang="en-US" sz="2800" smtClean="0">
                <a:latin typeface="Calibri" charset="0"/>
                <a:cs typeface="Calibri" charset="0"/>
              </a:rPr>
              <a:t>  Does the patient have suicidal thoughts now</a:t>
            </a:r>
          </a:p>
          <a:p>
            <a:pPr marL="73025" eaLnBrk="1" hangingPunct="1">
              <a:buClr>
                <a:schemeClr val="bg1"/>
              </a:buClr>
              <a:buFont typeface="Wingdings" charset="2"/>
              <a:buChar char="u"/>
            </a:pPr>
            <a:r>
              <a:rPr lang="en-US" sz="2800" smtClean="0">
                <a:latin typeface="Calibri" charset="0"/>
                <a:cs typeface="Calibri" charset="0"/>
              </a:rPr>
              <a:t>  Structured/semi structured suicide scale questionnaire  have limited predictive value</a:t>
            </a:r>
          </a:p>
          <a:p>
            <a:pPr marL="73025" eaLnBrk="1" hangingPunct="1">
              <a:buClr>
                <a:schemeClr val="bg1"/>
              </a:buClr>
              <a:buFont typeface="Wingdings" charset="2"/>
              <a:buChar char="u"/>
            </a:pPr>
            <a:r>
              <a:rPr lang="en-US" sz="2800" smtClean="0">
                <a:latin typeface="Calibri" charset="0"/>
                <a:cs typeface="Calibri" charset="0"/>
              </a:rPr>
              <a:t>  COLLATERAL!!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341018"/>
            <a:ext cx="7772400" cy="975718"/>
          </a:xfrm>
          <a:extLst>
            <a:ext uri="{909E8E84-426E-40DD-AFC4-6F175D3DCCD1}"/>
            <a:ext uri="{91240B29-F687-4F45-9708-019B960494DF}"/>
          </a:extLst>
        </p:spPr>
        <p:txBody>
          <a:bodyPr/>
          <a:lstStyle/>
          <a:p>
            <a:pPr algn="ctr" eaLnBrk="1" fontAlgn="auto" hangingPunct="1">
              <a:spcAft>
                <a:spcPts val="0"/>
              </a:spcAft>
              <a:defRPr/>
            </a:pPr>
            <a:r>
              <a:rPr dirty="0" smtClean="0"/>
              <a:t>Suicide Attempt</a:t>
            </a:r>
            <a:endParaRPr dirty="0"/>
          </a:p>
        </p:txBody>
      </p:sp>
      <p:sp>
        <p:nvSpPr>
          <p:cNvPr id="51203" name="Text Placeholder 2"/>
          <p:cNvSpPr>
            <a:spLocks noGrp="1"/>
          </p:cNvSpPr>
          <p:nvPr>
            <p:ph type="body" idx="1"/>
          </p:nvPr>
        </p:nvSpPr>
        <p:spPr>
          <a:xfrm>
            <a:off x="217488" y="1316038"/>
            <a:ext cx="8437562" cy="5143500"/>
          </a:xfrm>
        </p:spPr>
        <p:txBody>
          <a:bodyPr/>
          <a:lstStyle/>
          <a:p>
            <a:pPr marL="73025" eaLnBrk="1" hangingPunct="1">
              <a:lnSpc>
                <a:spcPct val="90000"/>
              </a:lnSpc>
              <a:buClr>
                <a:schemeClr val="bg1"/>
              </a:buClr>
              <a:buFont typeface="Wingdings" charset="2"/>
              <a:buChar char="u"/>
            </a:pPr>
            <a:r>
              <a:rPr lang="en-US" sz="2800" smtClean="0">
                <a:latin typeface="Calibri" charset="0"/>
                <a:cs typeface="Calibri" charset="0"/>
              </a:rPr>
              <a:t>  Females attempt more</a:t>
            </a:r>
          </a:p>
          <a:p>
            <a:pPr marL="73025" eaLnBrk="1" hangingPunct="1">
              <a:lnSpc>
                <a:spcPct val="90000"/>
              </a:lnSpc>
              <a:buClr>
                <a:schemeClr val="bg1"/>
              </a:buClr>
              <a:buFont typeface="Wingdings" charset="2"/>
              <a:buChar char="u"/>
            </a:pPr>
            <a:r>
              <a:rPr lang="en-US" sz="2800" smtClean="0">
                <a:latin typeface="Calibri" charset="0"/>
                <a:cs typeface="Calibri" charset="0"/>
              </a:rPr>
              <a:t>  Males more completed suicide </a:t>
            </a:r>
          </a:p>
          <a:p>
            <a:pPr marL="73025" eaLnBrk="1" hangingPunct="1">
              <a:lnSpc>
                <a:spcPct val="90000"/>
              </a:lnSpc>
              <a:buClr>
                <a:schemeClr val="bg1"/>
              </a:buClr>
              <a:buFont typeface="Wingdings" charset="2"/>
              <a:buChar char="u"/>
            </a:pPr>
            <a:r>
              <a:rPr lang="en-US" sz="2800" smtClean="0">
                <a:latin typeface="Calibri" charset="0"/>
                <a:cs typeface="Calibri" charset="0"/>
              </a:rPr>
              <a:t>  Attempts are less common than ideation </a:t>
            </a:r>
          </a:p>
          <a:p>
            <a:pPr marL="73025" eaLnBrk="1" hangingPunct="1">
              <a:lnSpc>
                <a:spcPct val="90000"/>
              </a:lnSpc>
              <a:buClr>
                <a:schemeClr val="bg1"/>
              </a:buClr>
              <a:buFont typeface="Wingdings" charset="2"/>
              <a:buChar char="u"/>
            </a:pPr>
            <a:r>
              <a:rPr lang="en-US" sz="2800" smtClean="0">
                <a:latin typeface="Calibri" charset="0"/>
                <a:cs typeface="Calibri" charset="0"/>
              </a:rPr>
              <a:t>  “Gesture”- non lethal, self destructive action that is considered a cry for help or manipulation </a:t>
            </a:r>
          </a:p>
          <a:p>
            <a:pPr marL="73025" eaLnBrk="1" hangingPunct="1">
              <a:lnSpc>
                <a:spcPct val="90000"/>
              </a:lnSpc>
            </a:pPr>
            <a:r>
              <a:rPr lang="en-US" sz="2800" smtClean="0">
                <a:latin typeface="Calibri" charset="0"/>
                <a:cs typeface="Calibri" charset="0"/>
              </a:rPr>
              <a:t>  	</a:t>
            </a:r>
            <a:r>
              <a:rPr lang="en-US" sz="2800" smtClean="0">
                <a:solidFill>
                  <a:srgbClr val="000000"/>
                </a:solidFill>
                <a:latin typeface="Calibri" charset="0"/>
                <a:cs typeface="Calibri" charset="0"/>
              </a:rPr>
              <a:t>3 types: </a:t>
            </a:r>
          </a:p>
          <a:p>
            <a:pPr marL="1100138" lvl="1" indent="-514350" eaLnBrk="1" hangingPunct="1">
              <a:lnSpc>
                <a:spcPct val="90000"/>
              </a:lnSpc>
              <a:buFont typeface="Lucida Sans" charset="0"/>
              <a:buAutoNum type="arabicPeriod"/>
            </a:pPr>
            <a:r>
              <a:rPr lang="en-US" sz="2800" smtClean="0">
                <a:solidFill>
                  <a:srgbClr val="FFFFFF"/>
                </a:solidFill>
                <a:latin typeface="Calibri" charset="0"/>
                <a:cs typeface="Calibri" charset="0"/>
              </a:rPr>
              <a:t>Impulsive angry reaction to an immediate situation</a:t>
            </a:r>
          </a:p>
          <a:p>
            <a:pPr marL="1100138" lvl="1" indent="-514350" eaLnBrk="1" hangingPunct="1">
              <a:lnSpc>
                <a:spcPct val="90000"/>
              </a:lnSpc>
              <a:buFont typeface="Lucida Sans" charset="0"/>
              <a:buAutoNum type="arabicPeriod"/>
            </a:pPr>
            <a:r>
              <a:rPr lang="en-US" sz="2800" smtClean="0">
                <a:solidFill>
                  <a:srgbClr val="FFFFFF"/>
                </a:solidFill>
                <a:latin typeface="Calibri" charset="0"/>
                <a:cs typeface="Calibri" charset="0"/>
              </a:rPr>
              <a:t>Behavioral response to a desire for relief</a:t>
            </a:r>
          </a:p>
          <a:p>
            <a:pPr marL="1100138" lvl="1" indent="-514350" eaLnBrk="1" hangingPunct="1">
              <a:lnSpc>
                <a:spcPct val="90000"/>
              </a:lnSpc>
              <a:buFont typeface="Lucida Sans" charset="0"/>
              <a:buAutoNum type="arabicPeriod"/>
            </a:pPr>
            <a:r>
              <a:rPr lang="en-US" sz="2800" smtClean="0">
                <a:solidFill>
                  <a:srgbClr val="FFFFFF"/>
                </a:solidFill>
                <a:latin typeface="Calibri" charset="0"/>
                <a:cs typeface="Calibri" charset="0"/>
              </a:rPr>
              <a:t>Attempt based on a considered wish to die </a:t>
            </a:r>
          </a:p>
          <a:p>
            <a:pPr marL="73025" eaLnBrk="1" hangingPunct="1">
              <a:lnSpc>
                <a:spcPct val="90000"/>
              </a:lnSpc>
              <a:buFontTx/>
              <a:buChar char="-"/>
            </a:pPr>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185874"/>
            <a:ext cx="7772400" cy="1486997"/>
          </a:xfrm>
          <a:extLst>
            <a:ext uri="{909E8E84-426E-40DD-AFC4-6F175D3DCCD1}"/>
            <a:ext uri="{91240B29-F687-4F45-9708-019B960494DF}"/>
          </a:extLst>
        </p:spPr>
        <p:txBody>
          <a:bodyPr/>
          <a:lstStyle/>
          <a:p>
            <a:pPr algn="ctr" eaLnBrk="1" fontAlgn="auto" hangingPunct="1">
              <a:spcAft>
                <a:spcPts val="0"/>
              </a:spcAft>
              <a:defRPr/>
            </a:pPr>
            <a:r>
              <a:rPr dirty="0" smtClean="0"/>
              <a:t>Suicide Attempt</a:t>
            </a:r>
            <a:br>
              <a:rPr dirty="0" smtClean="0"/>
            </a:br>
            <a:r>
              <a:rPr dirty="0" smtClean="0"/>
              <a:t> </a:t>
            </a:r>
            <a:r>
              <a:rPr sz="4400" dirty="0" smtClean="0"/>
              <a:t>Goals of </a:t>
            </a:r>
            <a:r>
              <a:rPr lang="en-US" sz="4400" dirty="0" smtClean="0"/>
              <a:t>ER </a:t>
            </a:r>
            <a:r>
              <a:rPr sz="4400" dirty="0" smtClean="0"/>
              <a:t>Treatment</a:t>
            </a:r>
            <a:endParaRPr sz="4400" dirty="0"/>
          </a:p>
        </p:txBody>
      </p:sp>
      <p:sp>
        <p:nvSpPr>
          <p:cNvPr id="55299" name="Text Placeholder 2"/>
          <p:cNvSpPr>
            <a:spLocks noGrp="1"/>
          </p:cNvSpPr>
          <p:nvPr>
            <p:ph type="body" idx="1"/>
          </p:nvPr>
        </p:nvSpPr>
        <p:spPr>
          <a:xfrm>
            <a:off x="247650" y="1938338"/>
            <a:ext cx="8626475" cy="4662487"/>
          </a:xfrm>
        </p:spPr>
        <p:txBody>
          <a:bodyPr/>
          <a:lstStyle/>
          <a:p>
            <a:pPr marL="73025" eaLnBrk="1" hangingPunct="1">
              <a:lnSpc>
                <a:spcPct val="90000"/>
              </a:lnSpc>
              <a:buClr>
                <a:schemeClr val="bg1"/>
              </a:buClr>
              <a:buFont typeface="Wingdings" charset="2"/>
              <a:buChar char="u"/>
            </a:pPr>
            <a:r>
              <a:rPr lang="en-US" sz="2800" smtClean="0">
                <a:latin typeface="Calibri" charset="0"/>
                <a:cs typeface="Calibri" charset="0"/>
              </a:rPr>
              <a:t>  Medical  stabilization (medical hospitalization?)</a:t>
            </a:r>
          </a:p>
          <a:p>
            <a:pPr marL="73025" eaLnBrk="1" hangingPunct="1">
              <a:lnSpc>
                <a:spcPct val="90000"/>
              </a:lnSpc>
              <a:buClr>
                <a:schemeClr val="bg1"/>
              </a:buClr>
              <a:buFont typeface="Wingdings" charset="2"/>
              <a:buChar char="u"/>
            </a:pPr>
            <a:endParaRPr lang="en-US" sz="2800" smtClean="0">
              <a:latin typeface="Calibri" charset="0"/>
              <a:cs typeface="Calibri" charset="0"/>
            </a:endParaRPr>
          </a:p>
          <a:p>
            <a:pPr marL="73025" eaLnBrk="1" hangingPunct="1">
              <a:lnSpc>
                <a:spcPct val="90000"/>
              </a:lnSpc>
              <a:buClr>
                <a:schemeClr val="bg1"/>
              </a:buClr>
              <a:buFont typeface="Wingdings" charset="2"/>
              <a:buChar char="u"/>
            </a:pPr>
            <a:r>
              <a:rPr lang="en-US" sz="2800" smtClean="0">
                <a:latin typeface="Calibri" charset="0"/>
                <a:cs typeface="Calibri" charset="0"/>
              </a:rPr>
              <a:t>  Compassionate and Caring Treatment </a:t>
            </a:r>
          </a:p>
          <a:p>
            <a:pPr marL="73025" eaLnBrk="1" hangingPunct="1">
              <a:lnSpc>
                <a:spcPct val="90000"/>
              </a:lnSpc>
              <a:buClr>
                <a:schemeClr val="bg1"/>
              </a:buClr>
              <a:buFont typeface="Wingdings" charset="2"/>
              <a:buChar char="u"/>
            </a:pPr>
            <a:endParaRPr lang="en-US" sz="2800" smtClean="0">
              <a:latin typeface="Calibri" charset="0"/>
              <a:cs typeface="Calibri" charset="0"/>
            </a:endParaRPr>
          </a:p>
          <a:p>
            <a:pPr marL="73025" eaLnBrk="1" hangingPunct="1">
              <a:lnSpc>
                <a:spcPct val="90000"/>
              </a:lnSpc>
              <a:buClr>
                <a:schemeClr val="bg1"/>
              </a:buClr>
              <a:buFont typeface="Wingdings" charset="2"/>
              <a:buChar char="u"/>
            </a:pPr>
            <a:r>
              <a:rPr lang="en-US" sz="2800" smtClean="0">
                <a:latin typeface="Calibri" charset="0"/>
                <a:cs typeface="Calibri" charset="0"/>
              </a:rPr>
              <a:t>  Complete history from patients and parents </a:t>
            </a:r>
          </a:p>
          <a:p>
            <a:pPr marL="73025" eaLnBrk="1" hangingPunct="1">
              <a:lnSpc>
                <a:spcPct val="90000"/>
              </a:lnSpc>
              <a:buClr>
                <a:schemeClr val="bg1"/>
              </a:buClr>
              <a:buFont typeface="Wingdings" charset="2"/>
              <a:buChar char="u"/>
            </a:pPr>
            <a:endParaRPr lang="en-US" sz="2800" smtClean="0">
              <a:latin typeface="Calibri" charset="0"/>
              <a:cs typeface="Calibri" charset="0"/>
            </a:endParaRPr>
          </a:p>
          <a:p>
            <a:pPr marL="73025" eaLnBrk="1" hangingPunct="1">
              <a:lnSpc>
                <a:spcPct val="90000"/>
              </a:lnSpc>
              <a:buClr>
                <a:schemeClr val="bg1"/>
              </a:buClr>
              <a:buFont typeface="Wingdings" charset="2"/>
              <a:buChar char="u"/>
            </a:pPr>
            <a:r>
              <a:rPr lang="en-US" sz="2800" smtClean="0">
                <a:latin typeface="Calibri" charset="0"/>
                <a:cs typeface="Calibri" charset="0"/>
              </a:rPr>
              <a:t>  Ensure safety and control (ex: 1:1 sitter, security)</a:t>
            </a:r>
          </a:p>
          <a:p>
            <a:pPr marL="73025" eaLnBrk="1" hangingPunct="1">
              <a:lnSpc>
                <a:spcPct val="90000"/>
              </a:lnSpc>
              <a:buClr>
                <a:schemeClr val="bg1"/>
              </a:buClr>
              <a:buFont typeface="Wingdings" charset="2"/>
              <a:buChar char="u"/>
            </a:pPr>
            <a:endParaRPr lang="en-US" sz="2800" smtClean="0">
              <a:latin typeface="Calibri" charset="0"/>
              <a:cs typeface="Calibri" charset="0"/>
            </a:endParaRPr>
          </a:p>
          <a:p>
            <a:pPr marL="73025" eaLnBrk="1" hangingPunct="1">
              <a:lnSpc>
                <a:spcPct val="90000"/>
              </a:lnSpc>
              <a:buClr>
                <a:schemeClr val="bg1"/>
              </a:buClr>
              <a:buFont typeface="Wingdings" charset="2"/>
              <a:buChar char="u"/>
            </a:pPr>
            <a:r>
              <a:rPr lang="en-US" sz="2800" smtClean="0">
                <a:latin typeface="Calibri" charset="0"/>
                <a:cs typeface="Calibri" charset="0"/>
              </a:rPr>
              <a:t>  Determining a Safe Disposition and Follow-up plan </a:t>
            </a:r>
          </a:p>
          <a:p>
            <a:pPr marL="73025" eaLnBrk="1" hangingPunct="1">
              <a:lnSpc>
                <a:spcPct val="90000"/>
              </a:lnSpc>
              <a:buFontTx/>
              <a:buChar char="-"/>
            </a:pPr>
            <a:endParaRPr lang="en-US" sz="2800" smtClean="0">
              <a:latin typeface="Calibri" charset="0"/>
              <a:cs typeface="Calibri" charset="0"/>
            </a:endParaRPr>
          </a:p>
          <a:p>
            <a:pPr marL="73025" eaLnBrk="1" hangingPunct="1">
              <a:lnSpc>
                <a:spcPct val="90000"/>
              </a:lnSpc>
              <a:buFontTx/>
              <a:buChar char="-"/>
            </a:pPr>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267385"/>
            <a:ext cx="7086600" cy="1520750"/>
          </a:xfrm>
          <a:extLst>
            <a:ext uri="{909E8E84-426E-40DD-AFC4-6F175D3DCCD1}"/>
            <a:ext uri="{91240B29-F687-4F45-9708-019B960494DF}"/>
          </a:extLst>
        </p:spPr>
        <p:txBody>
          <a:bodyPr/>
          <a:lstStyle/>
          <a:p>
            <a:pPr algn="ctr" eaLnBrk="1" fontAlgn="auto" hangingPunct="1">
              <a:spcAft>
                <a:spcPts val="0"/>
              </a:spcAft>
              <a:defRPr/>
            </a:pPr>
            <a:r>
              <a:rPr dirty="0" smtClean="0"/>
              <a:t>Initial Problems in the E</a:t>
            </a:r>
            <a:r>
              <a:rPr lang="en-US" dirty="0" smtClean="0"/>
              <a:t>R</a:t>
            </a:r>
            <a:endParaRPr dirty="0"/>
          </a:p>
        </p:txBody>
      </p:sp>
      <p:sp>
        <p:nvSpPr>
          <p:cNvPr id="57347" name="Text Placeholder 2"/>
          <p:cNvSpPr>
            <a:spLocks noGrp="1"/>
          </p:cNvSpPr>
          <p:nvPr>
            <p:ph type="body" idx="1"/>
          </p:nvPr>
        </p:nvSpPr>
        <p:spPr>
          <a:xfrm>
            <a:off x="530225" y="2122488"/>
            <a:ext cx="7772400" cy="4445000"/>
          </a:xfrm>
        </p:spPr>
        <p:txBody>
          <a:bodyPr/>
          <a:lstStyle/>
          <a:p>
            <a:pPr marL="73025" eaLnBrk="1" hangingPunct="1">
              <a:buClr>
                <a:schemeClr val="bg1"/>
              </a:buClr>
              <a:buFont typeface="Wingdings" charset="2"/>
              <a:buChar char="u"/>
            </a:pPr>
            <a:r>
              <a:rPr lang="en-US" sz="2800" smtClean="0">
                <a:latin typeface="Calibri" charset="0"/>
                <a:cs typeface="Calibri" charset="0"/>
              </a:rPr>
              <a:t>  Uncertain or confusing history </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Difficult Parental Affect or Behavior</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Uncooperative or Intoxicated Patient </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Difficult to Access Treatment Resources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294549"/>
            <a:ext cx="7772400" cy="1022187"/>
          </a:xfrm>
          <a:extLst>
            <a:ext uri="{909E8E84-426E-40DD-AFC4-6F175D3DCCD1}"/>
            <a:ext uri="{91240B29-F687-4F45-9708-019B960494DF}"/>
          </a:extLst>
        </p:spPr>
        <p:txBody>
          <a:bodyPr>
            <a:normAutofit fontScale="90000"/>
          </a:bodyPr>
          <a:lstStyle/>
          <a:p>
            <a:pPr algn="ctr" eaLnBrk="1" fontAlgn="auto" hangingPunct="1">
              <a:spcAft>
                <a:spcPts val="0"/>
              </a:spcAft>
              <a:defRPr/>
            </a:pPr>
            <a:r>
              <a:rPr sz="4400" dirty="0" smtClean="0"/>
              <a:t>Assessment of Suicide Attempt</a:t>
            </a:r>
            <a:endParaRPr sz="4400" dirty="0"/>
          </a:p>
        </p:txBody>
      </p:sp>
      <p:sp>
        <p:nvSpPr>
          <p:cNvPr id="58371" name="Text Placeholder 2"/>
          <p:cNvSpPr>
            <a:spLocks noGrp="1"/>
          </p:cNvSpPr>
          <p:nvPr>
            <p:ph type="body" idx="1"/>
          </p:nvPr>
        </p:nvSpPr>
        <p:spPr>
          <a:xfrm>
            <a:off x="530225" y="1671638"/>
            <a:ext cx="7772400" cy="4678362"/>
          </a:xfrm>
        </p:spPr>
        <p:txBody>
          <a:bodyPr/>
          <a:lstStyle/>
          <a:p>
            <a:pPr marL="73025" eaLnBrk="1" hangingPunct="1">
              <a:lnSpc>
                <a:spcPct val="90000"/>
              </a:lnSpc>
              <a:buClr>
                <a:schemeClr val="bg1"/>
              </a:buClr>
              <a:buFont typeface="Wingdings" charset="2"/>
              <a:buChar char="u"/>
            </a:pPr>
            <a:r>
              <a:rPr lang="en-US" sz="2800" smtClean="0">
                <a:latin typeface="Calibri" charset="0"/>
                <a:cs typeface="Calibri" charset="0"/>
              </a:rPr>
              <a:t>  Planned vs. unplanned</a:t>
            </a:r>
          </a:p>
          <a:p>
            <a:pPr marL="73025" eaLnBrk="1" hangingPunct="1">
              <a:lnSpc>
                <a:spcPct val="90000"/>
              </a:lnSpc>
              <a:buClr>
                <a:schemeClr val="bg1"/>
              </a:buClr>
              <a:buFont typeface="Wingdings" charset="2"/>
              <a:buChar char="u"/>
            </a:pPr>
            <a:r>
              <a:rPr lang="en-US" sz="2800" smtClean="0">
                <a:latin typeface="Calibri" charset="0"/>
                <a:cs typeface="Calibri" charset="0"/>
              </a:rPr>
              <a:t>  Lethality </a:t>
            </a:r>
          </a:p>
          <a:p>
            <a:pPr marL="73025" eaLnBrk="1" hangingPunct="1">
              <a:lnSpc>
                <a:spcPct val="90000"/>
              </a:lnSpc>
              <a:buClr>
                <a:schemeClr val="bg1"/>
              </a:buClr>
              <a:buFont typeface="Wingdings" charset="2"/>
              <a:buChar char="u"/>
            </a:pPr>
            <a:r>
              <a:rPr lang="en-US" sz="2800" smtClean="0">
                <a:latin typeface="Calibri" charset="0"/>
                <a:cs typeface="Calibri" charset="0"/>
              </a:rPr>
              <a:t>  Notification of others</a:t>
            </a:r>
          </a:p>
          <a:p>
            <a:pPr marL="73025" eaLnBrk="1" hangingPunct="1">
              <a:lnSpc>
                <a:spcPct val="90000"/>
              </a:lnSpc>
              <a:buClr>
                <a:schemeClr val="bg1"/>
              </a:buClr>
              <a:buFont typeface="Wingdings" charset="2"/>
              <a:buChar char="u"/>
            </a:pPr>
            <a:r>
              <a:rPr lang="en-US" sz="2800" smtClean="0">
                <a:latin typeface="Calibri" charset="0"/>
                <a:cs typeface="Calibri" charset="0"/>
              </a:rPr>
              <a:t>  Expectation of being found/rescued </a:t>
            </a:r>
          </a:p>
          <a:p>
            <a:pPr marL="73025" eaLnBrk="1" hangingPunct="1">
              <a:lnSpc>
                <a:spcPct val="90000"/>
              </a:lnSpc>
              <a:buClr>
                <a:schemeClr val="bg1"/>
              </a:buClr>
              <a:buFont typeface="Wingdings" charset="2"/>
              <a:buChar char="u"/>
            </a:pPr>
            <a:r>
              <a:rPr lang="en-US" sz="2800" smtClean="0">
                <a:latin typeface="Calibri" charset="0"/>
                <a:cs typeface="Calibri" charset="0"/>
              </a:rPr>
              <a:t>  Expectation of dying </a:t>
            </a:r>
          </a:p>
          <a:p>
            <a:pPr marL="73025" eaLnBrk="1" hangingPunct="1">
              <a:lnSpc>
                <a:spcPct val="90000"/>
              </a:lnSpc>
              <a:buClr>
                <a:schemeClr val="bg1"/>
              </a:buClr>
              <a:buFont typeface="Wingdings" charset="2"/>
              <a:buChar char="u"/>
            </a:pPr>
            <a:r>
              <a:rPr lang="en-US" sz="2800" smtClean="0">
                <a:latin typeface="Calibri" charset="0"/>
                <a:cs typeface="Calibri" charset="0"/>
              </a:rPr>
              <a:t>  Response to surviving</a:t>
            </a:r>
          </a:p>
          <a:p>
            <a:pPr marL="73025" eaLnBrk="1" hangingPunct="1">
              <a:lnSpc>
                <a:spcPct val="90000"/>
              </a:lnSpc>
              <a:buClr>
                <a:schemeClr val="bg1"/>
              </a:buClr>
              <a:buFont typeface="Wingdings" charset="2"/>
              <a:buChar char="u"/>
            </a:pPr>
            <a:r>
              <a:rPr lang="en-US" sz="2800" smtClean="0">
                <a:latin typeface="Calibri" charset="0"/>
                <a:cs typeface="Calibri" charset="0"/>
              </a:rPr>
              <a:t>  COLLATERAL!!!  </a:t>
            </a:r>
          </a:p>
          <a:p>
            <a:pPr marL="73025" eaLnBrk="1" hangingPunct="1">
              <a:lnSpc>
                <a:spcPct val="90000"/>
              </a:lnSpc>
              <a:buFontTx/>
              <a:buChar char="-"/>
            </a:pPr>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300808"/>
            <a:ext cx="7772400" cy="1115248"/>
          </a:xfrm>
          <a:extLst>
            <a:ext uri="{909E8E84-426E-40DD-AFC4-6F175D3DCCD1}"/>
            <a:ext uri="{91240B29-F687-4F45-9708-019B960494DF}"/>
          </a:extLst>
        </p:spPr>
        <p:txBody>
          <a:bodyPr/>
          <a:lstStyle/>
          <a:p>
            <a:pPr algn="ctr" eaLnBrk="1" fontAlgn="auto" hangingPunct="1">
              <a:spcAft>
                <a:spcPts val="0"/>
              </a:spcAft>
              <a:defRPr/>
            </a:pPr>
            <a:r>
              <a:rPr dirty="0" smtClean="0"/>
              <a:t>Concerning Issues </a:t>
            </a:r>
            <a:endParaRPr dirty="0"/>
          </a:p>
        </p:txBody>
      </p:sp>
      <p:sp>
        <p:nvSpPr>
          <p:cNvPr id="60419" name="Text Placeholder 2"/>
          <p:cNvSpPr>
            <a:spLocks noGrp="1"/>
          </p:cNvSpPr>
          <p:nvPr>
            <p:ph type="body" idx="1"/>
          </p:nvPr>
        </p:nvSpPr>
        <p:spPr>
          <a:xfrm>
            <a:off x="530225" y="1704975"/>
            <a:ext cx="7772400" cy="3841750"/>
          </a:xfrm>
        </p:spPr>
        <p:txBody>
          <a:bodyPr/>
          <a:lstStyle/>
          <a:p>
            <a:pPr marL="73025" eaLnBrk="1" hangingPunct="1">
              <a:lnSpc>
                <a:spcPct val="90000"/>
              </a:lnSpc>
              <a:buClr>
                <a:schemeClr val="bg1"/>
              </a:buClr>
              <a:buFont typeface="Wingdings" charset="2"/>
              <a:buChar char="u"/>
            </a:pPr>
            <a:r>
              <a:rPr lang="en-US" sz="2800" smtClean="0">
                <a:latin typeface="Calibri" charset="0"/>
                <a:cs typeface="Calibri" charset="0"/>
              </a:rPr>
              <a:t>  Arrest and incarceration </a:t>
            </a:r>
          </a:p>
          <a:p>
            <a:pPr marL="73025" eaLnBrk="1" hangingPunct="1">
              <a:lnSpc>
                <a:spcPct val="90000"/>
              </a:lnSpc>
              <a:buClr>
                <a:schemeClr val="bg1"/>
              </a:buClr>
              <a:buFont typeface="Wingdings" charset="2"/>
              <a:buChar char="u"/>
            </a:pPr>
            <a:r>
              <a:rPr lang="en-US" sz="2800" smtClean="0">
                <a:latin typeface="Calibri" charset="0"/>
                <a:cs typeface="Calibri" charset="0"/>
              </a:rPr>
              <a:t>  Concern about sexual orientation </a:t>
            </a:r>
          </a:p>
          <a:p>
            <a:pPr marL="73025" eaLnBrk="1" hangingPunct="1">
              <a:lnSpc>
                <a:spcPct val="90000"/>
              </a:lnSpc>
              <a:buClr>
                <a:schemeClr val="bg1"/>
              </a:buClr>
              <a:buFont typeface="Wingdings" charset="2"/>
              <a:buChar char="u"/>
            </a:pPr>
            <a:r>
              <a:rPr lang="en-US" sz="2800" smtClean="0">
                <a:latin typeface="Calibri" charset="0"/>
                <a:cs typeface="Calibri" charset="0"/>
              </a:rPr>
              <a:t>  Family conflicts</a:t>
            </a:r>
          </a:p>
          <a:p>
            <a:pPr marL="73025" eaLnBrk="1" hangingPunct="1">
              <a:lnSpc>
                <a:spcPct val="90000"/>
              </a:lnSpc>
              <a:buClr>
                <a:schemeClr val="bg1"/>
              </a:buClr>
              <a:buFont typeface="Wingdings" charset="2"/>
              <a:buChar char="u"/>
            </a:pPr>
            <a:r>
              <a:rPr lang="en-US" sz="2800" smtClean="0">
                <a:latin typeface="Calibri" charset="0"/>
                <a:cs typeface="Calibri" charset="0"/>
              </a:rPr>
              <a:t>  Recent death/losses</a:t>
            </a:r>
          </a:p>
          <a:p>
            <a:pPr marL="73025" eaLnBrk="1" hangingPunct="1">
              <a:lnSpc>
                <a:spcPct val="90000"/>
              </a:lnSpc>
              <a:buClr>
                <a:schemeClr val="bg1"/>
              </a:buClr>
              <a:buFont typeface="Wingdings" charset="2"/>
              <a:buChar char="u"/>
            </a:pPr>
            <a:r>
              <a:rPr lang="en-US" sz="2800" smtClean="0">
                <a:latin typeface="Calibri" charset="0"/>
                <a:cs typeface="Calibri" charset="0"/>
              </a:rPr>
              <a:t>  Parental depression/family suicidality </a:t>
            </a:r>
          </a:p>
          <a:p>
            <a:pPr marL="73025" eaLnBrk="1" hangingPunct="1">
              <a:lnSpc>
                <a:spcPct val="90000"/>
              </a:lnSpc>
              <a:buClr>
                <a:schemeClr val="bg1"/>
              </a:buClr>
              <a:buFont typeface="Wingdings" charset="2"/>
              <a:buChar char="u"/>
            </a:pPr>
            <a:r>
              <a:rPr lang="en-US" sz="2800" smtClean="0">
                <a:latin typeface="Calibri" charset="0"/>
                <a:cs typeface="Calibri" charset="0"/>
              </a:rPr>
              <a:t>  Bullying/cyber-bullying</a:t>
            </a:r>
          </a:p>
          <a:p>
            <a:pPr marL="73025" eaLnBrk="1" hangingPunct="1">
              <a:lnSpc>
                <a:spcPct val="90000"/>
              </a:lnSpc>
              <a:buClr>
                <a:schemeClr val="bg1"/>
              </a:buClr>
              <a:buFont typeface="Wingdings" charset="2"/>
              <a:buChar char="u"/>
            </a:pPr>
            <a:r>
              <a:rPr lang="en-US" sz="2800" smtClean="0">
                <a:latin typeface="Calibri" charset="0"/>
                <a:cs typeface="Calibri" charset="0"/>
              </a:rPr>
              <a:t>  Medical issues/psychiatric disorders </a:t>
            </a:r>
          </a:p>
          <a:p>
            <a:pPr marL="73025" eaLnBrk="1" hangingPunct="1">
              <a:lnSpc>
                <a:spcPct val="90000"/>
              </a:lnSpc>
              <a:buFontTx/>
              <a:buChar char="-"/>
            </a:pPr>
            <a:endParaRPr lang="en-US" sz="2800" smtClean="0">
              <a:latin typeface="Calibri" charset="0"/>
              <a:cs typeface="Calibri" charset="0"/>
            </a:endParaRPr>
          </a:p>
          <a:p>
            <a:pPr marL="73025" eaLnBrk="1" hangingPunct="1">
              <a:lnSpc>
                <a:spcPct val="90000"/>
              </a:lnSpc>
            </a:pPr>
            <a:r>
              <a:rPr lang="en-US" sz="2800" smtClean="0">
                <a:latin typeface="Calibri" charset="0"/>
                <a:cs typeface="Calibri" charset="0"/>
              </a:rPr>
              <a:t> </a:t>
            </a:r>
          </a:p>
          <a:p>
            <a:pPr marL="73025" eaLnBrk="1" hangingPunct="1">
              <a:lnSpc>
                <a:spcPct val="90000"/>
              </a:lnSpc>
              <a:buFontTx/>
              <a:buChar char="-"/>
            </a:pPr>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451213"/>
            <a:ext cx="7772400" cy="1303500"/>
          </a:xfrm>
          <a:extLst>
            <a:ext uri="{909E8E84-426E-40DD-AFC4-6F175D3DCCD1}"/>
            <a:ext uri="{91240B29-F687-4F45-9708-019B960494DF}"/>
          </a:extLst>
        </p:spPr>
        <p:txBody>
          <a:bodyPr/>
          <a:lstStyle/>
          <a:p>
            <a:pPr algn="ctr" eaLnBrk="1" fontAlgn="auto" hangingPunct="1">
              <a:spcAft>
                <a:spcPts val="0"/>
              </a:spcAft>
              <a:defRPr/>
            </a:pPr>
            <a:r>
              <a:rPr dirty="0" smtClean="0"/>
              <a:t>Important Historical Data</a:t>
            </a:r>
            <a:endParaRPr dirty="0"/>
          </a:p>
        </p:txBody>
      </p:sp>
      <p:sp>
        <p:nvSpPr>
          <p:cNvPr id="61443" name="Text Placeholder 2"/>
          <p:cNvSpPr>
            <a:spLocks noGrp="1"/>
          </p:cNvSpPr>
          <p:nvPr>
            <p:ph type="body" idx="1"/>
          </p:nvPr>
        </p:nvSpPr>
        <p:spPr>
          <a:xfrm>
            <a:off x="530225" y="2071688"/>
            <a:ext cx="7772400" cy="3894137"/>
          </a:xfrm>
        </p:spPr>
        <p:txBody>
          <a:bodyPr/>
          <a:lstStyle/>
          <a:p>
            <a:pPr marL="73025" eaLnBrk="1" hangingPunct="1">
              <a:buClr>
                <a:schemeClr val="bg1"/>
              </a:buClr>
              <a:buFont typeface="Wingdings" charset="2"/>
              <a:buChar char="u"/>
            </a:pPr>
            <a:r>
              <a:rPr lang="en-US" sz="2800" smtClean="0">
                <a:latin typeface="Calibri" charset="0"/>
                <a:cs typeface="Calibri" charset="0"/>
              </a:rPr>
              <a:t>  Academic performance </a:t>
            </a:r>
          </a:p>
          <a:p>
            <a:pPr marL="73025" eaLnBrk="1" hangingPunct="1">
              <a:buClr>
                <a:schemeClr val="bg1"/>
              </a:buClr>
              <a:buFont typeface="Wingdings" charset="2"/>
              <a:buChar char="u"/>
            </a:pPr>
            <a:r>
              <a:rPr lang="en-US" sz="2800" smtClean="0">
                <a:latin typeface="Calibri" charset="0"/>
                <a:cs typeface="Calibri" charset="0"/>
              </a:rPr>
              <a:t>  Special skills and sources of resiliency </a:t>
            </a:r>
          </a:p>
          <a:p>
            <a:pPr marL="73025" eaLnBrk="1" hangingPunct="1">
              <a:buClr>
                <a:schemeClr val="bg1"/>
              </a:buClr>
              <a:buFont typeface="Wingdings" charset="2"/>
              <a:buChar char="u"/>
            </a:pPr>
            <a:r>
              <a:rPr lang="en-US" sz="2800" smtClean="0">
                <a:latin typeface="Calibri" charset="0"/>
                <a:cs typeface="Calibri" charset="0"/>
              </a:rPr>
              <a:t>  Substance use hx</a:t>
            </a:r>
          </a:p>
          <a:p>
            <a:pPr marL="73025" eaLnBrk="1" hangingPunct="1">
              <a:buClr>
                <a:schemeClr val="bg1"/>
              </a:buClr>
              <a:buFont typeface="Wingdings" charset="2"/>
              <a:buChar char="u"/>
            </a:pPr>
            <a:r>
              <a:rPr lang="en-US" sz="2800" smtClean="0">
                <a:latin typeface="Calibri" charset="0"/>
                <a:cs typeface="Calibri" charset="0"/>
              </a:rPr>
              <a:t>  Sexual hx, pregnancies, prenatal losses</a:t>
            </a:r>
          </a:p>
          <a:p>
            <a:pPr marL="73025" eaLnBrk="1" hangingPunct="1">
              <a:buClr>
                <a:schemeClr val="bg1"/>
              </a:buClr>
              <a:buFont typeface="Wingdings" charset="2"/>
              <a:buChar char="u"/>
            </a:pPr>
            <a:r>
              <a:rPr lang="en-US" sz="2800" smtClean="0">
                <a:latin typeface="Calibri" charset="0"/>
                <a:cs typeface="Calibri" charset="0"/>
              </a:rPr>
              <a:t>  Legal history, recent arrests, probation</a:t>
            </a:r>
          </a:p>
          <a:p>
            <a:pPr marL="73025" eaLnBrk="1" hangingPunct="1">
              <a:buFontTx/>
              <a:buChar char="-"/>
            </a:pPr>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217250"/>
            <a:ext cx="7772400" cy="1672870"/>
          </a:xfrm>
          <a:extLst>
            <a:ext uri="{909E8E84-426E-40DD-AFC4-6F175D3DCCD1}"/>
            <a:ext uri="{91240B29-F687-4F45-9708-019B960494DF}"/>
          </a:extLst>
        </p:spPr>
        <p:txBody>
          <a:bodyPr/>
          <a:lstStyle/>
          <a:p>
            <a:pPr algn="ctr" eaLnBrk="1" fontAlgn="auto" hangingPunct="1">
              <a:spcAft>
                <a:spcPts val="0"/>
              </a:spcAft>
              <a:defRPr/>
            </a:pPr>
            <a:r>
              <a:rPr dirty="0" smtClean="0"/>
              <a:t>E</a:t>
            </a:r>
            <a:r>
              <a:rPr lang="en-US" dirty="0" smtClean="0"/>
              <a:t>R</a:t>
            </a:r>
            <a:r>
              <a:rPr dirty="0" smtClean="0"/>
              <a:t> Treatment</a:t>
            </a:r>
            <a:br>
              <a:rPr dirty="0" smtClean="0"/>
            </a:br>
            <a:r>
              <a:rPr dirty="0" smtClean="0"/>
              <a:t>Crisis Intervention </a:t>
            </a:r>
            <a:endParaRPr dirty="0"/>
          </a:p>
        </p:txBody>
      </p:sp>
      <p:sp>
        <p:nvSpPr>
          <p:cNvPr id="62467" name="Text Placeholder 2"/>
          <p:cNvSpPr>
            <a:spLocks noGrp="1"/>
          </p:cNvSpPr>
          <p:nvPr>
            <p:ph type="body" idx="1"/>
          </p:nvPr>
        </p:nvSpPr>
        <p:spPr>
          <a:xfrm>
            <a:off x="300038" y="2173288"/>
            <a:ext cx="8521700" cy="4440237"/>
          </a:xfrm>
        </p:spPr>
        <p:txBody>
          <a:bodyPr/>
          <a:lstStyle/>
          <a:p>
            <a:pPr marL="73025" eaLnBrk="1" hangingPunct="1">
              <a:buClr>
                <a:schemeClr val="bg1"/>
              </a:buClr>
              <a:buFont typeface="Wingdings" charset="2"/>
              <a:buChar char="u"/>
            </a:pPr>
            <a:r>
              <a:rPr lang="en-US" sz="2800" smtClean="0">
                <a:latin typeface="Calibri" charset="0"/>
                <a:cs typeface="Calibri" charset="0"/>
              </a:rPr>
              <a:t>  Mental health consultation for both disposition planning and crisis intervention </a:t>
            </a:r>
          </a:p>
          <a:p>
            <a:pPr marL="73025" eaLnBrk="1" hangingPunct="1">
              <a:buClr>
                <a:schemeClr val="bg1"/>
              </a:buClr>
              <a:buFont typeface="Wingdings" charset="2"/>
              <a:buChar char="u"/>
            </a:pPr>
            <a:r>
              <a:rPr lang="en-US" sz="2800" smtClean="0">
                <a:latin typeface="Calibri" charset="0"/>
                <a:cs typeface="Calibri" charset="0"/>
              </a:rPr>
              <a:t>  Actively engage and provide information to the parents (ensure their presence in the ER)</a:t>
            </a:r>
          </a:p>
          <a:p>
            <a:pPr marL="73025" eaLnBrk="1" hangingPunct="1">
              <a:buClr>
                <a:schemeClr val="bg1"/>
              </a:buClr>
              <a:buFont typeface="Wingdings" charset="2"/>
              <a:buChar char="u"/>
            </a:pPr>
            <a:r>
              <a:rPr lang="en-US" sz="2800" smtClean="0">
                <a:latin typeface="Calibri" charset="0"/>
                <a:cs typeface="Calibri" charset="0"/>
              </a:rPr>
              <a:t>  Establish relationship with regard and respect to patient and family </a:t>
            </a:r>
          </a:p>
          <a:p>
            <a:pPr marL="73025" eaLnBrk="1" hangingPunct="1">
              <a:buClr>
                <a:schemeClr val="bg1"/>
              </a:buClr>
              <a:buFont typeface="Wingdings" charset="2"/>
              <a:buChar char="u"/>
            </a:pPr>
            <a:r>
              <a:rPr lang="en-US" sz="2800" smtClean="0">
                <a:latin typeface="Calibri" charset="0"/>
                <a:cs typeface="Calibri" charset="0"/>
              </a:rPr>
              <a:t>  Establish with parents an expectation that prohibits future violence and self destructiveness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270" y="300625"/>
            <a:ext cx="7947536" cy="1587780"/>
          </a:xfrm>
        </p:spPr>
        <p:txBody>
          <a:bodyPr/>
          <a:lstStyle/>
          <a:p>
            <a:pPr algn="ctr">
              <a:defRPr/>
            </a:pPr>
            <a:r>
              <a:rPr lang="en-US" b="0" dirty="0" smtClean="0"/>
              <a:t>THE DEVELOPMENT OF AGGRESSION</a:t>
            </a:r>
            <a:endParaRPr lang="en-US" dirty="0"/>
          </a:p>
        </p:txBody>
      </p:sp>
      <p:sp>
        <p:nvSpPr>
          <p:cNvPr id="3" name="Text Placeholder 2"/>
          <p:cNvSpPr>
            <a:spLocks noGrp="1"/>
          </p:cNvSpPr>
          <p:nvPr>
            <p:ph type="body" idx="1"/>
          </p:nvPr>
        </p:nvSpPr>
        <p:spPr>
          <a:xfrm>
            <a:off x="501650" y="1889125"/>
            <a:ext cx="8185150" cy="4486275"/>
          </a:xfrm>
        </p:spPr>
        <p:txBody>
          <a:bodyPr/>
          <a:lstStyle/>
          <a:p>
            <a:pPr marL="73025" eaLnBrk="1" hangingPunct="1"/>
            <a:r>
              <a:rPr lang="en-US" sz="3000" dirty="0" smtClean="0">
                <a:solidFill>
                  <a:srgbClr val="000000"/>
                </a:solidFill>
                <a:latin typeface="Calibri" charset="0"/>
                <a:cs typeface="Calibri" charset="0"/>
              </a:rPr>
              <a:t>Sex Differences</a:t>
            </a:r>
          </a:p>
          <a:p>
            <a:pPr lvl="1" eaLnBrk="1" hangingPunct="1"/>
            <a:r>
              <a:rPr lang="en-US" sz="3000" dirty="0" smtClean="0">
                <a:solidFill>
                  <a:srgbClr val="FFFFFF"/>
                </a:solidFill>
                <a:latin typeface="Calibri" charset="0"/>
                <a:cs typeface="Calibri" charset="0"/>
              </a:rPr>
              <a:t>By 2 ½ - 3, males more physically and verbally</a:t>
            </a:r>
          </a:p>
          <a:p>
            <a:pPr lvl="1" eaLnBrk="1" hangingPunct="1"/>
            <a:r>
              <a:rPr lang="en-US" sz="3000" dirty="0" smtClean="0">
                <a:solidFill>
                  <a:srgbClr val="FFFFFF"/>
                </a:solidFill>
                <a:latin typeface="Calibri" charset="0"/>
                <a:cs typeface="Calibri" charset="0"/>
              </a:rPr>
              <a:t>aggressive than female</a:t>
            </a:r>
          </a:p>
          <a:p>
            <a:pPr lvl="1" eaLnBrk="1" hangingPunct="1"/>
            <a:r>
              <a:rPr lang="en-US" sz="2800" dirty="0" smtClean="0">
                <a:solidFill>
                  <a:srgbClr val="FFFFFF"/>
                </a:solidFill>
                <a:latin typeface="Calibri" charset="0"/>
                <a:cs typeface="Calibri" charset="0"/>
              </a:rPr>
              <a:t>Due to rougher play with parents</a:t>
            </a:r>
          </a:p>
          <a:p>
            <a:pPr lvl="1" eaLnBrk="1" hangingPunct="1"/>
            <a:r>
              <a:rPr lang="en-US" sz="2800" dirty="0" smtClean="0">
                <a:solidFill>
                  <a:srgbClr val="FFFFFF"/>
                </a:solidFill>
                <a:latin typeface="Calibri" charset="0"/>
                <a:cs typeface="Calibri" charset="0"/>
              </a:rPr>
              <a:t>More negative parental reaction to aggressive</a:t>
            </a:r>
          </a:p>
          <a:p>
            <a:pPr lvl="1" eaLnBrk="1" hangingPunct="1"/>
            <a:r>
              <a:rPr lang="en-US" sz="2800" dirty="0" smtClean="0">
                <a:solidFill>
                  <a:srgbClr val="FFFFFF"/>
                </a:solidFill>
                <a:latin typeface="Calibri" charset="0"/>
                <a:cs typeface="Calibri" charset="0"/>
              </a:rPr>
              <a:t>behaviors of daughters</a:t>
            </a:r>
          </a:p>
          <a:p>
            <a:pPr lvl="1" eaLnBrk="1" hangingPunct="1"/>
            <a:r>
              <a:rPr lang="en-US" sz="2800" dirty="0" smtClean="0">
                <a:solidFill>
                  <a:srgbClr val="FFFFFF"/>
                </a:solidFill>
                <a:latin typeface="Calibri" charset="0"/>
                <a:cs typeface="Calibri" charset="0"/>
              </a:rPr>
              <a:t>Gender-typing of toys</a:t>
            </a:r>
          </a:p>
          <a:p>
            <a:pPr lvl="1" eaLnBrk="1" hangingPunct="1"/>
            <a:r>
              <a:rPr lang="en-US" sz="3000" dirty="0" smtClean="0">
                <a:solidFill>
                  <a:srgbClr val="FFFFFF"/>
                </a:solidFill>
                <a:latin typeface="Calibri" charset="0"/>
                <a:cs typeface="Calibri" charset="0"/>
              </a:rPr>
              <a:t>Females are more relationally aggressive (covert aggression)</a:t>
            </a:r>
          </a:p>
          <a:p>
            <a:pPr marL="73025"/>
            <a:endParaRPr lang="en-US" sz="2800" dirty="0" smtClean="0">
              <a:latin typeface="Calibri" charset="0"/>
              <a:cs typeface="Calibri"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Placeholder 2"/>
          <p:cNvSpPr>
            <a:spLocks noGrp="1"/>
          </p:cNvSpPr>
          <p:nvPr>
            <p:ph type="body" idx="1"/>
          </p:nvPr>
        </p:nvSpPr>
        <p:spPr>
          <a:xfrm>
            <a:off x="233363" y="434975"/>
            <a:ext cx="8539162" cy="5948363"/>
          </a:xfrm>
        </p:spPr>
        <p:txBody>
          <a:bodyPr/>
          <a:lstStyle/>
          <a:p>
            <a:pPr marL="73025" eaLnBrk="1" hangingPunct="1">
              <a:buClr>
                <a:schemeClr val="bg1"/>
              </a:buClr>
              <a:buFont typeface="Wingdings" charset="2"/>
              <a:buChar char="u"/>
            </a:pPr>
            <a:r>
              <a:rPr lang="en-US" sz="2800" smtClean="0">
                <a:latin typeface="Calibri" charset="0"/>
                <a:cs typeface="Calibri" charset="0"/>
              </a:rPr>
              <a:t>  Encourage parents actively questioning their child about the reasons for the suicide attempt </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Support the child in openly responding to the parent’s questions and explaining his/her suicidality </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Encourage parental supportiveness in response to the child’s concerns</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Reinforce the child’s concerns, parental care and the possibility of solving problems together and producing appropriate gains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356508"/>
            <a:ext cx="7772400" cy="960228"/>
          </a:xfrm>
          <a:extLst>
            <a:ext uri="{909E8E84-426E-40DD-AFC4-6F175D3DCCD1}"/>
            <a:ext uri="{91240B29-F687-4F45-9708-019B960494DF}"/>
          </a:extLst>
        </p:spPr>
        <p:txBody>
          <a:bodyPr/>
          <a:lstStyle/>
          <a:p>
            <a:pPr algn="ctr" eaLnBrk="1" fontAlgn="auto" hangingPunct="1">
              <a:spcAft>
                <a:spcPts val="0"/>
              </a:spcAft>
              <a:defRPr/>
            </a:pPr>
            <a:r>
              <a:rPr dirty="0" smtClean="0"/>
              <a:t>Disposition Planning </a:t>
            </a:r>
            <a:endParaRPr dirty="0"/>
          </a:p>
        </p:txBody>
      </p:sp>
      <p:sp>
        <p:nvSpPr>
          <p:cNvPr id="66563" name="Text Placeholder 2"/>
          <p:cNvSpPr>
            <a:spLocks noGrp="1"/>
          </p:cNvSpPr>
          <p:nvPr>
            <p:ph type="body" idx="1"/>
          </p:nvPr>
        </p:nvSpPr>
        <p:spPr>
          <a:xfrm>
            <a:off x="530225" y="1536700"/>
            <a:ext cx="7772400" cy="5046663"/>
          </a:xfrm>
        </p:spPr>
        <p:txBody>
          <a:bodyPr/>
          <a:lstStyle/>
          <a:p>
            <a:pPr marL="73025" eaLnBrk="1" hangingPunct="1"/>
            <a:r>
              <a:rPr lang="en-US" sz="2800" smtClean="0">
                <a:solidFill>
                  <a:srgbClr val="000000"/>
                </a:solidFill>
                <a:latin typeface="Calibri" charset="0"/>
                <a:cs typeface="Calibri" charset="0"/>
              </a:rPr>
              <a:t>Things to review: </a:t>
            </a:r>
          </a:p>
          <a:p>
            <a:pPr marL="73025" eaLnBrk="1" hangingPunct="1">
              <a:buClr>
                <a:schemeClr val="bg1"/>
              </a:buClr>
              <a:buFont typeface="Wingdings" charset="2"/>
              <a:buChar char="u"/>
            </a:pPr>
            <a:r>
              <a:rPr lang="en-US" sz="2800" smtClean="0">
                <a:latin typeface="Calibri" charset="0"/>
                <a:cs typeface="Calibri" charset="0"/>
              </a:rPr>
              <a:t>  Severity of pre-existing problems</a:t>
            </a:r>
          </a:p>
          <a:p>
            <a:pPr marL="73025" eaLnBrk="1" hangingPunct="1">
              <a:buClr>
                <a:schemeClr val="bg1"/>
              </a:buClr>
              <a:buFont typeface="Wingdings" charset="2"/>
              <a:buChar char="u"/>
            </a:pPr>
            <a:r>
              <a:rPr lang="en-US" sz="2800" smtClean="0">
                <a:latin typeface="Calibri" charset="0"/>
                <a:cs typeface="Calibri" charset="0"/>
              </a:rPr>
              <a:t>  Severity and plan of attempt </a:t>
            </a:r>
          </a:p>
          <a:p>
            <a:pPr marL="73025" eaLnBrk="1" hangingPunct="1">
              <a:buClr>
                <a:schemeClr val="bg1"/>
              </a:buClr>
              <a:buFont typeface="Wingdings" charset="2"/>
              <a:buChar char="u"/>
            </a:pPr>
            <a:r>
              <a:rPr lang="en-US" sz="2800" smtClean="0">
                <a:latin typeface="Calibri" charset="0"/>
                <a:cs typeface="Calibri" charset="0"/>
              </a:rPr>
              <a:t>  Quality of parent-child relationship</a:t>
            </a:r>
          </a:p>
          <a:p>
            <a:pPr marL="73025" eaLnBrk="1" hangingPunct="1"/>
            <a:endParaRPr lang="en-US" sz="2800" smtClean="0">
              <a:latin typeface="Calibri" charset="0"/>
              <a:cs typeface="Calibri" charset="0"/>
            </a:endParaRPr>
          </a:p>
          <a:p>
            <a:pPr marL="73025" eaLnBrk="1" hangingPunct="1">
              <a:buFontTx/>
              <a:buChar char="-"/>
            </a:pPr>
            <a:endParaRPr lang="en-US" sz="2800" smtClean="0">
              <a:latin typeface="Calibri" charset="0"/>
              <a:cs typeface="Calibri" charset="0"/>
            </a:endParaRPr>
          </a:p>
          <a:p>
            <a:pPr marL="73025" algn="ctr" eaLnBrk="1" hangingPunct="1"/>
            <a:r>
              <a:rPr lang="en-US" sz="2800" smtClean="0">
                <a:solidFill>
                  <a:srgbClr val="000000"/>
                </a:solidFill>
                <a:latin typeface="Calibri" charset="0"/>
                <a:cs typeface="Calibri" charset="0"/>
              </a:rPr>
              <a:t>TO HOSPITALIZE OR NOT TO HOSPITALIZE?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Placeholder 2"/>
          <p:cNvSpPr>
            <a:spLocks noGrp="1"/>
          </p:cNvSpPr>
          <p:nvPr>
            <p:ph type="body" idx="1"/>
          </p:nvPr>
        </p:nvSpPr>
        <p:spPr>
          <a:xfrm>
            <a:off x="230188" y="785813"/>
            <a:ext cx="7772400" cy="5519737"/>
          </a:xfrm>
        </p:spPr>
        <p:txBody>
          <a:bodyPr/>
          <a:lstStyle/>
          <a:p>
            <a:pPr marL="73025" eaLnBrk="1" hangingPunct="1">
              <a:buClr>
                <a:schemeClr val="bg1"/>
              </a:buClr>
              <a:buFont typeface="Wingdings" charset="2"/>
              <a:buChar char="u"/>
            </a:pPr>
            <a:r>
              <a:rPr lang="en-US" sz="2800" smtClean="0">
                <a:latin typeface="Calibri" charset="0"/>
                <a:cs typeface="Calibri" charset="0"/>
              </a:rPr>
              <a:t>  The child’s safety and care is the paramount concern! Always error on the side of caution</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Hospitalization can offer a safe opportunity for assessment of the child, family therapy, medications if warranted, and long term treatment planning </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Call CPS if the family refuses to admit an actively suicidal teen </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Placeholder 2"/>
          <p:cNvSpPr>
            <a:spLocks noGrp="1"/>
          </p:cNvSpPr>
          <p:nvPr>
            <p:ph type="body" idx="1"/>
          </p:nvPr>
        </p:nvSpPr>
        <p:spPr>
          <a:xfrm>
            <a:off x="530225" y="1052513"/>
            <a:ext cx="7772400" cy="5143500"/>
          </a:xfrm>
        </p:spPr>
        <p:txBody>
          <a:bodyPr/>
          <a:lstStyle/>
          <a:p>
            <a:pPr marL="73025" eaLnBrk="1" hangingPunct="1">
              <a:buClr>
                <a:schemeClr val="bg1"/>
              </a:buClr>
              <a:buFont typeface="Wingdings" charset="2"/>
              <a:buChar char="u"/>
            </a:pPr>
            <a:r>
              <a:rPr lang="en-US" sz="2800" smtClean="0">
                <a:latin typeface="Calibri" charset="0"/>
                <a:cs typeface="Calibri" charset="0"/>
              </a:rPr>
              <a:t>  Discharge home reinforces family unity and encourages family change to address the child’s and family’s difficulties </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Examine the family unit: How do they communicate? Can they monitor the patient?</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Follow-up care provides an opportunity for resolution of acute and chronic problems</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635039"/>
            <a:ext cx="7086600" cy="785442"/>
          </a:xfrm>
          <a:extLst>
            <a:ext uri="{909E8E84-426E-40DD-AFC4-6F175D3DCCD1}"/>
            <a:ext uri="{91240B29-F687-4F45-9708-019B960494DF}"/>
          </a:extLst>
        </p:spPr>
        <p:txBody>
          <a:bodyPr/>
          <a:lstStyle/>
          <a:p>
            <a:pPr algn="ctr" eaLnBrk="1" fontAlgn="auto" hangingPunct="1">
              <a:spcAft>
                <a:spcPts val="0"/>
              </a:spcAft>
              <a:defRPr/>
            </a:pPr>
            <a:r>
              <a:rPr dirty="0" smtClean="0"/>
              <a:t>Psychopharmacology </a:t>
            </a:r>
            <a:endParaRPr dirty="0"/>
          </a:p>
        </p:txBody>
      </p:sp>
      <p:sp>
        <p:nvSpPr>
          <p:cNvPr id="69635" name="Text Placeholder 2"/>
          <p:cNvSpPr>
            <a:spLocks noGrp="1"/>
          </p:cNvSpPr>
          <p:nvPr>
            <p:ph type="body" idx="1"/>
          </p:nvPr>
        </p:nvSpPr>
        <p:spPr>
          <a:xfrm>
            <a:off x="530225" y="1654175"/>
            <a:ext cx="7772400" cy="4194175"/>
          </a:xfrm>
        </p:spPr>
        <p:txBody>
          <a:bodyPr/>
          <a:lstStyle/>
          <a:p>
            <a:pPr marL="73025" eaLnBrk="1" hangingPunct="1"/>
            <a:r>
              <a:rPr lang="en-US" sz="2800" smtClean="0">
                <a:solidFill>
                  <a:srgbClr val="000000"/>
                </a:solidFill>
                <a:latin typeface="Calibri" charset="0"/>
                <a:cs typeface="Calibri" charset="0"/>
              </a:rPr>
              <a:t>Challenges: </a:t>
            </a:r>
          </a:p>
          <a:p>
            <a:pPr marL="73025" eaLnBrk="1" hangingPunct="1"/>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Giving medication to an impulsive patient</a:t>
            </a:r>
          </a:p>
          <a:p>
            <a:pPr marL="73025" eaLnBrk="1" hangingPunct="1">
              <a:buClr>
                <a:schemeClr val="bg1"/>
              </a:buClr>
              <a:buFont typeface="Wingdings" charset="2"/>
              <a:buChar char="u"/>
            </a:pPr>
            <a:r>
              <a:rPr lang="en-US" sz="2800" smtClean="0">
                <a:latin typeface="Calibri" charset="0"/>
                <a:cs typeface="Calibri" charset="0"/>
              </a:rPr>
              <a:t>  Long lag until efficacy </a:t>
            </a:r>
          </a:p>
          <a:p>
            <a:pPr marL="73025" eaLnBrk="1" hangingPunct="1">
              <a:buClr>
                <a:schemeClr val="bg1"/>
              </a:buClr>
              <a:buFont typeface="Wingdings" charset="2"/>
              <a:buChar char="u"/>
            </a:pPr>
            <a:r>
              <a:rPr lang="en-US" sz="2800" smtClean="0">
                <a:latin typeface="Calibri" charset="0"/>
                <a:cs typeface="Calibri" charset="0"/>
              </a:rPr>
              <a:t>  Need for psychosocial treatment </a:t>
            </a:r>
          </a:p>
          <a:p>
            <a:pPr marL="73025" eaLnBrk="1" hangingPunct="1">
              <a:buClr>
                <a:schemeClr val="bg1"/>
              </a:buClr>
              <a:buFont typeface="Wingdings" charset="2"/>
              <a:buChar char="u"/>
            </a:pPr>
            <a:r>
              <a:rPr lang="en-US" sz="2800" smtClean="0">
                <a:latin typeface="Calibri" charset="0"/>
                <a:cs typeface="Calibri" charset="0"/>
              </a:rPr>
              <a:t>  Severity and chronicity of underlying problems </a:t>
            </a:r>
          </a:p>
          <a:p>
            <a:pPr marL="73025" eaLnBrk="1" hangingPunct="1"/>
            <a:endParaRPr lang="en-US" sz="2800" smtClean="0">
              <a:latin typeface="Calibri" charset="0"/>
              <a:cs typeface="Calibri" charset="0"/>
            </a:endParaRPr>
          </a:p>
          <a:p>
            <a:pPr marL="73025" eaLnBrk="1" hangingPunct="1"/>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284095"/>
            <a:ext cx="7086600" cy="1203231"/>
          </a:xfrm>
          <a:extLst>
            <a:ext uri="{909E8E84-426E-40DD-AFC4-6F175D3DCCD1}"/>
            <a:ext uri="{91240B29-F687-4F45-9708-019B960494DF}"/>
          </a:extLst>
        </p:spPr>
        <p:txBody>
          <a:bodyPr/>
          <a:lstStyle/>
          <a:p>
            <a:pPr algn="ctr" eaLnBrk="1" fontAlgn="auto" hangingPunct="1">
              <a:spcAft>
                <a:spcPts val="0"/>
              </a:spcAft>
              <a:defRPr/>
            </a:pPr>
            <a:r>
              <a:rPr dirty="0" smtClean="0"/>
              <a:t>Therapy </a:t>
            </a:r>
            <a:endParaRPr dirty="0"/>
          </a:p>
        </p:txBody>
      </p:sp>
      <p:sp>
        <p:nvSpPr>
          <p:cNvPr id="70659" name="Text Placeholder 2"/>
          <p:cNvSpPr>
            <a:spLocks noGrp="1"/>
          </p:cNvSpPr>
          <p:nvPr>
            <p:ph type="body" idx="1"/>
          </p:nvPr>
        </p:nvSpPr>
        <p:spPr>
          <a:xfrm>
            <a:off x="530225" y="1804988"/>
            <a:ext cx="7772400" cy="4081462"/>
          </a:xfrm>
        </p:spPr>
        <p:txBody>
          <a:bodyPr/>
          <a:lstStyle/>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CBT </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Family Therapy </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r>
              <a:rPr lang="en-US" sz="2800" smtClean="0">
                <a:latin typeface="Calibri" charset="0"/>
                <a:cs typeface="Calibri" charset="0"/>
              </a:rPr>
              <a:t>  Psychodynamic Psychotherapy </a:t>
            </a:r>
          </a:p>
          <a:p>
            <a:pPr marL="73025" eaLnBrk="1" hangingPunct="1">
              <a:buClr>
                <a:schemeClr val="bg1"/>
              </a:buClr>
              <a:buFont typeface="Wingdings" charset="2"/>
              <a:buChar char="u"/>
            </a:pPr>
            <a:endParaRPr lang="en-US" sz="2800" smtClean="0">
              <a:latin typeface="Calibri" charset="0"/>
              <a:cs typeface="Calibri" charset="0"/>
            </a:endParaRPr>
          </a:p>
          <a:p>
            <a:pPr marL="73025" eaLnBrk="1" hangingPunct="1">
              <a:buClr>
                <a:schemeClr val="bg1"/>
              </a:buClr>
              <a:buFont typeface="Wingdings" charset="2"/>
              <a:buChar char="u"/>
            </a:pPr>
            <a:endParaRPr lang="en-US" sz="2800" smtClean="0">
              <a:latin typeface="Calibri" charset="0"/>
              <a:cs typeface="Calibri"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384366"/>
            <a:ext cx="7086600" cy="894439"/>
          </a:xfrm>
          <a:extLst>
            <a:ext uri="{909E8E84-426E-40DD-AFC4-6F175D3DCCD1}"/>
            <a:ext uri="{91240B29-F687-4F45-9708-019B960494DF}"/>
          </a:extLst>
        </p:spPr>
        <p:txBody>
          <a:bodyPr/>
          <a:lstStyle/>
          <a:p>
            <a:pPr algn="ctr" eaLnBrk="1" fontAlgn="auto" hangingPunct="1">
              <a:spcAft>
                <a:spcPts val="0"/>
              </a:spcAft>
              <a:defRPr/>
            </a:pPr>
            <a:r>
              <a:rPr dirty="0" smtClean="0"/>
              <a:t>Resources </a:t>
            </a:r>
            <a:endParaRPr dirty="0"/>
          </a:p>
        </p:txBody>
      </p:sp>
      <p:sp>
        <p:nvSpPr>
          <p:cNvPr id="71683" name="Text Placeholder 2"/>
          <p:cNvSpPr>
            <a:spLocks noGrp="1"/>
          </p:cNvSpPr>
          <p:nvPr>
            <p:ph type="body" idx="1"/>
          </p:nvPr>
        </p:nvSpPr>
        <p:spPr>
          <a:xfrm>
            <a:off x="530225" y="1754188"/>
            <a:ext cx="7772400" cy="4256087"/>
          </a:xfrm>
        </p:spPr>
        <p:txBody>
          <a:bodyPr/>
          <a:lstStyle/>
          <a:p>
            <a:pPr marL="73025" eaLnBrk="1" hangingPunct="1">
              <a:buClr>
                <a:schemeClr val="bg1"/>
              </a:buClr>
              <a:buFont typeface="Wingdings" charset="2"/>
              <a:buChar char="u"/>
            </a:pPr>
            <a:r>
              <a:rPr lang="en-US" sz="2800" dirty="0" smtClean="0">
                <a:latin typeface="Calibri" charset="0"/>
                <a:cs typeface="Calibri" charset="0"/>
              </a:rPr>
              <a:t>  Crisis hotlines</a:t>
            </a:r>
          </a:p>
          <a:p>
            <a:pPr marL="73025" eaLnBrk="1" hangingPunct="1">
              <a:buClr>
                <a:schemeClr val="bg1"/>
              </a:buClr>
              <a:buFont typeface="Wingdings" charset="2"/>
              <a:buChar char="u"/>
            </a:pPr>
            <a:endParaRPr lang="en-US" sz="2800" dirty="0" smtClean="0">
              <a:latin typeface="Calibri" charset="0"/>
              <a:cs typeface="Calibri" charset="0"/>
            </a:endParaRPr>
          </a:p>
          <a:p>
            <a:pPr marL="73025" eaLnBrk="1" hangingPunct="1">
              <a:buClr>
                <a:schemeClr val="bg1"/>
              </a:buClr>
              <a:buFont typeface="Wingdings" charset="2"/>
              <a:buChar char="u"/>
            </a:pPr>
            <a:r>
              <a:rPr lang="en-US" sz="2800" dirty="0" smtClean="0">
                <a:latin typeface="Calibri" charset="0"/>
                <a:cs typeface="Calibri" charset="0"/>
              </a:rPr>
              <a:t>  Establishment or Follow-up with Mental health Care</a:t>
            </a:r>
          </a:p>
          <a:p>
            <a:pPr marL="73025" eaLnBrk="1" hangingPunct="1">
              <a:buClr>
                <a:schemeClr val="bg1"/>
              </a:buClr>
              <a:buFont typeface="Wingdings" charset="2"/>
              <a:buChar char="u"/>
            </a:pPr>
            <a:r>
              <a:rPr lang="en-US" sz="2800" dirty="0" smtClean="0">
                <a:latin typeface="Calibri" charset="0"/>
                <a:cs typeface="Calibri" charset="0"/>
              </a:rPr>
              <a:t>  Groups/Counseling services for Families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2490" y="513567"/>
            <a:ext cx="3297477" cy="726510"/>
          </a:xfrm>
        </p:spPr>
        <p:txBody>
          <a:bodyPr/>
          <a:lstStyle/>
          <a:p>
            <a:r>
              <a:rPr lang="en-US" dirty="0" smtClean="0"/>
              <a:t>Summary</a:t>
            </a:r>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5120" y="551145"/>
            <a:ext cx="3322529" cy="634652"/>
          </a:xfrm>
        </p:spPr>
        <p:txBody>
          <a:bodyPr/>
          <a:lstStyle/>
          <a:p>
            <a:r>
              <a:rPr lang="en-US" dirty="0" smtClean="0"/>
              <a:t>Summary</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1865" y="200416"/>
            <a:ext cx="3848622" cy="759912"/>
          </a:xfrm>
        </p:spPr>
        <p:txBody>
          <a:bodyPr/>
          <a:lstStyle/>
          <a:p>
            <a:r>
              <a:rPr lang="en-US" dirty="0" smtClean="0"/>
              <a:t>References</a:t>
            </a:r>
            <a:endParaRPr lang="en-US" dirty="0"/>
          </a:p>
        </p:txBody>
      </p:sp>
      <p:sp>
        <p:nvSpPr>
          <p:cNvPr id="5" name="Rectangle 4"/>
          <p:cNvSpPr/>
          <p:nvPr/>
        </p:nvSpPr>
        <p:spPr>
          <a:xfrm>
            <a:off x="0" y="1127342"/>
            <a:ext cx="9144000" cy="2031325"/>
          </a:xfrm>
          <a:prstGeom prst="rect">
            <a:avLst/>
          </a:prstGeom>
        </p:spPr>
        <p:txBody>
          <a:bodyPr wrap="square">
            <a:spAutoFit/>
          </a:bodyPr>
          <a:lstStyle/>
          <a:p>
            <a:r>
              <a:rPr lang="en-US" sz="1400" dirty="0" smtClean="0">
                <a:latin typeface="Calibri" pitchFamily="34" charset="0"/>
                <a:cs typeface="Calibri" pitchFamily="34" charset="0"/>
              </a:rPr>
              <a:t>1. Child Abuse </a:t>
            </a:r>
            <a:r>
              <a:rPr lang="en-US" sz="1400" dirty="0" err="1" smtClean="0">
                <a:latin typeface="Calibri" pitchFamily="34" charset="0"/>
                <a:cs typeface="Calibri" pitchFamily="34" charset="0"/>
              </a:rPr>
              <a:t>Negl</a:t>
            </a:r>
            <a:r>
              <a:rPr lang="en-US" sz="1400" dirty="0" smtClean="0">
                <a:latin typeface="Calibri" pitchFamily="34" charset="0"/>
                <a:cs typeface="Calibri" pitchFamily="34" charset="0"/>
              </a:rPr>
              <a:t>. 2011 Mar;35(3):220-9. </a:t>
            </a:r>
            <a:r>
              <a:rPr lang="en-US" sz="1400" dirty="0" err="1" smtClean="0">
                <a:latin typeface="Calibri" pitchFamily="34" charset="0"/>
                <a:cs typeface="Calibri" pitchFamily="34" charset="0"/>
              </a:rPr>
              <a:t>Epub</a:t>
            </a:r>
            <a:r>
              <a:rPr lang="en-US" sz="1400" dirty="0" smtClean="0">
                <a:latin typeface="Calibri" pitchFamily="34" charset="0"/>
                <a:cs typeface="Calibri" pitchFamily="34" charset="0"/>
              </a:rPr>
              <a:t> 2011 Apr 8.</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Association between childhood sexual abuse and adult sexual victimization in a</a:t>
            </a:r>
          </a:p>
          <a:p>
            <a:r>
              <a:rPr lang="en-US" sz="1400" dirty="0" smtClean="0">
                <a:latin typeface="Calibri" pitchFamily="34" charset="0"/>
                <a:cs typeface="Calibri" pitchFamily="34" charset="0"/>
              </a:rPr>
              <a:t>representative sample in Hong Kong Chinese.</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Chan KL.</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Social Work and Social Administration, University of Hong Kong,</a:t>
            </a:r>
          </a:p>
          <a:p>
            <a:r>
              <a:rPr lang="en-US" sz="1400" dirty="0" err="1" smtClean="0">
                <a:latin typeface="Calibri" pitchFamily="34" charset="0"/>
                <a:cs typeface="Calibri" pitchFamily="34" charset="0"/>
              </a:rPr>
              <a:t>Pokfulam</a:t>
            </a:r>
            <a:r>
              <a:rPr lang="en-US" sz="1400" dirty="0" smtClean="0">
                <a:latin typeface="Calibri" pitchFamily="34" charset="0"/>
                <a:cs typeface="Calibri" pitchFamily="34" charset="0"/>
              </a:rPr>
              <a:t>, Hong Kong SAR, China.</a:t>
            </a:r>
            <a:endParaRPr lang="en-US" sz="1400" dirty="0">
              <a:latin typeface="Calibri" pitchFamily="34" charset="0"/>
              <a:cs typeface="Calibri" pitchFamily="34" charset="0"/>
            </a:endParaRPr>
          </a:p>
        </p:txBody>
      </p:sp>
      <p:sp>
        <p:nvSpPr>
          <p:cNvPr id="6" name="Rectangle 5"/>
          <p:cNvSpPr/>
          <p:nvPr/>
        </p:nvSpPr>
        <p:spPr>
          <a:xfrm>
            <a:off x="0" y="3394553"/>
            <a:ext cx="9028135" cy="2031325"/>
          </a:xfrm>
          <a:prstGeom prst="rect">
            <a:avLst/>
          </a:prstGeom>
        </p:spPr>
        <p:txBody>
          <a:bodyPr wrap="square">
            <a:spAutoFit/>
          </a:bodyPr>
          <a:lstStyle/>
          <a:p>
            <a:r>
              <a:rPr lang="en-US" sz="1400" dirty="0" smtClean="0">
                <a:latin typeface="Calibri" pitchFamily="34" charset="0"/>
                <a:cs typeface="Calibri" pitchFamily="34" charset="0"/>
              </a:rPr>
              <a:t>2. J </a:t>
            </a:r>
            <a:r>
              <a:rPr lang="en-US" sz="1400" dirty="0" err="1" smtClean="0">
                <a:latin typeface="Calibri" pitchFamily="34" charset="0"/>
                <a:cs typeface="Calibri" pitchFamily="34" charset="0"/>
              </a:rPr>
              <a:t>Pers</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Disord</a:t>
            </a:r>
            <a:r>
              <a:rPr lang="en-US" sz="1400" dirty="0" smtClean="0">
                <a:latin typeface="Calibri" pitchFamily="34" charset="0"/>
                <a:cs typeface="Calibri" pitchFamily="34" charset="0"/>
              </a:rPr>
              <a:t>. 2010 Oct;24(5):581-609.</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Suicidal and criminal behavior among female offenders: the role of abuse and</a:t>
            </a:r>
          </a:p>
          <a:p>
            <a:r>
              <a:rPr lang="en-US" sz="1400" dirty="0" smtClean="0">
                <a:latin typeface="Calibri" pitchFamily="34" charset="0"/>
                <a:cs typeface="Calibri" pitchFamily="34" charset="0"/>
              </a:rPr>
              <a:t>psychopathology.</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Kimonis</a:t>
            </a:r>
            <a:r>
              <a:rPr lang="en-US" sz="1400" dirty="0" smtClean="0">
                <a:latin typeface="Calibri" pitchFamily="34" charset="0"/>
                <a:cs typeface="Calibri" pitchFamily="34" charset="0"/>
              </a:rPr>
              <a:t> ER, </a:t>
            </a:r>
            <a:r>
              <a:rPr lang="en-US" sz="1400" dirty="0" err="1" smtClean="0">
                <a:latin typeface="Calibri" pitchFamily="34" charset="0"/>
                <a:cs typeface="Calibri" pitchFamily="34" charset="0"/>
              </a:rPr>
              <a:t>Skeem</a:t>
            </a:r>
            <a:r>
              <a:rPr lang="en-US" sz="1400" dirty="0" smtClean="0">
                <a:latin typeface="Calibri" pitchFamily="34" charset="0"/>
                <a:cs typeface="Calibri" pitchFamily="34" charset="0"/>
              </a:rPr>
              <a:t> JL, </a:t>
            </a:r>
            <a:r>
              <a:rPr lang="en-US" sz="1400" dirty="0" err="1" smtClean="0">
                <a:latin typeface="Calibri" pitchFamily="34" charset="0"/>
                <a:cs typeface="Calibri" pitchFamily="34" charset="0"/>
              </a:rPr>
              <a:t>Edens</a:t>
            </a:r>
            <a:r>
              <a:rPr lang="en-US" sz="1400" dirty="0" smtClean="0">
                <a:latin typeface="Calibri" pitchFamily="34" charset="0"/>
                <a:cs typeface="Calibri" pitchFamily="34" charset="0"/>
              </a:rPr>
              <a:t> JF, Douglas KS, </a:t>
            </a:r>
            <a:r>
              <a:rPr lang="en-US" sz="1400" dirty="0" err="1" smtClean="0">
                <a:latin typeface="Calibri" pitchFamily="34" charset="0"/>
                <a:cs typeface="Calibri" pitchFamily="34" charset="0"/>
              </a:rPr>
              <a:t>Lilienfeld</a:t>
            </a:r>
            <a:r>
              <a:rPr lang="en-US" sz="1400" dirty="0" smtClean="0">
                <a:latin typeface="Calibri" pitchFamily="34" charset="0"/>
                <a:cs typeface="Calibri" pitchFamily="34" charset="0"/>
              </a:rPr>
              <a:t> SO, </a:t>
            </a:r>
            <a:r>
              <a:rPr lang="en-US" sz="1400" dirty="0" err="1" smtClean="0">
                <a:latin typeface="Calibri" pitchFamily="34" charset="0"/>
                <a:cs typeface="Calibri" pitchFamily="34" charset="0"/>
              </a:rPr>
              <a:t>Poythress</a:t>
            </a:r>
            <a:r>
              <a:rPr lang="en-US" sz="1400" dirty="0" smtClean="0">
                <a:latin typeface="Calibri" pitchFamily="34" charset="0"/>
                <a:cs typeface="Calibri" pitchFamily="34" charset="0"/>
              </a:rPr>
              <a:t> NG.</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Louis de la Parte Florida Mental Health Institute, Mental Health Law and Policy, </a:t>
            </a:r>
          </a:p>
          <a:p>
            <a:r>
              <a:rPr lang="en-US" sz="1400" dirty="0" smtClean="0">
                <a:latin typeface="Calibri" pitchFamily="34" charset="0"/>
                <a:cs typeface="Calibri" pitchFamily="34" charset="0"/>
              </a:rPr>
              <a:t>University of South Florida, Tampa, FL 33612, USA. ekimonis@fmhi.usf.edu</a:t>
            </a:r>
            <a:endParaRPr lang="en-US" sz="1400"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609599"/>
            <a:ext cx="7772400" cy="1457196"/>
          </a:xfrm>
          <a:extLst>
            <a:ext uri="{909E8E84-426E-40DD-AFC4-6F175D3DCCD1}"/>
            <a:ext uri="{91240B29-F687-4F45-9708-019B960494DF}"/>
          </a:extLst>
        </p:spPr>
        <p:txBody>
          <a:bodyPr/>
          <a:lstStyle/>
          <a:p>
            <a:pPr algn="ctr" eaLnBrk="1" fontAlgn="auto" hangingPunct="1">
              <a:spcAft>
                <a:spcPts val="0"/>
              </a:spcAft>
              <a:defRPr/>
            </a:pPr>
            <a:r>
              <a:rPr lang="en-US" b="0" dirty="0" smtClean="0"/>
              <a:t>THE DEVELOPMENT OF AGGRESSION</a:t>
            </a:r>
            <a:endParaRPr dirty="0"/>
          </a:p>
        </p:txBody>
      </p:sp>
      <p:sp>
        <p:nvSpPr>
          <p:cNvPr id="19459" name="Text Placeholder 2"/>
          <p:cNvSpPr>
            <a:spLocks noGrp="1"/>
          </p:cNvSpPr>
          <p:nvPr>
            <p:ph type="body" idx="1"/>
          </p:nvPr>
        </p:nvSpPr>
        <p:spPr>
          <a:xfrm>
            <a:off x="530225" y="2422525"/>
            <a:ext cx="7772400" cy="4052888"/>
          </a:xfrm>
        </p:spPr>
        <p:txBody>
          <a:bodyPr/>
          <a:lstStyle/>
          <a:p>
            <a:pPr marL="73025" eaLnBrk="1" hangingPunct="1"/>
            <a:r>
              <a:rPr lang="en-US" sz="2800" dirty="0" smtClean="0">
                <a:solidFill>
                  <a:srgbClr val="000000"/>
                </a:solidFill>
                <a:latin typeface="Calibri" charset="0"/>
                <a:cs typeface="Calibri" charset="0"/>
              </a:rPr>
              <a:t>Origins of Aggression in Infancy</a:t>
            </a:r>
          </a:p>
          <a:p>
            <a:pPr lvl="1" eaLnBrk="1" hangingPunct="1"/>
            <a:r>
              <a:rPr lang="en-US" sz="2800" dirty="0" smtClean="0">
                <a:solidFill>
                  <a:srgbClr val="FFFFFF"/>
                </a:solidFill>
                <a:latin typeface="Calibri" charset="0"/>
                <a:cs typeface="Calibri" charset="0"/>
              </a:rPr>
              <a:t>	Instrumental aggression present by end of 1</a:t>
            </a:r>
            <a:r>
              <a:rPr lang="en-US" sz="2800" baseline="30000" dirty="0" smtClean="0">
                <a:solidFill>
                  <a:srgbClr val="FFFFFF"/>
                </a:solidFill>
                <a:latin typeface="Calibri" charset="0"/>
                <a:cs typeface="Calibri" charset="0"/>
              </a:rPr>
              <a:t>st</a:t>
            </a:r>
            <a:r>
              <a:rPr lang="en-US" sz="2800" dirty="0" smtClean="0">
                <a:solidFill>
                  <a:srgbClr val="FFFFFF"/>
                </a:solidFill>
                <a:latin typeface="Calibri" charset="0"/>
                <a:cs typeface="Calibri" charset="0"/>
              </a:rPr>
              <a:t> year</a:t>
            </a:r>
          </a:p>
          <a:p>
            <a:pPr lvl="2" eaLnBrk="1" hangingPunct="1"/>
            <a:r>
              <a:rPr lang="en-US" sz="2800" dirty="0" smtClean="0">
                <a:solidFill>
                  <a:srgbClr val="FFFFFF"/>
                </a:solidFill>
                <a:latin typeface="Calibri" charset="0"/>
                <a:cs typeface="Calibri" charset="0"/>
              </a:rPr>
              <a:t>Conflicts over possessions</a:t>
            </a:r>
          </a:p>
          <a:p>
            <a:pPr lvl="2" eaLnBrk="1" hangingPunct="1"/>
            <a:r>
              <a:rPr lang="en-US" sz="2800" dirty="0" smtClean="0">
                <a:solidFill>
                  <a:srgbClr val="FFFFFF"/>
                </a:solidFill>
                <a:latin typeface="Calibri" charset="0"/>
                <a:cs typeface="Calibri" charset="0"/>
              </a:rPr>
              <a:t>Declines in second year as sharing becomes more common</a:t>
            </a:r>
          </a:p>
          <a:p>
            <a:pPr marL="73025" eaLnBrk="1" hangingPunct="1">
              <a:buFontTx/>
              <a:buChar char="-"/>
            </a:pPr>
            <a:endParaRPr lang="en-US" sz="2800" dirty="0" smtClean="0">
              <a:latin typeface="Calibri" charset="0"/>
              <a:cs typeface="Calibri" charset="0"/>
            </a:endParaRPr>
          </a:p>
          <a:p>
            <a:pPr marL="73025" eaLnBrk="1" hangingPunct="1">
              <a:buFontTx/>
              <a:buChar char="-"/>
            </a:pPr>
            <a:endParaRPr lang="en-US" sz="2800" dirty="0" smtClean="0">
              <a:latin typeface="Calibri" charset="0"/>
              <a:cs typeface="Calibri"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246769"/>
          </a:xfrm>
          <a:prstGeom prst="rect">
            <a:avLst/>
          </a:prstGeom>
        </p:spPr>
        <p:txBody>
          <a:bodyPr wrap="square">
            <a:spAutoFit/>
          </a:bodyPr>
          <a:lstStyle/>
          <a:p>
            <a:r>
              <a:rPr lang="en-US" sz="1400" dirty="0" smtClean="0">
                <a:latin typeface="Calibri" pitchFamily="34" charset="0"/>
                <a:cs typeface="Calibri" pitchFamily="34" charset="0"/>
              </a:rPr>
              <a:t>3. World J </a:t>
            </a:r>
            <a:r>
              <a:rPr lang="en-US" sz="1400" dirty="0" err="1" smtClean="0">
                <a:latin typeface="Calibri" pitchFamily="34" charset="0"/>
                <a:cs typeface="Calibri" pitchFamily="34" charset="0"/>
              </a:rPr>
              <a:t>Biol</a:t>
            </a:r>
            <a:r>
              <a:rPr lang="en-US" sz="1400" dirty="0" smtClean="0">
                <a:latin typeface="Calibri" pitchFamily="34" charset="0"/>
                <a:cs typeface="Calibri" pitchFamily="34" charset="0"/>
              </a:rPr>
              <a:t> Psychiatry. 2011 Feb;12(1):33-41. </a:t>
            </a:r>
            <a:r>
              <a:rPr lang="en-US" sz="1400" dirty="0" err="1" smtClean="0">
                <a:latin typeface="Calibri" pitchFamily="34" charset="0"/>
                <a:cs typeface="Calibri" pitchFamily="34" charset="0"/>
              </a:rPr>
              <a:t>Epub</a:t>
            </a:r>
            <a:r>
              <a:rPr lang="en-US" sz="1400" dirty="0" smtClean="0">
                <a:latin typeface="Calibri" pitchFamily="34" charset="0"/>
                <a:cs typeface="Calibri" pitchFamily="34" charset="0"/>
              </a:rPr>
              <a:t> 2010 Sep 27.</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Association of polymorphisms of the </a:t>
            </a:r>
            <a:r>
              <a:rPr lang="en-US" sz="1400" dirty="0" err="1" smtClean="0">
                <a:latin typeface="Calibri" pitchFamily="34" charset="0"/>
                <a:cs typeface="Calibri" pitchFamily="34" charset="0"/>
              </a:rPr>
              <a:t>serotonergic</a:t>
            </a:r>
            <a:r>
              <a:rPr lang="en-US" sz="1400" dirty="0" smtClean="0">
                <a:latin typeface="Calibri" pitchFamily="34" charset="0"/>
                <a:cs typeface="Calibri" pitchFamily="34" charset="0"/>
              </a:rPr>
              <a:t> pathways with clinical traits of</a:t>
            </a:r>
          </a:p>
          <a:p>
            <a:r>
              <a:rPr lang="en-US" sz="1400" dirty="0" smtClean="0">
                <a:latin typeface="Calibri" pitchFamily="34" charset="0"/>
                <a:cs typeface="Calibri" pitchFamily="34" charset="0"/>
              </a:rPr>
              <a:t>impulsive-aggression and </a:t>
            </a:r>
            <a:r>
              <a:rPr lang="en-US" sz="1400" dirty="0" err="1" smtClean="0">
                <a:latin typeface="Calibri" pitchFamily="34" charset="0"/>
                <a:cs typeface="Calibri" pitchFamily="34" charset="0"/>
              </a:rPr>
              <a:t>suicidality</a:t>
            </a:r>
            <a:r>
              <a:rPr lang="en-US" sz="1400" dirty="0" smtClean="0">
                <a:latin typeface="Calibri" pitchFamily="34" charset="0"/>
                <a:cs typeface="Calibri" pitchFamily="34" charset="0"/>
              </a:rPr>
              <a:t> in adolescents: a multi-center study.</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Zalsman</a:t>
            </a:r>
            <a:r>
              <a:rPr lang="en-US" sz="1400" dirty="0" smtClean="0">
                <a:latin typeface="Calibri" pitchFamily="34" charset="0"/>
                <a:cs typeface="Calibri" pitchFamily="34" charset="0"/>
              </a:rPr>
              <a:t> G, </a:t>
            </a:r>
            <a:r>
              <a:rPr lang="en-US" sz="1400" dirty="0" err="1" smtClean="0">
                <a:latin typeface="Calibri" pitchFamily="34" charset="0"/>
                <a:cs typeface="Calibri" pitchFamily="34" charset="0"/>
              </a:rPr>
              <a:t>Patya</a:t>
            </a:r>
            <a:r>
              <a:rPr lang="en-US" sz="1400" dirty="0" smtClean="0">
                <a:latin typeface="Calibri" pitchFamily="34" charset="0"/>
                <a:cs typeface="Calibri" pitchFamily="34" charset="0"/>
              </a:rPr>
              <a:t> M, Frisch A, </a:t>
            </a:r>
            <a:r>
              <a:rPr lang="en-US" sz="1400" dirty="0" err="1" smtClean="0">
                <a:latin typeface="Calibri" pitchFamily="34" charset="0"/>
                <a:cs typeface="Calibri" pitchFamily="34" charset="0"/>
              </a:rPr>
              <a:t>Ofek</a:t>
            </a:r>
            <a:r>
              <a:rPr lang="en-US" sz="1400" dirty="0" smtClean="0">
                <a:latin typeface="Calibri" pitchFamily="34" charset="0"/>
                <a:cs typeface="Calibri" pitchFamily="34" charset="0"/>
              </a:rPr>
              <a:t> H, </a:t>
            </a:r>
            <a:r>
              <a:rPr lang="en-US" sz="1400" dirty="0" err="1" smtClean="0">
                <a:latin typeface="Calibri" pitchFamily="34" charset="0"/>
                <a:cs typeface="Calibri" pitchFamily="34" charset="0"/>
              </a:rPr>
              <a:t>Schapir</a:t>
            </a:r>
            <a:r>
              <a:rPr lang="en-US" sz="1400" dirty="0" smtClean="0">
                <a:latin typeface="Calibri" pitchFamily="34" charset="0"/>
                <a:cs typeface="Calibri" pitchFamily="34" charset="0"/>
              </a:rPr>
              <a:t> L, Blum I, </a:t>
            </a:r>
            <a:r>
              <a:rPr lang="en-US" sz="1400" dirty="0" err="1" smtClean="0">
                <a:latin typeface="Calibri" pitchFamily="34" charset="0"/>
                <a:cs typeface="Calibri" pitchFamily="34" charset="0"/>
              </a:rPr>
              <a:t>Harell</a:t>
            </a:r>
            <a:r>
              <a:rPr lang="en-US" sz="1400" dirty="0" smtClean="0">
                <a:latin typeface="Calibri" pitchFamily="34" charset="0"/>
                <a:cs typeface="Calibri" pitchFamily="34" charset="0"/>
              </a:rPr>
              <a:t> D, </a:t>
            </a:r>
            <a:r>
              <a:rPr lang="en-US" sz="1400" dirty="0" err="1" smtClean="0">
                <a:latin typeface="Calibri" pitchFamily="34" charset="0"/>
                <a:cs typeface="Calibri" pitchFamily="34" charset="0"/>
              </a:rPr>
              <a:t>Apter</a:t>
            </a:r>
            <a:r>
              <a:rPr lang="en-US" sz="1400" dirty="0" smtClean="0">
                <a:latin typeface="Calibri" pitchFamily="34" charset="0"/>
                <a:cs typeface="Calibri" pitchFamily="34" charset="0"/>
              </a:rPr>
              <a:t> A,</a:t>
            </a:r>
          </a:p>
          <a:p>
            <a:r>
              <a:rPr lang="en-US" sz="1400" dirty="0" err="1" smtClean="0">
                <a:latin typeface="Calibri" pitchFamily="34" charset="0"/>
                <a:cs typeface="Calibri" pitchFamily="34" charset="0"/>
              </a:rPr>
              <a:t>Weizman</a:t>
            </a:r>
            <a:r>
              <a:rPr lang="en-US" sz="1400" dirty="0" smtClean="0">
                <a:latin typeface="Calibri" pitchFamily="34" charset="0"/>
                <a:cs typeface="Calibri" pitchFamily="34" charset="0"/>
              </a:rPr>
              <a:t> A, </a:t>
            </a:r>
            <a:r>
              <a:rPr lang="en-US" sz="1400" dirty="0" err="1" smtClean="0">
                <a:latin typeface="Calibri" pitchFamily="34" charset="0"/>
                <a:cs typeface="Calibri" pitchFamily="34" charset="0"/>
              </a:rPr>
              <a:t>Tyano</a:t>
            </a:r>
            <a:r>
              <a:rPr lang="en-US" sz="1400" dirty="0" smtClean="0">
                <a:latin typeface="Calibri" pitchFamily="34" charset="0"/>
                <a:cs typeface="Calibri" pitchFamily="34" charset="0"/>
              </a:rPr>
              <a:t> 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Child and Adolescent Psychiatry Division, </a:t>
            </a:r>
            <a:r>
              <a:rPr lang="en-US" sz="1400" dirty="0" err="1" smtClean="0">
                <a:latin typeface="Calibri" pitchFamily="34" charset="0"/>
                <a:cs typeface="Calibri" pitchFamily="34" charset="0"/>
              </a:rPr>
              <a:t>Geha</a:t>
            </a:r>
            <a:r>
              <a:rPr lang="en-US" sz="1400" dirty="0" smtClean="0">
                <a:latin typeface="Calibri" pitchFamily="34" charset="0"/>
                <a:cs typeface="Calibri" pitchFamily="34" charset="0"/>
              </a:rPr>
              <a:t> Mental Health Center, </a:t>
            </a:r>
            <a:r>
              <a:rPr lang="en-US" sz="1400" dirty="0" err="1" smtClean="0">
                <a:latin typeface="Calibri" pitchFamily="34" charset="0"/>
                <a:cs typeface="Calibri" pitchFamily="34" charset="0"/>
              </a:rPr>
              <a:t>Petach</a:t>
            </a:r>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Tikva</a:t>
            </a:r>
            <a:r>
              <a:rPr lang="en-US" sz="1400" dirty="0" smtClean="0">
                <a:latin typeface="Calibri" pitchFamily="34" charset="0"/>
                <a:cs typeface="Calibri" pitchFamily="34" charset="0"/>
              </a:rPr>
              <a:t>, Israel. zalsman@post.tau.ac.il</a:t>
            </a:r>
            <a:endParaRPr lang="en-US" sz="1400" dirty="0">
              <a:latin typeface="Calibri" pitchFamily="34" charset="0"/>
              <a:cs typeface="Calibri" pitchFamily="34" charset="0"/>
            </a:endParaRPr>
          </a:p>
        </p:txBody>
      </p:sp>
      <p:sp>
        <p:nvSpPr>
          <p:cNvPr id="3" name="Rectangle 2"/>
          <p:cNvSpPr/>
          <p:nvPr/>
        </p:nvSpPr>
        <p:spPr>
          <a:xfrm>
            <a:off x="0" y="2246769"/>
            <a:ext cx="9144000" cy="2031325"/>
          </a:xfrm>
          <a:prstGeom prst="rect">
            <a:avLst/>
          </a:prstGeom>
        </p:spPr>
        <p:txBody>
          <a:bodyPr wrap="square">
            <a:spAutoFit/>
          </a:bodyPr>
          <a:lstStyle/>
          <a:p>
            <a:r>
              <a:rPr lang="en-US" sz="1400" dirty="0" smtClean="0">
                <a:latin typeface="Calibri" pitchFamily="34" charset="0"/>
                <a:cs typeface="Calibri" pitchFamily="34" charset="0"/>
              </a:rPr>
              <a:t>4. </a:t>
            </a:r>
            <a:r>
              <a:rPr lang="en-US" sz="1400" dirty="0" err="1" smtClean="0">
                <a:latin typeface="Calibri" pitchFamily="34" charset="0"/>
                <a:cs typeface="Calibri" pitchFamily="34" charset="0"/>
              </a:rPr>
              <a:t>Psychiatr</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Danub</a:t>
            </a:r>
            <a:r>
              <a:rPr lang="en-US" sz="1400" dirty="0" smtClean="0">
                <a:latin typeface="Calibri" pitchFamily="34" charset="0"/>
                <a:cs typeface="Calibri" pitchFamily="34" charset="0"/>
              </a:rPr>
              <a:t>. 2010 Sep;22(3):392-405.</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Malignant Narcissism: from fairy tales to harsh reality.</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Goldner-Vukov</a:t>
            </a:r>
            <a:r>
              <a:rPr lang="en-US" sz="1400" dirty="0" smtClean="0">
                <a:latin typeface="Calibri" pitchFamily="34" charset="0"/>
                <a:cs typeface="Calibri" pitchFamily="34" charset="0"/>
              </a:rPr>
              <a:t> M, Moore LJ.</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University of Auckland Faculty of Medical and Health Sciences, </a:t>
            </a:r>
            <a:r>
              <a:rPr lang="en-US" sz="1400" dirty="0" err="1" smtClean="0">
                <a:latin typeface="Calibri" pitchFamily="34" charset="0"/>
                <a:cs typeface="Calibri" pitchFamily="34" charset="0"/>
              </a:rPr>
              <a:t>Manaaki</a:t>
            </a:r>
            <a:r>
              <a:rPr lang="en-US" sz="1400" dirty="0" smtClean="0">
                <a:latin typeface="Calibri" pitchFamily="34" charset="0"/>
                <a:cs typeface="Calibri" pitchFamily="34" charset="0"/>
              </a:rPr>
              <a:t> House</a:t>
            </a:r>
          </a:p>
          <a:p>
            <a:r>
              <a:rPr lang="en-US" sz="1400" dirty="0" smtClean="0">
                <a:latin typeface="Calibri" pitchFamily="34" charset="0"/>
                <a:cs typeface="Calibri" pitchFamily="34" charset="0"/>
              </a:rPr>
              <a:t>Community Mental Health Service, Auckland District Health Board, </a:t>
            </a:r>
            <a:r>
              <a:rPr lang="en-US" sz="1400" dirty="0" err="1" smtClean="0">
                <a:latin typeface="Calibri" pitchFamily="34" charset="0"/>
                <a:cs typeface="Calibri" pitchFamily="34" charset="0"/>
              </a:rPr>
              <a:t>Panmure</a:t>
            </a:r>
            <a:r>
              <a:rPr lang="en-US" sz="1400" dirty="0" smtClean="0">
                <a:latin typeface="Calibri" pitchFamily="34" charset="0"/>
                <a:cs typeface="Calibri" pitchFamily="34" charset="0"/>
              </a:rPr>
              <a:t>,</a:t>
            </a:r>
          </a:p>
          <a:p>
            <a:r>
              <a:rPr lang="en-US" sz="1400" dirty="0" smtClean="0">
                <a:latin typeface="Calibri" pitchFamily="34" charset="0"/>
                <a:cs typeface="Calibri" pitchFamily="34" charset="0"/>
              </a:rPr>
              <a:t>Auckland, New Zealand. mila@xtra.co.nz</a:t>
            </a:r>
            <a:endParaRPr lang="en-US" sz="1400" dirty="0">
              <a:latin typeface="Calibri" pitchFamily="34" charset="0"/>
              <a:cs typeface="Calibri" pitchFamily="34" charset="0"/>
            </a:endParaRPr>
          </a:p>
        </p:txBody>
      </p:sp>
      <p:sp>
        <p:nvSpPr>
          <p:cNvPr id="6" name="Rectangle 5"/>
          <p:cNvSpPr/>
          <p:nvPr/>
        </p:nvSpPr>
        <p:spPr>
          <a:xfrm>
            <a:off x="0" y="4484318"/>
            <a:ext cx="9144000" cy="1815882"/>
          </a:xfrm>
          <a:prstGeom prst="rect">
            <a:avLst/>
          </a:prstGeom>
        </p:spPr>
        <p:txBody>
          <a:bodyPr wrap="square">
            <a:spAutoFit/>
          </a:bodyPr>
          <a:lstStyle/>
          <a:p>
            <a:r>
              <a:rPr lang="en-US" sz="1400" dirty="0" smtClean="0">
                <a:latin typeface="Calibri" pitchFamily="34" charset="0"/>
                <a:cs typeface="Calibri" pitchFamily="34" charset="0"/>
              </a:rPr>
              <a:t>5. Suicide Life Threat </a:t>
            </a:r>
            <a:r>
              <a:rPr lang="en-US" sz="1400" dirty="0" err="1" smtClean="0">
                <a:latin typeface="Calibri" pitchFamily="34" charset="0"/>
                <a:cs typeface="Calibri" pitchFamily="34" charset="0"/>
              </a:rPr>
              <a:t>Behav</a:t>
            </a:r>
            <a:r>
              <a:rPr lang="en-US" sz="1400" dirty="0" smtClean="0">
                <a:latin typeface="Calibri" pitchFamily="34" charset="0"/>
                <a:cs typeface="Calibri" pitchFamily="34" charset="0"/>
              </a:rPr>
              <a:t>. 2010 Aug;40(4):337-45.</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Aggression and the risk for suicidal behaviors among children.</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Greening L, </a:t>
            </a:r>
            <a:r>
              <a:rPr lang="en-US" sz="1400" dirty="0" err="1" smtClean="0">
                <a:latin typeface="Calibri" pitchFamily="34" charset="0"/>
                <a:cs typeface="Calibri" pitchFamily="34" charset="0"/>
              </a:rPr>
              <a:t>Stoppelbein</a:t>
            </a:r>
            <a:r>
              <a:rPr lang="en-US" sz="1400" dirty="0" smtClean="0">
                <a:latin typeface="Calibri" pitchFamily="34" charset="0"/>
                <a:cs typeface="Calibri" pitchFamily="34" charset="0"/>
              </a:rPr>
              <a:t> L, </a:t>
            </a:r>
            <a:r>
              <a:rPr lang="en-US" sz="1400" dirty="0" err="1" smtClean="0">
                <a:latin typeface="Calibri" pitchFamily="34" charset="0"/>
                <a:cs typeface="Calibri" pitchFamily="34" charset="0"/>
              </a:rPr>
              <a:t>Luebbe</a:t>
            </a:r>
            <a:r>
              <a:rPr lang="en-US" sz="1400" dirty="0" smtClean="0">
                <a:latin typeface="Calibri" pitchFamily="34" charset="0"/>
                <a:cs typeface="Calibri" pitchFamily="34" charset="0"/>
              </a:rPr>
              <a:t> A, </a:t>
            </a:r>
            <a:r>
              <a:rPr lang="en-US" sz="1400" dirty="0" err="1" smtClean="0">
                <a:latin typeface="Calibri" pitchFamily="34" charset="0"/>
                <a:cs typeface="Calibri" pitchFamily="34" charset="0"/>
              </a:rPr>
              <a:t>Fite</a:t>
            </a:r>
            <a:r>
              <a:rPr lang="en-US" sz="1400" dirty="0" smtClean="0">
                <a:latin typeface="Calibri" pitchFamily="34" charset="0"/>
                <a:cs typeface="Calibri" pitchFamily="34" charset="0"/>
              </a:rPr>
              <a:t> PJ.</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Psychiatry and Human Behavior, University of Mississippi Medical</a:t>
            </a:r>
          </a:p>
          <a:p>
            <a:r>
              <a:rPr lang="en-US" sz="1400" dirty="0" smtClean="0">
                <a:latin typeface="Calibri" pitchFamily="34" charset="0"/>
                <a:cs typeface="Calibri" pitchFamily="34" charset="0"/>
              </a:rPr>
              <a:t>Center, Jackson, MS 39216, USA. lgreening@umc.edu</a:t>
            </a:r>
            <a:endParaRPr lang="en-US" sz="1400" dirty="0">
              <a:latin typeface="Calibri" pitchFamily="34" charset="0"/>
              <a:cs typeface="Calibri"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2031325"/>
          </a:xfrm>
          <a:prstGeom prst="rect">
            <a:avLst/>
          </a:prstGeom>
        </p:spPr>
        <p:txBody>
          <a:bodyPr wrap="square">
            <a:spAutoFit/>
          </a:bodyPr>
          <a:lstStyle/>
          <a:p>
            <a:r>
              <a:rPr lang="en-US" sz="1400" dirty="0" smtClean="0">
                <a:latin typeface="Calibri" pitchFamily="34" charset="0"/>
                <a:cs typeface="Calibri" pitchFamily="34" charset="0"/>
              </a:rPr>
              <a:t>6. </a:t>
            </a:r>
            <a:r>
              <a:rPr lang="en-US" sz="1400" dirty="0" err="1" smtClean="0">
                <a:latin typeface="Calibri" pitchFamily="34" charset="0"/>
                <a:cs typeface="Calibri" pitchFamily="34" charset="0"/>
              </a:rPr>
              <a:t>Psychol</a:t>
            </a:r>
            <a:r>
              <a:rPr lang="en-US" sz="1400" dirty="0" smtClean="0">
                <a:latin typeface="Calibri" pitchFamily="34" charset="0"/>
                <a:cs typeface="Calibri" pitchFamily="34" charset="0"/>
              </a:rPr>
              <a:t> Med. 2011 Apr;41(4):759-69. </a:t>
            </a:r>
            <a:r>
              <a:rPr lang="en-US" sz="1400" dirty="0" err="1" smtClean="0">
                <a:latin typeface="Calibri" pitchFamily="34" charset="0"/>
                <a:cs typeface="Calibri" pitchFamily="34" charset="0"/>
              </a:rPr>
              <a:t>Epub</a:t>
            </a:r>
            <a:r>
              <a:rPr lang="en-US" sz="1400" dirty="0" smtClean="0">
                <a:latin typeface="Calibri" pitchFamily="34" charset="0"/>
                <a:cs typeface="Calibri" pitchFamily="34" charset="0"/>
              </a:rPr>
              <a:t> 2010 Jun 14.</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Young men's intimate partner violence and relationship functioning: long-term</a:t>
            </a:r>
          </a:p>
          <a:p>
            <a:r>
              <a:rPr lang="en-US" sz="1400" dirty="0" smtClean="0">
                <a:latin typeface="Calibri" pitchFamily="34" charset="0"/>
                <a:cs typeface="Calibri" pitchFamily="34" charset="0"/>
              </a:rPr>
              <a:t>outcomes associated with suicide attempt and aggression in adolescence.</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Kerr DC, </a:t>
            </a:r>
            <a:r>
              <a:rPr lang="en-US" sz="1400" dirty="0" err="1" smtClean="0">
                <a:latin typeface="Calibri" pitchFamily="34" charset="0"/>
                <a:cs typeface="Calibri" pitchFamily="34" charset="0"/>
              </a:rPr>
              <a:t>Capaldi</a:t>
            </a:r>
            <a:r>
              <a:rPr lang="en-US" sz="1400" dirty="0" smtClean="0">
                <a:latin typeface="Calibri" pitchFamily="34" charset="0"/>
                <a:cs typeface="Calibri" pitchFamily="34" charset="0"/>
              </a:rPr>
              <a:t> DM.</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Oregon State University, Psychology Department, Corvallis, Oregon, USA.</a:t>
            </a:r>
          </a:p>
          <a:p>
            <a:r>
              <a:rPr lang="en-US" sz="1400" dirty="0" smtClean="0">
                <a:latin typeface="Calibri" pitchFamily="34" charset="0"/>
                <a:cs typeface="Calibri" pitchFamily="34" charset="0"/>
              </a:rPr>
              <a:t>david.kerr@oregonstate.edu</a:t>
            </a:r>
            <a:endParaRPr lang="en-US" sz="1400" dirty="0">
              <a:latin typeface="Calibri" pitchFamily="34" charset="0"/>
              <a:cs typeface="Calibri" pitchFamily="34" charset="0"/>
            </a:endParaRPr>
          </a:p>
        </p:txBody>
      </p:sp>
      <p:sp>
        <p:nvSpPr>
          <p:cNvPr id="4" name="Rectangle 3"/>
          <p:cNvSpPr/>
          <p:nvPr/>
        </p:nvSpPr>
        <p:spPr>
          <a:xfrm>
            <a:off x="0" y="2031325"/>
            <a:ext cx="9144000" cy="1600438"/>
          </a:xfrm>
          <a:prstGeom prst="rect">
            <a:avLst/>
          </a:prstGeom>
        </p:spPr>
        <p:txBody>
          <a:bodyPr wrap="square">
            <a:spAutoFit/>
          </a:bodyPr>
          <a:lstStyle/>
          <a:p>
            <a:r>
              <a:rPr lang="en-US" sz="1400" dirty="0" smtClean="0">
                <a:latin typeface="Calibri" pitchFamily="34" charset="0"/>
                <a:cs typeface="Calibri" pitchFamily="34" charset="0"/>
              </a:rPr>
              <a:t>7. </a:t>
            </a:r>
            <a:r>
              <a:rPr lang="en-US" sz="1400" dirty="0" err="1" smtClean="0">
                <a:latin typeface="Calibri" pitchFamily="34" charset="0"/>
                <a:cs typeface="Calibri" pitchFamily="34" charset="0"/>
              </a:rPr>
              <a:t>Neuropsychiatr</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Dis</a:t>
            </a:r>
            <a:r>
              <a:rPr lang="en-US" sz="1400" dirty="0" smtClean="0">
                <a:latin typeface="Calibri" pitchFamily="34" charset="0"/>
                <a:cs typeface="Calibri" pitchFamily="34" charset="0"/>
              </a:rPr>
              <a:t> Treat. 2010 Apr 7;6:67-9.</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Adolescent mental health: Challenges with maternal noncompliance.</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Nejtek</a:t>
            </a:r>
            <a:r>
              <a:rPr lang="en-US" sz="1400" dirty="0" smtClean="0">
                <a:latin typeface="Calibri" pitchFamily="34" charset="0"/>
                <a:cs typeface="Calibri" pitchFamily="34" charset="0"/>
              </a:rPr>
              <a:t> VA, Hardy S, Winter 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University of North Texas Health Science Center, Fort Worth, TX, USA.</a:t>
            </a:r>
            <a:endParaRPr lang="en-US" sz="1400" dirty="0">
              <a:latin typeface="Calibri" pitchFamily="34" charset="0"/>
              <a:cs typeface="Calibri" pitchFamily="34" charset="0"/>
            </a:endParaRPr>
          </a:p>
        </p:txBody>
      </p:sp>
      <p:sp>
        <p:nvSpPr>
          <p:cNvPr id="5" name="Rectangle 4"/>
          <p:cNvSpPr/>
          <p:nvPr/>
        </p:nvSpPr>
        <p:spPr>
          <a:xfrm>
            <a:off x="0" y="3631764"/>
            <a:ext cx="9144000" cy="2246769"/>
          </a:xfrm>
          <a:prstGeom prst="rect">
            <a:avLst/>
          </a:prstGeom>
        </p:spPr>
        <p:txBody>
          <a:bodyPr wrap="square">
            <a:spAutoFit/>
          </a:bodyPr>
          <a:lstStyle/>
          <a:p>
            <a:r>
              <a:rPr lang="en-US" sz="1400" dirty="0" smtClean="0">
                <a:latin typeface="Calibri" pitchFamily="34" charset="0"/>
                <a:cs typeface="Calibri" pitchFamily="34" charset="0"/>
              </a:rPr>
              <a:t>8. J Forensic Sci. 2010 Jul;55(4):1116-9. </a:t>
            </a:r>
            <a:r>
              <a:rPr lang="en-US" sz="1400" dirty="0" err="1" smtClean="0">
                <a:latin typeface="Calibri" pitchFamily="34" charset="0"/>
                <a:cs typeface="Calibri" pitchFamily="34" charset="0"/>
              </a:rPr>
              <a:t>Epub</a:t>
            </a:r>
            <a:r>
              <a:rPr lang="en-US" sz="1400" dirty="0" smtClean="0">
                <a:latin typeface="Calibri" pitchFamily="34" charset="0"/>
                <a:cs typeface="Calibri" pitchFamily="34" charset="0"/>
              </a:rPr>
              <a:t> 2010 Apr 8.</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Arsenic poisoning caused by intentional contamination of coffee at a church</a:t>
            </a:r>
          </a:p>
          <a:p>
            <a:r>
              <a:rPr lang="en-US" sz="1400" dirty="0" smtClean="0">
                <a:latin typeface="Calibri" pitchFamily="34" charset="0"/>
                <a:cs typeface="Calibri" pitchFamily="34" charset="0"/>
              </a:rPr>
              <a:t>gathering--an epidemiological approach to a forensic investigation.</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Gensheimer</a:t>
            </a:r>
            <a:r>
              <a:rPr lang="en-US" sz="1400" dirty="0" smtClean="0">
                <a:latin typeface="Calibri" pitchFamily="34" charset="0"/>
                <a:cs typeface="Calibri" pitchFamily="34" charset="0"/>
              </a:rPr>
              <a:t> KF, Rea V, Mills DA, </a:t>
            </a:r>
            <a:r>
              <a:rPr lang="en-US" sz="1400" dirty="0" err="1" smtClean="0">
                <a:latin typeface="Calibri" pitchFamily="34" charset="0"/>
                <a:cs typeface="Calibri" pitchFamily="34" charset="0"/>
              </a:rPr>
              <a:t>Montagna</a:t>
            </a:r>
            <a:r>
              <a:rPr lang="en-US" sz="1400" dirty="0" smtClean="0">
                <a:latin typeface="Calibri" pitchFamily="34" charset="0"/>
                <a:cs typeface="Calibri" pitchFamily="34" charset="0"/>
              </a:rPr>
              <a:t> CP, Simone K.</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Maine Center for Disease Control and Prevention, Maine Department of Health &amp;</a:t>
            </a:r>
          </a:p>
          <a:p>
            <a:r>
              <a:rPr lang="en-US" sz="1400" dirty="0" smtClean="0">
                <a:latin typeface="Calibri" pitchFamily="34" charset="0"/>
                <a:cs typeface="Calibri" pitchFamily="34" charset="0"/>
              </a:rPr>
              <a:t>Human Services, Station #11 Augusta, ME 04333, USA.</a:t>
            </a:r>
          </a:p>
          <a:p>
            <a:r>
              <a:rPr lang="en-US" sz="1400" dirty="0" smtClean="0">
                <a:latin typeface="Calibri" pitchFamily="34" charset="0"/>
                <a:cs typeface="Calibri" pitchFamily="34" charset="0"/>
              </a:rPr>
              <a:t>Kathleen.Gensheimer@sanofipasteur.com</a:t>
            </a:r>
            <a:endParaRPr lang="en-US" sz="1400" dirty="0">
              <a:latin typeface="Calibri" pitchFamily="34" charset="0"/>
              <a:cs typeface="Calibri"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031325"/>
          </a:xfrm>
          <a:prstGeom prst="rect">
            <a:avLst/>
          </a:prstGeom>
        </p:spPr>
        <p:txBody>
          <a:bodyPr wrap="square">
            <a:spAutoFit/>
          </a:bodyPr>
          <a:lstStyle/>
          <a:p>
            <a:r>
              <a:rPr lang="en-US" sz="1400" dirty="0" smtClean="0">
                <a:latin typeface="Calibri" pitchFamily="34" charset="0"/>
                <a:cs typeface="Calibri" pitchFamily="34" charset="0"/>
              </a:rPr>
              <a:t>9. J Child </a:t>
            </a:r>
            <a:r>
              <a:rPr lang="en-US" sz="1400" dirty="0" err="1" smtClean="0">
                <a:latin typeface="Calibri" pitchFamily="34" charset="0"/>
                <a:cs typeface="Calibri" pitchFamily="34" charset="0"/>
              </a:rPr>
              <a:t>Psychol</a:t>
            </a:r>
            <a:r>
              <a:rPr lang="en-US" sz="1400" dirty="0" smtClean="0">
                <a:latin typeface="Calibri" pitchFamily="34" charset="0"/>
                <a:cs typeface="Calibri" pitchFamily="34" charset="0"/>
              </a:rPr>
              <a:t> Psychiatry. 2010 Aug;51(8):953-61. </a:t>
            </a:r>
            <a:r>
              <a:rPr lang="en-US" sz="1400" dirty="0" err="1" smtClean="0">
                <a:latin typeface="Calibri" pitchFamily="34" charset="0"/>
                <a:cs typeface="Calibri" pitchFamily="34" charset="0"/>
              </a:rPr>
              <a:t>Epub</a:t>
            </a:r>
            <a:r>
              <a:rPr lang="en-US" sz="1400" dirty="0" smtClean="0">
                <a:latin typeface="Calibri" pitchFamily="34" charset="0"/>
                <a:cs typeface="Calibri" pitchFamily="34" charset="0"/>
              </a:rPr>
              <a:t> 2010 Mar 10.</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Prospective effects of violence exposure across multiple contexts on early</a:t>
            </a:r>
          </a:p>
          <a:p>
            <a:r>
              <a:rPr lang="en-US" sz="1400" dirty="0" smtClean="0">
                <a:latin typeface="Calibri" pitchFamily="34" charset="0"/>
                <a:cs typeface="Calibri" pitchFamily="34" charset="0"/>
              </a:rPr>
              <a:t>adolescents' internalizing and externalizing problems.</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Mrug</a:t>
            </a:r>
            <a:r>
              <a:rPr lang="en-US" sz="1400" dirty="0" smtClean="0">
                <a:latin typeface="Calibri" pitchFamily="34" charset="0"/>
                <a:cs typeface="Calibri" pitchFamily="34" charset="0"/>
              </a:rPr>
              <a:t> S, </a:t>
            </a:r>
            <a:r>
              <a:rPr lang="en-US" sz="1400" dirty="0" err="1" smtClean="0">
                <a:latin typeface="Calibri" pitchFamily="34" charset="0"/>
                <a:cs typeface="Calibri" pitchFamily="34" charset="0"/>
              </a:rPr>
              <a:t>Windle</a:t>
            </a:r>
            <a:r>
              <a:rPr lang="en-US" sz="1400" dirty="0" smtClean="0">
                <a:latin typeface="Calibri" pitchFamily="34" charset="0"/>
                <a:cs typeface="Calibri" pitchFamily="34" charset="0"/>
              </a:rPr>
              <a:t> M.</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Psychology, University of Alabama at Birmingham, Birmingham, AL</a:t>
            </a:r>
          </a:p>
          <a:p>
            <a:r>
              <a:rPr lang="en-US" sz="1400" dirty="0" smtClean="0">
                <a:latin typeface="Calibri" pitchFamily="34" charset="0"/>
                <a:cs typeface="Calibri" pitchFamily="34" charset="0"/>
              </a:rPr>
              <a:t>35294-1200, USA. smrug@uab.edu</a:t>
            </a:r>
            <a:endParaRPr lang="en-US" sz="1400" dirty="0">
              <a:latin typeface="Calibri" pitchFamily="34" charset="0"/>
              <a:cs typeface="Calibri" pitchFamily="34" charset="0"/>
            </a:endParaRPr>
          </a:p>
        </p:txBody>
      </p:sp>
      <p:sp>
        <p:nvSpPr>
          <p:cNvPr id="3" name="Rectangle 2"/>
          <p:cNvSpPr/>
          <p:nvPr/>
        </p:nvSpPr>
        <p:spPr>
          <a:xfrm>
            <a:off x="0" y="2031325"/>
            <a:ext cx="9144000" cy="2031325"/>
          </a:xfrm>
          <a:prstGeom prst="rect">
            <a:avLst/>
          </a:prstGeom>
        </p:spPr>
        <p:txBody>
          <a:bodyPr wrap="square">
            <a:spAutoFit/>
          </a:bodyPr>
          <a:lstStyle/>
          <a:p>
            <a:r>
              <a:rPr lang="en-US" sz="1400" dirty="0" smtClean="0">
                <a:latin typeface="Calibri" pitchFamily="34" charset="0"/>
                <a:cs typeface="Calibri" pitchFamily="34" charset="0"/>
              </a:rPr>
              <a:t>10. J Youth </a:t>
            </a:r>
            <a:r>
              <a:rPr lang="en-US" sz="1400" dirty="0" err="1" smtClean="0">
                <a:latin typeface="Calibri" pitchFamily="34" charset="0"/>
                <a:cs typeface="Calibri" pitchFamily="34" charset="0"/>
              </a:rPr>
              <a:t>Adolesc</a:t>
            </a:r>
            <a:r>
              <a:rPr lang="en-US" sz="1400" dirty="0" smtClean="0">
                <a:latin typeface="Calibri" pitchFamily="34" charset="0"/>
                <a:cs typeface="Calibri" pitchFamily="34" charset="0"/>
              </a:rPr>
              <a:t>. 2010 Apr;39(4):357-69. </a:t>
            </a:r>
            <a:r>
              <a:rPr lang="en-US" sz="1400" dirty="0" err="1" smtClean="0">
                <a:latin typeface="Calibri" pitchFamily="34" charset="0"/>
                <a:cs typeface="Calibri" pitchFamily="34" charset="0"/>
              </a:rPr>
              <a:t>Epub</a:t>
            </a:r>
            <a:r>
              <a:rPr lang="en-US" sz="1400" dirty="0" smtClean="0">
                <a:latin typeface="Calibri" pitchFamily="34" charset="0"/>
                <a:cs typeface="Calibri" pitchFamily="34" charset="0"/>
              </a:rPr>
              <a:t> 2009 Oct 6.</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 moderating effects of parenting styles on African-American and Caucasian</a:t>
            </a:r>
          </a:p>
          <a:p>
            <a:r>
              <a:rPr lang="en-US" sz="1400" dirty="0" smtClean="0">
                <a:latin typeface="Calibri" pitchFamily="34" charset="0"/>
                <a:cs typeface="Calibri" pitchFamily="34" charset="0"/>
              </a:rPr>
              <a:t>children's suicidal behaviors.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Greening L, </a:t>
            </a:r>
            <a:r>
              <a:rPr lang="en-US" sz="1400" dirty="0" err="1" smtClean="0">
                <a:latin typeface="Calibri" pitchFamily="34" charset="0"/>
                <a:cs typeface="Calibri" pitchFamily="34" charset="0"/>
              </a:rPr>
              <a:t>Stoppelbein</a:t>
            </a:r>
            <a:r>
              <a:rPr lang="en-US" sz="1400" dirty="0" smtClean="0">
                <a:latin typeface="Calibri" pitchFamily="34" charset="0"/>
                <a:cs typeface="Calibri" pitchFamily="34" charset="0"/>
              </a:rPr>
              <a:t> L, </a:t>
            </a:r>
            <a:r>
              <a:rPr lang="en-US" sz="1400" dirty="0" err="1" smtClean="0">
                <a:latin typeface="Calibri" pitchFamily="34" charset="0"/>
                <a:cs typeface="Calibri" pitchFamily="34" charset="0"/>
              </a:rPr>
              <a:t>Luebbe</a:t>
            </a:r>
            <a:r>
              <a:rPr lang="en-US" sz="1400" dirty="0" smtClean="0">
                <a:latin typeface="Calibri" pitchFamily="34" charset="0"/>
                <a:cs typeface="Calibri" pitchFamily="34" charset="0"/>
              </a:rPr>
              <a:t> A.</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Psychiatry and Human Behavior, University of Mississippi Medical</a:t>
            </a:r>
          </a:p>
          <a:p>
            <a:r>
              <a:rPr lang="en-US" sz="1400" dirty="0" smtClean="0">
                <a:latin typeface="Calibri" pitchFamily="34" charset="0"/>
                <a:cs typeface="Calibri" pitchFamily="34" charset="0"/>
              </a:rPr>
              <a:t>Center, Jackson, MS 39216, USA. LGreening@psychiatry.umsmed.edu</a:t>
            </a:r>
            <a:endParaRPr lang="en-US" sz="1400" dirty="0">
              <a:latin typeface="Calibri" pitchFamily="34" charset="0"/>
              <a:cs typeface="Calibri" pitchFamily="34" charset="0"/>
            </a:endParaRPr>
          </a:p>
        </p:txBody>
      </p:sp>
      <p:sp>
        <p:nvSpPr>
          <p:cNvPr id="4" name="Rectangle 3"/>
          <p:cNvSpPr/>
          <p:nvPr/>
        </p:nvSpPr>
        <p:spPr>
          <a:xfrm>
            <a:off x="0" y="3707704"/>
            <a:ext cx="9144000" cy="2677656"/>
          </a:xfrm>
          <a:prstGeom prst="rect">
            <a:avLst/>
          </a:prstGeom>
        </p:spPr>
        <p:txBody>
          <a:bodyPr wrap="square">
            <a:spAutoFit/>
          </a:bodyPr>
          <a:lstStyle/>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11. Addict </a:t>
            </a:r>
            <a:r>
              <a:rPr lang="en-US" sz="1400" dirty="0" err="1" smtClean="0">
                <a:latin typeface="Calibri" pitchFamily="34" charset="0"/>
                <a:cs typeface="Calibri" pitchFamily="34" charset="0"/>
              </a:rPr>
              <a:t>Behav</a:t>
            </a:r>
            <a:r>
              <a:rPr lang="en-US" sz="1400" dirty="0" smtClean="0">
                <a:latin typeface="Calibri" pitchFamily="34" charset="0"/>
                <a:cs typeface="Calibri" pitchFamily="34" charset="0"/>
              </a:rPr>
              <a:t>. 2009 Sep;34(9):790-3. </a:t>
            </a:r>
            <a:r>
              <a:rPr lang="en-US" sz="1400" dirty="0" err="1" smtClean="0">
                <a:latin typeface="Calibri" pitchFamily="34" charset="0"/>
                <a:cs typeface="Calibri" pitchFamily="34" charset="0"/>
              </a:rPr>
              <a:t>Epub</a:t>
            </a:r>
            <a:r>
              <a:rPr lang="en-US" sz="1400" dirty="0" smtClean="0">
                <a:latin typeface="Calibri" pitchFamily="34" charset="0"/>
                <a:cs typeface="Calibri" pitchFamily="34" charset="0"/>
              </a:rPr>
              <a:t> 2009 May 5.</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Mono- and </a:t>
            </a:r>
            <a:r>
              <a:rPr lang="en-US" sz="1400" dirty="0" err="1" smtClean="0">
                <a:latin typeface="Calibri" pitchFamily="34" charset="0"/>
                <a:cs typeface="Calibri" pitchFamily="34" charset="0"/>
              </a:rPr>
              <a:t>polysubstance</a:t>
            </a:r>
            <a:r>
              <a:rPr lang="en-US" sz="1400" dirty="0" smtClean="0">
                <a:latin typeface="Calibri" pitchFamily="34" charset="0"/>
                <a:cs typeface="Calibri" pitchFamily="34" charset="0"/>
              </a:rPr>
              <a:t> dependent subjects differ on social factors, childhood</a:t>
            </a:r>
          </a:p>
          <a:p>
            <a:r>
              <a:rPr lang="en-US" sz="1400" dirty="0" smtClean="0">
                <a:latin typeface="Calibri" pitchFamily="34" charset="0"/>
                <a:cs typeface="Calibri" pitchFamily="34" charset="0"/>
              </a:rPr>
              <a:t>trauma, personality, suicidal </a:t>
            </a:r>
            <a:r>
              <a:rPr lang="en-US" sz="1400" dirty="0" err="1" smtClean="0">
                <a:latin typeface="Calibri" pitchFamily="34" charset="0"/>
                <a:cs typeface="Calibri" pitchFamily="34" charset="0"/>
              </a:rPr>
              <a:t>behaviour</a:t>
            </a:r>
            <a:r>
              <a:rPr lang="en-US" sz="1400" dirty="0" smtClean="0">
                <a:latin typeface="Calibri" pitchFamily="34" charset="0"/>
                <a:cs typeface="Calibri" pitchFamily="34" charset="0"/>
              </a:rPr>
              <a:t>, and </a:t>
            </a:r>
            <a:r>
              <a:rPr lang="en-US" sz="1400" dirty="0" err="1" smtClean="0">
                <a:latin typeface="Calibri" pitchFamily="34" charset="0"/>
                <a:cs typeface="Calibri" pitchFamily="34" charset="0"/>
              </a:rPr>
              <a:t>comorbid</a:t>
            </a:r>
            <a:r>
              <a:rPr lang="en-US" sz="1400" dirty="0" smtClean="0">
                <a:latin typeface="Calibri" pitchFamily="34" charset="0"/>
                <a:cs typeface="Calibri" pitchFamily="34" charset="0"/>
              </a:rPr>
              <a:t> Axis I diagnoses.</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Martinotti</a:t>
            </a:r>
            <a:r>
              <a:rPr lang="en-US" sz="1400" dirty="0" smtClean="0">
                <a:latin typeface="Calibri" pitchFamily="34" charset="0"/>
                <a:cs typeface="Calibri" pitchFamily="34" charset="0"/>
              </a:rPr>
              <a:t> G, </a:t>
            </a:r>
            <a:r>
              <a:rPr lang="en-US" sz="1400" dirty="0" err="1" smtClean="0">
                <a:latin typeface="Calibri" pitchFamily="34" charset="0"/>
                <a:cs typeface="Calibri" pitchFamily="34" charset="0"/>
              </a:rPr>
              <a:t>Carli</a:t>
            </a:r>
            <a:r>
              <a:rPr lang="en-US" sz="1400" dirty="0" smtClean="0">
                <a:latin typeface="Calibri" pitchFamily="34" charset="0"/>
                <a:cs typeface="Calibri" pitchFamily="34" charset="0"/>
              </a:rPr>
              <a:t> V, </a:t>
            </a:r>
            <a:r>
              <a:rPr lang="en-US" sz="1400" dirty="0" err="1" smtClean="0">
                <a:latin typeface="Calibri" pitchFamily="34" charset="0"/>
                <a:cs typeface="Calibri" pitchFamily="34" charset="0"/>
              </a:rPr>
              <a:t>Tedeschi</a:t>
            </a:r>
            <a:r>
              <a:rPr lang="en-US" sz="1400" dirty="0" smtClean="0">
                <a:latin typeface="Calibri" pitchFamily="34" charset="0"/>
                <a:cs typeface="Calibri" pitchFamily="34" charset="0"/>
              </a:rPr>
              <a:t> D, Di </a:t>
            </a:r>
            <a:r>
              <a:rPr lang="en-US" sz="1400" dirty="0" err="1" smtClean="0">
                <a:latin typeface="Calibri" pitchFamily="34" charset="0"/>
                <a:cs typeface="Calibri" pitchFamily="34" charset="0"/>
              </a:rPr>
              <a:t>Giannantonio</a:t>
            </a:r>
            <a:r>
              <a:rPr lang="en-US" sz="1400" dirty="0" smtClean="0">
                <a:latin typeface="Calibri" pitchFamily="34" charset="0"/>
                <a:cs typeface="Calibri" pitchFamily="34" charset="0"/>
              </a:rPr>
              <a:t> M, Roy A, </a:t>
            </a:r>
            <a:r>
              <a:rPr lang="en-US" sz="1400" dirty="0" err="1" smtClean="0">
                <a:latin typeface="Calibri" pitchFamily="34" charset="0"/>
                <a:cs typeface="Calibri" pitchFamily="34" charset="0"/>
              </a:rPr>
              <a:t>Janiri</a:t>
            </a:r>
            <a:r>
              <a:rPr lang="en-US" sz="1400" dirty="0" smtClean="0">
                <a:latin typeface="Calibri" pitchFamily="34" charset="0"/>
                <a:cs typeface="Calibri" pitchFamily="34" charset="0"/>
              </a:rPr>
              <a:t> L,</a:t>
            </a:r>
          </a:p>
          <a:p>
            <a:r>
              <a:rPr lang="en-US" sz="1400" dirty="0" err="1" smtClean="0">
                <a:latin typeface="Calibri" pitchFamily="34" charset="0"/>
                <a:cs typeface="Calibri" pitchFamily="34" charset="0"/>
              </a:rPr>
              <a:t>Sarchiapone</a:t>
            </a:r>
            <a:r>
              <a:rPr lang="en-US" sz="1400" dirty="0" smtClean="0">
                <a:latin typeface="Calibri" pitchFamily="34" charset="0"/>
                <a:cs typeface="Calibri" pitchFamily="34" charset="0"/>
              </a:rPr>
              <a:t> M.</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Institute of Psychiatry, Catholic University Medical School, Rome, Italy.</a:t>
            </a:r>
          </a:p>
          <a:p>
            <a:r>
              <a:rPr lang="en-US" sz="1400" dirty="0" smtClean="0">
                <a:latin typeface="Calibri" pitchFamily="34" charset="0"/>
                <a:cs typeface="Calibri" pitchFamily="34" charset="0"/>
              </a:rPr>
              <a:t>giovanni.martinotti@libero.it</a:t>
            </a:r>
            <a:endParaRPr lang="en-US" sz="1400" dirty="0">
              <a:latin typeface="Calibri" pitchFamily="34" charset="0"/>
              <a:cs typeface="Calibri"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815882"/>
          </a:xfrm>
          <a:prstGeom prst="rect">
            <a:avLst/>
          </a:prstGeom>
        </p:spPr>
        <p:txBody>
          <a:bodyPr wrap="square">
            <a:spAutoFit/>
          </a:bodyPr>
          <a:lstStyle/>
          <a:p>
            <a:r>
              <a:rPr lang="en-US" sz="1400" dirty="0" smtClean="0">
                <a:latin typeface="Calibri" pitchFamily="34" charset="0"/>
                <a:cs typeface="Calibri" pitchFamily="34" charset="0"/>
              </a:rPr>
              <a:t>12. </a:t>
            </a:r>
            <a:r>
              <a:rPr lang="en-US" sz="1400" dirty="0" err="1" smtClean="0">
                <a:latin typeface="Calibri" pitchFamily="34" charset="0"/>
                <a:cs typeface="Calibri" pitchFamily="34" charset="0"/>
              </a:rPr>
              <a:t>Curr</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Opin</a:t>
            </a:r>
            <a:r>
              <a:rPr lang="en-US" sz="1400" dirty="0" smtClean="0">
                <a:latin typeface="Calibri" pitchFamily="34" charset="0"/>
                <a:cs typeface="Calibri" pitchFamily="34" charset="0"/>
              </a:rPr>
              <a:t> Psychiatry. 2009 Jan;22(1):1-6.</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Adolescent suicide.</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Bursztein</a:t>
            </a:r>
            <a:r>
              <a:rPr lang="en-US" sz="1400" dirty="0" smtClean="0">
                <a:latin typeface="Calibri" pitchFamily="34" charset="0"/>
                <a:cs typeface="Calibri" pitchFamily="34" charset="0"/>
              </a:rPr>
              <a:t> C, </a:t>
            </a:r>
            <a:r>
              <a:rPr lang="en-US" sz="1400" dirty="0" err="1" smtClean="0">
                <a:latin typeface="Calibri" pitchFamily="34" charset="0"/>
                <a:cs typeface="Calibri" pitchFamily="34" charset="0"/>
              </a:rPr>
              <a:t>Apter</a:t>
            </a:r>
            <a:r>
              <a:rPr lang="en-US" sz="1400" dirty="0" smtClean="0">
                <a:latin typeface="Calibri" pitchFamily="34" charset="0"/>
                <a:cs typeface="Calibri" pitchFamily="34" charset="0"/>
              </a:rPr>
              <a:t> A.</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Feinberg Child Study Center, Schneider Children Hospital, Tel Aviv University,</a:t>
            </a:r>
          </a:p>
          <a:p>
            <a:r>
              <a:rPr lang="en-US" sz="1400" dirty="0" smtClean="0">
                <a:latin typeface="Calibri" pitchFamily="34" charset="0"/>
                <a:cs typeface="Calibri" pitchFamily="34" charset="0"/>
              </a:rPr>
              <a:t>Tel Aviv, Israel.</a:t>
            </a:r>
            <a:endParaRPr lang="en-US" sz="1400" dirty="0">
              <a:latin typeface="Calibri" pitchFamily="34" charset="0"/>
              <a:cs typeface="Calibri" pitchFamily="34" charset="0"/>
            </a:endParaRPr>
          </a:p>
        </p:txBody>
      </p:sp>
      <p:sp>
        <p:nvSpPr>
          <p:cNvPr id="3" name="Rectangle 2"/>
          <p:cNvSpPr/>
          <p:nvPr/>
        </p:nvSpPr>
        <p:spPr>
          <a:xfrm>
            <a:off x="0" y="1815882"/>
            <a:ext cx="9144000" cy="2246769"/>
          </a:xfrm>
          <a:prstGeom prst="rect">
            <a:avLst/>
          </a:prstGeom>
        </p:spPr>
        <p:txBody>
          <a:bodyPr wrap="square">
            <a:spAutoFit/>
          </a:bodyPr>
          <a:lstStyle/>
          <a:p>
            <a:r>
              <a:rPr lang="en-US" sz="1400" dirty="0" smtClean="0">
                <a:latin typeface="Calibri" pitchFamily="34" charset="0"/>
                <a:cs typeface="Calibri" pitchFamily="34" charset="0"/>
              </a:rPr>
              <a:t>13. </a:t>
            </a:r>
            <a:r>
              <a:rPr lang="en-US" sz="1400" dirty="0" err="1" smtClean="0">
                <a:latin typeface="Calibri" pitchFamily="34" charset="0"/>
                <a:cs typeface="Calibri" pitchFamily="34" charset="0"/>
              </a:rPr>
              <a:t>Eur</a:t>
            </a:r>
            <a:r>
              <a:rPr lang="en-US" sz="1400" dirty="0" smtClean="0">
                <a:latin typeface="Calibri" pitchFamily="34" charset="0"/>
                <a:cs typeface="Calibri" pitchFamily="34" charset="0"/>
              </a:rPr>
              <a:t> Psychiatry. 2009 Jan;24(1):57-62. </a:t>
            </a:r>
            <a:r>
              <a:rPr lang="en-US" sz="1400" dirty="0" err="1" smtClean="0">
                <a:latin typeface="Calibri" pitchFamily="34" charset="0"/>
                <a:cs typeface="Calibri" pitchFamily="34" charset="0"/>
              </a:rPr>
              <a:t>Epub</a:t>
            </a:r>
            <a:r>
              <a:rPr lang="en-US" sz="1400" dirty="0" smtClean="0">
                <a:latin typeface="Calibri" pitchFamily="34" charset="0"/>
                <a:cs typeface="Calibri" pitchFamily="34" charset="0"/>
              </a:rPr>
              <a:t> 2008 Sep 6.</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Childhood trauma as a correlative factor of suicidal behavior - via aggression</a:t>
            </a:r>
          </a:p>
          <a:p>
            <a:r>
              <a:rPr lang="en-US" sz="1400" dirty="0" smtClean="0">
                <a:latin typeface="Calibri" pitchFamily="34" charset="0"/>
                <a:cs typeface="Calibri" pitchFamily="34" charset="0"/>
              </a:rPr>
              <a:t>traits. Similar results in an Italian and in a French sample.</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Sarchiapone</a:t>
            </a:r>
            <a:r>
              <a:rPr lang="en-US" sz="1400" dirty="0" smtClean="0">
                <a:latin typeface="Calibri" pitchFamily="34" charset="0"/>
                <a:cs typeface="Calibri" pitchFamily="34" charset="0"/>
              </a:rPr>
              <a:t> M, </a:t>
            </a:r>
            <a:r>
              <a:rPr lang="en-US" sz="1400" dirty="0" err="1" smtClean="0">
                <a:latin typeface="Calibri" pitchFamily="34" charset="0"/>
                <a:cs typeface="Calibri" pitchFamily="34" charset="0"/>
              </a:rPr>
              <a:t>Jaussent</a:t>
            </a:r>
            <a:r>
              <a:rPr lang="en-US" sz="1400" dirty="0" smtClean="0">
                <a:latin typeface="Calibri" pitchFamily="34" charset="0"/>
                <a:cs typeface="Calibri" pitchFamily="34" charset="0"/>
              </a:rPr>
              <a:t> I, Roy A, </a:t>
            </a:r>
            <a:r>
              <a:rPr lang="en-US" sz="1400" dirty="0" err="1" smtClean="0">
                <a:latin typeface="Calibri" pitchFamily="34" charset="0"/>
                <a:cs typeface="Calibri" pitchFamily="34" charset="0"/>
              </a:rPr>
              <a:t>Carli</a:t>
            </a:r>
            <a:r>
              <a:rPr lang="en-US" sz="1400" dirty="0" smtClean="0">
                <a:latin typeface="Calibri" pitchFamily="34" charset="0"/>
                <a:cs typeface="Calibri" pitchFamily="34" charset="0"/>
              </a:rPr>
              <a:t> V, Guillaume S, </a:t>
            </a:r>
            <a:r>
              <a:rPr lang="en-US" sz="1400" dirty="0" err="1" smtClean="0">
                <a:latin typeface="Calibri" pitchFamily="34" charset="0"/>
                <a:cs typeface="Calibri" pitchFamily="34" charset="0"/>
              </a:rPr>
              <a:t>Jollant</a:t>
            </a:r>
            <a:r>
              <a:rPr lang="en-US" sz="1400" dirty="0" smtClean="0">
                <a:latin typeface="Calibri" pitchFamily="34" charset="0"/>
                <a:cs typeface="Calibri" pitchFamily="34" charset="0"/>
              </a:rPr>
              <a:t> F, </a:t>
            </a:r>
            <a:r>
              <a:rPr lang="en-US" sz="1400" dirty="0" err="1" smtClean="0">
                <a:latin typeface="Calibri" pitchFamily="34" charset="0"/>
                <a:cs typeface="Calibri" pitchFamily="34" charset="0"/>
              </a:rPr>
              <a:t>Malafosse</a:t>
            </a:r>
            <a:r>
              <a:rPr lang="en-US" sz="1400" dirty="0" smtClean="0">
                <a:latin typeface="Calibri" pitchFamily="34" charset="0"/>
                <a:cs typeface="Calibri" pitchFamily="34" charset="0"/>
              </a:rPr>
              <a:t> A,</a:t>
            </a:r>
          </a:p>
          <a:p>
            <a:r>
              <a:rPr lang="en-US" sz="1400" dirty="0" err="1" smtClean="0">
                <a:latin typeface="Calibri" pitchFamily="34" charset="0"/>
                <a:cs typeface="Calibri" pitchFamily="34" charset="0"/>
              </a:rPr>
              <a:t>Courtet</a:t>
            </a:r>
            <a:r>
              <a:rPr lang="en-US" sz="1400" dirty="0" smtClean="0">
                <a:latin typeface="Calibri" pitchFamily="34" charset="0"/>
                <a:cs typeface="Calibri" pitchFamily="34" charset="0"/>
              </a:rPr>
              <a:t> P.</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Health Sciences, University of Molise, </a:t>
            </a:r>
            <a:r>
              <a:rPr lang="en-US" sz="1400" dirty="0" err="1" smtClean="0">
                <a:latin typeface="Calibri" pitchFamily="34" charset="0"/>
                <a:cs typeface="Calibri" pitchFamily="34" charset="0"/>
              </a:rPr>
              <a:t>Campobasso</a:t>
            </a:r>
            <a:r>
              <a:rPr lang="en-US" sz="1400" dirty="0" smtClean="0">
                <a:latin typeface="Calibri" pitchFamily="34" charset="0"/>
                <a:cs typeface="Calibri" pitchFamily="34" charset="0"/>
              </a:rPr>
              <a:t>, Italy.</a:t>
            </a:r>
          </a:p>
          <a:p>
            <a:r>
              <a:rPr lang="en-US" sz="1400" dirty="0" smtClean="0">
                <a:latin typeface="Calibri" pitchFamily="34" charset="0"/>
                <a:cs typeface="Calibri" pitchFamily="34" charset="0"/>
              </a:rPr>
              <a:t>marco.sarchiapone@gmail.com</a:t>
            </a:r>
            <a:endParaRPr lang="en-US" sz="1400" dirty="0">
              <a:latin typeface="Calibri" pitchFamily="34" charset="0"/>
              <a:cs typeface="Calibri" pitchFamily="34" charset="0"/>
            </a:endParaRPr>
          </a:p>
        </p:txBody>
      </p:sp>
      <p:sp>
        <p:nvSpPr>
          <p:cNvPr id="4" name="Rectangle 3"/>
          <p:cNvSpPr/>
          <p:nvPr/>
        </p:nvSpPr>
        <p:spPr>
          <a:xfrm>
            <a:off x="0" y="4062651"/>
            <a:ext cx="9144000" cy="1815882"/>
          </a:xfrm>
          <a:prstGeom prst="rect">
            <a:avLst/>
          </a:prstGeom>
        </p:spPr>
        <p:txBody>
          <a:bodyPr wrap="square">
            <a:spAutoFit/>
          </a:bodyPr>
          <a:lstStyle/>
          <a:p>
            <a:r>
              <a:rPr lang="en-US" sz="1400" dirty="0" smtClean="0">
                <a:latin typeface="Calibri" pitchFamily="34" charset="0"/>
                <a:cs typeface="Calibri" pitchFamily="34" charset="0"/>
              </a:rPr>
              <a:t>14. </a:t>
            </a:r>
            <a:r>
              <a:rPr lang="en-US" sz="1400" dirty="0" err="1" smtClean="0">
                <a:latin typeface="Calibri" pitchFamily="34" charset="0"/>
                <a:cs typeface="Calibri" pitchFamily="34" charset="0"/>
              </a:rPr>
              <a:t>Psychiatr</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Clin</a:t>
            </a:r>
            <a:r>
              <a:rPr lang="en-US" sz="1400" dirty="0" smtClean="0">
                <a:latin typeface="Calibri" pitchFamily="34" charset="0"/>
                <a:cs typeface="Calibri" pitchFamily="34" charset="0"/>
              </a:rPr>
              <a:t> North Am. 2008 Jun;31(2):237-46.</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Interaction of child and family psychopathology leading to suicidal behavior.</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Zalsman</a:t>
            </a:r>
            <a:r>
              <a:rPr lang="en-US" sz="1400" dirty="0" smtClean="0">
                <a:latin typeface="Calibri" pitchFamily="34" charset="0"/>
                <a:cs typeface="Calibri" pitchFamily="34" charset="0"/>
              </a:rPr>
              <a:t> G, Levy T, </a:t>
            </a:r>
            <a:r>
              <a:rPr lang="en-US" sz="1400" dirty="0" err="1" smtClean="0">
                <a:latin typeface="Calibri" pitchFamily="34" charset="0"/>
                <a:cs typeface="Calibri" pitchFamily="34" charset="0"/>
              </a:rPr>
              <a:t>Shoval</a:t>
            </a:r>
            <a:r>
              <a:rPr lang="en-US" sz="1400" dirty="0" smtClean="0">
                <a:latin typeface="Calibri" pitchFamily="34" charset="0"/>
                <a:cs typeface="Calibri" pitchFamily="34" charset="0"/>
              </a:rPr>
              <a:t> G.</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Sackler</a:t>
            </a:r>
            <a:r>
              <a:rPr lang="en-US" sz="1400" dirty="0" smtClean="0">
                <a:latin typeface="Calibri" pitchFamily="34" charset="0"/>
                <a:cs typeface="Calibri" pitchFamily="34" charset="0"/>
              </a:rPr>
              <a:t> School of Medicine, Tel Aviv University, Tel Aviv, Israel.</a:t>
            </a:r>
          </a:p>
          <a:p>
            <a:r>
              <a:rPr lang="en-US" sz="1400" dirty="0" smtClean="0">
                <a:latin typeface="Calibri" pitchFamily="34" charset="0"/>
                <a:cs typeface="Calibri" pitchFamily="34" charset="0"/>
              </a:rPr>
              <a:t>zalsman@post.tau.ac.il</a:t>
            </a:r>
            <a:endParaRPr lang="en-US" sz="1400" dirty="0">
              <a:latin typeface="Calibri" pitchFamily="34" charset="0"/>
              <a:cs typeface="Calibri"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031325"/>
          </a:xfrm>
          <a:prstGeom prst="rect">
            <a:avLst/>
          </a:prstGeom>
        </p:spPr>
        <p:txBody>
          <a:bodyPr wrap="square">
            <a:spAutoFit/>
          </a:bodyPr>
          <a:lstStyle/>
          <a:p>
            <a:r>
              <a:rPr lang="en-US" sz="1400" dirty="0" smtClean="0">
                <a:latin typeface="Calibri" pitchFamily="34" charset="0"/>
                <a:cs typeface="Calibri" pitchFamily="34" charset="0"/>
              </a:rPr>
              <a:t>15. Am J Drug Alcohol Abuse. 2008;34(3):339-45.</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Aggression, impulsivity, personality traits, and childhood trauma of prisoners</a:t>
            </a:r>
          </a:p>
          <a:p>
            <a:r>
              <a:rPr lang="en-US" sz="1400" dirty="0" smtClean="0">
                <a:latin typeface="Calibri" pitchFamily="34" charset="0"/>
                <a:cs typeface="Calibri" pitchFamily="34" charset="0"/>
              </a:rPr>
              <a:t>with substance abuse and addiction.</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Cuomo C, </a:t>
            </a:r>
            <a:r>
              <a:rPr lang="en-US" sz="1400" dirty="0" err="1" smtClean="0">
                <a:latin typeface="Calibri" pitchFamily="34" charset="0"/>
                <a:cs typeface="Calibri" pitchFamily="34" charset="0"/>
              </a:rPr>
              <a:t>Sarchiapone</a:t>
            </a:r>
            <a:r>
              <a:rPr lang="en-US" sz="1400" dirty="0" smtClean="0">
                <a:latin typeface="Calibri" pitchFamily="34" charset="0"/>
                <a:cs typeface="Calibri" pitchFamily="34" charset="0"/>
              </a:rPr>
              <a:t> M, </a:t>
            </a:r>
            <a:r>
              <a:rPr lang="en-US" sz="1400" dirty="0" err="1" smtClean="0">
                <a:latin typeface="Calibri" pitchFamily="34" charset="0"/>
                <a:cs typeface="Calibri" pitchFamily="34" charset="0"/>
              </a:rPr>
              <a:t>Giannantonio</a:t>
            </a:r>
            <a:r>
              <a:rPr lang="en-US" sz="1400" dirty="0" smtClean="0">
                <a:latin typeface="Calibri" pitchFamily="34" charset="0"/>
                <a:cs typeface="Calibri" pitchFamily="34" charset="0"/>
              </a:rPr>
              <a:t> MD, Mancini M, Roy A.</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University of Molise, Department of Health Sciences, Loc. </a:t>
            </a:r>
            <a:r>
              <a:rPr lang="en-US" sz="1400" dirty="0" err="1" smtClean="0">
                <a:latin typeface="Calibri" pitchFamily="34" charset="0"/>
                <a:cs typeface="Calibri" pitchFamily="34" charset="0"/>
              </a:rPr>
              <a:t>Tappino,Campobasso</a:t>
            </a:r>
            <a:r>
              <a:rPr lang="en-US" sz="1400" dirty="0" smtClean="0">
                <a:latin typeface="Calibri" pitchFamily="34" charset="0"/>
                <a:cs typeface="Calibri" pitchFamily="34" charset="0"/>
              </a:rPr>
              <a:t>,</a:t>
            </a:r>
          </a:p>
          <a:p>
            <a:r>
              <a:rPr lang="en-US" sz="1400" dirty="0" smtClean="0">
                <a:latin typeface="Calibri" pitchFamily="34" charset="0"/>
                <a:cs typeface="Calibri" pitchFamily="34" charset="0"/>
              </a:rPr>
              <a:t>Italy.</a:t>
            </a:r>
            <a:endParaRPr lang="en-US" sz="1400" dirty="0">
              <a:latin typeface="Calibri" pitchFamily="34" charset="0"/>
              <a:cs typeface="Calibri" pitchFamily="34" charset="0"/>
            </a:endParaRPr>
          </a:p>
        </p:txBody>
      </p:sp>
      <p:sp>
        <p:nvSpPr>
          <p:cNvPr id="3" name="Rectangle 2"/>
          <p:cNvSpPr/>
          <p:nvPr/>
        </p:nvSpPr>
        <p:spPr>
          <a:xfrm>
            <a:off x="0" y="2031325"/>
            <a:ext cx="9144000" cy="2031325"/>
          </a:xfrm>
          <a:prstGeom prst="rect">
            <a:avLst/>
          </a:prstGeom>
        </p:spPr>
        <p:txBody>
          <a:bodyPr wrap="square">
            <a:spAutoFit/>
          </a:bodyPr>
          <a:lstStyle/>
          <a:p>
            <a:r>
              <a:rPr lang="en-US" sz="1400" dirty="0" smtClean="0">
                <a:latin typeface="Calibri" pitchFamily="34" charset="0"/>
                <a:cs typeface="Calibri" pitchFamily="34" charset="0"/>
              </a:rPr>
              <a:t>16. </a:t>
            </a:r>
            <a:r>
              <a:rPr lang="en-US" sz="1400" dirty="0" err="1" smtClean="0">
                <a:latin typeface="Calibri" pitchFamily="34" charset="0"/>
                <a:cs typeface="Calibri" pitchFamily="34" charset="0"/>
              </a:rPr>
              <a:t>Psychol</a:t>
            </a:r>
            <a:r>
              <a:rPr lang="en-US" sz="1400" dirty="0" smtClean="0">
                <a:latin typeface="Calibri" pitchFamily="34" charset="0"/>
                <a:cs typeface="Calibri" pitchFamily="34" charset="0"/>
              </a:rPr>
              <a:t> Med. 2008 Mar;38(3):407-17. </a:t>
            </a:r>
            <a:r>
              <a:rPr lang="en-US" sz="1400" dirty="0" err="1" smtClean="0">
                <a:latin typeface="Calibri" pitchFamily="34" charset="0"/>
                <a:cs typeface="Calibri" pitchFamily="34" charset="0"/>
              </a:rPr>
              <a:t>Epub</a:t>
            </a:r>
            <a:r>
              <a:rPr lang="en-US" sz="1400" dirty="0" smtClean="0">
                <a:latin typeface="Calibri" pitchFamily="34" charset="0"/>
                <a:cs typeface="Calibri" pitchFamily="34" charset="0"/>
              </a:rPr>
              <a:t> 2007 Sep 6.</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Impulsive-aggressive </a:t>
            </a:r>
            <a:r>
              <a:rPr lang="en-US" sz="1400" dirty="0" err="1" smtClean="0">
                <a:latin typeface="Calibri" pitchFamily="34" charset="0"/>
                <a:cs typeface="Calibri" pitchFamily="34" charset="0"/>
              </a:rPr>
              <a:t>behaviours</a:t>
            </a:r>
            <a:r>
              <a:rPr lang="en-US" sz="1400" dirty="0" smtClean="0">
                <a:latin typeface="Calibri" pitchFamily="34" charset="0"/>
                <a:cs typeface="Calibri" pitchFamily="34" charset="0"/>
              </a:rPr>
              <a:t> and completed suicide across the life cycle: a</a:t>
            </a:r>
          </a:p>
          <a:p>
            <a:r>
              <a:rPr lang="en-US" sz="1400" dirty="0" smtClean="0">
                <a:latin typeface="Calibri" pitchFamily="34" charset="0"/>
                <a:cs typeface="Calibri" pitchFamily="34" charset="0"/>
              </a:rPr>
              <a:t>predisposition for younger age of suicide.</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McGirr</a:t>
            </a:r>
            <a:r>
              <a:rPr lang="en-US" sz="1400" dirty="0" smtClean="0">
                <a:latin typeface="Calibri" pitchFamily="34" charset="0"/>
                <a:cs typeface="Calibri" pitchFamily="34" charset="0"/>
              </a:rPr>
              <a:t> A, </a:t>
            </a:r>
            <a:r>
              <a:rPr lang="en-US" sz="1400" dirty="0" err="1" smtClean="0">
                <a:latin typeface="Calibri" pitchFamily="34" charset="0"/>
                <a:cs typeface="Calibri" pitchFamily="34" charset="0"/>
              </a:rPr>
              <a:t>Renaud</a:t>
            </a:r>
            <a:r>
              <a:rPr lang="en-US" sz="1400" dirty="0" smtClean="0">
                <a:latin typeface="Calibri" pitchFamily="34" charset="0"/>
                <a:cs typeface="Calibri" pitchFamily="34" charset="0"/>
              </a:rPr>
              <a:t> J, Bureau A, Seguin M, Lesage A, </a:t>
            </a:r>
            <a:r>
              <a:rPr lang="en-US" sz="1400" dirty="0" err="1" smtClean="0">
                <a:latin typeface="Calibri" pitchFamily="34" charset="0"/>
                <a:cs typeface="Calibri" pitchFamily="34" charset="0"/>
              </a:rPr>
              <a:t>Turecki</a:t>
            </a:r>
            <a:r>
              <a:rPr lang="en-US" sz="1400" dirty="0" smtClean="0">
                <a:latin typeface="Calibri" pitchFamily="34" charset="0"/>
                <a:cs typeface="Calibri" pitchFamily="34" charset="0"/>
              </a:rPr>
              <a:t> G.</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McGill Group for Suicide Studies, Douglas Hospital Research Center, McGill</a:t>
            </a:r>
          </a:p>
          <a:p>
            <a:r>
              <a:rPr lang="en-US" sz="1400" dirty="0" smtClean="0">
                <a:latin typeface="Calibri" pitchFamily="34" charset="0"/>
                <a:cs typeface="Calibri" pitchFamily="34" charset="0"/>
              </a:rPr>
              <a:t>University, Montreal, Canada.</a:t>
            </a:r>
            <a:endParaRPr lang="en-US" sz="1400" dirty="0">
              <a:latin typeface="Calibri" pitchFamily="34" charset="0"/>
              <a:cs typeface="Calibri" pitchFamily="34" charset="0"/>
            </a:endParaRPr>
          </a:p>
        </p:txBody>
      </p:sp>
      <p:sp>
        <p:nvSpPr>
          <p:cNvPr id="4" name="Rectangle 3"/>
          <p:cNvSpPr/>
          <p:nvPr/>
        </p:nvSpPr>
        <p:spPr>
          <a:xfrm>
            <a:off x="0" y="3883068"/>
            <a:ext cx="9144000" cy="2739211"/>
          </a:xfrm>
          <a:prstGeom prst="rect">
            <a:avLst/>
          </a:prstGeom>
        </p:spPr>
        <p:txBody>
          <a:bodyPr wrap="square">
            <a:spAutoFit/>
          </a:bodyPr>
          <a:lstStyle/>
          <a:p>
            <a:endParaRPr lang="en-US" dirty="0" smtClean="0"/>
          </a:p>
          <a:p>
            <a:r>
              <a:rPr lang="en-US" sz="1400" dirty="0" smtClean="0">
                <a:latin typeface="Calibri" pitchFamily="34" charset="0"/>
                <a:cs typeface="Calibri" pitchFamily="34" charset="0"/>
              </a:rPr>
              <a:t>17. Am J Psychiatry. 2007 Jan;164(1):134-41.</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Sex differences in clinical predictors of suicidal acts after major depression: a</a:t>
            </a:r>
          </a:p>
          <a:p>
            <a:r>
              <a:rPr lang="en-US" sz="1400" dirty="0" smtClean="0">
                <a:latin typeface="Calibri" pitchFamily="34" charset="0"/>
                <a:cs typeface="Calibri" pitchFamily="34" charset="0"/>
              </a:rPr>
              <a:t>prospective study.</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Oquendo</a:t>
            </a:r>
            <a:r>
              <a:rPr lang="en-US" sz="1400" dirty="0" smtClean="0">
                <a:latin typeface="Calibri" pitchFamily="34" charset="0"/>
                <a:cs typeface="Calibri" pitchFamily="34" charset="0"/>
              </a:rPr>
              <a:t> MA, </a:t>
            </a:r>
            <a:r>
              <a:rPr lang="en-US" sz="1400" dirty="0" err="1" smtClean="0">
                <a:latin typeface="Calibri" pitchFamily="34" charset="0"/>
                <a:cs typeface="Calibri" pitchFamily="34" charset="0"/>
              </a:rPr>
              <a:t>Bongiovi</a:t>
            </a:r>
            <a:r>
              <a:rPr lang="en-US" sz="1400" dirty="0" smtClean="0">
                <a:latin typeface="Calibri" pitchFamily="34" charset="0"/>
                <a:cs typeface="Calibri" pitchFamily="34" charset="0"/>
              </a:rPr>
              <a:t>-Garcia ME, </a:t>
            </a:r>
            <a:r>
              <a:rPr lang="en-US" sz="1400" dirty="0" err="1" smtClean="0">
                <a:latin typeface="Calibri" pitchFamily="34" charset="0"/>
                <a:cs typeface="Calibri" pitchFamily="34" charset="0"/>
              </a:rPr>
              <a:t>Galfalvy</a:t>
            </a:r>
            <a:r>
              <a:rPr lang="en-US" sz="1400" dirty="0" smtClean="0">
                <a:latin typeface="Calibri" pitchFamily="34" charset="0"/>
                <a:cs typeface="Calibri" pitchFamily="34" charset="0"/>
              </a:rPr>
              <a:t> H, Goldberg PH, </a:t>
            </a:r>
            <a:r>
              <a:rPr lang="en-US" sz="1400" dirty="0" err="1" smtClean="0">
                <a:latin typeface="Calibri" pitchFamily="34" charset="0"/>
                <a:cs typeface="Calibri" pitchFamily="34" charset="0"/>
              </a:rPr>
              <a:t>Grunebaum</a:t>
            </a:r>
            <a:r>
              <a:rPr lang="en-US" sz="1400" dirty="0" smtClean="0">
                <a:latin typeface="Calibri" pitchFamily="34" charset="0"/>
                <a:cs typeface="Calibri" pitchFamily="34" charset="0"/>
              </a:rPr>
              <a:t> MF, Burke AK, </a:t>
            </a:r>
          </a:p>
          <a:p>
            <a:r>
              <a:rPr lang="en-US" sz="1400" dirty="0" smtClean="0">
                <a:latin typeface="Calibri" pitchFamily="34" charset="0"/>
                <a:cs typeface="Calibri" pitchFamily="34" charset="0"/>
              </a:rPr>
              <a:t>Mann JJ.</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Neuroscience, New York State Psychiatric Institute and Columbia</a:t>
            </a:r>
          </a:p>
          <a:p>
            <a:r>
              <a:rPr lang="en-US" sz="1400" dirty="0" smtClean="0">
                <a:latin typeface="Calibri" pitchFamily="34" charset="0"/>
                <a:cs typeface="Calibri" pitchFamily="34" charset="0"/>
              </a:rPr>
              <a:t>University, 1051 Riverside Dr., New York, NY 10032, USA.</a:t>
            </a:r>
          </a:p>
          <a:p>
            <a:r>
              <a:rPr lang="en-US" sz="1400" dirty="0" smtClean="0">
                <a:latin typeface="Calibri" pitchFamily="34" charset="0"/>
                <a:cs typeface="Calibri" pitchFamily="34" charset="0"/>
              </a:rPr>
              <a:t>moquendo@neuron.cpmc.columbia.edu</a:t>
            </a:r>
            <a:endParaRPr lang="en-US" sz="1400" dirty="0">
              <a:latin typeface="Calibri" pitchFamily="34" charset="0"/>
              <a:cs typeface="Calibri"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815882"/>
          </a:xfrm>
          <a:prstGeom prst="rect">
            <a:avLst/>
          </a:prstGeom>
        </p:spPr>
        <p:txBody>
          <a:bodyPr wrap="square">
            <a:spAutoFit/>
          </a:bodyPr>
          <a:lstStyle/>
          <a:p>
            <a:r>
              <a:rPr lang="en-US" sz="1400" dirty="0" smtClean="0">
                <a:latin typeface="Calibri" pitchFamily="34" charset="0"/>
                <a:cs typeface="Calibri" pitchFamily="34" charset="0"/>
              </a:rPr>
              <a:t>18. Indian </a:t>
            </a:r>
            <a:r>
              <a:rPr lang="en-US" sz="1400" dirty="0" err="1" smtClean="0">
                <a:latin typeface="Calibri" pitchFamily="34" charset="0"/>
                <a:cs typeface="Calibri" pitchFamily="34" charset="0"/>
              </a:rPr>
              <a:t>Pediatr</a:t>
            </a:r>
            <a:r>
              <a:rPr lang="en-US" sz="1400" dirty="0" smtClean="0">
                <a:latin typeface="Calibri" pitchFamily="34" charset="0"/>
                <a:cs typeface="Calibri" pitchFamily="34" charset="0"/>
              </a:rPr>
              <a:t>. 2006 Jun;43(6):521-6.</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Clinical profile of depressive disorder in children.</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Krishnakumar</a:t>
            </a:r>
            <a:r>
              <a:rPr lang="en-US" sz="1400" dirty="0" smtClean="0">
                <a:latin typeface="Calibri" pitchFamily="34" charset="0"/>
                <a:cs typeface="Calibri" pitchFamily="34" charset="0"/>
              </a:rPr>
              <a:t> P, </a:t>
            </a:r>
            <a:r>
              <a:rPr lang="en-US" sz="1400" dirty="0" err="1" smtClean="0">
                <a:latin typeface="Calibri" pitchFamily="34" charset="0"/>
                <a:cs typeface="Calibri" pitchFamily="34" charset="0"/>
              </a:rPr>
              <a:t>Geeta</a:t>
            </a:r>
            <a:r>
              <a:rPr lang="en-US" sz="1400" dirty="0" smtClean="0">
                <a:latin typeface="Calibri" pitchFamily="34" charset="0"/>
                <a:cs typeface="Calibri" pitchFamily="34" charset="0"/>
              </a:rPr>
              <a:t> MG.</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Pediatrics, Institute of Maternal and Child Health, Medical</a:t>
            </a:r>
          </a:p>
          <a:p>
            <a:r>
              <a:rPr lang="en-US" sz="1400" dirty="0" smtClean="0">
                <a:latin typeface="Calibri" pitchFamily="34" charset="0"/>
                <a:cs typeface="Calibri" pitchFamily="34" charset="0"/>
              </a:rPr>
              <a:t>College, Calicut, Kerala, India. krshnakumar@sancharnet.in</a:t>
            </a:r>
            <a:endParaRPr lang="en-US" sz="1400" dirty="0">
              <a:latin typeface="Calibri" pitchFamily="34" charset="0"/>
              <a:cs typeface="Calibri" pitchFamily="34" charset="0"/>
            </a:endParaRPr>
          </a:p>
        </p:txBody>
      </p:sp>
      <p:sp>
        <p:nvSpPr>
          <p:cNvPr id="3" name="Rectangle 2"/>
          <p:cNvSpPr/>
          <p:nvPr/>
        </p:nvSpPr>
        <p:spPr>
          <a:xfrm>
            <a:off x="0" y="1815882"/>
            <a:ext cx="9144000" cy="2031325"/>
          </a:xfrm>
          <a:prstGeom prst="rect">
            <a:avLst/>
          </a:prstGeom>
        </p:spPr>
        <p:txBody>
          <a:bodyPr wrap="square">
            <a:spAutoFit/>
          </a:bodyPr>
          <a:lstStyle/>
          <a:p>
            <a:r>
              <a:rPr lang="en-US" sz="1400" dirty="0" smtClean="0">
                <a:latin typeface="Calibri" pitchFamily="34" charset="0"/>
                <a:cs typeface="Calibri" pitchFamily="34" charset="0"/>
              </a:rPr>
              <a:t>19. Suicide Life Threat </a:t>
            </a:r>
            <a:r>
              <a:rPr lang="en-US" sz="1400" dirty="0" err="1" smtClean="0">
                <a:latin typeface="Calibri" pitchFamily="34" charset="0"/>
                <a:cs typeface="Calibri" pitchFamily="34" charset="0"/>
              </a:rPr>
              <a:t>Behav</a:t>
            </a:r>
            <a:r>
              <a:rPr lang="en-US" sz="1400" dirty="0" smtClean="0">
                <a:latin typeface="Calibri" pitchFamily="34" charset="0"/>
                <a:cs typeface="Calibri" pitchFamily="34" charset="0"/>
              </a:rPr>
              <a:t>. 2006 Apr;36(2):167-81.</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Parents' and teachers' concordance with children's self-ratings of </a:t>
            </a:r>
            <a:r>
              <a:rPr lang="en-US" sz="1400" dirty="0" err="1" smtClean="0">
                <a:latin typeface="Calibri" pitchFamily="34" charset="0"/>
                <a:cs typeface="Calibri" pitchFamily="34" charset="0"/>
              </a:rPr>
              <a:t>suicidality</a:t>
            </a:r>
            <a:r>
              <a:rPr lang="en-US" sz="1400" dirty="0" smtClean="0">
                <a:latin typeface="Calibri" pitchFamily="34" charset="0"/>
                <a:cs typeface="Calibri" pitchFamily="34" charset="0"/>
              </a:rPr>
              <a:t>:</a:t>
            </a:r>
          </a:p>
          <a:p>
            <a:r>
              <a:rPr lang="en-US" sz="1400" dirty="0" smtClean="0">
                <a:latin typeface="Calibri" pitchFamily="34" charset="0"/>
                <a:cs typeface="Calibri" pitchFamily="34" charset="0"/>
              </a:rPr>
              <a:t>findings from a high-risk sample.</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Thompson R, </a:t>
            </a:r>
            <a:r>
              <a:rPr lang="en-US" sz="1400" dirty="0" err="1" smtClean="0">
                <a:latin typeface="Calibri" pitchFamily="34" charset="0"/>
                <a:cs typeface="Calibri" pitchFamily="34" charset="0"/>
              </a:rPr>
              <a:t>Dubowitz</a:t>
            </a:r>
            <a:r>
              <a:rPr lang="en-US" sz="1400" dirty="0" smtClean="0">
                <a:latin typeface="Calibri" pitchFamily="34" charset="0"/>
                <a:cs typeface="Calibri" pitchFamily="34" charset="0"/>
              </a:rPr>
              <a:t> H, English DJ, </a:t>
            </a:r>
            <a:r>
              <a:rPr lang="en-US" sz="1400" dirty="0" err="1" smtClean="0">
                <a:latin typeface="Calibri" pitchFamily="34" charset="0"/>
                <a:cs typeface="Calibri" pitchFamily="34" charset="0"/>
              </a:rPr>
              <a:t>Nooner</a:t>
            </a:r>
            <a:r>
              <a:rPr lang="en-US" sz="1400" dirty="0" smtClean="0">
                <a:latin typeface="Calibri" pitchFamily="34" charset="0"/>
                <a:cs typeface="Calibri" pitchFamily="34" charset="0"/>
              </a:rPr>
              <a:t> KB, </a:t>
            </a:r>
            <a:r>
              <a:rPr lang="en-US" sz="1400" dirty="0" err="1" smtClean="0">
                <a:latin typeface="Calibri" pitchFamily="34" charset="0"/>
                <a:cs typeface="Calibri" pitchFamily="34" charset="0"/>
              </a:rPr>
              <a:t>Wike</a:t>
            </a:r>
            <a:r>
              <a:rPr lang="en-US" sz="1400" dirty="0" smtClean="0">
                <a:latin typeface="Calibri" pitchFamily="34" charset="0"/>
                <a:cs typeface="Calibri" pitchFamily="34" charset="0"/>
              </a:rPr>
              <a:t> T, </a:t>
            </a:r>
            <a:r>
              <a:rPr lang="en-US" sz="1400" dirty="0" err="1" smtClean="0">
                <a:latin typeface="Calibri" pitchFamily="34" charset="0"/>
                <a:cs typeface="Calibri" pitchFamily="34" charset="0"/>
              </a:rPr>
              <a:t>Bangdiwala</a:t>
            </a:r>
            <a:r>
              <a:rPr lang="en-US" sz="1400" dirty="0" smtClean="0">
                <a:latin typeface="Calibri" pitchFamily="34" charset="0"/>
                <a:cs typeface="Calibri" pitchFamily="34" charset="0"/>
              </a:rPr>
              <a:t> SI, </a:t>
            </a:r>
            <a:r>
              <a:rPr lang="en-US" sz="1400" dirty="0" err="1" smtClean="0">
                <a:latin typeface="Calibri" pitchFamily="34" charset="0"/>
                <a:cs typeface="Calibri" pitchFamily="34" charset="0"/>
              </a:rPr>
              <a:t>Runyan</a:t>
            </a:r>
            <a:r>
              <a:rPr lang="en-US" sz="1400" dirty="0" smtClean="0">
                <a:latin typeface="Calibri" pitchFamily="34" charset="0"/>
                <a:cs typeface="Calibri" pitchFamily="34" charset="0"/>
              </a:rPr>
              <a:t> DK, </a:t>
            </a:r>
          </a:p>
          <a:p>
            <a:r>
              <a:rPr lang="en-US" sz="1400" dirty="0" smtClean="0">
                <a:latin typeface="Calibri" pitchFamily="34" charset="0"/>
                <a:cs typeface="Calibri" pitchFamily="34" charset="0"/>
              </a:rPr>
              <a:t>Briggs EC.</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Juvenile Protective Association, Chicago, IL 60622, USA. rthompson@juvenile.org</a:t>
            </a:r>
            <a:endParaRPr lang="en-US" sz="1400" dirty="0">
              <a:latin typeface="Calibri" pitchFamily="34" charset="0"/>
              <a:cs typeface="Calibri" pitchFamily="34" charset="0"/>
            </a:endParaRPr>
          </a:p>
        </p:txBody>
      </p:sp>
      <p:sp>
        <p:nvSpPr>
          <p:cNvPr id="4" name="Rectangle 3"/>
          <p:cNvSpPr/>
          <p:nvPr/>
        </p:nvSpPr>
        <p:spPr>
          <a:xfrm>
            <a:off x="0" y="3847207"/>
            <a:ext cx="9144000" cy="2031325"/>
          </a:xfrm>
          <a:prstGeom prst="rect">
            <a:avLst/>
          </a:prstGeom>
        </p:spPr>
        <p:txBody>
          <a:bodyPr wrap="square">
            <a:spAutoFit/>
          </a:bodyPr>
          <a:lstStyle/>
          <a:p>
            <a:r>
              <a:rPr lang="en-US" sz="1400" dirty="0" smtClean="0">
                <a:latin typeface="Calibri" pitchFamily="34" charset="0"/>
                <a:cs typeface="Calibri" pitchFamily="34" charset="0"/>
              </a:rPr>
              <a:t>20. </a:t>
            </a:r>
            <a:r>
              <a:rPr lang="en-US" sz="1400" dirty="0" err="1" smtClean="0">
                <a:latin typeface="Calibri" pitchFamily="34" charset="0"/>
                <a:cs typeface="Calibri" pitchFamily="34" charset="0"/>
              </a:rPr>
              <a:t>Int</a:t>
            </a:r>
            <a:r>
              <a:rPr lang="en-US" sz="1400" dirty="0" smtClean="0">
                <a:latin typeface="Calibri" pitchFamily="34" charset="0"/>
                <a:cs typeface="Calibri" pitchFamily="34" charset="0"/>
              </a:rPr>
              <a:t> J </a:t>
            </a:r>
            <a:r>
              <a:rPr lang="en-US" sz="1400" dirty="0" err="1" smtClean="0">
                <a:latin typeface="Calibri" pitchFamily="34" charset="0"/>
                <a:cs typeface="Calibri" pitchFamily="34" charset="0"/>
              </a:rPr>
              <a:t>Adolesc</a:t>
            </a:r>
            <a:r>
              <a:rPr lang="en-US" sz="1400" dirty="0" smtClean="0">
                <a:latin typeface="Calibri" pitchFamily="34" charset="0"/>
                <a:cs typeface="Calibri" pitchFamily="34" charset="0"/>
              </a:rPr>
              <a:t> Med Health. 2005 Oct-Dec;17(4):355-65.</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Effects of the holding technique for restraint of aggression in children in</a:t>
            </a:r>
          </a:p>
          <a:p>
            <a:r>
              <a:rPr lang="en-US" sz="1400" dirty="0" smtClean="0">
                <a:latin typeface="Calibri" pitchFamily="34" charset="0"/>
                <a:cs typeface="Calibri" pitchFamily="34" charset="0"/>
              </a:rPr>
              <a:t>residential care.</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Shechory</a:t>
            </a:r>
            <a:r>
              <a:rPr lang="en-US" sz="1400" dirty="0" smtClean="0">
                <a:latin typeface="Calibri" pitchFamily="34" charset="0"/>
                <a:cs typeface="Calibri" pitchFamily="34" charset="0"/>
              </a:rPr>
              <a:t> M.</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Criminology, Bar-</a:t>
            </a:r>
            <a:r>
              <a:rPr lang="en-US" sz="1400" dirty="0" err="1" smtClean="0">
                <a:latin typeface="Calibri" pitchFamily="34" charset="0"/>
                <a:cs typeface="Calibri" pitchFamily="34" charset="0"/>
              </a:rPr>
              <a:t>Ilan</a:t>
            </a:r>
            <a:r>
              <a:rPr lang="en-US" sz="1400" dirty="0" smtClean="0">
                <a:latin typeface="Calibri" pitchFamily="34" charset="0"/>
                <a:cs typeface="Calibri" pitchFamily="34" charset="0"/>
              </a:rPr>
              <a:t> University, Ramat-</a:t>
            </a:r>
            <a:r>
              <a:rPr lang="en-US" sz="1400" dirty="0" err="1" smtClean="0">
                <a:latin typeface="Calibri" pitchFamily="34" charset="0"/>
                <a:cs typeface="Calibri" pitchFamily="34" charset="0"/>
              </a:rPr>
              <a:t>Gan</a:t>
            </a:r>
            <a:r>
              <a:rPr lang="en-US" sz="1400" dirty="0" smtClean="0">
                <a:latin typeface="Calibri" pitchFamily="34" charset="0"/>
                <a:cs typeface="Calibri" pitchFamily="34" charset="0"/>
              </a:rPr>
              <a:t>, Israel.</a:t>
            </a:r>
          </a:p>
          <a:p>
            <a:r>
              <a:rPr lang="en-US" sz="1400" dirty="0" smtClean="0">
                <a:latin typeface="Calibri" pitchFamily="34" charset="0"/>
                <a:cs typeface="Calibri" pitchFamily="34" charset="0"/>
              </a:rPr>
              <a:t>mally@bezeqint.net</a:t>
            </a:r>
            <a:endParaRPr lang="en-US" sz="1400" dirty="0">
              <a:latin typeface="Calibri" pitchFamily="34" charset="0"/>
              <a:cs typeface="Calibri"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815882"/>
          </a:xfrm>
          <a:prstGeom prst="rect">
            <a:avLst/>
          </a:prstGeom>
        </p:spPr>
        <p:txBody>
          <a:bodyPr wrap="square">
            <a:spAutoFit/>
          </a:bodyPr>
          <a:lstStyle/>
          <a:p>
            <a:r>
              <a:rPr lang="en-US" sz="1400" dirty="0" smtClean="0">
                <a:latin typeface="Calibri" pitchFamily="34" charset="0"/>
                <a:cs typeface="Calibri" pitchFamily="34" charset="0"/>
              </a:rPr>
              <a:t>21. </a:t>
            </a:r>
            <a:r>
              <a:rPr lang="en-US" sz="1400" dirty="0" err="1" smtClean="0">
                <a:latin typeface="Calibri" pitchFamily="34" charset="0"/>
                <a:cs typeface="Calibri" pitchFamily="34" charset="0"/>
              </a:rPr>
              <a:t>Int</a:t>
            </a:r>
            <a:r>
              <a:rPr lang="en-US" sz="1400" dirty="0" smtClean="0">
                <a:latin typeface="Calibri" pitchFamily="34" charset="0"/>
                <a:cs typeface="Calibri" pitchFamily="34" charset="0"/>
              </a:rPr>
              <a:t> J </a:t>
            </a:r>
            <a:r>
              <a:rPr lang="en-US" sz="1400" dirty="0" err="1" smtClean="0">
                <a:latin typeface="Calibri" pitchFamily="34" charset="0"/>
                <a:cs typeface="Calibri" pitchFamily="34" charset="0"/>
              </a:rPr>
              <a:t>Adolesc</a:t>
            </a:r>
            <a:r>
              <a:rPr lang="en-US" sz="1400" dirty="0" smtClean="0">
                <a:latin typeface="Calibri" pitchFamily="34" charset="0"/>
                <a:cs typeface="Calibri" pitchFamily="34" charset="0"/>
              </a:rPr>
              <a:t> Med Health. 2005 Jul-Sep;17(3):205-9.</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Impulsivity in the prediction of suicidal behavior in adolescent populations.</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Gorlyn</a:t>
            </a:r>
            <a:r>
              <a:rPr lang="en-US" sz="1400" dirty="0" smtClean="0">
                <a:latin typeface="Calibri" pitchFamily="34" charset="0"/>
                <a:cs typeface="Calibri" pitchFamily="34" charset="0"/>
              </a:rPr>
              <a:t> M.</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Neuroscience, New York State Psychiatric Institute, New York, NY</a:t>
            </a:r>
          </a:p>
          <a:p>
            <a:r>
              <a:rPr lang="en-US" sz="1400" dirty="0" smtClean="0">
                <a:latin typeface="Calibri" pitchFamily="34" charset="0"/>
                <a:cs typeface="Calibri" pitchFamily="34" charset="0"/>
              </a:rPr>
              <a:t>10032, USA. mgorlyn@neuron.cpmc.columbia.edu</a:t>
            </a:r>
            <a:endParaRPr lang="en-US" sz="1400" dirty="0">
              <a:latin typeface="Calibri" pitchFamily="34" charset="0"/>
              <a:cs typeface="Calibri" pitchFamily="34" charset="0"/>
            </a:endParaRPr>
          </a:p>
        </p:txBody>
      </p:sp>
      <p:sp>
        <p:nvSpPr>
          <p:cNvPr id="3" name="Rectangle 2"/>
          <p:cNvSpPr/>
          <p:nvPr/>
        </p:nvSpPr>
        <p:spPr>
          <a:xfrm>
            <a:off x="0" y="1815882"/>
            <a:ext cx="9144000" cy="2031325"/>
          </a:xfrm>
          <a:prstGeom prst="rect">
            <a:avLst/>
          </a:prstGeom>
        </p:spPr>
        <p:txBody>
          <a:bodyPr wrap="square">
            <a:spAutoFit/>
          </a:bodyPr>
          <a:lstStyle/>
          <a:p>
            <a:r>
              <a:rPr lang="en-US" sz="1400" dirty="0" smtClean="0">
                <a:latin typeface="Calibri" pitchFamily="34" charset="0"/>
                <a:cs typeface="Calibri" pitchFamily="34" charset="0"/>
              </a:rPr>
              <a:t>22. J Affect </a:t>
            </a:r>
            <a:r>
              <a:rPr lang="en-US" sz="1400" dirty="0" err="1" smtClean="0">
                <a:latin typeface="Calibri" pitchFamily="34" charset="0"/>
                <a:cs typeface="Calibri" pitchFamily="34" charset="0"/>
              </a:rPr>
              <a:t>Disord</a:t>
            </a:r>
            <a:r>
              <a:rPr lang="en-US" sz="1400" dirty="0" smtClean="0">
                <a:latin typeface="Calibri" pitchFamily="34" charset="0"/>
                <a:cs typeface="Calibri" pitchFamily="34" charset="0"/>
              </a:rPr>
              <a:t>. 2005 Dec;89(1-3):99-105. </a:t>
            </a:r>
            <a:r>
              <a:rPr lang="en-US" sz="1400" dirty="0" err="1" smtClean="0">
                <a:latin typeface="Calibri" pitchFamily="34" charset="0"/>
                <a:cs typeface="Calibri" pitchFamily="34" charset="0"/>
              </a:rPr>
              <a:t>Epub</a:t>
            </a:r>
            <a:r>
              <a:rPr lang="en-US" sz="1400" dirty="0" smtClean="0">
                <a:latin typeface="Calibri" pitchFamily="34" charset="0"/>
                <a:cs typeface="Calibri" pitchFamily="34" charset="0"/>
              </a:rPr>
              <a:t> 2005 Sep 27.</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Obsessive fears about harm to self or others and overt aggressive behaviors in</a:t>
            </a:r>
          </a:p>
          <a:p>
            <a:r>
              <a:rPr lang="en-US" sz="1400" dirty="0" smtClean="0">
                <a:latin typeface="Calibri" pitchFamily="34" charset="0"/>
                <a:cs typeface="Calibri" pitchFamily="34" charset="0"/>
              </a:rPr>
              <a:t>youth diagnosed with juvenile-onset bipolar disorder.</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Papolos</a:t>
            </a:r>
            <a:r>
              <a:rPr lang="en-US" sz="1400" dirty="0" smtClean="0">
                <a:latin typeface="Calibri" pitchFamily="34" charset="0"/>
                <a:cs typeface="Calibri" pitchFamily="34" charset="0"/>
              </a:rPr>
              <a:t> D, </a:t>
            </a:r>
            <a:r>
              <a:rPr lang="en-US" sz="1400" dirty="0" err="1" smtClean="0">
                <a:latin typeface="Calibri" pitchFamily="34" charset="0"/>
                <a:cs typeface="Calibri" pitchFamily="34" charset="0"/>
              </a:rPr>
              <a:t>Hennen</a:t>
            </a:r>
            <a:r>
              <a:rPr lang="en-US" sz="1400" dirty="0" smtClean="0">
                <a:latin typeface="Calibri" pitchFamily="34" charset="0"/>
                <a:cs typeface="Calibri" pitchFamily="34" charset="0"/>
              </a:rPr>
              <a:t> J, </a:t>
            </a:r>
            <a:r>
              <a:rPr lang="en-US" sz="1400" dirty="0" err="1" smtClean="0">
                <a:latin typeface="Calibri" pitchFamily="34" charset="0"/>
                <a:cs typeface="Calibri" pitchFamily="34" charset="0"/>
              </a:rPr>
              <a:t>Cockerham</a:t>
            </a:r>
            <a:r>
              <a:rPr lang="en-US" sz="1400" dirty="0" smtClean="0">
                <a:latin typeface="Calibri" pitchFamily="34" charset="0"/>
                <a:cs typeface="Calibri" pitchFamily="34" charset="0"/>
              </a:rPr>
              <a:t> M.</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Juvenile Bipolar Research Foundation, 550 Ridgewood Rd., Maplewood, NJ 07040,</a:t>
            </a:r>
          </a:p>
          <a:p>
            <a:r>
              <a:rPr lang="en-US" sz="1400" dirty="0" smtClean="0">
                <a:latin typeface="Calibri" pitchFamily="34" charset="0"/>
                <a:cs typeface="Calibri" pitchFamily="34" charset="0"/>
              </a:rPr>
              <a:t>United States. dpapolos@jbrf.org</a:t>
            </a:r>
            <a:endParaRPr lang="en-US" sz="1400" dirty="0">
              <a:latin typeface="Calibri" pitchFamily="34" charset="0"/>
              <a:cs typeface="Calibri" pitchFamily="34" charset="0"/>
            </a:endParaRPr>
          </a:p>
        </p:txBody>
      </p:sp>
      <p:sp>
        <p:nvSpPr>
          <p:cNvPr id="4" name="Rectangle 3"/>
          <p:cNvSpPr/>
          <p:nvPr/>
        </p:nvSpPr>
        <p:spPr>
          <a:xfrm>
            <a:off x="0" y="3859733"/>
            <a:ext cx="9144000" cy="2031325"/>
          </a:xfrm>
          <a:prstGeom prst="rect">
            <a:avLst/>
          </a:prstGeom>
        </p:spPr>
        <p:txBody>
          <a:bodyPr wrap="square">
            <a:spAutoFit/>
          </a:bodyPr>
          <a:lstStyle/>
          <a:p>
            <a:r>
              <a:rPr lang="en-US" sz="1400" dirty="0" smtClean="0">
                <a:latin typeface="Calibri" pitchFamily="34" charset="0"/>
                <a:cs typeface="Calibri" pitchFamily="34" charset="0"/>
              </a:rPr>
              <a:t>23. J Affect </a:t>
            </a:r>
            <a:r>
              <a:rPr lang="en-US" sz="1400" dirty="0" err="1" smtClean="0">
                <a:latin typeface="Calibri" pitchFamily="34" charset="0"/>
                <a:cs typeface="Calibri" pitchFamily="34" charset="0"/>
              </a:rPr>
              <a:t>Disord</a:t>
            </a:r>
            <a:r>
              <a:rPr lang="en-US" sz="1400" dirty="0" smtClean="0">
                <a:latin typeface="Calibri" pitchFamily="34" charset="0"/>
                <a:cs typeface="Calibri" pitchFamily="34" charset="0"/>
              </a:rPr>
              <a:t>. 2005 Mar;85(1-2):181-9.</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Cyclothymic</a:t>
            </a:r>
            <a:r>
              <a:rPr lang="en-US" sz="1400" dirty="0" smtClean="0">
                <a:latin typeface="Calibri" pitchFamily="34" charset="0"/>
                <a:cs typeface="Calibri" pitchFamily="34" charset="0"/>
              </a:rPr>
              <a:t> temperament as a prospective predictor of bipolarity and </a:t>
            </a:r>
            <a:r>
              <a:rPr lang="en-US" sz="1400" dirty="0" err="1" smtClean="0">
                <a:latin typeface="Calibri" pitchFamily="34" charset="0"/>
                <a:cs typeface="Calibri" pitchFamily="34" charset="0"/>
              </a:rPr>
              <a:t>suicidality</a:t>
            </a:r>
            <a:r>
              <a:rPr lang="en-US" sz="1400" dirty="0" smtClean="0">
                <a:latin typeface="Calibri" pitchFamily="34" charset="0"/>
                <a:cs typeface="Calibri" pitchFamily="34" charset="0"/>
              </a:rPr>
              <a:t> </a:t>
            </a:r>
          </a:p>
          <a:p>
            <a:r>
              <a:rPr lang="en-US" sz="1400" dirty="0" smtClean="0">
                <a:latin typeface="Calibri" pitchFamily="34" charset="0"/>
                <a:cs typeface="Calibri" pitchFamily="34" charset="0"/>
              </a:rPr>
              <a:t>in children and adolescents with major depressive disorder.</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Kochman</a:t>
            </a:r>
            <a:r>
              <a:rPr lang="en-US" sz="1400" dirty="0" smtClean="0">
                <a:latin typeface="Calibri" pitchFamily="34" charset="0"/>
                <a:cs typeface="Calibri" pitchFamily="34" charset="0"/>
              </a:rPr>
              <a:t> FJ, </a:t>
            </a:r>
            <a:r>
              <a:rPr lang="en-US" sz="1400" dirty="0" err="1" smtClean="0">
                <a:latin typeface="Calibri" pitchFamily="34" charset="0"/>
                <a:cs typeface="Calibri" pitchFamily="34" charset="0"/>
              </a:rPr>
              <a:t>Hantouche</a:t>
            </a:r>
            <a:r>
              <a:rPr lang="en-US" sz="1400" dirty="0" smtClean="0">
                <a:latin typeface="Calibri" pitchFamily="34" charset="0"/>
                <a:cs typeface="Calibri" pitchFamily="34" charset="0"/>
              </a:rPr>
              <a:t> EG, Ferrari P, </a:t>
            </a:r>
            <a:r>
              <a:rPr lang="en-US" sz="1400" dirty="0" err="1" smtClean="0">
                <a:latin typeface="Calibri" pitchFamily="34" charset="0"/>
                <a:cs typeface="Calibri" pitchFamily="34" charset="0"/>
              </a:rPr>
              <a:t>Lancrenon</a:t>
            </a:r>
            <a:r>
              <a:rPr lang="en-US" sz="1400" dirty="0" smtClean="0">
                <a:latin typeface="Calibri" pitchFamily="34" charset="0"/>
                <a:cs typeface="Calibri" pitchFamily="34" charset="0"/>
              </a:rPr>
              <a:t> S, </a:t>
            </a:r>
            <a:r>
              <a:rPr lang="en-US" sz="1400" dirty="0" err="1" smtClean="0">
                <a:latin typeface="Calibri" pitchFamily="34" charset="0"/>
                <a:cs typeface="Calibri" pitchFamily="34" charset="0"/>
              </a:rPr>
              <a:t>Bayart</a:t>
            </a:r>
            <a:r>
              <a:rPr lang="en-US" sz="1400" dirty="0" smtClean="0">
                <a:latin typeface="Calibri" pitchFamily="34" charset="0"/>
                <a:cs typeface="Calibri" pitchFamily="34" charset="0"/>
              </a:rPr>
              <a:t> D, </a:t>
            </a:r>
            <a:r>
              <a:rPr lang="en-US" sz="1400" dirty="0" err="1" smtClean="0">
                <a:latin typeface="Calibri" pitchFamily="34" charset="0"/>
                <a:cs typeface="Calibri" pitchFamily="34" charset="0"/>
              </a:rPr>
              <a:t>Akiskal</a:t>
            </a:r>
            <a:r>
              <a:rPr lang="en-US" sz="1400" dirty="0" smtClean="0">
                <a:latin typeface="Calibri" pitchFamily="34" charset="0"/>
                <a:cs typeface="Calibri" pitchFamily="34" charset="0"/>
              </a:rPr>
              <a:t> HS.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Child and Adolescent Psychiatry, Unit 59I13, 304 Avenue </a:t>
            </a:r>
            <a:r>
              <a:rPr lang="en-US" sz="1400" dirty="0" err="1" smtClean="0">
                <a:latin typeface="Calibri" pitchFamily="34" charset="0"/>
                <a:cs typeface="Calibri" pitchFamily="34" charset="0"/>
              </a:rPr>
              <a:t>Motte</a:t>
            </a:r>
            <a:r>
              <a:rPr lang="en-US" sz="1400" dirty="0" smtClean="0">
                <a:latin typeface="Calibri" pitchFamily="34" charset="0"/>
                <a:cs typeface="Calibri" pitchFamily="34" charset="0"/>
              </a:rPr>
              <a:t>,</a:t>
            </a:r>
          </a:p>
          <a:p>
            <a:r>
              <a:rPr lang="en-US" sz="1400" dirty="0" smtClean="0">
                <a:latin typeface="Calibri" pitchFamily="34" charset="0"/>
                <a:cs typeface="Calibri" pitchFamily="34" charset="0"/>
              </a:rPr>
              <a:t>59100 Roubaix, France. fkochman@voila.fr</a:t>
            </a:r>
            <a:endParaRPr lang="en-US" sz="1400" dirty="0">
              <a:latin typeface="Calibri" pitchFamily="34" charset="0"/>
              <a:cs typeface="Calibri"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893100"/>
          </a:xfrm>
          <a:prstGeom prst="rect">
            <a:avLst/>
          </a:prstGeom>
        </p:spPr>
        <p:txBody>
          <a:bodyPr wrap="square">
            <a:spAutoFit/>
          </a:bodyPr>
          <a:lstStyle/>
          <a:p>
            <a:r>
              <a:rPr lang="en-US" sz="1400" dirty="0" smtClean="0">
                <a:latin typeface="Calibri" pitchFamily="34" charset="0"/>
                <a:cs typeface="Calibri" pitchFamily="34" charset="0"/>
              </a:rPr>
              <a:t>24. </a:t>
            </a:r>
            <a:r>
              <a:rPr lang="en-US" sz="1400" dirty="0" err="1" smtClean="0">
                <a:latin typeface="Calibri" pitchFamily="34" charset="0"/>
                <a:cs typeface="Calibri" pitchFamily="34" charset="0"/>
              </a:rPr>
              <a:t>Compr</a:t>
            </a:r>
            <a:r>
              <a:rPr lang="en-US" sz="1400" dirty="0" smtClean="0">
                <a:latin typeface="Calibri" pitchFamily="34" charset="0"/>
                <a:cs typeface="Calibri" pitchFamily="34" charset="0"/>
              </a:rPr>
              <a:t> Psychiatry. 2005 Mar-Apr;46(2):90-7.</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Effect of gender on suicide attempters versus </a:t>
            </a:r>
            <a:r>
              <a:rPr lang="en-US" sz="1400" dirty="0" err="1" smtClean="0">
                <a:latin typeface="Calibri" pitchFamily="34" charset="0"/>
                <a:cs typeface="Calibri" pitchFamily="34" charset="0"/>
              </a:rPr>
              <a:t>nonattempters</a:t>
            </a:r>
            <a:r>
              <a:rPr lang="en-US" sz="1400" dirty="0" smtClean="0">
                <a:latin typeface="Calibri" pitchFamily="34" charset="0"/>
                <a:cs typeface="Calibri" pitchFamily="34" charset="0"/>
              </a:rPr>
              <a:t> in an adolescent</a:t>
            </a:r>
          </a:p>
          <a:p>
            <a:r>
              <a:rPr lang="en-US" sz="1400" dirty="0" smtClean="0">
                <a:latin typeface="Calibri" pitchFamily="34" charset="0"/>
                <a:cs typeface="Calibri" pitchFamily="34" charset="0"/>
              </a:rPr>
              <a:t>inpatient unit.</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Fennig</a:t>
            </a:r>
            <a:r>
              <a:rPr lang="en-US" sz="1400" dirty="0" smtClean="0">
                <a:latin typeface="Calibri" pitchFamily="34" charset="0"/>
                <a:cs typeface="Calibri" pitchFamily="34" charset="0"/>
              </a:rPr>
              <a:t> S, </a:t>
            </a:r>
            <a:r>
              <a:rPr lang="en-US" sz="1400" dirty="0" err="1" smtClean="0">
                <a:latin typeface="Calibri" pitchFamily="34" charset="0"/>
                <a:cs typeface="Calibri" pitchFamily="34" charset="0"/>
              </a:rPr>
              <a:t>Geva</a:t>
            </a:r>
            <a:r>
              <a:rPr lang="en-US" sz="1400" dirty="0" smtClean="0">
                <a:latin typeface="Calibri" pitchFamily="34" charset="0"/>
                <a:cs typeface="Calibri" pitchFamily="34" charset="0"/>
              </a:rPr>
              <a:t> K, </a:t>
            </a:r>
            <a:r>
              <a:rPr lang="en-US" sz="1400" dirty="0" err="1" smtClean="0">
                <a:latin typeface="Calibri" pitchFamily="34" charset="0"/>
                <a:cs typeface="Calibri" pitchFamily="34" charset="0"/>
              </a:rPr>
              <a:t>Zalsman</a:t>
            </a:r>
            <a:r>
              <a:rPr lang="en-US" sz="1400" dirty="0" smtClean="0">
                <a:latin typeface="Calibri" pitchFamily="34" charset="0"/>
                <a:cs typeface="Calibri" pitchFamily="34" charset="0"/>
              </a:rPr>
              <a:t> G, </a:t>
            </a:r>
            <a:r>
              <a:rPr lang="en-US" sz="1400" dirty="0" err="1" smtClean="0">
                <a:latin typeface="Calibri" pitchFamily="34" charset="0"/>
                <a:cs typeface="Calibri" pitchFamily="34" charset="0"/>
              </a:rPr>
              <a:t>Weizman</a:t>
            </a:r>
            <a:r>
              <a:rPr lang="en-US" sz="1400" dirty="0" smtClean="0">
                <a:latin typeface="Calibri" pitchFamily="34" charset="0"/>
                <a:cs typeface="Calibri" pitchFamily="34" charset="0"/>
              </a:rPr>
              <a:t> A, </a:t>
            </a:r>
            <a:r>
              <a:rPr lang="en-US" sz="1400" dirty="0" err="1" smtClean="0">
                <a:latin typeface="Calibri" pitchFamily="34" charset="0"/>
                <a:cs typeface="Calibri" pitchFamily="34" charset="0"/>
              </a:rPr>
              <a:t>Fennig</a:t>
            </a:r>
            <a:r>
              <a:rPr lang="en-US" sz="1400" dirty="0" smtClean="0">
                <a:latin typeface="Calibri" pitchFamily="34" charset="0"/>
                <a:cs typeface="Calibri" pitchFamily="34" charset="0"/>
              </a:rPr>
              <a:t> S, </a:t>
            </a:r>
            <a:r>
              <a:rPr lang="en-US" sz="1400" dirty="0" err="1" smtClean="0">
                <a:latin typeface="Calibri" pitchFamily="34" charset="0"/>
                <a:cs typeface="Calibri" pitchFamily="34" charset="0"/>
              </a:rPr>
              <a:t>Apter</a:t>
            </a:r>
            <a:r>
              <a:rPr lang="en-US" sz="1400" dirty="0" smtClean="0">
                <a:latin typeface="Calibri" pitchFamily="34" charset="0"/>
                <a:cs typeface="Calibri" pitchFamily="34" charset="0"/>
              </a:rPr>
              <a:t> A.</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 Feinberg Child Study Center, Schneider Children's Medical Center of Israel,</a:t>
            </a:r>
          </a:p>
          <a:p>
            <a:r>
              <a:rPr lang="en-US" sz="1400" dirty="0" err="1" smtClean="0">
                <a:latin typeface="Calibri" pitchFamily="34" charset="0"/>
                <a:cs typeface="Calibri" pitchFamily="34" charset="0"/>
              </a:rPr>
              <a:t>Petach</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Tikva</a:t>
            </a:r>
            <a:r>
              <a:rPr lang="en-US" sz="1400" dirty="0" smtClean="0">
                <a:latin typeface="Calibri" pitchFamily="34" charset="0"/>
                <a:cs typeface="Calibri" pitchFamily="34" charset="0"/>
              </a:rPr>
              <a:t> 49202, Israel. sfennig@clalit.org.il</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Erratum in</a:t>
            </a:r>
          </a:p>
          <a:p>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Compr</a:t>
            </a:r>
            <a:r>
              <a:rPr lang="en-US" sz="1400" dirty="0" smtClean="0">
                <a:latin typeface="Calibri" pitchFamily="34" charset="0"/>
                <a:cs typeface="Calibri" pitchFamily="34" charset="0"/>
              </a:rPr>
              <a:t> Psychiatry. 2005 May-Jun;46(3):238. </a:t>
            </a:r>
            <a:r>
              <a:rPr lang="en-US" sz="1400" dirty="0" err="1" smtClean="0">
                <a:latin typeface="Calibri" pitchFamily="34" charset="0"/>
                <a:cs typeface="Calibri" pitchFamily="34" charset="0"/>
              </a:rPr>
              <a:t>Zalzman</a:t>
            </a:r>
            <a:r>
              <a:rPr lang="en-US" sz="1400" dirty="0" smtClean="0">
                <a:latin typeface="Calibri" pitchFamily="34" charset="0"/>
                <a:cs typeface="Calibri" pitchFamily="34" charset="0"/>
              </a:rPr>
              <a:t>, Gil [corrected to </a:t>
            </a:r>
            <a:r>
              <a:rPr lang="en-US" sz="1400" dirty="0" err="1" smtClean="0">
                <a:latin typeface="Calibri" pitchFamily="34" charset="0"/>
                <a:cs typeface="Calibri" pitchFamily="34" charset="0"/>
              </a:rPr>
              <a:t>Zalsman</a:t>
            </a:r>
            <a:r>
              <a:rPr lang="en-US" sz="1400" dirty="0" smtClean="0">
                <a:latin typeface="Calibri" pitchFamily="34" charset="0"/>
                <a:cs typeface="Calibri" pitchFamily="34" charset="0"/>
              </a:rPr>
              <a:t>,</a:t>
            </a:r>
          </a:p>
          <a:p>
            <a:r>
              <a:rPr lang="en-US" sz="1400" dirty="0" smtClean="0">
                <a:latin typeface="Calibri" pitchFamily="34" charset="0"/>
                <a:cs typeface="Calibri" pitchFamily="34" charset="0"/>
              </a:rPr>
              <a:t>Gil]; Weitzman, Abraham [corrected to </a:t>
            </a:r>
            <a:r>
              <a:rPr lang="en-US" sz="1400" dirty="0" err="1" smtClean="0">
                <a:latin typeface="Calibri" pitchFamily="34" charset="0"/>
                <a:cs typeface="Calibri" pitchFamily="34" charset="0"/>
              </a:rPr>
              <a:t>Weizman</a:t>
            </a:r>
            <a:r>
              <a:rPr lang="en-US" sz="1400" dirty="0" smtClean="0">
                <a:latin typeface="Calibri" pitchFamily="34" charset="0"/>
                <a:cs typeface="Calibri" pitchFamily="34" charset="0"/>
              </a:rPr>
              <a:t>, Abraham].</a:t>
            </a:r>
            <a:endParaRPr lang="en-US" sz="1400" dirty="0">
              <a:latin typeface="Calibri" pitchFamily="34" charset="0"/>
              <a:cs typeface="Calibri" pitchFamily="34" charset="0"/>
            </a:endParaRPr>
          </a:p>
        </p:txBody>
      </p:sp>
      <p:sp>
        <p:nvSpPr>
          <p:cNvPr id="3" name="Rectangle 2"/>
          <p:cNvSpPr/>
          <p:nvPr/>
        </p:nvSpPr>
        <p:spPr>
          <a:xfrm>
            <a:off x="0" y="2893100"/>
            <a:ext cx="9144000" cy="2677656"/>
          </a:xfrm>
          <a:prstGeom prst="rect">
            <a:avLst/>
          </a:prstGeom>
        </p:spPr>
        <p:txBody>
          <a:bodyPr wrap="square">
            <a:spAutoFit/>
          </a:bodyPr>
          <a:lstStyle/>
          <a:p>
            <a:r>
              <a:rPr lang="en-US" sz="1400" dirty="0" smtClean="0">
                <a:latin typeface="Calibri" pitchFamily="34" charset="0"/>
                <a:cs typeface="Calibri" pitchFamily="34" charset="0"/>
              </a:rPr>
              <a:t>25. Child Abuse </a:t>
            </a:r>
            <a:r>
              <a:rPr lang="en-US" sz="1400" dirty="0" err="1" smtClean="0">
                <a:latin typeface="Calibri" pitchFamily="34" charset="0"/>
                <a:cs typeface="Calibri" pitchFamily="34" charset="0"/>
              </a:rPr>
              <a:t>Negl</a:t>
            </a:r>
            <a:r>
              <a:rPr lang="en-US" sz="1400" dirty="0" smtClean="0">
                <a:latin typeface="Calibri" pitchFamily="34" charset="0"/>
                <a:cs typeface="Calibri" pitchFamily="34" charset="0"/>
              </a:rPr>
              <a:t>. 2002 Dec;26(12):1211-33.</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Negative caregiver strategies and psychopathology in urban, African-American</a:t>
            </a:r>
          </a:p>
          <a:p>
            <a:r>
              <a:rPr lang="en-US" sz="1400" dirty="0" smtClean="0">
                <a:latin typeface="Calibri" pitchFamily="34" charset="0"/>
                <a:cs typeface="Calibri" pitchFamily="34" charset="0"/>
              </a:rPr>
              <a:t>young adults.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Koenig AL, </a:t>
            </a:r>
            <a:r>
              <a:rPr lang="en-US" sz="1400" dirty="0" err="1" smtClean="0">
                <a:latin typeface="Calibri" pitchFamily="34" charset="0"/>
                <a:cs typeface="Calibri" pitchFamily="34" charset="0"/>
              </a:rPr>
              <a:t>Ialongo</a:t>
            </a:r>
            <a:r>
              <a:rPr lang="en-US" sz="1400" dirty="0" smtClean="0">
                <a:latin typeface="Calibri" pitchFamily="34" charset="0"/>
                <a:cs typeface="Calibri" pitchFamily="34" charset="0"/>
              </a:rPr>
              <a:t> N, Wagner BM, </a:t>
            </a:r>
            <a:r>
              <a:rPr lang="en-US" sz="1400" dirty="0" err="1" smtClean="0">
                <a:latin typeface="Calibri" pitchFamily="34" charset="0"/>
                <a:cs typeface="Calibri" pitchFamily="34" charset="0"/>
              </a:rPr>
              <a:t>Poduska</a:t>
            </a:r>
            <a:r>
              <a:rPr lang="en-US" sz="1400" dirty="0" smtClean="0">
                <a:latin typeface="Calibri" pitchFamily="34" charset="0"/>
                <a:cs typeface="Calibri" pitchFamily="34" charset="0"/>
              </a:rPr>
              <a:t> J, </a:t>
            </a:r>
            <a:r>
              <a:rPr lang="en-US" sz="1400" dirty="0" err="1" smtClean="0">
                <a:latin typeface="Calibri" pitchFamily="34" charset="0"/>
                <a:cs typeface="Calibri" pitchFamily="34" charset="0"/>
              </a:rPr>
              <a:t>Kellam</a:t>
            </a:r>
            <a:r>
              <a:rPr lang="en-US" sz="1400" dirty="0" smtClean="0">
                <a:latin typeface="Calibri" pitchFamily="34" charset="0"/>
                <a:cs typeface="Calibri" pitchFamily="34" charset="0"/>
              </a:rPr>
              <a:t> 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Mental Hygiene, Bloomberg School of Public Health, Johns Hopkins</a:t>
            </a:r>
          </a:p>
          <a:p>
            <a:r>
              <a:rPr lang="en-US" sz="1400" dirty="0" smtClean="0">
                <a:latin typeface="Calibri" pitchFamily="34" charset="0"/>
                <a:cs typeface="Calibri" pitchFamily="34" charset="0"/>
              </a:rPr>
              <a:t>University, 624 North Broadway, Room 809, Baltimore, MD 21205 USA.</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Comment in</a:t>
            </a:r>
          </a:p>
          <a:p>
            <a:r>
              <a:rPr lang="en-US" sz="1400" dirty="0" smtClean="0">
                <a:latin typeface="Calibri" pitchFamily="34" charset="0"/>
                <a:cs typeface="Calibri" pitchFamily="34" charset="0"/>
              </a:rPr>
              <a:t>    Child Abuse </a:t>
            </a:r>
            <a:r>
              <a:rPr lang="en-US" sz="1400" dirty="0" err="1" smtClean="0">
                <a:latin typeface="Calibri" pitchFamily="34" charset="0"/>
                <a:cs typeface="Calibri" pitchFamily="34" charset="0"/>
              </a:rPr>
              <a:t>Negl</a:t>
            </a:r>
            <a:r>
              <a:rPr lang="en-US" sz="1400" dirty="0" smtClean="0">
                <a:latin typeface="Calibri" pitchFamily="34" charset="0"/>
                <a:cs typeface="Calibri" pitchFamily="34" charset="0"/>
              </a:rPr>
              <a:t>. 2002 Dec;26(12):1209-10.</a:t>
            </a:r>
            <a:endParaRPr lang="en-US" sz="1400" dirty="0">
              <a:latin typeface="Calibri" pitchFamily="34" charset="0"/>
              <a:cs typeface="Calibri"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246769"/>
          </a:xfrm>
          <a:prstGeom prst="rect">
            <a:avLst/>
          </a:prstGeom>
        </p:spPr>
        <p:txBody>
          <a:bodyPr wrap="square">
            <a:spAutoFit/>
          </a:bodyPr>
          <a:lstStyle/>
          <a:p>
            <a:r>
              <a:rPr lang="en-US" sz="1400" dirty="0" smtClean="0">
                <a:latin typeface="Calibri" pitchFamily="34" charset="0"/>
                <a:cs typeface="Calibri" pitchFamily="34" charset="0"/>
              </a:rPr>
              <a:t>26. Z Kinder </a:t>
            </a:r>
            <a:r>
              <a:rPr lang="en-US" sz="1400" dirty="0" err="1" smtClean="0">
                <a:latin typeface="Calibri" pitchFamily="34" charset="0"/>
                <a:cs typeface="Calibri" pitchFamily="34" charset="0"/>
              </a:rPr>
              <a:t>Jugendpsychiatr</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Psychother</a:t>
            </a:r>
            <a:r>
              <a:rPr lang="en-US" sz="1400" dirty="0" smtClean="0">
                <a:latin typeface="Calibri" pitchFamily="34" charset="0"/>
                <a:cs typeface="Calibri" pitchFamily="34" charset="0"/>
              </a:rPr>
              <a:t>. 2002 Aug;30(3):163-72.</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a:t>
            </a:r>
            <a:r>
              <a:rPr lang="en-US" sz="1400" dirty="0" err="1" smtClean="0">
                <a:latin typeface="Calibri" pitchFamily="34" charset="0"/>
                <a:cs typeface="Calibri" pitchFamily="34" charset="0"/>
              </a:rPr>
              <a:t>Thrombocytic</a:t>
            </a:r>
            <a:r>
              <a:rPr lang="en-US" sz="1400" dirty="0" smtClean="0">
                <a:latin typeface="Calibri" pitchFamily="34" charset="0"/>
                <a:cs typeface="Calibri" pitchFamily="34" charset="0"/>
              </a:rPr>
              <a:t> serotonin concentration in depressed children and adolescents].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[Article in German]</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Gerhard UJ, </a:t>
            </a:r>
            <a:r>
              <a:rPr lang="en-US" sz="1400" dirty="0" err="1" smtClean="0">
                <a:latin typeface="Calibri" pitchFamily="34" charset="0"/>
                <a:cs typeface="Calibri" pitchFamily="34" charset="0"/>
              </a:rPr>
              <a:t>Naumann</a:t>
            </a:r>
            <a:r>
              <a:rPr lang="en-US" sz="1400" dirty="0" smtClean="0">
                <a:latin typeface="Calibri" pitchFamily="34" charset="0"/>
                <a:cs typeface="Calibri" pitchFamily="34" charset="0"/>
              </a:rPr>
              <a:t> M, Kluge H, </a:t>
            </a:r>
            <a:r>
              <a:rPr lang="en-US" sz="1400" dirty="0" err="1" smtClean="0">
                <a:latin typeface="Calibri" pitchFamily="34" charset="0"/>
                <a:cs typeface="Calibri" pitchFamily="34" charset="0"/>
              </a:rPr>
              <a:t>Blanz</a:t>
            </a:r>
            <a:r>
              <a:rPr lang="en-US" sz="1400" dirty="0" smtClean="0">
                <a:latin typeface="Calibri" pitchFamily="34" charset="0"/>
                <a:cs typeface="Calibri" pitchFamily="34" charset="0"/>
              </a:rPr>
              <a:t> B.</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Klinik</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für</a:t>
            </a:r>
            <a:r>
              <a:rPr lang="en-US" sz="1400" dirty="0" smtClean="0">
                <a:latin typeface="Calibri" pitchFamily="34" charset="0"/>
                <a:cs typeface="Calibri" pitchFamily="34" charset="0"/>
              </a:rPr>
              <a:t> Kinder- und </a:t>
            </a:r>
            <a:r>
              <a:rPr lang="en-US" sz="1400" dirty="0" err="1" smtClean="0">
                <a:latin typeface="Calibri" pitchFamily="34" charset="0"/>
                <a:cs typeface="Calibri" pitchFamily="34" charset="0"/>
              </a:rPr>
              <a:t>Jugendpsychiatric</a:t>
            </a:r>
            <a:r>
              <a:rPr lang="en-US" sz="1400" dirty="0" smtClean="0">
                <a:latin typeface="Calibri" pitchFamily="34" charset="0"/>
                <a:cs typeface="Calibri" pitchFamily="34" charset="0"/>
              </a:rPr>
              <a:t> (Hans-Berger-</a:t>
            </a:r>
            <a:r>
              <a:rPr lang="en-US" sz="1400" dirty="0" err="1" smtClean="0">
                <a:latin typeface="Calibri" pitchFamily="34" charset="0"/>
                <a:cs typeface="Calibri" pitchFamily="34" charset="0"/>
              </a:rPr>
              <a:t>Kliniken</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der</a:t>
            </a:r>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Friedrich-Schiller-</a:t>
            </a:r>
            <a:r>
              <a:rPr lang="en-US" sz="1400" dirty="0" err="1" smtClean="0">
                <a:latin typeface="Calibri" pitchFamily="34" charset="0"/>
                <a:cs typeface="Calibri" pitchFamily="34" charset="0"/>
              </a:rPr>
              <a:t>Universität</a:t>
            </a:r>
            <a:r>
              <a:rPr lang="en-US" sz="1400" dirty="0" smtClean="0">
                <a:latin typeface="Calibri" pitchFamily="34" charset="0"/>
                <a:cs typeface="Calibri" pitchFamily="34" charset="0"/>
              </a:rPr>
              <a:t> Jena. U.-J.Gerhard@med.uni-jena.de</a:t>
            </a:r>
            <a:endParaRPr lang="en-US" sz="1400" dirty="0">
              <a:latin typeface="Calibri" pitchFamily="34" charset="0"/>
              <a:cs typeface="Calibri" pitchFamily="34" charset="0"/>
            </a:endParaRPr>
          </a:p>
        </p:txBody>
      </p:sp>
      <p:sp>
        <p:nvSpPr>
          <p:cNvPr id="3" name="Rectangle 2"/>
          <p:cNvSpPr/>
          <p:nvPr/>
        </p:nvSpPr>
        <p:spPr>
          <a:xfrm>
            <a:off x="0" y="2246769"/>
            <a:ext cx="9144000" cy="1815882"/>
          </a:xfrm>
          <a:prstGeom prst="rect">
            <a:avLst/>
          </a:prstGeom>
        </p:spPr>
        <p:txBody>
          <a:bodyPr wrap="square">
            <a:spAutoFit/>
          </a:bodyPr>
          <a:lstStyle/>
          <a:p>
            <a:r>
              <a:rPr lang="en-US" sz="1400" dirty="0" smtClean="0">
                <a:latin typeface="Calibri" pitchFamily="34" charset="0"/>
                <a:cs typeface="Calibri" pitchFamily="34" charset="0"/>
              </a:rPr>
              <a:t>27. Am J Orthopsychiatry. 2001 Jan;71(1):98-107.</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Depressive symptoms and </a:t>
            </a:r>
            <a:r>
              <a:rPr lang="en-US" sz="1400" dirty="0" err="1" smtClean="0">
                <a:latin typeface="Calibri" pitchFamily="34" charset="0"/>
                <a:cs typeface="Calibri" pitchFamily="34" charset="0"/>
              </a:rPr>
              <a:t>suicidality</a:t>
            </a:r>
            <a:r>
              <a:rPr lang="en-US" sz="1400" dirty="0" smtClean="0">
                <a:latin typeface="Calibri" pitchFamily="34" charset="0"/>
                <a:cs typeface="Calibri" pitchFamily="34" charset="0"/>
              </a:rPr>
              <a:t> in physically abused children.</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Finzi</a:t>
            </a:r>
            <a:r>
              <a:rPr lang="en-US" sz="1400" dirty="0" smtClean="0">
                <a:latin typeface="Calibri" pitchFamily="34" charset="0"/>
                <a:cs typeface="Calibri" pitchFamily="34" charset="0"/>
              </a:rPr>
              <a:t> R, Ram A, </a:t>
            </a:r>
            <a:r>
              <a:rPr lang="en-US" sz="1400" dirty="0" err="1" smtClean="0">
                <a:latin typeface="Calibri" pitchFamily="34" charset="0"/>
                <a:cs typeface="Calibri" pitchFamily="34" charset="0"/>
              </a:rPr>
              <a:t>Shnit</a:t>
            </a:r>
            <a:r>
              <a:rPr lang="en-US" sz="1400" dirty="0" smtClean="0">
                <a:latin typeface="Calibri" pitchFamily="34" charset="0"/>
                <a:cs typeface="Calibri" pitchFamily="34" charset="0"/>
              </a:rPr>
              <a:t> D, </a:t>
            </a:r>
            <a:r>
              <a:rPr lang="en-US" sz="1400" dirty="0" err="1" smtClean="0">
                <a:latin typeface="Calibri" pitchFamily="34" charset="0"/>
                <a:cs typeface="Calibri" pitchFamily="34" charset="0"/>
              </a:rPr>
              <a:t>Har</a:t>
            </a:r>
            <a:r>
              <a:rPr lang="en-US" sz="1400" dirty="0" smtClean="0">
                <a:latin typeface="Calibri" pitchFamily="34" charset="0"/>
                <a:cs typeface="Calibri" pitchFamily="34" charset="0"/>
              </a:rPr>
              <a:t>-Even D, </a:t>
            </a:r>
            <a:r>
              <a:rPr lang="en-US" sz="1400" dirty="0" err="1" smtClean="0">
                <a:latin typeface="Calibri" pitchFamily="34" charset="0"/>
                <a:cs typeface="Calibri" pitchFamily="34" charset="0"/>
              </a:rPr>
              <a:t>Tyano</a:t>
            </a:r>
            <a:r>
              <a:rPr lang="en-US" sz="1400" dirty="0" smtClean="0">
                <a:latin typeface="Calibri" pitchFamily="34" charset="0"/>
                <a:cs typeface="Calibri" pitchFamily="34" charset="0"/>
              </a:rPr>
              <a:t> S, </a:t>
            </a:r>
            <a:r>
              <a:rPr lang="en-US" sz="1400" dirty="0" err="1" smtClean="0">
                <a:latin typeface="Calibri" pitchFamily="34" charset="0"/>
                <a:cs typeface="Calibri" pitchFamily="34" charset="0"/>
              </a:rPr>
              <a:t>Weizman</a:t>
            </a:r>
            <a:r>
              <a:rPr lang="en-US" sz="1400" dirty="0" smtClean="0">
                <a:latin typeface="Calibri" pitchFamily="34" charset="0"/>
                <a:cs typeface="Calibri" pitchFamily="34" charset="0"/>
              </a:rPr>
              <a:t> A.</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Bob </a:t>
            </a:r>
            <a:r>
              <a:rPr lang="en-US" sz="1400" dirty="0" err="1" smtClean="0">
                <a:latin typeface="Calibri" pitchFamily="34" charset="0"/>
                <a:cs typeface="Calibri" pitchFamily="34" charset="0"/>
              </a:rPr>
              <a:t>Shapell</a:t>
            </a:r>
            <a:r>
              <a:rPr lang="en-US" sz="1400" dirty="0" smtClean="0">
                <a:latin typeface="Calibri" pitchFamily="34" charset="0"/>
                <a:cs typeface="Calibri" pitchFamily="34" charset="0"/>
              </a:rPr>
              <a:t> School of Social Work, Tel Aviv University, Tel </a:t>
            </a:r>
            <a:r>
              <a:rPr lang="en-US" sz="1400" dirty="0" err="1" smtClean="0">
                <a:latin typeface="Calibri" pitchFamily="34" charset="0"/>
                <a:cs typeface="Calibri" pitchFamily="34" charset="0"/>
              </a:rPr>
              <a:t>Hashomer</a:t>
            </a:r>
            <a:r>
              <a:rPr lang="en-US" sz="1400" dirty="0" smtClean="0">
                <a:latin typeface="Calibri" pitchFamily="34" charset="0"/>
                <a:cs typeface="Calibri" pitchFamily="34" charset="0"/>
              </a:rPr>
              <a:t>.</a:t>
            </a:r>
          </a:p>
          <a:p>
            <a:r>
              <a:rPr lang="en-US" sz="1400" dirty="0" smtClean="0">
                <a:latin typeface="Calibri" pitchFamily="34" charset="0"/>
                <a:cs typeface="Calibri" pitchFamily="34" charset="0"/>
              </a:rPr>
              <a:t>rikifnz@post.tau.ac.il</a:t>
            </a:r>
            <a:endParaRPr lang="en-US" sz="1400" dirty="0">
              <a:latin typeface="Calibri" pitchFamily="34" charset="0"/>
              <a:cs typeface="Calibri" pitchFamily="34" charset="0"/>
            </a:endParaRPr>
          </a:p>
        </p:txBody>
      </p:sp>
      <p:sp>
        <p:nvSpPr>
          <p:cNvPr id="4" name="Rectangle 3"/>
          <p:cNvSpPr/>
          <p:nvPr/>
        </p:nvSpPr>
        <p:spPr>
          <a:xfrm>
            <a:off x="0" y="4062651"/>
            <a:ext cx="9144000" cy="1600438"/>
          </a:xfrm>
          <a:prstGeom prst="rect">
            <a:avLst/>
          </a:prstGeom>
        </p:spPr>
        <p:txBody>
          <a:bodyPr wrap="square">
            <a:spAutoFit/>
          </a:bodyPr>
          <a:lstStyle/>
          <a:p>
            <a:r>
              <a:rPr lang="en-US" sz="1400" dirty="0" smtClean="0">
                <a:latin typeface="Calibri" pitchFamily="34" charset="0"/>
                <a:cs typeface="Calibri" pitchFamily="34" charset="0"/>
              </a:rPr>
              <a:t>28. </a:t>
            </a:r>
            <a:r>
              <a:rPr lang="en-US" sz="1400" dirty="0" err="1" smtClean="0">
                <a:latin typeface="Calibri" pitchFamily="34" charset="0"/>
                <a:cs typeface="Calibri" pitchFamily="34" charset="0"/>
              </a:rPr>
              <a:t>Psychiatr</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Clin</a:t>
            </a:r>
            <a:r>
              <a:rPr lang="en-US" sz="1400" dirty="0" smtClean="0">
                <a:latin typeface="Calibri" pitchFamily="34" charset="0"/>
                <a:cs typeface="Calibri" pitchFamily="34" charset="0"/>
              </a:rPr>
              <a:t> North Am. 1999 Dec;22(4):865-74.</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Children and adolescents in the psychiatric emergency setting.</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Halamandaris</a:t>
            </a:r>
            <a:r>
              <a:rPr lang="en-US" sz="1400" dirty="0" smtClean="0">
                <a:latin typeface="Calibri" pitchFamily="34" charset="0"/>
                <a:cs typeface="Calibri" pitchFamily="34" charset="0"/>
              </a:rPr>
              <a:t> PV, Anderson TR.</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Psychiatry, New York University, New York, USA.</a:t>
            </a:r>
            <a:endParaRPr lang="en-US" sz="1400" dirty="0">
              <a:latin typeface="Calibri" pitchFamily="34" charset="0"/>
              <a:cs typeface="Calibri"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031325"/>
          </a:xfrm>
          <a:prstGeom prst="rect">
            <a:avLst/>
          </a:prstGeom>
        </p:spPr>
        <p:txBody>
          <a:bodyPr wrap="square">
            <a:spAutoFit/>
          </a:bodyPr>
          <a:lstStyle/>
          <a:p>
            <a:r>
              <a:rPr lang="en-US" sz="1400" dirty="0" smtClean="0">
                <a:latin typeface="Calibri" pitchFamily="34" charset="0"/>
                <a:cs typeface="Calibri" pitchFamily="34" charset="0"/>
              </a:rPr>
              <a:t>29. J Child </a:t>
            </a:r>
            <a:r>
              <a:rPr lang="en-US" sz="1400" dirty="0" err="1" smtClean="0">
                <a:latin typeface="Calibri" pitchFamily="34" charset="0"/>
                <a:cs typeface="Calibri" pitchFamily="34" charset="0"/>
              </a:rPr>
              <a:t>Adolesc</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Psychopharmacol</a:t>
            </a:r>
            <a:r>
              <a:rPr lang="en-US" sz="1400" dirty="0" smtClean="0">
                <a:latin typeface="Calibri" pitchFamily="34" charset="0"/>
                <a:cs typeface="Calibri" pitchFamily="34" charset="0"/>
              </a:rPr>
              <a:t>. 1999;9(3):169-84.</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Childhood inattention-</a:t>
            </a:r>
            <a:r>
              <a:rPr lang="en-US" sz="1400" dirty="0" err="1" smtClean="0">
                <a:latin typeface="Calibri" pitchFamily="34" charset="0"/>
                <a:cs typeface="Calibri" pitchFamily="34" charset="0"/>
              </a:rPr>
              <a:t>overactivity</a:t>
            </a:r>
            <a:r>
              <a:rPr lang="en-US" sz="1400" dirty="0" smtClean="0">
                <a:latin typeface="Calibri" pitchFamily="34" charset="0"/>
                <a:cs typeface="Calibri" pitchFamily="34" charset="0"/>
              </a:rPr>
              <a:t>, aggression, and stimulant medication history </a:t>
            </a:r>
          </a:p>
          <a:p>
            <a:r>
              <a:rPr lang="en-US" sz="1400" dirty="0" smtClean="0">
                <a:latin typeface="Calibri" pitchFamily="34" charset="0"/>
                <a:cs typeface="Calibri" pitchFamily="34" charset="0"/>
              </a:rPr>
              <a:t>as predictors of young adult outcomes.</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Paternite</a:t>
            </a:r>
            <a:r>
              <a:rPr lang="en-US" sz="1400" dirty="0" smtClean="0">
                <a:latin typeface="Calibri" pitchFamily="34" charset="0"/>
                <a:cs typeface="Calibri" pitchFamily="34" charset="0"/>
              </a:rPr>
              <a:t> CE, </a:t>
            </a:r>
            <a:r>
              <a:rPr lang="en-US" sz="1400" dirty="0" err="1" smtClean="0">
                <a:latin typeface="Calibri" pitchFamily="34" charset="0"/>
                <a:cs typeface="Calibri" pitchFamily="34" charset="0"/>
              </a:rPr>
              <a:t>Loney</a:t>
            </a:r>
            <a:r>
              <a:rPr lang="en-US" sz="1400" dirty="0" smtClean="0">
                <a:latin typeface="Calibri" pitchFamily="34" charset="0"/>
                <a:cs typeface="Calibri" pitchFamily="34" charset="0"/>
              </a:rPr>
              <a:t> J, Salisbury H, Whaley MA.</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Psychology, Miami University, Oxford, Ohio 45056, USA.</a:t>
            </a:r>
          </a:p>
          <a:p>
            <a:r>
              <a:rPr lang="en-US" sz="1400" dirty="0" smtClean="0">
                <a:latin typeface="Calibri" pitchFamily="34" charset="0"/>
                <a:cs typeface="Calibri" pitchFamily="34" charset="0"/>
              </a:rPr>
              <a:t>paternce@muohio.edu</a:t>
            </a:r>
            <a:endParaRPr lang="en-US" sz="1400" dirty="0">
              <a:latin typeface="Calibri" pitchFamily="34" charset="0"/>
              <a:cs typeface="Calibri" pitchFamily="34" charset="0"/>
            </a:endParaRPr>
          </a:p>
        </p:txBody>
      </p:sp>
      <p:sp>
        <p:nvSpPr>
          <p:cNvPr id="3" name="Rectangle 2"/>
          <p:cNvSpPr/>
          <p:nvPr/>
        </p:nvSpPr>
        <p:spPr>
          <a:xfrm>
            <a:off x="0" y="1997839"/>
            <a:ext cx="9144000" cy="1600438"/>
          </a:xfrm>
          <a:prstGeom prst="rect">
            <a:avLst/>
          </a:prstGeom>
        </p:spPr>
        <p:txBody>
          <a:bodyPr wrap="square">
            <a:spAutoFit/>
          </a:bodyPr>
          <a:lstStyle/>
          <a:p>
            <a:r>
              <a:rPr lang="en-US" sz="1400" dirty="0" smtClean="0">
                <a:latin typeface="Calibri" pitchFamily="34" charset="0"/>
                <a:cs typeface="Calibri" pitchFamily="34" charset="0"/>
              </a:rPr>
              <a:t>30. J Am </a:t>
            </a:r>
            <a:r>
              <a:rPr lang="en-US" sz="1400" dirty="0" err="1" smtClean="0">
                <a:latin typeface="Calibri" pitchFamily="34" charset="0"/>
                <a:cs typeface="Calibri" pitchFamily="34" charset="0"/>
              </a:rPr>
              <a:t>Acad</a:t>
            </a:r>
            <a:r>
              <a:rPr lang="en-US" sz="1400" dirty="0" smtClean="0">
                <a:latin typeface="Calibri" pitchFamily="34" charset="0"/>
                <a:cs typeface="Calibri" pitchFamily="34" charset="0"/>
              </a:rPr>
              <a:t> Child </a:t>
            </a:r>
            <a:r>
              <a:rPr lang="en-US" sz="1400" dirty="0" err="1" smtClean="0">
                <a:latin typeface="Calibri" pitchFamily="34" charset="0"/>
                <a:cs typeface="Calibri" pitchFamily="34" charset="0"/>
              </a:rPr>
              <a:t>Adolesc</a:t>
            </a:r>
            <a:r>
              <a:rPr lang="en-US" sz="1400" dirty="0" smtClean="0">
                <a:latin typeface="Calibri" pitchFamily="34" charset="0"/>
                <a:cs typeface="Calibri" pitchFamily="34" charset="0"/>
              </a:rPr>
              <a:t> Psychiatry. 1998 Dec;37(12):1279-86.</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Death concepts in suicidal adolescents.</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Gothelf</a:t>
            </a:r>
            <a:r>
              <a:rPr lang="en-US" sz="1400" dirty="0" smtClean="0">
                <a:latin typeface="Calibri" pitchFamily="34" charset="0"/>
                <a:cs typeface="Calibri" pitchFamily="34" charset="0"/>
              </a:rPr>
              <a:t> D, </a:t>
            </a:r>
            <a:r>
              <a:rPr lang="en-US" sz="1400" dirty="0" err="1" smtClean="0">
                <a:latin typeface="Calibri" pitchFamily="34" charset="0"/>
                <a:cs typeface="Calibri" pitchFamily="34" charset="0"/>
              </a:rPr>
              <a:t>Apter</a:t>
            </a:r>
            <a:r>
              <a:rPr lang="en-US" sz="1400" dirty="0" smtClean="0">
                <a:latin typeface="Calibri" pitchFamily="34" charset="0"/>
                <a:cs typeface="Calibri" pitchFamily="34" charset="0"/>
              </a:rPr>
              <a:t> A, Brand-</a:t>
            </a:r>
            <a:r>
              <a:rPr lang="en-US" sz="1400" dirty="0" err="1" smtClean="0">
                <a:latin typeface="Calibri" pitchFamily="34" charset="0"/>
                <a:cs typeface="Calibri" pitchFamily="34" charset="0"/>
              </a:rPr>
              <a:t>Gothelf</a:t>
            </a:r>
            <a:r>
              <a:rPr lang="en-US" sz="1400" dirty="0" smtClean="0">
                <a:latin typeface="Calibri" pitchFamily="34" charset="0"/>
                <a:cs typeface="Calibri" pitchFamily="34" charset="0"/>
              </a:rPr>
              <a:t> A, Offer N, </a:t>
            </a:r>
            <a:r>
              <a:rPr lang="en-US" sz="1400" dirty="0" err="1" smtClean="0">
                <a:latin typeface="Calibri" pitchFamily="34" charset="0"/>
                <a:cs typeface="Calibri" pitchFamily="34" charset="0"/>
              </a:rPr>
              <a:t>Ofek</a:t>
            </a:r>
            <a:r>
              <a:rPr lang="en-US" sz="1400" dirty="0" smtClean="0">
                <a:latin typeface="Calibri" pitchFamily="34" charset="0"/>
                <a:cs typeface="Calibri" pitchFamily="34" charset="0"/>
              </a:rPr>
              <a:t> H, </a:t>
            </a:r>
            <a:r>
              <a:rPr lang="en-US" sz="1400" dirty="0" err="1" smtClean="0">
                <a:latin typeface="Calibri" pitchFamily="34" charset="0"/>
                <a:cs typeface="Calibri" pitchFamily="34" charset="0"/>
              </a:rPr>
              <a:t>Tyano</a:t>
            </a:r>
            <a:r>
              <a:rPr lang="en-US" sz="1400" dirty="0" smtClean="0">
                <a:latin typeface="Calibri" pitchFamily="34" charset="0"/>
                <a:cs typeface="Calibri" pitchFamily="34" charset="0"/>
              </a:rPr>
              <a:t> S, </a:t>
            </a:r>
            <a:r>
              <a:rPr lang="en-US" sz="1400" dirty="0" err="1" smtClean="0">
                <a:latin typeface="Calibri" pitchFamily="34" charset="0"/>
                <a:cs typeface="Calibri" pitchFamily="34" charset="0"/>
              </a:rPr>
              <a:t>Pfeffer</a:t>
            </a:r>
            <a:r>
              <a:rPr lang="en-US" sz="1400" dirty="0" smtClean="0">
                <a:latin typeface="Calibri" pitchFamily="34" charset="0"/>
                <a:cs typeface="Calibri" pitchFamily="34" charset="0"/>
              </a:rPr>
              <a:t> CR.</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Psychiatry, Tel Aviv University, Israel.</a:t>
            </a:r>
            <a:endParaRPr lang="en-US" sz="1400" dirty="0">
              <a:latin typeface="Calibri" pitchFamily="34" charset="0"/>
              <a:cs typeface="Calibri" pitchFamily="34" charset="0"/>
            </a:endParaRPr>
          </a:p>
        </p:txBody>
      </p:sp>
      <p:sp>
        <p:nvSpPr>
          <p:cNvPr id="4" name="Rectangle 3"/>
          <p:cNvSpPr/>
          <p:nvPr/>
        </p:nvSpPr>
        <p:spPr>
          <a:xfrm>
            <a:off x="0" y="3598277"/>
            <a:ext cx="9144000" cy="2031325"/>
          </a:xfrm>
          <a:prstGeom prst="rect">
            <a:avLst/>
          </a:prstGeom>
        </p:spPr>
        <p:txBody>
          <a:bodyPr wrap="square">
            <a:spAutoFit/>
          </a:bodyPr>
          <a:lstStyle/>
          <a:p>
            <a:r>
              <a:rPr lang="en-US" sz="1400" dirty="0" smtClean="0">
                <a:latin typeface="Calibri" pitchFamily="34" charset="0"/>
                <a:cs typeface="Calibri" pitchFamily="34" charset="0"/>
              </a:rPr>
              <a:t>31. J Child </a:t>
            </a:r>
            <a:r>
              <a:rPr lang="en-US" sz="1400" dirty="0" err="1" smtClean="0">
                <a:latin typeface="Calibri" pitchFamily="34" charset="0"/>
                <a:cs typeface="Calibri" pitchFamily="34" charset="0"/>
              </a:rPr>
              <a:t>Adolesc</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Psychopharmacol</a:t>
            </a:r>
            <a:r>
              <a:rPr lang="en-US" sz="1400" dirty="0" smtClean="0">
                <a:latin typeface="Calibri" pitchFamily="34" charset="0"/>
                <a:cs typeface="Calibri" pitchFamily="34" charset="0"/>
              </a:rPr>
              <a:t>. 1997;7(3):145-55.</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Buspirone</a:t>
            </a:r>
            <a:r>
              <a:rPr lang="en-US" sz="1400" dirty="0" smtClean="0">
                <a:latin typeface="Calibri" pitchFamily="34" charset="0"/>
                <a:cs typeface="Calibri" pitchFamily="34" charset="0"/>
              </a:rPr>
              <a:t> treatment of psychiatrically hospitalized </a:t>
            </a:r>
            <a:r>
              <a:rPr lang="en-US" sz="1400" dirty="0" err="1" smtClean="0">
                <a:latin typeface="Calibri" pitchFamily="34" charset="0"/>
                <a:cs typeface="Calibri" pitchFamily="34" charset="0"/>
              </a:rPr>
              <a:t>prepubertal</a:t>
            </a:r>
            <a:r>
              <a:rPr lang="en-US" sz="1400" dirty="0" smtClean="0">
                <a:latin typeface="Calibri" pitchFamily="34" charset="0"/>
                <a:cs typeface="Calibri" pitchFamily="34" charset="0"/>
              </a:rPr>
              <a:t> children with</a:t>
            </a:r>
          </a:p>
          <a:p>
            <a:r>
              <a:rPr lang="en-US" sz="1400" dirty="0" smtClean="0">
                <a:latin typeface="Calibri" pitchFamily="34" charset="0"/>
                <a:cs typeface="Calibri" pitchFamily="34" charset="0"/>
              </a:rPr>
              <a:t>symptoms of anxiety and moderately severe aggression.</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Pfeffer</a:t>
            </a:r>
            <a:r>
              <a:rPr lang="en-US" sz="1400" dirty="0" smtClean="0">
                <a:latin typeface="Calibri" pitchFamily="34" charset="0"/>
                <a:cs typeface="Calibri" pitchFamily="34" charset="0"/>
              </a:rPr>
              <a:t> CR, Jiang H, </a:t>
            </a:r>
            <a:r>
              <a:rPr lang="en-US" sz="1400" dirty="0" err="1" smtClean="0">
                <a:latin typeface="Calibri" pitchFamily="34" charset="0"/>
                <a:cs typeface="Calibri" pitchFamily="34" charset="0"/>
              </a:rPr>
              <a:t>Domeshek</a:t>
            </a:r>
            <a:r>
              <a:rPr lang="en-US" sz="1400" dirty="0" smtClean="0">
                <a:latin typeface="Calibri" pitchFamily="34" charset="0"/>
                <a:cs typeface="Calibri" pitchFamily="34" charset="0"/>
              </a:rPr>
              <a:t> LJ.</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Psychiatry, New York Hospital-Cornell Medical Center, Westchester</a:t>
            </a:r>
          </a:p>
          <a:p>
            <a:r>
              <a:rPr lang="en-US" sz="1400" dirty="0" smtClean="0">
                <a:latin typeface="Calibri" pitchFamily="34" charset="0"/>
                <a:cs typeface="Calibri" pitchFamily="34" charset="0"/>
              </a:rPr>
              <a:t>Division, White Plains, USA.</a:t>
            </a:r>
            <a:endParaRPr lang="en-US" sz="1400"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697" y="317519"/>
            <a:ext cx="7086600" cy="1828800"/>
          </a:xfrm>
        </p:spPr>
        <p:txBody>
          <a:bodyPr/>
          <a:lstStyle/>
          <a:p>
            <a:pPr algn="ctr">
              <a:defRPr/>
            </a:pPr>
            <a:r>
              <a:rPr lang="en-US" b="0" dirty="0" smtClean="0"/>
              <a:t>THE DEVELOPMENT OF AGGRESSION</a:t>
            </a:r>
            <a:endParaRPr lang="en-US" dirty="0"/>
          </a:p>
        </p:txBody>
      </p:sp>
      <p:sp>
        <p:nvSpPr>
          <p:cNvPr id="3" name="Text Placeholder 2"/>
          <p:cNvSpPr>
            <a:spLocks noGrp="1"/>
          </p:cNvSpPr>
          <p:nvPr>
            <p:ph type="body" idx="1"/>
          </p:nvPr>
        </p:nvSpPr>
        <p:spPr>
          <a:xfrm>
            <a:off x="481013" y="2438400"/>
            <a:ext cx="8205787" cy="4049713"/>
          </a:xfrm>
        </p:spPr>
        <p:txBody>
          <a:bodyPr/>
          <a:lstStyle/>
          <a:p>
            <a:pPr marL="73025" eaLnBrk="1" hangingPunct="1"/>
            <a:r>
              <a:rPr lang="en-US" sz="2800" smtClean="0">
                <a:solidFill>
                  <a:srgbClr val="000000"/>
                </a:solidFill>
                <a:latin typeface="Calibri" charset="0"/>
                <a:cs typeface="Calibri" charset="0"/>
              </a:rPr>
              <a:t>From Aggression to Antisocial Conduct</a:t>
            </a:r>
          </a:p>
          <a:p>
            <a:pPr lvl="2" eaLnBrk="1" hangingPunct="1"/>
            <a:r>
              <a:rPr lang="en-US" sz="2800" smtClean="0">
                <a:solidFill>
                  <a:srgbClr val="FFFFFF"/>
                </a:solidFill>
                <a:latin typeface="Calibri" charset="0"/>
                <a:cs typeface="Calibri" charset="0"/>
              </a:rPr>
              <a:t>Overt aggression declines from middle childhood through adolescence</a:t>
            </a:r>
          </a:p>
          <a:p>
            <a:pPr lvl="2" eaLnBrk="1" hangingPunct="1"/>
            <a:r>
              <a:rPr lang="en-US" sz="2800" smtClean="0">
                <a:solidFill>
                  <a:srgbClr val="FFFFFF"/>
                </a:solidFill>
                <a:latin typeface="Calibri" charset="0"/>
                <a:cs typeface="Calibri" charset="0"/>
              </a:rPr>
              <a:t>Relational aggression in girls, and indirect aggression in males increases</a:t>
            </a:r>
          </a:p>
          <a:p>
            <a:pPr marL="73025"/>
            <a:endParaRPr lang="en-US" sz="2800" smtClean="0">
              <a:latin typeface="Calibri" charset="0"/>
              <a:cs typeface="Calibri"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031325"/>
          </a:xfrm>
          <a:prstGeom prst="rect">
            <a:avLst/>
          </a:prstGeom>
        </p:spPr>
        <p:txBody>
          <a:bodyPr wrap="square">
            <a:spAutoFit/>
          </a:bodyPr>
          <a:lstStyle/>
          <a:p>
            <a:r>
              <a:rPr lang="en-US" sz="1400" dirty="0" smtClean="0">
                <a:latin typeface="Calibri" pitchFamily="34" charset="0"/>
                <a:cs typeface="Calibri" pitchFamily="34" charset="0"/>
              </a:rPr>
              <a:t>32. </a:t>
            </a:r>
            <a:r>
              <a:rPr lang="en-US" sz="1400" dirty="0" err="1" smtClean="0">
                <a:latin typeface="Calibri" pitchFamily="34" charset="0"/>
                <a:cs typeface="Calibri" pitchFamily="34" charset="0"/>
              </a:rPr>
              <a:t>Psychiatr</a:t>
            </a:r>
            <a:r>
              <a:rPr lang="en-US" sz="1400" dirty="0" smtClean="0">
                <a:latin typeface="Calibri" pitchFamily="34" charset="0"/>
                <a:cs typeface="Calibri" pitchFamily="34" charset="0"/>
              </a:rPr>
              <a:t> Serv. 1996 Jan;47(1):75-80.</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Severe aggression and related conduct problems among runaway and homeless</a:t>
            </a:r>
          </a:p>
          <a:p>
            <a:r>
              <a:rPr lang="en-US" sz="1400" dirty="0" smtClean="0">
                <a:latin typeface="Calibri" pitchFamily="34" charset="0"/>
                <a:cs typeface="Calibri" pitchFamily="34" charset="0"/>
              </a:rPr>
              <a:t>adolescents.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Booth RE, Zhang Y.</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Psychiatry, University of Colorado Health Sciences Center, Denver</a:t>
            </a:r>
          </a:p>
          <a:p>
            <a:r>
              <a:rPr lang="en-US" sz="1400" dirty="0" smtClean="0">
                <a:latin typeface="Calibri" pitchFamily="34" charset="0"/>
                <a:cs typeface="Calibri" pitchFamily="34" charset="0"/>
              </a:rPr>
              <a:t>80211, USA.</a:t>
            </a:r>
            <a:endParaRPr lang="en-US" sz="1400" dirty="0">
              <a:latin typeface="Calibri" pitchFamily="34" charset="0"/>
              <a:cs typeface="Calibri" pitchFamily="34" charset="0"/>
            </a:endParaRPr>
          </a:p>
        </p:txBody>
      </p:sp>
      <p:sp>
        <p:nvSpPr>
          <p:cNvPr id="3" name="Rectangle 2"/>
          <p:cNvSpPr/>
          <p:nvPr/>
        </p:nvSpPr>
        <p:spPr>
          <a:xfrm>
            <a:off x="0" y="2031325"/>
            <a:ext cx="9144000" cy="2031325"/>
          </a:xfrm>
          <a:prstGeom prst="rect">
            <a:avLst/>
          </a:prstGeom>
        </p:spPr>
        <p:txBody>
          <a:bodyPr wrap="square">
            <a:spAutoFit/>
          </a:bodyPr>
          <a:lstStyle/>
          <a:p>
            <a:r>
              <a:rPr lang="en-US" sz="1400" dirty="0" smtClean="0">
                <a:latin typeface="Calibri" pitchFamily="34" charset="0"/>
                <a:cs typeface="Calibri" pitchFamily="34" charset="0"/>
              </a:rPr>
              <a:t>33. J Am </a:t>
            </a:r>
            <a:r>
              <a:rPr lang="en-US" sz="1400" dirty="0" err="1" smtClean="0">
                <a:latin typeface="Calibri" pitchFamily="34" charset="0"/>
                <a:cs typeface="Calibri" pitchFamily="34" charset="0"/>
              </a:rPr>
              <a:t>Acad</a:t>
            </a:r>
            <a:r>
              <a:rPr lang="en-US" sz="1400" dirty="0" smtClean="0">
                <a:latin typeface="Calibri" pitchFamily="34" charset="0"/>
                <a:cs typeface="Calibri" pitchFamily="34" charset="0"/>
              </a:rPr>
              <a:t> Child </a:t>
            </a:r>
            <a:r>
              <a:rPr lang="en-US" sz="1400" dirty="0" err="1" smtClean="0">
                <a:latin typeface="Calibri" pitchFamily="34" charset="0"/>
                <a:cs typeface="Calibri" pitchFamily="34" charset="0"/>
              </a:rPr>
              <a:t>Adolesc</a:t>
            </a:r>
            <a:r>
              <a:rPr lang="en-US" sz="1400" dirty="0" smtClean="0">
                <a:latin typeface="Calibri" pitchFamily="34" charset="0"/>
                <a:cs typeface="Calibri" pitchFamily="34" charset="0"/>
              </a:rPr>
              <a:t> Psychiatry. 1995 Jul;34(7):912-8.</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Correlation of suicidal and violent behavior in different diagnostic categories</a:t>
            </a:r>
          </a:p>
          <a:p>
            <a:r>
              <a:rPr lang="en-US" sz="1400" dirty="0" smtClean="0">
                <a:latin typeface="Calibri" pitchFamily="34" charset="0"/>
                <a:cs typeface="Calibri" pitchFamily="34" charset="0"/>
              </a:rPr>
              <a:t>in hospitalized adolescent patients.</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Apter</a:t>
            </a:r>
            <a:r>
              <a:rPr lang="en-US" sz="1400" dirty="0" smtClean="0">
                <a:latin typeface="Calibri" pitchFamily="34" charset="0"/>
                <a:cs typeface="Calibri" pitchFamily="34" charset="0"/>
              </a:rPr>
              <a:t> A, </a:t>
            </a:r>
            <a:r>
              <a:rPr lang="en-US" sz="1400" dirty="0" err="1" smtClean="0">
                <a:latin typeface="Calibri" pitchFamily="34" charset="0"/>
                <a:cs typeface="Calibri" pitchFamily="34" charset="0"/>
              </a:rPr>
              <a:t>Gothelf</a:t>
            </a:r>
            <a:r>
              <a:rPr lang="en-US" sz="1400" dirty="0" smtClean="0">
                <a:latin typeface="Calibri" pitchFamily="34" charset="0"/>
                <a:cs typeface="Calibri" pitchFamily="34" charset="0"/>
              </a:rPr>
              <a:t> D, </a:t>
            </a:r>
            <a:r>
              <a:rPr lang="en-US" sz="1400" dirty="0" err="1" smtClean="0">
                <a:latin typeface="Calibri" pitchFamily="34" charset="0"/>
                <a:cs typeface="Calibri" pitchFamily="34" charset="0"/>
              </a:rPr>
              <a:t>Orbach</a:t>
            </a:r>
            <a:r>
              <a:rPr lang="en-US" sz="1400" dirty="0" smtClean="0">
                <a:latin typeface="Calibri" pitchFamily="34" charset="0"/>
                <a:cs typeface="Calibri" pitchFamily="34" charset="0"/>
              </a:rPr>
              <a:t> I, </a:t>
            </a:r>
            <a:r>
              <a:rPr lang="en-US" sz="1400" dirty="0" err="1" smtClean="0">
                <a:latin typeface="Calibri" pitchFamily="34" charset="0"/>
                <a:cs typeface="Calibri" pitchFamily="34" charset="0"/>
              </a:rPr>
              <a:t>Weizman</a:t>
            </a:r>
            <a:r>
              <a:rPr lang="en-US" sz="1400" dirty="0" smtClean="0">
                <a:latin typeface="Calibri" pitchFamily="34" charset="0"/>
                <a:cs typeface="Calibri" pitchFamily="34" charset="0"/>
              </a:rPr>
              <a:t> R, </a:t>
            </a:r>
            <a:r>
              <a:rPr lang="en-US" sz="1400" dirty="0" err="1" smtClean="0">
                <a:latin typeface="Calibri" pitchFamily="34" charset="0"/>
                <a:cs typeface="Calibri" pitchFamily="34" charset="0"/>
              </a:rPr>
              <a:t>Ratzoni</a:t>
            </a:r>
            <a:r>
              <a:rPr lang="en-US" sz="1400" dirty="0" smtClean="0">
                <a:latin typeface="Calibri" pitchFamily="34" charset="0"/>
                <a:cs typeface="Calibri" pitchFamily="34" charset="0"/>
              </a:rPr>
              <a:t> G, </a:t>
            </a:r>
            <a:r>
              <a:rPr lang="en-US" sz="1400" dirty="0" err="1" smtClean="0">
                <a:latin typeface="Calibri" pitchFamily="34" charset="0"/>
                <a:cs typeface="Calibri" pitchFamily="34" charset="0"/>
              </a:rPr>
              <a:t>Har</a:t>
            </a:r>
            <a:r>
              <a:rPr lang="en-US" sz="1400" dirty="0" smtClean="0">
                <a:latin typeface="Calibri" pitchFamily="34" charset="0"/>
                <a:cs typeface="Calibri" pitchFamily="34" charset="0"/>
              </a:rPr>
              <a:t>-Even D, </a:t>
            </a:r>
            <a:r>
              <a:rPr lang="en-US" sz="1400" dirty="0" err="1" smtClean="0">
                <a:latin typeface="Calibri" pitchFamily="34" charset="0"/>
                <a:cs typeface="Calibri" pitchFamily="34" charset="0"/>
              </a:rPr>
              <a:t>Tyano</a:t>
            </a:r>
            <a:r>
              <a:rPr lang="en-US" sz="1400" dirty="0" smtClean="0">
                <a:latin typeface="Calibri" pitchFamily="34" charset="0"/>
                <a:cs typeface="Calibri" pitchFamily="34" charset="0"/>
              </a:rPr>
              <a:t> 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Child and Adolescent Psychiatry, </a:t>
            </a:r>
            <a:r>
              <a:rPr lang="en-US" sz="1400" dirty="0" err="1" smtClean="0">
                <a:latin typeface="Calibri" pitchFamily="34" charset="0"/>
                <a:cs typeface="Calibri" pitchFamily="34" charset="0"/>
              </a:rPr>
              <a:t>Geha</a:t>
            </a:r>
            <a:r>
              <a:rPr lang="en-US" sz="1400" dirty="0" smtClean="0">
                <a:latin typeface="Calibri" pitchFamily="34" charset="0"/>
                <a:cs typeface="Calibri" pitchFamily="34" charset="0"/>
              </a:rPr>
              <a:t> Psychiatric Hospital,</a:t>
            </a:r>
          </a:p>
          <a:p>
            <a:r>
              <a:rPr lang="en-US" sz="1400" dirty="0" err="1" smtClean="0">
                <a:latin typeface="Calibri" pitchFamily="34" charset="0"/>
                <a:cs typeface="Calibri" pitchFamily="34" charset="0"/>
              </a:rPr>
              <a:t>Beilinson</a:t>
            </a:r>
            <a:r>
              <a:rPr lang="en-US" sz="1400" dirty="0" smtClean="0">
                <a:latin typeface="Calibri" pitchFamily="34" charset="0"/>
                <a:cs typeface="Calibri" pitchFamily="34" charset="0"/>
              </a:rPr>
              <a:t> Medical Center, Petah </a:t>
            </a:r>
            <a:r>
              <a:rPr lang="en-US" sz="1400" dirty="0" err="1" smtClean="0">
                <a:latin typeface="Calibri" pitchFamily="34" charset="0"/>
                <a:cs typeface="Calibri" pitchFamily="34" charset="0"/>
              </a:rPr>
              <a:t>Tikva</a:t>
            </a:r>
            <a:r>
              <a:rPr lang="en-US" sz="1400" dirty="0" smtClean="0">
                <a:latin typeface="Calibri" pitchFamily="34" charset="0"/>
                <a:cs typeface="Calibri" pitchFamily="34" charset="0"/>
              </a:rPr>
              <a:t>, Israel.</a:t>
            </a:r>
            <a:endParaRPr lang="en-US" sz="1400" dirty="0">
              <a:latin typeface="Calibri" pitchFamily="34" charset="0"/>
              <a:cs typeface="Calibri" pitchFamily="34" charset="0"/>
            </a:endParaRPr>
          </a:p>
        </p:txBody>
      </p:sp>
      <p:sp>
        <p:nvSpPr>
          <p:cNvPr id="4" name="Rectangle 3"/>
          <p:cNvSpPr/>
          <p:nvPr/>
        </p:nvSpPr>
        <p:spPr>
          <a:xfrm>
            <a:off x="0" y="4062650"/>
            <a:ext cx="9144000" cy="1815882"/>
          </a:xfrm>
          <a:prstGeom prst="rect">
            <a:avLst/>
          </a:prstGeom>
        </p:spPr>
        <p:txBody>
          <a:bodyPr wrap="square">
            <a:spAutoFit/>
          </a:bodyPr>
          <a:lstStyle/>
          <a:p>
            <a:r>
              <a:rPr lang="en-US" sz="1400" dirty="0" smtClean="0">
                <a:latin typeface="Calibri" pitchFamily="34" charset="0"/>
                <a:cs typeface="Calibri" pitchFamily="34" charset="0"/>
              </a:rPr>
              <a:t>34. Suicide Life Threat </a:t>
            </a:r>
            <a:r>
              <a:rPr lang="en-US" sz="1400" dirty="0" err="1" smtClean="0">
                <a:latin typeface="Calibri" pitchFamily="34" charset="0"/>
                <a:cs typeface="Calibri" pitchFamily="34" charset="0"/>
              </a:rPr>
              <a:t>Behav</a:t>
            </a:r>
            <a:r>
              <a:rPr lang="en-US" sz="1400" dirty="0" smtClean="0">
                <a:latin typeface="Calibri" pitchFamily="34" charset="0"/>
                <a:cs typeface="Calibri" pitchFamily="34" charset="0"/>
              </a:rPr>
              <a:t>. 1995 Summer;25(2):253-60.</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Parental loss and family violence as correlates of suicide and violence risk.</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Botsis</a:t>
            </a:r>
            <a:r>
              <a:rPr lang="en-US" sz="1400" dirty="0" smtClean="0">
                <a:latin typeface="Calibri" pitchFamily="34" charset="0"/>
                <a:cs typeface="Calibri" pitchFamily="34" charset="0"/>
              </a:rPr>
              <a:t> AJ, </a:t>
            </a:r>
            <a:r>
              <a:rPr lang="en-US" sz="1400" dirty="0" err="1" smtClean="0">
                <a:latin typeface="Calibri" pitchFamily="34" charset="0"/>
                <a:cs typeface="Calibri" pitchFamily="34" charset="0"/>
              </a:rPr>
              <a:t>Plutchik</a:t>
            </a:r>
            <a:r>
              <a:rPr lang="en-US" sz="1400" dirty="0" smtClean="0">
                <a:latin typeface="Calibri" pitchFamily="34" charset="0"/>
                <a:cs typeface="Calibri" pitchFamily="34" charset="0"/>
              </a:rPr>
              <a:t> R, </a:t>
            </a:r>
            <a:r>
              <a:rPr lang="en-US" sz="1400" dirty="0" err="1" smtClean="0">
                <a:latin typeface="Calibri" pitchFamily="34" charset="0"/>
                <a:cs typeface="Calibri" pitchFamily="34" charset="0"/>
              </a:rPr>
              <a:t>Kotler</a:t>
            </a:r>
            <a:r>
              <a:rPr lang="en-US" sz="1400" dirty="0" smtClean="0">
                <a:latin typeface="Calibri" pitchFamily="34" charset="0"/>
                <a:cs typeface="Calibri" pitchFamily="34" charset="0"/>
              </a:rPr>
              <a:t> M, van </a:t>
            </a:r>
            <a:r>
              <a:rPr lang="en-US" sz="1400" dirty="0" err="1" smtClean="0">
                <a:latin typeface="Calibri" pitchFamily="34" charset="0"/>
                <a:cs typeface="Calibri" pitchFamily="34" charset="0"/>
              </a:rPr>
              <a:t>Praag</a:t>
            </a:r>
            <a:r>
              <a:rPr lang="en-US" sz="1400" dirty="0" smtClean="0">
                <a:latin typeface="Calibri" pitchFamily="34" charset="0"/>
                <a:cs typeface="Calibri" pitchFamily="34" charset="0"/>
              </a:rPr>
              <a:t> HM.</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Psychiatry, Albert Einstein College of Medicine, </a:t>
            </a:r>
            <a:r>
              <a:rPr lang="en-US" sz="1400" dirty="0" err="1" smtClean="0">
                <a:latin typeface="Calibri" pitchFamily="34" charset="0"/>
                <a:cs typeface="Calibri" pitchFamily="34" charset="0"/>
              </a:rPr>
              <a:t>Montefiore</a:t>
            </a:r>
            <a:r>
              <a:rPr lang="en-US" sz="1400" dirty="0" smtClean="0">
                <a:latin typeface="Calibri" pitchFamily="34" charset="0"/>
                <a:cs typeface="Calibri" pitchFamily="34" charset="0"/>
              </a:rPr>
              <a:t> Medical</a:t>
            </a:r>
          </a:p>
          <a:p>
            <a:r>
              <a:rPr lang="en-US" sz="1400" dirty="0" smtClean="0">
                <a:latin typeface="Calibri" pitchFamily="34" charset="0"/>
                <a:cs typeface="Calibri" pitchFamily="34" charset="0"/>
              </a:rPr>
              <a:t>Center, Bronx, NY, USA.</a:t>
            </a:r>
            <a:endParaRPr lang="en-US" sz="1400" dirty="0">
              <a:latin typeface="Calibri" pitchFamily="34" charset="0"/>
              <a:cs typeface="Calibri"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600438"/>
          </a:xfrm>
          <a:prstGeom prst="rect">
            <a:avLst/>
          </a:prstGeom>
        </p:spPr>
        <p:txBody>
          <a:bodyPr wrap="square">
            <a:spAutoFit/>
          </a:bodyPr>
          <a:lstStyle/>
          <a:p>
            <a:r>
              <a:rPr lang="en-US" sz="1400" dirty="0" smtClean="0">
                <a:latin typeface="Calibri" pitchFamily="34" charset="0"/>
                <a:cs typeface="Calibri" pitchFamily="34" charset="0"/>
              </a:rPr>
              <a:t>35. Child Abuse </a:t>
            </a:r>
            <a:r>
              <a:rPr lang="en-US" sz="1400" dirty="0" err="1" smtClean="0">
                <a:latin typeface="Calibri" pitchFamily="34" charset="0"/>
                <a:cs typeface="Calibri" pitchFamily="34" charset="0"/>
              </a:rPr>
              <a:t>Negl</a:t>
            </a:r>
            <a:r>
              <a:rPr lang="en-US" sz="1400" dirty="0" smtClean="0">
                <a:latin typeface="Calibri" pitchFamily="34" charset="0"/>
                <a:cs typeface="Calibri" pitchFamily="34" charset="0"/>
              </a:rPr>
              <a:t>. 1992;16(2):273-83.</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 specific effects of incest on </a:t>
            </a:r>
            <a:r>
              <a:rPr lang="en-US" sz="1400" dirty="0" err="1" smtClean="0">
                <a:latin typeface="Calibri" pitchFamily="34" charset="0"/>
                <a:cs typeface="Calibri" pitchFamily="34" charset="0"/>
              </a:rPr>
              <a:t>prepubertal</a:t>
            </a:r>
            <a:r>
              <a:rPr lang="en-US" sz="1400" dirty="0" smtClean="0">
                <a:latin typeface="Calibri" pitchFamily="34" charset="0"/>
                <a:cs typeface="Calibri" pitchFamily="34" charset="0"/>
              </a:rPr>
              <a:t> girls from dysfunctional families.</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Hotte</a:t>
            </a:r>
            <a:r>
              <a:rPr lang="en-US" sz="1400" dirty="0" smtClean="0">
                <a:latin typeface="Calibri" pitchFamily="34" charset="0"/>
                <a:cs typeface="Calibri" pitchFamily="34" charset="0"/>
              </a:rPr>
              <a:t> JP, </a:t>
            </a:r>
            <a:r>
              <a:rPr lang="en-US" sz="1400" dirty="0" err="1" smtClean="0">
                <a:latin typeface="Calibri" pitchFamily="34" charset="0"/>
                <a:cs typeface="Calibri" pitchFamily="34" charset="0"/>
              </a:rPr>
              <a:t>Rafman</a:t>
            </a:r>
            <a:r>
              <a:rPr lang="en-US" sz="1400" dirty="0" smtClean="0">
                <a:latin typeface="Calibri" pitchFamily="34" charset="0"/>
                <a:cs typeface="Calibri" pitchFamily="34" charset="0"/>
              </a:rPr>
              <a:t> 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Centre Marie Vincent, </a:t>
            </a:r>
            <a:r>
              <a:rPr lang="en-US" sz="1400" dirty="0" err="1" smtClean="0">
                <a:latin typeface="Calibri" pitchFamily="34" charset="0"/>
                <a:cs typeface="Calibri" pitchFamily="34" charset="0"/>
              </a:rPr>
              <a:t>Universite</a:t>
            </a:r>
            <a:r>
              <a:rPr lang="en-US" sz="1400" dirty="0" smtClean="0">
                <a:latin typeface="Calibri" pitchFamily="34" charset="0"/>
                <a:cs typeface="Calibri" pitchFamily="34" charset="0"/>
              </a:rPr>
              <a:t> du Quebec a Montreal, Canada.</a:t>
            </a:r>
            <a:endParaRPr lang="en-US" sz="1400" dirty="0">
              <a:latin typeface="Calibri" pitchFamily="34" charset="0"/>
              <a:cs typeface="Calibri" pitchFamily="34" charset="0"/>
            </a:endParaRPr>
          </a:p>
        </p:txBody>
      </p:sp>
      <p:sp>
        <p:nvSpPr>
          <p:cNvPr id="3" name="Rectangle 2"/>
          <p:cNvSpPr/>
          <p:nvPr/>
        </p:nvSpPr>
        <p:spPr>
          <a:xfrm>
            <a:off x="0" y="1390389"/>
            <a:ext cx="9144000" cy="2677656"/>
          </a:xfrm>
          <a:prstGeom prst="rect">
            <a:avLst/>
          </a:prstGeom>
        </p:spPr>
        <p:txBody>
          <a:bodyPr wrap="square">
            <a:spAutoFit/>
          </a:bodyPr>
          <a:lstStyle/>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36. Am J Orthopsychiatry. 1991 Jan;61(1):103-13.</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Relationship of perceived maternal acceptance-rejection in childhood and social</a:t>
            </a:r>
          </a:p>
          <a:p>
            <a:r>
              <a:rPr lang="en-US" sz="1400" dirty="0" smtClean="0">
                <a:latin typeface="Calibri" pitchFamily="34" charset="0"/>
                <a:cs typeface="Calibri" pitchFamily="34" charset="0"/>
              </a:rPr>
              <a:t>support networks of pregnant adolescents.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Sherman BR, Donovan BR.</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School of Public Health, State University of New York, Albany.</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Erratum in</a:t>
            </a:r>
          </a:p>
          <a:p>
            <a:r>
              <a:rPr lang="en-US" sz="1400" dirty="0" smtClean="0">
                <a:latin typeface="Calibri" pitchFamily="34" charset="0"/>
                <a:cs typeface="Calibri" pitchFamily="34" charset="0"/>
              </a:rPr>
              <a:t>    Am J Orthopsychiatry 1991 Apr;61(2):313.</a:t>
            </a:r>
            <a:endParaRPr lang="en-US" sz="1400" dirty="0">
              <a:latin typeface="Calibri" pitchFamily="34" charset="0"/>
              <a:cs typeface="Calibri" pitchFamily="34" charset="0"/>
            </a:endParaRPr>
          </a:p>
        </p:txBody>
      </p:sp>
      <p:sp>
        <p:nvSpPr>
          <p:cNvPr id="4" name="Rectangle 3"/>
          <p:cNvSpPr/>
          <p:nvPr/>
        </p:nvSpPr>
        <p:spPr>
          <a:xfrm>
            <a:off x="0" y="4121497"/>
            <a:ext cx="9144000" cy="2246769"/>
          </a:xfrm>
          <a:prstGeom prst="rect">
            <a:avLst/>
          </a:prstGeom>
        </p:spPr>
        <p:txBody>
          <a:bodyPr wrap="square">
            <a:spAutoFit/>
          </a:bodyPr>
          <a:lstStyle/>
          <a:p>
            <a:r>
              <a:rPr lang="en-US" sz="1400" dirty="0" smtClean="0">
                <a:latin typeface="Calibri" pitchFamily="34" charset="0"/>
                <a:cs typeface="Calibri" pitchFamily="34" charset="0"/>
              </a:rPr>
              <a:t>37. Arch Gen Psychiatry. 1987 Dec;44(12):1040-6.</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Siblings of disabled children. Effects of chronic stress in the family.</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Breslau N, </a:t>
            </a:r>
            <a:r>
              <a:rPr lang="en-US" sz="1400" dirty="0" err="1" smtClean="0">
                <a:latin typeface="Calibri" pitchFamily="34" charset="0"/>
                <a:cs typeface="Calibri" pitchFamily="34" charset="0"/>
              </a:rPr>
              <a:t>Prabucki</a:t>
            </a:r>
            <a:r>
              <a:rPr lang="en-US" sz="1400" dirty="0" smtClean="0">
                <a:latin typeface="Calibri" pitchFamily="34" charset="0"/>
                <a:cs typeface="Calibri" pitchFamily="34" charset="0"/>
              </a:rPr>
              <a:t> K.</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Department of Psychiatry, Case Western Reserve University, Cleveland.</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Erratum in</a:t>
            </a:r>
          </a:p>
          <a:p>
            <a:r>
              <a:rPr lang="en-US" sz="1400" dirty="0" smtClean="0">
                <a:latin typeface="Calibri" pitchFamily="34" charset="0"/>
                <a:cs typeface="Calibri" pitchFamily="34" charset="0"/>
              </a:rPr>
              <a:t>    Arch Gen Psychiatry 1988 Feb;45(2):196.</a:t>
            </a:r>
            <a:endParaRPr lang="en-US" sz="1400"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4942" y="609600"/>
            <a:ext cx="8051858" cy="1607507"/>
          </a:xfrm>
        </p:spPr>
        <p:txBody>
          <a:bodyPr/>
          <a:lstStyle/>
          <a:p>
            <a:pPr algn="ctr">
              <a:defRPr/>
            </a:pPr>
            <a:r>
              <a:rPr lang="en-US" b="0" dirty="0" smtClean="0"/>
              <a:t>THE DEVELOPMENT OF AGGRESSION</a:t>
            </a:r>
            <a:endParaRPr lang="en-US" dirty="0"/>
          </a:p>
        </p:txBody>
      </p:sp>
      <p:sp>
        <p:nvSpPr>
          <p:cNvPr id="3" name="Text Placeholder 2"/>
          <p:cNvSpPr>
            <a:spLocks noGrp="1"/>
          </p:cNvSpPr>
          <p:nvPr>
            <p:ph type="body" idx="1"/>
          </p:nvPr>
        </p:nvSpPr>
        <p:spPr>
          <a:xfrm>
            <a:off x="635000" y="2508250"/>
            <a:ext cx="8051800" cy="4143375"/>
          </a:xfrm>
        </p:spPr>
        <p:txBody>
          <a:bodyPr/>
          <a:lstStyle/>
          <a:p>
            <a:pPr marL="73025" eaLnBrk="1" hangingPunct="1"/>
            <a:r>
              <a:rPr lang="en-US" sz="2800" smtClean="0">
                <a:solidFill>
                  <a:srgbClr val="000000"/>
                </a:solidFill>
                <a:latin typeface="Calibri" charset="0"/>
                <a:cs typeface="Calibri" charset="0"/>
              </a:rPr>
              <a:t>Is Aggression a Stable Attribute?</a:t>
            </a:r>
          </a:p>
          <a:p>
            <a:pPr lvl="2" eaLnBrk="1" hangingPunct="1"/>
            <a:r>
              <a:rPr lang="en-US" sz="2800" smtClean="0">
                <a:solidFill>
                  <a:srgbClr val="FFFFFF"/>
                </a:solidFill>
                <a:latin typeface="Calibri" charset="0"/>
                <a:cs typeface="Calibri" charset="0"/>
              </a:rPr>
              <a:t>Yes for many individuals</a:t>
            </a:r>
          </a:p>
          <a:p>
            <a:pPr lvl="3" eaLnBrk="1" hangingPunct="1"/>
            <a:r>
              <a:rPr lang="en-US" sz="2800" smtClean="0">
                <a:solidFill>
                  <a:srgbClr val="FFFFFF"/>
                </a:solidFill>
                <a:latin typeface="Calibri" charset="0"/>
                <a:cs typeface="Calibri" charset="0"/>
              </a:rPr>
              <a:t>Aggressive toddlers likely to be aggressive 5 year olds</a:t>
            </a:r>
          </a:p>
          <a:p>
            <a:pPr lvl="3" eaLnBrk="1" hangingPunct="1"/>
            <a:r>
              <a:rPr lang="en-US" sz="2800" smtClean="0">
                <a:solidFill>
                  <a:srgbClr val="FFFFFF"/>
                </a:solidFill>
                <a:latin typeface="Calibri" charset="0"/>
                <a:cs typeface="Calibri" charset="0"/>
              </a:rPr>
              <a:t>Aggression between 3 and 10 predicts aggression and antisocial behavior later in life</a:t>
            </a:r>
          </a:p>
          <a:p>
            <a:pPr marL="73025"/>
            <a:endParaRPr lang="en-US" sz="2800" smtClean="0">
              <a:latin typeface="Calibri" charset="0"/>
              <a:cs typeface="Calibri"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533" y="609600"/>
            <a:ext cx="7086600" cy="1607507"/>
          </a:xfrm>
        </p:spPr>
        <p:txBody>
          <a:bodyPr/>
          <a:lstStyle/>
          <a:p>
            <a:pPr algn="ctr">
              <a:defRPr/>
            </a:pPr>
            <a:r>
              <a:rPr lang="en-US" b="0" dirty="0" smtClean="0"/>
              <a:t>THE DEVELOPMENT OF AGGRESSION</a:t>
            </a:r>
            <a:endParaRPr lang="en-US" dirty="0"/>
          </a:p>
        </p:txBody>
      </p:sp>
      <p:sp>
        <p:nvSpPr>
          <p:cNvPr id="22531" name="Text Placeholder 2"/>
          <p:cNvSpPr>
            <a:spLocks noGrp="1"/>
          </p:cNvSpPr>
          <p:nvPr>
            <p:ph type="body" idx="1"/>
          </p:nvPr>
        </p:nvSpPr>
        <p:spPr>
          <a:xfrm>
            <a:off x="547688" y="2217738"/>
            <a:ext cx="8139112" cy="4408487"/>
          </a:xfrm>
        </p:spPr>
        <p:txBody>
          <a:bodyPr/>
          <a:lstStyle/>
          <a:p>
            <a:pPr marL="73025" eaLnBrk="1" hangingPunct="1"/>
            <a:r>
              <a:rPr lang="en-US" sz="2800" dirty="0" smtClean="0">
                <a:solidFill>
                  <a:srgbClr val="000000"/>
                </a:solidFill>
                <a:latin typeface="Calibri" charset="0"/>
                <a:cs typeface="Calibri" charset="0"/>
              </a:rPr>
              <a:t>Individual Differences in Aggressive Behavior</a:t>
            </a:r>
          </a:p>
          <a:p>
            <a:pPr lvl="1" eaLnBrk="1" hangingPunct="1"/>
            <a:r>
              <a:rPr lang="en-US" sz="2800" dirty="0" smtClean="0">
                <a:solidFill>
                  <a:srgbClr val="FFFFFF"/>
                </a:solidFill>
                <a:latin typeface="Calibri" charset="0"/>
                <a:cs typeface="Calibri" charset="0"/>
              </a:rPr>
              <a:t>Few individuals are highly aggressive</a:t>
            </a:r>
          </a:p>
          <a:p>
            <a:pPr lvl="1" eaLnBrk="1" hangingPunct="1"/>
            <a:r>
              <a:rPr lang="en-US" sz="2800" dirty="0" smtClean="0">
                <a:solidFill>
                  <a:srgbClr val="FFFFFF"/>
                </a:solidFill>
                <a:latin typeface="Calibri" charset="0"/>
                <a:cs typeface="Calibri" charset="0"/>
              </a:rPr>
              <a:t>10-15% of classmates are abused by bullies</a:t>
            </a:r>
          </a:p>
          <a:p>
            <a:pPr lvl="1" eaLnBrk="1" hangingPunct="1"/>
            <a:r>
              <a:rPr lang="en-US" sz="2800" dirty="0" smtClean="0">
                <a:solidFill>
                  <a:srgbClr val="FFFFFF"/>
                </a:solidFill>
                <a:latin typeface="Calibri" charset="0"/>
                <a:cs typeface="Calibri" charset="0"/>
              </a:rPr>
              <a:t>Proactive aggressors – aggression will produce tangible benefits; enhances self-esteem</a:t>
            </a:r>
          </a:p>
          <a:p>
            <a:pPr lvl="1" eaLnBrk="1" hangingPunct="1"/>
            <a:r>
              <a:rPr lang="en-US" sz="2800" dirty="0" smtClean="0">
                <a:solidFill>
                  <a:srgbClr val="FFFFFF"/>
                </a:solidFill>
                <a:latin typeface="Calibri" charset="0"/>
                <a:cs typeface="Calibri" charset="0"/>
              </a:rPr>
              <a:t>Reactive aggressors – hostile, retaliatory aggression</a:t>
            </a:r>
          </a:p>
          <a:p>
            <a:pPr marL="73025"/>
            <a:endParaRPr lang="en-US" sz="2800" dirty="0" smtClean="0">
              <a:latin typeface="Calibri" charset="0"/>
              <a:cs typeface="Calibri"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270" y="609600"/>
            <a:ext cx="8185530" cy="1444668"/>
          </a:xfrm>
        </p:spPr>
        <p:txBody>
          <a:bodyPr/>
          <a:lstStyle/>
          <a:p>
            <a:pPr algn="ctr">
              <a:defRPr/>
            </a:pPr>
            <a:r>
              <a:rPr lang="en-US" b="0" dirty="0" smtClean="0"/>
              <a:t>THE DEVELOPMENT OF AGGRESSION</a:t>
            </a:r>
            <a:endParaRPr lang="en-US" dirty="0"/>
          </a:p>
        </p:txBody>
      </p:sp>
      <p:sp>
        <p:nvSpPr>
          <p:cNvPr id="3" name="Text Placeholder 2"/>
          <p:cNvSpPr>
            <a:spLocks noGrp="1"/>
          </p:cNvSpPr>
          <p:nvPr>
            <p:ph type="body" idx="1"/>
          </p:nvPr>
        </p:nvSpPr>
        <p:spPr>
          <a:xfrm>
            <a:off x="501650" y="2054225"/>
            <a:ext cx="8185150" cy="4572000"/>
          </a:xfrm>
        </p:spPr>
        <p:txBody>
          <a:bodyPr/>
          <a:lstStyle/>
          <a:p>
            <a:pPr marL="73025" eaLnBrk="1" hangingPunct="1"/>
            <a:r>
              <a:rPr lang="en-US" sz="2800" dirty="0" smtClean="0">
                <a:solidFill>
                  <a:srgbClr val="000000"/>
                </a:solidFill>
                <a:latin typeface="Calibri" charset="0"/>
                <a:cs typeface="Calibri" charset="0"/>
              </a:rPr>
              <a:t>Perpetrators and Victims of Peer Aggression</a:t>
            </a:r>
          </a:p>
          <a:p>
            <a:pPr lvl="2" eaLnBrk="1" hangingPunct="1"/>
            <a:r>
              <a:rPr lang="en-US" sz="2800" dirty="0" smtClean="0">
                <a:solidFill>
                  <a:srgbClr val="FFFFFF"/>
                </a:solidFill>
                <a:latin typeface="Calibri" charset="0"/>
                <a:cs typeface="Calibri" charset="0"/>
              </a:rPr>
              <a:t>17% of students are bullied</a:t>
            </a:r>
          </a:p>
          <a:p>
            <a:pPr lvl="2" eaLnBrk="1" hangingPunct="1"/>
            <a:r>
              <a:rPr lang="en-US" sz="2800" dirty="0" smtClean="0">
                <a:solidFill>
                  <a:srgbClr val="FFFFFF"/>
                </a:solidFill>
                <a:latin typeface="Calibri" charset="0"/>
                <a:cs typeface="Calibri" charset="0"/>
              </a:rPr>
              <a:t>19% reported bullying others</a:t>
            </a:r>
          </a:p>
          <a:p>
            <a:pPr lvl="2" eaLnBrk="1" hangingPunct="1"/>
            <a:r>
              <a:rPr lang="en-US" sz="2800" dirty="0" smtClean="0">
                <a:solidFill>
                  <a:srgbClr val="FFFFFF"/>
                </a:solidFill>
                <a:latin typeface="Calibri" charset="0"/>
                <a:cs typeface="Calibri" charset="0"/>
              </a:rPr>
              <a:t>Boys more likely to be physically bullied</a:t>
            </a:r>
          </a:p>
          <a:p>
            <a:pPr lvl="2" eaLnBrk="1" hangingPunct="1"/>
            <a:r>
              <a:rPr lang="en-US" sz="2800" dirty="0" smtClean="0">
                <a:solidFill>
                  <a:srgbClr val="FFFFFF"/>
                </a:solidFill>
                <a:latin typeface="Calibri" charset="0"/>
                <a:cs typeface="Calibri" charset="0"/>
              </a:rPr>
              <a:t>Girls more likely to be verbally or psychologically bullied</a:t>
            </a:r>
          </a:p>
          <a:p>
            <a:pPr lvl="2" eaLnBrk="1" hangingPunct="1"/>
            <a:r>
              <a:rPr lang="en-US" sz="2800" dirty="0" smtClean="0">
                <a:solidFill>
                  <a:srgbClr val="FFFFFF"/>
                </a:solidFill>
                <a:latin typeface="Calibri" charset="0"/>
                <a:cs typeface="Calibri" charset="0"/>
              </a:rPr>
              <a:t>Bullying most common in 6</a:t>
            </a:r>
            <a:r>
              <a:rPr lang="en-US" sz="2800" baseline="30000" dirty="0" smtClean="0">
                <a:solidFill>
                  <a:srgbClr val="FFFFFF"/>
                </a:solidFill>
                <a:latin typeface="Calibri" charset="0"/>
                <a:cs typeface="Calibri" charset="0"/>
              </a:rPr>
              <a:t>th</a:t>
            </a:r>
            <a:r>
              <a:rPr lang="en-US" sz="2800" dirty="0" smtClean="0">
                <a:solidFill>
                  <a:srgbClr val="FFFFFF"/>
                </a:solidFill>
                <a:latin typeface="Calibri" charset="0"/>
                <a:cs typeface="Calibri" charset="0"/>
              </a:rPr>
              <a:t> – 8</a:t>
            </a:r>
            <a:r>
              <a:rPr lang="en-US" sz="2800" baseline="30000" dirty="0" smtClean="0">
                <a:solidFill>
                  <a:srgbClr val="FFFFFF"/>
                </a:solidFill>
                <a:latin typeface="Calibri" charset="0"/>
                <a:cs typeface="Calibri" charset="0"/>
              </a:rPr>
              <a:t>th</a:t>
            </a:r>
            <a:r>
              <a:rPr lang="en-US" sz="2800" dirty="0" smtClean="0">
                <a:solidFill>
                  <a:srgbClr val="FFFFFF"/>
                </a:solidFill>
                <a:latin typeface="Calibri" charset="0"/>
                <a:cs typeface="Calibri" charset="0"/>
              </a:rPr>
              <a:t> grades</a:t>
            </a:r>
          </a:p>
          <a:p>
            <a:pPr lvl="2" eaLnBrk="1" hangingPunct="1"/>
            <a:r>
              <a:rPr lang="en-US" sz="2800" dirty="0" smtClean="0">
                <a:solidFill>
                  <a:srgbClr val="FFFFFF"/>
                </a:solidFill>
                <a:latin typeface="Calibri" charset="0"/>
                <a:cs typeface="Calibri" charset="0"/>
              </a:rPr>
              <a:t>Bullies more likely to use drugs </a:t>
            </a:r>
          </a:p>
          <a:p>
            <a:pPr lvl="2" eaLnBrk="1" hangingPunct="1"/>
            <a:endParaRPr lang="en-US" sz="2800" dirty="0" smtClean="0">
              <a:solidFill>
                <a:srgbClr val="FFFFFF"/>
              </a:solidFill>
              <a:latin typeface="Calibri" charset="0"/>
              <a:cs typeface="Calibri" charset="0"/>
            </a:endParaRPr>
          </a:p>
          <a:p>
            <a:pPr marL="73025"/>
            <a:endParaRPr lang="en-US" sz="2800" dirty="0" smtClean="0">
              <a:latin typeface="Calibri" charset="0"/>
              <a:cs typeface="Calibri"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emplate>
  <TotalTime>4682</TotalTime>
  <Words>4339</Words>
  <Application>Microsoft Office PowerPoint</Application>
  <PresentationFormat>On-screen Show (4:3)</PresentationFormat>
  <Paragraphs>709</Paragraphs>
  <Slides>61</Slides>
  <Notes>11</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Apex</vt:lpstr>
      <vt:lpstr>Aggression and Suicidal Behaviors IN CHILDREN</vt:lpstr>
      <vt:lpstr>AGGRESSION</vt:lpstr>
      <vt:lpstr>THE DEVELOPMENT OF AGGRESSION</vt:lpstr>
      <vt:lpstr>THE DEVELOPMENT OF AGGRESSION</vt:lpstr>
      <vt:lpstr>THE DEVELOPMENT OF AGGRESSION</vt:lpstr>
      <vt:lpstr>THE DEVELOPMENT OF AGGRESSION</vt:lpstr>
      <vt:lpstr>THE DEVELOPMENT OF AGGRESSION</vt:lpstr>
      <vt:lpstr>THE DEVELOPMENT OF AGGRESSION</vt:lpstr>
      <vt:lpstr>THE DEVELOPMENT OF AGGRESSION</vt:lpstr>
      <vt:lpstr>THE DEVELOPMENT OF AGGRESSION</vt:lpstr>
      <vt:lpstr>THE DEVELOPMENT OF AGGRESSION</vt:lpstr>
      <vt:lpstr>THE DEVELOPMENT OF AGGRESSION</vt:lpstr>
      <vt:lpstr>THE DEVELOPMENT OF AGGRESSION</vt:lpstr>
      <vt:lpstr>THE DEVELOPMENT OF AGGRESSION</vt:lpstr>
      <vt:lpstr>THE DEVELOPMENT OF AGGRESSION</vt:lpstr>
      <vt:lpstr>THE DEVELOPMENT OF AGGRESSION</vt:lpstr>
      <vt:lpstr>CHILD AGGRESSION  SCALE</vt:lpstr>
      <vt:lpstr>Case One</vt:lpstr>
      <vt:lpstr>What needs to be done</vt:lpstr>
      <vt:lpstr>Practice Parameters for the Prevention and Management of Aggressive Behavior in Child and Adolescents ( AACAP)</vt:lpstr>
      <vt:lpstr>CURRENT ISSUES REGARDING SECLUSION AND RESTRAINT</vt:lpstr>
      <vt:lpstr>CURRENT ISSUES REGARDING SECLUSION AND RESTRAINT</vt:lpstr>
      <vt:lpstr>Suicide in Children/Epidemiology </vt:lpstr>
      <vt:lpstr>     National Institute of Mental Health- 2007 Death by Suicide   </vt:lpstr>
      <vt:lpstr>Chart Review Results for Aggression Vs Suicidality</vt:lpstr>
      <vt:lpstr>Aggression and Suicidality-Risk factors</vt:lpstr>
      <vt:lpstr>Aggression and Suicidality</vt:lpstr>
      <vt:lpstr>Risk Factors </vt:lpstr>
      <vt:lpstr>Ethnic Discrepancies </vt:lpstr>
      <vt:lpstr>Method </vt:lpstr>
      <vt:lpstr>Suicidal Ideation</vt:lpstr>
      <vt:lpstr>Assessment of Suicidal Ideations </vt:lpstr>
      <vt:lpstr>Suicide Attempt</vt:lpstr>
      <vt:lpstr>Suicide Attempt  Goals of ER Treatment</vt:lpstr>
      <vt:lpstr>Initial Problems in the ER</vt:lpstr>
      <vt:lpstr>Assessment of Suicide Attempt</vt:lpstr>
      <vt:lpstr>Concerning Issues </vt:lpstr>
      <vt:lpstr>Important Historical Data</vt:lpstr>
      <vt:lpstr>ER Treatment Crisis Intervention </vt:lpstr>
      <vt:lpstr>Slide 40</vt:lpstr>
      <vt:lpstr>Disposition Planning </vt:lpstr>
      <vt:lpstr>Slide 42</vt:lpstr>
      <vt:lpstr>Slide 43</vt:lpstr>
      <vt:lpstr>Psychopharmacology </vt:lpstr>
      <vt:lpstr>Therapy </vt:lpstr>
      <vt:lpstr>Resources </vt:lpstr>
      <vt:lpstr>Summary</vt:lpstr>
      <vt:lpstr>Summary</vt:lpstr>
      <vt:lpstr>References</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and Treatment of Children and Adolescents with Suicidal Behaviors</dc:title>
  <dc:creator>Shetal Amin</dc:creator>
  <cp:lastModifiedBy>syedoq</cp:lastModifiedBy>
  <cp:revision>149</cp:revision>
  <cp:lastPrinted>2010-09-16T12:30:31Z</cp:lastPrinted>
  <dcterms:created xsi:type="dcterms:W3CDTF">2012-04-24T17:34:18Z</dcterms:created>
  <dcterms:modified xsi:type="dcterms:W3CDTF">2012-04-27T00:01:19Z</dcterms:modified>
</cp:coreProperties>
</file>