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</p:sldMasterIdLst>
  <p:notesMasterIdLst>
    <p:notesMasterId r:id="rId82"/>
  </p:notesMasterIdLst>
  <p:handoutMasterIdLst>
    <p:handoutMasterId r:id="rId83"/>
  </p:handoutMasterIdLst>
  <p:sldIdLst>
    <p:sldId id="524" r:id="rId3"/>
    <p:sldId id="962" r:id="rId4"/>
    <p:sldId id="963" r:id="rId5"/>
    <p:sldId id="964" r:id="rId6"/>
    <p:sldId id="965" r:id="rId7"/>
    <p:sldId id="966" r:id="rId8"/>
    <p:sldId id="967" r:id="rId9"/>
    <p:sldId id="619" r:id="rId10"/>
    <p:sldId id="740" r:id="rId11"/>
    <p:sldId id="960" r:id="rId12"/>
    <p:sldId id="661" r:id="rId13"/>
    <p:sldId id="662" r:id="rId14"/>
    <p:sldId id="739" r:id="rId15"/>
    <p:sldId id="663" r:id="rId16"/>
    <p:sldId id="741" r:id="rId17"/>
    <p:sldId id="664" r:id="rId18"/>
    <p:sldId id="665" r:id="rId19"/>
    <p:sldId id="666" r:id="rId20"/>
    <p:sldId id="667" r:id="rId21"/>
    <p:sldId id="921" r:id="rId22"/>
    <p:sldId id="742" r:id="rId23"/>
    <p:sldId id="743" r:id="rId24"/>
    <p:sldId id="745" r:id="rId25"/>
    <p:sldId id="932" r:id="rId26"/>
    <p:sldId id="746" r:id="rId27"/>
    <p:sldId id="747" r:id="rId28"/>
    <p:sldId id="748" r:id="rId29"/>
    <p:sldId id="749" r:id="rId30"/>
    <p:sldId id="675" r:id="rId31"/>
    <p:sldId id="676" r:id="rId32"/>
    <p:sldId id="677" r:id="rId33"/>
    <p:sldId id="678" r:id="rId34"/>
    <p:sldId id="750" r:id="rId35"/>
    <p:sldId id="751" r:id="rId36"/>
    <p:sldId id="680" r:id="rId37"/>
    <p:sldId id="777" r:id="rId38"/>
    <p:sldId id="779" r:id="rId39"/>
    <p:sldId id="897" r:id="rId40"/>
    <p:sldId id="780" r:id="rId41"/>
    <p:sldId id="781" r:id="rId42"/>
    <p:sldId id="784" r:id="rId43"/>
    <p:sldId id="811" r:id="rId44"/>
    <p:sldId id="812" r:id="rId45"/>
    <p:sldId id="872" r:id="rId46"/>
    <p:sldId id="839" r:id="rId47"/>
    <p:sldId id="814" r:id="rId48"/>
    <p:sldId id="875" r:id="rId49"/>
    <p:sldId id="840" r:id="rId50"/>
    <p:sldId id="816" r:id="rId51"/>
    <p:sldId id="961" r:id="rId52"/>
    <p:sldId id="864" r:id="rId53"/>
    <p:sldId id="876" r:id="rId54"/>
    <p:sldId id="819" r:id="rId55"/>
    <p:sldId id="820" r:id="rId56"/>
    <p:sldId id="880" r:id="rId57"/>
    <p:sldId id="903" r:id="rId58"/>
    <p:sldId id="904" r:id="rId59"/>
    <p:sldId id="882" r:id="rId60"/>
    <p:sldId id="883" r:id="rId61"/>
    <p:sldId id="835" r:id="rId62"/>
    <p:sldId id="836" r:id="rId63"/>
    <p:sldId id="884" r:id="rId64"/>
    <p:sldId id="722" r:id="rId65"/>
    <p:sldId id="944" r:id="rId66"/>
    <p:sldId id="947" r:id="rId67"/>
    <p:sldId id="945" r:id="rId68"/>
    <p:sldId id="946" r:id="rId69"/>
    <p:sldId id="723" r:id="rId70"/>
    <p:sldId id="724" r:id="rId71"/>
    <p:sldId id="886" r:id="rId72"/>
    <p:sldId id="726" r:id="rId73"/>
    <p:sldId id="727" r:id="rId74"/>
    <p:sldId id="887" r:id="rId75"/>
    <p:sldId id="942" r:id="rId76"/>
    <p:sldId id="888" r:id="rId77"/>
    <p:sldId id="889" r:id="rId78"/>
    <p:sldId id="891" r:id="rId79"/>
    <p:sldId id="892" r:id="rId80"/>
    <p:sldId id="899" r:id="rId81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84"/>
      <p:bold r:id="rId85"/>
      <p:italic r:id="rId86"/>
      <p:boldItalic r:id="rId8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00"/>
    <a:srgbClr val="FF0000"/>
    <a:srgbClr val="000066"/>
    <a:srgbClr val="5690AA"/>
    <a:srgbClr val="7182B7"/>
    <a:srgbClr val="9284C6"/>
    <a:srgbClr val="5443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39" autoAdjust="0"/>
    <p:restoredTop sz="94302" autoAdjust="0"/>
  </p:normalViewPr>
  <p:slideViewPr>
    <p:cSldViewPr showGuides="1">
      <p:cViewPr varScale="1">
        <p:scale>
          <a:sx n="79" d="100"/>
          <a:sy n="79" d="100"/>
        </p:scale>
        <p:origin x="50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7" d="100"/>
          <a:sy n="57" d="100"/>
        </p:scale>
        <p:origin x="-2598" y="-102"/>
      </p:cViewPr>
      <p:guideLst>
        <p:guide orient="horz" pos="3024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1.fntdata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4.fntdata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3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69" tIns="48534" rIns="97069" bIns="4853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3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69" tIns="48534" rIns="97069" bIns="4853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5B537FD-DE9E-49B5-913B-194B4725977D}" type="datetime8">
              <a:rPr lang="en-US" smtClean="0">
                <a:latin typeface="Calibri" panose="020F0502020204030204" pitchFamily="34" charset="0"/>
              </a:rPr>
              <a:t>3/3/2023 10:45 AM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118603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69" tIns="48534" rIns="97069" bIns="48534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300" b="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Calibri" panose="020F0502020204030204" pitchFamily="34" charset="0"/>
              </a:rPr>
              <a:t>2022-06-08_PowerofChoice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3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69" tIns="48534" rIns="97069" bIns="4853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A6A72DB-AF1B-48FE-B6B5-B03EA8A7B4EB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8837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3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69" tIns="48534" rIns="97069" bIns="4853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3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69" tIns="48534" rIns="97069" bIns="4853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0779B895-A91E-45C5-BD2B-52280CB39D71}" type="datetime8">
              <a:rPr lang="en-US" smtClean="0"/>
              <a:t>3/3/2023 10:45 AM</a:t>
            </a:fld>
            <a:endParaRPr lang="en-US" dirty="0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9" y="4560892"/>
            <a:ext cx="5853112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69" tIns="48534" rIns="97069" bIns="485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18603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69" tIns="48534" rIns="97069" bIns="48534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300" b="0" smtClean="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2022-06-08_PowerofChoice</a:t>
            </a:r>
            <a:endParaRPr lang="en-US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3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69" tIns="48534" rIns="97069" bIns="4853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22718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3732" name="Date Placeholder 3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00684" indent="-26875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078221" indent="-21436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510149" indent="-21436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1942077" indent="-21436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402800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63523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324246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784970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C9CF007-18D0-47F6-A7FC-1DB7D21E67EC}" type="datetime8">
              <a:rPr lang="en-US" altLang="en-US" sz="1200" smtClean="0">
                <a:latin typeface="Calibri" pitchFamily="34" charset="0"/>
                <a:ea typeface="MS PGothic" pitchFamily="34" charset="-128"/>
              </a:rPr>
              <a:t>3/3/2023 10:45 AM</a:t>
            </a:fld>
            <a:endParaRPr lang="en-US" altLang="en-US" sz="120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3733" name="Footer Placeholder 4"/>
          <p:cNvSpPr>
            <a:spLocks noGrp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8676" indent="-287951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51809" indent="-230363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12532" indent="-230363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73256" indent="-230363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33978" indent="-230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94701" indent="-230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55425" indent="-230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916147" indent="-230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300" b="0">
                <a:latin typeface="Calibri" panose="020F0502020204030204" pitchFamily="34" charset="0"/>
              </a:rPr>
              <a:t>2022-06-08_PowerofChoice</a:t>
            </a:r>
            <a:endParaRPr lang="en-US" altLang="en-US" sz="1300" b="0" dirty="0">
              <a:latin typeface="Calibri" panose="020F0502020204030204" pitchFamily="34" charset="0"/>
            </a:endParaRPr>
          </a:p>
        </p:txBody>
      </p:sp>
      <p:sp>
        <p:nvSpPr>
          <p:cNvPr id="73734" name="Slide Number Placeholder 5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00684" indent="-26875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078221" indent="-21436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510149" indent="-21436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1942077" indent="-21436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402800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63523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324246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784970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F2B9483-A84A-42F3-8708-22224DA47AF8}" type="slidenum">
              <a:rPr lang="en-US" altLang="en-US" sz="1200">
                <a:latin typeface="Calibri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  <a:defRPr/>
              </a:pPr>
              <a:t>1</a:t>
            </a:fld>
            <a:endParaRPr lang="en-US" altLang="en-US" sz="12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714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174" indent="-298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3625" indent="-2380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1393" indent="-2380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0748" indent="-2380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7881" indent="-238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5014" indent="-238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147" indent="-238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9280" indent="-238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DBB873-97D9-426A-9626-33AA6023D077}" type="slidenum">
              <a:rPr lang="en-US" altLang="en-US" sz="1300"/>
              <a:pPr eaLnBrk="1" hangingPunct="1">
                <a:spcBef>
                  <a:spcPct val="0"/>
                </a:spcBef>
              </a:pPr>
              <a:t>22</a:t>
            </a:fld>
            <a:endParaRPr lang="en-US" altLang="en-US" sz="1300" dirty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584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174" indent="-298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3625" indent="-2380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1393" indent="-2380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0748" indent="-2380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7881" indent="-238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5014" indent="-238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147" indent="-238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9280" indent="-238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005F90-B0BD-4C1D-8100-0AB3E1527D8B}" type="slidenum">
              <a:rPr lang="en-US" altLang="en-US" sz="1300"/>
              <a:pPr eaLnBrk="1" hangingPunct="1">
                <a:spcBef>
                  <a:spcPct val="0"/>
                </a:spcBef>
              </a:pPr>
              <a:t>40</a:t>
            </a:fld>
            <a:endParaRPr lang="en-US" altLang="en-US" sz="1300" dirty="0"/>
          </a:p>
        </p:txBody>
      </p:sp>
      <p:sp>
        <p:nvSpPr>
          <p:cNvPr id="1771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6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49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174" indent="-298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3625" indent="-2380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1393" indent="-2380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0748" indent="-2380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7881" indent="-238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5014" indent="-238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147" indent="-238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9280" indent="-238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6F5FAE-F342-4028-B6A7-8EC5A3A93079}" type="slidenum">
              <a:rPr lang="en-US" altLang="en-US" sz="1300"/>
              <a:pPr eaLnBrk="1" hangingPunct="1">
                <a:spcBef>
                  <a:spcPct val="0"/>
                </a:spcBef>
              </a:pPr>
              <a:t>41</a:t>
            </a:fld>
            <a:endParaRPr lang="en-US" altLang="en-US" sz="1300" dirty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35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3732" name="Date Placeholder 3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00684" indent="-26875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078221" indent="-21436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510149" indent="-21436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1942077" indent="-21436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402800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63523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324246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784970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C56173A-C8EA-400B-B244-3078824855C0}" type="datetime8">
              <a:rPr lang="en-US" altLang="en-US" sz="1200" smtClean="0">
                <a:latin typeface="Calibri" pitchFamily="34" charset="0"/>
                <a:ea typeface="MS PGothic" pitchFamily="34" charset="-128"/>
              </a:rPr>
              <a:t>3/3/2023 10:45 AM</a:t>
            </a:fld>
            <a:endParaRPr lang="en-US" altLang="en-US" sz="120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3733" name="Footer Placeholder 4"/>
          <p:cNvSpPr>
            <a:spLocks noGrp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8676" indent="-287951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51809" indent="-230363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12532" indent="-230363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73256" indent="-230363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33978" indent="-230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94701" indent="-230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55425" indent="-230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916147" indent="-230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300" b="0">
                <a:latin typeface="Calibri" panose="020F0502020204030204" pitchFamily="34" charset="0"/>
              </a:rPr>
              <a:t>2022-06-08_PowerofChoice</a:t>
            </a:r>
            <a:endParaRPr lang="en-US" altLang="en-US" sz="1300" b="0" dirty="0">
              <a:latin typeface="Calibri" panose="020F0502020204030204" pitchFamily="34" charset="0"/>
            </a:endParaRPr>
          </a:p>
        </p:txBody>
      </p:sp>
      <p:sp>
        <p:nvSpPr>
          <p:cNvPr id="73734" name="Slide Number Placeholder 5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00684" indent="-26875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078221" indent="-21436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510149" indent="-21436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1942077" indent="-21436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402800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63523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324246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784970" indent="-21436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F2B9483-A84A-42F3-8708-22224DA47AF8}" type="slidenum">
              <a:rPr lang="en-US" altLang="en-US" sz="1200">
                <a:latin typeface="Calibri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  <a:defRPr/>
              </a:pPr>
              <a:t>79</a:t>
            </a:fld>
            <a:endParaRPr lang="en-US" altLang="en-US" sz="12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5524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84CB6-69F5-4850-B3CC-FC48E38E98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90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7B35E-5445-43BA-ABEB-7F3629AFF4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83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55B04-885D-4BF0-958D-A92C58268F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3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4DF9D-FC48-4983-8700-730206EC3980}" type="datetime1">
              <a:rPr lang="en-US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EC061-08C8-4575-BBCA-6F1830E0C8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683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5BD40-5840-43BF-B088-CAB3A964EA68}" type="datetime1">
              <a:rPr lang="en-US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4D148793-9A9B-4D4A-9490-CDAA1483E4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960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A455E-9ECF-4EC6-8A14-B35B2612D301}" type="datetime1">
              <a:rPr lang="en-US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283A0-831D-4CB0-9CA6-CB722CD892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917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1F004-F47A-4D15-A84D-6E22511A903A}" type="datetime1">
              <a:rPr lang="en-US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F4985C-8CF0-491F-B6D2-8AE0F8C732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6546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CABA9-95C6-4254-8BD0-450F4F7FAF9D}" type="datetime1">
              <a:rPr lang="en-US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60A64-7235-40F4-90BB-3B20567EE7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949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7FC0A-A547-4250-AF81-8392FA2ABEAC}" type="datetime1">
              <a:rPr lang="en-US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E16C6-956D-434D-A5C2-BF2B3A9C92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786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4CA80-02C5-4740-8B66-8BFF16F199B6}" type="datetime1">
              <a:rPr lang="en-US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FEE85-9CEA-4DD7-94B4-D16D001B1E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186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96DAF-88EE-4006-9851-03DF9F5D5AEF}" type="datetime1">
              <a:rPr lang="en-US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0D993-0913-4F69-861E-7850A18E42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90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C2C24-62A1-427E-A663-7477902FA4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08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75ED2-C25A-4BAE-A583-B69D37B84C7A}" type="datetime1">
              <a:rPr lang="en-US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3E98D-9983-4235-B5AA-FDE8795474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023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CAAE7-BA4C-4746-AEDE-5A32C4AD5D8D}" type="datetime1">
              <a:rPr lang="en-US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D77A1-3F68-4BCD-8EC8-71044AA68B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39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1C946-C24D-4A17-A0A5-093C10C2C9C1}" type="datetime1">
              <a:rPr lang="en-US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42492-0DA8-4087-98BD-493DDA46A3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763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D9BBD-7549-49A6-90DA-05B133CAE2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6765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3EAA2-5D4F-43BC-B812-F39C7ED9BB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99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BA739-1EE8-4BF3-94C6-B062E48A00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74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6949B-6C04-4FF9-BAF4-78BF589821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3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101E7-EAC9-48C2-823C-C38CEC8FFB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3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E68B2-1568-47A3-908B-BB7D103CB3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77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F190B-F374-422E-98AF-C63110B344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00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06D28-3846-4D1A-A00D-0FDA1BEB97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3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274638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01CE8500-4F6D-446B-8708-1D368ABE58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9pPr>
    </p:titleStyle>
    <p:bodyStyle>
      <a:lvl1pPr marL="365125" indent="-342900" algn="l" rtl="0" eaLnBrk="0" fontAlgn="base" hangingPunct="0">
        <a:spcBef>
          <a:spcPts val="1200"/>
        </a:spcBef>
        <a:spcAft>
          <a:spcPts val="1200"/>
        </a:spcAft>
        <a:buFont typeface="Arial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57268E-A36B-4503-BD4D-2C986E8CBD5F}" type="datetime1">
              <a:rPr lang="en-US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F912E77-DDCB-4505-8DD1-32A3C985515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911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dla.org/attachments/article/104/CollateralConsequencesClientGuide_English.10.pdf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" y="5212258"/>
            <a:ext cx="1526931" cy="15269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584CB6-69F5-4850-B3CC-FC48E38E98A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04800" y="685800"/>
            <a:ext cx="8763000" cy="2895600"/>
          </a:xfrm>
        </p:spPr>
        <p:txBody>
          <a:bodyPr/>
          <a:lstStyle/>
          <a:p>
            <a:pPr eaLnBrk="1" hangingPunct="1"/>
            <a:r>
              <a:rPr lang="en-US" altLang="en-US" sz="6600" dirty="0">
                <a:cs typeface="Calibri" panose="020F0502020204030204" pitchFamily="34" charset="0"/>
              </a:rPr>
              <a:t>CRIME, CONSEQUENCES </a:t>
            </a:r>
            <a:br>
              <a:rPr lang="en-US" altLang="en-US" sz="6600" dirty="0">
                <a:cs typeface="Calibri" panose="020F0502020204030204" pitchFamily="34" charset="0"/>
              </a:rPr>
            </a:br>
            <a:r>
              <a:rPr lang="en-US" altLang="en-US" sz="6600" dirty="0">
                <a:cs typeface="Calibri" panose="020F0502020204030204" pitchFamily="34" charset="0"/>
              </a:rPr>
              <a:t>AND </a:t>
            </a:r>
            <a:br>
              <a:rPr lang="en-US" altLang="en-US" sz="6600" dirty="0">
                <a:cs typeface="Calibri" panose="020F0502020204030204" pitchFamily="34" charset="0"/>
              </a:rPr>
            </a:br>
            <a:r>
              <a:rPr lang="en-US" altLang="en-US" sz="6600" dirty="0">
                <a:cs typeface="Calibri" panose="020F0502020204030204" pitchFamily="34" charset="0"/>
              </a:rPr>
              <a:t>THE POWER OF CHOICE</a:t>
            </a:r>
            <a:br>
              <a:rPr lang="en-US" altLang="en-US" dirty="0"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4804" y="5724652"/>
            <a:ext cx="4123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Calibri" panose="020F0502020204030204" pitchFamily="34" charset="0"/>
              </a:rPr>
              <a:t>Associate Justice Scott Crichton</a:t>
            </a:r>
            <a:br>
              <a:rPr lang="en-US" sz="1600" dirty="0">
                <a:latin typeface="+mj-lt"/>
                <a:cs typeface="Calibri" panose="020F0502020204030204" pitchFamily="34" charset="0"/>
              </a:rPr>
            </a:br>
            <a:r>
              <a:rPr lang="en-US" sz="1400" dirty="0">
                <a:latin typeface="+mj-lt"/>
                <a:cs typeface="Calibri" panose="020F0502020204030204" pitchFamily="34" charset="0"/>
              </a:rPr>
              <a:t>Louisiana Supreme Court</a:t>
            </a:r>
            <a:br>
              <a:rPr lang="en-US" sz="1600" dirty="0">
                <a:latin typeface="+mj-lt"/>
                <a:cs typeface="Calibri" panose="020F0502020204030204" pitchFamily="34" charset="0"/>
              </a:rPr>
            </a:br>
            <a:r>
              <a:rPr lang="en-US" sz="1600" dirty="0">
                <a:latin typeface="+mj-lt"/>
                <a:cs typeface="Calibri" panose="020F0502020204030204" pitchFamily="34" charset="0"/>
              </a:rPr>
              <a:t>Co-authored by Judge Marilyn Castle</a:t>
            </a:r>
          </a:p>
          <a:p>
            <a:r>
              <a:rPr lang="en-US" sz="1400" dirty="0">
                <a:latin typeface="+mj-lt"/>
                <a:cs typeface="Calibri" panose="020F0502020204030204" pitchFamily="34" charset="0"/>
              </a:rPr>
              <a:t>15</a:t>
            </a:r>
            <a:r>
              <a:rPr lang="en-US" sz="1400" baseline="30000" dirty="0">
                <a:latin typeface="+mj-lt"/>
                <a:cs typeface="Calibri" panose="020F0502020204030204" pitchFamily="34" charset="0"/>
              </a:rPr>
              <a:t>th</a:t>
            </a:r>
            <a:r>
              <a:rPr lang="en-US" sz="1400" dirty="0">
                <a:latin typeface="+mj-lt"/>
                <a:cs typeface="Calibri" panose="020F0502020204030204" pitchFamily="34" charset="0"/>
              </a:rPr>
              <a:t> Judicial District Court</a:t>
            </a:r>
            <a:endParaRPr lang="en-US" sz="16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3275328"/>
            <a:ext cx="4730428" cy="237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Prepared for Louisiana Judicial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College/Louisiana State Bar Association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Joint Summer School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June 8, 2022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5365750"/>
          </a:xfrm>
        </p:spPr>
        <p:txBody>
          <a:bodyPr/>
          <a:lstStyle/>
          <a:p>
            <a:pPr algn="l"/>
            <a:r>
              <a:rPr lang="en-US" dirty="0"/>
              <a:t>Q: If you do not know a law and violate it,  will you be excused from the violation or can you still be punished for it?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48793-9A9B-4D4A-9490-CDAA1483E4F9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781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4525963"/>
          </a:xfrm>
        </p:spPr>
        <p:txBody>
          <a:bodyPr/>
          <a:lstStyle/>
          <a:p>
            <a:pPr marL="22225" indent="0">
              <a:buNone/>
            </a:pPr>
            <a:r>
              <a:rPr lang="en-US" dirty="0"/>
              <a:t>The Law:  Ignorance of any criminal statute is not a defense to any criminal prosecution.</a:t>
            </a:r>
            <a:r>
              <a:rPr lang="en-US" baseline="30000" dirty="0"/>
              <a:t>1</a:t>
            </a:r>
          </a:p>
          <a:p>
            <a:pPr marL="22225" indent="0">
              <a:buNone/>
            </a:pPr>
            <a:r>
              <a:rPr lang="en-US" sz="1800" dirty="0"/>
              <a:t> </a:t>
            </a:r>
            <a:endParaRPr lang="en-US" sz="800" dirty="0"/>
          </a:p>
          <a:p>
            <a:pPr marL="22225" indent="0">
              <a:buNone/>
            </a:pPr>
            <a:r>
              <a:rPr lang="en-US" dirty="0"/>
              <a:t>What does this mean? </a:t>
            </a:r>
            <a:br>
              <a:rPr lang="en-US" dirty="0"/>
            </a:br>
            <a:r>
              <a:rPr lang="en-US" b="1" dirty="0"/>
              <a:t>Not knowing the rules and the law is not an excuse for a violation.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39874" y="6364654"/>
            <a:ext cx="17472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225" indent="0">
              <a:buNone/>
            </a:pP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La. R.S. 14:17</a:t>
            </a:r>
          </a:p>
        </p:txBody>
      </p:sp>
    </p:spTree>
    <p:extLst>
      <p:ext uri="{BB962C8B-B14F-4D97-AF65-F5344CB8AC3E}">
        <p14:creationId xmlns:p14="http://schemas.microsoft.com/office/powerpoint/2010/main" val="2449014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71800"/>
            <a:ext cx="8839200" cy="1143000"/>
          </a:xfrm>
        </p:spPr>
        <p:txBody>
          <a:bodyPr/>
          <a:lstStyle/>
          <a:p>
            <a:pPr algn="l"/>
            <a:r>
              <a:rPr lang="en-US" cap="all" dirty="0"/>
              <a:t>I. How are laws made, how are they enforced and by whom?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242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83" y="1295400"/>
            <a:ext cx="8229600" cy="3459163"/>
          </a:xfrm>
        </p:spPr>
        <p:txBody>
          <a:bodyPr/>
          <a:lstStyle/>
          <a:p>
            <a:pPr marL="22225" indent="0">
              <a:buNone/>
            </a:pPr>
            <a:endParaRPr lang="en-US" dirty="0"/>
          </a:p>
          <a:p>
            <a:pPr marL="22225" indent="0">
              <a:buNone/>
            </a:pPr>
            <a:r>
              <a:rPr lang="en-US" dirty="0"/>
              <a:t>Laws are enacted by our legislature and subject to approval by our governor.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577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50" y="1511720"/>
            <a:ext cx="3528802" cy="462831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branches of government: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956801" y="2373736"/>
            <a:ext cx="2607076" cy="20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13" name="Picture 8" descr="In Governor's Mansion security breach, man trespasses then falls asleep on  couch, police say | Crime/Police | theadvocate.co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599" y="1243699"/>
            <a:ext cx="5048401" cy="284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350" y="3825875"/>
            <a:ext cx="4343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3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Legislative Branch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6" descr="Legislative Update – C100 Louisiana – Louisiana's Business Roundtab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871" y="1600200"/>
            <a:ext cx="679225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25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525963"/>
          </a:xfrm>
        </p:spPr>
        <p:txBody>
          <a:bodyPr/>
          <a:lstStyle/>
          <a:p>
            <a:r>
              <a:rPr lang="en-US" dirty="0"/>
              <a:t>We elect our legislators to enact statutes or laws that govern us.  </a:t>
            </a:r>
          </a:p>
          <a:p>
            <a:r>
              <a:rPr lang="en-US" dirty="0"/>
              <a:t>There are 105 members of the House and 39 members of the Senate.</a:t>
            </a:r>
          </a:p>
          <a:p>
            <a:pPr marL="22225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367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/>
              <a:t>They have the authority to enact laws on a wide array of subjects, including crimes and their penalties; they also enact laws affecting the safety, health and welfare of our citizens.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623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:\DAVID\Crichton Powerpoint\2016 Don't Let This Be You\media\JohnBelEdward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644650"/>
            <a:ext cx="3027891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Executive Branch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46776" cy="4525963"/>
          </a:xfrm>
        </p:spPr>
        <p:txBody>
          <a:bodyPr/>
          <a:lstStyle/>
          <a:p>
            <a:r>
              <a:rPr lang="en-US" dirty="0"/>
              <a:t>We elect the Governor as the top Executive of the State, and he can either sign the law into effect or veto it.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6112014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Governor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John Bel Edwards</a:t>
            </a:r>
          </a:p>
        </p:txBody>
      </p:sp>
    </p:spTree>
    <p:extLst>
      <p:ext uri="{BB962C8B-B14F-4D97-AF65-F5344CB8AC3E}">
        <p14:creationId xmlns:p14="http://schemas.microsoft.com/office/powerpoint/2010/main" val="3494504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072738"/>
            <a:ext cx="7354765" cy="36328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46" y="0"/>
            <a:ext cx="8839200" cy="1143000"/>
          </a:xfrm>
        </p:spPr>
        <p:txBody>
          <a:bodyPr/>
          <a:lstStyle/>
          <a:p>
            <a:r>
              <a:rPr lang="en-US" dirty="0"/>
              <a:t>The Judicial Branch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685" y="990600"/>
            <a:ext cx="8229600" cy="4525963"/>
          </a:xfrm>
        </p:spPr>
        <p:txBody>
          <a:bodyPr/>
          <a:lstStyle/>
          <a:p>
            <a:r>
              <a:rPr lang="en-US" dirty="0"/>
              <a:t>The third branch of government is the Judiciary.  Courts apply the law to individual cases.</a:t>
            </a:r>
          </a:p>
          <a:p>
            <a:pPr marL="22225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96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675482"/>
            <a:ext cx="6629400" cy="765175"/>
          </a:xfrm>
        </p:spPr>
        <p:txBody>
          <a:bodyPr/>
          <a:lstStyle/>
          <a:p>
            <a:r>
              <a:rPr lang="en-US" dirty="0"/>
              <a:t>But First….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828800"/>
            <a:ext cx="7962901" cy="13160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Some History for Constitution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584CB6-69F5-4850-B3CC-FC48E38E98A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238" y="3429000"/>
            <a:ext cx="5040923" cy="2457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128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12347" y="228600"/>
            <a:ext cx="8229600" cy="5364163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4000" b="1" dirty="0"/>
              <a:t>	Local judges are elected.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4000" b="1" dirty="0"/>
              <a:t>15</a:t>
            </a:r>
            <a:r>
              <a:rPr lang="en-US" altLang="en-US" sz="4000" b="1" baseline="30000" dirty="0"/>
              <a:t>th</a:t>
            </a:r>
            <a:r>
              <a:rPr lang="en-US" altLang="en-US" sz="4000" b="1" dirty="0"/>
              <a:t> Judicial District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4000" b="1" dirty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3C291D-6521-4CCD-973E-2202C0401112}" type="slidenum">
              <a:rPr lang="en-US" altLang="en-US" sz="24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2400">
              <a:solidFill>
                <a:srgbClr val="898989"/>
              </a:solidFill>
            </a:endParaRP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492292" y="1914676"/>
            <a:ext cx="6629400" cy="5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en-US" sz="3600" dirty="0">
                <a:latin typeface="+mn-lt"/>
              </a:rPr>
              <a:t>13</a:t>
            </a:r>
            <a:r>
              <a:rPr lang="en-US" altLang="en-US" sz="3600" b="1" dirty="0">
                <a:latin typeface="+mn-lt"/>
              </a:rPr>
              <a:t> Judicial District Court Judges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2" y="2591849"/>
            <a:ext cx="1054871" cy="1504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720" y="2586896"/>
            <a:ext cx="1203960" cy="1504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272" y="2586896"/>
            <a:ext cx="1183137" cy="150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771" y="2586207"/>
            <a:ext cx="1388330" cy="1504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278" y="2569782"/>
            <a:ext cx="1138754" cy="1521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0219" y="2553724"/>
            <a:ext cx="1086356" cy="1553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2762" y="2544626"/>
            <a:ext cx="1261449" cy="1576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863" y="4372203"/>
            <a:ext cx="1207804" cy="160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4170" y="4372203"/>
            <a:ext cx="1275449" cy="15943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520">
            <a:off x="2996103" y="4320088"/>
            <a:ext cx="1193569" cy="16985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0878" y="4333653"/>
            <a:ext cx="1522230" cy="16714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29847" y="4304991"/>
            <a:ext cx="1142861" cy="17120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02542" y="4328214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39703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64163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6600" b="1" dirty="0"/>
              <a:t>Some people engaged in criminal behavior may never get to the courthouse…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938407-8754-4D62-86B9-EDB4DA19EB44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21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6230908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CAUTION: </a:t>
            </a:r>
            <a:r>
              <a:rPr lang="en-US" sz="2800" b="0" dirty="0">
                <a:solidFill>
                  <a:srgbClr val="FF0000"/>
                </a:solidFill>
              </a:rPr>
              <a:t>the following slide is graphic</a:t>
            </a:r>
          </a:p>
        </p:txBody>
      </p:sp>
    </p:spTree>
    <p:extLst>
      <p:ext uri="{BB962C8B-B14F-4D97-AF65-F5344CB8AC3E}">
        <p14:creationId xmlns:p14="http://schemas.microsoft.com/office/powerpoint/2010/main" val="411730811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1"/>
          <p:cNvSpPr txBox="1">
            <a:spLocks noChangeArrowheads="1"/>
          </p:cNvSpPr>
          <p:nvPr/>
        </p:nvSpPr>
        <p:spPr bwMode="auto">
          <a:xfrm>
            <a:off x="533400" y="6172200"/>
            <a:ext cx="8153400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2000" b="1" dirty="0">
              <a:cs typeface="Calibri" panose="020F0502020204030204" pitchFamily="34" charset="0"/>
            </a:endParaRPr>
          </a:p>
        </p:txBody>
      </p:sp>
      <p:pic>
        <p:nvPicPr>
          <p:cNvPr id="3" name="side impac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990600" y="742950"/>
            <a:ext cx="7162800" cy="5372100"/>
          </a:xfrm>
        </p:spPr>
      </p:pic>
    </p:spTree>
    <p:extLst>
      <p:ext uri="{BB962C8B-B14F-4D97-AF65-F5344CB8AC3E}">
        <p14:creationId xmlns:p14="http://schemas.microsoft.com/office/powerpoint/2010/main" val="652533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1338" y="457200"/>
            <a:ext cx="8229600" cy="5715000"/>
          </a:xfrm>
        </p:spPr>
        <p:txBody>
          <a:bodyPr/>
          <a:lstStyle/>
          <a:p>
            <a:pPr marL="857250" indent="-857250">
              <a:buFont typeface="+mj-lt"/>
              <a:buAutoNum type="romanUcPeriod" startAt="2"/>
              <a:defRPr/>
            </a:pPr>
            <a:r>
              <a:rPr lang="en-US" altLang="en-US" sz="6000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9269A62-8CF1-4884-ABA0-983179497539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23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6638" y="724039"/>
            <a:ext cx="7239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dirty="0"/>
              <a:t>THE TWO </a:t>
            </a:r>
            <a:br>
              <a:rPr lang="en-US" altLang="en-US" sz="6000" dirty="0"/>
            </a:br>
            <a:r>
              <a:rPr lang="en-US" altLang="en-US" sz="6000" dirty="0"/>
              <a:t>TYPES OF CRIMES </a:t>
            </a:r>
            <a:br>
              <a:rPr lang="en-US" altLang="en-US" sz="6000" dirty="0"/>
            </a:br>
            <a:r>
              <a:rPr lang="en-US" altLang="en-US" sz="6000" dirty="0"/>
              <a:t>AND</a:t>
            </a:r>
            <a:br>
              <a:rPr lang="en-US" altLang="en-US" sz="6000" dirty="0"/>
            </a:br>
            <a:r>
              <a:rPr lang="en-US" altLang="en-US" sz="6000" dirty="0"/>
              <a:t>WHO CAN BE </a:t>
            </a:r>
            <a:br>
              <a:rPr lang="en-US" altLang="en-US" sz="6000" dirty="0"/>
            </a:br>
            <a:r>
              <a:rPr lang="en-US" altLang="en-US" sz="6000" dirty="0"/>
              <a:t>CHARGED WITH A CRIME</a:t>
            </a:r>
          </a:p>
        </p:txBody>
      </p:sp>
    </p:spTree>
    <p:extLst>
      <p:ext uri="{BB962C8B-B14F-4D97-AF65-F5344CB8AC3E}">
        <p14:creationId xmlns:p14="http://schemas.microsoft.com/office/powerpoint/2010/main" val="3523439392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2911"/>
            <a:ext cx="8534400" cy="5973763"/>
          </a:xfrm>
        </p:spPr>
        <p:txBody>
          <a:bodyPr/>
          <a:lstStyle/>
          <a:p>
            <a:pPr marL="22225" indent="0">
              <a:buNone/>
            </a:pPr>
            <a:r>
              <a:rPr lang="en-US" sz="3600" dirty="0"/>
              <a:t>A crime is either a misdemeanor or a felony.</a:t>
            </a:r>
            <a:endParaRPr lang="en-US" sz="3600" b="1" dirty="0"/>
          </a:p>
          <a:p>
            <a:pPr marL="22225" indent="0">
              <a:buNone/>
            </a:pPr>
            <a:r>
              <a:rPr lang="en-US" sz="3600" u="sng" dirty="0"/>
              <a:t>Felony</a:t>
            </a:r>
            <a:r>
              <a:rPr lang="en-US" sz="3600" dirty="0"/>
              <a:t>:  any crime for which an offender may be sentenced to death or imprisonment at hard labor (usually hard labor sentence of a year or more).</a:t>
            </a:r>
            <a:endParaRPr lang="en-US" sz="3600" b="1" dirty="0"/>
          </a:p>
          <a:p>
            <a:pPr marL="22225" indent="0">
              <a:buNone/>
            </a:pPr>
            <a:r>
              <a:rPr lang="en-US" sz="3600" u="sng" dirty="0"/>
              <a:t>Misdemeano</a:t>
            </a:r>
            <a:r>
              <a:rPr lang="en-US" sz="3600" dirty="0"/>
              <a:t>r:  any crime other than a felony (usually punishable by a maximum of 6 months in parish jail).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86400" y="6321365"/>
            <a:ext cx="2560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R.S. 14:2 (4) and (6)</a:t>
            </a:r>
          </a:p>
        </p:txBody>
      </p:sp>
    </p:spTree>
    <p:extLst>
      <p:ext uri="{BB962C8B-B14F-4D97-AF65-F5344CB8AC3E}">
        <p14:creationId xmlns:p14="http://schemas.microsoft.com/office/powerpoint/2010/main" val="219020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960438"/>
            <a:ext cx="8229600" cy="5364162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6000" dirty="0"/>
              <a:t>The parties to a crime are classified as: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6000" b="1" dirty="0"/>
              <a:t>(1)	Principals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6000" b="1" dirty="0"/>
              <a:t>(2)	Accessories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6D9056-39A4-4236-990B-1DA56928C2B2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25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43515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152400" y="-182563"/>
            <a:ext cx="8839200" cy="5364163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4400" b="1" dirty="0"/>
              <a:t>PRINCIPALS</a:t>
            </a:r>
            <a:br>
              <a:rPr lang="en-US" altLang="en-US" sz="4400" b="1" dirty="0"/>
            </a:br>
            <a:r>
              <a:rPr lang="en-US" altLang="en-US" sz="4200" dirty="0"/>
              <a:t>All persons concerned in the commission of a crime are principals.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3600" dirty="0"/>
              <a:t>whether present or absent,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3600" dirty="0"/>
              <a:t>whether they directly commit the act, or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3600" dirty="0"/>
              <a:t>aid in its commission, or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3600" dirty="0"/>
              <a:t>directly or indirectly counsel another to commit the crime.</a:t>
            </a:r>
            <a:r>
              <a:rPr lang="en-US" altLang="en-US" sz="3600" baseline="30000" dirty="0"/>
              <a:t>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746B596-20C5-4090-931C-A575FFB34C1D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26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7400" y="6451540"/>
            <a:ext cx="17905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La. R.S. 14:24</a:t>
            </a:r>
          </a:p>
        </p:txBody>
      </p:sp>
    </p:spTree>
    <p:extLst>
      <p:ext uri="{BB962C8B-B14F-4D97-AF65-F5344CB8AC3E}">
        <p14:creationId xmlns:p14="http://schemas.microsoft.com/office/powerpoint/2010/main" val="84315997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364163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4400" b="1" dirty="0"/>
              <a:t>What does the law of Principals mean?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4400" b="1" u="sng" dirty="0"/>
              <a:t>Example No. 1:</a:t>
            </a:r>
          </a:p>
          <a:p>
            <a:r>
              <a:rPr lang="en-US" dirty="0"/>
              <a:t>My friend, Pee Wee, and I go to Circle K with intent to rob the clerk.  Pee Wee goes into Circle K and robs the clerk at gunpoint.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C17BC26-58E8-46E4-9939-C542FC86A168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27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35308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7772400" cy="5364163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4400" b="1" u="sng" dirty="0"/>
              <a:t>Example No. 1:</a:t>
            </a:r>
            <a:br>
              <a:rPr lang="en-US" altLang="en-US" sz="4400" b="1" u="sng" dirty="0"/>
            </a:br>
            <a:br>
              <a:rPr lang="en-US" altLang="en-US" sz="2800" b="1" u="sng" dirty="0"/>
            </a:br>
            <a:r>
              <a:rPr lang="en-US" dirty="0"/>
              <a:t>I agree to be the lookout and getaway driver for Pee Wee.</a:t>
            </a:r>
            <a:br>
              <a:rPr lang="en-US" dirty="0"/>
            </a:br>
            <a:endParaRPr lang="en-US" sz="2800" dirty="0"/>
          </a:p>
          <a:p>
            <a:pPr marL="22225" indent="0">
              <a:buNone/>
            </a:pPr>
            <a:r>
              <a:rPr lang="en-US" dirty="0"/>
              <a:t>Can I be charged with Armed Robbery?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D9FDB3-4AF3-421E-9992-FFDBE177B375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28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95857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762000"/>
            <a:ext cx="8229600" cy="4525963"/>
          </a:xfrm>
        </p:spPr>
        <p:txBody>
          <a:bodyPr/>
          <a:lstStyle/>
          <a:p>
            <a:r>
              <a:rPr lang="en-US" b="1" dirty="0"/>
              <a:t>Yes.  All persons </a:t>
            </a:r>
            <a:r>
              <a:rPr lang="en-US" b="1" u="sng" dirty="0"/>
              <a:t>concerned</a:t>
            </a:r>
            <a:r>
              <a:rPr lang="en-US" b="1" dirty="0"/>
              <a:t> in the commission of a crime are principals.</a:t>
            </a:r>
          </a:p>
          <a:p>
            <a:r>
              <a:rPr lang="en-US" dirty="0"/>
              <a:t>The lookout is as guilty as the one who goes in the store; the getaway driver is as guilty as the one who goes in the store.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702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the Constitution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/>
          <a:p>
            <a:r>
              <a:rPr lang="en-US" dirty="0"/>
              <a:t>55 men gathered in Philadelphia in the spring of 1787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617" y="3442048"/>
            <a:ext cx="3792825" cy="259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09600" y="3962400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Representatives from every state attended except Rhode Island.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44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304800"/>
            <a:ext cx="8229600" cy="4525963"/>
          </a:xfrm>
        </p:spPr>
        <p:txBody>
          <a:bodyPr/>
          <a:lstStyle/>
          <a:p>
            <a:pPr marL="22225" indent="0">
              <a:buNone/>
            </a:pPr>
            <a:r>
              <a:rPr lang="en-US" b="1" u="sng" dirty="0"/>
              <a:t>Example No. 2:</a:t>
            </a:r>
          </a:p>
          <a:p>
            <a:pPr marL="22225" indent="0">
              <a:buNone/>
            </a:pPr>
            <a:r>
              <a:rPr lang="en-US" dirty="0"/>
              <a:t>I invite Pee Wee to my house to encourage </a:t>
            </a:r>
            <a:r>
              <a:rPr lang="en-US" b="1" u="sng" dirty="0"/>
              <a:t>and</a:t>
            </a:r>
            <a:r>
              <a:rPr lang="en-US" dirty="0"/>
              <a:t> help him plan to rob the clerk at the Circle K at gunpoint. Pee Wee does it </a:t>
            </a:r>
            <a:r>
              <a:rPr lang="en-US" b="1" u="sng" dirty="0"/>
              <a:t>alone</a:t>
            </a:r>
            <a:r>
              <a:rPr lang="en-US" dirty="0"/>
              <a:t> while I’m watching TV at my house. Can I be charged with Armed Robbery?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0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marL="22225" indent="0">
              <a:buNone/>
            </a:pPr>
            <a:r>
              <a:rPr lang="en-US" sz="4800" b="1" dirty="0"/>
              <a:t>Yes.  All persons </a:t>
            </a:r>
            <a:r>
              <a:rPr lang="en-US" sz="4800" b="1" u="sng" dirty="0"/>
              <a:t>concerned</a:t>
            </a:r>
            <a:r>
              <a:rPr lang="en-US" sz="4800" b="1" dirty="0"/>
              <a:t> in the commission of a crime are principals </a:t>
            </a:r>
            <a:r>
              <a:rPr lang="en-US" sz="4800" dirty="0"/>
              <a:t>even if they are absent from the scene if they </a:t>
            </a:r>
            <a:r>
              <a:rPr lang="en-US" sz="4800" b="1" dirty="0"/>
              <a:t>directly or indirectly</a:t>
            </a:r>
            <a:r>
              <a:rPr lang="en-US" sz="4800" dirty="0"/>
              <a:t> counsel another to commit the crime.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686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69327"/>
            <a:ext cx="8229600" cy="6019800"/>
          </a:xfrm>
        </p:spPr>
        <p:txBody>
          <a:bodyPr/>
          <a:lstStyle/>
          <a:p>
            <a:pPr marL="22225" indent="0">
              <a:buNone/>
            </a:pPr>
            <a:r>
              <a:rPr lang="en-US" dirty="0"/>
              <a:t>By the way…</a:t>
            </a:r>
          </a:p>
          <a:p>
            <a:pPr marL="22225" indent="0">
              <a:spcBef>
                <a:spcPts val="600"/>
              </a:spcBef>
              <a:buNone/>
            </a:pPr>
            <a:r>
              <a:rPr lang="en-US" dirty="0"/>
              <a:t>Armed Robbery carries a minimum penalty of 10 years and a maximum of 99;</a:t>
            </a:r>
            <a:r>
              <a:rPr lang="en-US" baseline="30000" dirty="0"/>
              <a:t>5</a:t>
            </a:r>
            <a:r>
              <a:rPr lang="en-US" dirty="0"/>
              <a:t> if a gun is used, the minimum is 15 years.</a:t>
            </a:r>
            <a:r>
              <a:rPr lang="en-US" baseline="30000" dirty="0"/>
              <a:t>6</a:t>
            </a:r>
            <a:r>
              <a:rPr lang="en-US" dirty="0"/>
              <a:t>  </a:t>
            </a:r>
          </a:p>
          <a:p>
            <a:pPr marL="22225" indent="0">
              <a:spcAft>
                <a:spcPts val="600"/>
              </a:spcAft>
              <a:buNone/>
            </a:pPr>
            <a:r>
              <a:rPr lang="en-US" dirty="0"/>
              <a:t>Q: Who established that law and the penalty?    </a:t>
            </a:r>
          </a:p>
          <a:p>
            <a:pPr marL="22225" indent="0">
              <a:spcBef>
                <a:spcPts val="600"/>
              </a:spcBef>
              <a:buNone/>
            </a:pPr>
            <a:r>
              <a:rPr lang="en-US" dirty="0"/>
              <a:t>A: The legislature.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33800" y="6356350"/>
            <a:ext cx="3587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La. R.S. 14:64, 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La. R.S. 14:64.3</a:t>
            </a:r>
          </a:p>
        </p:txBody>
      </p:sp>
    </p:spTree>
    <p:extLst>
      <p:ext uri="{BB962C8B-B14F-4D97-AF65-F5344CB8AC3E}">
        <p14:creationId xmlns:p14="http://schemas.microsoft.com/office/powerpoint/2010/main" val="39305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1874838"/>
            <a:ext cx="8229600" cy="5364162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857250" indent="-857250">
              <a:buFont typeface="+mj-lt"/>
              <a:buAutoNum type="romanUcPeriod" startAt="3"/>
              <a:defRPr/>
            </a:pPr>
            <a:r>
              <a:rPr lang="en-US" altLang="en-US" sz="6600" b="1" dirty="0"/>
              <a:t>THE AGE OF RESPONSIBILITY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24012E-4F35-4C77-8EA4-2F3752C6F98A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33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61922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534400" cy="5135563"/>
          </a:xfrm>
        </p:spPr>
        <p:txBody>
          <a:bodyPr/>
          <a:lstStyle/>
          <a:p>
            <a:pPr marL="22225" indent="0">
              <a:buNone/>
            </a:pPr>
            <a:r>
              <a:rPr lang="en-US" sz="4000" dirty="0"/>
              <a:t>The law defines “child” as a person who has not reached the age of 18 at the time of the crime.</a:t>
            </a:r>
            <a:endParaRPr lang="en-US" sz="4000" b="1" dirty="0"/>
          </a:p>
          <a:p>
            <a:pPr marL="22225" indent="0">
              <a:buNone/>
            </a:pPr>
            <a:r>
              <a:rPr lang="en-US" sz="4000" dirty="0"/>
              <a:t>The age of legal responsibility is 18.</a:t>
            </a:r>
            <a:endParaRPr lang="en-US" sz="4000" b="1" dirty="0"/>
          </a:p>
          <a:p>
            <a:pPr marL="22225" indent="0">
              <a:buNone/>
            </a:pPr>
            <a:r>
              <a:rPr lang="en-US" sz="4000" dirty="0"/>
              <a:t>So, if you are age 17 or younger and commit a crime, you would report to juvenile court and, because of your age, special laws apply.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E2BE5F9-755B-486F-9A21-D12428337940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34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7600" y="6356350"/>
            <a:ext cx="4448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La. Ch. C. art. 804 and La. Act 501 (2016)</a:t>
            </a:r>
          </a:p>
        </p:txBody>
      </p:sp>
    </p:spTree>
    <p:extLst>
      <p:ext uri="{BB962C8B-B14F-4D97-AF65-F5344CB8AC3E}">
        <p14:creationId xmlns:p14="http://schemas.microsoft.com/office/powerpoint/2010/main" val="167378115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533400"/>
            <a:ext cx="7962900" cy="4525963"/>
          </a:xfrm>
        </p:spPr>
        <p:txBody>
          <a:bodyPr/>
          <a:lstStyle/>
          <a:p>
            <a:pPr marL="22225" lvl="0" indent="0">
              <a:buNone/>
            </a:pPr>
            <a:r>
              <a:rPr lang="en-US" sz="4800" dirty="0"/>
              <a:t>But:  Juveniles 15 or older at the time of commission of certain felonies can be prosecuted in district court (adult court) and, if convicted, sent to Department of Corrections (with adults).</a:t>
            </a:r>
            <a:r>
              <a:rPr lang="en-US" sz="4800" baseline="30000" dirty="0"/>
              <a:t>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81600" y="6321365"/>
            <a:ext cx="2563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La. Ch. Code art. 305.</a:t>
            </a:r>
          </a:p>
        </p:txBody>
      </p:sp>
    </p:spTree>
    <p:extLst>
      <p:ext uri="{BB962C8B-B14F-4D97-AF65-F5344CB8AC3E}">
        <p14:creationId xmlns:p14="http://schemas.microsoft.com/office/powerpoint/2010/main" val="3882340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191000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>
              <a:buFont typeface="Arial" charset="0"/>
              <a:buChar char="•"/>
              <a:defRPr/>
            </a:pPr>
            <a:r>
              <a:rPr lang="en-US" sz="5400" dirty="0"/>
              <a:t>Possession </a:t>
            </a:r>
            <a:endParaRPr lang="en-US" baseline="30000" dirty="0"/>
          </a:p>
          <a:p>
            <a:pPr>
              <a:buFont typeface="Arial" charset="0"/>
              <a:buChar char="•"/>
              <a:defRPr/>
            </a:pPr>
            <a:r>
              <a:rPr lang="en-US" sz="5400" dirty="0"/>
              <a:t>DWI</a:t>
            </a:r>
          </a:p>
          <a:p>
            <a:pPr>
              <a:buFont typeface="Arial" charset="0"/>
              <a:buChar char="•"/>
              <a:defRPr/>
            </a:pPr>
            <a:r>
              <a:rPr lang="en-US" sz="5400" dirty="0"/>
              <a:t>Vehicular Homicide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98038A1-6F3D-4B7D-A604-26501BD07FAC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36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2600" y="228600"/>
            <a:ext cx="8229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342900" algn="l" rtl="0" eaLnBrk="0" fontAlgn="base" hangingPunct="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indent="-1143000">
              <a:buFont typeface="+mj-lt"/>
              <a:buAutoNum type="romanUcPeriod" startAt="7"/>
              <a:defRPr/>
            </a:pPr>
            <a:r>
              <a:rPr lang="en-US" sz="6600" b="1" dirty="0"/>
              <a:t> ALCOHOL AND RELATED CRIMES</a:t>
            </a:r>
          </a:p>
        </p:txBody>
      </p:sp>
    </p:spTree>
    <p:extLst>
      <p:ext uri="{BB962C8B-B14F-4D97-AF65-F5344CB8AC3E}">
        <p14:creationId xmlns:p14="http://schemas.microsoft.com/office/powerpoint/2010/main" val="1462052826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228600" y="284957"/>
            <a:ext cx="8458200" cy="603640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/>
              <a:t>Possession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It is illegal for a person under 21 to purchase or have public possession of any alcoholic beverage.</a:t>
            </a:r>
            <a:br>
              <a:rPr lang="en-US" altLang="en-US" sz="4400" dirty="0"/>
            </a:br>
            <a:endParaRPr lang="en-US" alt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3643AA-9E52-4791-9CD3-647B93A99042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37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09090" y="6321365"/>
            <a:ext cx="32349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La. R.S. 14:93.12</a:t>
            </a:r>
          </a:p>
        </p:txBody>
      </p:sp>
    </p:spTree>
    <p:extLst>
      <p:ext uri="{BB962C8B-B14F-4D97-AF65-F5344CB8AC3E}">
        <p14:creationId xmlns:p14="http://schemas.microsoft.com/office/powerpoint/2010/main" val="48198569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228600" y="284957"/>
            <a:ext cx="8458200" cy="6036408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altLang="en-US" sz="4400" b="1" dirty="0"/>
              <a:t>Driving While Intoxicated Under 21:</a:t>
            </a:r>
            <a:endParaRPr lang="en-US" altLang="en-US" sz="1050" b="1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4400" dirty="0"/>
              <a:t>It is unlawful for any person under the age of twenty-one (21) to operate a vehicle when the operator’s blood alcohol concentration is 0.02 percent or more.</a:t>
            </a:r>
            <a:r>
              <a:rPr lang="en-US" altLang="en-US" sz="4400" baseline="30000" dirty="0"/>
              <a:t>16</a:t>
            </a:r>
            <a:r>
              <a:rPr lang="en-US" altLang="en-US" sz="4400" dirty="0"/>
              <a:t> </a:t>
            </a:r>
            <a:br>
              <a:rPr lang="en-US" altLang="en-US" sz="4400" dirty="0"/>
            </a:br>
            <a:r>
              <a:rPr lang="en-US" altLang="en-US" sz="4400" dirty="0"/>
              <a:t>  This is one beer!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3643AA-9E52-4791-9CD3-647B93A99042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38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9100" y="2971800"/>
            <a:ext cx="9906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4190" y="6356350"/>
            <a:ext cx="32349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La. R.S. 14:98.6</a:t>
            </a:r>
          </a:p>
        </p:txBody>
      </p:sp>
    </p:spTree>
    <p:extLst>
      <p:ext uri="{BB962C8B-B14F-4D97-AF65-F5344CB8AC3E}">
        <p14:creationId xmlns:p14="http://schemas.microsoft.com/office/powerpoint/2010/main" val="618333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-182563"/>
            <a:ext cx="8229600" cy="5364163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4400" b="1" dirty="0"/>
              <a:t>Driving While Intoxicated (DWI):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4400" b="1" dirty="0"/>
          </a:p>
          <a:p>
            <a:pPr marL="0" indent="0">
              <a:buFont typeface="Arial" charset="0"/>
              <a:buNone/>
              <a:defRPr/>
            </a:pPr>
            <a:endParaRPr lang="en-US" altLang="en-US" sz="4400" b="1" dirty="0"/>
          </a:p>
          <a:p>
            <a:pPr marL="0" indent="0">
              <a:buFont typeface="Arial" charset="0"/>
              <a:buNone/>
              <a:defRPr/>
            </a:pPr>
            <a:endParaRPr lang="en-US" altLang="en-US" sz="4400" b="1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3600" b="1" dirty="0"/>
              <a:t>The crime of operating a vehicle while intoxicated is the operating of any motor vehicle while the operator’s blood alcohol concentration is 0.08 percent or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23DED21-A397-4D57-8222-43966C77ECA8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39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  <p:pic>
        <p:nvPicPr>
          <p:cNvPr id="94212" name="Picture 4" descr="wre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086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77000" y="6354763"/>
            <a:ext cx="32349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La. R.S. 14:98</a:t>
            </a:r>
          </a:p>
        </p:txBody>
      </p:sp>
    </p:spTree>
    <p:extLst>
      <p:ext uri="{BB962C8B-B14F-4D97-AF65-F5344CB8AC3E}">
        <p14:creationId xmlns:p14="http://schemas.microsoft.com/office/powerpoint/2010/main" val="148620389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543" y="1600200"/>
            <a:ext cx="8229600" cy="1020762"/>
          </a:xfrm>
        </p:spPr>
        <p:txBody>
          <a:bodyPr/>
          <a:lstStyle/>
          <a:p>
            <a:r>
              <a:rPr lang="en-US" dirty="0"/>
              <a:t>The men gathered in secret</a:t>
            </a:r>
          </a:p>
          <a:p>
            <a:pPr marL="22225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2438400"/>
            <a:ext cx="7282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Why?</a:t>
            </a:r>
          </a:p>
          <a:p>
            <a:endParaRPr lang="en-US" dirty="0"/>
          </a:p>
          <a:p>
            <a:r>
              <a:rPr lang="en-US" dirty="0"/>
              <a:t>They knew they were engaging in a </a:t>
            </a:r>
            <a:r>
              <a:rPr lang="en-US" i="1" u="sng" dirty="0"/>
              <a:t>historic </a:t>
            </a:r>
            <a:r>
              <a:rPr lang="en-US" dirty="0"/>
              <a:t>act – to design a living government on paper!</a:t>
            </a:r>
          </a:p>
        </p:txBody>
      </p:sp>
      <p:sp>
        <p:nvSpPr>
          <p:cNvPr id="6" name="Rectangle 5"/>
          <p:cNvSpPr/>
          <p:nvPr/>
        </p:nvSpPr>
        <p:spPr>
          <a:xfrm>
            <a:off x="8709" y="4380411"/>
            <a:ext cx="38470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Articles of Confederation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947809" y="4134190"/>
            <a:ext cx="40437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U.S. Constitution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857961" y="4600039"/>
            <a:ext cx="1202871" cy="3386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84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900"/>
              <a:t>Don’t drive a vehicle while under the influence of alcohol or any controlled dangerous substance.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	</a:t>
            </a:r>
          </a:p>
        </p:txBody>
      </p:sp>
      <p:pic>
        <p:nvPicPr>
          <p:cNvPr id="95236" name="Picture 4" descr="le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382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644281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8308" name="Picture 4" descr="drun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1334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5364162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857250" indent="-857250">
              <a:buFont typeface="+mj-lt"/>
              <a:buAutoNum type="romanUcPeriod" startAt="10"/>
              <a:defRPr/>
            </a:pPr>
            <a:r>
              <a:rPr lang="en-US" sz="6600" b="1" dirty="0"/>
              <a:t>ELECTRONIC CRIMES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FA2BA82-1280-4017-A77B-79DB3FFADB96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42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76602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686800" cy="5364163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>
              <a:buFont typeface="Arial" charset="0"/>
              <a:buChar char="•"/>
              <a:defRPr/>
            </a:pPr>
            <a:r>
              <a:rPr lang="en-US" altLang="en-US" sz="4800" dirty="0"/>
              <a:t>Cell phone use while driving </a:t>
            </a:r>
            <a:br>
              <a:rPr lang="en-US" altLang="en-US" sz="4800" dirty="0"/>
            </a:br>
            <a:r>
              <a:rPr lang="en-US" altLang="en-US" sz="4800" dirty="0"/>
              <a:t>	(17 or younger)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4800" dirty="0"/>
              <a:t>Texting while driving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4800" dirty="0" err="1"/>
              <a:t>Cyberbullying</a:t>
            </a:r>
            <a:endParaRPr lang="en-US" altLang="en-US" sz="4800" dirty="0"/>
          </a:p>
          <a:p>
            <a:pPr>
              <a:buFont typeface="Arial" charset="0"/>
              <a:buChar char="•"/>
              <a:defRPr/>
            </a:pPr>
            <a:r>
              <a:rPr lang="en-US" altLang="en-US" sz="4800" dirty="0"/>
              <a:t>Sexting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altLang="en-US" sz="5400" b="1" dirty="0"/>
              <a:t>ALL AGAINST THE LAW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1E7BD1-6C0F-4816-A961-9EC7BB8B6C45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43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30694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22225" indent="0">
              <a:buNone/>
            </a:pPr>
            <a:r>
              <a:rPr lang="en-US" dirty="0"/>
              <a:t>According to the National Safety Council</a:t>
            </a:r>
          </a:p>
          <a:p>
            <a:pPr marL="22225" indent="0">
              <a:buNone/>
            </a:pPr>
            <a:endParaRPr lang="en-US" sz="900" dirty="0"/>
          </a:p>
          <a:p>
            <a:pPr marL="22225" indent="0">
              <a:buNone/>
            </a:pPr>
            <a:r>
              <a:rPr lang="en-US" sz="4000" dirty="0"/>
              <a:t>8% of fatal crashes, 15% of injury crashes, and 14% of all police-reported motor vehicle traffic crashes in 2018 were distraction-affected crashes.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8C5639-8FE1-4E39-ADD6-9EAB23A630B4}" type="slidenum">
              <a:rPr lang="en-US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5269" y="6356350"/>
            <a:ext cx="6784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https://crashstats.nhtsa.dot.gov/Api/Public/ViewPublication/812926</a:t>
            </a: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dirty="0"/>
              <a:t>Cell Phone Use</a:t>
            </a:r>
          </a:p>
        </p:txBody>
      </p:sp>
    </p:spTree>
    <p:extLst>
      <p:ext uri="{BB962C8B-B14F-4D97-AF65-F5344CB8AC3E}">
        <p14:creationId xmlns:p14="http://schemas.microsoft.com/office/powerpoint/2010/main" val="4091971548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3" name="Texting and Driving PSA-77FEdSf_Gm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6138"/>
            <a:ext cx="9139508" cy="5141425"/>
          </a:xfrm>
        </p:spPr>
      </p:pic>
    </p:spTree>
    <p:extLst>
      <p:ext uri="{BB962C8B-B14F-4D97-AF65-F5344CB8AC3E}">
        <p14:creationId xmlns:p14="http://schemas.microsoft.com/office/powerpoint/2010/main" val="13170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686800" cy="53641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400" b="1" dirty="0"/>
              <a:t>The Law:  </a:t>
            </a:r>
            <a:r>
              <a:rPr lang="en-US" altLang="en-US" sz="4400" dirty="0"/>
              <a:t>No person 17 years of age or younger shall operate a motor vehicle while using any wireless telecommunications device.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400" b="1" dirty="0"/>
              <a:t>The Penalty: </a:t>
            </a:r>
            <a:r>
              <a:rPr lang="en-US" altLang="en-US" sz="4400" dirty="0"/>
              <a:t>First offense is up to a $250 fine, every subsequent offense is up to $500 and results in suspension of driver’s license for 60 days.</a:t>
            </a:r>
            <a:r>
              <a:rPr lang="en-US" altLang="en-US" sz="4400" baseline="30000" dirty="0"/>
              <a:t>24</a:t>
            </a:r>
            <a:r>
              <a:rPr lang="en-US" altLang="en-US" sz="44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5D0D99-7FD5-45E0-BF90-606A8C6C3C8B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46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8200" y="6356350"/>
            <a:ext cx="29301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La. R.S. 32:300.7</a:t>
            </a:r>
          </a:p>
        </p:txBody>
      </p:sp>
    </p:spTree>
    <p:extLst>
      <p:ext uri="{BB962C8B-B14F-4D97-AF65-F5344CB8AC3E}">
        <p14:creationId xmlns:p14="http://schemas.microsoft.com/office/powerpoint/2010/main" val="1949446563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55637"/>
            <a:ext cx="8229600" cy="4525963"/>
          </a:xfrm>
        </p:spPr>
        <p:txBody>
          <a:bodyPr/>
          <a:lstStyle/>
          <a:p>
            <a:pPr marL="22225" indent="0">
              <a:buNone/>
            </a:pPr>
            <a:r>
              <a:rPr lang="en-US" dirty="0"/>
              <a:t>So, if you are 16 or 17 </a:t>
            </a:r>
          </a:p>
          <a:p>
            <a:pPr marL="22225" indent="0">
              <a:buNone/>
            </a:pPr>
            <a:endParaRPr lang="en-US" dirty="0"/>
          </a:p>
          <a:p>
            <a:pPr marL="22225" indent="0" algn="ctr">
              <a:buNone/>
            </a:pPr>
            <a:r>
              <a:rPr lang="en-US" sz="6600" b="1" dirty="0"/>
              <a:t>DO NOT </a:t>
            </a:r>
            <a:r>
              <a:rPr lang="en-US" sz="6600" dirty="0"/>
              <a:t>USE </a:t>
            </a:r>
            <a:br>
              <a:rPr lang="en-US" sz="6600" dirty="0"/>
            </a:br>
            <a:r>
              <a:rPr lang="en-US" sz="6600" dirty="0"/>
              <a:t>YOUR CELL PHONE </a:t>
            </a:r>
            <a:br>
              <a:rPr lang="en-US" sz="6600" dirty="0"/>
            </a:br>
            <a:r>
              <a:rPr lang="en-US" sz="6600" dirty="0"/>
              <a:t>WHILE DRIVING.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8C5639-8FE1-4E39-ADD6-9EAB23A630B4}" type="slidenum">
              <a:rPr lang="en-US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58551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3" name="Save it for L8R - South Dakota Department of Highway Safety-yl2xhfVUu0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5" y="762000"/>
            <a:ext cx="9144000" cy="5175610"/>
          </a:xfrm>
        </p:spPr>
      </p:pic>
    </p:spTree>
    <p:extLst>
      <p:ext uri="{BB962C8B-B14F-4D97-AF65-F5344CB8AC3E}">
        <p14:creationId xmlns:p14="http://schemas.microsoft.com/office/powerpoint/2010/main" val="28860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36685" y="609600"/>
            <a:ext cx="8229600" cy="53641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altLang="en-US" sz="4800" b="1" dirty="0"/>
              <a:t>Texting while driving</a:t>
            </a:r>
          </a:p>
          <a:p>
            <a:pPr>
              <a:buFont typeface="Arial" charset="0"/>
              <a:buChar char="•"/>
              <a:defRPr/>
            </a:pPr>
            <a:endParaRPr lang="en-US" altLang="en-US" sz="4800" b="1" dirty="0"/>
          </a:p>
          <a:p>
            <a:pPr>
              <a:buFont typeface="Arial" charset="0"/>
              <a:buChar char="•"/>
              <a:defRPr/>
            </a:pPr>
            <a:r>
              <a:rPr lang="en-US" altLang="en-US" sz="4800" b="1" dirty="0"/>
              <a:t>No person (regardless of age) shall operate a car while texting.</a:t>
            </a:r>
            <a:r>
              <a:rPr lang="en-US" altLang="en-US" sz="4800" b="1" baseline="30000" dirty="0"/>
              <a:t>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2DBCA3D-FBE5-4877-9DB0-8DD75041CCFF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49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53000" y="6356350"/>
            <a:ext cx="34635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La. R.S. 32:300.5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0881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5177"/>
            <a:ext cx="8839200" cy="1143000"/>
          </a:xfrm>
        </p:spPr>
        <p:txBody>
          <a:bodyPr/>
          <a:lstStyle/>
          <a:p>
            <a:r>
              <a:rPr lang="en-US" sz="4000" dirty="0"/>
              <a:t>What made the Constitution Unique?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274" y="1489354"/>
            <a:ext cx="5257800" cy="914400"/>
          </a:xfrm>
        </p:spPr>
        <p:txBody>
          <a:bodyPr/>
          <a:lstStyle/>
          <a:p>
            <a:pPr marL="22225" indent="0">
              <a:buNone/>
            </a:pPr>
            <a:r>
              <a:rPr lang="en-US" dirty="0"/>
              <a:t>The ability to amend!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3200400"/>
            <a:ext cx="3355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Delegates created a  specific process for amending the Constitution.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3200400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Requires a ¾ majority of the states – </a:t>
            </a:r>
            <a:r>
              <a:rPr lang="en-US" i="1" u="sng"/>
              <a:t>not</a:t>
            </a:r>
            <a:r>
              <a:rPr lang="en-US"/>
              <a:t> unanimity as in the Articles of Confederation.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8061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Zones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3581400"/>
          </a:xfrm>
        </p:spPr>
        <p:txBody>
          <a:bodyPr/>
          <a:lstStyle/>
          <a:p>
            <a:r>
              <a:rPr lang="en-US" sz="2800" b="1" dirty="0"/>
              <a:t>The Law</a:t>
            </a:r>
            <a:r>
              <a:rPr lang="en-US" sz="2800" dirty="0"/>
              <a:t>: No person shall operate any wireless telecommunications device while operating a vehicle during the posted hours within a school zone. </a:t>
            </a:r>
          </a:p>
          <a:p>
            <a:r>
              <a:rPr lang="en-US" sz="2800" dirty="0"/>
              <a:t>This includes: Calls, texts, and social media</a:t>
            </a:r>
          </a:p>
          <a:p>
            <a:r>
              <a:rPr lang="en-US" sz="2800" b="1" dirty="0"/>
              <a:t>The Penalty</a:t>
            </a:r>
            <a:r>
              <a:rPr lang="en-US" sz="2800" dirty="0"/>
              <a:t>: $500 - $1000; May even have license suspended!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8800" y="6338857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La. R.S. 32:300.8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45" y="4137601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253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Civil Liability For Parents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686800" cy="4525963"/>
          </a:xfrm>
        </p:spPr>
        <p:txBody>
          <a:bodyPr/>
          <a:lstStyle/>
          <a:p>
            <a:pPr marL="22225" indent="0" eaLnBrk="1" hangingPunct="1">
              <a:spcBef>
                <a:spcPct val="50000"/>
              </a:spcBef>
              <a:spcAft>
                <a:spcPct val="50000"/>
              </a:spcAft>
              <a:buNone/>
            </a:pPr>
            <a:br>
              <a:rPr lang="en-US" altLang="en-US" sz="5400" dirty="0">
                <a:cs typeface="Calibri" panose="020F0502020204030204" pitchFamily="34" charset="0"/>
              </a:rPr>
            </a:br>
            <a:r>
              <a:rPr lang="en-US" altLang="en-US" sz="5400" dirty="0">
                <a:cs typeface="Calibri" panose="020F0502020204030204" pitchFamily="34" charset="0"/>
              </a:rPr>
              <a:t>PARENTS CAN BE SUED FOR INJURIES OR DAMAGE DONE BY THEIR MINOR CHILD.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8C5639-8FE1-4E39-ADD6-9EAB23A630B4}" type="slidenum">
              <a:rPr lang="en-US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86400" y="6338857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La. C.C. art. 2318</a:t>
            </a:r>
          </a:p>
        </p:txBody>
      </p:sp>
    </p:spTree>
    <p:extLst>
      <p:ext uri="{BB962C8B-B14F-4D97-AF65-F5344CB8AC3E}">
        <p14:creationId xmlns:p14="http://schemas.microsoft.com/office/powerpoint/2010/main" val="3327232505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3641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400" b="1" dirty="0"/>
              <a:t>Sexting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800" dirty="0"/>
              <a:t>The act of sending sexually explicit photos electronically by person under 17 (can be of yourself or another person), including between mobile devices.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800" dirty="0"/>
              <a:t>It is a crime practiced primarily by high school teenagers and young adults, though it is known to occur among children as young as middle-school 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43C334-560A-427C-B875-EFAFAAF13827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52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72200" y="6321365"/>
            <a:ext cx="16882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R.S. 14:81.1.1</a:t>
            </a:r>
            <a:endParaRPr lang="en-US" dirty="0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63251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436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400" b="1" dirty="0"/>
              <a:t>Penalty: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400" dirty="0"/>
              <a:t>First offense is a fine from anywhere between $100-$250, imprisonment of up to 10 days, or both. Second offense is a fine anywhere between $250-$500, imprisonment from anywhere between 10-30 days, or both.</a:t>
            </a:r>
            <a:r>
              <a:rPr lang="en-US" altLang="en-US" sz="4400" b="1" baseline="30000" dirty="0"/>
              <a:t>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F7E2C7-3FA9-4C34-8ED4-9C04A412EBC3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53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9090" y="6321365"/>
            <a:ext cx="3006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27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La. R.S. 14:81.1.1</a:t>
            </a:r>
          </a:p>
        </p:txBody>
      </p:sp>
    </p:spTree>
    <p:extLst>
      <p:ext uri="{BB962C8B-B14F-4D97-AF65-F5344CB8AC3E}">
        <p14:creationId xmlns:p14="http://schemas.microsoft.com/office/powerpoint/2010/main" val="735317589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3641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6000" b="1" dirty="0"/>
              <a:t>Sexting</a:t>
            </a:r>
            <a:endParaRPr lang="en-US" altLang="en-US" sz="4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400" dirty="0"/>
              <a:t>A social danger with sexting is that material can be very easily widely promulgated/ distributed over which the originator has no control.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400" b="1" dirty="0"/>
              <a:t>Once it’s out there, there’s no getting it back!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3F5936-53DD-43DF-9777-1D94834E7BE6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54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974127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B32B5-331B-437C-BF55-11F3F8477105}" type="slidenum">
              <a:rPr lang="en-US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4" name="Gmail - rr has sent you a video - richardrray@gmai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81687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marL="22225" indent="0">
              <a:buNone/>
            </a:pPr>
            <a:r>
              <a:rPr lang="en-US" dirty="0"/>
              <a:t>The crime of Sexting can in some cases also constitute the felony crime of Pornography Involving Juveniles, which involves the inappropriate photograph or videotape of a child under the age of 17.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43600" y="6338857"/>
            <a:ext cx="29301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La. R.S. 14:81.1</a:t>
            </a:r>
          </a:p>
        </p:txBody>
      </p:sp>
    </p:spTree>
    <p:extLst>
      <p:ext uri="{BB962C8B-B14F-4D97-AF65-F5344CB8AC3E}">
        <p14:creationId xmlns:p14="http://schemas.microsoft.com/office/powerpoint/2010/main" val="21896572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marL="22225" indent="0">
              <a:buNone/>
            </a:pPr>
            <a:endParaRPr lang="en-US" b="1" dirty="0"/>
          </a:p>
          <a:p>
            <a:pPr marL="22225" indent="0">
              <a:buNone/>
            </a:pPr>
            <a:endParaRPr lang="en-US" b="1" dirty="0"/>
          </a:p>
          <a:p>
            <a:pPr marL="22225" indent="0">
              <a:buNone/>
            </a:pPr>
            <a:r>
              <a:rPr lang="en-US" dirty="0"/>
              <a:t>Penalty:  Imprisonment not less than 5 years or not more than 20 years (14:81.1).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93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8229600" cy="5364163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6000" b="1" dirty="0" err="1"/>
              <a:t>Cyberbullying</a:t>
            </a:r>
            <a:endParaRPr lang="en-US" altLang="en-US" sz="6000" b="1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4400" dirty="0"/>
              <a:t>Cyberbullying is the electronic transmission of a communication with the intent to abuse, torment, or intimidate a person under the age of 18.</a:t>
            </a:r>
            <a:r>
              <a:rPr lang="en-US" altLang="en-US" sz="4400" baseline="30000" dirty="0"/>
              <a:t>28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B564EC-AE16-40C6-AB1C-533A8285C5A4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58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200" y="6321365"/>
            <a:ext cx="2777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28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La. R.S. 14:40.7</a:t>
            </a:r>
          </a:p>
        </p:txBody>
      </p:sp>
    </p:spTree>
    <p:extLst>
      <p:ext uri="{BB962C8B-B14F-4D97-AF65-F5344CB8AC3E}">
        <p14:creationId xmlns:p14="http://schemas.microsoft.com/office/powerpoint/2010/main" val="829735836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685800" y="1468437"/>
            <a:ext cx="7848600" cy="5364163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4400" b="1" dirty="0"/>
              <a:t>Penalty: </a:t>
            </a:r>
            <a:r>
              <a:rPr lang="en-US" altLang="en-US" sz="4400" dirty="0"/>
              <a:t>Whoever commits this crime can be imprisoned for up to 6 months.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3600" dirty="0"/>
              <a:t>R.S. 14:40.7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B564EC-AE16-40C6-AB1C-533A8285C5A4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59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640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Victory!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924800" cy="1295400"/>
          </a:xfrm>
        </p:spPr>
        <p:txBody>
          <a:bodyPr/>
          <a:lstStyle/>
          <a:p>
            <a:pPr marL="22225" indent="0">
              <a:buNone/>
            </a:pPr>
            <a:r>
              <a:rPr lang="en-US" sz="3600" u="sng" dirty="0"/>
              <a:t>May 1790 </a:t>
            </a:r>
            <a:r>
              <a:rPr lang="en-US" sz="3600" dirty="0">
                <a:sym typeface="Wingdings" panose="05000000000000000000" pitchFamily="2" charset="2"/>
              </a:rPr>
              <a:t> All 13 states ratified the New U.S. Constitution with Rhode Island being the last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823" y="3657600"/>
            <a:ext cx="4741177" cy="2135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43200" y="5868439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Literature promoting ratification amongst the states.</a:t>
            </a:r>
          </a:p>
        </p:txBody>
      </p:sp>
    </p:spTree>
    <p:extLst>
      <p:ext uri="{BB962C8B-B14F-4D97-AF65-F5344CB8AC3E}">
        <p14:creationId xmlns:p14="http://schemas.microsoft.com/office/powerpoint/2010/main" val="3605115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5364162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1143000" indent="-1143000">
              <a:buFont typeface="+mj-lt"/>
              <a:buAutoNum type="romanUcPeriod" startAt="12"/>
              <a:defRPr/>
            </a:pPr>
            <a:r>
              <a:rPr lang="en-US" altLang="en-US" sz="6600" b="1" dirty="0"/>
              <a:t>WHY IS ALL THIS IMPORTANT?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13AEEB7-0FF1-4B1D-959B-6CC356F1E6E7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60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35889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-25400"/>
            <a:ext cx="8686800" cy="5364163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5400" b="1" dirty="0"/>
              <a:t>JAIL COULD BE YOUR FUTURE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5400" b="1" dirty="0"/>
          </a:p>
          <a:p>
            <a:pPr marL="0" indent="0" algn="ctr">
              <a:buFont typeface="Arial" charset="0"/>
              <a:buNone/>
              <a:defRPr/>
            </a:pPr>
            <a:endParaRPr lang="en-US" altLang="en-US" sz="5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DF8D21D-C761-4B22-B0F7-2A5EAB4B2A76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61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  <p:pic>
        <p:nvPicPr>
          <p:cNvPr id="79874" name="Picture 2" descr="Jail cell - Picture of Texas Prison Museum, Huntsville - Tripadvis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25" y="1295400"/>
            <a:ext cx="523875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5024254"/>
            <a:ext cx="670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– THINK ABOUT YOURSELF; THINK ABOUT YOUR FAMILY</a:t>
            </a:r>
            <a:endParaRPr lang="en-US" sz="3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6258" y="6156295"/>
            <a:ext cx="3944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Font typeface="Arial" charset="0"/>
              <a:buNone/>
              <a:defRPr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(It’s not all about you)</a:t>
            </a:r>
          </a:p>
        </p:txBody>
      </p:sp>
    </p:spTree>
    <p:extLst>
      <p:ext uri="{BB962C8B-B14F-4D97-AF65-F5344CB8AC3E}">
        <p14:creationId xmlns:p14="http://schemas.microsoft.com/office/powerpoint/2010/main" val="1451309928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225" indent="0">
              <a:buNone/>
            </a:pPr>
            <a:r>
              <a:rPr lang="en-US" sz="7200" b="1" dirty="0"/>
              <a:t>CONSEQUENCES </a:t>
            </a:r>
            <a:br>
              <a:rPr lang="en-US" sz="7200" b="1" dirty="0"/>
            </a:br>
            <a:r>
              <a:rPr lang="en-US" sz="7200" b="1" dirty="0"/>
              <a:t>ARE </a:t>
            </a:r>
            <a:br>
              <a:rPr lang="en-US" sz="7200" b="1" dirty="0"/>
            </a:br>
            <a:r>
              <a:rPr lang="en-US" sz="7200" b="1" dirty="0"/>
              <a:t>SIGNIFICANT.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252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39724"/>
            <a:ext cx="8839200" cy="1143000"/>
          </a:xfrm>
        </p:spPr>
        <p:txBody>
          <a:bodyPr/>
          <a:lstStyle/>
          <a:p>
            <a:r>
              <a:rPr lang="en-US" dirty="0"/>
              <a:t>You could have a criminal record which: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752600"/>
            <a:ext cx="8534400" cy="4525963"/>
          </a:xfrm>
        </p:spPr>
        <p:txBody>
          <a:bodyPr/>
          <a:lstStyle/>
          <a:p>
            <a:pPr lvl="0"/>
            <a:r>
              <a:rPr lang="en-US" sz="3600" dirty="0"/>
              <a:t>May prevent your admission into college or prevent getting a scholarship</a:t>
            </a:r>
          </a:p>
          <a:p>
            <a:pPr lvl="0"/>
            <a:r>
              <a:rPr lang="en-US" sz="3600" dirty="0"/>
              <a:t>May prevent you from getting a job</a:t>
            </a:r>
          </a:p>
          <a:p>
            <a:pPr lvl="0"/>
            <a:r>
              <a:rPr lang="en-US" dirty="0"/>
              <a:t> </a:t>
            </a:r>
            <a:r>
              <a:rPr lang="en-US" sz="3600" dirty="0"/>
              <a:t>May cause you to go to jail or prison</a:t>
            </a:r>
          </a:p>
          <a:p>
            <a:pPr lvl="0"/>
            <a:r>
              <a:rPr lang="en-US" sz="3600" dirty="0"/>
              <a:t>May cause you injury or death</a:t>
            </a:r>
          </a:p>
          <a:p>
            <a:pPr lvl="0"/>
            <a:r>
              <a:rPr lang="en-US" sz="3600" dirty="0"/>
              <a:t>May cause someone else’s injury or death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449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/>
          <a:lstStyle/>
          <a:p>
            <a:r>
              <a:rPr lang="en-US" dirty="0"/>
              <a:t>Why does it matter?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9965"/>
            <a:ext cx="8229600" cy="5524928"/>
          </a:xfrm>
        </p:spPr>
        <p:txBody>
          <a:bodyPr/>
          <a:lstStyle/>
          <a:p>
            <a:pPr marL="22225" indent="0">
              <a:buNone/>
            </a:pPr>
            <a:r>
              <a:rPr lang="en-US" sz="3600" dirty="0"/>
              <a:t>A felony conviction can mean: </a:t>
            </a:r>
          </a:p>
          <a:p>
            <a:pPr marL="536575" lvl="0" indent="-514350">
              <a:buFont typeface="+mj-lt"/>
              <a:buAutoNum type="arabicPeriod"/>
            </a:pPr>
            <a:r>
              <a:rPr lang="en-US" sz="2800" dirty="0"/>
              <a:t>Disclosure of conviction required on school (degree or certificate) and job applications.</a:t>
            </a:r>
          </a:p>
          <a:p>
            <a:pPr lvl="1"/>
            <a:r>
              <a:rPr lang="en-US" sz="1600" dirty="0"/>
              <a:t>In 2018, formerly incarcerated people unemployment 27% higher than total U.S. unemployment rate</a:t>
            </a:r>
          </a:p>
          <a:p>
            <a:pPr marL="536575" lvl="0" indent="-514350">
              <a:buFont typeface="+mj-lt"/>
              <a:buAutoNum type="arabicPeriod"/>
            </a:pPr>
            <a:r>
              <a:rPr lang="en-US" sz="2800" dirty="0"/>
              <a:t>Unable to obtain certain occupational licenses (or disclosure required and can be considered on application).</a:t>
            </a:r>
          </a:p>
          <a:p>
            <a:pPr marL="536575" lvl="0" indent="-514350">
              <a:buFont typeface="+mj-lt"/>
              <a:buAutoNum type="arabicPeriod"/>
            </a:pPr>
            <a:r>
              <a:rPr lang="en-US" sz="2800" dirty="0"/>
              <a:t>Disclosure can be required and can be justification for termination of current occupation or occupational license.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2145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/>
          <a:lstStyle/>
          <a:p>
            <a:r>
              <a:rPr lang="en-US" dirty="0"/>
              <a:t>Why does it matter?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5345692"/>
          </a:xfrm>
        </p:spPr>
        <p:txBody>
          <a:bodyPr/>
          <a:lstStyle/>
          <a:p>
            <a:pPr marL="22225" indent="0">
              <a:buNone/>
            </a:pPr>
            <a:r>
              <a:rPr lang="en-US" sz="3600" dirty="0"/>
              <a:t>A felony conviction can mean: </a:t>
            </a:r>
          </a:p>
          <a:p>
            <a:pPr marL="536575" lvl="0" indent="-514350">
              <a:buFont typeface="+mj-lt"/>
              <a:buAutoNum type="arabicPeriod" startAt="4"/>
            </a:pPr>
            <a:r>
              <a:rPr lang="en-US" sz="2800" dirty="0"/>
              <a:t>Illegal to possess firearm (if sentenced for &gt;1 year) </a:t>
            </a:r>
          </a:p>
          <a:p>
            <a:pPr lvl="1"/>
            <a:r>
              <a:rPr lang="en-US" sz="2400" dirty="0"/>
              <a:t>possession includes “constructive possession” so illegal if in your house.</a:t>
            </a:r>
          </a:p>
          <a:p>
            <a:pPr marL="536575" lvl="0" indent="-514350">
              <a:buFont typeface="+mj-lt"/>
              <a:buAutoNum type="arabicPeriod" startAt="4"/>
            </a:pPr>
            <a:r>
              <a:rPr lang="en-US" sz="2800" dirty="0"/>
              <a:t>Limitations on some government assistance (from housing to educational).</a:t>
            </a:r>
          </a:p>
          <a:p>
            <a:pPr marL="536575" lvl="0" indent="-514350">
              <a:buFont typeface="+mj-lt"/>
              <a:buAutoNum type="arabicPeriod" startAt="4"/>
            </a:pPr>
            <a:r>
              <a:rPr lang="en-US" sz="2800" dirty="0"/>
              <a:t>Ineligible to vote until sentence completed (including parole and/or probation).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064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341438"/>
          </a:xfrm>
        </p:spPr>
        <p:txBody>
          <a:bodyPr/>
          <a:lstStyle/>
          <a:p>
            <a:r>
              <a:rPr lang="en-US" sz="4400" dirty="0"/>
              <a:t>Examples of Occupations</a:t>
            </a:r>
            <a:br>
              <a:rPr lang="en-US" sz="4400" dirty="0"/>
            </a:br>
            <a:r>
              <a:rPr lang="en-US" sz="4400" dirty="0"/>
              <a:t> A Felony Can Affect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21163"/>
          </a:xfrm>
        </p:spPr>
        <p:txBody>
          <a:bodyPr/>
          <a:lstStyle/>
          <a:p>
            <a:pPr lvl="0"/>
            <a:r>
              <a:rPr lang="en-US" sz="3600" dirty="0"/>
              <a:t>Nursing – must obtain permission form Louisiana State Nursing Board to attend nursing classes.</a:t>
            </a:r>
          </a:p>
          <a:p>
            <a:pPr lvl="0"/>
            <a:r>
              <a:rPr lang="en-US" sz="3600" dirty="0"/>
              <a:t>Commercial Driver’s License (certain crimes)</a:t>
            </a:r>
          </a:p>
          <a:p>
            <a:pPr lvl="0"/>
            <a:r>
              <a:rPr lang="en-US" sz="3600" dirty="0"/>
              <a:t>Any industry requiring TWIC Card (oil and gas, shipping, chemical)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3916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009959"/>
              </p:ext>
            </p:extLst>
          </p:nvPr>
        </p:nvGraphicFramePr>
        <p:xfrm>
          <a:off x="533400" y="228600"/>
          <a:ext cx="8229601" cy="5503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08424">
                  <a:extLst>
                    <a:ext uri="{9D8B030D-6E8A-4147-A177-3AD203B41FA5}">
                      <a16:colId xmlns:a16="http://schemas.microsoft.com/office/drawing/2014/main" val="2325464611"/>
                    </a:ext>
                  </a:extLst>
                </a:gridCol>
                <a:gridCol w="572494">
                  <a:extLst>
                    <a:ext uri="{9D8B030D-6E8A-4147-A177-3AD203B41FA5}">
                      <a16:colId xmlns:a16="http://schemas.microsoft.com/office/drawing/2014/main" val="2961106503"/>
                    </a:ext>
                  </a:extLst>
                </a:gridCol>
                <a:gridCol w="1073426">
                  <a:extLst>
                    <a:ext uri="{9D8B030D-6E8A-4147-A177-3AD203B41FA5}">
                      <a16:colId xmlns:a16="http://schemas.microsoft.com/office/drawing/2014/main" val="3964762639"/>
                    </a:ext>
                  </a:extLst>
                </a:gridCol>
                <a:gridCol w="875257">
                  <a:extLst>
                    <a:ext uri="{9D8B030D-6E8A-4147-A177-3AD203B41FA5}">
                      <a16:colId xmlns:a16="http://schemas.microsoft.com/office/drawing/2014/main" val="623119789"/>
                    </a:ext>
                  </a:extLst>
                </a:gridCol>
              </a:tblGrid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Your Circumstances Which May Be Affected if Convicted of: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Felony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Misdemeanor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Sex Offense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504837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Living in public or Section 8 housing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50918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Holding or maintaining an employment license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51375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Working with children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7887478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Working in the oil and gas, shipping, chemical or related industries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2849320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Voting or serving on a jury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5214344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Owning a gun (you or a household member)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580016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Receiving Medicaid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3682545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Receiving Social Security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767683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Receiving veteran’s benefits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051070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Receiving food stamps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724908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Losing your job if convicted, even if not incarcerated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0783099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Being a prospective adoptive parent or foster parent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400772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Marriage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5067939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Children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9632946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Currently or planning on pursuing higher education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1358105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Receiving federal or state student financial aid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487623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Non-citizen status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2801671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Running for Public Office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938315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Current conviction increases penalty of future conviction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5927054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Juvenile status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*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√ *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√ *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79591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5994765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See explanation within pamphlet: </a:t>
            </a:r>
          </a:p>
          <a:p>
            <a:r>
              <a:rPr lang="en-US" sz="1600" dirty="0">
                <a:hlinkClick r:id="rId2"/>
              </a:rPr>
              <a:t>https://www.opdla.org/attachments/article/104/CollateralConsequencesClientGuide_English.10.pdf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61479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7013"/>
            <a:ext cx="8839200" cy="1143000"/>
          </a:xfrm>
        </p:spPr>
        <p:txBody>
          <a:bodyPr/>
          <a:lstStyle/>
          <a:p>
            <a:r>
              <a:rPr lang="en-US" dirty="0"/>
              <a:t>Public Records Doctrine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6200"/>
            <a:ext cx="8229600" cy="2239963"/>
          </a:xfrm>
        </p:spPr>
        <p:txBody>
          <a:bodyPr/>
          <a:lstStyle/>
          <a:p>
            <a:pPr marL="22225" indent="0">
              <a:buNone/>
            </a:pPr>
            <a:r>
              <a:rPr lang="en-US" dirty="0"/>
              <a:t>Any person of the age of majority may inspect, copy or reproduce any public record.</a:t>
            </a:r>
            <a:r>
              <a:rPr lang="en-US" baseline="30000" dirty="0"/>
              <a:t>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15000" y="6338857"/>
            <a:ext cx="1830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La. R.S. 44:31</a:t>
            </a:r>
          </a:p>
        </p:txBody>
      </p:sp>
      <p:pic>
        <p:nvPicPr>
          <p:cNvPr id="2050" name="Picture 2" descr="Caddo Parish Clerk of Court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6006" y="1413883"/>
            <a:ext cx="6096000" cy="251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5044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74638"/>
            <a:ext cx="9067800" cy="1143000"/>
          </a:xfrm>
        </p:spPr>
        <p:txBody>
          <a:bodyPr/>
          <a:lstStyle/>
          <a:p>
            <a:r>
              <a:rPr lang="en-US" sz="4800" dirty="0"/>
              <a:t>Effect of Public Records Doctrine: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225" indent="0">
              <a:buNone/>
            </a:pPr>
            <a:r>
              <a:rPr lang="en-US" dirty="0"/>
              <a:t>If you have been arrested and if the District Attorney has filed charges, anyone is entitled to know.</a:t>
            </a:r>
          </a:p>
          <a:p>
            <a:pPr marL="22225" indent="0">
              <a:buNone/>
            </a:pPr>
            <a:endParaRPr lang="en-US" sz="2400" dirty="0"/>
          </a:p>
          <a:p>
            <a:pPr marL="22225" indent="0">
              <a:buNone/>
            </a:pPr>
            <a:r>
              <a:rPr lang="en-US" dirty="0"/>
              <a:t>Why? </a:t>
            </a:r>
            <a:r>
              <a:rPr lang="en-US" b="1" dirty="0"/>
              <a:t>Because it’s public record!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333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it create?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1417638"/>
            <a:ext cx="7924800" cy="1448807"/>
          </a:xfrm>
        </p:spPr>
        <p:txBody>
          <a:bodyPr/>
          <a:lstStyle/>
          <a:p>
            <a:pPr marL="22225" indent="0" algn="ctr">
              <a:buNone/>
            </a:pPr>
            <a:r>
              <a:rPr lang="en-US" sz="3200" dirty="0"/>
              <a:t>Three Branches of Government</a:t>
            </a:r>
          </a:p>
          <a:p>
            <a:pPr marL="22225" indent="0" algn="ctr">
              <a:buNone/>
            </a:pPr>
            <a:r>
              <a:rPr lang="en-US" sz="3200" dirty="0"/>
              <a:t>Separation of Powers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2866445"/>
            <a:ext cx="4953000" cy="383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48314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5364162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1143000" indent="-1143000">
              <a:buFont typeface="+mj-lt"/>
              <a:buAutoNum type="romanUcPeriod" startAt="13"/>
              <a:defRPr/>
            </a:pPr>
            <a:r>
              <a:rPr lang="en-US" altLang="en-US" sz="6600" b="1" dirty="0"/>
              <a:t> CONCLUSIONS (AND THE REASON FOR THE TITLE)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C3B318A-DC16-4B1F-A427-DBC7A0E6DF1D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70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6755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184650"/>
          </a:xfrm>
        </p:spPr>
        <p:txBody>
          <a:bodyPr/>
          <a:lstStyle/>
          <a:p>
            <a:pPr lvl="0"/>
            <a:r>
              <a:rPr lang="en-US" sz="4000" dirty="0"/>
              <a:t>Ignorance of the law  </a:t>
            </a:r>
            <a:r>
              <a:rPr lang="en-US" sz="5400" dirty="0">
                <a:solidFill>
                  <a:srgbClr val="FF0000"/>
                </a:solidFill>
              </a:rPr>
              <a:t>≠</a:t>
            </a:r>
            <a:r>
              <a:rPr lang="en-US" sz="4000" dirty="0"/>
              <a:t> excuse</a:t>
            </a:r>
          </a:p>
          <a:p>
            <a:pPr lvl="0"/>
            <a:r>
              <a:rPr lang="en-US" sz="4000" dirty="0"/>
              <a:t>Laws are made and enforced by the people we elect to the 3 branches of government.</a:t>
            </a:r>
          </a:p>
          <a:p>
            <a:pPr lvl="0"/>
            <a:r>
              <a:rPr lang="en-US" sz="4000" dirty="0"/>
              <a:t>When you engage in criminal activity you lose your power of choice.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5170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lvl="0"/>
            <a:r>
              <a:rPr lang="en-US" sz="4000" dirty="0"/>
              <a:t>If you’re a principal to a crime you can be arrested and convicted.</a:t>
            </a:r>
          </a:p>
          <a:p>
            <a:pPr lvl="0"/>
            <a:r>
              <a:rPr lang="en-US" sz="4000" dirty="0"/>
              <a:t>If you have constructive possession of an illegal drug, you can be arrested and convicted.</a:t>
            </a:r>
          </a:p>
          <a:p>
            <a:pPr lvl="0"/>
            <a:r>
              <a:rPr lang="en-US" sz="4000" dirty="0"/>
              <a:t>Illegal drugs are unhealthy, illegal and can lead to additional criminal conduct.</a:t>
            </a:r>
          </a:p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5849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228600" y="1036638"/>
            <a:ext cx="8686800" cy="53641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altLang="en-US" sz="5400" dirty="0"/>
              <a:t>There is no rewind. 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5400" dirty="0"/>
              <a:t>What we hear often are these words,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5400" dirty="0"/>
              <a:t> </a:t>
            </a:r>
            <a:r>
              <a:rPr lang="en-US" altLang="en-US" sz="5400" b="1" dirty="0"/>
              <a:t>“Judge, I wish I could take it back but I can’t.”</a:t>
            </a:r>
            <a:endParaRPr lang="en-US" altLang="en-US" sz="4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56B065-D7C7-402D-A78E-B8BE98D7443F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73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634618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ow 1960s White America Turned Its Back on James Baldwin | Time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1"/>
          <a:stretch/>
        </p:blipFill>
        <p:spPr bwMode="auto">
          <a:xfrm>
            <a:off x="-104704" y="-46355"/>
            <a:ext cx="9858304" cy="698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57800"/>
            <a:ext cx="4445000" cy="1676400"/>
          </a:xfrm>
          <a:gradFill>
            <a:gsLst>
              <a:gs pos="0">
                <a:srgbClr val="DBDCDE"/>
              </a:gs>
              <a:gs pos="0">
                <a:schemeClr val="bg1">
                  <a:lumMod val="85000"/>
                  <a:alpha val="80000"/>
                </a:schemeClr>
              </a:gs>
              <a:gs pos="100000">
                <a:schemeClr val="bg1">
                  <a:lumMod val="95000"/>
                  <a:alpha val="43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sz="4000" dirty="0"/>
              <a:t>James Baldwin</a:t>
            </a:r>
            <a:br>
              <a:rPr lang="en-US" sz="4000" dirty="0"/>
            </a:br>
            <a:r>
              <a:rPr lang="en-US" sz="2000" dirty="0"/>
              <a:t>1924-1987</a:t>
            </a:r>
            <a:br>
              <a:rPr lang="en-US" sz="2000" dirty="0"/>
            </a:br>
            <a:r>
              <a:rPr lang="en-US" sz="2000" dirty="0"/>
              <a:t>novelist, playwright and poet. 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0" y="1"/>
            <a:ext cx="5032304" cy="6980554"/>
          </a:xfrm>
          <a:gradFill>
            <a:gsLst>
              <a:gs pos="0">
                <a:srgbClr val="DBDCDE"/>
              </a:gs>
              <a:gs pos="0">
                <a:schemeClr val="bg1">
                  <a:lumMod val="85000"/>
                  <a:alpha val="80000"/>
                </a:schemeClr>
              </a:gs>
              <a:gs pos="100000">
                <a:schemeClr val="bg1">
                  <a:lumMod val="95000"/>
                  <a:alpha val="80000"/>
                </a:schemeClr>
              </a:gs>
            </a:gsLst>
            <a:lin ang="5400000" scaled="1"/>
          </a:gradFill>
        </p:spPr>
        <p:txBody>
          <a:bodyPr rIns="640080"/>
          <a:lstStyle/>
          <a:p>
            <a:pPr marL="22225" indent="0" algn="r">
              <a:buNone/>
            </a:pPr>
            <a:br>
              <a:rPr lang="en-US" sz="4000" dirty="0"/>
            </a:br>
            <a:r>
              <a:rPr lang="en-US" sz="4000" dirty="0"/>
              <a:t>These are all our children.  We will profit by, or pay for, whatever they become.  Exactly…we must educate them.  Hope for the future.  It begins with our children.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677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90800" y="0"/>
            <a:ext cx="128571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Rectangle 2"/>
          <p:cNvSpPr>
            <a:spLocks noGrp="1" noChangeArrowheads="1"/>
          </p:cNvSpPr>
          <p:nvPr>
            <p:ph type="title"/>
          </p:nvPr>
        </p:nvSpPr>
        <p:spPr>
          <a:xfrm>
            <a:off x="180178" y="1828800"/>
            <a:ext cx="7315200" cy="2209800"/>
          </a:xfrm>
        </p:spPr>
        <p:txBody>
          <a:bodyPr/>
          <a:lstStyle/>
          <a:p>
            <a:pPr algn="l"/>
            <a:r>
              <a:rPr lang="en-US" alt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UNITED STATES PRESIDENT </a:t>
            </a:r>
            <a:br>
              <a:rPr lang="en-US" altLang="en-US" sz="28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JOHN F. KENNEDY, </a:t>
            </a:r>
            <a:br>
              <a:rPr lang="en-US" altLang="en-US" sz="28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OUR 35</a:t>
            </a:r>
            <a:r>
              <a:rPr lang="en-US" altLang="en-US" sz="2800" baseline="30000" dirty="0">
                <a:solidFill>
                  <a:schemeClr val="bg1"/>
                </a:solidFill>
                <a:cs typeface="Calibri" panose="020F0502020204030204" pitchFamily="34" charset="0"/>
              </a:rPr>
              <a:t>TH</a:t>
            </a:r>
            <a:r>
              <a:rPr lang="en-US" alt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 PRESIDENT </a:t>
            </a:r>
            <a:br>
              <a:rPr lang="en-US" altLang="en-US" sz="28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WHO SERVED </a:t>
            </a:r>
            <a:br>
              <a:rPr lang="en-US" altLang="en-US" sz="28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BETWEEN 1961 AND 1963, </a:t>
            </a:r>
            <a:br>
              <a:rPr lang="en-US" altLang="en-US" sz="28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SAID THESE WORDS: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609600" y="5029200"/>
            <a:ext cx="754380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“A CHILD MISEDUCATED </a:t>
            </a:r>
          </a:p>
          <a:p>
            <a:pPr algn="ctr"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IS A CHILD LOST”</a:t>
            </a:r>
          </a:p>
        </p:txBody>
      </p:sp>
    </p:spTree>
    <p:extLst>
      <p:ext uri="{BB962C8B-B14F-4D97-AF65-F5344CB8AC3E}">
        <p14:creationId xmlns:p14="http://schemas.microsoft.com/office/powerpoint/2010/main" val="3980309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3641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altLang="en-US" sz="4400" b="1" dirty="0"/>
              <a:t>Our words today: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4400" dirty="0"/>
              <a:t>Be educated; don’t be lost.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4400" dirty="0"/>
              <a:t>“A lost child” grows up to be a lost adult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sz="4400" dirty="0"/>
              <a:t>without a good education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sz="4400" dirty="0"/>
              <a:t>without a job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sz="4400" dirty="0"/>
              <a:t>in prison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CA8302-C4F2-481F-A9C8-E2148D164884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76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356924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5400" b="1" dirty="0"/>
              <a:t>It’s the power of choice.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5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5400" b="1" dirty="0"/>
              <a:t>You can choose the direction of your life.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54A8E3-6647-48B0-886A-1A198EFB3C34}" type="slidenum">
              <a:rPr lang="en-US" altLang="en-US">
                <a:solidFill>
                  <a:srgbClr val="898989"/>
                </a:solidFill>
                <a:cs typeface="Calibri" panose="020F0502020204030204" pitchFamily="34" charset="0"/>
              </a:rPr>
              <a:pPr eaLnBrk="1" hangingPunct="1"/>
              <a:t>77</a:t>
            </a:fld>
            <a:endParaRPr lang="en-US" altLang="en-US" dirty="0">
              <a:solidFill>
                <a:srgbClr val="898989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3527"/>
      </p:ext>
    </p:extLst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3200"/>
            <a:ext cx="8839200" cy="1143000"/>
          </a:xfrm>
        </p:spPr>
        <p:txBody>
          <a:bodyPr/>
          <a:lstStyle/>
          <a:p>
            <a:r>
              <a:rPr lang="en-US" altLang="en-US" sz="7200" dirty="0"/>
              <a:t>Choose wisely.</a:t>
            </a:r>
            <a:endParaRPr lang="en-US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382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584CB6-69F5-4850-B3CC-FC48E38E98AD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28600" y="1752600"/>
            <a:ext cx="8763000" cy="1470025"/>
          </a:xfrm>
        </p:spPr>
        <p:txBody>
          <a:bodyPr/>
          <a:lstStyle/>
          <a:p>
            <a:pPr eaLnBrk="1" hangingPunct="1"/>
            <a:r>
              <a:rPr lang="en-US" altLang="en-US" sz="6600" dirty="0">
                <a:cs typeface="Calibri" panose="020F0502020204030204" pitchFamily="34" charset="0"/>
              </a:rPr>
              <a:t>CRIME, CONSEQUENCES </a:t>
            </a:r>
            <a:br>
              <a:rPr lang="en-US" altLang="en-US" sz="6600" dirty="0">
                <a:cs typeface="Calibri" panose="020F0502020204030204" pitchFamily="34" charset="0"/>
              </a:rPr>
            </a:br>
            <a:r>
              <a:rPr lang="en-US" altLang="en-US" sz="6600" dirty="0">
                <a:cs typeface="Calibri" panose="020F0502020204030204" pitchFamily="34" charset="0"/>
              </a:rPr>
              <a:t>AND </a:t>
            </a:r>
            <a:br>
              <a:rPr lang="en-US" altLang="en-US" sz="6600" dirty="0">
                <a:cs typeface="Calibri" panose="020F0502020204030204" pitchFamily="34" charset="0"/>
              </a:rPr>
            </a:br>
            <a:r>
              <a:rPr lang="en-US" altLang="en-US" sz="6600" dirty="0">
                <a:cs typeface="Calibri" panose="020F0502020204030204" pitchFamily="34" charset="0"/>
              </a:rPr>
              <a:t>THE POWER OF CHOICE</a:t>
            </a:r>
            <a:br>
              <a:rPr lang="en-US" altLang="en-US" dirty="0">
                <a:cs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3465090"/>
            <a:ext cx="2438400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798715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Developed by Justice Scott Crichton</a:t>
            </a:r>
          </a:p>
        </p:txBody>
      </p:sp>
    </p:spTree>
    <p:extLst>
      <p:ext uri="{BB962C8B-B14F-4D97-AF65-F5344CB8AC3E}">
        <p14:creationId xmlns:p14="http://schemas.microsoft.com/office/powerpoint/2010/main" val="216049899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est's Louisiana Statutory Criminal Law and Procedure, 2021 e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529632"/>
            <a:ext cx="4556760" cy="566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106"/>
            <a:ext cx="6781800" cy="35052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dirty="0"/>
              <a:t>I am hopeful you want to learn about the law, how to stay out of trouble, and never have a brush with the criminal justice system.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F3E0D-5868-4468-903A-7CE56C6DF65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30175"/>
            <a:ext cx="8458200" cy="1143000"/>
          </a:xfrm>
        </p:spPr>
        <p:txBody>
          <a:bodyPr/>
          <a:lstStyle/>
          <a:p>
            <a:pPr eaLnBrk="1" hangingPunct="1"/>
            <a:r>
              <a:rPr lang="en-US" dirty="0"/>
              <a:t>Second – Why are you here?</a:t>
            </a:r>
            <a:endParaRPr lang="en-US" altLang="en-US" sz="6600" dirty="0"/>
          </a:p>
        </p:txBody>
      </p:sp>
    </p:spTree>
    <p:extLst>
      <p:ext uri="{BB962C8B-B14F-4D97-AF65-F5344CB8AC3E}">
        <p14:creationId xmlns:p14="http://schemas.microsoft.com/office/powerpoint/2010/main" val="4026891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5C4754-48CD-483A-A6F9-633AE7EE93FD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267" name="Picture 2" descr="S:\DAVID\Crichton Powerpoint\2016 Don't Let This Be You\media\Frankl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85725"/>
            <a:ext cx="92964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800600" y="306388"/>
            <a:ext cx="44958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“An ounce of prevention is worth a pound of cure” 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19075" y="586740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Benjamin Franklin (1735) </a:t>
            </a:r>
          </a:p>
        </p:txBody>
      </p:sp>
    </p:spTree>
    <p:extLst>
      <p:ext uri="{BB962C8B-B14F-4D97-AF65-F5344CB8AC3E}">
        <p14:creationId xmlns:p14="http://schemas.microsoft.com/office/powerpoint/2010/main" val="2557970246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35775</TotalTime>
  <Words>2633</Words>
  <Application>Microsoft Office PowerPoint</Application>
  <PresentationFormat>On-screen Show (4:3)</PresentationFormat>
  <Paragraphs>397</Paragraphs>
  <Slides>79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</vt:lpstr>
      <vt:lpstr>Office Theme</vt:lpstr>
      <vt:lpstr>1_Office Theme</vt:lpstr>
      <vt:lpstr>CRIME, CONSEQUENCES  AND  THE POWER OF CHOICE </vt:lpstr>
      <vt:lpstr>But First….</vt:lpstr>
      <vt:lpstr>Writing the Constitution</vt:lpstr>
      <vt:lpstr>Did you know?</vt:lpstr>
      <vt:lpstr>What made the Constitution Unique?</vt:lpstr>
      <vt:lpstr>Victory!</vt:lpstr>
      <vt:lpstr>What did it create?</vt:lpstr>
      <vt:lpstr>Second – Why are you here?</vt:lpstr>
      <vt:lpstr>PowerPoint Presentation</vt:lpstr>
      <vt:lpstr>Q: If you do not know a law and violate it,  will you be excused from the violation or can you still be punished for it?   </vt:lpstr>
      <vt:lpstr>PowerPoint Presentation</vt:lpstr>
      <vt:lpstr>I. How are laws made, how are they enforced and by whom? </vt:lpstr>
      <vt:lpstr>PowerPoint Presentation</vt:lpstr>
      <vt:lpstr>3 branches of government: </vt:lpstr>
      <vt:lpstr>The Legislative Branch</vt:lpstr>
      <vt:lpstr>PowerPoint Presentation</vt:lpstr>
      <vt:lpstr>PowerPoint Presentation</vt:lpstr>
      <vt:lpstr>The Executive Branch</vt:lpstr>
      <vt:lpstr>The Judicial Branch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Don’t drive a vehicle while under the influence of alcohol or any controlled dangerous substance.</vt:lpstr>
      <vt:lpstr>PowerPoint Presentation</vt:lpstr>
      <vt:lpstr>PowerPoint Presentation</vt:lpstr>
      <vt:lpstr>PowerPoint Presentation</vt:lpstr>
      <vt:lpstr>Cell Phone 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School Zones</vt:lpstr>
      <vt:lpstr>Civil Liability For Parents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could have a criminal record which:</vt:lpstr>
      <vt:lpstr>Why does it matter? </vt:lpstr>
      <vt:lpstr>Why does it matter? </vt:lpstr>
      <vt:lpstr>Examples of Occupations  A Felony Can Affect</vt:lpstr>
      <vt:lpstr>PowerPoint Presentation</vt:lpstr>
      <vt:lpstr>Public Records Doctrine</vt:lpstr>
      <vt:lpstr>Effect of Public Records Doctrine:</vt:lpstr>
      <vt:lpstr>PowerPoint Presentation</vt:lpstr>
      <vt:lpstr>PowerPoint Presentation</vt:lpstr>
      <vt:lpstr>PowerPoint Presentation</vt:lpstr>
      <vt:lpstr>PowerPoint Presentation</vt:lpstr>
      <vt:lpstr>James Baldwin 1924-1987 novelist, playwright and poet. </vt:lpstr>
      <vt:lpstr>UNITED STATES PRESIDENT  JOHN F. KENNEDY,  OUR 35TH PRESIDENT  WHO SERVED  BETWEEN 1961 AND 1963,  SAID THESE WORDS: </vt:lpstr>
      <vt:lpstr>PowerPoint Presentation</vt:lpstr>
      <vt:lpstr>PowerPoint Presentation</vt:lpstr>
      <vt:lpstr>Choose wisely.</vt:lpstr>
      <vt:lpstr>CRIME, CONSEQUENCES  AND  THE POWER OF CHOICE </vt:lpstr>
    </vt:vector>
  </TitlesOfParts>
  <Company>First Judicial District Court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Could Be You-</dc:title>
  <dc:creator>Law Clerk</dc:creator>
  <cp:lastModifiedBy>Peggy Cotogno</cp:lastModifiedBy>
  <cp:revision>532</cp:revision>
  <cp:lastPrinted>2022-05-31T19:23:28Z</cp:lastPrinted>
  <dcterms:created xsi:type="dcterms:W3CDTF">2006-03-29T17:25:55Z</dcterms:created>
  <dcterms:modified xsi:type="dcterms:W3CDTF">2023-03-03T16:50:10Z</dcterms:modified>
</cp:coreProperties>
</file>