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57" r:id="rId4"/>
    <p:sldId id="258" r:id="rId5"/>
    <p:sldId id="259" r:id="rId6"/>
    <p:sldId id="270" r:id="rId7"/>
    <p:sldId id="275" r:id="rId8"/>
    <p:sldId id="278" r:id="rId9"/>
    <p:sldId id="279" r:id="rId10"/>
    <p:sldId id="280" r:id="rId11"/>
    <p:sldId id="283" r:id="rId12"/>
    <p:sldId id="281" r:id="rId13"/>
    <p:sldId id="282" r:id="rId14"/>
    <p:sldId id="269" r:id="rId15"/>
    <p:sldId id="268" r:id="rId16"/>
    <p:sldId id="287" r:id="rId17"/>
    <p:sldId id="288" r:id="rId18"/>
    <p:sldId id="274" r:id="rId19"/>
    <p:sldId id="260" r:id="rId20"/>
    <p:sldId id="276" r:id="rId21"/>
    <p:sldId id="277" r:id="rId22"/>
    <p:sldId id="272" r:id="rId23"/>
    <p:sldId id="284" r:id="rId24"/>
    <p:sldId id="285" r:id="rId25"/>
    <p:sldId id="273" r:id="rId26"/>
    <p:sldId id="289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8" autoAdjust="0"/>
    <p:restoredTop sz="94660"/>
  </p:normalViewPr>
  <p:slideViewPr>
    <p:cSldViewPr>
      <p:cViewPr varScale="1">
        <p:scale>
          <a:sx n="112" d="100"/>
          <a:sy n="112" d="100"/>
        </p:scale>
        <p:origin x="62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67F49C-0521-4DFD-A269-3F714BA43A08}" type="datetime1">
              <a:rPr lang="en-US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DC3B1-0AD2-46C4-A809-4A18D242E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71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3DA6CA-C377-4C1B-A51B-132CCDADE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79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2A7D2C4-8283-4555-AAAC-5624B92F242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9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4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9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8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Epic Project in this timeline?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2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Components of project management– part of the phases of the project lifecycle–</a:t>
            </a:r>
            <a:r>
              <a:rPr lang="en-US" baseline="0" dirty="0" smtClean="0"/>
              <a:t> Initiating, Planning, Executing, Monitor and Controlling, Closing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96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9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2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43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0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Ethics-</a:t>
            </a:r>
            <a:r>
              <a:rPr lang="en-US" baseline="0" dirty="0" smtClean="0"/>
              <a:t> how project managers should behave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0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9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Little</a:t>
            </a:r>
            <a:r>
              <a:rPr lang="en-US" baseline="0" dirty="0" smtClean="0"/>
              <a:t> </a:t>
            </a:r>
            <a:r>
              <a:rPr lang="en-US" baseline="0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90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Terms you have heard of, but may not</a:t>
            </a:r>
            <a:r>
              <a:rPr lang="en-US" baseline="0" dirty="0" smtClean="0"/>
              <a:t> have understood. Terms you may want to use when escalating issues. Components of a project you may have seen but not recognized.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0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9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0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1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Ethics-</a:t>
            </a:r>
            <a:r>
              <a:rPr lang="en-US" baseline="0" dirty="0" smtClean="0"/>
              <a:t> how project managers should behave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29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Temporary</a:t>
            </a:r>
            <a:r>
              <a:rPr lang="en-US" baseline="0" dirty="0" smtClean="0"/>
              <a:t> and unique. Definite beginning and definite end, but can be repeated. Example: newsletter is a project. Each week. A tip sheet is a project. Building MST. The entire Epic project.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break down almost anything you need to do into this framework. As IDs, this appeals because we often have to break tasks down into individual steps.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1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called “Process Groups”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1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1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DA6CA-C377-4C1B-A51B-132CCDADEC4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2888"/>
            <a:ext cx="3962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6" y="2190750"/>
            <a:ext cx="78009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6" y="3076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4171950"/>
            <a:ext cx="1905000" cy="3429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45402D7D-FD55-43B2-9D94-837997E13EB7}" type="datetime1">
              <a:rPr lang="en-US"/>
              <a:pPr/>
              <a:t>9/22/2016</a:t>
            </a:fld>
            <a:endParaRPr lang="en-US">
              <a:latin typeface="Times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D77DC406-EAA6-4C57-87E7-401654EC0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9CDCB-8505-4482-9CC5-294A47CDB43A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679F3-9CD5-4059-BA88-1ED827EB33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E69644-7A33-4286-AFB5-DC8C58677492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95C3E-D488-4D3C-9D5F-F3D572176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9F954-0F03-4E39-9F3C-019672E25D86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F98B4-3732-4643-B103-61BA555EC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6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FCAD4-8480-4895-B84B-A3EFF4B9A138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C97A4-17F1-4017-9445-C796B202F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094AC-C48C-4DAE-BCF3-9F88358BBA08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750C5-5436-4E9B-B2EF-4C3E5BF383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68A4D-E1E8-4957-B7C8-186355C88C67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87313-662B-4E33-BB34-3B131EAAD0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613E53-A45F-481C-B2DB-E8938E7F654A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A3475-49BA-44E6-A000-FBB75EB3C7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977D1-8D50-44CA-999B-E162BAE13DA2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EF83D-7676-4D66-BE5E-D73BDFCDD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36E85-93A6-4476-B779-EAE66F7A256A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835BE-3A84-44F0-9A9E-253D868D25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32021-24E4-4BE7-A8ED-888252933E00}" type="datetime1">
              <a:rPr lang="en-US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2E26E-45C1-4A59-8E1C-4498E6B3AD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7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140A30E-E61E-446C-9010-4E49AC52E956}" type="datetime1">
              <a:rPr lang="en-US"/>
              <a:pPr/>
              <a:t>9/22/2016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B1AD1B6D-81E2-41E0-B1A1-6613481A8E0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JHM_2C_R_H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438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C2C99009-7CFE-4DBD-A2CB-B768903E4F6E}" type="datetime4">
              <a:rPr lang="en-US" sz="1200">
                <a:solidFill>
                  <a:srgbClr val="002C77"/>
                </a:solidFill>
                <a:latin typeface="Arial" charset="0"/>
              </a:rPr>
              <a:pPr/>
              <a:t>September 22, 2016</a:t>
            </a:fld>
            <a:endParaRPr lang="en-US" sz="1200" dirty="0">
              <a:solidFill>
                <a:srgbClr val="002C77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17298E4-DBB4-4213-B87B-74AC66AA499E}" type="slidenum">
              <a:rPr lang="en-US" sz="1200">
                <a:solidFill>
                  <a:schemeClr val="bg1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90750"/>
            <a:ext cx="7800975" cy="8572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Project Management Overview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076575"/>
            <a:ext cx="7800975" cy="685800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Controlling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r>
              <a:rPr lang="en-US" dirty="0" smtClean="0"/>
              <a:t>Measure and monitor progress in order to take corrective action when needed</a:t>
            </a:r>
          </a:p>
          <a:p>
            <a:r>
              <a:rPr lang="en-US" dirty="0" smtClean="0"/>
              <a:t>Review, track, orchestrate progress and performance</a:t>
            </a:r>
          </a:p>
          <a:p>
            <a:r>
              <a:rPr lang="en-US" dirty="0" smtClean="0"/>
              <a:t>Control quality, schedule, cost, scope, communications, risks, procurements, stakeholder engagement, project work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Controlling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47750"/>
            <a:ext cx="72199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r>
              <a:rPr lang="en-US" dirty="0" smtClean="0"/>
              <a:t>Formally complete project (documented)</a:t>
            </a:r>
          </a:p>
          <a:p>
            <a:r>
              <a:rPr lang="en-US" dirty="0" smtClean="0"/>
              <a:t>Transfer goods</a:t>
            </a:r>
          </a:p>
          <a:p>
            <a:r>
              <a:rPr lang="en-US" dirty="0" smtClean="0"/>
              <a:t>Analyze your work</a:t>
            </a:r>
          </a:p>
          <a:p>
            <a:r>
              <a:rPr lang="en-US" dirty="0" smtClean="0"/>
              <a:t>Finalize and organize documentation</a:t>
            </a:r>
          </a:p>
          <a:p>
            <a:pPr lvl="1"/>
            <a:r>
              <a:rPr lang="en-US" dirty="0" smtClean="0"/>
              <a:t>Including “lessons learned” for the next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61" y="885936"/>
            <a:ext cx="6543477" cy="388461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293688"/>
            <a:ext cx="8410576" cy="857250"/>
          </a:xfrm>
        </p:spPr>
        <p:txBody>
          <a:bodyPr/>
          <a:lstStyle/>
          <a:p>
            <a:r>
              <a:rPr lang="en-US" dirty="0" smtClean="0"/>
              <a:t>Knowledge Areas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276350"/>
            <a:ext cx="4219576" cy="2914720"/>
          </a:xfrm>
        </p:spPr>
        <p:txBody>
          <a:bodyPr/>
          <a:lstStyle/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Cost</a:t>
            </a:r>
          </a:p>
          <a:p>
            <a:r>
              <a:rPr lang="en-US" dirty="0" smtClean="0"/>
              <a:t>Human Resources</a:t>
            </a:r>
          </a:p>
          <a:p>
            <a:r>
              <a:rPr lang="en-US" dirty="0" smtClean="0"/>
              <a:t>Stakeholder Management</a:t>
            </a:r>
          </a:p>
          <a:p>
            <a:r>
              <a:rPr lang="en-US" dirty="0" smtClean="0"/>
              <a:t>Scope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white">
          <a:xfrm>
            <a:off x="4800600" y="1269705"/>
            <a:ext cx="4219576" cy="291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Time</a:t>
            </a:r>
          </a:p>
          <a:p>
            <a:r>
              <a:rPr lang="en-US" kern="0" dirty="0" smtClean="0"/>
              <a:t>Procurement</a:t>
            </a:r>
          </a:p>
          <a:p>
            <a:r>
              <a:rPr lang="en-US" kern="0" dirty="0" smtClean="0"/>
              <a:t>Risk Management</a:t>
            </a:r>
          </a:p>
          <a:p>
            <a:r>
              <a:rPr lang="en-US" kern="0" dirty="0" smtClean="0"/>
              <a:t>Communications</a:t>
            </a:r>
          </a:p>
          <a:p>
            <a:r>
              <a:rPr lang="en-US" kern="0" dirty="0" smtClean="0"/>
              <a:t>Quality</a:t>
            </a:r>
          </a:p>
          <a:p>
            <a:endParaRPr lang="en-US" kern="0" dirty="0" smtClean="0"/>
          </a:p>
          <a:p>
            <a:pPr lvl="1"/>
            <a:endParaRPr lang="en-US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919668"/>
            <a:ext cx="684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How are these part of the phases of the project?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8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Process Groups and Knowledge Areas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0861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Mapping of process groups and knowledge areas from PMBOK Gu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4"/>
          <a:stretch/>
        </p:blipFill>
        <p:spPr bwMode="auto">
          <a:xfrm>
            <a:off x="1447800" y="895350"/>
            <a:ext cx="5638800" cy="37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Process Groups and Knowledge Areas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0861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Mapping of process groups and knowledge areas from PMBOK Gu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9" b="29851"/>
          <a:stretch/>
        </p:blipFill>
        <p:spPr bwMode="auto">
          <a:xfrm>
            <a:off x="1447800" y="1722438"/>
            <a:ext cx="5638800" cy="235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pping of process groups and knowledge areas from PMBOK Gu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7"/>
          <a:stretch/>
        </p:blipFill>
        <p:spPr bwMode="auto">
          <a:xfrm>
            <a:off x="1447800" y="884238"/>
            <a:ext cx="563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Process Groups and Knowledge Areas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0861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Mapping of process groups and knowledge areas from PMBOK Gu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2" b="88"/>
          <a:stretch/>
        </p:blipFill>
        <p:spPr bwMode="auto">
          <a:xfrm>
            <a:off x="1447800" y="1722438"/>
            <a:ext cx="5638800" cy="26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pping of process groups and knowledge areas from PMBOK Guid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7"/>
          <a:stretch/>
        </p:blipFill>
        <p:spPr bwMode="auto">
          <a:xfrm>
            <a:off x="1447800" y="884238"/>
            <a:ext cx="5638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Constraints (Iron Triangle)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success is dependent upon all three sides of the triangle remaining in balance</a:t>
            </a:r>
          </a:p>
          <a:p>
            <a:r>
              <a:rPr lang="en-US" dirty="0" smtClean="0"/>
              <a:t>Triangle can skew, but quality will be altered</a:t>
            </a:r>
          </a:p>
          <a:p>
            <a:r>
              <a:rPr lang="en-US" dirty="0" smtClean="0"/>
              <a:t>Triangle cannot break or project will not be successful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293688"/>
            <a:ext cx="8410576" cy="857250"/>
          </a:xfrm>
        </p:spPr>
        <p:txBody>
          <a:bodyPr/>
          <a:lstStyle/>
          <a:p>
            <a:r>
              <a:rPr lang="en-US" dirty="0" smtClean="0"/>
              <a:t>The Iron Triangle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428750"/>
            <a:ext cx="7772400" cy="308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14600" y="1530197"/>
            <a:ext cx="4152900" cy="2824259"/>
            <a:chOff x="2514600" y="1530197"/>
            <a:chExt cx="4152900" cy="2824259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2895600" y="1530197"/>
              <a:ext cx="2743200" cy="236482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Quality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2481780"/>
              <a:ext cx="936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Scope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83325" y="2481779"/>
              <a:ext cx="1584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Resources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8962" y="3892791"/>
              <a:ext cx="821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27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Objectives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09624" y="1150938"/>
            <a:ext cx="7953375" cy="3325812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Understand PMI organization and function</a:t>
            </a:r>
          </a:p>
          <a:p>
            <a:r>
              <a:rPr lang="en-US" dirty="0" smtClean="0">
                <a:ea typeface="ＭＳ Ｐゴシック" charset="-128"/>
              </a:rPr>
              <a:t>High level understanding of main concepts of project management</a:t>
            </a:r>
          </a:p>
          <a:p>
            <a:r>
              <a:rPr lang="en-US" dirty="0" smtClean="0">
                <a:ea typeface="ＭＳ Ｐゴシック" charset="-128"/>
              </a:rPr>
              <a:t>Recognize project management techniques and situations in our office environment</a:t>
            </a:r>
          </a:p>
          <a:p>
            <a:r>
              <a:rPr lang="en-US" dirty="0" smtClean="0">
                <a:ea typeface="ＭＳ Ｐゴシック" charset="-128"/>
              </a:rPr>
              <a:t>Understand key terminology used in the Epic IT department</a:t>
            </a:r>
          </a:p>
          <a:p>
            <a:r>
              <a:rPr lang="en-US" dirty="0" smtClean="0">
                <a:ea typeface="ＭＳ Ｐゴシック" charset="-128"/>
              </a:rPr>
              <a:t>Begin to apply some of these concepts to your work</a:t>
            </a: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1EF0E3C-B3B4-41EA-A657-06BABA945D8E}" type="datetime1">
              <a:rPr lang="en-US" sz="1200">
                <a:solidFill>
                  <a:schemeClr val="bg1"/>
                </a:solidFill>
                <a:latin typeface="Arial" charset="0"/>
              </a:rPr>
              <a:pPr/>
              <a:t>9/22/2016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931D553-51E0-43BA-8CDA-0938271D0344}" type="slidenum">
              <a:rPr lang="en-US" sz="1200">
                <a:solidFill>
                  <a:schemeClr val="bg1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293688"/>
            <a:ext cx="8410576" cy="857250"/>
          </a:xfrm>
        </p:spPr>
        <p:txBody>
          <a:bodyPr/>
          <a:lstStyle/>
          <a:p>
            <a:r>
              <a:rPr lang="en-US" dirty="0" smtClean="0"/>
              <a:t>The Iron Triangle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428750"/>
            <a:ext cx="7772400" cy="308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83081" y="1605450"/>
            <a:ext cx="8514354" cy="1857672"/>
            <a:chOff x="2838083" y="-2402888"/>
            <a:chExt cx="4302965" cy="6531137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2838083" y="-2402888"/>
              <a:ext cx="2743200" cy="6295678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83990" y="52455"/>
              <a:ext cx="936475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Scope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56873" y="747722"/>
              <a:ext cx="1584175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Resources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6482" y="3666583"/>
              <a:ext cx="821443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293688"/>
            <a:ext cx="8410576" cy="857250"/>
          </a:xfrm>
        </p:spPr>
        <p:txBody>
          <a:bodyPr/>
          <a:lstStyle/>
          <a:p>
            <a:r>
              <a:rPr lang="en-US" dirty="0" smtClean="0"/>
              <a:t>The Iron Triangle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428750"/>
            <a:ext cx="7772400" cy="3086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124200" y="722313"/>
            <a:ext cx="3136178" cy="4120936"/>
            <a:chOff x="2781012" y="1512827"/>
            <a:chExt cx="3439934" cy="2691407"/>
          </a:xfrm>
        </p:grpSpPr>
        <p:sp>
          <p:nvSpPr>
            <p:cNvPr id="8" name="Isosceles Triangle 7"/>
            <p:cNvSpPr/>
            <p:nvPr/>
          </p:nvSpPr>
          <p:spPr bwMode="auto">
            <a:xfrm>
              <a:off x="3616816" y="1512827"/>
              <a:ext cx="1170125" cy="2249342"/>
            </a:xfrm>
            <a:prstGeom prst="triangle">
              <a:avLst>
                <a:gd name="adj" fmla="val 4403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1012" y="2712612"/>
              <a:ext cx="936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Scope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6771" y="2712612"/>
              <a:ext cx="1584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Resources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9632" y="3742569"/>
              <a:ext cx="821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4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Project Management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086100"/>
          </a:xfrm>
        </p:spPr>
        <p:txBody>
          <a:bodyPr/>
          <a:lstStyle/>
          <a:p>
            <a:r>
              <a:rPr lang="en-US" dirty="0" smtClean="0"/>
              <a:t>Project Scope – The work performed to deliver a product, service, or result with the specified features and functions.</a:t>
            </a:r>
          </a:p>
          <a:p>
            <a:r>
              <a:rPr lang="en-US" dirty="0" smtClean="0"/>
              <a:t>Scope Creep– The uncontrolled expansion to project scope without adjustments to time, cost, and resources.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/>
              <a:t>– An uncertain event or condition that, if it occurs, has a positive or negative effect on one or more project objectives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Project Management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895350"/>
            <a:ext cx="7772400" cy="3238500"/>
          </a:xfrm>
        </p:spPr>
        <p:txBody>
          <a:bodyPr/>
          <a:lstStyle/>
          <a:p>
            <a:r>
              <a:rPr lang="en-US" dirty="0"/>
              <a:t>Critical Path – The sequence of activities that represents the longest path through a project, which determines the shortest possible duration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Fast Tracking – A schedule compression technique in which activities normally done in sequence are performed in parallel for at least a portion of their duration.</a:t>
            </a:r>
          </a:p>
          <a:p>
            <a:r>
              <a:rPr lang="en-US" dirty="0" smtClean="0"/>
              <a:t>Crashing– A schedule compression technique used to shorten the schedule duration for the least incremental cost by adding resources.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Project Management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086100"/>
          </a:xfrm>
        </p:spPr>
        <p:txBody>
          <a:bodyPr/>
          <a:lstStyle/>
          <a:p>
            <a:r>
              <a:rPr lang="en-US" dirty="0" smtClean="0"/>
              <a:t>Rolling Wave Planning – an iterative planning technique in which the work to be accomplished in the near term is planned in detail, while the work in the future is planned at a higher level</a:t>
            </a:r>
          </a:p>
          <a:p>
            <a:r>
              <a:rPr lang="en-US" dirty="0" smtClean="0"/>
              <a:t>Work Breakdown Structure (WBS) – A hierarchical decomposition of the total scope of the work to be carried out by the project team to accomplish the project objectives and create the required deliverables.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086100"/>
          </a:xfrm>
        </p:spPr>
        <p:txBody>
          <a:bodyPr/>
          <a:lstStyle/>
          <a:p>
            <a:r>
              <a:rPr lang="en-US" dirty="0" smtClean="0"/>
              <a:t>Can you recognize places where you are already employing project management techniques in your everyday tasks (either work or home)? </a:t>
            </a:r>
          </a:p>
          <a:p>
            <a:r>
              <a:rPr lang="en-US" dirty="0" smtClean="0"/>
              <a:t>How can you use project management in your work today?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086100"/>
          </a:xfrm>
        </p:spPr>
        <p:txBody>
          <a:bodyPr/>
          <a:lstStyle/>
          <a:p>
            <a:r>
              <a:rPr lang="en-US" dirty="0" smtClean="0"/>
              <a:t>Using the project management framework can help:</a:t>
            </a:r>
          </a:p>
          <a:p>
            <a:pPr lvl="1"/>
            <a:r>
              <a:rPr lang="en-US" dirty="0" smtClean="0"/>
              <a:t>Maintain order</a:t>
            </a:r>
          </a:p>
          <a:p>
            <a:pPr lvl="1"/>
            <a:r>
              <a:rPr lang="en-US" dirty="0" smtClean="0"/>
              <a:t>Manage time</a:t>
            </a:r>
          </a:p>
          <a:p>
            <a:pPr lvl="1"/>
            <a:r>
              <a:rPr lang="en-US" dirty="0" smtClean="0"/>
              <a:t>Plan logically</a:t>
            </a:r>
          </a:p>
          <a:p>
            <a:pPr lvl="1"/>
            <a:r>
              <a:rPr lang="en-US" dirty="0" smtClean="0"/>
              <a:t>Think </a:t>
            </a:r>
            <a:r>
              <a:rPr lang="en-US" smtClean="0"/>
              <a:t>critically about the way you work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PMI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09624" y="1150938"/>
            <a:ext cx="7953375" cy="3325812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PMI is the Project Management Institute, a professional non profit organization for members of the project, program, and portfolio management profession</a:t>
            </a:r>
          </a:p>
          <a:p>
            <a:r>
              <a:rPr lang="en-US" dirty="0" smtClean="0">
                <a:ea typeface="ＭＳ Ｐゴシック" charset="-128"/>
              </a:rPr>
              <a:t>Establish standards for Project Management</a:t>
            </a:r>
          </a:p>
          <a:p>
            <a:pPr lvl="1"/>
            <a:r>
              <a:rPr lang="en-US" dirty="0" smtClean="0"/>
              <a:t>How it should be done</a:t>
            </a:r>
          </a:p>
          <a:p>
            <a:pPr lvl="1"/>
            <a:r>
              <a:rPr lang="en-US" dirty="0" smtClean="0">
                <a:ea typeface="ＭＳ Ｐゴシック" charset="-128"/>
              </a:rPr>
              <a:t>Framework for success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Ethics</a:t>
            </a:r>
          </a:p>
          <a:p>
            <a:r>
              <a:rPr lang="en-US" dirty="0" smtClean="0">
                <a:ea typeface="ＭＳ Ｐゴシック" charset="-128"/>
              </a:rPr>
              <a:t>“PMP” Project Management Professional certification</a:t>
            </a:r>
          </a:p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51EF0E3C-B3B4-41EA-A657-06BABA945D8E}" type="datetime1">
              <a:rPr lang="en-US" sz="1200">
                <a:solidFill>
                  <a:schemeClr val="bg1"/>
                </a:solidFill>
                <a:latin typeface="Arial" charset="0"/>
              </a:rPr>
              <a:pPr/>
              <a:t>9/22/2016</a:t>
            </a:fld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931D553-51E0-43BA-8CDA-0938271D0344}" type="slidenum">
              <a:rPr lang="en-US" sz="1200">
                <a:solidFill>
                  <a:schemeClr val="bg1"/>
                </a:solidFill>
                <a:latin typeface="Arial" charset="0"/>
              </a:rPr>
              <a:pPr/>
              <a:t>3</a:t>
            </a:fld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Project?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123950"/>
            <a:ext cx="7772400" cy="32004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temporary</a:t>
            </a:r>
            <a:r>
              <a:rPr lang="en-US" dirty="0" smtClean="0"/>
              <a:t> endeavor undertaken to create a </a:t>
            </a:r>
            <a:r>
              <a:rPr lang="en-US" u="sng" dirty="0" smtClean="0"/>
              <a:t>unique</a:t>
            </a:r>
            <a:r>
              <a:rPr lang="en-US" dirty="0" smtClean="0"/>
              <a:t> product, service, or result</a:t>
            </a:r>
          </a:p>
          <a:p>
            <a:r>
              <a:rPr lang="en-US" dirty="0" smtClean="0"/>
              <a:t>Different from ongoing operations because they have a limited duration (temporary), a definite beginning and a definite end</a:t>
            </a:r>
          </a:p>
          <a:p>
            <a:pPr lvl="1"/>
            <a:r>
              <a:rPr lang="en-US" dirty="0" smtClean="0"/>
              <a:t>But that doesn’t mean you can’t apply the same principles of project management to some types of ongoing operations</a:t>
            </a:r>
          </a:p>
          <a:p>
            <a:r>
              <a:rPr lang="en-US" dirty="0" smtClean="0"/>
              <a:t>Projects can be repeated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1150938"/>
            <a:ext cx="7772400" cy="3421062"/>
          </a:xfrm>
        </p:spPr>
        <p:txBody>
          <a:bodyPr/>
          <a:lstStyle/>
          <a:p>
            <a:r>
              <a:rPr lang="en-US" dirty="0" smtClean="0"/>
              <a:t>Application of knowledge, skills, tools, and techniques to project activities to meet the project requirements</a:t>
            </a:r>
          </a:p>
          <a:p>
            <a:r>
              <a:rPr lang="en-US" dirty="0" smtClean="0"/>
              <a:t>Framework for completing a project</a:t>
            </a:r>
          </a:p>
          <a:p>
            <a:pPr lvl="1"/>
            <a:r>
              <a:rPr lang="en-US" dirty="0" smtClean="0"/>
              <a:t>Organizes the process</a:t>
            </a:r>
          </a:p>
          <a:p>
            <a:pPr lvl="1"/>
            <a:r>
              <a:rPr lang="en-US" dirty="0" smtClean="0"/>
              <a:t>Ensures success</a:t>
            </a:r>
          </a:p>
          <a:p>
            <a:pPr lvl="1"/>
            <a:r>
              <a:rPr lang="en-US" dirty="0" smtClean="0"/>
              <a:t>Provides structure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 Phases</a:t>
            </a:r>
            <a:br>
              <a:rPr lang="en-US" dirty="0" smtClean="0"/>
            </a:br>
            <a:r>
              <a:rPr lang="en-US" dirty="0" smtClean="0"/>
              <a:t>(Process Groups)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Initiating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Executing</a:t>
            </a:r>
          </a:p>
          <a:p>
            <a:r>
              <a:rPr lang="en-US" dirty="0" smtClean="0"/>
              <a:t>Monitoring and Controlling</a:t>
            </a:r>
          </a:p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r>
              <a:rPr lang="en-US" dirty="0" smtClean="0"/>
              <a:t>Idea phase</a:t>
            </a:r>
          </a:p>
          <a:p>
            <a:r>
              <a:rPr lang="en-US" dirty="0" smtClean="0"/>
              <a:t>Explore and elaborate idea</a:t>
            </a:r>
          </a:p>
          <a:p>
            <a:r>
              <a:rPr lang="en-US" dirty="0" smtClean="0"/>
              <a:t>Determine feasibility</a:t>
            </a:r>
          </a:p>
          <a:p>
            <a:r>
              <a:rPr lang="en-US" dirty="0" smtClean="0"/>
              <a:t>Defines and authorizes project </a:t>
            </a:r>
          </a:p>
          <a:p>
            <a:r>
              <a:rPr lang="en-US" dirty="0" smtClean="0"/>
              <a:t>Develop project charter</a:t>
            </a:r>
          </a:p>
          <a:p>
            <a:r>
              <a:rPr lang="en-US" dirty="0" smtClean="0"/>
              <a:t>Identify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r>
              <a:rPr lang="en-US" dirty="0" smtClean="0"/>
              <a:t>Defines and refines objectives</a:t>
            </a:r>
          </a:p>
          <a:p>
            <a:r>
              <a:rPr lang="en-US" dirty="0" smtClean="0"/>
              <a:t>Plan course of action to complete objectives and scope</a:t>
            </a:r>
          </a:p>
          <a:p>
            <a:r>
              <a:rPr lang="en-US" dirty="0" smtClean="0"/>
              <a:t>Progressive elaboration begins – improving and detailing a plan as more specific information becomes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F954-0F03-4E39-9F3C-019672E25D86}" type="datetime1">
              <a:rPr lang="en-US" smtClean="0"/>
              <a:pPr/>
              <a:t>9/22/2016</a:t>
            </a:fld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F98B4-3732-4643-B103-61BA555EC7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09625" y="1047750"/>
            <a:ext cx="7772400" cy="3524250"/>
          </a:xfrm>
        </p:spPr>
        <p:txBody>
          <a:bodyPr/>
          <a:lstStyle/>
          <a:p>
            <a:r>
              <a:rPr lang="en-US" dirty="0" smtClean="0"/>
              <a:t>Make it happen!</a:t>
            </a:r>
          </a:p>
          <a:p>
            <a:r>
              <a:rPr lang="en-US" dirty="0" smtClean="0"/>
              <a:t>Carry out the tasks planned</a:t>
            </a:r>
          </a:p>
          <a:p>
            <a:r>
              <a:rPr lang="en-US" dirty="0" smtClean="0"/>
              <a:t>Create your deliverables</a:t>
            </a:r>
          </a:p>
          <a:p>
            <a:r>
              <a:rPr lang="en-US" dirty="0" smtClean="0"/>
              <a:t>Present to customers</a:t>
            </a:r>
          </a:p>
          <a:p>
            <a:r>
              <a:rPr lang="en-US" dirty="0" smtClean="0"/>
              <a:t>Perform QA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HM_Blue_H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JHM_Blue_HD</Template>
  <TotalTime>2043</TotalTime>
  <Words>949</Words>
  <Application>Microsoft Office PowerPoint</Application>
  <PresentationFormat>On-screen Show (16:9)</PresentationFormat>
  <Paragraphs>204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Times</vt:lpstr>
      <vt:lpstr>JHM_Blue_HD</vt:lpstr>
      <vt:lpstr>Project Management Overview</vt:lpstr>
      <vt:lpstr>Objectives</vt:lpstr>
      <vt:lpstr>PMI</vt:lpstr>
      <vt:lpstr>What is a Project? </vt:lpstr>
      <vt:lpstr>Project Management</vt:lpstr>
      <vt:lpstr>Project Management Phases (Process Groups)</vt:lpstr>
      <vt:lpstr>Initiating</vt:lpstr>
      <vt:lpstr>Planning</vt:lpstr>
      <vt:lpstr>Executing</vt:lpstr>
      <vt:lpstr>Monitoring and Controlling</vt:lpstr>
      <vt:lpstr>Monitoring and Controlling</vt:lpstr>
      <vt:lpstr>Closing</vt:lpstr>
      <vt:lpstr>Project Phases</vt:lpstr>
      <vt:lpstr>Knowledge Areas</vt:lpstr>
      <vt:lpstr>Process Groups and Knowledge Areas</vt:lpstr>
      <vt:lpstr>Process Groups and Knowledge Areas</vt:lpstr>
      <vt:lpstr>Process Groups and Knowledge Areas</vt:lpstr>
      <vt:lpstr>Triple Constraints (Iron Triangle)</vt:lpstr>
      <vt:lpstr>The Iron Triangle</vt:lpstr>
      <vt:lpstr>The Iron Triangle</vt:lpstr>
      <vt:lpstr>The Iron Triangle</vt:lpstr>
      <vt:lpstr>Some Project Management Terms</vt:lpstr>
      <vt:lpstr>Some Project Management Terms</vt:lpstr>
      <vt:lpstr>Some Project Management Terms</vt:lpstr>
      <vt:lpstr>Questions</vt:lpstr>
      <vt:lpstr>Closing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for Epic Instructional Designers</dc:title>
  <dc:creator>delete</dc:creator>
  <cp:lastModifiedBy>Sarah Kiley</cp:lastModifiedBy>
  <cp:revision>47</cp:revision>
  <dcterms:created xsi:type="dcterms:W3CDTF">2013-10-17T14:27:42Z</dcterms:created>
  <dcterms:modified xsi:type="dcterms:W3CDTF">2016-09-22T17:49:06Z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