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75" r:id="rId3"/>
    <p:sldId id="276" r:id="rId4"/>
    <p:sldId id="277" r:id="rId5"/>
    <p:sldId id="337" r:id="rId6"/>
    <p:sldId id="336" r:id="rId7"/>
    <p:sldId id="279" r:id="rId8"/>
    <p:sldId id="314" r:id="rId9"/>
    <p:sldId id="317" r:id="rId10"/>
    <p:sldId id="322" r:id="rId11"/>
    <p:sldId id="280" r:id="rId12"/>
    <p:sldId id="278" r:id="rId13"/>
    <p:sldId id="318" r:id="rId14"/>
    <p:sldId id="326" r:id="rId15"/>
    <p:sldId id="324" r:id="rId16"/>
    <p:sldId id="327" r:id="rId17"/>
    <p:sldId id="325" r:id="rId18"/>
    <p:sldId id="347" r:id="rId19"/>
    <p:sldId id="282" r:id="rId20"/>
    <p:sldId id="284" r:id="rId21"/>
    <p:sldId id="319" r:id="rId22"/>
    <p:sldId id="334" r:id="rId23"/>
    <p:sldId id="330" r:id="rId24"/>
    <p:sldId id="343" r:id="rId25"/>
    <p:sldId id="338" r:id="rId26"/>
    <p:sldId id="344" r:id="rId27"/>
    <p:sldId id="345" r:id="rId28"/>
    <p:sldId id="346" r:id="rId29"/>
    <p:sldId id="340" r:id="rId30"/>
    <p:sldId id="341" r:id="rId31"/>
    <p:sldId id="342" r:id="rId32"/>
    <p:sldId id="333" r:id="rId33"/>
    <p:sldId id="297" r:id="rId34"/>
    <p:sldId id="299" r:id="rId3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ED7A8"/>
    <a:srgbClr val="FDFCFB"/>
    <a:srgbClr val="FCF6F3"/>
    <a:srgbClr val="EFE9DB"/>
    <a:srgbClr val="C89868"/>
    <a:srgbClr val="1EF661"/>
    <a:srgbClr val="9BBB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8697" autoAdjust="0"/>
  </p:normalViewPr>
  <p:slideViewPr>
    <p:cSldViewPr>
      <p:cViewPr varScale="1">
        <p:scale>
          <a:sx n="77" d="100"/>
          <a:sy n="77" d="100"/>
        </p:scale>
        <p:origin x="-648" y="-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C865678F-556B-4493-B0A2-300FAF229AD6}" type="datetimeFigureOut">
              <a:rPr lang="en-US" smtClean="0"/>
              <a:pPr/>
              <a:t>8/1/2016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626F0F-0697-4266-A77C-93FE3FEE2E0A}" type="slidenum">
              <a:rPr lang="en-US" smtClean="0"/>
              <a:pPr/>
              <a:t>‹#›</a:t>
            </a:fld>
            <a:endParaRPr lang="en-US"/>
          </a:p>
        </p:txBody>
      </p:sp>
    </p:spTree>
    <p:extLst>
      <p:ext uri="{BB962C8B-B14F-4D97-AF65-F5344CB8AC3E}">
        <p14:creationId xmlns="" xmlns:p14="http://schemas.microsoft.com/office/powerpoint/2010/main" val="72626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A327299C-7A40-4654-9F6A-5338EDFD68D9}" type="datetimeFigureOut">
              <a:rPr lang="en-US" smtClean="0"/>
              <a:pPr/>
              <a:t>8/1/2016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6458C6-3E5D-44BA-A71F-59C99D5C4254}" type="slidenum">
              <a:rPr lang="en-US" smtClean="0"/>
              <a:pPr/>
              <a:t>‹#›</a:t>
            </a:fld>
            <a:endParaRPr lang="en-US"/>
          </a:p>
        </p:txBody>
      </p:sp>
    </p:spTree>
    <p:extLst>
      <p:ext uri="{BB962C8B-B14F-4D97-AF65-F5344CB8AC3E}">
        <p14:creationId xmlns="" xmlns:p14="http://schemas.microsoft.com/office/powerpoint/2010/main" val="385210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a:t>
            </a:fld>
            <a:endParaRPr lang="en-US"/>
          </a:p>
        </p:txBody>
      </p:sp>
    </p:spTree>
    <p:extLst>
      <p:ext uri="{BB962C8B-B14F-4D97-AF65-F5344CB8AC3E}">
        <p14:creationId xmlns="" xmlns:p14="http://schemas.microsoft.com/office/powerpoint/2010/main" val="12809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 So this is a new way</a:t>
            </a:r>
            <a:r>
              <a:rPr lang="en-US" sz="2400" baseline="0" dirty="0" smtClean="0"/>
              <a:t> of looking </a:t>
            </a:r>
            <a:r>
              <a:rPr lang="en-US" sz="2400" baseline="0" dirty="0"/>
              <a:t>at resuscitation, </a:t>
            </a:r>
            <a:r>
              <a:rPr lang="en-US" sz="2400" baseline="0" dirty="0" smtClean="0"/>
              <a:t> we finally have a metric that we can try to optimize to improve our outcomes, which is huge!</a:t>
            </a:r>
            <a:endParaRPr lang="en-US" sz="2400" baseline="0" dirty="0"/>
          </a:p>
          <a:p>
            <a:r>
              <a:rPr lang="en-US" sz="2400" baseline="0" dirty="0" smtClean="0"/>
              <a:t>- Old </a:t>
            </a:r>
            <a:r>
              <a:rPr lang="en-US" sz="2400" baseline="0" dirty="0"/>
              <a:t>way was a kitchen sink algorithm and hope for the best, now we have and objective goal to aim for, and can tailor the components of the resuscitation to try to maximize that goal</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10</a:t>
            </a:fld>
            <a:endParaRPr lang="en-US"/>
          </a:p>
        </p:txBody>
      </p:sp>
    </p:spTree>
    <p:extLst>
      <p:ext uri="{BB962C8B-B14F-4D97-AF65-F5344CB8AC3E}">
        <p14:creationId xmlns="" xmlns:p14="http://schemas.microsoft.com/office/powerpoint/2010/main" val="99893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 So</a:t>
            </a:r>
            <a:r>
              <a:rPr lang="en-US" sz="2400" baseline="0" dirty="0" smtClean="0"/>
              <a:t> </a:t>
            </a:r>
            <a:r>
              <a:rPr lang="en-US" sz="2400" baseline="0" dirty="0"/>
              <a:t>we know that a better CPP leads to increased rates of ROSC, so what can we do to improve CPP?</a:t>
            </a:r>
            <a:endParaRPr lang="en-US" sz="2400" dirty="0"/>
          </a:p>
          <a:p>
            <a:r>
              <a:rPr lang="en-US" sz="2400" dirty="0" smtClean="0"/>
              <a:t>- Today I</a:t>
            </a:r>
            <a:r>
              <a:rPr lang="en-US" sz="2400" baseline="0" dirty="0" smtClean="0"/>
              <a:t> am going to talk about 3 different topics that have been shown to improve </a:t>
            </a:r>
            <a:r>
              <a:rPr lang="en-US" sz="2400" baseline="0" dirty="0" err="1" smtClean="0"/>
              <a:t>cpp</a:t>
            </a:r>
            <a:endParaRPr lang="en-US" sz="2400" dirty="0" smtClean="0"/>
          </a:p>
          <a:p>
            <a:r>
              <a:rPr lang="en-US" sz="2400" dirty="0" smtClean="0"/>
              <a:t>	- Improve</a:t>
            </a:r>
            <a:r>
              <a:rPr lang="en-US" sz="2400" baseline="0" dirty="0" smtClean="0"/>
              <a:t> </a:t>
            </a:r>
            <a:r>
              <a:rPr lang="en-US" sz="2400" baseline="0" dirty="0"/>
              <a:t>Compression Fraction </a:t>
            </a:r>
            <a:endParaRPr lang="en-US" sz="2400" baseline="0" dirty="0" smtClean="0"/>
          </a:p>
          <a:p>
            <a:r>
              <a:rPr lang="en-US" sz="2400" baseline="0" dirty="0" smtClean="0"/>
              <a:t>	- Minimize </a:t>
            </a:r>
            <a:r>
              <a:rPr lang="en-US" sz="2400" baseline="0" dirty="0" err="1"/>
              <a:t>Perishock</a:t>
            </a:r>
            <a:r>
              <a:rPr lang="en-US" sz="2400" baseline="0" dirty="0"/>
              <a:t> Pause</a:t>
            </a:r>
          </a:p>
          <a:p>
            <a:r>
              <a:rPr lang="en-US" sz="2400" dirty="0" smtClean="0"/>
              <a:t>	- Avoid</a:t>
            </a:r>
            <a:r>
              <a:rPr lang="en-US" sz="2400" baseline="0" dirty="0" smtClean="0"/>
              <a:t> </a:t>
            </a:r>
            <a:r>
              <a:rPr lang="en-US" sz="2400" baseline="0" dirty="0"/>
              <a:t>Hyperventilation</a:t>
            </a:r>
          </a:p>
          <a:p>
            <a:endParaRPr lang="en-US" sz="2400" baseline="0" dirty="0"/>
          </a:p>
          <a:p>
            <a:endParaRPr lang="en-US"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11</a:t>
            </a:fld>
            <a:endParaRPr lang="en-US"/>
          </a:p>
        </p:txBody>
      </p:sp>
    </p:spTree>
    <p:extLst>
      <p:ext uri="{BB962C8B-B14F-4D97-AF65-F5344CB8AC3E}">
        <p14:creationId xmlns="" xmlns:p14="http://schemas.microsoft.com/office/powerpoint/2010/main" val="161436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 So</a:t>
            </a:r>
            <a:r>
              <a:rPr lang="en-US" sz="2400" baseline="0" dirty="0" smtClean="0"/>
              <a:t> the first topic we are going to discuss is compression fraction. </a:t>
            </a:r>
            <a:endParaRPr lang="en-US" sz="2400" dirty="0" smtClean="0"/>
          </a:p>
          <a:p>
            <a:r>
              <a:rPr lang="en-US" sz="2400" dirty="0" smtClean="0"/>
              <a:t>- By show of hands who</a:t>
            </a:r>
            <a:r>
              <a:rPr lang="en-US" sz="2400" baseline="0" dirty="0" smtClean="0"/>
              <a:t> </a:t>
            </a:r>
            <a:r>
              <a:rPr lang="en-US" sz="2400" baseline="0" dirty="0"/>
              <a:t>has heard of Compression Fraction?</a:t>
            </a:r>
          </a:p>
          <a:p>
            <a:r>
              <a:rPr lang="en-US" sz="2400" baseline="0" dirty="0" smtClean="0"/>
              <a:t>- Compression </a:t>
            </a:r>
            <a:r>
              <a:rPr lang="en-US" sz="2400" baseline="0" dirty="0"/>
              <a:t>Fraction is the percent of time during a cardiac arrest that a patient has active chest compression: (EG if a patients total down time is 10 minutes, and 8 of those minutes the patient is getting chest compressions, the compression </a:t>
            </a:r>
            <a:r>
              <a:rPr lang="en-US" sz="2400" baseline="0" dirty="0" smtClean="0"/>
              <a:t>fraction </a:t>
            </a:r>
            <a:r>
              <a:rPr lang="en-US" sz="2400" baseline="0" dirty="0"/>
              <a:t>is 80%)</a:t>
            </a:r>
          </a:p>
          <a:p>
            <a:r>
              <a:rPr lang="en-US" sz="2400" baseline="0" dirty="0" smtClean="0"/>
              <a:t>- So we know that compressions are important, but how important? Several different groups set out to find out how important they are</a:t>
            </a:r>
            <a:endParaRPr lang="en-US" sz="2400" baseline="0" dirty="0"/>
          </a:p>
          <a:p>
            <a:endParaRPr lang="en-US" baseline="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12</a:t>
            </a:fld>
            <a:endParaRPr lang="en-US"/>
          </a:p>
        </p:txBody>
      </p:sp>
    </p:spTree>
    <p:extLst>
      <p:ext uri="{BB962C8B-B14F-4D97-AF65-F5344CB8AC3E}">
        <p14:creationId xmlns="" xmlns:p14="http://schemas.microsoft.com/office/powerpoint/2010/main" val="254316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smtClean="0"/>
              <a:t>- It has to do with how chest compressions affect CPP:</a:t>
            </a:r>
          </a:p>
          <a:p>
            <a:r>
              <a:rPr lang="en-US" sz="2400" baseline="0" dirty="0" smtClean="0"/>
              <a:t>- So here we have patient A, who during a specific period of time is getting compressions, with 2 short breaks in compressions.</a:t>
            </a:r>
            <a:endParaRPr lang="en-US" sz="2400" baseline="0" dirty="0"/>
          </a:p>
          <a:p>
            <a:r>
              <a:rPr lang="en-US" sz="2400" baseline="0" dirty="0" smtClean="0"/>
              <a:t>- On </a:t>
            </a:r>
            <a:r>
              <a:rPr lang="en-US" sz="2400" baseline="0" dirty="0"/>
              <a:t>initiation of compressions,  CPP does not increase instantaneously, (A)</a:t>
            </a:r>
          </a:p>
          <a:p>
            <a:r>
              <a:rPr lang="en-US" sz="2400" baseline="0" dirty="0" smtClean="0"/>
              <a:t>- Any </a:t>
            </a:r>
            <a:r>
              <a:rPr lang="en-US" sz="2400" baseline="0" dirty="0"/>
              <a:t>interruption in compressions dramatically and quickly decreases the CPP (B</a:t>
            </a:r>
            <a:r>
              <a:rPr lang="en-US" sz="2400" baseline="0" dirty="0" smtClean="0"/>
              <a:t>)</a:t>
            </a:r>
          </a:p>
          <a:p>
            <a:r>
              <a:rPr lang="en-US" sz="2400" dirty="0" smtClean="0"/>
              <a:t>- Interestingly</a:t>
            </a:r>
            <a:r>
              <a:rPr lang="en-US" sz="2400" dirty="0"/>
              <a:t>, although a drop in  CPP  occur within a few seconds of pausing compressions, it takes more than one minute of good-quality chest compressions to restore them to pre-pause levels.(C) </a:t>
            </a:r>
          </a:p>
        </p:txBody>
      </p:sp>
      <p:sp>
        <p:nvSpPr>
          <p:cNvPr id="4" name="Slide Number Placeholder 3"/>
          <p:cNvSpPr>
            <a:spLocks noGrp="1"/>
          </p:cNvSpPr>
          <p:nvPr>
            <p:ph type="sldNum" sz="quarter" idx="10"/>
          </p:nvPr>
        </p:nvSpPr>
        <p:spPr/>
        <p:txBody>
          <a:bodyPr/>
          <a:lstStyle/>
          <a:p>
            <a:fld id="{C56458C6-3E5D-44BA-A71F-59C99D5C4254}" type="slidenum">
              <a:rPr lang="en-US" smtClean="0"/>
              <a:pPr/>
              <a:t>13</a:t>
            </a:fld>
            <a:endParaRPr lang="en-US"/>
          </a:p>
        </p:txBody>
      </p:sp>
    </p:spTree>
    <p:extLst>
      <p:ext uri="{BB962C8B-B14F-4D97-AF65-F5344CB8AC3E}">
        <p14:creationId xmlns="" xmlns:p14="http://schemas.microsoft.com/office/powerpoint/2010/main" val="135180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b="0" dirty="0" smtClean="0"/>
              <a:t>So when we focus</a:t>
            </a:r>
            <a:r>
              <a:rPr lang="en-US" sz="2400" b="0" baseline="0" dirty="0" smtClean="0"/>
              <a:t> on the CPP, we notice a few important things. First we know that high CPP are associated with high rates of ROSC, and low CPP are associated with low rates of ROSC</a:t>
            </a:r>
            <a:endParaRPr lang="en-US" sz="2400" b="0" dirty="0" smtClean="0"/>
          </a:p>
          <a:p>
            <a:pPr marL="342900" indent="-342900">
              <a:buFont typeface="Arial" panose="020B0604020202020204" pitchFamily="34" charset="0"/>
              <a:buChar char="•"/>
            </a:pPr>
            <a:r>
              <a:rPr lang="en-US" sz="2400" b="0" dirty="0" smtClean="0"/>
              <a:t>In</a:t>
            </a:r>
            <a:r>
              <a:rPr lang="en-US" sz="2400" b="0" baseline="0" dirty="0" smtClean="0"/>
              <a:t> </a:t>
            </a:r>
            <a:r>
              <a:rPr lang="en-US" sz="2400" b="0" baseline="0" dirty="0"/>
              <a:t>patient A, </a:t>
            </a:r>
            <a:r>
              <a:rPr lang="en-US" sz="2400" b="0" baseline="0" dirty="0" smtClean="0"/>
              <a:t>each interruption in compressions results in a significant drop in CPP, meaning more time spent in an unfavorable CPP</a:t>
            </a:r>
            <a:endParaRPr lang="en-US" sz="2400" b="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14</a:t>
            </a:fld>
            <a:endParaRPr lang="en-US"/>
          </a:p>
        </p:txBody>
      </p:sp>
    </p:spTree>
    <p:extLst>
      <p:ext uri="{BB962C8B-B14F-4D97-AF65-F5344CB8AC3E}">
        <p14:creationId xmlns="" xmlns:p14="http://schemas.microsoft.com/office/powerpoint/2010/main" val="63620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b="0" dirty="0" smtClean="0"/>
              <a:t>So lets compare</a:t>
            </a:r>
            <a:r>
              <a:rPr lang="en-US" sz="2400" b="0" baseline="0" dirty="0" smtClean="0"/>
              <a:t> this to Patient B. Patient B during the same time course has only 1 pause in compressions,</a:t>
            </a:r>
            <a:endParaRPr lang="en-US" sz="2400" b="0" dirty="0" smtClean="0"/>
          </a:p>
          <a:p>
            <a:pPr marL="171450" indent="-171450">
              <a:buFont typeface="Arial" panose="020B0604020202020204" pitchFamily="34" charset="0"/>
              <a:buChar char="•"/>
            </a:pPr>
            <a:endParaRPr lang="en-US" sz="2400" b="0" dirty="0" smtClean="0"/>
          </a:p>
          <a:p>
            <a:pPr marL="171450" indent="-171450">
              <a:buFont typeface="Arial" panose="020B0604020202020204" pitchFamily="34" charset="0"/>
              <a:buChar char="•"/>
            </a:pPr>
            <a:endParaRPr lang="en-US" sz="2400" b="0" baseline="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15</a:t>
            </a:fld>
            <a:endParaRPr lang="en-US"/>
          </a:p>
        </p:txBody>
      </p:sp>
    </p:spTree>
    <p:extLst>
      <p:ext uri="{BB962C8B-B14F-4D97-AF65-F5344CB8AC3E}">
        <p14:creationId xmlns="" xmlns:p14="http://schemas.microsoft.com/office/powerpoint/2010/main" val="82879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dirty="0" smtClean="0"/>
              <a:t>IF</a:t>
            </a:r>
            <a:r>
              <a:rPr lang="en-US" sz="2400" baseline="0" dirty="0" smtClean="0"/>
              <a:t> we again focus on the CPP, we can see that patient B spends a considerably larger proportion of time with a favorable CPP. </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16</a:t>
            </a:fld>
            <a:endParaRPr lang="en-US"/>
          </a:p>
        </p:txBody>
      </p:sp>
    </p:spTree>
    <p:extLst>
      <p:ext uri="{BB962C8B-B14F-4D97-AF65-F5344CB8AC3E}">
        <p14:creationId xmlns="" xmlns:p14="http://schemas.microsoft.com/office/powerpoint/2010/main" val="2298499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dirty="0" smtClean="0"/>
              <a:t>IF we directly compare the 2</a:t>
            </a:r>
            <a:r>
              <a:rPr lang="en-US" sz="2400" baseline="0" dirty="0" smtClean="0"/>
              <a:t> patients, d</a:t>
            </a:r>
            <a:r>
              <a:rPr lang="en-US" sz="2400" dirty="0" smtClean="0"/>
              <a:t>uring </a:t>
            </a:r>
            <a:r>
              <a:rPr lang="en-US" sz="2400" dirty="0"/>
              <a:t>the</a:t>
            </a:r>
            <a:r>
              <a:rPr lang="en-US" sz="2400" baseline="0" dirty="0"/>
              <a:t> same time period, Patient A only has 1 more compression pause than Patient B but there is a significant difference in time spent with an optimal CPP.</a:t>
            </a:r>
          </a:p>
          <a:p>
            <a:pPr marL="171450" indent="-171450">
              <a:buFont typeface="Arial" panose="020B0604020202020204" pitchFamily="34" charset="0"/>
              <a:buChar char="•"/>
            </a:pPr>
            <a:r>
              <a:rPr lang="en-US" sz="2400" baseline="0" dirty="0" smtClean="0"/>
              <a:t>This </a:t>
            </a:r>
            <a:r>
              <a:rPr lang="en-US" sz="2400" baseline="0" dirty="0"/>
              <a:t>is the fundamental concept behind optimizing compression fraction. </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17</a:t>
            </a:fld>
            <a:endParaRPr lang="en-US"/>
          </a:p>
        </p:txBody>
      </p:sp>
    </p:spTree>
    <p:extLst>
      <p:ext uri="{BB962C8B-B14F-4D97-AF65-F5344CB8AC3E}">
        <p14:creationId xmlns="" xmlns:p14="http://schemas.microsoft.com/office/powerpoint/2010/main" val="165442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Keeping</a:t>
            </a:r>
            <a:r>
              <a:rPr lang="en-US" sz="2400" baseline="0" dirty="0" smtClean="0"/>
              <a:t> in mind that all current protocols are still in place and should be followed.</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18</a:t>
            </a:fld>
            <a:endParaRPr lang="en-US"/>
          </a:p>
        </p:txBody>
      </p:sp>
    </p:spTree>
    <p:extLst>
      <p:ext uri="{BB962C8B-B14F-4D97-AF65-F5344CB8AC3E}">
        <p14:creationId xmlns="" xmlns:p14="http://schemas.microsoft.com/office/powerpoint/2010/main" val="4018566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dirty="0"/>
              <a:t>So</a:t>
            </a:r>
            <a:r>
              <a:rPr lang="en-US" sz="2400" baseline="0" dirty="0"/>
              <a:t> now we know that higher CPP improves </a:t>
            </a:r>
            <a:r>
              <a:rPr lang="en-US" sz="2400" baseline="0" dirty="0" smtClean="0"/>
              <a:t>survival, </a:t>
            </a:r>
            <a:r>
              <a:rPr lang="en-US" sz="2400" baseline="0" dirty="0"/>
              <a:t>and that improving the compression fraction time, so what are some things we can do to increase compression fraction</a:t>
            </a:r>
            <a:r>
              <a:rPr lang="en-US" sz="2400" baseline="0" dirty="0" smtClean="0"/>
              <a:t>?</a:t>
            </a:r>
          </a:p>
          <a:p>
            <a:pPr marL="171450" indent="-171450">
              <a:buFont typeface="Arial" panose="020B0604020202020204" pitchFamily="34" charset="0"/>
              <a:buChar char="•"/>
            </a:pPr>
            <a:r>
              <a:rPr lang="en-US" sz="2400" baseline="0" dirty="0" smtClean="0"/>
              <a:t>That brings us to our next topic: the </a:t>
            </a:r>
            <a:r>
              <a:rPr lang="en-US" sz="2400" baseline="0" dirty="0" err="1" smtClean="0"/>
              <a:t>perishock</a:t>
            </a:r>
            <a:r>
              <a:rPr lang="en-US" sz="2400" baseline="0" dirty="0" smtClean="0"/>
              <a:t> pause</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19</a:t>
            </a:fld>
            <a:endParaRPr lang="en-US"/>
          </a:p>
        </p:txBody>
      </p:sp>
    </p:spTree>
    <p:extLst>
      <p:ext uri="{BB962C8B-B14F-4D97-AF65-F5344CB8AC3E}">
        <p14:creationId xmlns="" xmlns:p14="http://schemas.microsoft.com/office/powerpoint/2010/main" val="364467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6458C6-3E5D-44BA-A71F-59C99D5C4254}" type="slidenum">
              <a:rPr lang="en-US" smtClean="0"/>
              <a:pPr/>
              <a:t>2</a:t>
            </a:fld>
            <a:endParaRPr lang="en-US"/>
          </a:p>
        </p:txBody>
      </p:sp>
    </p:spTree>
    <p:extLst>
      <p:ext uri="{BB962C8B-B14F-4D97-AF65-F5344CB8AC3E}">
        <p14:creationId xmlns="" xmlns:p14="http://schemas.microsoft.com/office/powerpoint/2010/main" val="1964078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931774">
              <a:buFont typeface="Arial" panose="020B0604020202020204" pitchFamily="34" charset="0"/>
              <a:buChar char="•"/>
              <a:defRPr/>
            </a:pPr>
            <a:r>
              <a:rPr lang="en-US" sz="2400" baseline="0" dirty="0"/>
              <a:t>How many people have seen this scenario</a:t>
            </a:r>
            <a:r>
              <a:rPr lang="en-US" sz="2400" baseline="0" dirty="0" smtClean="0"/>
              <a:t>:</a:t>
            </a:r>
          </a:p>
          <a:p>
            <a:pPr marL="342900" indent="-342900" defTabSz="931774">
              <a:buFont typeface="Arial" panose="020B0604020202020204" pitchFamily="34" charset="0"/>
              <a:buChar char="•"/>
              <a:defRPr/>
            </a:pPr>
            <a:r>
              <a:rPr lang="en-US" sz="2400" baseline="0" dirty="0" smtClean="0"/>
              <a:t>Patient </a:t>
            </a:r>
            <a:r>
              <a:rPr lang="en-US" sz="2400" baseline="0" dirty="0"/>
              <a:t>is getting compressions, during the pulse check the monitor shows a shockable rhythm, the team decides to deliver a shock, the machine charges, the shock is delivered and compressions resume?</a:t>
            </a:r>
          </a:p>
          <a:p>
            <a:pPr marL="342900" indent="-342900" defTabSz="931774">
              <a:buFont typeface="Arial" panose="020B0604020202020204" pitchFamily="34" charset="0"/>
              <a:buChar char="•"/>
              <a:defRPr/>
            </a:pPr>
            <a:r>
              <a:rPr lang="en-US" sz="2400" baseline="0" dirty="0" smtClean="0"/>
              <a:t>It </a:t>
            </a:r>
            <a:r>
              <a:rPr lang="en-US" sz="2400" baseline="0" dirty="0"/>
              <a:t>takes me almost 13 seconds to just SAY that, much less actually go through all the motions safely.  The average </a:t>
            </a:r>
            <a:r>
              <a:rPr lang="en-US" sz="2400" baseline="0" dirty="0" err="1"/>
              <a:t>perishock</a:t>
            </a:r>
            <a:r>
              <a:rPr lang="en-US" sz="2400" baseline="0" dirty="0"/>
              <a:t> pause reported in the literature varies from 20 – 30 seconds, and often it can be considerably longer.</a:t>
            </a:r>
          </a:p>
          <a:p>
            <a:pPr marL="342900" indent="-342900" defTabSz="931774">
              <a:buFont typeface="Arial" panose="020B0604020202020204" pitchFamily="34" charset="0"/>
              <a:buChar char="•"/>
              <a:defRPr/>
            </a:pPr>
            <a:r>
              <a:rPr lang="en-US" sz="2400" baseline="0" dirty="0" smtClean="0"/>
              <a:t>Some of you might be thinking “So </a:t>
            </a:r>
            <a:r>
              <a:rPr lang="en-US" sz="2400" baseline="0" dirty="0"/>
              <a:t>what? That not that long”, unfortunately, its long </a:t>
            </a:r>
            <a:r>
              <a:rPr lang="en-US" sz="2400" baseline="0" dirty="0" smtClean="0"/>
              <a:t>enough to affect survival</a:t>
            </a:r>
            <a:endParaRPr lang="en-US" sz="2400" baseline="0" dirty="0"/>
          </a:p>
          <a:p>
            <a:pPr defTabSz="931774">
              <a:defRPr/>
            </a:pPr>
            <a:endParaRPr lang="en-US" baseline="0" dirty="0"/>
          </a:p>
          <a:p>
            <a:endParaRPr lang="en-US" dirty="0"/>
          </a:p>
          <a:p>
            <a:endParaRPr lang="en-US" dirty="0"/>
          </a:p>
          <a:p>
            <a:r>
              <a:rPr lang="en-US" dirty="0"/>
              <a:t>.</a:t>
            </a:r>
          </a:p>
        </p:txBody>
      </p:sp>
      <p:sp>
        <p:nvSpPr>
          <p:cNvPr id="4" name="Slide Number Placeholder 3"/>
          <p:cNvSpPr>
            <a:spLocks noGrp="1"/>
          </p:cNvSpPr>
          <p:nvPr>
            <p:ph type="sldNum" sz="quarter" idx="10"/>
          </p:nvPr>
        </p:nvSpPr>
        <p:spPr/>
        <p:txBody>
          <a:bodyPr/>
          <a:lstStyle/>
          <a:p>
            <a:fld id="{C56458C6-3E5D-44BA-A71F-59C99D5C4254}" type="slidenum">
              <a:rPr lang="en-US" smtClean="0"/>
              <a:pPr/>
              <a:t>20</a:t>
            </a:fld>
            <a:endParaRPr lang="en-US"/>
          </a:p>
        </p:txBody>
      </p:sp>
    </p:spTree>
    <p:extLst>
      <p:ext uri="{BB962C8B-B14F-4D97-AF65-F5344CB8AC3E}">
        <p14:creationId xmlns="" xmlns:p14="http://schemas.microsoft.com/office/powerpoint/2010/main" val="199827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dirty="0"/>
              <a:t>The literature</a:t>
            </a:r>
            <a:r>
              <a:rPr lang="en-US" sz="2400" baseline="0" dirty="0"/>
              <a:t> shows not only does decreasing the </a:t>
            </a:r>
            <a:r>
              <a:rPr lang="en-US" sz="2400" baseline="0" dirty="0" err="1" smtClean="0"/>
              <a:t>perishock</a:t>
            </a:r>
            <a:r>
              <a:rPr lang="en-US" sz="2400" baseline="0" dirty="0" smtClean="0"/>
              <a:t> </a:t>
            </a:r>
            <a:r>
              <a:rPr lang="en-US" sz="2400" baseline="0" dirty="0"/>
              <a:t>pause improve the success of the defibrillation, survival significantly increases as you decrease the </a:t>
            </a:r>
            <a:r>
              <a:rPr lang="en-US" sz="2400" baseline="0" dirty="0" err="1"/>
              <a:t>perishock</a:t>
            </a:r>
            <a:r>
              <a:rPr lang="en-US" sz="2400" baseline="0" dirty="0"/>
              <a:t> pause </a:t>
            </a:r>
            <a:endParaRPr lang="en-US" sz="2400" baseline="0" dirty="0" smtClean="0"/>
          </a:p>
          <a:p>
            <a:pPr marL="171450" indent="-171450">
              <a:buFont typeface="Arial" panose="020B0604020202020204" pitchFamily="34" charset="0"/>
              <a:buChar char="•"/>
            </a:pPr>
            <a:r>
              <a:rPr lang="en-US" sz="2400" baseline="0" dirty="0" smtClean="0"/>
              <a:t>In the above graph you can see that the rate of success in defibrillation is low when the </a:t>
            </a:r>
            <a:r>
              <a:rPr lang="en-US" sz="2400" baseline="0" dirty="0" err="1" smtClean="0"/>
              <a:t>perishock</a:t>
            </a:r>
            <a:r>
              <a:rPr lang="en-US" sz="2400" baseline="0" dirty="0" smtClean="0"/>
              <a:t> pause is greater than 30 seconds. With every 10 second decrease in </a:t>
            </a:r>
            <a:r>
              <a:rPr lang="en-US" sz="2400" baseline="0" dirty="0" err="1" smtClean="0"/>
              <a:t>perishock</a:t>
            </a:r>
            <a:r>
              <a:rPr lang="en-US" sz="2400" baseline="0" dirty="0" smtClean="0"/>
              <a:t> pause, you get a significant increase in response to defibrillation</a:t>
            </a:r>
            <a:endParaRPr lang="en-US" sz="2400" baseline="0" dirty="0"/>
          </a:p>
          <a:p>
            <a:pPr marL="171450" indent="-171450">
              <a:buFont typeface="Arial" panose="020B0604020202020204" pitchFamily="34" charset="0"/>
              <a:buChar char="•"/>
            </a:pPr>
            <a:endParaRPr lang="en-US" sz="2400" baseline="0" dirty="0"/>
          </a:p>
          <a:p>
            <a:pPr marL="171450" indent="-171450">
              <a:buFont typeface="Arial" panose="020B0604020202020204" pitchFamily="34" charset="0"/>
              <a:buChar char="•"/>
            </a:pP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21</a:t>
            </a:fld>
            <a:endParaRPr lang="en-US"/>
          </a:p>
        </p:txBody>
      </p:sp>
    </p:spTree>
    <p:extLst>
      <p:ext uri="{BB962C8B-B14F-4D97-AF65-F5344CB8AC3E}">
        <p14:creationId xmlns="" xmlns:p14="http://schemas.microsoft.com/office/powerpoint/2010/main" val="3324464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dirty="0" smtClean="0"/>
              <a:t>The second</a:t>
            </a:r>
            <a:r>
              <a:rPr lang="en-US" sz="2400" baseline="0" dirty="0" smtClean="0"/>
              <a:t> option is to charge the </a:t>
            </a:r>
            <a:r>
              <a:rPr lang="en-US" sz="2400" baseline="0" dirty="0" err="1" smtClean="0"/>
              <a:t>zoll</a:t>
            </a:r>
            <a:r>
              <a:rPr lang="en-US" sz="2400" baseline="0" dirty="0" smtClean="0"/>
              <a:t> prior to the pulse and rhythm check, If a </a:t>
            </a:r>
            <a:r>
              <a:rPr lang="en-US" sz="2400" baseline="0" dirty="0" err="1" smtClean="0"/>
              <a:t>shockable</a:t>
            </a:r>
            <a:r>
              <a:rPr lang="en-US" sz="2400" baseline="0" dirty="0" smtClean="0"/>
              <a:t> rhythm is identified, you can just deliver the shock and resume compressions, reducing the need to start and stop compressions . </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22</a:t>
            </a:fld>
            <a:endParaRPr lang="en-US"/>
          </a:p>
        </p:txBody>
      </p:sp>
    </p:spTree>
    <p:extLst>
      <p:ext uri="{BB962C8B-B14F-4D97-AF65-F5344CB8AC3E}">
        <p14:creationId xmlns="" xmlns:p14="http://schemas.microsoft.com/office/powerpoint/2010/main" val="144727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smtClean="0"/>
              <a:t>So some </a:t>
            </a:r>
            <a:r>
              <a:rPr lang="en-US" sz="2400" baseline="0" dirty="0" smtClean="0"/>
              <a:t>of you are probably wondering: “how do we incorporate all of this? There are so many different components!”</a:t>
            </a:r>
          </a:p>
          <a:p>
            <a:pPr marL="342900" indent="-342900">
              <a:buFont typeface="Arial" panose="020B0604020202020204" pitchFamily="34" charset="0"/>
              <a:buChar char="•"/>
            </a:pPr>
            <a:r>
              <a:rPr lang="en-US" sz="2400" baseline="0" dirty="0" smtClean="0"/>
              <a:t>The perceptive members of the audience are wondering “wasn’t pit crew in the title of your presentation? I have not heard anything about </a:t>
            </a:r>
            <a:r>
              <a:rPr lang="en-US" sz="2400" baseline="0" dirty="0" err="1" smtClean="0"/>
              <a:t>pitcrews</a:t>
            </a:r>
            <a:r>
              <a:rPr lang="en-US" sz="2400" baseline="0" dirty="0" smtClean="0"/>
              <a:t> yet!”</a:t>
            </a:r>
          </a:p>
          <a:p>
            <a:pPr marL="342900" indent="-342900">
              <a:buFont typeface="Arial" panose="020B0604020202020204" pitchFamily="34" charset="0"/>
              <a:buChar char="•"/>
            </a:pPr>
            <a:r>
              <a:rPr lang="en-US" sz="2400" baseline="0" dirty="0" smtClean="0"/>
              <a:t>I will address both of those things now!</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23</a:t>
            </a:fld>
            <a:endParaRPr lang="en-US"/>
          </a:p>
        </p:txBody>
      </p:sp>
    </p:spTree>
    <p:extLst>
      <p:ext uri="{BB962C8B-B14F-4D97-AF65-F5344CB8AC3E}">
        <p14:creationId xmlns="" xmlns:p14="http://schemas.microsoft.com/office/powerpoint/2010/main" val="337525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2400" dirty="0"/>
              <a:t>So anyone familiar with </a:t>
            </a:r>
            <a:r>
              <a:rPr lang="en-US" sz="2400" dirty="0" smtClean="0"/>
              <a:t>professional </a:t>
            </a:r>
            <a:r>
              <a:rPr lang="en-US" sz="2400" dirty="0"/>
              <a:t>racing know that an carry out a large number of individual complex tasks quickly and in sync with the rest of the team, </a:t>
            </a:r>
          </a:p>
          <a:p>
            <a:pPr marL="171450" indent="-171450" defTabSz="931774">
              <a:buFont typeface="Arial" panose="020B0604020202020204" pitchFamily="34" charset="0"/>
              <a:buChar char="•"/>
              <a:defRPr/>
            </a:pPr>
            <a:r>
              <a:rPr lang="en-US" sz="2400" dirty="0" smtClean="0"/>
              <a:t>There </a:t>
            </a:r>
            <a:r>
              <a:rPr lang="en-US" sz="2400" dirty="0"/>
              <a:t>are a lot of parallels that can be drawn between a resuscitation and a </a:t>
            </a:r>
            <a:r>
              <a:rPr lang="en-US" sz="2400" dirty="0" err="1"/>
              <a:t>pitstop</a:t>
            </a:r>
            <a:r>
              <a:rPr lang="en-US" sz="2400" dirty="0"/>
              <a:t>. </a:t>
            </a:r>
          </a:p>
          <a:p>
            <a:pPr marL="171450" indent="-171450" defTabSz="931774">
              <a:buFont typeface="Arial" panose="020B0604020202020204" pitchFamily="34" charset="0"/>
              <a:buChar char="•"/>
              <a:defRPr/>
            </a:pPr>
            <a:r>
              <a:rPr lang="en-US" sz="2400" dirty="0" smtClean="0"/>
              <a:t>The </a:t>
            </a:r>
            <a:r>
              <a:rPr lang="en-US" sz="2400" dirty="0"/>
              <a:t>future of  Pre-Hospital Resuscitation is going towards a “</a:t>
            </a:r>
            <a:r>
              <a:rPr lang="en-US" sz="2400" dirty="0" err="1"/>
              <a:t>PitCrew</a:t>
            </a:r>
            <a:r>
              <a:rPr lang="en-US" sz="2400" dirty="0"/>
              <a:t>” approach towards the cardiac arrest patient, </a:t>
            </a:r>
          </a:p>
          <a:p>
            <a:pPr marL="171450" indent="-171450">
              <a:buFont typeface="Arial" panose="020B0604020202020204" pitchFamily="34" charset="0"/>
              <a:buChar char="•"/>
            </a:pP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24</a:t>
            </a:fld>
            <a:endParaRPr lang="en-US"/>
          </a:p>
        </p:txBody>
      </p:sp>
    </p:spTree>
    <p:extLst>
      <p:ext uri="{BB962C8B-B14F-4D97-AF65-F5344CB8AC3E}">
        <p14:creationId xmlns="" xmlns:p14="http://schemas.microsoft.com/office/powerpoint/2010/main" val="2706218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Keeping</a:t>
            </a:r>
            <a:r>
              <a:rPr lang="en-US" sz="2400" baseline="0" dirty="0" smtClean="0"/>
              <a:t> in mind that all current protocols are still in place and should be followed.</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25</a:t>
            </a:fld>
            <a:endParaRPr lang="en-US"/>
          </a:p>
        </p:txBody>
      </p:sp>
    </p:spTree>
    <p:extLst>
      <p:ext uri="{BB962C8B-B14F-4D97-AF65-F5344CB8AC3E}">
        <p14:creationId xmlns="" xmlns:p14="http://schemas.microsoft.com/office/powerpoint/2010/main" val="4018566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Keeping</a:t>
            </a:r>
            <a:r>
              <a:rPr lang="en-US" sz="2400" baseline="0" dirty="0" smtClean="0"/>
              <a:t> in mind that all current protocols are still in place and should be followed.</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26</a:t>
            </a:fld>
            <a:endParaRPr lang="en-US"/>
          </a:p>
        </p:txBody>
      </p:sp>
    </p:spTree>
    <p:extLst>
      <p:ext uri="{BB962C8B-B14F-4D97-AF65-F5344CB8AC3E}">
        <p14:creationId xmlns="" xmlns:p14="http://schemas.microsoft.com/office/powerpoint/2010/main" val="4018566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Keeping</a:t>
            </a:r>
            <a:r>
              <a:rPr lang="en-US" sz="2400" baseline="0" dirty="0" smtClean="0"/>
              <a:t> in mind that all current protocols are still in place and should be followed.</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27</a:t>
            </a:fld>
            <a:endParaRPr lang="en-US"/>
          </a:p>
        </p:txBody>
      </p:sp>
    </p:spTree>
    <p:extLst>
      <p:ext uri="{BB962C8B-B14F-4D97-AF65-F5344CB8AC3E}">
        <p14:creationId xmlns="" xmlns:p14="http://schemas.microsoft.com/office/powerpoint/2010/main" val="4018566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Keeping</a:t>
            </a:r>
            <a:r>
              <a:rPr lang="en-US" sz="2400" baseline="0" dirty="0" smtClean="0"/>
              <a:t> in mind that all current protocols are still in place and should be followed.</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28</a:t>
            </a:fld>
            <a:endParaRPr lang="en-US"/>
          </a:p>
        </p:txBody>
      </p:sp>
    </p:spTree>
    <p:extLst>
      <p:ext uri="{BB962C8B-B14F-4D97-AF65-F5344CB8AC3E}">
        <p14:creationId xmlns="" xmlns:p14="http://schemas.microsoft.com/office/powerpoint/2010/main" val="4018566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Keeping</a:t>
            </a:r>
            <a:r>
              <a:rPr lang="en-US" sz="2400" baseline="0" dirty="0" smtClean="0"/>
              <a:t> in mind that all current protocols are still in place and should be followed.</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29</a:t>
            </a:fld>
            <a:endParaRPr lang="en-US"/>
          </a:p>
        </p:txBody>
      </p:sp>
    </p:spTree>
    <p:extLst>
      <p:ext uri="{BB962C8B-B14F-4D97-AF65-F5344CB8AC3E}">
        <p14:creationId xmlns="" xmlns:p14="http://schemas.microsoft.com/office/powerpoint/2010/main" val="401856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6458C6-3E5D-44BA-A71F-59C99D5C4254}" type="slidenum">
              <a:rPr lang="en-US" smtClean="0"/>
              <a:pPr/>
              <a:t>3</a:t>
            </a:fld>
            <a:endParaRPr lang="en-US"/>
          </a:p>
        </p:txBody>
      </p:sp>
    </p:spTree>
    <p:extLst>
      <p:ext uri="{BB962C8B-B14F-4D97-AF65-F5344CB8AC3E}">
        <p14:creationId xmlns="" xmlns:p14="http://schemas.microsoft.com/office/powerpoint/2010/main" val="3402947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Keeping</a:t>
            </a:r>
            <a:r>
              <a:rPr lang="en-US" sz="2400" baseline="0" dirty="0" smtClean="0"/>
              <a:t> in mind that all current protocols are still in place and should be followed.</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30</a:t>
            </a:fld>
            <a:endParaRPr lang="en-US"/>
          </a:p>
        </p:txBody>
      </p:sp>
    </p:spTree>
    <p:extLst>
      <p:ext uri="{BB962C8B-B14F-4D97-AF65-F5344CB8AC3E}">
        <p14:creationId xmlns="" xmlns:p14="http://schemas.microsoft.com/office/powerpoint/2010/main" val="4018566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Keeping</a:t>
            </a:r>
            <a:r>
              <a:rPr lang="en-US" sz="2400" baseline="0" dirty="0" smtClean="0"/>
              <a:t> in mind that all current protocols are still in place and should be followed.</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31</a:t>
            </a:fld>
            <a:endParaRPr lang="en-US"/>
          </a:p>
        </p:txBody>
      </p:sp>
    </p:spTree>
    <p:extLst>
      <p:ext uri="{BB962C8B-B14F-4D97-AF65-F5344CB8AC3E}">
        <p14:creationId xmlns="" xmlns:p14="http://schemas.microsoft.com/office/powerpoint/2010/main" val="4018566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32</a:t>
            </a:fld>
            <a:endParaRPr lang="en-US"/>
          </a:p>
        </p:txBody>
      </p:sp>
    </p:spTree>
    <p:extLst>
      <p:ext uri="{BB962C8B-B14F-4D97-AF65-F5344CB8AC3E}">
        <p14:creationId xmlns="" xmlns:p14="http://schemas.microsoft.com/office/powerpoint/2010/main" val="2628235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dirty="0" smtClean="0"/>
              <a:t>We talked about</a:t>
            </a:r>
            <a:r>
              <a:rPr lang="en-US" sz="2400" baseline="0" dirty="0" smtClean="0"/>
              <a:t> a lot of good cardiac arrest literature</a:t>
            </a:r>
            <a:endParaRPr lang="en-US" sz="2400" dirty="0" smtClean="0"/>
          </a:p>
          <a:p>
            <a:pPr marL="171450" indent="-171450">
              <a:buFont typeface="Arial" panose="020B0604020202020204" pitchFamily="34" charset="0"/>
              <a:buChar char="•"/>
            </a:pPr>
            <a:r>
              <a:rPr lang="en-US" sz="2400" dirty="0" smtClean="0"/>
              <a:t>Compression Fraction</a:t>
            </a:r>
          </a:p>
          <a:p>
            <a:pPr marL="171450" indent="-171450">
              <a:buFont typeface="Arial" panose="020B0604020202020204" pitchFamily="34" charset="0"/>
              <a:buChar char="•"/>
            </a:pPr>
            <a:r>
              <a:rPr lang="en-US" sz="2400" dirty="0" err="1" smtClean="0"/>
              <a:t>PeriShock</a:t>
            </a:r>
            <a:r>
              <a:rPr lang="en-US" sz="2400" dirty="0" smtClean="0"/>
              <a:t> Pause</a:t>
            </a:r>
          </a:p>
          <a:p>
            <a:pPr marL="171450" indent="-171450">
              <a:buFont typeface="Arial" panose="020B0604020202020204" pitchFamily="34" charset="0"/>
              <a:buChar char="•"/>
            </a:pPr>
            <a:r>
              <a:rPr lang="en-US" sz="2400" dirty="0" smtClean="0"/>
              <a:t>Ventilations</a:t>
            </a:r>
          </a:p>
          <a:p>
            <a:pPr marL="171450" indent="-171450">
              <a:buFont typeface="Arial" panose="020B0604020202020204" pitchFamily="34" charset="0"/>
              <a:buChar char="•"/>
            </a:pPr>
            <a:r>
              <a:rPr lang="en-US" sz="2400" dirty="0" smtClean="0"/>
              <a:t>Pit Crew Efficiency the</a:t>
            </a:r>
            <a:r>
              <a:rPr lang="en-US" sz="2400" baseline="0" dirty="0" smtClean="0"/>
              <a:t> future of pre-hospital cardiac arrest care</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33</a:t>
            </a:fld>
            <a:endParaRPr lang="en-US"/>
          </a:p>
        </p:txBody>
      </p:sp>
    </p:spTree>
    <p:extLst>
      <p:ext uri="{BB962C8B-B14F-4D97-AF65-F5344CB8AC3E}">
        <p14:creationId xmlns="" xmlns:p14="http://schemas.microsoft.com/office/powerpoint/2010/main" val="3519845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34</a:t>
            </a:fld>
            <a:endParaRPr lang="en-US"/>
          </a:p>
        </p:txBody>
      </p:sp>
    </p:spTree>
    <p:extLst>
      <p:ext uri="{BB962C8B-B14F-4D97-AF65-F5344CB8AC3E}">
        <p14:creationId xmlns="" xmlns:p14="http://schemas.microsoft.com/office/powerpoint/2010/main" val="211298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6458C6-3E5D-44BA-A71F-59C99D5C4254}" type="slidenum">
              <a:rPr lang="en-US" smtClean="0"/>
              <a:pPr/>
              <a:t>4</a:t>
            </a:fld>
            <a:endParaRPr lang="en-US"/>
          </a:p>
        </p:txBody>
      </p:sp>
    </p:spTree>
    <p:extLst>
      <p:ext uri="{BB962C8B-B14F-4D97-AF65-F5344CB8AC3E}">
        <p14:creationId xmlns="" xmlns:p14="http://schemas.microsoft.com/office/powerpoint/2010/main" val="77534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6458C6-3E5D-44BA-A71F-59C99D5C4254}" type="slidenum">
              <a:rPr lang="en-US" smtClean="0"/>
              <a:pPr/>
              <a:t>5</a:t>
            </a:fld>
            <a:endParaRPr lang="en-US"/>
          </a:p>
        </p:txBody>
      </p:sp>
    </p:spTree>
    <p:extLst>
      <p:ext uri="{BB962C8B-B14F-4D97-AF65-F5344CB8AC3E}">
        <p14:creationId xmlns="" xmlns:p14="http://schemas.microsoft.com/office/powerpoint/2010/main" val="77534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6458C6-3E5D-44BA-A71F-59C99D5C4254}" type="slidenum">
              <a:rPr lang="en-US" smtClean="0"/>
              <a:pPr/>
              <a:t>6</a:t>
            </a:fld>
            <a:endParaRPr lang="en-US"/>
          </a:p>
        </p:txBody>
      </p:sp>
    </p:spTree>
    <p:extLst>
      <p:ext uri="{BB962C8B-B14F-4D97-AF65-F5344CB8AC3E}">
        <p14:creationId xmlns="" xmlns:p14="http://schemas.microsoft.com/office/powerpoint/2010/main" val="77534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 Lets </a:t>
            </a:r>
            <a:r>
              <a:rPr lang="en-US" sz="2400" dirty="0"/>
              <a:t>talk about high quality </a:t>
            </a:r>
            <a:r>
              <a:rPr lang="en-US" sz="2400" dirty="0" smtClean="0"/>
              <a:t>CPR,</a:t>
            </a:r>
            <a:r>
              <a:rPr lang="en-US" sz="2400" baseline="0" dirty="0" smtClean="0"/>
              <a:t>  which is a large component of resuscitation.</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7</a:t>
            </a:fld>
            <a:endParaRPr lang="en-US"/>
          </a:p>
        </p:txBody>
      </p:sp>
    </p:spTree>
    <p:extLst>
      <p:ext uri="{BB962C8B-B14F-4D97-AF65-F5344CB8AC3E}">
        <p14:creationId xmlns="" xmlns:p14="http://schemas.microsoft.com/office/powerpoint/2010/main" val="31346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t>- What</a:t>
            </a:r>
            <a:r>
              <a:rPr lang="en-US" sz="2400" b="0" baseline="0" dirty="0" smtClean="0"/>
              <a:t> </a:t>
            </a:r>
            <a:r>
              <a:rPr lang="en-US" sz="2400" b="0" baseline="0" dirty="0"/>
              <a:t>is out measure of myocardial blood flow?</a:t>
            </a:r>
            <a:endParaRPr lang="en-US" sz="2400" b="0" dirty="0"/>
          </a:p>
          <a:p>
            <a:pPr defTabSz="931774"/>
            <a:r>
              <a:rPr lang="en-US" sz="2400" b="1" dirty="0" smtClean="0"/>
              <a:t>- Coronary </a:t>
            </a:r>
            <a:r>
              <a:rPr lang="en-US" sz="2400" b="1" dirty="0"/>
              <a:t>Perfusion Pressure: Pressure that drives blood into the </a:t>
            </a:r>
            <a:r>
              <a:rPr lang="en-US" sz="2400" b="1" dirty="0" smtClean="0"/>
              <a:t>heart (</a:t>
            </a:r>
            <a:r>
              <a:rPr lang="en-US" sz="2400" dirty="0" smtClean="0"/>
              <a:t>CPP≈ Diastolic BP – Central Venous Pressure)</a:t>
            </a:r>
          </a:p>
          <a:p>
            <a:r>
              <a:rPr lang="en-US" sz="2400" b="1" dirty="0" smtClean="0"/>
              <a:t>- </a:t>
            </a:r>
            <a:r>
              <a:rPr lang="en-US" sz="2400" dirty="0" smtClean="0"/>
              <a:t>Turns out by</a:t>
            </a:r>
            <a:r>
              <a:rPr lang="en-US" sz="2400" baseline="0" dirty="0" smtClean="0"/>
              <a:t> performing chest compressions, we are able to increase this CPP</a:t>
            </a:r>
          </a:p>
          <a:p>
            <a:pPr defTabSz="931774">
              <a:defRPr/>
            </a:pPr>
            <a:r>
              <a:rPr lang="en-US" sz="2400" baseline="0" dirty="0" smtClean="0"/>
              <a:t>- A lot of cardiac arrest literature in the last several years has been focused on the CPP and how different interventions affect it.</a:t>
            </a:r>
          </a:p>
          <a:p>
            <a:pPr defTabSz="931774">
              <a:defRPr/>
            </a:pPr>
            <a:r>
              <a:rPr lang="en-US" sz="2400" baseline="0" dirty="0" smtClean="0"/>
              <a:t>- The first logical question for us is “does CPP matter?”</a:t>
            </a:r>
            <a:endParaRPr lang="en-US" sz="2400" dirty="0" smtClean="0"/>
          </a:p>
        </p:txBody>
      </p:sp>
      <p:sp>
        <p:nvSpPr>
          <p:cNvPr id="4" name="Slide Number Placeholder 3"/>
          <p:cNvSpPr>
            <a:spLocks noGrp="1"/>
          </p:cNvSpPr>
          <p:nvPr>
            <p:ph type="sldNum" sz="quarter" idx="10"/>
          </p:nvPr>
        </p:nvSpPr>
        <p:spPr/>
        <p:txBody>
          <a:bodyPr/>
          <a:lstStyle/>
          <a:p>
            <a:fld id="{C56458C6-3E5D-44BA-A71F-59C99D5C4254}" type="slidenum">
              <a:rPr lang="en-US" smtClean="0"/>
              <a:pPr/>
              <a:t>8</a:t>
            </a:fld>
            <a:endParaRPr lang="en-US"/>
          </a:p>
        </p:txBody>
      </p:sp>
    </p:spTree>
    <p:extLst>
      <p:ext uri="{BB962C8B-B14F-4D97-AF65-F5344CB8AC3E}">
        <p14:creationId xmlns="" xmlns:p14="http://schemas.microsoft.com/office/powerpoint/2010/main" val="27031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400" dirty="0" smtClean="0"/>
              <a:t>- The answer is a resounding yes.,</a:t>
            </a:r>
            <a:r>
              <a:rPr lang="en-US" sz="2400" baseline="0" dirty="0" smtClean="0"/>
              <a:t> and logically this makes sense “increased blood flow to the heart should increase your chances of return of spontaneous circulation”</a:t>
            </a:r>
            <a:endParaRPr lang="en-US" sz="2400" dirty="0" smtClean="0"/>
          </a:p>
          <a:p>
            <a:pPr defTabSz="931774">
              <a:defRPr/>
            </a:pPr>
            <a:r>
              <a:rPr lang="en-US" sz="2400" dirty="0" smtClean="0"/>
              <a:t>- Turns </a:t>
            </a:r>
            <a:r>
              <a:rPr lang="en-US" sz="2400" dirty="0"/>
              <a:t>out CPP is a great predictor of </a:t>
            </a:r>
            <a:r>
              <a:rPr lang="en-US" sz="2400" dirty="0" smtClean="0"/>
              <a:t>ROSC</a:t>
            </a:r>
            <a:r>
              <a:rPr lang="en-US" sz="2400" baseline="0" dirty="0" smtClean="0"/>
              <a:t> or failure of ROSC. </a:t>
            </a:r>
            <a:r>
              <a:rPr lang="en-US" sz="2400" baseline="0" dirty="0" err="1" smtClean="0"/>
              <a:t>Infact</a:t>
            </a:r>
            <a:r>
              <a:rPr lang="en-US" sz="2400" baseline="0" dirty="0" smtClean="0"/>
              <a:t>, CPP less than 15 has been shown to be a very poor prognostic indicator.</a:t>
            </a:r>
            <a:endParaRPr lang="en-US" sz="2400" dirty="0"/>
          </a:p>
        </p:txBody>
      </p:sp>
      <p:sp>
        <p:nvSpPr>
          <p:cNvPr id="4" name="Slide Number Placeholder 3"/>
          <p:cNvSpPr>
            <a:spLocks noGrp="1"/>
          </p:cNvSpPr>
          <p:nvPr>
            <p:ph type="sldNum" sz="quarter" idx="10"/>
          </p:nvPr>
        </p:nvSpPr>
        <p:spPr/>
        <p:txBody>
          <a:bodyPr/>
          <a:lstStyle/>
          <a:p>
            <a:fld id="{C56458C6-3E5D-44BA-A71F-59C99D5C4254}" type="slidenum">
              <a:rPr lang="en-US" smtClean="0"/>
              <a:pPr/>
              <a:t>9</a:t>
            </a:fld>
            <a:endParaRPr lang="en-US"/>
          </a:p>
        </p:txBody>
      </p:sp>
    </p:spTree>
    <p:extLst>
      <p:ext uri="{BB962C8B-B14F-4D97-AF65-F5344CB8AC3E}">
        <p14:creationId xmlns="" xmlns:p14="http://schemas.microsoft.com/office/powerpoint/2010/main" val="68045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36F332-37F5-46E4-9869-4E2CB4724020}"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6F332-37F5-46E4-9869-4E2CB4724020}"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6F332-37F5-46E4-9869-4E2CB4724020}"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6F332-37F5-46E4-9869-4E2CB4724020}"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6F332-37F5-46E4-9869-4E2CB4724020}"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36F332-37F5-46E4-9869-4E2CB4724020}" type="datetimeFigureOut">
              <a:rPr lang="en-US" smtClean="0"/>
              <a:pPr/>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36F332-37F5-46E4-9869-4E2CB4724020}" type="datetimeFigureOut">
              <a:rPr lang="en-US" smtClean="0"/>
              <a:pPr/>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36F332-37F5-46E4-9869-4E2CB4724020}" type="datetimeFigureOut">
              <a:rPr lang="en-US" smtClean="0"/>
              <a:pPr/>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6F332-37F5-46E4-9869-4E2CB4724020}" type="datetimeFigureOut">
              <a:rPr lang="en-US" smtClean="0"/>
              <a:pPr/>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6F332-37F5-46E4-9869-4E2CB4724020}" type="datetimeFigureOut">
              <a:rPr lang="en-US" smtClean="0"/>
              <a:pPr/>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6F332-37F5-46E4-9869-4E2CB4724020}" type="datetimeFigureOut">
              <a:rPr lang="en-US" smtClean="0"/>
              <a:pPr/>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12449-5ACB-403C-AAB7-84E8589B0F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F36F332-37F5-46E4-9869-4E2CB4724020}" type="datetimeFigureOut">
              <a:rPr lang="en-US" smtClean="0"/>
              <a:pPr/>
              <a:t>8/1/2016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12449-5ACB-403C-AAB7-84E8589B0F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4.gi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85950"/>
            <a:ext cx="7772400" cy="2209800"/>
          </a:xfrm>
        </p:spPr>
        <p:txBody>
          <a:bodyPr>
            <a:normAutofit/>
          </a:bodyPr>
          <a:lstStyle/>
          <a:p>
            <a:r>
              <a:rPr lang="en-US" b="1" dirty="0"/>
              <a:t>Working the Pit Crew:</a:t>
            </a:r>
            <a:br>
              <a:rPr lang="en-US" b="1" dirty="0"/>
            </a:br>
            <a:r>
              <a:rPr lang="en-US" sz="2700" b="1" i="1" dirty="0"/>
              <a:t>Racing Industry Efficiency for Cardiac Arrest </a:t>
            </a:r>
            <a:r>
              <a:rPr lang="en-US" sz="2700" b="1" i="1" dirty="0" smtClean="0"/>
              <a:t>Victims</a:t>
            </a:r>
            <a:br>
              <a:rPr lang="en-US" sz="2700" b="1" i="1" dirty="0" smtClean="0"/>
            </a:br>
            <a:endParaRPr lang="en-US" sz="2700" b="1" dirty="0"/>
          </a:p>
        </p:txBody>
      </p:sp>
      <p:sp>
        <p:nvSpPr>
          <p:cNvPr id="3" name="Subtitle 2"/>
          <p:cNvSpPr>
            <a:spLocks noGrp="1"/>
          </p:cNvSpPr>
          <p:nvPr>
            <p:ph type="subTitle" idx="1"/>
          </p:nvPr>
        </p:nvSpPr>
        <p:spPr>
          <a:xfrm>
            <a:off x="1371600" y="3388519"/>
            <a:ext cx="6400800" cy="1257300"/>
          </a:xfrm>
        </p:spPr>
        <p:txBody>
          <a:bodyPr/>
          <a:lstStyle/>
          <a:p>
            <a:endParaRPr lang="en-US" dirty="0" smtClean="0"/>
          </a:p>
          <a:p>
            <a:r>
              <a:rPr lang="en-US" dirty="0" smtClean="0"/>
              <a:t>Simple changes- </a:t>
            </a:r>
            <a:r>
              <a:rPr lang="en-US" smtClean="0"/>
              <a:t>big impact </a:t>
            </a:r>
            <a:endParaRPr lang="en-US" dirty="0"/>
          </a:p>
        </p:txBody>
      </p:sp>
      <p:pic>
        <p:nvPicPr>
          <p:cNvPr id="4" name="Picture 3" descr="112-0193 EMS ppt header art.jpg"/>
          <p:cNvPicPr>
            <a:picLocks noChangeAspect="1"/>
          </p:cNvPicPr>
          <p:nvPr/>
        </p:nvPicPr>
        <p:blipFill>
          <a:blip r:embed="rId3" cstate="print"/>
          <a:srcRect l="825" r="167"/>
          <a:stretch>
            <a:fillRect/>
          </a:stretch>
        </p:blipFill>
        <p:spPr>
          <a:xfrm>
            <a:off x="0" y="0"/>
            <a:ext cx="9144000" cy="1485900"/>
          </a:xfrm>
          <a:prstGeom prst="rect">
            <a:avLst/>
          </a:prstGeom>
        </p:spPr>
      </p:pic>
      <p:pic>
        <p:nvPicPr>
          <p:cNvPr id="5" name="Picture 4" descr="112-0193 EMS footer art.jpg"/>
          <p:cNvPicPr>
            <a:picLocks noChangeAspect="1"/>
          </p:cNvPicPr>
          <p:nvPr/>
        </p:nvPicPr>
        <p:blipFill>
          <a:blip r:embed="rId4" cstate="print"/>
          <a:srcRect r="15406" b="32000"/>
          <a:stretch>
            <a:fillRect/>
          </a:stretch>
        </p:blipFill>
        <p:spPr>
          <a:xfrm>
            <a:off x="0" y="4779168"/>
            <a:ext cx="9144000" cy="3643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6" name="Content Placeholder 3" descr="cpp rosc meter.png"/>
          <p:cNvPicPr>
            <a:picLocks noChangeAspect="1"/>
          </p:cNvPicPr>
          <p:nvPr/>
        </p:nvPicPr>
        <p:blipFill>
          <a:blip r:embed="rId4" cstate="print"/>
          <a:srcRect l="-30081" r="-30081"/>
          <a:stretch>
            <a:fillRect/>
          </a:stretch>
        </p:blipFill>
        <p:spPr>
          <a:xfrm>
            <a:off x="1219200" y="634604"/>
            <a:ext cx="6629400" cy="3645915"/>
          </a:xfrm>
          <a:prstGeom prst="rect">
            <a:avLst/>
          </a:prstGeom>
        </p:spPr>
      </p:pic>
    </p:spTree>
    <p:extLst>
      <p:ext uri="{BB962C8B-B14F-4D97-AF65-F5344CB8AC3E}">
        <p14:creationId xmlns="" xmlns:p14="http://schemas.microsoft.com/office/powerpoint/2010/main" val="97692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 what can we do to improve CPP</a:t>
            </a:r>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2050" name="Picture 2" descr="http://valuespreadnigeria.org/wp-content/uploads/2015/06/question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46515" y="1234110"/>
            <a:ext cx="5449190" cy="363279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Compression Fraction</a:t>
            </a:r>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3074" name="Picture 2" descr="https://raw.githubusercontent.com/davglass/cpr/master/cpr.jpg?raw=true"/>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23851" y="1200150"/>
            <a:ext cx="4296297" cy="33940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4098" name="Picture 2" descr="http://rebelem.com/wp-content/uploads/2015/07/CPR-Interruptions-1024x846.png?bf46db"/>
          <p:cNvPicPr>
            <a:picLocks noGrp="1" noChangeAspect="1" noChangeArrowheads="1"/>
          </p:cNvPicPr>
          <p:nvPr>
            <p:ph idx="1"/>
          </p:nvPr>
        </p:nvPicPr>
        <p:blipFill rotWithShape="1">
          <a:blip r:embed="rId4" cstate="print">
            <a:extLst>
              <a:ext uri="{28A0092B-C50C-407E-A947-70E740481C1C}">
                <a14:useLocalDpi xmlns="" xmlns:a14="http://schemas.microsoft.com/office/drawing/2010/main" val="0"/>
              </a:ext>
            </a:extLst>
          </a:blip>
          <a:srcRect t="5177" b="49217"/>
          <a:stretch/>
        </p:blipFill>
        <p:spPr bwMode="auto">
          <a:xfrm>
            <a:off x="6687" y="895350"/>
            <a:ext cx="8908000" cy="33563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7494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4098" name="Picture 2" descr="http://rebelem.com/wp-content/uploads/2015/07/CPR-Interruptions-1024x846.png?bf46db"/>
          <p:cNvPicPr>
            <a:picLocks noGrp="1" noChangeAspect="1" noChangeArrowheads="1"/>
          </p:cNvPicPr>
          <p:nvPr>
            <p:ph idx="1"/>
          </p:nvPr>
        </p:nvPicPr>
        <p:blipFill rotWithShape="1">
          <a:blip r:embed="rId4" cstate="print">
            <a:extLst>
              <a:ext uri="{28A0092B-C50C-407E-A947-70E740481C1C}">
                <a14:useLocalDpi xmlns="" xmlns:a14="http://schemas.microsoft.com/office/drawing/2010/main" val="0"/>
              </a:ext>
            </a:extLst>
          </a:blip>
          <a:srcRect t="5177" b="49217"/>
          <a:stretch/>
        </p:blipFill>
        <p:spPr bwMode="auto">
          <a:xfrm>
            <a:off x="6687" y="895350"/>
            <a:ext cx="8908000" cy="335637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219199" y="1428750"/>
            <a:ext cx="7695487" cy="1295400"/>
          </a:xfrm>
          <a:prstGeom prst="rect">
            <a:avLst/>
          </a:prstGeom>
          <a:solidFill>
            <a:srgbClr val="1EF661">
              <a:alpha val="4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1202266" y="3028949"/>
            <a:ext cx="7695487" cy="1113035"/>
          </a:xfrm>
          <a:prstGeom prst="rect">
            <a:avLst/>
          </a:prstGeom>
          <a:solidFill>
            <a:srgbClr val="FF0000">
              <a:alpha val="4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37132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4098" name="Picture 2" descr="http://rebelem.com/wp-content/uploads/2015/07/CPR-Interruptions-1024x846.png?bf46db"/>
          <p:cNvPicPr>
            <a:picLocks noGrp="1" noChangeAspect="1" noChangeArrowheads="1"/>
          </p:cNvPicPr>
          <p:nvPr>
            <p:ph idx="1"/>
          </p:nvPr>
        </p:nvPicPr>
        <p:blipFill rotWithShape="1">
          <a:blip r:embed="rId4" cstate="print">
            <a:extLst>
              <a:ext uri="{28A0092B-C50C-407E-A947-70E740481C1C}">
                <a14:useLocalDpi xmlns="" xmlns:a14="http://schemas.microsoft.com/office/drawing/2010/main" val="0"/>
              </a:ext>
            </a:extLst>
          </a:blip>
          <a:srcRect t="50745" b="5058"/>
          <a:stretch/>
        </p:blipFill>
        <p:spPr bwMode="auto">
          <a:xfrm>
            <a:off x="0" y="971550"/>
            <a:ext cx="8932915" cy="32593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8875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4098" name="Picture 2" descr="http://rebelem.com/wp-content/uploads/2015/07/CPR-Interruptions-1024x846.png?bf46db"/>
          <p:cNvPicPr>
            <a:picLocks noGrp="1" noChangeAspect="1" noChangeArrowheads="1"/>
          </p:cNvPicPr>
          <p:nvPr>
            <p:ph idx="1"/>
          </p:nvPr>
        </p:nvPicPr>
        <p:blipFill rotWithShape="1">
          <a:blip r:embed="rId4" cstate="print">
            <a:extLst>
              <a:ext uri="{28A0092B-C50C-407E-A947-70E740481C1C}">
                <a14:useLocalDpi xmlns="" xmlns:a14="http://schemas.microsoft.com/office/drawing/2010/main" val="0"/>
              </a:ext>
            </a:extLst>
          </a:blip>
          <a:srcRect t="50745" b="5058"/>
          <a:stretch/>
        </p:blipFill>
        <p:spPr bwMode="auto">
          <a:xfrm>
            <a:off x="0" y="971550"/>
            <a:ext cx="8932915" cy="325930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219199" y="1428750"/>
            <a:ext cx="7695487" cy="1140882"/>
          </a:xfrm>
          <a:prstGeom prst="rect">
            <a:avLst/>
          </a:prstGeom>
          <a:solidFill>
            <a:srgbClr val="1EF661">
              <a:alpha val="4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1210732" y="2807744"/>
            <a:ext cx="7695487" cy="1113035"/>
          </a:xfrm>
          <a:prstGeom prst="rect">
            <a:avLst/>
          </a:prstGeom>
          <a:solidFill>
            <a:srgbClr val="FF0000">
              <a:alpha val="4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80587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4098" name="Picture 2" descr="http://rebelem.com/wp-content/uploads/2015/07/CPR-Interruptions-1024x846.png?bf46db"/>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5000" y="205979"/>
            <a:ext cx="5638800" cy="46586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4338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CPR</a:t>
            </a:r>
            <a:endParaRPr lang="en-US" dirty="0"/>
          </a:p>
        </p:txBody>
      </p:sp>
      <p:sp>
        <p:nvSpPr>
          <p:cNvPr id="7" name="Content Placeholder 6"/>
          <p:cNvSpPr>
            <a:spLocks noGrp="1"/>
          </p:cNvSpPr>
          <p:nvPr>
            <p:ph sz="half" idx="1"/>
          </p:nvPr>
        </p:nvSpPr>
        <p:spPr/>
        <p:txBody>
          <a:bodyPr/>
          <a:lstStyle/>
          <a:p>
            <a:endParaRPr lang="en-US" dirty="0"/>
          </a:p>
        </p:txBody>
      </p:sp>
      <p:sp>
        <p:nvSpPr>
          <p:cNvPr id="8" name="Content Placeholder 7"/>
          <p:cNvSpPr>
            <a:spLocks noGrp="1"/>
          </p:cNvSpPr>
          <p:nvPr>
            <p:ph sz="half" idx="2"/>
          </p:nvPr>
        </p:nvSpPr>
        <p:spPr/>
        <p:txBody>
          <a:bodyPr/>
          <a:lstStyle/>
          <a:p>
            <a:r>
              <a:rPr lang="en-US" dirty="0" smtClean="0"/>
              <a:t>Rate 120</a:t>
            </a:r>
          </a:p>
          <a:p>
            <a:r>
              <a:rPr lang="en-US" dirty="0" smtClean="0"/>
              <a:t>Full recoil</a:t>
            </a:r>
          </a:p>
          <a:p>
            <a:r>
              <a:rPr lang="en-US" dirty="0" smtClean="0"/>
              <a:t>Minimal interruptions</a:t>
            </a:r>
          </a:p>
          <a:p>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124930" name="Picture 2" descr="http://www.upncpr.org/SiteImages/LT_ManDoingCPR_am_31.jpg"/>
          <p:cNvPicPr>
            <a:picLocks noChangeAspect="1" noChangeArrowheads="1"/>
          </p:cNvPicPr>
          <p:nvPr/>
        </p:nvPicPr>
        <p:blipFill>
          <a:blip r:embed="rId4" cstate="print"/>
          <a:srcRect/>
          <a:stretch>
            <a:fillRect/>
          </a:stretch>
        </p:blipFill>
        <p:spPr bwMode="auto">
          <a:xfrm>
            <a:off x="304800" y="1581150"/>
            <a:ext cx="4170947" cy="2476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So how can we increase our compression fraction?</a:t>
            </a:r>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6146" name="Picture 2" descr="http://launchany.com/wp-content/uploads/2016/01/idea.jpg"/>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24621" y="1200150"/>
            <a:ext cx="5294757" cy="33940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What can we learn from NASCAR?</a:t>
            </a:r>
            <a:endParaRPr lang="en-US" dirty="0"/>
          </a:p>
        </p:txBody>
      </p:sp>
      <p:sp>
        <p:nvSpPr>
          <p:cNvPr id="6" name="Content Placeholder 5"/>
          <p:cNvSpPr>
            <a:spLocks noGrp="1"/>
          </p:cNvSpPr>
          <p:nvPr>
            <p:ph idx="1"/>
          </p:nvPr>
        </p:nvSpPr>
        <p:spPr/>
        <p:txBody>
          <a:bodyPr/>
          <a:lstStyle/>
          <a:p>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64514" name="Picture 2" descr="http://media.crash.net/original/49596.jpg"/>
          <p:cNvPicPr>
            <a:picLocks noChangeAspect="1" noChangeArrowheads="1"/>
          </p:cNvPicPr>
          <p:nvPr/>
        </p:nvPicPr>
        <p:blipFill>
          <a:blip r:embed="rId4" cstate="print"/>
          <a:srcRect/>
          <a:stretch>
            <a:fillRect/>
          </a:stretch>
        </p:blipFill>
        <p:spPr bwMode="auto">
          <a:xfrm>
            <a:off x="1752600" y="1123950"/>
            <a:ext cx="5257800" cy="371332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Traditional </a:t>
            </a:r>
            <a:r>
              <a:rPr lang="en-US" dirty="0" err="1"/>
              <a:t>p</a:t>
            </a:r>
            <a:r>
              <a:rPr lang="en-US" smtClean="0"/>
              <a:t>erishock</a:t>
            </a:r>
            <a:r>
              <a:rPr lang="en-US" dirty="0" smtClean="0"/>
              <a:t> </a:t>
            </a:r>
            <a:r>
              <a:rPr lang="en-US" dirty="0"/>
              <a:t>p</a:t>
            </a:r>
            <a:r>
              <a:rPr lang="en-US" dirty="0" smtClean="0"/>
              <a:t>ause</a:t>
            </a:r>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2050" name="Picture 2" descr="http://jocosarblog.typepad.com/.a/6a0105364e2a0e970b0133f4fe0618970b-300w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2495550"/>
            <a:ext cx="1486395" cy="11445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cdn2.hubspot.net/hub/53820/file-14539123-jpg/images/zoll_hero_15.jpg?t=145944587468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19400" y="2495550"/>
            <a:ext cx="1843960" cy="1145440"/>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simpleicon.com/wp-content/uploads/charging-battery.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24400" y="2190750"/>
            <a:ext cx="1749908" cy="174990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jocosarblog.typepad.com/.a/6a0105364e2a0e970b0133f4fe0618970b-300w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74445" y="2495549"/>
            <a:ext cx="1486395" cy="114452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s://d30y9cdsu7xlg0.cloudfront.net/png/9594-200.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77000" y="2571750"/>
            <a:ext cx="911225" cy="91122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 descr="C:\Users\sdf7023\AppData\Local\Microsoft\Windows\Temporary Internet Files\Content.IE5\L09M0V2O\Carotidian_pulse[1].png"/>
          <p:cNvPicPr>
            <a:picLocks noChangeAspect="1" noChangeArrowheads="1"/>
          </p:cNvPicPr>
          <p:nvPr/>
        </p:nvPicPr>
        <p:blipFill>
          <a:blip r:embed="rId8" cstate="print"/>
          <a:srcRect/>
          <a:stretch>
            <a:fillRect/>
          </a:stretch>
        </p:blipFill>
        <p:spPr bwMode="auto">
          <a:xfrm>
            <a:off x="1752600" y="2495550"/>
            <a:ext cx="1143000" cy="11861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Peri</a:t>
            </a:r>
            <a:r>
              <a:rPr lang="en-US" dirty="0"/>
              <a:t>-Shock Pause</a:t>
            </a:r>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7" name="Content Placeholder 3" descr="pre-shock pauses.png"/>
          <p:cNvPicPr>
            <a:picLocks noGrp="1" noChangeAspect="1"/>
          </p:cNvPicPr>
          <p:nvPr>
            <p:ph idx="1"/>
          </p:nvPr>
        </p:nvPicPr>
        <p:blipFill>
          <a:blip r:embed="rId4" cstate="print"/>
          <a:srcRect l="-9013" r="-9013"/>
          <a:stretch>
            <a:fillRect/>
          </a:stretch>
        </p:blipFill>
        <p:spPr>
          <a:xfrm>
            <a:off x="1486281" y="1200150"/>
            <a:ext cx="6171437" cy="3394075"/>
          </a:xfrm>
        </p:spPr>
      </p:pic>
    </p:spTree>
    <p:extLst>
      <p:ext uri="{BB962C8B-B14F-4D97-AF65-F5344CB8AC3E}">
        <p14:creationId xmlns="" xmlns:p14="http://schemas.microsoft.com/office/powerpoint/2010/main" val="3476014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Ways to decrease </a:t>
            </a:r>
            <a:r>
              <a:rPr lang="en-US" dirty="0" err="1" smtClean="0"/>
              <a:t>perishock</a:t>
            </a:r>
            <a:r>
              <a:rPr lang="en-US" dirty="0" smtClean="0"/>
              <a:t> </a:t>
            </a:r>
            <a:r>
              <a:rPr lang="en-US" dirty="0"/>
              <a:t>pause</a:t>
            </a:r>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7" name="Picture 2" descr="http://jocosarblog.typepad.com/.a/6a0105364e2a0e970b0133f4fe0618970b-300w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8800" y="3867150"/>
            <a:ext cx="1246834" cy="96006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cdn2.hubspot.net/hub/53820/file-14539123-jpg/images/zoll_hero_15.jpg?t=145944587468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29000" y="3333750"/>
            <a:ext cx="1546770" cy="96083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0" descr="http://simpleicon.com/wp-content/uploads/charging-battery.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91000" y="895350"/>
            <a:ext cx="1467877" cy="146787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jocosarblog.typepad.com/.a/6a0105364e2a0e970b0133f4fe0618970b-300w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10400" y="3257550"/>
            <a:ext cx="1246834" cy="960062"/>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https://d30y9cdsu7xlg0.cloudfront.net/png/9594-200.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86400" y="3333750"/>
            <a:ext cx="911225" cy="911225"/>
          </a:xfrm>
          <a:prstGeom prst="rect">
            <a:avLst/>
          </a:prstGeom>
          <a:noFill/>
          <a:extLst>
            <a:ext uri="{909E8E84-426E-40DD-AFC4-6F175D3DCCD1}">
              <a14:hiddenFill xmlns="" xmlns:a14="http://schemas.microsoft.com/office/drawing/2010/main">
                <a:solidFill>
                  <a:srgbClr val="FFFFFF"/>
                </a:solidFill>
              </a14:hiddenFill>
            </a:ext>
          </a:extLst>
        </p:spPr>
      </p:pic>
      <p:pic>
        <p:nvPicPr>
          <p:cNvPr id="15361" name="Picture 1" descr="C:\Users\sdf7023\AppData\Local\Microsoft\Windows\Temporary Internet Files\Content.IE5\L09M0V2O\Carotidian_pulse[1].png"/>
          <p:cNvPicPr>
            <a:picLocks noChangeAspect="1" noChangeArrowheads="1"/>
          </p:cNvPicPr>
          <p:nvPr/>
        </p:nvPicPr>
        <p:blipFill>
          <a:blip r:embed="rId8" cstate="print"/>
          <a:srcRect/>
          <a:stretch>
            <a:fillRect/>
          </a:stretch>
        </p:blipFill>
        <p:spPr bwMode="auto">
          <a:xfrm>
            <a:off x="1905000" y="2343150"/>
            <a:ext cx="1143000" cy="1186175"/>
          </a:xfrm>
          <a:prstGeom prst="rect">
            <a:avLst/>
          </a:prstGeom>
          <a:noFill/>
        </p:spPr>
      </p:pic>
    </p:spTree>
    <p:extLst>
      <p:ext uri="{BB962C8B-B14F-4D97-AF65-F5344CB8AC3E}">
        <p14:creationId xmlns="" xmlns:p14="http://schemas.microsoft.com/office/powerpoint/2010/main" val="633124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ginghamsburg.org/uploads/asides/_500/next_step_aside-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80" y="634604"/>
            <a:ext cx="8917180" cy="35668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807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1-www.craveonline.com/assets/uploads/2014/07/IndyCar-pit.jpg"/>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535103" y="1122081"/>
            <a:ext cx="4727804" cy="2895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err="1"/>
              <a:t>PitCrew</a:t>
            </a:r>
            <a:endParaRPr lang="en-US" dirty="0"/>
          </a:p>
        </p:txBody>
      </p:sp>
      <p:pic>
        <p:nvPicPr>
          <p:cNvPr id="7" name="Content Placeholder 6"/>
          <p:cNvPicPr>
            <a:picLocks noGrp="1" noChangeAspect="1"/>
          </p:cNvPicPr>
          <p:nvPr>
            <p:ph sz="half" idx="2"/>
          </p:nvPr>
        </p:nvPicPr>
        <p:blipFill>
          <a:blip r:embed="rId4" cstate="print"/>
          <a:stretch>
            <a:fillRect/>
          </a:stretch>
        </p:blipFill>
        <p:spPr>
          <a:xfrm>
            <a:off x="5638800" y="438150"/>
            <a:ext cx="3239310" cy="4114800"/>
          </a:xfrm>
          <a:prstGeom prst="rect">
            <a:avLst/>
          </a:prstGeom>
        </p:spPr>
      </p:pic>
      <p:pic>
        <p:nvPicPr>
          <p:cNvPr id="4" name="Picture 3" descr="112-0193 EMS footer art.jpg"/>
          <p:cNvPicPr>
            <a:picLocks noChangeAspect="1"/>
          </p:cNvPicPr>
          <p:nvPr/>
        </p:nvPicPr>
        <p:blipFill>
          <a:blip r:embed="rId5" cstate="print"/>
          <a:stretch>
            <a:fillRect/>
          </a:stretch>
        </p:blipFill>
        <p:spPr>
          <a:xfrm>
            <a:off x="-1780" y="4690174"/>
            <a:ext cx="9145780" cy="45332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Pit Crew CPR</a:t>
            </a:r>
            <a:endParaRPr lang="en-US" dirty="0"/>
          </a:p>
        </p:txBody>
      </p:sp>
      <p:sp>
        <p:nvSpPr>
          <p:cNvPr id="8" name="Content Placeholder 7"/>
          <p:cNvSpPr>
            <a:spLocks noGrp="1"/>
          </p:cNvSpPr>
          <p:nvPr>
            <p:ph sz="half" idx="1"/>
          </p:nvPr>
        </p:nvSpPr>
        <p:spPr/>
        <p:txBody>
          <a:bodyPr/>
          <a:lstStyle/>
          <a:p>
            <a:r>
              <a:rPr lang="en-US" dirty="0" smtClean="0"/>
              <a:t>Specific roles</a:t>
            </a:r>
          </a:p>
          <a:p>
            <a:r>
              <a:rPr lang="en-US" dirty="0" smtClean="0"/>
              <a:t>Specific sequence</a:t>
            </a:r>
          </a:p>
          <a:p>
            <a:r>
              <a:rPr lang="en-US" dirty="0" smtClean="0"/>
              <a:t>Specific locations</a:t>
            </a:r>
          </a:p>
          <a:p>
            <a:r>
              <a:rPr lang="en-US" dirty="0" smtClean="0"/>
              <a:t>2 minute intervals</a:t>
            </a:r>
            <a:endParaRPr lang="en-US" dirty="0"/>
          </a:p>
        </p:txBody>
      </p:sp>
      <p:sp>
        <p:nvSpPr>
          <p:cNvPr id="9" name="Content Placeholder 8"/>
          <p:cNvSpPr>
            <a:spLocks noGrp="1"/>
          </p:cNvSpPr>
          <p:nvPr>
            <p:ph sz="half" idx="2"/>
          </p:nvPr>
        </p:nvSpPr>
        <p:spPr/>
        <p:txBody>
          <a:bodyPr/>
          <a:lstStyle/>
          <a:p>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118786" name="Picture 2" descr="http://www.jems.com/content/dam/jems/print-articles/supplements/2014/11/1411JEMSsup_bra2.jpg"/>
          <p:cNvPicPr>
            <a:picLocks noChangeAspect="1" noChangeArrowheads="1"/>
          </p:cNvPicPr>
          <p:nvPr/>
        </p:nvPicPr>
        <p:blipFill>
          <a:blip r:embed="rId4" cstate="print"/>
          <a:srcRect/>
          <a:stretch>
            <a:fillRect/>
          </a:stretch>
        </p:blipFill>
        <p:spPr bwMode="auto">
          <a:xfrm>
            <a:off x="4876800" y="1123950"/>
            <a:ext cx="3733800" cy="359123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Pit Crew CPR</a:t>
            </a:r>
            <a:endParaRPr lang="en-US" dirty="0"/>
          </a:p>
        </p:txBody>
      </p:sp>
      <p:sp>
        <p:nvSpPr>
          <p:cNvPr id="8" name="Content Placeholder 7"/>
          <p:cNvSpPr>
            <a:spLocks noGrp="1"/>
          </p:cNvSpPr>
          <p:nvPr>
            <p:ph sz="half" idx="1"/>
          </p:nvPr>
        </p:nvSpPr>
        <p:spPr/>
        <p:txBody>
          <a:bodyPr/>
          <a:lstStyle/>
          <a:p>
            <a:r>
              <a:rPr lang="en-US" dirty="0" smtClean="0"/>
              <a:t>Role 1</a:t>
            </a:r>
          </a:p>
          <a:p>
            <a:r>
              <a:rPr lang="en-US" dirty="0" smtClean="0"/>
              <a:t>Pt’s right side</a:t>
            </a:r>
          </a:p>
          <a:p>
            <a:r>
              <a:rPr lang="en-US" dirty="0" smtClean="0"/>
              <a:t>Assess</a:t>
            </a:r>
          </a:p>
          <a:p>
            <a:r>
              <a:rPr lang="en-US" dirty="0" smtClean="0"/>
              <a:t>Start chest compressions (CC)</a:t>
            </a:r>
          </a:p>
          <a:p>
            <a:pPr lvl="1"/>
            <a:r>
              <a:rPr lang="en-US" dirty="0" smtClean="0"/>
              <a:t>Rate of 120/min</a:t>
            </a:r>
          </a:p>
          <a:p>
            <a:pPr lvl="1"/>
            <a:r>
              <a:rPr lang="en-US" dirty="0" smtClean="0"/>
              <a:t>Full recoil</a:t>
            </a:r>
          </a:p>
        </p:txBody>
      </p:sp>
      <p:sp>
        <p:nvSpPr>
          <p:cNvPr id="9" name="Content Placeholder 8"/>
          <p:cNvSpPr>
            <a:spLocks noGrp="1"/>
          </p:cNvSpPr>
          <p:nvPr>
            <p:ph sz="half" idx="2"/>
          </p:nvPr>
        </p:nvSpPr>
        <p:spPr/>
        <p:txBody>
          <a:bodyPr/>
          <a:lstStyle/>
          <a:p>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118786" name="Picture 2" descr="http://www.jems.com/content/dam/jems/print-articles/supplements/2014/11/1411JEMSsup_bra2.jpg"/>
          <p:cNvPicPr>
            <a:picLocks noChangeAspect="1" noChangeArrowheads="1"/>
          </p:cNvPicPr>
          <p:nvPr/>
        </p:nvPicPr>
        <p:blipFill>
          <a:blip r:embed="rId4" cstate="print"/>
          <a:srcRect/>
          <a:stretch>
            <a:fillRect/>
          </a:stretch>
        </p:blipFill>
        <p:spPr bwMode="auto">
          <a:xfrm>
            <a:off x="4876800" y="1123950"/>
            <a:ext cx="3733800" cy="359123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Pit Crew CPR</a:t>
            </a:r>
            <a:endParaRPr lang="en-US" dirty="0"/>
          </a:p>
        </p:txBody>
      </p:sp>
      <p:sp>
        <p:nvSpPr>
          <p:cNvPr id="8" name="Content Placeholder 7"/>
          <p:cNvSpPr>
            <a:spLocks noGrp="1"/>
          </p:cNvSpPr>
          <p:nvPr>
            <p:ph sz="half" idx="1"/>
          </p:nvPr>
        </p:nvSpPr>
        <p:spPr/>
        <p:txBody>
          <a:bodyPr>
            <a:normAutofit fontScale="92500"/>
          </a:bodyPr>
          <a:lstStyle/>
          <a:p>
            <a:r>
              <a:rPr lang="en-US" dirty="0" smtClean="0"/>
              <a:t>Role 2</a:t>
            </a:r>
          </a:p>
          <a:p>
            <a:r>
              <a:rPr lang="en-US" dirty="0" smtClean="0"/>
              <a:t>Pt’s left side </a:t>
            </a:r>
          </a:p>
          <a:p>
            <a:r>
              <a:rPr lang="en-US" dirty="0" smtClean="0"/>
              <a:t>AED at left shoulder</a:t>
            </a:r>
          </a:p>
          <a:p>
            <a:pPr lvl="1"/>
            <a:r>
              <a:rPr lang="en-US" dirty="0" err="1" smtClean="0"/>
              <a:t>Defibs</a:t>
            </a:r>
            <a:endParaRPr lang="en-US" dirty="0" smtClean="0"/>
          </a:p>
          <a:p>
            <a:r>
              <a:rPr lang="en-US" dirty="0" smtClean="0"/>
              <a:t>Assist with ventilations</a:t>
            </a:r>
          </a:p>
          <a:p>
            <a:pPr lvl="1"/>
            <a:r>
              <a:rPr lang="en-US" dirty="0" smtClean="0"/>
              <a:t>Every 20</a:t>
            </a:r>
            <a:r>
              <a:rPr lang="en-US" baseline="30000" dirty="0" smtClean="0"/>
              <a:t>th</a:t>
            </a:r>
            <a:r>
              <a:rPr lang="en-US" dirty="0" smtClean="0"/>
              <a:t> compression</a:t>
            </a:r>
          </a:p>
          <a:p>
            <a:r>
              <a:rPr lang="en-US" dirty="0" smtClean="0"/>
              <a:t>Pulse check prior to </a:t>
            </a:r>
            <a:r>
              <a:rPr lang="en-US" dirty="0" err="1" smtClean="0"/>
              <a:t>defib</a:t>
            </a:r>
            <a:endParaRPr lang="en-US" dirty="0"/>
          </a:p>
        </p:txBody>
      </p:sp>
      <p:sp>
        <p:nvSpPr>
          <p:cNvPr id="9" name="Content Placeholder 8"/>
          <p:cNvSpPr>
            <a:spLocks noGrp="1"/>
          </p:cNvSpPr>
          <p:nvPr>
            <p:ph sz="half" idx="2"/>
          </p:nvPr>
        </p:nvSpPr>
        <p:spPr/>
        <p:txBody>
          <a:bodyPr>
            <a:normAutofit fontScale="92500"/>
          </a:bodyPr>
          <a:lstStyle/>
          <a:p>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118786" name="Picture 2" descr="http://www.jems.com/content/dam/jems/print-articles/supplements/2014/11/1411JEMSsup_bra2.jpg"/>
          <p:cNvPicPr>
            <a:picLocks noChangeAspect="1" noChangeArrowheads="1"/>
          </p:cNvPicPr>
          <p:nvPr/>
        </p:nvPicPr>
        <p:blipFill>
          <a:blip r:embed="rId4" cstate="print"/>
          <a:srcRect/>
          <a:stretch>
            <a:fillRect/>
          </a:stretch>
        </p:blipFill>
        <p:spPr bwMode="auto">
          <a:xfrm>
            <a:off x="4876800" y="1123950"/>
            <a:ext cx="3733800" cy="359123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Pit Crew CPR</a:t>
            </a:r>
            <a:endParaRPr lang="en-US" dirty="0"/>
          </a:p>
        </p:txBody>
      </p:sp>
      <p:sp>
        <p:nvSpPr>
          <p:cNvPr id="8" name="Content Placeholder 7"/>
          <p:cNvSpPr>
            <a:spLocks noGrp="1"/>
          </p:cNvSpPr>
          <p:nvPr>
            <p:ph sz="half" idx="1"/>
          </p:nvPr>
        </p:nvSpPr>
        <p:spPr/>
        <p:txBody>
          <a:bodyPr>
            <a:normAutofit lnSpcReduction="10000"/>
          </a:bodyPr>
          <a:lstStyle/>
          <a:p>
            <a:r>
              <a:rPr lang="en-US" dirty="0" smtClean="0"/>
              <a:t>Role 3</a:t>
            </a:r>
          </a:p>
          <a:p>
            <a:r>
              <a:rPr lang="en-US" dirty="0" smtClean="0"/>
              <a:t>OA/NA</a:t>
            </a:r>
          </a:p>
          <a:p>
            <a:r>
              <a:rPr lang="en-US" dirty="0" smtClean="0"/>
              <a:t>2 hand seal on BVM</a:t>
            </a:r>
          </a:p>
          <a:p>
            <a:r>
              <a:rPr lang="en-US" dirty="0" smtClean="0"/>
              <a:t>Count compressions</a:t>
            </a:r>
          </a:p>
          <a:p>
            <a:pPr lvl="1"/>
            <a:r>
              <a:rPr lang="en-US" dirty="0" smtClean="0"/>
              <a:t>Announce every 20</a:t>
            </a:r>
            <a:r>
              <a:rPr lang="en-US" baseline="30000" dirty="0" smtClean="0"/>
              <a:t>th</a:t>
            </a:r>
          </a:p>
          <a:p>
            <a:pPr lvl="1"/>
            <a:r>
              <a:rPr lang="en-US" dirty="0" smtClean="0"/>
              <a:t>Keeps count  </a:t>
            </a:r>
          </a:p>
          <a:p>
            <a:pPr>
              <a:buNone/>
            </a:pPr>
            <a:r>
              <a:rPr lang="en-US" dirty="0" smtClean="0"/>
              <a:t> </a:t>
            </a:r>
            <a:endParaRPr lang="en-US" dirty="0"/>
          </a:p>
        </p:txBody>
      </p:sp>
      <p:sp>
        <p:nvSpPr>
          <p:cNvPr id="9" name="Content Placeholder 8"/>
          <p:cNvSpPr>
            <a:spLocks noGrp="1"/>
          </p:cNvSpPr>
          <p:nvPr>
            <p:ph sz="half" idx="2"/>
          </p:nvPr>
        </p:nvSpPr>
        <p:spPr/>
        <p:txBody>
          <a:bodyPr>
            <a:normAutofit lnSpcReduction="10000"/>
          </a:bodyPr>
          <a:lstStyle/>
          <a:p>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118786" name="Picture 2" descr="http://www.jems.com/content/dam/jems/print-articles/supplements/2014/11/1411JEMSsup_bra2.jpg"/>
          <p:cNvPicPr>
            <a:picLocks noChangeAspect="1" noChangeArrowheads="1"/>
          </p:cNvPicPr>
          <p:nvPr/>
        </p:nvPicPr>
        <p:blipFill>
          <a:blip r:embed="rId4" cstate="print"/>
          <a:srcRect/>
          <a:stretch>
            <a:fillRect/>
          </a:stretch>
        </p:blipFill>
        <p:spPr bwMode="auto">
          <a:xfrm>
            <a:off x="4876800" y="1123950"/>
            <a:ext cx="3733800" cy="359123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 minute interval</a:t>
            </a:r>
            <a:endParaRPr lang="en-US" dirty="0"/>
          </a:p>
        </p:txBody>
      </p:sp>
      <p:sp>
        <p:nvSpPr>
          <p:cNvPr id="6" name="Content Placeholder 5"/>
          <p:cNvSpPr>
            <a:spLocks noGrp="1"/>
          </p:cNvSpPr>
          <p:nvPr>
            <p:ph idx="1"/>
          </p:nvPr>
        </p:nvSpPr>
        <p:spPr/>
        <p:txBody>
          <a:bodyPr/>
          <a:lstStyle/>
          <a:p>
            <a:r>
              <a:rPr lang="en-US" dirty="0" smtClean="0"/>
              <a:t>Provider 1 and 2 change tasks</a:t>
            </a:r>
          </a:p>
          <a:p>
            <a:pPr lvl="1"/>
            <a:r>
              <a:rPr lang="en-US" dirty="0" smtClean="0"/>
              <a:t>NOT locations</a:t>
            </a:r>
          </a:p>
          <a:p>
            <a:r>
              <a:rPr lang="en-US" dirty="0" smtClean="0"/>
              <a:t>CC resume as soon as </a:t>
            </a:r>
            <a:r>
              <a:rPr lang="en-US" dirty="0" err="1" smtClean="0"/>
              <a:t>defib</a:t>
            </a:r>
            <a:r>
              <a:rPr lang="en-US" dirty="0" smtClean="0"/>
              <a:t>/ no shock advised  is completed</a:t>
            </a:r>
          </a:p>
          <a:p>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0;&#10;Public Speaking, Confidence, Fear&#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2209800" y="905750"/>
            <a:ext cx="6842234" cy="393428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Objectives</a:t>
            </a:r>
          </a:p>
        </p:txBody>
      </p:sp>
      <p:sp>
        <p:nvSpPr>
          <p:cNvPr id="2" name="Content Placeholder 1"/>
          <p:cNvSpPr>
            <a:spLocks noGrp="1"/>
          </p:cNvSpPr>
          <p:nvPr>
            <p:ph sz="half" idx="1"/>
          </p:nvPr>
        </p:nvSpPr>
        <p:spPr>
          <a:xfrm>
            <a:off x="457200" y="1200151"/>
            <a:ext cx="5334000" cy="3394472"/>
          </a:xfrm>
        </p:spPr>
        <p:txBody>
          <a:bodyPr>
            <a:normAutofit fontScale="77500" lnSpcReduction="20000"/>
          </a:bodyPr>
          <a:lstStyle/>
          <a:p>
            <a:r>
              <a:rPr lang="en-US" dirty="0" smtClean="0"/>
              <a:t>Learn </a:t>
            </a:r>
            <a:r>
              <a:rPr lang="en-US" dirty="0" smtClean="0"/>
              <a:t>which interventions must be priority</a:t>
            </a:r>
          </a:p>
          <a:p>
            <a:r>
              <a:rPr lang="en-US" dirty="0" smtClean="0"/>
              <a:t>Understand what has the greatest impact on </a:t>
            </a:r>
            <a:r>
              <a:rPr lang="en-US" dirty="0" err="1" smtClean="0"/>
              <a:t>nuero</a:t>
            </a:r>
            <a:r>
              <a:rPr lang="en-US" dirty="0" smtClean="0"/>
              <a:t> intact discharge</a:t>
            </a:r>
          </a:p>
          <a:p>
            <a:r>
              <a:rPr lang="en-US" dirty="0" smtClean="0"/>
              <a:t>Identify how to reduce </a:t>
            </a:r>
            <a:r>
              <a:rPr lang="en-US" dirty="0" err="1" smtClean="0"/>
              <a:t>PeriShock</a:t>
            </a:r>
            <a:r>
              <a:rPr lang="en-US" dirty="0" smtClean="0"/>
              <a:t> Pause, improve delivery of care </a:t>
            </a:r>
          </a:p>
          <a:p>
            <a:r>
              <a:rPr lang="en-US" dirty="0" smtClean="0"/>
              <a:t>Adjust priorities based on up to date research/ recommendations</a:t>
            </a:r>
          </a:p>
          <a:p>
            <a:endParaRPr lang="en-US" dirty="0" smtClean="0"/>
          </a:p>
          <a:p>
            <a:r>
              <a:rPr lang="en-US" dirty="0" smtClean="0"/>
              <a:t>*Current focus- adult, medical cardiac arrest </a:t>
            </a:r>
            <a:endParaRPr lang="en-US" dirty="0"/>
          </a:p>
          <a:p>
            <a:endParaRPr lang="en-US" dirty="0"/>
          </a:p>
          <a:p>
            <a:endParaRPr lang="en-US" dirty="0"/>
          </a:p>
        </p:txBody>
      </p:sp>
      <p:pic>
        <p:nvPicPr>
          <p:cNvPr id="4" name="Picture 3" descr="112-0193 EMS footer art.jpg"/>
          <p:cNvPicPr>
            <a:picLocks noChangeAspect="1"/>
          </p:cNvPicPr>
          <p:nvPr/>
        </p:nvPicPr>
        <p:blipFill>
          <a:blip r:embed="rId4" cstate="print"/>
          <a:stretch>
            <a:fillRect/>
          </a:stretch>
        </p:blipFill>
        <p:spPr>
          <a:xfrm>
            <a:off x="-1780" y="4690174"/>
            <a:ext cx="9145780" cy="4533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 minute intervals</a:t>
            </a:r>
            <a:endParaRPr lang="en-US" dirty="0"/>
          </a:p>
        </p:txBody>
      </p:sp>
      <p:sp>
        <p:nvSpPr>
          <p:cNvPr id="6" name="Content Placeholder 5"/>
          <p:cNvSpPr>
            <a:spLocks noGrp="1"/>
          </p:cNvSpPr>
          <p:nvPr>
            <p:ph idx="1"/>
          </p:nvPr>
        </p:nvSpPr>
        <p:spPr/>
        <p:txBody>
          <a:bodyPr/>
          <a:lstStyle/>
          <a:p>
            <a:r>
              <a:rPr lang="en-US" dirty="0" smtClean="0"/>
              <a:t>Can continue as long as needed </a:t>
            </a:r>
          </a:p>
          <a:p>
            <a:pPr lvl="1"/>
            <a:r>
              <a:rPr lang="en-US" dirty="0" smtClean="0"/>
              <a:t>Advanced airway need not be rushed </a:t>
            </a:r>
          </a:p>
          <a:p>
            <a:pPr lvl="1"/>
            <a:r>
              <a:rPr lang="en-US" dirty="0" smtClean="0"/>
              <a:t>IV/IO not urgent</a:t>
            </a:r>
          </a:p>
          <a:p>
            <a:r>
              <a:rPr lang="en-US" dirty="0" smtClean="0"/>
              <a:t>What about meds? </a:t>
            </a:r>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a:t>
            </a:r>
            <a:r>
              <a:rPr lang="en-US" baseline="30000" dirty="0" smtClean="0"/>
              <a:t>nd</a:t>
            </a:r>
            <a:r>
              <a:rPr lang="en-US" dirty="0" smtClean="0"/>
              <a:t> 2 minute interval</a:t>
            </a:r>
            <a:endParaRPr lang="en-US" dirty="0"/>
          </a:p>
        </p:txBody>
      </p:sp>
      <p:sp>
        <p:nvSpPr>
          <p:cNvPr id="6" name="Content Placeholder 5"/>
          <p:cNvSpPr>
            <a:spLocks noGrp="1"/>
          </p:cNvSpPr>
          <p:nvPr>
            <p:ph idx="1"/>
          </p:nvPr>
        </p:nvSpPr>
        <p:spPr/>
        <p:txBody>
          <a:bodyPr/>
          <a:lstStyle/>
          <a:p>
            <a:r>
              <a:rPr lang="en-US" dirty="0" smtClean="0"/>
              <a:t>Provider 2 performs CC</a:t>
            </a:r>
          </a:p>
          <a:p>
            <a:r>
              <a:rPr lang="en-US" dirty="0" smtClean="0"/>
              <a:t>Provider 1 assists with ventilations</a:t>
            </a:r>
          </a:p>
          <a:p>
            <a:pPr lvl="1"/>
            <a:r>
              <a:rPr lang="en-US" dirty="0" smtClean="0"/>
              <a:t>(help set up airway during off cycle of CC)</a:t>
            </a:r>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ww.ausmotive.com/F1/2010/Renault-pit-crew-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1139" y="-95250"/>
            <a:ext cx="9595139" cy="63327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4655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9222" name="Picture 6" descr="http://static1.squarespace.com/static/564a53ace4b0ef1eb2daff41/t/56ce006ad210b8e7ba8c6723/1456341105235/Summary_Lightbulb_ValentinKoldGundersen.jpg?format=1500w"/>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0"/>
            <a:ext cx="9879985" cy="731118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610929" y="807543"/>
            <a:ext cx="3066866" cy="923330"/>
          </a:xfrm>
          <a:prstGeom prst="rect">
            <a:avLst/>
          </a:prstGeom>
          <a:noFill/>
        </p:spPr>
        <p:txBody>
          <a:bodyPr wrap="none" lIns="91440" tIns="45720" rIns="91440" bIns="45720">
            <a:spAutoFit/>
          </a:bodyPr>
          <a:lstStyle/>
          <a:p>
            <a:pPr algn="ctr"/>
            <a:r>
              <a:rPr lang="en-US" sz="5400" u="sng" dirty="0" smtClean="0">
                <a:ln w="0">
                  <a:noFill/>
                </a:ln>
                <a:solidFill>
                  <a:srgbClr val="FED7A8"/>
                </a:solidFill>
                <a:effectLst>
                  <a:outerShdw blurRad="38100" dist="19050" dir="2700000" algn="tl" rotWithShape="0">
                    <a:schemeClr val="dk1">
                      <a:alpha val="40000"/>
                    </a:schemeClr>
                  </a:outerShdw>
                </a:effectLst>
                <a:latin typeface="High Tower Text" panose="02040502050506030303" pitchFamily="18" charset="0"/>
              </a:rPr>
              <a:t>Summary</a:t>
            </a:r>
            <a:endParaRPr lang="en-US" sz="5400" b="0" u="sng" cap="none" spc="0" dirty="0">
              <a:ln w="0">
                <a:noFill/>
              </a:ln>
              <a:solidFill>
                <a:srgbClr val="FED7A8"/>
              </a:solidFill>
              <a:effectLst>
                <a:outerShdw blurRad="38100" dist="19050" dir="2700000" algn="tl" rotWithShape="0">
                  <a:schemeClr val="dk1">
                    <a:alpha val="40000"/>
                  </a:schemeClr>
                </a:outerShdw>
              </a:effectLst>
              <a:latin typeface="High Tower Text" panose="02040502050506030303"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8194" name="Picture 2" descr="http://inventionland.com/wp-content/uploads/2015/09/National_Thank_You_Day.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1110" y="1230512"/>
            <a:ext cx="7620000" cy="33337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0" y="285750"/>
            <a:ext cx="8229600" cy="857250"/>
          </a:xfrm>
        </p:spPr>
        <p:txBody>
          <a:bodyPr>
            <a:noAutofit/>
          </a:bodyPr>
          <a:lstStyle/>
          <a:p>
            <a:r>
              <a:rPr lang="en-US" sz="2800" dirty="0" smtClean="0"/>
              <a:t>Which interventions should be the priority?  </a:t>
            </a:r>
            <a:endParaRPr lang="en-US" sz="2800"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sp>
        <p:nvSpPr>
          <p:cNvPr id="7" name="Explosion 2 6"/>
          <p:cNvSpPr/>
          <p:nvPr/>
        </p:nvSpPr>
        <p:spPr>
          <a:xfrm>
            <a:off x="2743200" y="3562350"/>
            <a:ext cx="1600200" cy="11430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CPR</a:t>
            </a:r>
            <a:endParaRPr lang="en-US" dirty="0"/>
          </a:p>
        </p:txBody>
      </p:sp>
      <p:sp>
        <p:nvSpPr>
          <p:cNvPr id="9" name="Explosion 2 8"/>
          <p:cNvSpPr/>
          <p:nvPr/>
        </p:nvSpPr>
        <p:spPr>
          <a:xfrm>
            <a:off x="3276600" y="971550"/>
            <a:ext cx="1981200" cy="1295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DEFIB</a:t>
            </a:r>
            <a:endParaRPr lang="en-US" dirty="0"/>
          </a:p>
        </p:txBody>
      </p:sp>
      <p:sp>
        <p:nvSpPr>
          <p:cNvPr id="12" name="Content Placeholder 11"/>
          <p:cNvSpPr>
            <a:spLocks noGrp="1"/>
          </p:cNvSpPr>
          <p:nvPr>
            <p:ph idx="1"/>
          </p:nvPr>
        </p:nvSpPr>
        <p:spPr>
          <a:xfrm>
            <a:off x="6629400" y="3257551"/>
            <a:ext cx="2133600" cy="1295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buNone/>
            </a:pPr>
            <a:r>
              <a:rPr lang="en-US" dirty="0" smtClean="0"/>
              <a:t>EKG</a:t>
            </a:r>
            <a:endParaRPr lang="en-US" dirty="0"/>
          </a:p>
        </p:txBody>
      </p:sp>
      <p:sp>
        <p:nvSpPr>
          <p:cNvPr id="13" name="Explosion 2 12"/>
          <p:cNvSpPr/>
          <p:nvPr/>
        </p:nvSpPr>
        <p:spPr>
          <a:xfrm>
            <a:off x="3505200" y="2419350"/>
            <a:ext cx="914400" cy="914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a:t>
            </a:r>
            <a:endParaRPr lang="en-US" dirty="0"/>
          </a:p>
        </p:txBody>
      </p:sp>
      <p:sp>
        <p:nvSpPr>
          <p:cNvPr id="14" name="Explosion 2 13"/>
          <p:cNvSpPr/>
          <p:nvPr/>
        </p:nvSpPr>
        <p:spPr>
          <a:xfrm>
            <a:off x="5334000" y="1504950"/>
            <a:ext cx="914400" cy="914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IV</a:t>
            </a:r>
            <a:endParaRPr lang="en-US" dirty="0"/>
          </a:p>
        </p:txBody>
      </p:sp>
      <p:sp>
        <p:nvSpPr>
          <p:cNvPr id="15" name="Explosion 2 14"/>
          <p:cNvSpPr/>
          <p:nvPr/>
        </p:nvSpPr>
        <p:spPr>
          <a:xfrm>
            <a:off x="609600" y="819150"/>
            <a:ext cx="2209800" cy="13716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Airway</a:t>
            </a:r>
            <a:endParaRPr lang="en-US" dirty="0"/>
          </a:p>
        </p:txBody>
      </p:sp>
      <p:sp>
        <p:nvSpPr>
          <p:cNvPr id="16" name="Explosion 2 15"/>
          <p:cNvSpPr/>
          <p:nvPr/>
        </p:nvSpPr>
        <p:spPr>
          <a:xfrm>
            <a:off x="4267200" y="2724150"/>
            <a:ext cx="2667000" cy="15240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
            </a:r>
            <a:endParaRPr lang="en-US" dirty="0"/>
          </a:p>
        </p:txBody>
      </p:sp>
      <p:sp>
        <p:nvSpPr>
          <p:cNvPr id="17" name="Explosion 2 16"/>
          <p:cNvSpPr/>
          <p:nvPr/>
        </p:nvSpPr>
        <p:spPr>
          <a:xfrm rot="20554603">
            <a:off x="-43664" y="2565046"/>
            <a:ext cx="3873534" cy="18288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Immobilization</a:t>
            </a:r>
            <a:endParaRPr lang="en-US" dirty="0"/>
          </a:p>
        </p:txBody>
      </p:sp>
      <p:sp>
        <p:nvSpPr>
          <p:cNvPr id="18" name="Explosion 2 17"/>
          <p:cNvSpPr/>
          <p:nvPr/>
        </p:nvSpPr>
        <p:spPr>
          <a:xfrm>
            <a:off x="6400800" y="1200150"/>
            <a:ext cx="2743200" cy="19050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Intubation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0" y="285750"/>
            <a:ext cx="8229600" cy="857250"/>
          </a:xfrm>
        </p:spPr>
        <p:txBody>
          <a:bodyPr>
            <a:noAutofit/>
          </a:bodyPr>
          <a:lstStyle/>
          <a:p>
            <a:r>
              <a:rPr lang="en-US" sz="2800" dirty="0" smtClean="0"/>
              <a:t>Which interventions should be the priority?  </a:t>
            </a:r>
            <a:endParaRPr lang="en-US" sz="2800"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sp>
        <p:nvSpPr>
          <p:cNvPr id="7" name="Explosion 2 6"/>
          <p:cNvSpPr/>
          <p:nvPr/>
        </p:nvSpPr>
        <p:spPr>
          <a:xfrm>
            <a:off x="2743200" y="3562350"/>
            <a:ext cx="1600200" cy="1143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CPR</a:t>
            </a:r>
            <a:endParaRPr lang="en-US" dirty="0">
              <a:solidFill>
                <a:schemeClr val="tx1"/>
              </a:solidFill>
            </a:endParaRPr>
          </a:p>
        </p:txBody>
      </p:sp>
      <p:sp>
        <p:nvSpPr>
          <p:cNvPr id="9" name="Explosion 2 8"/>
          <p:cNvSpPr/>
          <p:nvPr/>
        </p:nvSpPr>
        <p:spPr>
          <a:xfrm>
            <a:off x="3276600" y="971550"/>
            <a:ext cx="1981200" cy="1295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DEFIB</a:t>
            </a:r>
            <a:endParaRPr lang="en-US" dirty="0"/>
          </a:p>
        </p:txBody>
      </p:sp>
      <p:sp>
        <p:nvSpPr>
          <p:cNvPr id="12" name="Content Placeholder 11"/>
          <p:cNvSpPr>
            <a:spLocks noGrp="1"/>
          </p:cNvSpPr>
          <p:nvPr>
            <p:ph idx="1"/>
          </p:nvPr>
        </p:nvSpPr>
        <p:spPr>
          <a:xfrm>
            <a:off x="6629400" y="3257551"/>
            <a:ext cx="2133600" cy="1295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buNone/>
            </a:pPr>
            <a:r>
              <a:rPr lang="en-US" dirty="0" smtClean="0"/>
              <a:t>EKG</a:t>
            </a:r>
            <a:endParaRPr lang="en-US" dirty="0"/>
          </a:p>
        </p:txBody>
      </p:sp>
      <p:sp>
        <p:nvSpPr>
          <p:cNvPr id="13" name="Explosion 2 12"/>
          <p:cNvSpPr/>
          <p:nvPr/>
        </p:nvSpPr>
        <p:spPr>
          <a:xfrm>
            <a:off x="3505200" y="2419350"/>
            <a:ext cx="914400" cy="914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a:t>
            </a:r>
            <a:endParaRPr lang="en-US" dirty="0"/>
          </a:p>
        </p:txBody>
      </p:sp>
      <p:sp>
        <p:nvSpPr>
          <p:cNvPr id="14" name="Explosion 2 13"/>
          <p:cNvSpPr/>
          <p:nvPr/>
        </p:nvSpPr>
        <p:spPr>
          <a:xfrm>
            <a:off x="5334000" y="1504950"/>
            <a:ext cx="914400" cy="914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IV</a:t>
            </a:r>
            <a:endParaRPr lang="en-US" dirty="0"/>
          </a:p>
        </p:txBody>
      </p:sp>
      <p:sp>
        <p:nvSpPr>
          <p:cNvPr id="15" name="Explosion 2 14"/>
          <p:cNvSpPr/>
          <p:nvPr/>
        </p:nvSpPr>
        <p:spPr>
          <a:xfrm>
            <a:off x="609600" y="819150"/>
            <a:ext cx="2209800" cy="13716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Airway</a:t>
            </a:r>
            <a:endParaRPr lang="en-US" dirty="0"/>
          </a:p>
        </p:txBody>
      </p:sp>
      <p:sp>
        <p:nvSpPr>
          <p:cNvPr id="16" name="Explosion 2 15"/>
          <p:cNvSpPr/>
          <p:nvPr/>
        </p:nvSpPr>
        <p:spPr>
          <a:xfrm>
            <a:off x="4267200" y="2724150"/>
            <a:ext cx="2667000" cy="15240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
            </a:r>
            <a:endParaRPr lang="en-US" dirty="0"/>
          </a:p>
        </p:txBody>
      </p:sp>
      <p:sp>
        <p:nvSpPr>
          <p:cNvPr id="17" name="Explosion 2 16"/>
          <p:cNvSpPr/>
          <p:nvPr/>
        </p:nvSpPr>
        <p:spPr>
          <a:xfrm rot="20554603">
            <a:off x="-43664" y="2565046"/>
            <a:ext cx="3873534" cy="18288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Immobilization</a:t>
            </a:r>
            <a:endParaRPr lang="en-US" dirty="0"/>
          </a:p>
        </p:txBody>
      </p:sp>
      <p:sp>
        <p:nvSpPr>
          <p:cNvPr id="18" name="Explosion 2 17"/>
          <p:cNvSpPr/>
          <p:nvPr/>
        </p:nvSpPr>
        <p:spPr>
          <a:xfrm>
            <a:off x="6400800" y="1200150"/>
            <a:ext cx="2743200" cy="19050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Intubation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310" y="285750"/>
            <a:ext cx="8229600" cy="857250"/>
          </a:xfrm>
        </p:spPr>
        <p:txBody>
          <a:bodyPr>
            <a:noAutofit/>
          </a:bodyPr>
          <a:lstStyle/>
          <a:p>
            <a:r>
              <a:rPr lang="en-US" sz="2800" dirty="0" smtClean="0"/>
              <a:t>Which interventions should be the priority?  </a:t>
            </a:r>
            <a:endParaRPr lang="en-US" sz="2800" dirty="0"/>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sp>
        <p:nvSpPr>
          <p:cNvPr id="7" name="Explosion 2 6"/>
          <p:cNvSpPr/>
          <p:nvPr/>
        </p:nvSpPr>
        <p:spPr>
          <a:xfrm>
            <a:off x="2743200" y="3562350"/>
            <a:ext cx="1600200" cy="1143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CPR</a:t>
            </a:r>
            <a:endParaRPr lang="en-US" dirty="0">
              <a:solidFill>
                <a:schemeClr val="tx1"/>
              </a:solidFill>
            </a:endParaRPr>
          </a:p>
        </p:txBody>
      </p:sp>
      <p:sp>
        <p:nvSpPr>
          <p:cNvPr id="9" name="Explosion 2 8"/>
          <p:cNvSpPr/>
          <p:nvPr/>
        </p:nvSpPr>
        <p:spPr>
          <a:xfrm>
            <a:off x="3276600" y="971550"/>
            <a:ext cx="1981200" cy="12954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DEFIB</a:t>
            </a:r>
            <a:endParaRPr lang="en-US" dirty="0">
              <a:solidFill>
                <a:schemeClr val="tx1"/>
              </a:solidFill>
            </a:endParaRPr>
          </a:p>
        </p:txBody>
      </p:sp>
      <p:sp>
        <p:nvSpPr>
          <p:cNvPr id="12" name="Content Placeholder 11"/>
          <p:cNvSpPr>
            <a:spLocks noGrp="1"/>
          </p:cNvSpPr>
          <p:nvPr>
            <p:ph idx="1"/>
          </p:nvPr>
        </p:nvSpPr>
        <p:spPr>
          <a:xfrm>
            <a:off x="6629400" y="3257551"/>
            <a:ext cx="2133600" cy="1295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buNone/>
            </a:pPr>
            <a:r>
              <a:rPr lang="en-US" dirty="0" smtClean="0"/>
              <a:t>EKG</a:t>
            </a:r>
            <a:endParaRPr lang="en-US" dirty="0"/>
          </a:p>
        </p:txBody>
      </p:sp>
      <p:sp>
        <p:nvSpPr>
          <p:cNvPr id="13" name="Explosion 2 12"/>
          <p:cNvSpPr/>
          <p:nvPr/>
        </p:nvSpPr>
        <p:spPr>
          <a:xfrm>
            <a:off x="3505200" y="2419350"/>
            <a:ext cx="914400" cy="914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a:t>
            </a:r>
            <a:endParaRPr lang="en-US" dirty="0"/>
          </a:p>
        </p:txBody>
      </p:sp>
      <p:sp>
        <p:nvSpPr>
          <p:cNvPr id="14" name="Explosion 2 13"/>
          <p:cNvSpPr/>
          <p:nvPr/>
        </p:nvSpPr>
        <p:spPr>
          <a:xfrm>
            <a:off x="5334000" y="1504950"/>
            <a:ext cx="914400" cy="9144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IV</a:t>
            </a:r>
            <a:endParaRPr lang="en-US" dirty="0"/>
          </a:p>
        </p:txBody>
      </p:sp>
      <p:sp>
        <p:nvSpPr>
          <p:cNvPr id="15" name="Explosion 2 14"/>
          <p:cNvSpPr/>
          <p:nvPr/>
        </p:nvSpPr>
        <p:spPr>
          <a:xfrm>
            <a:off x="609600" y="819150"/>
            <a:ext cx="2209800" cy="13716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Airway</a:t>
            </a:r>
            <a:endParaRPr lang="en-US" dirty="0"/>
          </a:p>
        </p:txBody>
      </p:sp>
      <p:sp>
        <p:nvSpPr>
          <p:cNvPr id="16" name="Explosion 2 15"/>
          <p:cNvSpPr/>
          <p:nvPr/>
        </p:nvSpPr>
        <p:spPr>
          <a:xfrm>
            <a:off x="4267200" y="2724150"/>
            <a:ext cx="2667000" cy="15240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
            </a:r>
            <a:endParaRPr lang="en-US" dirty="0"/>
          </a:p>
        </p:txBody>
      </p:sp>
      <p:sp>
        <p:nvSpPr>
          <p:cNvPr id="17" name="Explosion 2 16"/>
          <p:cNvSpPr/>
          <p:nvPr/>
        </p:nvSpPr>
        <p:spPr>
          <a:xfrm rot="20554603">
            <a:off x="-43664" y="2565046"/>
            <a:ext cx="3873534" cy="18288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Immobilization</a:t>
            </a:r>
            <a:endParaRPr lang="en-US" dirty="0"/>
          </a:p>
        </p:txBody>
      </p:sp>
      <p:sp>
        <p:nvSpPr>
          <p:cNvPr id="18" name="Explosion 2 17"/>
          <p:cNvSpPr/>
          <p:nvPr/>
        </p:nvSpPr>
        <p:spPr>
          <a:xfrm>
            <a:off x="6400800" y="1200150"/>
            <a:ext cx="2743200" cy="19050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Intubation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we do compressions?</a:t>
            </a:r>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1026" name="Picture 2" descr="https://i.ytimg.com/vi/JRoSAkeV_Qc/maxresdefault.jpg"/>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55044" y="1200150"/>
            <a:ext cx="6033911" cy="33940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Coronary Perfusion Pressure (CPP)</a:t>
            </a:r>
          </a:p>
        </p:txBody>
      </p:sp>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1026" name="Picture 2" descr="https://upload.wikimedia.org/wikipedia/commons/4/46/Gray492.png"/>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67625" y="1200150"/>
            <a:ext cx="4008750" cy="3394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03326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0193 EMS footer art.jpg"/>
          <p:cNvPicPr>
            <a:picLocks noChangeAspect="1"/>
          </p:cNvPicPr>
          <p:nvPr/>
        </p:nvPicPr>
        <p:blipFill>
          <a:blip r:embed="rId3" cstate="print"/>
          <a:stretch>
            <a:fillRect/>
          </a:stretch>
        </p:blipFill>
        <p:spPr>
          <a:xfrm>
            <a:off x="-1780" y="4690174"/>
            <a:ext cx="9145780" cy="453326"/>
          </a:xfrm>
          <a:prstGeom prst="rect">
            <a:avLst/>
          </a:prstGeom>
        </p:spPr>
      </p:pic>
      <p:pic>
        <p:nvPicPr>
          <p:cNvPr id="7" name="Content Placeholder 3" descr="CPP &amp; rosc chart.pdf"/>
          <p:cNvPicPr>
            <a:picLocks noGrp="1" noChangeAspect="1"/>
          </p:cNvPicPr>
          <p:nvPr>
            <p:ph idx="1"/>
          </p:nvPr>
        </p:nvPicPr>
        <p:blipFill>
          <a:blip r:embed="rId4" cstate="print">
            <a:clrChange>
              <a:clrFrom>
                <a:srgbClr val="FFFFFF"/>
              </a:clrFrom>
              <a:clrTo>
                <a:srgbClr val="FFFFFF">
                  <a:alpha val="0"/>
                </a:srgbClr>
              </a:clrTo>
            </a:clrChange>
          </a:blip>
          <a:srcRect l="-747" r="-747"/>
          <a:stretch>
            <a:fillRect/>
          </a:stretch>
        </p:blipFill>
        <p:spPr>
          <a:xfrm>
            <a:off x="352719" y="81975"/>
            <a:ext cx="8791281" cy="4834862"/>
          </a:xfrm>
        </p:spPr>
      </p:pic>
    </p:spTree>
    <p:extLst>
      <p:ext uri="{BB962C8B-B14F-4D97-AF65-F5344CB8AC3E}">
        <p14:creationId xmlns="" xmlns:p14="http://schemas.microsoft.com/office/powerpoint/2010/main" val="4054016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1525</Words>
  <Application>Microsoft Office PowerPoint</Application>
  <PresentationFormat>On-screen Show (16:9)</PresentationFormat>
  <Paragraphs>193</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Working the Pit Crew: Racing Industry Efficiency for Cardiac Arrest Victims </vt:lpstr>
      <vt:lpstr>What can we learn from NASCAR?</vt:lpstr>
      <vt:lpstr>Objectives</vt:lpstr>
      <vt:lpstr>Which interventions should be the priority?  </vt:lpstr>
      <vt:lpstr>Which interventions should be the priority?  </vt:lpstr>
      <vt:lpstr>Which interventions should be the priority?  </vt:lpstr>
      <vt:lpstr>Why do we do compressions?</vt:lpstr>
      <vt:lpstr>Coronary Perfusion Pressure (CPP)</vt:lpstr>
      <vt:lpstr>Slide 9</vt:lpstr>
      <vt:lpstr>Slide 10</vt:lpstr>
      <vt:lpstr>So what can we do to improve CPP</vt:lpstr>
      <vt:lpstr>Compression Fraction</vt:lpstr>
      <vt:lpstr>Slide 13</vt:lpstr>
      <vt:lpstr>Slide 14</vt:lpstr>
      <vt:lpstr>Slide 15</vt:lpstr>
      <vt:lpstr>Slide 16</vt:lpstr>
      <vt:lpstr>Slide 17</vt:lpstr>
      <vt:lpstr>CPR</vt:lpstr>
      <vt:lpstr>So how can we increase our compression fraction?</vt:lpstr>
      <vt:lpstr>Traditional perishock pause</vt:lpstr>
      <vt:lpstr>Peri-Shock Pause</vt:lpstr>
      <vt:lpstr>Ways to decrease perishock pause</vt:lpstr>
      <vt:lpstr>Slide 23</vt:lpstr>
      <vt:lpstr>PitCrew</vt:lpstr>
      <vt:lpstr>Pit Crew CPR</vt:lpstr>
      <vt:lpstr>Pit Crew CPR</vt:lpstr>
      <vt:lpstr>Pit Crew CPR</vt:lpstr>
      <vt:lpstr>Pit Crew CPR</vt:lpstr>
      <vt:lpstr>2 minute interval</vt:lpstr>
      <vt:lpstr>2 minute intervals</vt:lpstr>
      <vt:lpstr>2nd 2 minute interval</vt:lpstr>
      <vt:lpstr>Slide 32</vt:lpstr>
      <vt:lpstr>Slide 33</vt:lpstr>
      <vt:lpstr>Slide 34</vt:lpstr>
    </vt:vector>
  </TitlesOfParts>
  <Company>Memorial Health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mg3977</dc:creator>
  <cp:lastModifiedBy>sdf7023</cp:lastModifiedBy>
  <cp:revision>118</cp:revision>
  <cp:lastPrinted>2016-04-12T19:13:23Z</cp:lastPrinted>
  <dcterms:created xsi:type="dcterms:W3CDTF">2013-09-10T19:37:47Z</dcterms:created>
  <dcterms:modified xsi:type="dcterms:W3CDTF">2016-08-02T01:49:20Z</dcterms:modified>
</cp:coreProperties>
</file>