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2" r:id="rId3"/>
    <p:sldId id="263" r:id="rId4"/>
    <p:sldId id="285" r:id="rId5"/>
    <p:sldId id="257" r:id="rId6"/>
    <p:sldId id="261" r:id="rId7"/>
    <p:sldId id="278" r:id="rId8"/>
    <p:sldId id="258" r:id="rId9"/>
    <p:sldId id="293" r:id="rId10"/>
    <p:sldId id="276" r:id="rId11"/>
    <p:sldId id="260" r:id="rId12"/>
    <p:sldId id="294" r:id="rId13"/>
    <p:sldId id="295" r:id="rId14"/>
    <p:sldId id="292" r:id="rId15"/>
    <p:sldId id="296" r:id="rId16"/>
    <p:sldId id="297" r:id="rId17"/>
    <p:sldId id="268" r:id="rId18"/>
    <p:sldId id="264" r:id="rId19"/>
    <p:sldId id="271" r:id="rId20"/>
    <p:sldId id="269" r:id="rId21"/>
    <p:sldId id="287" r:id="rId22"/>
    <p:sldId id="298" r:id="rId23"/>
    <p:sldId id="299" r:id="rId24"/>
    <p:sldId id="300" r:id="rId25"/>
    <p:sldId id="286" r:id="rId26"/>
    <p:sldId id="281"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533"/>
    <p:restoredTop sz="95073"/>
  </p:normalViewPr>
  <p:slideViewPr>
    <p:cSldViewPr snapToGrid="0">
      <p:cViewPr varScale="1">
        <p:scale>
          <a:sx n="79" d="100"/>
          <a:sy n="79" d="100"/>
        </p:scale>
        <p:origin x="106" y="42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5923F103-BC34-4FE4-A40E-EDDEECFDA5D0}" type="datetimeFigureOut">
              <a:rPr lang="en-US" dirty="0"/>
              <a:pPr/>
              <a:t>2/19/2025</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23A1CC3-2375-41D4-9E03-427CAF2A4C1A}" type="datetimeFigureOut">
              <a:rPr lang="en-US" dirty="0"/>
              <a:t>2/19/2025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FF16868-8199-4C2C-A5B1-63AEE139F88E}" type="datetimeFigureOut">
              <a:rPr lang="en-US" dirty="0"/>
              <a:t>2/19/2025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AD9FF7F-6988-44CC-821B-644E70CD2F73}" type="datetimeFigureOut">
              <a:rPr lang="en-US" dirty="0"/>
              <a:t>2/19/2025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C12C299-16B2-4475-990D-751901EACC14}" type="datetimeFigureOut">
              <a:rPr lang="en-US" dirty="0"/>
              <a:t>2/19/2025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9FE86839-B9D8-4651-8783-F325ECE74E65}" type="datetimeFigureOut">
              <a:rPr lang="en-US" dirty="0"/>
              <a:t>2/19/2025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D484F64-32F6-45C5-931F-ADC1662401D0}" type="datetimeFigureOut">
              <a:rPr lang="en-US" dirty="0"/>
              <a:t>2/19/2025</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53086D93-FCAC-47E0-A2EE-787E62CA814C}" type="datetimeFigureOut">
              <a:rPr lang="en-US" dirty="0"/>
              <a:t>2/19/2025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CDA879A6-0FD0-4734-A311-86BFCA472E6E}" type="datetimeFigureOut">
              <a:rPr lang="en-US" dirty="0"/>
              <a:t>2/19/2025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9C9CA7B-DFD4-44B5-8C60-D14B8CD1FB59}" type="datetimeFigureOut">
              <a:rPr lang="en-US" dirty="0"/>
              <a:t>2/19/2025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E6425-0181-43F2-84FC-787E803FD2F8}" type="datetimeFigureOut">
              <a:rPr lang="en-US" dirty="0"/>
              <a:t>2/19/2025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DB8791-F1B0-41E7-B7FD-A781E65C4266}" type="datetimeFigureOut">
              <a:rPr lang="en-US" dirty="0"/>
              <a:t>2/19/2025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FDD63B2-E120-4ED8-B27B-C685F510A5FE}" type="datetimeFigureOut">
              <a:rPr lang="en-US" dirty="0"/>
              <a:t>2/19/2025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AA18ACC-A947-437B-A130-35BD54FDF1E9}" type="datetimeFigureOut">
              <a:rPr lang="en-US" dirty="0"/>
              <a:t>2/19/2025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8D7E02-BCB8-4D50-A234-369438C08659}" type="datetimeFigureOut">
              <a:rPr lang="en-US" dirty="0"/>
              <a:t>2/19/2025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6E86A4C-8E40-4F87-A4F0-01A0687C5742}" type="datetimeFigureOut">
              <a:rPr lang="en-US" dirty="0"/>
              <a:t>2/19/2025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5E72C73-2D91-4E12-BA25-F0AA0C03599B}" type="datetimeFigureOut">
              <a:rPr lang="en-US" dirty="0"/>
              <a:t>2/19/2025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2BE451C3-0FF4-47C4-B829-773ADF60F88C}" type="datetimeFigureOut">
              <a:rPr lang="en-US" dirty="0"/>
              <a:t>2/19/2025</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dirty="0"/>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72"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2.jpeg"/><Relationship Id="rId1" Type="http://schemas.openxmlformats.org/officeDocument/2006/relationships/slideLayout" Target="../slideLayouts/slideLayout4.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crsreports.congress.gov/product/pdf/R/R43419" TargetMode="Externa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crsreports.congress.gov/product/pdf/R/R43419"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s://www.cbo.gov/system/files/2024-03/59727-Federal-Budget.pdf" TargetMode="External"/><Relationship Id="rId2" Type="http://schemas.openxmlformats.org/officeDocument/2006/relationships/image" Target="../media/image2.jpeg"/><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crsreports.congress.gov/product/pdf/RS/98-410" TargetMode="Externa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hyperlink" Target="https://www.pewresearch.org/short-reads/2024/08/12/americans-see-many-federal-agencies-favorably-but-republicans-grow-more-critical-of-justice-department/"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8" Type="http://schemas.openxmlformats.org/officeDocument/2006/relationships/hyperlink" Target="https://www.nasa.gov/budgets-plans-and-reports/" TargetMode="External"/><Relationship Id="rId3" Type="http://schemas.openxmlformats.org/officeDocument/2006/relationships/hyperlink" Target="https://crsreports.congress.gov/" TargetMode="External"/><Relationship Id="rId7" Type="http://schemas.openxmlformats.org/officeDocument/2006/relationships/hyperlink" Target="https://www.appropriations.senate.gov/" TargetMode="External"/><Relationship Id="rId2" Type="http://schemas.openxmlformats.org/officeDocument/2006/relationships/hyperlink" Target="https://www.cbo.gov/" TargetMode="External"/><Relationship Id="rId1" Type="http://schemas.openxmlformats.org/officeDocument/2006/relationships/slideLayout" Target="../slideLayouts/slideLayout11.xml"/><Relationship Id="rId6" Type="http://schemas.openxmlformats.org/officeDocument/2006/relationships/hyperlink" Target="https://appropriations.house.gov/" TargetMode="External"/><Relationship Id="rId5" Type="http://schemas.openxmlformats.org/officeDocument/2006/relationships/hyperlink" Target="https://fiscaldata.treasury.gov/americas-finance-guide/" TargetMode="External"/><Relationship Id="rId4" Type="http://schemas.openxmlformats.org/officeDocument/2006/relationships/hyperlink" Target="http://www.omb.gov/"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cbo.gov/system/files/2024-03/59729-Discretionary-Spending.pdf" TargetMode="External"/><Relationship Id="rId2" Type="http://schemas.openxmlformats.org/officeDocument/2006/relationships/image" Target="../media/image2.jpeg"/><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hyperlink" Target="https://www.cbo.gov/system/files/2024-03/59728-Mandatory-Spending.pdf" TargetMode="Externa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AF8C6-5F0F-367B-0F76-43346912B10B}"/>
              </a:ext>
            </a:extLst>
          </p:cNvPr>
          <p:cNvSpPr>
            <a:spLocks noGrp="1"/>
          </p:cNvSpPr>
          <p:nvPr>
            <p:ph type="ctrTitle"/>
          </p:nvPr>
        </p:nvSpPr>
        <p:spPr>
          <a:xfrm>
            <a:off x="1105970" y="2090176"/>
            <a:ext cx="8825658" cy="2677648"/>
          </a:xfrm>
        </p:spPr>
        <p:txBody>
          <a:bodyPr/>
          <a:lstStyle/>
          <a:p>
            <a:r>
              <a:rPr lang="en-US" dirty="0"/>
              <a:t>Budget and Appropriations Process - NASA</a:t>
            </a:r>
          </a:p>
        </p:txBody>
      </p:sp>
      <p:sp>
        <p:nvSpPr>
          <p:cNvPr id="7" name="TextBox 6">
            <a:extLst>
              <a:ext uri="{FF2B5EF4-FFF2-40B4-BE49-F238E27FC236}">
                <a16:creationId xmlns:a16="http://schemas.microsoft.com/office/drawing/2014/main" id="{3FD20701-7B0F-2DA1-9137-1E96B104C3C7}"/>
              </a:ext>
            </a:extLst>
          </p:cNvPr>
          <p:cNvSpPr txBox="1"/>
          <p:nvPr/>
        </p:nvSpPr>
        <p:spPr>
          <a:xfrm>
            <a:off x="2477318" y="4995955"/>
            <a:ext cx="8995875" cy="1200329"/>
          </a:xfrm>
          <a:prstGeom prst="rect">
            <a:avLst/>
          </a:prstGeom>
          <a:noFill/>
        </p:spPr>
        <p:txBody>
          <a:bodyPr wrap="square" rtlCol="0">
            <a:spAutoFit/>
          </a:bodyPr>
          <a:lstStyle/>
          <a:p>
            <a:pPr algn="r"/>
            <a:r>
              <a:rPr lang="en-US" dirty="0">
                <a:solidFill>
                  <a:schemeClr val="accent1">
                    <a:lumMod val="60000"/>
                    <a:lumOff val="40000"/>
                  </a:schemeClr>
                </a:solidFill>
              </a:rPr>
              <a:t>Jennifer Shutt</a:t>
            </a:r>
          </a:p>
          <a:p>
            <a:pPr algn="r"/>
            <a:r>
              <a:rPr lang="en-US" dirty="0">
                <a:solidFill>
                  <a:schemeClr val="accent1">
                    <a:lumMod val="60000"/>
                    <a:lumOff val="40000"/>
                  </a:schemeClr>
                </a:solidFill>
              </a:rPr>
              <a:t>Washington senior reporter</a:t>
            </a:r>
          </a:p>
          <a:p>
            <a:pPr algn="r"/>
            <a:r>
              <a:rPr lang="en-US" dirty="0">
                <a:solidFill>
                  <a:schemeClr val="accent1">
                    <a:lumMod val="60000"/>
                    <a:lumOff val="40000"/>
                  </a:schemeClr>
                </a:solidFill>
              </a:rPr>
              <a:t>States Newsroom</a:t>
            </a:r>
          </a:p>
          <a:p>
            <a:pPr algn="r"/>
            <a:r>
              <a:rPr lang="en-US" dirty="0" err="1">
                <a:solidFill>
                  <a:schemeClr val="accent1">
                    <a:lumMod val="60000"/>
                    <a:lumOff val="40000"/>
                  </a:schemeClr>
                </a:solidFill>
              </a:rPr>
              <a:t>jshutt@statesnewsroom.com</a:t>
            </a:r>
            <a:endParaRPr lang="en-US" dirty="0">
              <a:solidFill>
                <a:schemeClr val="accent1">
                  <a:lumMod val="60000"/>
                  <a:lumOff val="40000"/>
                </a:schemeClr>
              </a:solidFill>
            </a:endParaRPr>
          </a:p>
        </p:txBody>
      </p:sp>
    </p:spTree>
    <p:extLst>
      <p:ext uri="{BB962C8B-B14F-4D97-AF65-F5344CB8AC3E}">
        <p14:creationId xmlns:p14="http://schemas.microsoft.com/office/powerpoint/2010/main" val="30200922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091D54B-59AB-4A5E-8E9E-0421BD66D4F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1" name="Rectangle 10">
              <a:extLst>
                <a:ext uri="{FF2B5EF4-FFF2-40B4-BE49-F238E27FC236}">
                  <a16:creationId xmlns:a16="http://schemas.microsoft.com/office/drawing/2014/main" id="{547CE62E-FFFD-4A1F-BA78-C3B89C36FC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2" name="Freeform 5">
              <a:extLst>
                <a:ext uri="{FF2B5EF4-FFF2-40B4-BE49-F238E27FC236}">
                  <a16:creationId xmlns:a16="http://schemas.microsoft.com/office/drawing/2014/main" id="{AE51FD27-6B6A-4D21-BF22-245DA9BD0B3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14" name="Rectangle 13">
            <a:extLst>
              <a:ext uri="{FF2B5EF4-FFF2-40B4-BE49-F238E27FC236}">
                <a16:creationId xmlns:a16="http://schemas.microsoft.com/office/drawing/2014/main" id="{B8144315-1C5A-4185-A952-25D98D303D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Freeform 5">
            <a:extLst>
              <a:ext uri="{FF2B5EF4-FFF2-40B4-BE49-F238E27FC236}">
                <a16:creationId xmlns:a16="http://schemas.microsoft.com/office/drawing/2014/main" id="{11CAC6F2-0806-417B-BF5D-5AEF6195FA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tx1"/>
          </a:solidFill>
          <a:ln>
            <a:noFill/>
          </a:ln>
        </p:spPr>
        <p:txBody>
          <a:bodyPr/>
          <a:lstStyle/>
          <a:p>
            <a:endParaRPr lang="en-US"/>
          </a:p>
        </p:txBody>
      </p:sp>
      <p:sp>
        <p:nvSpPr>
          <p:cNvPr id="18" name="Rectangle 17">
            <a:extLst>
              <a:ext uri="{FF2B5EF4-FFF2-40B4-BE49-F238E27FC236}">
                <a16:creationId xmlns:a16="http://schemas.microsoft.com/office/drawing/2014/main" id="{D4723B02-0AAB-4F6E-BA41-8ED99D559D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8AD14606-4E1F-F053-2F34-64BD43DF59FF}"/>
              </a:ext>
            </a:extLst>
          </p:cNvPr>
          <p:cNvSpPr>
            <a:spLocks noGrp="1"/>
          </p:cNvSpPr>
          <p:nvPr>
            <p:ph type="title"/>
          </p:nvPr>
        </p:nvSpPr>
        <p:spPr>
          <a:xfrm>
            <a:off x="791001" y="1788021"/>
            <a:ext cx="3382297" cy="3281957"/>
          </a:xfrm>
        </p:spPr>
        <p:txBody>
          <a:bodyPr vert="horz" lIns="91440" tIns="45720" rIns="91440" bIns="45720" rtlCol="0" anchor="b">
            <a:normAutofit/>
          </a:bodyPr>
          <a:lstStyle/>
          <a:p>
            <a:r>
              <a:rPr lang="en-US" sz="3400" b="0" i="0" kern="1200" dirty="0">
                <a:solidFill>
                  <a:srgbClr val="EBEBEB"/>
                </a:solidFill>
                <a:latin typeface="+mj-lt"/>
                <a:ea typeface="+mj-ea"/>
                <a:cs typeface="+mj-cs"/>
              </a:rPr>
              <a:t>Appropriations bills</a:t>
            </a:r>
          </a:p>
        </p:txBody>
      </p:sp>
      <p:pic>
        <p:nvPicPr>
          <p:cNvPr id="5" name="Content Placeholder 4" descr="A picture containing outdoor, porch&#10;&#10;Description automatically generated">
            <a:extLst>
              <a:ext uri="{FF2B5EF4-FFF2-40B4-BE49-F238E27FC236}">
                <a16:creationId xmlns:a16="http://schemas.microsoft.com/office/drawing/2014/main" id="{F861A563-D63B-2489-DE62-4E2BB459CF15}"/>
              </a:ext>
            </a:extLst>
          </p:cNvPr>
          <p:cNvPicPr>
            <a:picLocks noGrp="1" noChangeAspect="1"/>
          </p:cNvPicPr>
          <p:nvPr>
            <p:ph idx="1"/>
          </p:nvPr>
        </p:nvPicPr>
        <p:blipFill>
          <a:blip r:embed="rId3"/>
          <a:stretch>
            <a:fillRect/>
          </a:stretch>
        </p:blipFill>
        <p:spPr>
          <a:xfrm>
            <a:off x="4964299" y="1307934"/>
            <a:ext cx="6221448" cy="4628758"/>
          </a:xfrm>
          <a:prstGeom prst="roundRect">
            <a:avLst>
              <a:gd name="adj" fmla="val 1858"/>
            </a:avLst>
          </a:prstGeom>
          <a:effectLst>
            <a:outerShdw blurRad="50800" dist="50800" dir="5400000" algn="tl" rotWithShape="0">
              <a:srgbClr val="000000">
                <a:alpha val="43000"/>
              </a:srgbClr>
            </a:outerShdw>
          </a:effectLst>
        </p:spPr>
      </p:pic>
    </p:spTree>
    <p:extLst>
      <p:ext uri="{BB962C8B-B14F-4D97-AF65-F5344CB8AC3E}">
        <p14:creationId xmlns:p14="http://schemas.microsoft.com/office/powerpoint/2010/main" val="3539814373"/>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946DD-135B-174F-E059-569FE68F1BCB}"/>
              </a:ext>
            </a:extLst>
          </p:cNvPr>
          <p:cNvSpPr>
            <a:spLocks noGrp="1"/>
          </p:cNvSpPr>
          <p:nvPr>
            <p:ph type="title"/>
          </p:nvPr>
        </p:nvSpPr>
        <p:spPr/>
        <p:txBody>
          <a:bodyPr/>
          <a:lstStyle/>
          <a:p>
            <a:pPr algn="ctr"/>
            <a:r>
              <a:rPr lang="en-US" dirty="0"/>
              <a:t>Appropriations bills</a:t>
            </a:r>
          </a:p>
        </p:txBody>
      </p:sp>
      <p:sp>
        <p:nvSpPr>
          <p:cNvPr id="3" name="Content Placeholder 2">
            <a:extLst>
              <a:ext uri="{FF2B5EF4-FFF2-40B4-BE49-F238E27FC236}">
                <a16:creationId xmlns:a16="http://schemas.microsoft.com/office/drawing/2014/main" id="{A4EA0495-24CA-3B6D-74AE-4D786295D407}"/>
              </a:ext>
            </a:extLst>
          </p:cNvPr>
          <p:cNvSpPr>
            <a:spLocks noGrp="1"/>
          </p:cNvSpPr>
          <p:nvPr>
            <p:ph sz="half" idx="1"/>
          </p:nvPr>
        </p:nvSpPr>
        <p:spPr/>
        <p:txBody>
          <a:bodyPr>
            <a:normAutofit/>
          </a:bodyPr>
          <a:lstStyle/>
          <a:p>
            <a:r>
              <a:rPr lang="en-US" sz="2200" dirty="0"/>
              <a:t>Agriculture</a:t>
            </a:r>
          </a:p>
          <a:p>
            <a:r>
              <a:rPr lang="en-US" sz="2200" b="1" dirty="0"/>
              <a:t>Commerce-Justice-Science</a:t>
            </a:r>
          </a:p>
          <a:p>
            <a:r>
              <a:rPr lang="en-US" sz="2200" dirty="0"/>
              <a:t>Defense</a:t>
            </a:r>
          </a:p>
          <a:p>
            <a:r>
              <a:rPr lang="en-US" sz="2200" dirty="0"/>
              <a:t>Energy-Water</a:t>
            </a:r>
          </a:p>
          <a:p>
            <a:r>
              <a:rPr lang="en-US" sz="2200" dirty="0"/>
              <a:t>Financial Services</a:t>
            </a:r>
          </a:p>
          <a:p>
            <a:r>
              <a:rPr lang="en-US" sz="2200" dirty="0"/>
              <a:t>Homeland Security</a:t>
            </a:r>
          </a:p>
        </p:txBody>
      </p:sp>
      <p:sp>
        <p:nvSpPr>
          <p:cNvPr id="4" name="Content Placeholder 3">
            <a:extLst>
              <a:ext uri="{FF2B5EF4-FFF2-40B4-BE49-F238E27FC236}">
                <a16:creationId xmlns:a16="http://schemas.microsoft.com/office/drawing/2014/main" id="{91E3AAE7-AE5C-4834-B7E7-EEA9FBC51F9B}"/>
              </a:ext>
            </a:extLst>
          </p:cNvPr>
          <p:cNvSpPr>
            <a:spLocks noGrp="1"/>
          </p:cNvSpPr>
          <p:nvPr>
            <p:ph sz="half" idx="2"/>
          </p:nvPr>
        </p:nvSpPr>
        <p:spPr/>
        <p:txBody>
          <a:bodyPr>
            <a:normAutofit/>
          </a:bodyPr>
          <a:lstStyle/>
          <a:p>
            <a:r>
              <a:rPr lang="en-US" sz="2200" dirty="0"/>
              <a:t>Interior-Environment</a:t>
            </a:r>
          </a:p>
          <a:p>
            <a:r>
              <a:rPr lang="en-US" sz="2200" dirty="0"/>
              <a:t>Labor-HHS-Education</a:t>
            </a:r>
          </a:p>
          <a:p>
            <a:r>
              <a:rPr lang="en-US" sz="2200" dirty="0"/>
              <a:t>Legislative Branch</a:t>
            </a:r>
          </a:p>
          <a:p>
            <a:r>
              <a:rPr lang="en-US" sz="2200" dirty="0"/>
              <a:t>Military Construction-VA</a:t>
            </a:r>
          </a:p>
          <a:p>
            <a:r>
              <a:rPr lang="en-US" sz="2200" dirty="0"/>
              <a:t>State-Foreign Operations</a:t>
            </a:r>
          </a:p>
          <a:p>
            <a:r>
              <a:rPr lang="en-US" sz="2200" dirty="0"/>
              <a:t>Transportation-HUD</a:t>
            </a:r>
          </a:p>
        </p:txBody>
      </p:sp>
    </p:spTree>
    <p:extLst>
      <p:ext uri="{BB962C8B-B14F-4D97-AF65-F5344CB8AC3E}">
        <p14:creationId xmlns:p14="http://schemas.microsoft.com/office/powerpoint/2010/main" val="2706477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468E3F04-E02E-45AA-9A52-E2524D8DF92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8" name="Rectangle 17">
              <a:extLst>
                <a:ext uri="{FF2B5EF4-FFF2-40B4-BE49-F238E27FC236}">
                  <a16:creationId xmlns:a16="http://schemas.microsoft.com/office/drawing/2014/main" id="{1C8734F5-D089-48B6-AC85-851F8E5FEC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9" name="Freeform 5">
              <a:extLst>
                <a:ext uri="{FF2B5EF4-FFF2-40B4-BE49-F238E27FC236}">
                  <a16:creationId xmlns:a16="http://schemas.microsoft.com/office/drawing/2014/main" id="{12612EB3-C133-4F13-985D-5A232595781C}"/>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21" name="Rectangle 20">
            <a:extLst>
              <a:ext uri="{FF2B5EF4-FFF2-40B4-BE49-F238E27FC236}">
                <a16:creationId xmlns:a16="http://schemas.microsoft.com/office/drawing/2014/main" id="{F689CAE2-C8F8-4865-B47F-373309AA2E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A2F88017-EC71-56A4-AE50-F4449C35B55E}"/>
              </a:ext>
            </a:extLst>
          </p:cNvPr>
          <p:cNvSpPr>
            <a:spLocks noGrp="1"/>
          </p:cNvSpPr>
          <p:nvPr>
            <p:ph type="title"/>
          </p:nvPr>
        </p:nvSpPr>
        <p:spPr>
          <a:xfrm>
            <a:off x="6635881" y="2594179"/>
            <a:ext cx="4446354" cy="3134032"/>
          </a:xfrm>
        </p:spPr>
        <p:txBody>
          <a:bodyPr vert="horz" lIns="91440" tIns="45720" rIns="91440" bIns="45720" rtlCol="0" anchor="b">
            <a:normAutofit/>
          </a:bodyPr>
          <a:lstStyle/>
          <a:p>
            <a:pPr>
              <a:lnSpc>
                <a:spcPct val="90000"/>
              </a:lnSpc>
            </a:pPr>
            <a:r>
              <a:rPr lang="en-US" sz="4600" dirty="0"/>
              <a:t>Who’s in charge of the Appropriations Committees?</a:t>
            </a:r>
          </a:p>
        </p:txBody>
      </p:sp>
      <p:pic>
        <p:nvPicPr>
          <p:cNvPr id="6" name="Picture 5" descr="A person smiling at a microphone&#10;&#10;Description automatically generated">
            <a:extLst>
              <a:ext uri="{FF2B5EF4-FFF2-40B4-BE49-F238E27FC236}">
                <a16:creationId xmlns:a16="http://schemas.microsoft.com/office/drawing/2014/main" id="{C4AE7242-5C82-0F85-3D19-26E90522F67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109762" y="1113062"/>
            <a:ext cx="2412728" cy="2233641"/>
          </a:xfrm>
          <a:prstGeom prst="roundRect">
            <a:avLst>
              <a:gd name="adj" fmla="val 1858"/>
            </a:avLst>
          </a:prstGeom>
          <a:effectLst>
            <a:outerShdw blurRad="50800" dist="50800" dir="5400000" algn="tl" rotWithShape="0">
              <a:srgbClr val="000000">
                <a:alpha val="43000"/>
              </a:srgbClr>
            </a:outerShdw>
          </a:effectLst>
        </p:spPr>
      </p:pic>
      <p:pic>
        <p:nvPicPr>
          <p:cNvPr id="8" name="Picture 7" descr="A person sitting at a desk&#10;&#10;Description automatically generated">
            <a:extLst>
              <a:ext uri="{FF2B5EF4-FFF2-40B4-BE49-F238E27FC236}">
                <a16:creationId xmlns:a16="http://schemas.microsoft.com/office/drawing/2014/main" id="{58A499BA-B6F9-C3B2-D594-D816D38E22BD}"/>
              </a:ext>
            </a:extLst>
          </p:cNvPr>
          <p:cNvPicPr>
            <a:picLocks noChangeAspect="1"/>
          </p:cNvPicPr>
          <p:nvPr/>
        </p:nvPicPr>
        <p:blipFill>
          <a:blip r:embed="rId4" cstate="email">
            <a:extLst>
              <a:ext uri="{28A0092B-C50C-407E-A947-70E740481C1C}">
                <a14:useLocalDpi xmlns:a14="http://schemas.microsoft.com/office/drawing/2010/main"/>
              </a:ext>
            </a:extLst>
          </a:blip>
          <a:srcRect b="-1"/>
          <a:stretch/>
        </p:blipFill>
        <p:spPr>
          <a:xfrm>
            <a:off x="3685046" y="1113063"/>
            <a:ext cx="2412728" cy="2233641"/>
          </a:xfrm>
          <a:prstGeom prst="roundRect">
            <a:avLst>
              <a:gd name="adj" fmla="val 1858"/>
            </a:avLst>
          </a:prstGeom>
          <a:effectLst>
            <a:outerShdw blurRad="50800" dist="50800" dir="5400000" algn="tl" rotWithShape="0">
              <a:srgbClr val="000000">
                <a:alpha val="43000"/>
              </a:srgbClr>
            </a:outerShdw>
          </a:effectLst>
        </p:spPr>
      </p:pic>
      <p:pic>
        <p:nvPicPr>
          <p:cNvPr id="10" name="Picture 9" descr="A person in a suit and tie&#10;&#10;Description automatically generated">
            <a:extLst>
              <a:ext uri="{FF2B5EF4-FFF2-40B4-BE49-F238E27FC236}">
                <a16:creationId xmlns:a16="http://schemas.microsoft.com/office/drawing/2014/main" id="{07B4FEF9-06C8-66BA-628D-2D6A9B27E2E6}"/>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1109765" y="3511295"/>
            <a:ext cx="2406003" cy="2230525"/>
          </a:xfrm>
          <a:prstGeom prst="roundRect">
            <a:avLst>
              <a:gd name="adj" fmla="val 1858"/>
            </a:avLst>
          </a:prstGeom>
          <a:effectLst>
            <a:outerShdw blurRad="50800" dist="50800" dir="5400000" algn="tl" rotWithShape="0">
              <a:srgbClr val="000000">
                <a:alpha val="43000"/>
              </a:srgbClr>
            </a:outerShdw>
          </a:effectLst>
        </p:spPr>
      </p:pic>
      <p:pic>
        <p:nvPicPr>
          <p:cNvPr id="12" name="Picture 11" descr="A person with purple hair and a flag&#10;&#10;Description automatically generated">
            <a:extLst>
              <a:ext uri="{FF2B5EF4-FFF2-40B4-BE49-F238E27FC236}">
                <a16:creationId xmlns:a16="http://schemas.microsoft.com/office/drawing/2014/main" id="{E13A81AF-2C0C-FA82-6918-3CBB0A11FEA1}"/>
              </a:ext>
            </a:extLst>
          </p:cNvPr>
          <p:cNvPicPr>
            <a:picLocks noChangeAspect="1"/>
          </p:cNvPicPr>
          <p:nvPr/>
        </p:nvPicPr>
        <p:blipFill>
          <a:blip r:embed="rId6" cstate="email">
            <a:extLst>
              <a:ext uri="{28A0092B-C50C-407E-A947-70E740481C1C}">
                <a14:useLocalDpi xmlns:a14="http://schemas.microsoft.com/office/drawing/2010/main"/>
              </a:ext>
            </a:extLst>
          </a:blip>
          <a:srcRect r="-1" b="7292"/>
          <a:stretch/>
        </p:blipFill>
        <p:spPr>
          <a:xfrm>
            <a:off x="3685049" y="3511295"/>
            <a:ext cx="2406003" cy="2230525"/>
          </a:xfrm>
          <a:prstGeom prst="roundRect">
            <a:avLst>
              <a:gd name="adj" fmla="val 1858"/>
            </a:avLst>
          </a:prstGeom>
          <a:effectLst>
            <a:outerShdw blurRad="50800" dist="50800" dir="5400000" algn="tl" rotWithShape="0">
              <a:srgbClr val="000000">
                <a:alpha val="43000"/>
              </a:srgbClr>
            </a:outerShdw>
          </a:effectLst>
        </p:spPr>
      </p:pic>
    </p:spTree>
    <p:extLst>
      <p:ext uri="{BB962C8B-B14F-4D97-AF65-F5344CB8AC3E}">
        <p14:creationId xmlns:p14="http://schemas.microsoft.com/office/powerpoint/2010/main" val="1966777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8CA5C868-0A82-4975-8602-F49477C7D5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8" name="Rectangle 17">
              <a:extLst>
                <a:ext uri="{FF2B5EF4-FFF2-40B4-BE49-F238E27FC236}">
                  <a16:creationId xmlns:a16="http://schemas.microsoft.com/office/drawing/2014/main" id="{686BF052-6C01-4917-B7DB-1FFCF2551B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9" name="Freeform 5">
              <a:extLst>
                <a:ext uri="{FF2B5EF4-FFF2-40B4-BE49-F238E27FC236}">
                  <a16:creationId xmlns:a16="http://schemas.microsoft.com/office/drawing/2014/main" id="{9696179C-71E7-4A5B-B238-0AE1C74D63D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21" name="Rectangle 20">
            <a:extLst>
              <a:ext uri="{FF2B5EF4-FFF2-40B4-BE49-F238E27FC236}">
                <a16:creationId xmlns:a16="http://schemas.microsoft.com/office/drawing/2014/main" id="{129EED8E-74E7-42E8-979B-7A783E78A4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2">
            <a:extLst>
              <a:ext uri="{FF2B5EF4-FFF2-40B4-BE49-F238E27FC236}">
                <a16:creationId xmlns:a16="http://schemas.microsoft.com/office/drawing/2014/main" id="{0BD7060D-8DA2-4400-86F1-6A988F0E8A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5" name="Rectangle 24">
            <a:extLst>
              <a:ext uri="{FF2B5EF4-FFF2-40B4-BE49-F238E27FC236}">
                <a16:creationId xmlns:a16="http://schemas.microsoft.com/office/drawing/2014/main" id="{96E6678A-6101-4D77-8A14-5F70FBDB66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erson in a beige suit&#10;&#10;Description automatically generated">
            <a:extLst>
              <a:ext uri="{FF2B5EF4-FFF2-40B4-BE49-F238E27FC236}">
                <a16:creationId xmlns:a16="http://schemas.microsoft.com/office/drawing/2014/main" id="{A561DAFB-BDE7-236C-571F-BFC5D28D9B6C}"/>
              </a:ext>
            </a:extLst>
          </p:cNvPr>
          <p:cNvPicPr>
            <a:picLocks noChangeAspect="1"/>
          </p:cNvPicPr>
          <p:nvPr/>
        </p:nvPicPr>
        <p:blipFill>
          <a:blip r:embed="rId3"/>
          <a:stretch>
            <a:fillRect/>
          </a:stretch>
        </p:blipFill>
        <p:spPr>
          <a:xfrm>
            <a:off x="5871459" y="539775"/>
            <a:ext cx="2437129" cy="3330481"/>
          </a:xfrm>
          <a:prstGeom prst="roundRect">
            <a:avLst>
              <a:gd name="adj" fmla="val 1858"/>
            </a:avLst>
          </a:prstGeom>
          <a:effectLst/>
        </p:spPr>
      </p:pic>
      <p:pic>
        <p:nvPicPr>
          <p:cNvPr id="10" name="Picture 9" descr="A person in a suit and tie&#10;&#10;Description automatically generated">
            <a:extLst>
              <a:ext uri="{FF2B5EF4-FFF2-40B4-BE49-F238E27FC236}">
                <a16:creationId xmlns:a16="http://schemas.microsoft.com/office/drawing/2014/main" id="{4A6626C2-D1F9-78B0-C916-56BA80FA1B5F}"/>
              </a:ext>
            </a:extLst>
          </p:cNvPr>
          <p:cNvPicPr>
            <a:picLocks noChangeAspect="1"/>
          </p:cNvPicPr>
          <p:nvPr/>
        </p:nvPicPr>
        <p:blipFill>
          <a:blip r:embed="rId4"/>
          <a:stretch>
            <a:fillRect/>
          </a:stretch>
        </p:blipFill>
        <p:spPr>
          <a:xfrm>
            <a:off x="3124928" y="550098"/>
            <a:ext cx="2626614" cy="3320158"/>
          </a:xfrm>
          <a:prstGeom prst="roundRect">
            <a:avLst>
              <a:gd name="adj" fmla="val 1858"/>
            </a:avLst>
          </a:prstGeom>
          <a:effectLst/>
        </p:spPr>
      </p:pic>
      <p:pic>
        <p:nvPicPr>
          <p:cNvPr id="12" name="Picture 11" descr="A person in a suit and tie&#10;&#10;Description automatically generated">
            <a:extLst>
              <a:ext uri="{FF2B5EF4-FFF2-40B4-BE49-F238E27FC236}">
                <a16:creationId xmlns:a16="http://schemas.microsoft.com/office/drawing/2014/main" id="{1C9B17FC-CB9A-0908-D3A8-F4542F3E5650}"/>
              </a:ext>
            </a:extLst>
          </p:cNvPr>
          <p:cNvPicPr>
            <a:picLocks noChangeAspect="1"/>
          </p:cNvPicPr>
          <p:nvPr/>
        </p:nvPicPr>
        <p:blipFill>
          <a:blip r:embed="rId5"/>
          <a:stretch>
            <a:fillRect/>
          </a:stretch>
        </p:blipFill>
        <p:spPr>
          <a:xfrm>
            <a:off x="363457" y="551512"/>
            <a:ext cx="2626614" cy="3283267"/>
          </a:xfrm>
          <a:prstGeom prst="roundRect">
            <a:avLst>
              <a:gd name="adj" fmla="val 1858"/>
            </a:avLst>
          </a:prstGeom>
          <a:effectLst/>
        </p:spPr>
      </p:pic>
      <p:sp>
        <p:nvSpPr>
          <p:cNvPr id="27" name="Rectangle 26">
            <a:extLst>
              <a:ext uri="{FF2B5EF4-FFF2-40B4-BE49-F238E27FC236}">
                <a16:creationId xmlns:a16="http://schemas.microsoft.com/office/drawing/2014/main" id="{AFA4E1D0-9351-4451-B0A0-51BEA42D86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8" name="Picture 7" descr="A person in a suit and tie&#10;&#10;Description automatically generated">
            <a:extLst>
              <a:ext uri="{FF2B5EF4-FFF2-40B4-BE49-F238E27FC236}">
                <a16:creationId xmlns:a16="http://schemas.microsoft.com/office/drawing/2014/main" id="{D35C735A-1D19-BE75-CED6-8BF0801B5F0E}"/>
              </a:ext>
            </a:extLst>
          </p:cNvPr>
          <p:cNvPicPr>
            <a:picLocks noChangeAspect="1"/>
          </p:cNvPicPr>
          <p:nvPr/>
        </p:nvPicPr>
        <p:blipFill>
          <a:blip r:embed="rId6"/>
          <a:stretch>
            <a:fillRect/>
          </a:stretch>
        </p:blipFill>
        <p:spPr>
          <a:xfrm>
            <a:off x="8446197" y="528165"/>
            <a:ext cx="2671331" cy="3297186"/>
          </a:xfrm>
          <a:prstGeom prst="roundRect">
            <a:avLst>
              <a:gd name="adj" fmla="val 1858"/>
            </a:avLst>
          </a:prstGeom>
          <a:effectLst/>
        </p:spPr>
      </p:pic>
      <p:sp>
        <p:nvSpPr>
          <p:cNvPr id="29" name="Freeform: Shape 28">
            <a:extLst>
              <a:ext uri="{FF2B5EF4-FFF2-40B4-BE49-F238E27FC236}">
                <a16:creationId xmlns:a16="http://schemas.microsoft.com/office/drawing/2014/main" id="{0D052C5D-4E47-47F1-96A6-5251FAAEDE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4133850"/>
            <a:ext cx="11277600" cy="2250018"/>
          </a:xfrm>
          <a:custGeom>
            <a:avLst/>
            <a:gdLst>
              <a:gd name="connsiteX0" fmla="*/ 5264150 w 11277600"/>
              <a:gd name="connsiteY0" fmla="*/ 0 h 2250018"/>
              <a:gd name="connsiteX1" fmla="*/ 5499100 w 11277600"/>
              <a:gd name="connsiteY1" fmla="*/ 1588 h 2250018"/>
              <a:gd name="connsiteX2" fmla="*/ 5730875 w 11277600"/>
              <a:gd name="connsiteY2" fmla="*/ 1588 h 2250018"/>
              <a:gd name="connsiteX3" fmla="*/ 5961063 w 11277600"/>
              <a:gd name="connsiteY3" fmla="*/ 4763 h 2250018"/>
              <a:gd name="connsiteX4" fmla="*/ 6186488 w 11277600"/>
              <a:gd name="connsiteY4" fmla="*/ 9525 h 2250018"/>
              <a:gd name="connsiteX5" fmla="*/ 6410325 w 11277600"/>
              <a:gd name="connsiteY5" fmla="*/ 14288 h 2250018"/>
              <a:gd name="connsiteX6" fmla="*/ 6629400 w 11277600"/>
              <a:gd name="connsiteY6" fmla="*/ 19050 h 2250018"/>
              <a:gd name="connsiteX7" fmla="*/ 6846888 w 11277600"/>
              <a:gd name="connsiteY7" fmla="*/ 26988 h 2250018"/>
              <a:gd name="connsiteX8" fmla="*/ 7061200 w 11277600"/>
              <a:gd name="connsiteY8" fmla="*/ 34925 h 2250018"/>
              <a:gd name="connsiteX9" fmla="*/ 7270750 w 11277600"/>
              <a:gd name="connsiteY9" fmla="*/ 42863 h 2250018"/>
              <a:gd name="connsiteX10" fmla="*/ 7680325 w 11277600"/>
              <a:gd name="connsiteY10" fmla="*/ 63500 h 2250018"/>
              <a:gd name="connsiteX11" fmla="*/ 8072438 w 11277600"/>
              <a:gd name="connsiteY11" fmla="*/ 85725 h 2250018"/>
              <a:gd name="connsiteX12" fmla="*/ 8448675 w 11277600"/>
              <a:gd name="connsiteY12" fmla="*/ 109538 h 2250018"/>
              <a:gd name="connsiteX13" fmla="*/ 8805862 w 11277600"/>
              <a:gd name="connsiteY13" fmla="*/ 134938 h 2250018"/>
              <a:gd name="connsiteX14" fmla="*/ 9145588 w 11277600"/>
              <a:gd name="connsiteY14" fmla="*/ 161925 h 2250018"/>
              <a:gd name="connsiteX15" fmla="*/ 9461500 w 11277600"/>
              <a:gd name="connsiteY15" fmla="*/ 190500 h 2250018"/>
              <a:gd name="connsiteX16" fmla="*/ 9758362 w 11277600"/>
              <a:gd name="connsiteY16" fmla="*/ 219075 h 2250018"/>
              <a:gd name="connsiteX17" fmla="*/ 10031412 w 11277600"/>
              <a:gd name="connsiteY17" fmla="*/ 247650 h 2250018"/>
              <a:gd name="connsiteX18" fmla="*/ 10282238 w 11277600"/>
              <a:gd name="connsiteY18" fmla="*/ 274638 h 2250018"/>
              <a:gd name="connsiteX19" fmla="*/ 10504488 w 11277600"/>
              <a:gd name="connsiteY19" fmla="*/ 300038 h 2250018"/>
              <a:gd name="connsiteX20" fmla="*/ 10704512 w 11277600"/>
              <a:gd name="connsiteY20" fmla="*/ 323850 h 2250018"/>
              <a:gd name="connsiteX21" fmla="*/ 10874375 w 11277600"/>
              <a:gd name="connsiteY21" fmla="*/ 344488 h 2250018"/>
              <a:gd name="connsiteX22" fmla="*/ 11015662 w 11277600"/>
              <a:gd name="connsiteY22" fmla="*/ 363538 h 2250018"/>
              <a:gd name="connsiteX23" fmla="*/ 11210925 w 11277600"/>
              <a:gd name="connsiteY23" fmla="*/ 390525 h 2250018"/>
              <a:gd name="connsiteX24" fmla="*/ 11277600 w 11277600"/>
              <a:gd name="connsiteY24" fmla="*/ 400050 h 2250018"/>
              <a:gd name="connsiteX25" fmla="*/ 11277600 w 11277600"/>
              <a:gd name="connsiteY25" fmla="*/ 2250018 h 2250018"/>
              <a:gd name="connsiteX26" fmla="*/ 0 w 11277600"/>
              <a:gd name="connsiteY26" fmla="*/ 2250018 h 2250018"/>
              <a:gd name="connsiteX27" fmla="*/ 0 w 11277600"/>
              <a:gd name="connsiteY27" fmla="*/ 398463 h 2250018"/>
              <a:gd name="connsiteX28" fmla="*/ 255588 w 11277600"/>
              <a:gd name="connsiteY28" fmla="*/ 358775 h 2250018"/>
              <a:gd name="connsiteX29" fmla="*/ 511175 w 11277600"/>
              <a:gd name="connsiteY29" fmla="*/ 320675 h 2250018"/>
              <a:gd name="connsiteX30" fmla="*/ 766762 w 11277600"/>
              <a:gd name="connsiteY30" fmla="*/ 284163 h 2250018"/>
              <a:gd name="connsiteX31" fmla="*/ 1023938 w 11277600"/>
              <a:gd name="connsiteY31" fmla="*/ 252413 h 2250018"/>
              <a:gd name="connsiteX32" fmla="*/ 1279525 w 11277600"/>
              <a:gd name="connsiteY32" fmla="*/ 220663 h 2250018"/>
              <a:gd name="connsiteX33" fmla="*/ 1536700 w 11277600"/>
              <a:gd name="connsiteY33" fmla="*/ 190500 h 2250018"/>
              <a:gd name="connsiteX34" fmla="*/ 1790700 w 11277600"/>
              <a:gd name="connsiteY34" fmla="*/ 165100 h 2250018"/>
              <a:gd name="connsiteX35" fmla="*/ 2047875 w 11277600"/>
              <a:gd name="connsiteY35" fmla="*/ 141288 h 2250018"/>
              <a:gd name="connsiteX36" fmla="*/ 2303462 w 11277600"/>
              <a:gd name="connsiteY36" fmla="*/ 119063 h 2250018"/>
              <a:gd name="connsiteX37" fmla="*/ 2555875 w 11277600"/>
              <a:gd name="connsiteY37" fmla="*/ 100013 h 2250018"/>
              <a:gd name="connsiteX38" fmla="*/ 2809875 w 11277600"/>
              <a:gd name="connsiteY38" fmla="*/ 80963 h 2250018"/>
              <a:gd name="connsiteX39" fmla="*/ 3062288 w 11277600"/>
              <a:gd name="connsiteY39" fmla="*/ 65088 h 2250018"/>
              <a:gd name="connsiteX40" fmla="*/ 3313113 w 11277600"/>
              <a:gd name="connsiteY40" fmla="*/ 52388 h 2250018"/>
              <a:gd name="connsiteX41" fmla="*/ 3563938 w 11277600"/>
              <a:gd name="connsiteY41" fmla="*/ 39688 h 2250018"/>
              <a:gd name="connsiteX42" fmla="*/ 3811588 w 11277600"/>
              <a:gd name="connsiteY42" fmla="*/ 28575 h 2250018"/>
              <a:gd name="connsiteX43" fmla="*/ 4057650 w 11277600"/>
              <a:gd name="connsiteY43" fmla="*/ 20638 h 2250018"/>
              <a:gd name="connsiteX44" fmla="*/ 4303713 w 11277600"/>
              <a:gd name="connsiteY44" fmla="*/ 14288 h 2250018"/>
              <a:gd name="connsiteX45" fmla="*/ 4546600 w 11277600"/>
              <a:gd name="connsiteY45" fmla="*/ 7938 h 2250018"/>
              <a:gd name="connsiteX46" fmla="*/ 4787900 w 11277600"/>
              <a:gd name="connsiteY46" fmla="*/ 4763 h 2250018"/>
              <a:gd name="connsiteX47" fmla="*/ 5027613 w 11277600"/>
              <a:gd name="connsiteY47" fmla="*/ 1588 h 2250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277600" h="2250018">
                <a:moveTo>
                  <a:pt x="5264150" y="0"/>
                </a:moveTo>
                <a:lnTo>
                  <a:pt x="5499100" y="1588"/>
                </a:lnTo>
                <a:lnTo>
                  <a:pt x="5730875" y="1588"/>
                </a:lnTo>
                <a:lnTo>
                  <a:pt x="5961063" y="4763"/>
                </a:lnTo>
                <a:lnTo>
                  <a:pt x="6186488" y="9525"/>
                </a:lnTo>
                <a:lnTo>
                  <a:pt x="6410325" y="14288"/>
                </a:lnTo>
                <a:lnTo>
                  <a:pt x="6629400" y="19050"/>
                </a:lnTo>
                <a:lnTo>
                  <a:pt x="6846888" y="26988"/>
                </a:lnTo>
                <a:lnTo>
                  <a:pt x="7061200" y="34925"/>
                </a:lnTo>
                <a:lnTo>
                  <a:pt x="7270750" y="42863"/>
                </a:lnTo>
                <a:lnTo>
                  <a:pt x="7680325" y="63500"/>
                </a:lnTo>
                <a:lnTo>
                  <a:pt x="8072438" y="85725"/>
                </a:lnTo>
                <a:lnTo>
                  <a:pt x="8448675" y="109538"/>
                </a:lnTo>
                <a:lnTo>
                  <a:pt x="8805862" y="134938"/>
                </a:lnTo>
                <a:lnTo>
                  <a:pt x="9145588" y="161925"/>
                </a:lnTo>
                <a:lnTo>
                  <a:pt x="9461500" y="190500"/>
                </a:lnTo>
                <a:lnTo>
                  <a:pt x="9758362" y="219075"/>
                </a:lnTo>
                <a:lnTo>
                  <a:pt x="10031412" y="247650"/>
                </a:lnTo>
                <a:lnTo>
                  <a:pt x="10282238" y="274638"/>
                </a:lnTo>
                <a:lnTo>
                  <a:pt x="10504488" y="300038"/>
                </a:lnTo>
                <a:lnTo>
                  <a:pt x="10704512" y="323850"/>
                </a:lnTo>
                <a:lnTo>
                  <a:pt x="10874375" y="344488"/>
                </a:lnTo>
                <a:lnTo>
                  <a:pt x="11015662" y="363538"/>
                </a:lnTo>
                <a:lnTo>
                  <a:pt x="11210925" y="390525"/>
                </a:lnTo>
                <a:lnTo>
                  <a:pt x="11277600" y="400050"/>
                </a:lnTo>
                <a:lnTo>
                  <a:pt x="11277600" y="2250018"/>
                </a:lnTo>
                <a:lnTo>
                  <a:pt x="0" y="2250018"/>
                </a:lnTo>
                <a:lnTo>
                  <a:pt x="0" y="398463"/>
                </a:lnTo>
                <a:lnTo>
                  <a:pt x="255588" y="358775"/>
                </a:lnTo>
                <a:lnTo>
                  <a:pt x="511175" y="320675"/>
                </a:lnTo>
                <a:lnTo>
                  <a:pt x="766762" y="284163"/>
                </a:lnTo>
                <a:lnTo>
                  <a:pt x="1023938" y="252413"/>
                </a:lnTo>
                <a:lnTo>
                  <a:pt x="1279525" y="220663"/>
                </a:lnTo>
                <a:lnTo>
                  <a:pt x="1536700" y="190500"/>
                </a:lnTo>
                <a:lnTo>
                  <a:pt x="1790700" y="165100"/>
                </a:lnTo>
                <a:lnTo>
                  <a:pt x="2047875" y="141288"/>
                </a:lnTo>
                <a:lnTo>
                  <a:pt x="2303462" y="119063"/>
                </a:lnTo>
                <a:lnTo>
                  <a:pt x="2555875" y="100013"/>
                </a:lnTo>
                <a:lnTo>
                  <a:pt x="2809875" y="80963"/>
                </a:lnTo>
                <a:lnTo>
                  <a:pt x="3062288" y="65088"/>
                </a:lnTo>
                <a:lnTo>
                  <a:pt x="3313113" y="52388"/>
                </a:lnTo>
                <a:lnTo>
                  <a:pt x="3563938" y="39688"/>
                </a:lnTo>
                <a:lnTo>
                  <a:pt x="3811588" y="28575"/>
                </a:lnTo>
                <a:lnTo>
                  <a:pt x="4057650" y="20638"/>
                </a:lnTo>
                <a:lnTo>
                  <a:pt x="4303713" y="14288"/>
                </a:lnTo>
                <a:lnTo>
                  <a:pt x="4546600" y="7938"/>
                </a:lnTo>
                <a:lnTo>
                  <a:pt x="4787900" y="4763"/>
                </a:lnTo>
                <a:lnTo>
                  <a:pt x="5027613" y="1588"/>
                </a:lnTo>
                <a:close/>
              </a:path>
            </a:pathLst>
          </a:custGeom>
          <a:ln>
            <a:noFill/>
          </a:ln>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1" name="Freeform 5">
            <a:extLst>
              <a:ext uri="{FF2B5EF4-FFF2-40B4-BE49-F238E27FC236}">
                <a16:creationId xmlns:a16="http://schemas.microsoft.com/office/drawing/2014/main" id="{79B9FD3C-5633-44F4-902E-55A97B2D20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0371525">
            <a:off x="263767" y="4132535"/>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en-US"/>
          </a:p>
        </p:txBody>
      </p:sp>
      <p:sp>
        <p:nvSpPr>
          <p:cNvPr id="2" name="Title 1">
            <a:extLst>
              <a:ext uri="{FF2B5EF4-FFF2-40B4-BE49-F238E27FC236}">
                <a16:creationId xmlns:a16="http://schemas.microsoft.com/office/drawing/2014/main" id="{220FCA33-72F6-8D38-88B0-8BB8C0B41FDB}"/>
              </a:ext>
            </a:extLst>
          </p:cNvPr>
          <p:cNvSpPr>
            <a:spLocks noGrp="1"/>
          </p:cNvSpPr>
          <p:nvPr>
            <p:ph type="title"/>
          </p:nvPr>
        </p:nvSpPr>
        <p:spPr>
          <a:xfrm>
            <a:off x="649975" y="4517136"/>
            <a:ext cx="10893095" cy="1174947"/>
          </a:xfrm>
        </p:spPr>
        <p:txBody>
          <a:bodyPr vert="horz" lIns="91440" tIns="45720" rIns="91440" bIns="45720" rtlCol="0" anchor="b">
            <a:normAutofit/>
          </a:bodyPr>
          <a:lstStyle/>
          <a:p>
            <a:pPr algn="ctr"/>
            <a:r>
              <a:rPr lang="en-US" sz="6000" b="0" i="0" kern="1200" dirty="0">
                <a:solidFill>
                  <a:schemeClr val="bg2"/>
                </a:solidFill>
                <a:latin typeface="+mj-lt"/>
                <a:ea typeface="+mj-ea"/>
                <a:cs typeface="+mj-cs"/>
              </a:rPr>
              <a:t>CJS leadership </a:t>
            </a:r>
          </a:p>
        </p:txBody>
      </p:sp>
    </p:spTree>
    <p:extLst>
      <p:ext uri="{BB962C8B-B14F-4D97-AF65-F5344CB8AC3E}">
        <p14:creationId xmlns:p14="http://schemas.microsoft.com/office/powerpoint/2010/main" val="1474722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4091D54B-59AB-4A5E-8E9E-0421BD66D4F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32" name="Rectangle 31">
              <a:extLst>
                <a:ext uri="{FF2B5EF4-FFF2-40B4-BE49-F238E27FC236}">
                  <a16:creationId xmlns:a16="http://schemas.microsoft.com/office/drawing/2014/main" id="{547CE62E-FFFD-4A1F-BA78-C3B89C36FC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3" name="Freeform 5">
              <a:extLst>
                <a:ext uri="{FF2B5EF4-FFF2-40B4-BE49-F238E27FC236}">
                  <a16:creationId xmlns:a16="http://schemas.microsoft.com/office/drawing/2014/main" id="{AE51FD27-6B6A-4D21-BF22-245DA9BD0B3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35" name="Rectangle 34">
            <a:extLst>
              <a:ext uri="{FF2B5EF4-FFF2-40B4-BE49-F238E27FC236}">
                <a16:creationId xmlns:a16="http://schemas.microsoft.com/office/drawing/2014/main" id="{B8144315-1C5A-4185-A952-25D98D303D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7" name="Rectangle 36">
            <a:extLst>
              <a:ext uri="{FF2B5EF4-FFF2-40B4-BE49-F238E27FC236}">
                <a16:creationId xmlns:a16="http://schemas.microsoft.com/office/drawing/2014/main" id="{2B109C5B-3B98-48EB-A942-8D11CEA374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93"/>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a:lstStyle/>
          <a:p>
            <a:endParaRPr lang="en-US"/>
          </a:p>
        </p:txBody>
      </p:sp>
      <p:sp>
        <p:nvSpPr>
          <p:cNvPr id="39" name="Freeform 5">
            <a:extLst>
              <a:ext uri="{FF2B5EF4-FFF2-40B4-BE49-F238E27FC236}">
                <a16:creationId xmlns:a16="http://schemas.microsoft.com/office/drawing/2014/main" id="{A9C389E4-003E-40C9-AC9E-ED821C16F5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tx1"/>
          </a:solidFill>
          <a:ln>
            <a:noFill/>
          </a:ln>
        </p:spPr>
        <p:txBody>
          <a:bodyPr/>
          <a:lstStyle/>
          <a:p>
            <a:endParaRPr lang="en-US"/>
          </a:p>
        </p:txBody>
      </p:sp>
      <p:sp>
        <p:nvSpPr>
          <p:cNvPr id="48" name="Rectangle 47">
            <a:extLst>
              <a:ext uri="{FF2B5EF4-FFF2-40B4-BE49-F238E27FC236}">
                <a16:creationId xmlns:a16="http://schemas.microsoft.com/office/drawing/2014/main" id="{6C042684-2705-40BD-9104-A6B24CE1CA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B9AA8DD4-812F-6D6A-0DB7-3761F71D490C}"/>
              </a:ext>
            </a:extLst>
          </p:cNvPr>
          <p:cNvSpPr>
            <a:spLocks noGrp="1"/>
          </p:cNvSpPr>
          <p:nvPr>
            <p:ph type="title"/>
          </p:nvPr>
        </p:nvSpPr>
        <p:spPr>
          <a:xfrm>
            <a:off x="5247931" y="2433484"/>
            <a:ext cx="6268246" cy="3134032"/>
          </a:xfrm>
        </p:spPr>
        <p:txBody>
          <a:bodyPr vert="horz" lIns="91440" tIns="45720" rIns="91440" bIns="45720" rtlCol="0" anchor="b">
            <a:normAutofit fontScale="90000"/>
          </a:bodyPr>
          <a:lstStyle/>
          <a:p>
            <a:r>
              <a:rPr lang="en-US" sz="6600" b="0" i="0" kern="1200" dirty="0">
                <a:solidFill>
                  <a:srgbClr val="EBEBEB"/>
                </a:solidFill>
                <a:latin typeface="+mj-lt"/>
                <a:ea typeface="+mj-ea"/>
                <a:cs typeface="+mj-cs"/>
              </a:rPr>
              <a:t>CJS subcommittee jurisdiction is pretty broad</a:t>
            </a:r>
          </a:p>
        </p:txBody>
      </p:sp>
      <p:pic>
        <p:nvPicPr>
          <p:cNvPr id="4" name="Picture 3" descr="A screenshot of a computer&#10;&#10;Description automatically generated">
            <a:extLst>
              <a:ext uri="{FF2B5EF4-FFF2-40B4-BE49-F238E27FC236}">
                <a16:creationId xmlns:a16="http://schemas.microsoft.com/office/drawing/2014/main" id="{534F8AED-DC23-060E-3468-E4B76ACBD0D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8388" y="-792"/>
            <a:ext cx="3275012" cy="6858670"/>
          </a:xfrm>
          <a:prstGeom prst="roundRect">
            <a:avLst>
              <a:gd name="adj" fmla="val 1858"/>
            </a:avLst>
          </a:prstGeom>
          <a:effectLst>
            <a:outerShdw blurRad="50800" dist="50800" dir="5400000" algn="tl" rotWithShape="0">
              <a:srgbClr val="000000">
                <a:alpha val="43000"/>
              </a:srgbClr>
            </a:outerShdw>
          </a:effectLst>
        </p:spPr>
      </p:pic>
    </p:spTree>
    <p:extLst>
      <p:ext uri="{BB962C8B-B14F-4D97-AF65-F5344CB8AC3E}">
        <p14:creationId xmlns:p14="http://schemas.microsoft.com/office/powerpoint/2010/main" val="3728133468"/>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388DD50E-1D2D-48C6-A470-79FB7F337F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useBgFill="1">
        <p:nvSpPr>
          <p:cNvPr id="21" name="Rectangle 20">
            <a:extLst>
              <a:ext uri="{FF2B5EF4-FFF2-40B4-BE49-F238E27FC236}">
                <a16:creationId xmlns:a16="http://schemas.microsoft.com/office/drawing/2014/main" id="{85F279D6-ED25-4D3F-9479-8ABB21867D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22">
            <a:extLst>
              <a:ext uri="{FF2B5EF4-FFF2-40B4-BE49-F238E27FC236}">
                <a16:creationId xmlns:a16="http://schemas.microsoft.com/office/drawing/2014/main" id="{38D0B1B4-C487-47EF-B7D0-421066454C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275" y="643466"/>
            <a:ext cx="1970939" cy="5571067"/>
          </a:xfrm>
          <a:custGeom>
            <a:avLst/>
            <a:gdLst>
              <a:gd name="connsiteX0" fmla="*/ 0 w 1970939"/>
              <a:gd name="connsiteY0" fmla="*/ 0 h 5571067"/>
              <a:gd name="connsiteX1" fmla="*/ 1774861 w 1970939"/>
              <a:gd name="connsiteY1" fmla="*/ 0 h 5571067"/>
              <a:gd name="connsiteX2" fmla="*/ 1780256 w 1970939"/>
              <a:gd name="connsiteY2" fmla="*/ 32931 h 5571067"/>
              <a:gd name="connsiteX3" fmla="*/ 1802197 w 1970939"/>
              <a:gd name="connsiteY3" fmla="*/ 170349 h 5571067"/>
              <a:gd name="connsiteX4" fmla="*/ 1820981 w 1970939"/>
              <a:gd name="connsiteY4" fmla="*/ 308372 h 5571067"/>
              <a:gd name="connsiteX5" fmla="*/ 1839923 w 1970939"/>
              <a:gd name="connsiteY5" fmla="*/ 445791 h 5571067"/>
              <a:gd name="connsiteX6" fmla="*/ 1857602 w 1970939"/>
              <a:gd name="connsiteY6" fmla="*/ 583814 h 5571067"/>
              <a:gd name="connsiteX7" fmla="*/ 1872756 w 1970939"/>
              <a:gd name="connsiteY7" fmla="*/ 720022 h 5571067"/>
              <a:gd name="connsiteX8" fmla="*/ 1887120 w 1970939"/>
              <a:gd name="connsiteY8" fmla="*/ 858046 h 5571067"/>
              <a:gd name="connsiteX9" fmla="*/ 1900223 w 1970939"/>
              <a:gd name="connsiteY9" fmla="*/ 995464 h 5571067"/>
              <a:gd name="connsiteX10" fmla="*/ 1911588 w 1970939"/>
              <a:gd name="connsiteY10" fmla="*/ 1130461 h 5571067"/>
              <a:gd name="connsiteX11" fmla="*/ 1922953 w 1970939"/>
              <a:gd name="connsiteY11" fmla="*/ 1267274 h 5571067"/>
              <a:gd name="connsiteX12" fmla="*/ 1932424 w 1970939"/>
              <a:gd name="connsiteY12" fmla="*/ 1402271 h 5571067"/>
              <a:gd name="connsiteX13" fmla="*/ 1939842 w 1970939"/>
              <a:gd name="connsiteY13" fmla="*/ 1537267 h 5571067"/>
              <a:gd name="connsiteX14" fmla="*/ 1947577 w 1970939"/>
              <a:gd name="connsiteY14" fmla="*/ 1671659 h 5571067"/>
              <a:gd name="connsiteX15" fmla="*/ 1954049 w 1970939"/>
              <a:gd name="connsiteY15" fmla="*/ 1804840 h 5571067"/>
              <a:gd name="connsiteX16" fmla="*/ 1958627 w 1970939"/>
              <a:gd name="connsiteY16" fmla="*/ 1936810 h 5571067"/>
              <a:gd name="connsiteX17" fmla="*/ 1962573 w 1970939"/>
              <a:gd name="connsiteY17" fmla="*/ 2068780 h 5571067"/>
              <a:gd name="connsiteX18" fmla="*/ 1966361 w 1970939"/>
              <a:gd name="connsiteY18" fmla="*/ 2199539 h 5571067"/>
              <a:gd name="connsiteX19" fmla="*/ 1968098 w 1970939"/>
              <a:gd name="connsiteY19" fmla="*/ 2328482 h 5571067"/>
              <a:gd name="connsiteX20" fmla="*/ 1969992 w 1970939"/>
              <a:gd name="connsiteY20" fmla="*/ 2457425 h 5571067"/>
              <a:gd name="connsiteX21" fmla="*/ 1970939 w 1970939"/>
              <a:gd name="connsiteY21" fmla="*/ 2584552 h 5571067"/>
              <a:gd name="connsiteX22" fmla="*/ 1969992 w 1970939"/>
              <a:gd name="connsiteY22" fmla="*/ 2710469 h 5571067"/>
              <a:gd name="connsiteX23" fmla="*/ 1969992 w 1970939"/>
              <a:gd name="connsiteY23" fmla="*/ 2835174 h 5571067"/>
              <a:gd name="connsiteX24" fmla="*/ 1968098 w 1970939"/>
              <a:gd name="connsiteY24" fmla="*/ 2958669 h 5571067"/>
              <a:gd name="connsiteX25" fmla="*/ 1965256 w 1970939"/>
              <a:gd name="connsiteY25" fmla="*/ 3079742 h 5571067"/>
              <a:gd name="connsiteX26" fmla="*/ 1962573 w 1970939"/>
              <a:gd name="connsiteY26" fmla="*/ 3199605 h 5571067"/>
              <a:gd name="connsiteX27" fmla="*/ 1959574 w 1970939"/>
              <a:gd name="connsiteY27" fmla="*/ 3317046 h 5571067"/>
              <a:gd name="connsiteX28" fmla="*/ 1954996 w 1970939"/>
              <a:gd name="connsiteY28" fmla="*/ 3433882 h 5571067"/>
              <a:gd name="connsiteX29" fmla="*/ 1950103 w 1970939"/>
              <a:gd name="connsiteY29" fmla="*/ 3548902 h 5571067"/>
              <a:gd name="connsiteX30" fmla="*/ 1945683 w 1970939"/>
              <a:gd name="connsiteY30" fmla="*/ 3661500 h 5571067"/>
              <a:gd name="connsiteX31" fmla="*/ 1933213 w 1970939"/>
              <a:gd name="connsiteY31" fmla="*/ 3881248 h 5571067"/>
              <a:gd name="connsiteX32" fmla="*/ 1919953 w 1970939"/>
              <a:gd name="connsiteY32" fmla="*/ 4091916 h 5571067"/>
              <a:gd name="connsiteX33" fmla="*/ 1906063 w 1970939"/>
              <a:gd name="connsiteY33" fmla="*/ 4294109 h 5571067"/>
              <a:gd name="connsiteX34" fmla="*/ 1890751 w 1970939"/>
              <a:gd name="connsiteY34" fmla="*/ 4485405 h 5571067"/>
              <a:gd name="connsiteX35" fmla="*/ 1874809 w 1970939"/>
              <a:gd name="connsiteY35" fmla="*/ 4668226 h 5571067"/>
              <a:gd name="connsiteX36" fmla="*/ 1857602 w 1970939"/>
              <a:gd name="connsiteY36" fmla="*/ 4837728 h 5571067"/>
              <a:gd name="connsiteX37" fmla="*/ 1840713 w 1970939"/>
              <a:gd name="connsiteY37" fmla="*/ 4996940 h 5571067"/>
              <a:gd name="connsiteX38" fmla="*/ 1823823 w 1970939"/>
              <a:gd name="connsiteY38" fmla="*/ 5143439 h 5571067"/>
              <a:gd name="connsiteX39" fmla="*/ 1807880 w 1970939"/>
              <a:gd name="connsiteY39" fmla="*/ 5277830 h 5571067"/>
              <a:gd name="connsiteX40" fmla="*/ 1792726 w 1970939"/>
              <a:gd name="connsiteY40" fmla="*/ 5397087 h 5571067"/>
              <a:gd name="connsiteX41" fmla="*/ 1778362 w 1970939"/>
              <a:gd name="connsiteY41" fmla="*/ 5504843 h 5571067"/>
              <a:gd name="connsiteX42" fmla="*/ 1769613 w 1970939"/>
              <a:gd name="connsiteY42" fmla="*/ 5571067 h 5571067"/>
              <a:gd name="connsiteX43" fmla="*/ 0 w 1970939"/>
              <a:gd name="connsiteY43" fmla="*/ 5571067 h 5571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970939" h="5571067">
                <a:moveTo>
                  <a:pt x="0" y="0"/>
                </a:moveTo>
                <a:lnTo>
                  <a:pt x="1774861" y="0"/>
                </a:lnTo>
                <a:lnTo>
                  <a:pt x="1780256" y="32931"/>
                </a:lnTo>
                <a:lnTo>
                  <a:pt x="1802197" y="170349"/>
                </a:lnTo>
                <a:lnTo>
                  <a:pt x="1820981" y="308372"/>
                </a:lnTo>
                <a:lnTo>
                  <a:pt x="1839923" y="445791"/>
                </a:lnTo>
                <a:lnTo>
                  <a:pt x="1857602" y="583814"/>
                </a:lnTo>
                <a:lnTo>
                  <a:pt x="1872756" y="720022"/>
                </a:lnTo>
                <a:lnTo>
                  <a:pt x="1887120" y="858046"/>
                </a:lnTo>
                <a:lnTo>
                  <a:pt x="1900223" y="995464"/>
                </a:lnTo>
                <a:lnTo>
                  <a:pt x="1911588" y="1130461"/>
                </a:lnTo>
                <a:lnTo>
                  <a:pt x="1922953" y="1267274"/>
                </a:lnTo>
                <a:lnTo>
                  <a:pt x="1932424" y="1402271"/>
                </a:lnTo>
                <a:lnTo>
                  <a:pt x="1939842" y="1537267"/>
                </a:lnTo>
                <a:lnTo>
                  <a:pt x="1947577" y="1671659"/>
                </a:lnTo>
                <a:lnTo>
                  <a:pt x="1954049" y="1804840"/>
                </a:lnTo>
                <a:lnTo>
                  <a:pt x="1958627" y="1936810"/>
                </a:lnTo>
                <a:lnTo>
                  <a:pt x="1962573" y="2068780"/>
                </a:lnTo>
                <a:lnTo>
                  <a:pt x="1966361" y="2199539"/>
                </a:lnTo>
                <a:lnTo>
                  <a:pt x="1968098" y="2328482"/>
                </a:lnTo>
                <a:lnTo>
                  <a:pt x="1969992" y="2457425"/>
                </a:lnTo>
                <a:lnTo>
                  <a:pt x="1970939" y="2584552"/>
                </a:lnTo>
                <a:lnTo>
                  <a:pt x="1969992" y="2710469"/>
                </a:lnTo>
                <a:lnTo>
                  <a:pt x="1969992" y="2835174"/>
                </a:lnTo>
                <a:lnTo>
                  <a:pt x="1968098" y="2958669"/>
                </a:lnTo>
                <a:lnTo>
                  <a:pt x="1965256" y="3079742"/>
                </a:lnTo>
                <a:lnTo>
                  <a:pt x="1962573" y="3199605"/>
                </a:lnTo>
                <a:lnTo>
                  <a:pt x="1959574" y="3317046"/>
                </a:lnTo>
                <a:lnTo>
                  <a:pt x="1954996" y="3433882"/>
                </a:lnTo>
                <a:lnTo>
                  <a:pt x="1950103" y="3548902"/>
                </a:lnTo>
                <a:lnTo>
                  <a:pt x="1945683" y="3661500"/>
                </a:lnTo>
                <a:lnTo>
                  <a:pt x="1933213" y="3881248"/>
                </a:lnTo>
                <a:lnTo>
                  <a:pt x="1919953" y="4091916"/>
                </a:lnTo>
                <a:lnTo>
                  <a:pt x="1906063" y="4294109"/>
                </a:lnTo>
                <a:lnTo>
                  <a:pt x="1890751" y="4485405"/>
                </a:lnTo>
                <a:lnTo>
                  <a:pt x="1874809" y="4668226"/>
                </a:lnTo>
                <a:lnTo>
                  <a:pt x="1857602" y="4837728"/>
                </a:lnTo>
                <a:lnTo>
                  <a:pt x="1840713" y="4996940"/>
                </a:lnTo>
                <a:lnTo>
                  <a:pt x="1823823" y="5143439"/>
                </a:lnTo>
                <a:lnTo>
                  <a:pt x="1807880" y="5277830"/>
                </a:lnTo>
                <a:lnTo>
                  <a:pt x="1792726" y="5397087"/>
                </a:lnTo>
                <a:lnTo>
                  <a:pt x="1778362" y="5504843"/>
                </a:lnTo>
                <a:lnTo>
                  <a:pt x="1769613" y="5571067"/>
                </a:lnTo>
                <a:lnTo>
                  <a:pt x="0" y="5571067"/>
                </a:lnTo>
                <a:close/>
              </a:path>
            </a:pathLst>
          </a:custGeom>
          <a:ln>
            <a:noFill/>
          </a:ln>
        </p:spPr>
        <p:style>
          <a:lnRef idx="2">
            <a:schemeClr val="accent1">
              <a:shade val="50000"/>
            </a:schemeClr>
          </a:lnRef>
          <a:fillRef idx="1002">
            <a:schemeClr val="dk2"/>
          </a:fillRef>
          <a:effectRef idx="0">
            <a:schemeClr val="accent1"/>
          </a:effectRef>
          <a:fontRef idx="minor">
            <a:schemeClr val="lt1"/>
          </a:fontRef>
        </p:style>
        <p:txBody>
          <a:bodyPr wrap="square">
            <a:noAutofit/>
          </a:bodyPr>
          <a:lstStyle/>
          <a:p>
            <a:endParaRPr lang="en-US" dirty="0"/>
          </a:p>
        </p:txBody>
      </p:sp>
      <p:sp>
        <p:nvSpPr>
          <p:cNvPr id="25" name="Freeform: Shape 24">
            <a:extLst>
              <a:ext uri="{FF2B5EF4-FFF2-40B4-BE49-F238E27FC236}">
                <a16:creationId xmlns:a16="http://schemas.microsoft.com/office/drawing/2014/main" id="{0214736A-03B2-4B91-B0AF-B21213F3B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5922489">
            <a:off x="969335" y="1702087"/>
            <a:ext cx="3209207" cy="612850"/>
          </a:xfrm>
          <a:custGeom>
            <a:avLst/>
            <a:gdLst>
              <a:gd name="connsiteX0" fmla="*/ 3195151 w 3209207"/>
              <a:gd name="connsiteY0" fmla="*/ 612847 h 612850"/>
              <a:gd name="connsiteX1" fmla="*/ 3029871 w 3209207"/>
              <a:gd name="connsiteY1" fmla="*/ 611146 h 612850"/>
              <a:gd name="connsiteX2" fmla="*/ 2949639 w 3209207"/>
              <a:gd name="connsiteY2" fmla="*/ 608906 h 612850"/>
              <a:gd name="connsiteX3" fmla="*/ 2978018 w 3209207"/>
              <a:gd name="connsiteY3" fmla="*/ 258115 h 612850"/>
              <a:gd name="connsiteX4" fmla="*/ 2944764 w 3209207"/>
              <a:gd name="connsiteY4" fmla="*/ 260801 h 612850"/>
              <a:gd name="connsiteX5" fmla="*/ 2806036 w 3209207"/>
              <a:gd name="connsiteY5" fmla="*/ 271446 h 612850"/>
              <a:gd name="connsiteX6" fmla="*/ 2666958 w 3209207"/>
              <a:gd name="connsiteY6" fmla="*/ 278917 h 612850"/>
              <a:gd name="connsiteX7" fmla="*/ 2528469 w 3209207"/>
              <a:gd name="connsiteY7" fmla="*/ 286593 h 612850"/>
              <a:gd name="connsiteX8" fmla="*/ 2389479 w 3209207"/>
              <a:gd name="connsiteY8" fmla="*/ 292970 h 612850"/>
              <a:gd name="connsiteX9" fmla="*/ 2252501 w 3209207"/>
              <a:gd name="connsiteY9" fmla="*/ 296993 h 612850"/>
              <a:gd name="connsiteX10" fmla="*/ 2113775 w 3209207"/>
              <a:gd name="connsiteY10" fmla="*/ 300086 h 612850"/>
              <a:gd name="connsiteX11" fmla="*/ 1975755 w 3209207"/>
              <a:gd name="connsiteY11" fmla="*/ 301980 h 612850"/>
              <a:gd name="connsiteX12" fmla="*/ 1840287 w 3209207"/>
              <a:gd name="connsiteY12" fmla="*/ 302348 h 612850"/>
              <a:gd name="connsiteX13" fmla="*/ 1703009 w 3209207"/>
              <a:gd name="connsiteY13" fmla="*/ 302570 h 612850"/>
              <a:gd name="connsiteX14" fmla="*/ 1567693 w 3209207"/>
              <a:gd name="connsiteY14" fmla="*/ 301063 h 612850"/>
              <a:gd name="connsiteX15" fmla="*/ 1432543 w 3209207"/>
              <a:gd name="connsiteY15" fmla="*/ 297523 h 612850"/>
              <a:gd name="connsiteX16" fmla="*/ 1297969 w 3209207"/>
              <a:gd name="connsiteY16" fmla="*/ 294345 h 612850"/>
              <a:gd name="connsiteX17" fmla="*/ 1164703 w 3209207"/>
              <a:gd name="connsiteY17" fmla="*/ 290015 h 612850"/>
              <a:gd name="connsiteX18" fmla="*/ 1032796 w 3209207"/>
              <a:gd name="connsiteY18" fmla="*/ 283907 h 612850"/>
              <a:gd name="connsiteX19" fmla="*/ 900940 w 3209207"/>
              <a:gd name="connsiteY19" fmla="*/ 277172 h 612850"/>
              <a:gd name="connsiteX20" fmla="*/ 770303 w 3209207"/>
              <a:gd name="connsiteY20" fmla="*/ 270380 h 612850"/>
              <a:gd name="connsiteX21" fmla="*/ 641641 w 3209207"/>
              <a:gd name="connsiteY21" fmla="*/ 261702 h 612850"/>
              <a:gd name="connsiteX22" fmla="*/ 512966 w 3209207"/>
              <a:gd name="connsiteY22" fmla="*/ 253180 h 612850"/>
              <a:gd name="connsiteX23" fmla="*/ 386177 w 3209207"/>
              <a:gd name="connsiteY23" fmla="*/ 243867 h 612850"/>
              <a:gd name="connsiteX24" fmla="*/ 260746 w 3209207"/>
              <a:gd name="connsiteY24" fmla="*/ 232775 h 612850"/>
              <a:gd name="connsiteX25" fmla="*/ 136447 w 3209207"/>
              <a:gd name="connsiteY25" fmla="*/ 222719 h 612850"/>
              <a:gd name="connsiteX26" fmla="*/ 13506 w 3209207"/>
              <a:gd name="connsiteY26" fmla="*/ 210885 h 612850"/>
              <a:gd name="connsiteX27" fmla="*/ 0 w 3209207"/>
              <a:gd name="connsiteY27" fmla="*/ 209475 h 612850"/>
              <a:gd name="connsiteX28" fmla="*/ 40844 w 3209207"/>
              <a:gd name="connsiteY28" fmla="*/ 212313 h 612850"/>
              <a:gd name="connsiteX29" fmla="*/ 132211 w 3209207"/>
              <a:gd name="connsiteY29" fmla="*/ 216946 h 612850"/>
              <a:gd name="connsiteX30" fmla="*/ 225585 w 3209207"/>
              <a:gd name="connsiteY30" fmla="*/ 221811 h 612850"/>
              <a:gd name="connsiteX31" fmla="*/ 320298 w 3209207"/>
              <a:gd name="connsiteY31" fmla="*/ 226444 h 612850"/>
              <a:gd name="connsiteX32" fmla="*/ 415680 w 3209207"/>
              <a:gd name="connsiteY32" fmla="*/ 229340 h 612850"/>
              <a:gd name="connsiteX33" fmla="*/ 512735 w 3209207"/>
              <a:gd name="connsiteY33" fmla="*/ 232120 h 612850"/>
              <a:gd name="connsiteX34" fmla="*/ 611464 w 3209207"/>
              <a:gd name="connsiteY34" fmla="*/ 235015 h 612850"/>
              <a:gd name="connsiteX35" fmla="*/ 711532 w 3209207"/>
              <a:gd name="connsiteY35" fmla="*/ 236985 h 612850"/>
              <a:gd name="connsiteX36" fmla="*/ 812604 w 3209207"/>
              <a:gd name="connsiteY36" fmla="*/ 236985 h 612850"/>
              <a:gd name="connsiteX37" fmla="*/ 915014 w 3209207"/>
              <a:gd name="connsiteY37" fmla="*/ 237795 h 612850"/>
              <a:gd name="connsiteX38" fmla="*/ 1018428 w 3209207"/>
              <a:gd name="connsiteY38" fmla="*/ 236985 h 612850"/>
              <a:gd name="connsiteX39" fmla="*/ 1122847 w 3209207"/>
              <a:gd name="connsiteY39" fmla="*/ 235015 h 612850"/>
              <a:gd name="connsiteX40" fmla="*/ 1227600 w 3209207"/>
              <a:gd name="connsiteY40" fmla="*/ 233162 h 612850"/>
              <a:gd name="connsiteX41" fmla="*/ 1333692 w 3209207"/>
              <a:gd name="connsiteY41" fmla="*/ 229340 h 612850"/>
              <a:gd name="connsiteX42" fmla="*/ 1441122 w 3209207"/>
              <a:gd name="connsiteY42" fmla="*/ 225634 h 612850"/>
              <a:gd name="connsiteX43" fmla="*/ 1547883 w 3209207"/>
              <a:gd name="connsiteY43" fmla="*/ 220769 h 612850"/>
              <a:gd name="connsiteX44" fmla="*/ 1655983 w 3209207"/>
              <a:gd name="connsiteY44" fmla="*/ 214282 h 612850"/>
              <a:gd name="connsiteX45" fmla="*/ 1765421 w 3209207"/>
              <a:gd name="connsiteY45" fmla="*/ 206638 h 612850"/>
              <a:gd name="connsiteX46" fmla="*/ 1874860 w 3209207"/>
              <a:gd name="connsiteY46" fmla="*/ 199108 h 612850"/>
              <a:gd name="connsiteX47" fmla="*/ 1984299 w 3209207"/>
              <a:gd name="connsiteY47" fmla="*/ 189495 h 612850"/>
              <a:gd name="connsiteX48" fmla="*/ 2095745 w 3209207"/>
              <a:gd name="connsiteY48" fmla="*/ 178144 h 612850"/>
              <a:gd name="connsiteX49" fmla="*/ 2205184 w 3209207"/>
              <a:gd name="connsiteY49" fmla="*/ 166793 h 612850"/>
              <a:gd name="connsiteX50" fmla="*/ 2316631 w 3209207"/>
              <a:gd name="connsiteY50" fmla="*/ 153472 h 612850"/>
              <a:gd name="connsiteX51" fmla="*/ 2429081 w 3209207"/>
              <a:gd name="connsiteY51" fmla="*/ 139226 h 612850"/>
              <a:gd name="connsiteX52" fmla="*/ 2539523 w 3209207"/>
              <a:gd name="connsiteY52" fmla="*/ 124052 h 612850"/>
              <a:gd name="connsiteX53" fmla="*/ 2651305 w 3209207"/>
              <a:gd name="connsiteY53" fmla="*/ 106215 h 612850"/>
              <a:gd name="connsiteX54" fmla="*/ 2763086 w 3209207"/>
              <a:gd name="connsiteY54" fmla="*/ 87219 h 612850"/>
              <a:gd name="connsiteX55" fmla="*/ 2874867 w 3209207"/>
              <a:gd name="connsiteY55" fmla="*/ 68339 h 612850"/>
              <a:gd name="connsiteX56" fmla="*/ 2986314 w 3209207"/>
              <a:gd name="connsiteY56" fmla="*/ 46331 h 612850"/>
              <a:gd name="connsiteX57" fmla="*/ 3097760 w 3209207"/>
              <a:gd name="connsiteY57" fmla="*/ 23629 h 612850"/>
              <a:gd name="connsiteX58" fmla="*/ 3209207 w 3209207"/>
              <a:gd name="connsiteY58" fmla="*/ 0 h 612850"/>
              <a:gd name="connsiteX59" fmla="*/ 3195151 w 3209207"/>
              <a:gd name="connsiteY59" fmla="*/ 612847 h 61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09207" h="612850">
                <a:moveTo>
                  <a:pt x="3195151" y="612847"/>
                </a:moveTo>
                <a:cubicBezTo>
                  <a:pt x="3144238" y="612898"/>
                  <a:pt x="3088941" y="612318"/>
                  <a:pt x="3029871" y="611146"/>
                </a:cubicBezTo>
                <a:lnTo>
                  <a:pt x="2949639" y="608906"/>
                </a:lnTo>
                <a:lnTo>
                  <a:pt x="2978018" y="258115"/>
                </a:lnTo>
                <a:lnTo>
                  <a:pt x="2944764" y="260801"/>
                </a:lnTo>
                <a:lnTo>
                  <a:pt x="2806036" y="271446"/>
                </a:lnTo>
                <a:lnTo>
                  <a:pt x="2666958" y="278917"/>
                </a:lnTo>
                <a:lnTo>
                  <a:pt x="2528469" y="286593"/>
                </a:lnTo>
                <a:lnTo>
                  <a:pt x="2389479" y="292970"/>
                </a:lnTo>
                <a:lnTo>
                  <a:pt x="2252501" y="296993"/>
                </a:lnTo>
                <a:lnTo>
                  <a:pt x="2113775" y="300086"/>
                </a:lnTo>
                <a:lnTo>
                  <a:pt x="1975755" y="301980"/>
                </a:lnTo>
                <a:lnTo>
                  <a:pt x="1840287" y="302348"/>
                </a:lnTo>
                <a:lnTo>
                  <a:pt x="1703009" y="302570"/>
                </a:lnTo>
                <a:lnTo>
                  <a:pt x="1567693" y="301063"/>
                </a:lnTo>
                <a:lnTo>
                  <a:pt x="1432543" y="297523"/>
                </a:lnTo>
                <a:lnTo>
                  <a:pt x="1297969" y="294345"/>
                </a:lnTo>
                <a:lnTo>
                  <a:pt x="1164703" y="290015"/>
                </a:lnTo>
                <a:lnTo>
                  <a:pt x="1032796" y="283907"/>
                </a:lnTo>
                <a:lnTo>
                  <a:pt x="900940" y="277172"/>
                </a:lnTo>
                <a:lnTo>
                  <a:pt x="770303" y="270380"/>
                </a:lnTo>
                <a:lnTo>
                  <a:pt x="641641" y="261702"/>
                </a:lnTo>
                <a:lnTo>
                  <a:pt x="512966" y="253180"/>
                </a:lnTo>
                <a:lnTo>
                  <a:pt x="386177" y="243867"/>
                </a:lnTo>
                <a:lnTo>
                  <a:pt x="260746" y="232775"/>
                </a:lnTo>
                <a:lnTo>
                  <a:pt x="136447" y="222719"/>
                </a:lnTo>
                <a:lnTo>
                  <a:pt x="13506" y="210885"/>
                </a:lnTo>
                <a:lnTo>
                  <a:pt x="0" y="209475"/>
                </a:lnTo>
                <a:lnTo>
                  <a:pt x="40844" y="212313"/>
                </a:lnTo>
                <a:lnTo>
                  <a:pt x="132211" y="216946"/>
                </a:lnTo>
                <a:lnTo>
                  <a:pt x="225585" y="221811"/>
                </a:lnTo>
                <a:lnTo>
                  <a:pt x="320298" y="226444"/>
                </a:lnTo>
                <a:lnTo>
                  <a:pt x="415680" y="229340"/>
                </a:lnTo>
                <a:lnTo>
                  <a:pt x="512735" y="232120"/>
                </a:lnTo>
                <a:lnTo>
                  <a:pt x="611464" y="235015"/>
                </a:lnTo>
                <a:lnTo>
                  <a:pt x="711532" y="236985"/>
                </a:lnTo>
                <a:lnTo>
                  <a:pt x="812604" y="236985"/>
                </a:lnTo>
                <a:lnTo>
                  <a:pt x="915014" y="237795"/>
                </a:lnTo>
                <a:lnTo>
                  <a:pt x="1018428" y="236985"/>
                </a:lnTo>
                <a:lnTo>
                  <a:pt x="1122847" y="235015"/>
                </a:lnTo>
                <a:lnTo>
                  <a:pt x="1227600" y="233162"/>
                </a:lnTo>
                <a:lnTo>
                  <a:pt x="1333692" y="229340"/>
                </a:lnTo>
                <a:lnTo>
                  <a:pt x="1441122" y="225634"/>
                </a:lnTo>
                <a:lnTo>
                  <a:pt x="1547883" y="220769"/>
                </a:lnTo>
                <a:lnTo>
                  <a:pt x="1655983" y="214282"/>
                </a:lnTo>
                <a:lnTo>
                  <a:pt x="1765421" y="206638"/>
                </a:lnTo>
                <a:lnTo>
                  <a:pt x="1874860" y="199108"/>
                </a:lnTo>
                <a:lnTo>
                  <a:pt x="1984299" y="189495"/>
                </a:lnTo>
                <a:lnTo>
                  <a:pt x="2095745" y="178144"/>
                </a:lnTo>
                <a:lnTo>
                  <a:pt x="2205184" y="166793"/>
                </a:lnTo>
                <a:lnTo>
                  <a:pt x="2316631" y="153472"/>
                </a:lnTo>
                <a:lnTo>
                  <a:pt x="2429081" y="139226"/>
                </a:lnTo>
                <a:lnTo>
                  <a:pt x="2539523" y="124052"/>
                </a:lnTo>
                <a:lnTo>
                  <a:pt x="2651305" y="106215"/>
                </a:lnTo>
                <a:lnTo>
                  <a:pt x="2763086" y="87219"/>
                </a:lnTo>
                <a:lnTo>
                  <a:pt x="2874867" y="68339"/>
                </a:lnTo>
                <a:lnTo>
                  <a:pt x="2986314" y="46331"/>
                </a:lnTo>
                <a:lnTo>
                  <a:pt x="3097760" y="23629"/>
                </a:lnTo>
                <a:lnTo>
                  <a:pt x="3209207" y="0"/>
                </a:lnTo>
                <a:cubicBezTo>
                  <a:pt x="3198832" y="386055"/>
                  <a:pt x="3205525" y="226792"/>
                  <a:pt x="3195151" y="612847"/>
                </a:cubicBezTo>
                <a:close/>
              </a:path>
            </a:pathLst>
          </a:custGeom>
          <a:solidFill>
            <a:schemeClr val="bg1">
              <a:alpha val="20000"/>
            </a:schemeClr>
          </a:solidFill>
          <a:ln>
            <a:noFill/>
          </a:ln>
        </p:spPr>
        <p:txBody>
          <a:bodyPr wrap="square">
            <a:noAutofit/>
          </a:bodyPr>
          <a:lstStyle/>
          <a:p>
            <a:endParaRPr lang="en-US" dirty="0"/>
          </a:p>
        </p:txBody>
      </p:sp>
      <p:pic>
        <p:nvPicPr>
          <p:cNvPr id="5" name="Content Placeholder 4" descr="A graph of a graph showing the growth of the current dollar&#10;&#10;Description automatically generated with medium confidence">
            <a:extLst>
              <a:ext uri="{FF2B5EF4-FFF2-40B4-BE49-F238E27FC236}">
                <a16:creationId xmlns:a16="http://schemas.microsoft.com/office/drawing/2014/main" id="{1E29F8E9-C50E-C391-E2DF-A1C81E1DBB32}"/>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3680602" y="32532"/>
            <a:ext cx="6757210" cy="6825468"/>
          </a:xfrm>
          <a:prstGeom prst="rect">
            <a:avLst/>
          </a:prstGeom>
        </p:spPr>
      </p:pic>
      <p:sp>
        <p:nvSpPr>
          <p:cNvPr id="6" name="TextBox 5">
            <a:extLst>
              <a:ext uri="{FF2B5EF4-FFF2-40B4-BE49-F238E27FC236}">
                <a16:creationId xmlns:a16="http://schemas.microsoft.com/office/drawing/2014/main" id="{F551D580-4972-E87D-DF14-E325F87C3C41}"/>
              </a:ext>
            </a:extLst>
          </p:cNvPr>
          <p:cNvSpPr txBox="1"/>
          <p:nvPr/>
        </p:nvSpPr>
        <p:spPr>
          <a:xfrm>
            <a:off x="683513" y="5420720"/>
            <a:ext cx="1514401" cy="646331"/>
          </a:xfrm>
          <a:prstGeom prst="rect">
            <a:avLst/>
          </a:prstGeom>
          <a:noFill/>
        </p:spPr>
        <p:txBody>
          <a:bodyPr wrap="square" rtlCol="0">
            <a:spAutoFit/>
          </a:bodyPr>
          <a:lstStyle/>
          <a:p>
            <a:r>
              <a:rPr lang="en-US" dirty="0">
                <a:solidFill>
                  <a:schemeClr val="bg1"/>
                </a:solidFill>
              </a:rPr>
              <a:t>NASA spending</a:t>
            </a:r>
          </a:p>
        </p:txBody>
      </p:sp>
      <p:sp>
        <p:nvSpPr>
          <p:cNvPr id="7" name="TextBox 6">
            <a:extLst>
              <a:ext uri="{FF2B5EF4-FFF2-40B4-BE49-F238E27FC236}">
                <a16:creationId xmlns:a16="http://schemas.microsoft.com/office/drawing/2014/main" id="{06E6449D-C51E-1183-413B-5AF296FF65FB}"/>
              </a:ext>
            </a:extLst>
          </p:cNvPr>
          <p:cNvSpPr txBox="1"/>
          <p:nvPr/>
        </p:nvSpPr>
        <p:spPr>
          <a:xfrm>
            <a:off x="0" y="6565900"/>
            <a:ext cx="4546600" cy="338554"/>
          </a:xfrm>
          <a:prstGeom prst="rect">
            <a:avLst/>
          </a:prstGeom>
          <a:noFill/>
        </p:spPr>
        <p:txBody>
          <a:bodyPr wrap="square" rtlCol="0">
            <a:spAutoFit/>
          </a:bodyPr>
          <a:lstStyle/>
          <a:p>
            <a:r>
              <a:rPr lang="en-US" sz="1600" dirty="0">
                <a:hlinkClick r:id="rId3"/>
              </a:rPr>
              <a:t>Source: Congressional Research Service</a:t>
            </a:r>
            <a:endParaRPr lang="en-US" sz="1600" dirty="0"/>
          </a:p>
        </p:txBody>
      </p:sp>
    </p:spTree>
    <p:extLst>
      <p:ext uri="{BB962C8B-B14F-4D97-AF65-F5344CB8AC3E}">
        <p14:creationId xmlns:p14="http://schemas.microsoft.com/office/powerpoint/2010/main" val="41443968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091D54B-59AB-4A5E-8E9E-0421BD66D4F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1" name="Rectangle 10">
              <a:extLst>
                <a:ext uri="{FF2B5EF4-FFF2-40B4-BE49-F238E27FC236}">
                  <a16:creationId xmlns:a16="http://schemas.microsoft.com/office/drawing/2014/main" id="{547CE62E-FFFD-4A1F-BA78-C3B89C36FC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2" name="Freeform 5">
              <a:extLst>
                <a:ext uri="{FF2B5EF4-FFF2-40B4-BE49-F238E27FC236}">
                  <a16:creationId xmlns:a16="http://schemas.microsoft.com/office/drawing/2014/main" id="{AE51FD27-6B6A-4D21-BF22-245DA9BD0B3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14" name="Rectangle 13">
            <a:extLst>
              <a:ext uri="{FF2B5EF4-FFF2-40B4-BE49-F238E27FC236}">
                <a16:creationId xmlns:a16="http://schemas.microsoft.com/office/drawing/2014/main" id="{B8144315-1C5A-4185-A952-25D98D303D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Freeform 5">
            <a:extLst>
              <a:ext uri="{FF2B5EF4-FFF2-40B4-BE49-F238E27FC236}">
                <a16:creationId xmlns:a16="http://schemas.microsoft.com/office/drawing/2014/main" id="{11CAC6F2-0806-417B-BF5D-5AEF6195FA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tx1"/>
          </a:solidFill>
          <a:ln>
            <a:noFill/>
          </a:ln>
        </p:spPr>
        <p:txBody>
          <a:bodyPr/>
          <a:lstStyle/>
          <a:p>
            <a:endParaRPr lang="en-US"/>
          </a:p>
        </p:txBody>
      </p:sp>
      <p:sp>
        <p:nvSpPr>
          <p:cNvPr id="18" name="Rectangle 17">
            <a:extLst>
              <a:ext uri="{FF2B5EF4-FFF2-40B4-BE49-F238E27FC236}">
                <a16:creationId xmlns:a16="http://schemas.microsoft.com/office/drawing/2014/main" id="{D4723B02-0AAB-4F6E-BA41-8ED99D559D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6509762E-F209-02CB-B5E5-B7F4C9BE0DCC}"/>
              </a:ext>
            </a:extLst>
          </p:cNvPr>
          <p:cNvSpPr>
            <a:spLocks noGrp="1"/>
          </p:cNvSpPr>
          <p:nvPr>
            <p:ph type="title"/>
          </p:nvPr>
        </p:nvSpPr>
        <p:spPr>
          <a:xfrm>
            <a:off x="8051801" y="5918200"/>
            <a:ext cx="3606799" cy="432619"/>
          </a:xfrm>
        </p:spPr>
        <p:txBody>
          <a:bodyPr vert="horz" lIns="91440" tIns="45720" rIns="91440" bIns="45720" rtlCol="0" anchor="b">
            <a:normAutofit fontScale="90000"/>
          </a:bodyPr>
          <a:lstStyle/>
          <a:p>
            <a:r>
              <a:rPr lang="en-US" sz="1400" b="0" i="0" kern="1200" dirty="0">
                <a:solidFill>
                  <a:srgbClr val="EBEBEB"/>
                </a:solidFill>
                <a:latin typeface="+mj-lt"/>
                <a:ea typeface="+mj-ea"/>
                <a:cs typeface="+mj-cs"/>
                <a:hlinkClick r:id="rId3"/>
              </a:rPr>
              <a:t>Source: Congressional Research Service</a:t>
            </a:r>
            <a:endParaRPr lang="en-US" sz="1400" b="0" i="0" kern="1200" dirty="0">
              <a:solidFill>
                <a:srgbClr val="EBEBEB"/>
              </a:solidFill>
              <a:latin typeface="+mj-lt"/>
              <a:ea typeface="+mj-ea"/>
              <a:cs typeface="+mj-cs"/>
            </a:endParaRPr>
          </a:p>
        </p:txBody>
      </p:sp>
      <p:pic>
        <p:nvPicPr>
          <p:cNvPr id="5" name="Content Placeholder 4" descr="A screenshot of a document&#10;&#10;Description automatically generated">
            <a:extLst>
              <a:ext uri="{FF2B5EF4-FFF2-40B4-BE49-F238E27FC236}">
                <a16:creationId xmlns:a16="http://schemas.microsoft.com/office/drawing/2014/main" id="{C8237CF6-A5E5-ADED-4248-79EB1D121E72}"/>
              </a:ext>
            </a:extLst>
          </p:cNvPr>
          <p:cNvPicPr>
            <a:picLocks noGrp="1" noChangeAspect="1"/>
          </p:cNvPicPr>
          <p:nvPr>
            <p:ph idx="1"/>
          </p:nvPr>
        </p:nvPicPr>
        <p:blipFill>
          <a:blip r:embed="rId4" cstate="email">
            <a:extLst>
              <a:ext uri="{28A0092B-C50C-407E-A947-70E740481C1C}">
                <a14:useLocalDpi xmlns:a14="http://schemas.microsoft.com/office/drawing/2010/main"/>
              </a:ext>
            </a:extLst>
          </a:blip>
          <a:stretch>
            <a:fillRect/>
          </a:stretch>
        </p:blipFill>
        <p:spPr>
          <a:xfrm>
            <a:off x="1391763" y="0"/>
            <a:ext cx="6126638" cy="6826340"/>
          </a:xfrm>
          <a:prstGeom prst="roundRect">
            <a:avLst>
              <a:gd name="adj" fmla="val 1858"/>
            </a:avLst>
          </a:prstGeom>
          <a:effectLst>
            <a:outerShdw blurRad="50800" dist="50800" dir="5400000" algn="tl" rotWithShape="0">
              <a:srgbClr val="000000">
                <a:alpha val="43000"/>
              </a:srgbClr>
            </a:outerShdw>
          </a:effectLst>
        </p:spPr>
      </p:pic>
    </p:spTree>
    <p:extLst>
      <p:ext uri="{BB962C8B-B14F-4D97-AF65-F5344CB8AC3E}">
        <p14:creationId xmlns:p14="http://schemas.microsoft.com/office/powerpoint/2010/main" val="1153904371"/>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149A1-6A23-5D23-C482-B5169C3EDF73}"/>
              </a:ext>
            </a:extLst>
          </p:cNvPr>
          <p:cNvSpPr>
            <a:spLocks noGrp="1"/>
          </p:cNvSpPr>
          <p:nvPr>
            <p:ph type="title"/>
          </p:nvPr>
        </p:nvSpPr>
        <p:spPr/>
        <p:txBody>
          <a:bodyPr/>
          <a:lstStyle/>
          <a:p>
            <a:pPr algn="ctr"/>
            <a:r>
              <a:rPr lang="en-US" dirty="0"/>
              <a:t>Appropriations bills</a:t>
            </a:r>
          </a:p>
        </p:txBody>
      </p:sp>
      <p:sp>
        <p:nvSpPr>
          <p:cNvPr id="3" name="Text Placeholder 2">
            <a:extLst>
              <a:ext uri="{FF2B5EF4-FFF2-40B4-BE49-F238E27FC236}">
                <a16:creationId xmlns:a16="http://schemas.microsoft.com/office/drawing/2014/main" id="{0D5C2F55-3403-33C8-6E6A-8FDA50DFE646}"/>
              </a:ext>
            </a:extLst>
          </p:cNvPr>
          <p:cNvSpPr>
            <a:spLocks noGrp="1"/>
          </p:cNvSpPr>
          <p:nvPr>
            <p:ph type="body" idx="1"/>
          </p:nvPr>
        </p:nvSpPr>
        <p:spPr/>
        <p:txBody>
          <a:bodyPr/>
          <a:lstStyle/>
          <a:p>
            <a:r>
              <a:rPr lang="en-US" dirty="0"/>
              <a:t>House bills	</a:t>
            </a:r>
          </a:p>
        </p:txBody>
      </p:sp>
      <p:sp>
        <p:nvSpPr>
          <p:cNvPr id="4" name="Text Placeholder 3">
            <a:extLst>
              <a:ext uri="{FF2B5EF4-FFF2-40B4-BE49-F238E27FC236}">
                <a16:creationId xmlns:a16="http://schemas.microsoft.com/office/drawing/2014/main" id="{3AFD518C-9BBA-E78E-E8CC-F4C241B62D18}"/>
              </a:ext>
            </a:extLst>
          </p:cNvPr>
          <p:cNvSpPr>
            <a:spLocks noGrp="1"/>
          </p:cNvSpPr>
          <p:nvPr>
            <p:ph type="body" sz="half" idx="15"/>
          </p:nvPr>
        </p:nvSpPr>
        <p:spPr>
          <a:xfrm>
            <a:off x="1154953" y="3179764"/>
            <a:ext cx="3141879" cy="3539691"/>
          </a:xfrm>
        </p:spPr>
        <p:txBody>
          <a:bodyPr>
            <a:normAutofit lnSpcReduction="10000"/>
          </a:bodyPr>
          <a:lstStyle/>
          <a:p>
            <a:r>
              <a:rPr lang="en-US" dirty="0"/>
              <a:t>Spending levels and policy typically align with the party that’s in the majority. </a:t>
            </a:r>
          </a:p>
          <a:p>
            <a:r>
              <a:rPr lang="en-US" dirty="0"/>
              <a:t>Usually reported out of committee along party-line votes</a:t>
            </a:r>
          </a:p>
          <a:p>
            <a:r>
              <a:rPr lang="en-US" dirty="0"/>
              <a:t>Three options on the House floor: </a:t>
            </a:r>
          </a:p>
          <a:p>
            <a:r>
              <a:rPr lang="en-US" dirty="0"/>
              <a:t>Closed rule [No amendments]</a:t>
            </a:r>
          </a:p>
          <a:p>
            <a:r>
              <a:rPr lang="en-US" dirty="0"/>
              <a:t>Structured rule [Rules Committee filters amendments]</a:t>
            </a:r>
          </a:p>
          <a:p>
            <a:r>
              <a:rPr lang="en-US" dirty="0"/>
              <a:t>Open rule [Any House lawmaker can offer amendments – Modified open rule means they must print amendment in congressional record first]</a:t>
            </a:r>
          </a:p>
        </p:txBody>
      </p:sp>
      <p:sp>
        <p:nvSpPr>
          <p:cNvPr id="5" name="Text Placeholder 4">
            <a:extLst>
              <a:ext uri="{FF2B5EF4-FFF2-40B4-BE49-F238E27FC236}">
                <a16:creationId xmlns:a16="http://schemas.microsoft.com/office/drawing/2014/main" id="{6D3CF52F-A538-9EE3-A795-4D9EDD4BC916}"/>
              </a:ext>
            </a:extLst>
          </p:cNvPr>
          <p:cNvSpPr>
            <a:spLocks noGrp="1"/>
          </p:cNvSpPr>
          <p:nvPr>
            <p:ph type="body" sz="quarter" idx="3"/>
          </p:nvPr>
        </p:nvSpPr>
        <p:spPr/>
        <p:txBody>
          <a:bodyPr/>
          <a:lstStyle/>
          <a:p>
            <a:r>
              <a:rPr lang="en-US" dirty="0"/>
              <a:t>Senate bills</a:t>
            </a:r>
          </a:p>
        </p:txBody>
      </p:sp>
      <p:sp>
        <p:nvSpPr>
          <p:cNvPr id="6" name="Text Placeholder 5">
            <a:extLst>
              <a:ext uri="{FF2B5EF4-FFF2-40B4-BE49-F238E27FC236}">
                <a16:creationId xmlns:a16="http://schemas.microsoft.com/office/drawing/2014/main" id="{1EBA7371-68D9-1BAE-272C-D1868C0E4C79}"/>
              </a:ext>
            </a:extLst>
          </p:cNvPr>
          <p:cNvSpPr>
            <a:spLocks noGrp="1"/>
          </p:cNvSpPr>
          <p:nvPr>
            <p:ph type="body" sz="half" idx="16"/>
          </p:nvPr>
        </p:nvSpPr>
        <p:spPr>
          <a:xfrm>
            <a:off x="4512721" y="3179763"/>
            <a:ext cx="3147009" cy="3539691"/>
          </a:xfrm>
        </p:spPr>
        <p:txBody>
          <a:bodyPr/>
          <a:lstStyle/>
          <a:p>
            <a:r>
              <a:rPr lang="en-US" dirty="0"/>
              <a:t>Senate spending bills tend to be more bipartisan and can often look more like the final product.</a:t>
            </a:r>
          </a:p>
          <a:p>
            <a:endParaRPr lang="en-US" dirty="0"/>
          </a:p>
          <a:p>
            <a:r>
              <a:rPr lang="en-US" dirty="0"/>
              <a:t>Senate floor time is much more valuable than in the House, so leadership tends to only bring bipartisan bills to the floor. </a:t>
            </a:r>
          </a:p>
          <a:p>
            <a:endParaRPr lang="en-US" dirty="0"/>
          </a:p>
          <a:p>
            <a:r>
              <a:rPr lang="en-US" dirty="0"/>
              <a:t>Amendments are negotiated behind the scenes by committee and chamber leadership  </a:t>
            </a:r>
          </a:p>
        </p:txBody>
      </p:sp>
      <p:sp>
        <p:nvSpPr>
          <p:cNvPr id="7" name="Text Placeholder 6">
            <a:extLst>
              <a:ext uri="{FF2B5EF4-FFF2-40B4-BE49-F238E27FC236}">
                <a16:creationId xmlns:a16="http://schemas.microsoft.com/office/drawing/2014/main" id="{ACD15A39-C65D-0A82-C875-9CB9A9E4F96E}"/>
              </a:ext>
            </a:extLst>
          </p:cNvPr>
          <p:cNvSpPr>
            <a:spLocks noGrp="1"/>
          </p:cNvSpPr>
          <p:nvPr>
            <p:ph type="body" sz="quarter" idx="13"/>
          </p:nvPr>
        </p:nvSpPr>
        <p:spPr/>
        <p:txBody>
          <a:bodyPr/>
          <a:lstStyle/>
          <a:p>
            <a:r>
              <a:rPr lang="en-US" dirty="0"/>
              <a:t>Conferenced bills</a:t>
            </a:r>
          </a:p>
        </p:txBody>
      </p:sp>
      <p:sp>
        <p:nvSpPr>
          <p:cNvPr id="8" name="Text Placeholder 7">
            <a:extLst>
              <a:ext uri="{FF2B5EF4-FFF2-40B4-BE49-F238E27FC236}">
                <a16:creationId xmlns:a16="http://schemas.microsoft.com/office/drawing/2014/main" id="{BA8E8C1C-6D48-5F11-89E6-E34E0136AFA2}"/>
              </a:ext>
            </a:extLst>
          </p:cNvPr>
          <p:cNvSpPr>
            <a:spLocks noGrp="1"/>
          </p:cNvSpPr>
          <p:nvPr>
            <p:ph type="body" sz="half" idx="17"/>
          </p:nvPr>
        </p:nvSpPr>
        <p:spPr>
          <a:xfrm>
            <a:off x="7888329" y="3179762"/>
            <a:ext cx="3145536" cy="3539691"/>
          </a:xfrm>
        </p:spPr>
        <p:txBody>
          <a:bodyPr/>
          <a:lstStyle/>
          <a:p>
            <a:r>
              <a:rPr lang="en-US" dirty="0"/>
              <a:t>Typically negotiated at the subcommittee leadership level first</a:t>
            </a:r>
          </a:p>
          <a:p>
            <a:r>
              <a:rPr lang="en-US" dirty="0"/>
              <a:t>Any unresolved issues bumped up to the full Appropriations Committee leadership level</a:t>
            </a:r>
          </a:p>
          <a:p>
            <a:r>
              <a:rPr lang="en-US" dirty="0"/>
              <a:t>Final unresolved issues sent to congressional leaders for bipartisan, bicameral agreement.</a:t>
            </a:r>
          </a:p>
          <a:p>
            <a:r>
              <a:rPr lang="en-US" dirty="0"/>
              <a:t>Conferenced bills released, move through House vote, Senate vote, president’s signature</a:t>
            </a:r>
          </a:p>
        </p:txBody>
      </p:sp>
    </p:spTree>
    <p:extLst>
      <p:ext uri="{BB962C8B-B14F-4D97-AF65-F5344CB8AC3E}">
        <p14:creationId xmlns:p14="http://schemas.microsoft.com/office/powerpoint/2010/main" val="22620160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B2E23-8366-4D2D-3C00-EBDC9A215272}"/>
              </a:ext>
            </a:extLst>
          </p:cNvPr>
          <p:cNvSpPr>
            <a:spLocks noGrp="1"/>
          </p:cNvSpPr>
          <p:nvPr>
            <p:ph type="title"/>
          </p:nvPr>
        </p:nvSpPr>
        <p:spPr/>
        <p:txBody>
          <a:bodyPr/>
          <a:lstStyle/>
          <a:p>
            <a:pPr algn="ctr"/>
            <a:r>
              <a:rPr lang="en-US" dirty="0"/>
              <a:t>Continuing resolution </a:t>
            </a:r>
          </a:p>
        </p:txBody>
      </p:sp>
      <p:sp>
        <p:nvSpPr>
          <p:cNvPr id="3" name="Content Placeholder 2">
            <a:extLst>
              <a:ext uri="{FF2B5EF4-FFF2-40B4-BE49-F238E27FC236}">
                <a16:creationId xmlns:a16="http://schemas.microsoft.com/office/drawing/2014/main" id="{4DF3EE72-9F01-7C08-64E3-6EB67B5111AA}"/>
              </a:ext>
            </a:extLst>
          </p:cNvPr>
          <p:cNvSpPr>
            <a:spLocks noGrp="1"/>
          </p:cNvSpPr>
          <p:nvPr>
            <p:ph idx="1"/>
          </p:nvPr>
        </p:nvSpPr>
        <p:spPr>
          <a:xfrm>
            <a:off x="244929" y="2338754"/>
            <a:ext cx="11772900" cy="4519246"/>
          </a:xfrm>
        </p:spPr>
        <p:txBody>
          <a:bodyPr>
            <a:normAutofit/>
          </a:bodyPr>
          <a:lstStyle/>
          <a:p>
            <a:r>
              <a:rPr lang="en-US" sz="2000" dirty="0"/>
              <a:t>When Congress doesn’t pass all dozen annual appropriations bills by the start of the new fiscal year on Oct. 1, they must pass a stopgap spending bill known as a continuing resolution or CR. </a:t>
            </a:r>
          </a:p>
          <a:p>
            <a:r>
              <a:rPr lang="en-US" sz="2000" dirty="0"/>
              <a:t>This bill continues current funding levels and policies for a set amount of time (usually a Friday at midnight heading into a recess).</a:t>
            </a:r>
          </a:p>
          <a:p>
            <a:r>
              <a:rPr lang="en-US" sz="2000" dirty="0"/>
              <a:t>Congress can, and regularly does, use several CRs per fiscal year to give themselves more time to negotiate spending bills. </a:t>
            </a:r>
          </a:p>
          <a:p>
            <a:r>
              <a:rPr lang="en-US" sz="2000" dirty="0"/>
              <a:t>CRs often contain anomalies; these are tweaks to current funding law to try to alleviate the strain a CR can cause. DoD tends to get the most. </a:t>
            </a:r>
          </a:p>
          <a:p>
            <a:r>
              <a:rPr lang="en-US" sz="2000" dirty="0"/>
              <a:t>If Congress doesn’t pass all 12 government spending bills or a CR by their deadline, a funding lapse or partial government shutdown would begin. </a:t>
            </a:r>
          </a:p>
        </p:txBody>
      </p:sp>
    </p:spTree>
    <p:extLst>
      <p:ext uri="{BB962C8B-B14F-4D97-AF65-F5344CB8AC3E}">
        <p14:creationId xmlns:p14="http://schemas.microsoft.com/office/powerpoint/2010/main" val="9264064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B311E-41C2-8342-C95E-607835B4E05C}"/>
              </a:ext>
            </a:extLst>
          </p:cNvPr>
          <p:cNvSpPr>
            <a:spLocks noGrp="1"/>
          </p:cNvSpPr>
          <p:nvPr>
            <p:ph type="title"/>
          </p:nvPr>
        </p:nvSpPr>
        <p:spPr>
          <a:xfrm>
            <a:off x="537202" y="1118047"/>
            <a:ext cx="11117596" cy="706964"/>
          </a:xfrm>
        </p:spPr>
        <p:txBody>
          <a:bodyPr/>
          <a:lstStyle/>
          <a:p>
            <a:r>
              <a:rPr lang="en-US" dirty="0"/>
              <a:t>Funding lapse and partial government shutdown </a:t>
            </a:r>
          </a:p>
        </p:txBody>
      </p:sp>
      <p:sp>
        <p:nvSpPr>
          <p:cNvPr id="3" name="Text Placeholder 2">
            <a:extLst>
              <a:ext uri="{FF2B5EF4-FFF2-40B4-BE49-F238E27FC236}">
                <a16:creationId xmlns:a16="http://schemas.microsoft.com/office/drawing/2014/main" id="{A28098E8-4650-4D6E-6EA4-566CE90DD458}"/>
              </a:ext>
            </a:extLst>
          </p:cNvPr>
          <p:cNvSpPr>
            <a:spLocks noGrp="1"/>
          </p:cNvSpPr>
          <p:nvPr>
            <p:ph type="body" idx="1"/>
          </p:nvPr>
        </p:nvSpPr>
        <p:spPr/>
        <p:txBody>
          <a:bodyPr/>
          <a:lstStyle/>
          <a:p>
            <a:r>
              <a:rPr lang="en-US" dirty="0"/>
              <a:t>Funding lapse</a:t>
            </a:r>
          </a:p>
        </p:txBody>
      </p:sp>
      <p:sp>
        <p:nvSpPr>
          <p:cNvPr id="4" name="Content Placeholder 3">
            <a:extLst>
              <a:ext uri="{FF2B5EF4-FFF2-40B4-BE49-F238E27FC236}">
                <a16:creationId xmlns:a16="http://schemas.microsoft.com/office/drawing/2014/main" id="{2978C86E-44C2-97A6-7882-FB1E76216422}"/>
              </a:ext>
            </a:extLst>
          </p:cNvPr>
          <p:cNvSpPr>
            <a:spLocks noGrp="1"/>
          </p:cNvSpPr>
          <p:nvPr>
            <p:ph sz="half" idx="2"/>
          </p:nvPr>
        </p:nvSpPr>
        <p:spPr>
          <a:xfrm>
            <a:off x="850232" y="3179762"/>
            <a:ext cx="5129880" cy="3678238"/>
          </a:xfrm>
        </p:spPr>
        <p:txBody>
          <a:bodyPr>
            <a:normAutofit/>
          </a:bodyPr>
          <a:lstStyle/>
          <a:p>
            <a:r>
              <a:rPr lang="en-US" dirty="0"/>
              <a:t>Happens when Congress doesn’t pass the spending bills or a CR by their deadline. </a:t>
            </a:r>
          </a:p>
          <a:p>
            <a:r>
              <a:rPr lang="en-US" dirty="0"/>
              <a:t>Typically happens over a weekend or a few days while the bill moves through floor votes and the administration begins implementing the new law.</a:t>
            </a:r>
          </a:p>
          <a:p>
            <a:r>
              <a:rPr lang="en-US" dirty="0"/>
              <a:t>Tends to be less significant/impactful than a partial government shutdown. </a:t>
            </a:r>
          </a:p>
        </p:txBody>
      </p:sp>
      <p:sp>
        <p:nvSpPr>
          <p:cNvPr id="5" name="Text Placeholder 4">
            <a:extLst>
              <a:ext uri="{FF2B5EF4-FFF2-40B4-BE49-F238E27FC236}">
                <a16:creationId xmlns:a16="http://schemas.microsoft.com/office/drawing/2014/main" id="{90C932C0-65F4-1A8A-8CEA-9C50E50CCDEC}"/>
              </a:ext>
            </a:extLst>
          </p:cNvPr>
          <p:cNvSpPr>
            <a:spLocks noGrp="1"/>
          </p:cNvSpPr>
          <p:nvPr>
            <p:ph type="body" sz="quarter" idx="3"/>
          </p:nvPr>
        </p:nvSpPr>
        <p:spPr/>
        <p:txBody>
          <a:bodyPr/>
          <a:lstStyle/>
          <a:p>
            <a:r>
              <a:rPr lang="en-US" dirty="0"/>
              <a:t>Partial government shutdown</a:t>
            </a:r>
          </a:p>
        </p:txBody>
      </p:sp>
      <p:sp>
        <p:nvSpPr>
          <p:cNvPr id="6" name="Content Placeholder 5">
            <a:extLst>
              <a:ext uri="{FF2B5EF4-FFF2-40B4-BE49-F238E27FC236}">
                <a16:creationId xmlns:a16="http://schemas.microsoft.com/office/drawing/2014/main" id="{C4EF4000-8EDB-EA10-7ADD-EC4FD3D03B74}"/>
              </a:ext>
            </a:extLst>
          </p:cNvPr>
          <p:cNvSpPr>
            <a:spLocks noGrp="1"/>
          </p:cNvSpPr>
          <p:nvPr>
            <p:ph sz="quarter" idx="4"/>
          </p:nvPr>
        </p:nvSpPr>
        <p:spPr>
          <a:xfrm>
            <a:off x="6208712" y="3179762"/>
            <a:ext cx="5446086" cy="3678238"/>
          </a:xfrm>
        </p:spPr>
        <p:txBody>
          <a:bodyPr>
            <a:normAutofit/>
          </a:bodyPr>
          <a:lstStyle/>
          <a:p>
            <a:r>
              <a:rPr lang="en-US" dirty="0"/>
              <a:t>Longer than a funding lapse</a:t>
            </a:r>
          </a:p>
          <a:p>
            <a:r>
              <a:rPr lang="en-US" dirty="0"/>
              <a:t>Federal employees go without pay until Congress and the White House agree on some sort of funding bill</a:t>
            </a:r>
          </a:p>
          <a:p>
            <a:r>
              <a:rPr lang="en-US" dirty="0"/>
              <a:t>Exempt federal employees work without pay</a:t>
            </a:r>
          </a:p>
          <a:p>
            <a:r>
              <a:rPr lang="en-US" dirty="0"/>
              <a:t>Nonexempt federal employees sent home without pay</a:t>
            </a:r>
          </a:p>
          <a:p>
            <a:r>
              <a:rPr lang="en-US" dirty="0"/>
              <a:t>There is a law that says all federal employees get back pay once shutdown ends, but it doesn’t apply to contractors. </a:t>
            </a:r>
          </a:p>
          <a:p>
            <a:endParaRPr lang="en-US" dirty="0"/>
          </a:p>
        </p:txBody>
      </p:sp>
    </p:spTree>
    <p:extLst>
      <p:ext uri="{BB962C8B-B14F-4D97-AF65-F5344CB8AC3E}">
        <p14:creationId xmlns:p14="http://schemas.microsoft.com/office/powerpoint/2010/main" val="24661872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4091D54B-59AB-4A5E-8E9E-0421BD66D4F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2" name="Rectangle 11">
              <a:extLst>
                <a:ext uri="{FF2B5EF4-FFF2-40B4-BE49-F238E27FC236}">
                  <a16:creationId xmlns:a16="http://schemas.microsoft.com/office/drawing/2014/main" id="{547CE62E-FFFD-4A1F-BA78-C3B89C36FC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3" name="Freeform 5">
              <a:extLst>
                <a:ext uri="{FF2B5EF4-FFF2-40B4-BE49-F238E27FC236}">
                  <a16:creationId xmlns:a16="http://schemas.microsoft.com/office/drawing/2014/main" id="{AE51FD27-6B6A-4D21-BF22-245DA9BD0B3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15" name="Rectangle 14">
            <a:extLst>
              <a:ext uri="{FF2B5EF4-FFF2-40B4-BE49-F238E27FC236}">
                <a16:creationId xmlns:a16="http://schemas.microsoft.com/office/drawing/2014/main" id="{B8144315-1C5A-4185-A952-25D98D303D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B9DCBC6F-2BDA-A104-3C31-500D30BA1B86}"/>
              </a:ext>
            </a:extLst>
          </p:cNvPr>
          <p:cNvSpPr>
            <a:spLocks noGrp="1"/>
          </p:cNvSpPr>
          <p:nvPr>
            <p:ph type="title"/>
          </p:nvPr>
        </p:nvSpPr>
        <p:spPr>
          <a:xfrm>
            <a:off x="8382055" y="689458"/>
            <a:ext cx="3161016" cy="3153753"/>
          </a:xfrm>
        </p:spPr>
        <p:txBody>
          <a:bodyPr vert="horz" lIns="91440" tIns="45720" rIns="91440" bIns="45720" rtlCol="0" anchor="b">
            <a:normAutofit/>
          </a:bodyPr>
          <a:lstStyle/>
          <a:p>
            <a:pPr>
              <a:lnSpc>
                <a:spcPct val="90000"/>
              </a:lnSpc>
            </a:pPr>
            <a:r>
              <a:rPr lang="en-US" sz="3400" b="0" i="0" kern="1200" dirty="0">
                <a:solidFill>
                  <a:srgbClr val="EBEBEB"/>
                </a:solidFill>
                <a:latin typeface="+mj-lt"/>
                <a:ea typeface="+mj-ea"/>
                <a:cs typeface="+mj-cs"/>
              </a:rPr>
              <a:t>Government spending: where does it go?</a:t>
            </a:r>
          </a:p>
        </p:txBody>
      </p:sp>
      <p:sp>
        <p:nvSpPr>
          <p:cNvPr id="4" name="Text Placeholder 3">
            <a:extLst>
              <a:ext uri="{FF2B5EF4-FFF2-40B4-BE49-F238E27FC236}">
                <a16:creationId xmlns:a16="http://schemas.microsoft.com/office/drawing/2014/main" id="{0BE516E1-74C4-BF3C-2286-37359BE26716}"/>
              </a:ext>
            </a:extLst>
          </p:cNvPr>
          <p:cNvSpPr>
            <a:spLocks noGrp="1"/>
          </p:cNvSpPr>
          <p:nvPr>
            <p:ph type="body" sz="half" idx="2"/>
          </p:nvPr>
        </p:nvSpPr>
        <p:spPr>
          <a:xfrm>
            <a:off x="8382055" y="4238526"/>
            <a:ext cx="3161016" cy="1622322"/>
          </a:xfrm>
        </p:spPr>
        <p:txBody>
          <a:bodyPr vert="horz" lIns="91440" tIns="45720" rIns="91440" bIns="45720" rtlCol="0" anchor="t">
            <a:normAutofit/>
          </a:bodyPr>
          <a:lstStyle/>
          <a:p>
            <a:r>
              <a:rPr lang="en-US" sz="1800" b="0" i="0" kern="1200" cap="all" dirty="0">
                <a:solidFill>
                  <a:schemeClr val="accent1">
                    <a:lumMod val="60000"/>
                    <a:lumOff val="40000"/>
                  </a:schemeClr>
                </a:solidFill>
                <a:latin typeface="+mn-lt"/>
                <a:ea typeface="+mn-ea"/>
                <a:cs typeface="+mn-cs"/>
              </a:rPr>
              <a:t>Mandatory</a:t>
            </a:r>
            <a:r>
              <a:rPr lang="en-US" sz="1800" cap="all" dirty="0"/>
              <a:t> </a:t>
            </a:r>
            <a:r>
              <a:rPr lang="en-US" sz="1800" b="0" i="0" kern="1200" cap="all" dirty="0">
                <a:solidFill>
                  <a:schemeClr val="accent1">
                    <a:lumMod val="60000"/>
                    <a:lumOff val="40000"/>
                  </a:schemeClr>
                </a:solidFill>
                <a:latin typeface="+mn-lt"/>
                <a:ea typeface="+mn-ea"/>
                <a:cs typeface="+mn-cs"/>
              </a:rPr>
              <a:t>v. Discretionary</a:t>
            </a:r>
          </a:p>
        </p:txBody>
      </p:sp>
      <p:grpSp>
        <p:nvGrpSpPr>
          <p:cNvPr id="17" name="Group 16">
            <a:extLst>
              <a:ext uri="{FF2B5EF4-FFF2-40B4-BE49-F238E27FC236}">
                <a16:creationId xmlns:a16="http://schemas.microsoft.com/office/drawing/2014/main" id="{25A657F0-42F3-40D3-BC75-7DA1F5C6A22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23332" y="396837"/>
            <a:ext cx="7906665" cy="6058999"/>
            <a:chOff x="423332" y="396837"/>
            <a:chExt cx="7906665" cy="6058999"/>
          </a:xfrm>
        </p:grpSpPr>
        <p:sp>
          <p:nvSpPr>
            <p:cNvPr id="18" name="Rectangle 17">
              <a:extLst>
                <a:ext uri="{FF2B5EF4-FFF2-40B4-BE49-F238E27FC236}">
                  <a16:creationId xmlns:a16="http://schemas.microsoft.com/office/drawing/2014/main" id="{2E94FF68-7A60-47B7-AB98-1674FC7F2D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flipH="1">
              <a:off x="423332" y="402165"/>
              <a:ext cx="678513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Freeform 5">
              <a:extLst>
                <a:ext uri="{FF2B5EF4-FFF2-40B4-BE49-F238E27FC236}">
                  <a16:creationId xmlns:a16="http://schemas.microsoft.com/office/drawing/2014/main" id="{42B4F8D7-4E9C-45EF-9072-1AF32CEF71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5400000" flipH="1">
              <a:off x="4616676" y="2801722"/>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lang="en-US"/>
            </a:p>
          </p:txBody>
        </p:sp>
        <p:sp>
          <p:nvSpPr>
            <p:cNvPr id="20" name="Freeform 5">
              <a:extLst>
                <a:ext uri="{FF2B5EF4-FFF2-40B4-BE49-F238E27FC236}">
                  <a16:creationId xmlns:a16="http://schemas.microsoft.com/office/drawing/2014/main" id="{3ECBDDDB-593C-40F0-8E80-AA75798EE4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5677511" flipH="1">
              <a:off x="6459831" y="1826079"/>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en-US"/>
            </a:p>
          </p:txBody>
        </p:sp>
      </p:grpSp>
      <p:sp>
        <p:nvSpPr>
          <p:cNvPr id="7" name="TextBox 6">
            <a:extLst>
              <a:ext uri="{FF2B5EF4-FFF2-40B4-BE49-F238E27FC236}">
                <a16:creationId xmlns:a16="http://schemas.microsoft.com/office/drawing/2014/main" id="{371E9C5F-47C8-0CF6-E16C-C70FE7C5AE41}"/>
              </a:ext>
            </a:extLst>
          </p:cNvPr>
          <p:cNvSpPr txBox="1"/>
          <p:nvPr/>
        </p:nvSpPr>
        <p:spPr>
          <a:xfrm>
            <a:off x="0" y="6535349"/>
            <a:ext cx="5444098" cy="338554"/>
          </a:xfrm>
          <a:prstGeom prst="rect">
            <a:avLst/>
          </a:prstGeom>
          <a:noFill/>
        </p:spPr>
        <p:txBody>
          <a:bodyPr wrap="square" rtlCol="0">
            <a:spAutoFit/>
          </a:bodyPr>
          <a:lstStyle/>
          <a:p>
            <a:r>
              <a:rPr lang="en-US" sz="1600" dirty="0"/>
              <a:t>Image source: </a:t>
            </a:r>
            <a:r>
              <a:rPr lang="en-US" sz="1600" dirty="0">
                <a:hlinkClick r:id="rId3"/>
              </a:rPr>
              <a:t>Congressional Budget Office </a:t>
            </a:r>
            <a:endParaRPr lang="en-US" sz="1600" dirty="0"/>
          </a:p>
        </p:txBody>
      </p:sp>
      <p:pic>
        <p:nvPicPr>
          <p:cNvPr id="9" name="Content Placeholder 8" descr="A pie chart with numbers and words&#10;&#10;Description automatically generated">
            <a:extLst>
              <a:ext uri="{FF2B5EF4-FFF2-40B4-BE49-F238E27FC236}">
                <a16:creationId xmlns:a16="http://schemas.microsoft.com/office/drawing/2014/main" id="{A037DBC7-C758-FBF0-7D1A-CC6D25B9820E}"/>
              </a:ext>
            </a:extLst>
          </p:cNvPr>
          <p:cNvPicPr>
            <a:picLocks noGrp="1" noChangeAspect="1"/>
          </p:cNvPicPr>
          <p:nvPr>
            <p:ph idx="1"/>
          </p:nvPr>
        </p:nvPicPr>
        <p:blipFill>
          <a:blip r:embed="rId4"/>
          <a:stretch>
            <a:fillRect/>
          </a:stretch>
        </p:blipFill>
        <p:spPr>
          <a:xfrm>
            <a:off x="226251" y="953780"/>
            <a:ext cx="7360602" cy="4907068"/>
          </a:xfrm>
        </p:spPr>
      </p:pic>
    </p:spTree>
    <p:extLst>
      <p:ext uri="{BB962C8B-B14F-4D97-AF65-F5344CB8AC3E}">
        <p14:creationId xmlns:p14="http://schemas.microsoft.com/office/powerpoint/2010/main" val="4483605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69ACC-7E62-8A46-9B00-24EDD9D4F6F8}"/>
              </a:ext>
            </a:extLst>
          </p:cNvPr>
          <p:cNvSpPr>
            <a:spLocks noGrp="1"/>
          </p:cNvSpPr>
          <p:nvPr>
            <p:ph type="title"/>
          </p:nvPr>
        </p:nvSpPr>
        <p:spPr/>
        <p:txBody>
          <a:bodyPr/>
          <a:lstStyle/>
          <a:p>
            <a:pPr algn="ctr"/>
            <a:r>
              <a:rPr lang="en-US" dirty="0"/>
              <a:t>Appropriations bill vocabulary</a:t>
            </a:r>
          </a:p>
        </p:txBody>
      </p:sp>
      <p:sp>
        <p:nvSpPr>
          <p:cNvPr id="3" name="Content Placeholder 2">
            <a:extLst>
              <a:ext uri="{FF2B5EF4-FFF2-40B4-BE49-F238E27FC236}">
                <a16:creationId xmlns:a16="http://schemas.microsoft.com/office/drawing/2014/main" id="{327E00BF-6A2A-8F33-7B00-ED14AE018A17}"/>
              </a:ext>
            </a:extLst>
          </p:cNvPr>
          <p:cNvSpPr>
            <a:spLocks noGrp="1"/>
          </p:cNvSpPr>
          <p:nvPr>
            <p:ph idx="1"/>
          </p:nvPr>
        </p:nvSpPr>
        <p:spPr>
          <a:xfrm>
            <a:off x="0" y="2180492"/>
            <a:ext cx="12192000" cy="4677507"/>
          </a:xfrm>
        </p:spPr>
        <p:txBody>
          <a:bodyPr>
            <a:normAutofit lnSpcReduction="10000"/>
          </a:bodyPr>
          <a:lstStyle/>
          <a:p>
            <a:r>
              <a:rPr lang="en-US" dirty="0"/>
              <a:t>Stand alone bill: One of the dozen annual appropriations bills</a:t>
            </a:r>
          </a:p>
          <a:p>
            <a:r>
              <a:rPr lang="en-US" dirty="0"/>
              <a:t>Minibus: Anywhere between two and 11 of the government funding bills moving together. This will usually be four or so bills.</a:t>
            </a:r>
          </a:p>
          <a:p>
            <a:r>
              <a:rPr lang="en-US" dirty="0"/>
              <a:t>Omnibus: All 12 of the government spending bills packaged together. </a:t>
            </a:r>
          </a:p>
          <a:p>
            <a:r>
              <a:rPr lang="en-US" dirty="0" err="1"/>
              <a:t>Cromnibus</a:t>
            </a:r>
            <a:r>
              <a:rPr lang="en-US" dirty="0"/>
              <a:t>: Some of the full-year spending bills and a CR for the other departments, agencies.</a:t>
            </a:r>
          </a:p>
          <a:p>
            <a:r>
              <a:rPr lang="en-US" dirty="0"/>
              <a:t>Earmark: Also referred to as congressionally directed spending or community project funding. Both chambers brought back this process at the beginning of the 117</a:t>
            </a:r>
            <a:r>
              <a:rPr lang="en-US" baseline="30000" dirty="0"/>
              <a:t>th</a:t>
            </a:r>
            <a:r>
              <a:rPr lang="en-US" dirty="0"/>
              <a:t> Congress with new transparency mechanisms and guardrails. Earmarks allow a member to request specific funding for a project in their state or district and for the committee to approve that funding in the original bill. </a:t>
            </a:r>
          </a:p>
          <a:p>
            <a:r>
              <a:rPr lang="en-US" dirty="0"/>
              <a:t>Ash and Trash: This is a term that tends to come out at the very end of the conference process. It refers to all the additional items, bills, etc. that will get attached to a large spending package. Decided at the congressional leadership level. </a:t>
            </a:r>
          </a:p>
          <a:p>
            <a:r>
              <a:rPr lang="en-US" dirty="0"/>
              <a:t>Four corners: The chair and ranking member from both chambers of the subcommittee or the full committee. The “big four” usually refers to congressional leadership (Johnson, Jeffries, Schumer, Thune).</a:t>
            </a:r>
          </a:p>
        </p:txBody>
      </p:sp>
    </p:spTree>
    <p:extLst>
      <p:ext uri="{BB962C8B-B14F-4D97-AF65-F5344CB8AC3E}">
        <p14:creationId xmlns:p14="http://schemas.microsoft.com/office/powerpoint/2010/main" val="37909093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E51853-FE9F-4A7D-55F3-F8A58D2B8574}"/>
              </a:ext>
            </a:extLst>
          </p:cNvPr>
          <p:cNvSpPr>
            <a:spLocks noGrp="1"/>
          </p:cNvSpPr>
          <p:nvPr>
            <p:ph type="title"/>
          </p:nvPr>
        </p:nvSpPr>
        <p:spPr/>
        <p:txBody>
          <a:bodyPr/>
          <a:lstStyle/>
          <a:p>
            <a:pPr algn="ctr"/>
            <a:r>
              <a:rPr lang="en-US" dirty="0"/>
              <a:t>Government spending vocabulary </a:t>
            </a:r>
          </a:p>
        </p:txBody>
      </p:sp>
      <p:sp>
        <p:nvSpPr>
          <p:cNvPr id="3" name="Text Placeholder 2">
            <a:extLst>
              <a:ext uri="{FF2B5EF4-FFF2-40B4-BE49-F238E27FC236}">
                <a16:creationId xmlns:a16="http://schemas.microsoft.com/office/drawing/2014/main" id="{40049523-73C0-F02B-A244-0A0203D0F6B7}"/>
              </a:ext>
            </a:extLst>
          </p:cNvPr>
          <p:cNvSpPr>
            <a:spLocks noGrp="1"/>
          </p:cNvSpPr>
          <p:nvPr>
            <p:ph type="body" idx="1"/>
          </p:nvPr>
        </p:nvSpPr>
        <p:spPr/>
        <p:txBody>
          <a:bodyPr/>
          <a:lstStyle/>
          <a:p>
            <a:r>
              <a:rPr lang="en-US" dirty="0"/>
              <a:t>Budget authority 	</a:t>
            </a:r>
          </a:p>
        </p:txBody>
      </p:sp>
      <p:sp>
        <p:nvSpPr>
          <p:cNvPr id="4" name="Content Placeholder 3">
            <a:extLst>
              <a:ext uri="{FF2B5EF4-FFF2-40B4-BE49-F238E27FC236}">
                <a16:creationId xmlns:a16="http://schemas.microsoft.com/office/drawing/2014/main" id="{84AE07D5-DF64-0E87-317D-794274DCC1EF}"/>
              </a:ext>
            </a:extLst>
          </p:cNvPr>
          <p:cNvSpPr>
            <a:spLocks noGrp="1"/>
          </p:cNvSpPr>
          <p:nvPr>
            <p:ph sz="half" idx="2"/>
          </p:nvPr>
        </p:nvSpPr>
        <p:spPr>
          <a:xfrm>
            <a:off x="1154954" y="3179762"/>
            <a:ext cx="4714904" cy="3678238"/>
          </a:xfrm>
        </p:spPr>
        <p:txBody>
          <a:bodyPr>
            <a:normAutofit/>
          </a:bodyPr>
          <a:lstStyle/>
          <a:p>
            <a:r>
              <a:rPr lang="en-US" dirty="0"/>
              <a:t>CRS says budget authority “allows federal agencies to incur obligations, such as entering into contracts, employing personnel, and submitting purchase orders.”</a:t>
            </a:r>
          </a:p>
          <a:p>
            <a:r>
              <a:rPr lang="en-US" dirty="0"/>
              <a:t>This one of the numbers used throughout the process.  </a:t>
            </a:r>
          </a:p>
          <a:p>
            <a:r>
              <a:rPr lang="en-US" dirty="0"/>
              <a:t>I typically use BA in my stories about the president’s request and appropriations bills. </a:t>
            </a:r>
          </a:p>
          <a:p>
            <a:r>
              <a:rPr lang="en-US" dirty="0"/>
              <a:t>Further reading from CRS </a:t>
            </a:r>
            <a:r>
              <a:rPr lang="en-US" dirty="0">
                <a:hlinkClick r:id="rId2"/>
              </a:rPr>
              <a:t>here</a:t>
            </a:r>
            <a:r>
              <a:rPr lang="en-US" dirty="0"/>
              <a:t>.</a:t>
            </a:r>
          </a:p>
        </p:txBody>
      </p:sp>
      <p:sp>
        <p:nvSpPr>
          <p:cNvPr id="5" name="Text Placeholder 4">
            <a:extLst>
              <a:ext uri="{FF2B5EF4-FFF2-40B4-BE49-F238E27FC236}">
                <a16:creationId xmlns:a16="http://schemas.microsoft.com/office/drawing/2014/main" id="{1BAEB2AB-7D49-D54C-031B-979C43BDBBB7}"/>
              </a:ext>
            </a:extLst>
          </p:cNvPr>
          <p:cNvSpPr>
            <a:spLocks noGrp="1"/>
          </p:cNvSpPr>
          <p:nvPr>
            <p:ph type="body" sz="quarter" idx="3"/>
          </p:nvPr>
        </p:nvSpPr>
        <p:spPr/>
        <p:txBody>
          <a:bodyPr/>
          <a:lstStyle/>
          <a:p>
            <a:r>
              <a:rPr lang="en-US" dirty="0"/>
              <a:t>Outlays </a:t>
            </a:r>
          </a:p>
        </p:txBody>
      </p:sp>
      <p:sp>
        <p:nvSpPr>
          <p:cNvPr id="6" name="Content Placeholder 5">
            <a:extLst>
              <a:ext uri="{FF2B5EF4-FFF2-40B4-BE49-F238E27FC236}">
                <a16:creationId xmlns:a16="http://schemas.microsoft.com/office/drawing/2014/main" id="{5C89DEB9-2F88-267B-CEA2-E79704196377}"/>
              </a:ext>
            </a:extLst>
          </p:cNvPr>
          <p:cNvSpPr>
            <a:spLocks noGrp="1"/>
          </p:cNvSpPr>
          <p:nvPr>
            <p:ph sz="quarter" idx="4"/>
          </p:nvPr>
        </p:nvSpPr>
        <p:spPr>
          <a:xfrm>
            <a:off x="6208713" y="3179762"/>
            <a:ext cx="4825158" cy="3678238"/>
          </a:xfrm>
        </p:spPr>
        <p:txBody>
          <a:bodyPr>
            <a:normAutofit/>
          </a:bodyPr>
          <a:lstStyle/>
          <a:p>
            <a:r>
              <a:rPr lang="en-US" dirty="0"/>
              <a:t>CRS says outlays “represent the actual payment of these obligations, usually in the form of electronic transfers or checks issued by the Treasury Department.”</a:t>
            </a:r>
          </a:p>
          <a:p>
            <a:r>
              <a:rPr lang="en-US" dirty="0"/>
              <a:t>This is another type of number used in the process. </a:t>
            </a:r>
          </a:p>
          <a:p>
            <a:r>
              <a:rPr lang="en-US" dirty="0"/>
              <a:t>The different between BA and outlays is why you will often see news stories from different publications that have two very different numbers with both of the </a:t>
            </a:r>
            <a:r>
              <a:rPr lang="en-US" dirty="0" err="1"/>
              <a:t>nubers</a:t>
            </a:r>
            <a:r>
              <a:rPr lang="en-US" dirty="0"/>
              <a:t> being correct. </a:t>
            </a:r>
          </a:p>
        </p:txBody>
      </p:sp>
    </p:spTree>
    <p:extLst>
      <p:ext uri="{BB962C8B-B14F-4D97-AF65-F5344CB8AC3E}">
        <p14:creationId xmlns:p14="http://schemas.microsoft.com/office/powerpoint/2010/main" val="13586619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EED2E2BB-3846-41EB-9F1E-92C33C4A8F4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4" name="Rectangle 13">
              <a:extLst>
                <a:ext uri="{FF2B5EF4-FFF2-40B4-BE49-F238E27FC236}">
                  <a16:creationId xmlns:a16="http://schemas.microsoft.com/office/drawing/2014/main" id="{C73D5773-5AC9-444A-A47A-EB6656ACDC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5" name="Freeform 5">
              <a:extLst>
                <a:ext uri="{FF2B5EF4-FFF2-40B4-BE49-F238E27FC236}">
                  <a16:creationId xmlns:a16="http://schemas.microsoft.com/office/drawing/2014/main" id="{81EB4475-C020-4325-AF59-31FCBFB7C54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17" name="Rectangle 16">
            <a:extLst>
              <a:ext uri="{FF2B5EF4-FFF2-40B4-BE49-F238E27FC236}">
                <a16:creationId xmlns:a16="http://schemas.microsoft.com/office/drawing/2014/main" id="{F7689D68-C339-4D5B-9DAA-E13F6BD4D5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159869DC-5F46-63C7-E98A-DB33909CB5D3}"/>
              </a:ext>
            </a:extLst>
          </p:cNvPr>
          <p:cNvSpPr>
            <a:spLocks noGrp="1"/>
          </p:cNvSpPr>
          <p:nvPr>
            <p:ph type="title"/>
          </p:nvPr>
        </p:nvSpPr>
        <p:spPr>
          <a:xfrm>
            <a:off x="649975" y="4517136"/>
            <a:ext cx="10473637" cy="1174947"/>
          </a:xfrm>
        </p:spPr>
        <p:txBody>
          <a:bodyPr vert="horz" lIns="91440" tIns="45720" rIns="91440" bIns="45720" rtlCol="0" anchor="b">
            <a:normAutofit fontScale="90000"/>
          </a:bodyPr>
          <a:lstStyle/>
          <a:p>
            <a:r>
              <a:rPr lang="en-US" sz="6000" b="0" i="0" kern="1200" dirty="0">
                <a:solidFill>
                  <a:schemeClr val="bg2"/>
                </a:solidFill>
                <a:latin typeface="+mj-lt"/>
                <a:ea typeface="+mj-ea"/>
                <a:cs typeface="+mj-cs"/>
              </a:rPr>
              <a:t>The road ahead – DOGE, etc. </a:t>
            </a:r>
          </a:p>
        </p:txBody>
      </p:sp>
      <p:pic>
        <p:nvPicPr>
          <p:cNvPr id="6" name="Content Placeholder 5" descr="A satellite in space above earth&#10;&#10;Description automatically generated">
            <a:extLst>
              <a:ext uri="{FF2B5EF4-FFF2-40B4-BE49-F238E27FC236}">
                <a16:creationId xmlns:a16="http://schemas.microsoft.com/office/drawing/2014/main" id="{3E7EAD42-E4B3-6835-913B-FC44AAD49CFD}"/>
              </a:ext>
            </a:extLst>
          </p:cNvPr>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734845" y="1132184"/>
            <a:ext cx="5422666" cy="3185816"/>
          </a:xfrm>
          <a:prstGeom prst="roundRect">
            <a:avLst>
              <a:gd name="adj" fmla="val 1858"/>
            </a:avLst>
          </a:prstGeom>
          <a:effectLst/>
        </p:spPr>
      </p:pic>
      <p:pic>
        <p:nvPicPr>
          <p:cNvPr id="8" name="Content Placeholder 7" descr="A screenshot of a computer&#10;&#10;Description automatically generated">
            <a:extLst>
              <a:ext uri="{FF2B5EF4-FFF2-40B4-BE49-F238E27FC236}">
                <a16:creationId xmlns:a16="http://schemas.microsoft.com/office/drawing/2014/main" id="{67BC0E5F-33BE-E41E-B7B9-7AD0EC211334}"/>
              </a:ext>
            </a:extLst>
          </p:cNvPr>
          <p:cNvPicPr>
            <a:picLocks noGrp="1" noChangeAspect="1"/>
          </p:cNvPicPr>
          <p:nvPr>
            <p:ph sz="half" idx="2"/>
          </p:nvPr>
        </p:nvPicPr>
        <p:blipFill>
          <a:blip r:embed="rId4" cstate="email">
            <a:extLst>
              <a:ext uri="{28A0092B-C50C-407E-A947-70E740481C1C}">
                <a14:useLocalDpi xmlns:a14="http://schemas.microsoft.com/office/drawing/2010/main"/>
              </a:ext>
            </a:extLst>
          </a:blip>
          <a:stretch>
            <a:fillRect/>
          </a:stretch>
        </p:blipFill>
        <p:spPr>
          <a:xfrm>
            <a:off x="6297044" y="1342136"/>
            <a:ext cx="5319788" cy="2872683"/>
          </a:xfrm>
          <a:prstGeom prst="roundRect">
            <a:avLst>
              <a:gd name="adj" fmla="val 1858"/>
            </a:avLst>
          </a:prstGeom>
          <a:effectLst/>
        </p:spPr>
      </p:pic>
    </p:spTree>
    <p:extLst>
      <p:ext uri="{BB962C8B-B14F-4D97-AF65-F5344CB8AC3E}">
        <p14:creationId xmlns:p14="http://schemas.microsoft.com/office/powerpoint/2010/main" val="30316490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091D54B-59AB-4A5E-8E9E-0421BD66D4F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1" name="Rectangle 10">
              <a:extLst>
                <a:ext uri="{FF2B5EF4-FFF2-40B4-BE49-F238E27FC236}">
                  <a16:creationId xmlns:a16="http://schemas.microsoft.com/office/drawing/2014/main" id="{547CE62E-FFFD-4A1F-BA78-C3B89C36FC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2" name="Freeform 5">
              <a:extLst>
                <a:ext uri="{FF2B5EF4-FFF2-40B4-BE49-F238E27FC236}">
                  <a16:creationId xmlns:a16="http://schemas.microsoft.com/office/drawing/2014/main" id="{AE51FD27-6B6A-4D21-BF22-245DA9BD0B3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14" name="Rectangle 13">
            <a:extLst>
              <a:ext uri="{FF2B5EF4-FFF2-40B4-BE49-F238E27FC236}">
                <a16:creationId xmlns:a16="http://schemas.microsoft.com/office/drawing/2014/main" id="{B8144315-1C5A-4185-A952-25D98D303D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Freeform 5">
            <a:extLst>
              <a:ext uri="{FF2B5EF4-FFF2-40B4-BE49-F238E27FC236}">
                <a16:creationId xmlns:a16="http://schemas.microsoft.com/office/drawing/2014/main" id="{11CAC6F2-0806-417B-BF5D-5AEF6195FA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tx1"/>
          </a:solidFill>
          <a:ln>
            <a:noFill/>
          </a:ln>
        </p:spPr>
        <p:txBody>
          <a:bodyPr/>
          <a:lstStyle/>
          <a:p>
            <a:endParaRPr lang="en-US"/>
          </a:p>
        </p:txBody>
      </p:sp>
      <p:sp>
        <p:nvSpPr>
          <p:cNvPr id="18" name="Rectangle 17">
            <a:extLst>
              <a:ext uri="{FF2B5EF4-FFF2-40B4-BE49-F238E27FC236}">
                <a16:creationId xmlns:a16="http://schemas.microsoft.com/office/drawing/2014/main" id="{D4723B02-0AAB-4F6E-BA41-8ED99D559D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8FA784AA-66FE-EF17-0C60-378F820D1F75}"/>
              </a:ext>
            </a:extLst>
          </p:cNvPr>
          <p:cNvSpPr>
            <a:spLocks noGrp="1"/>
          </p:cNvSpPr>
          <p:nvPr>
            <p:ph type="title"/>
          </p:nvPr>
        </p:nvSpPr>
        <p:spPr>
          <a:xfrm>
            <a:off x="8160773" y="1113062"/>
            <a:ext cx="3382297" cy="5249608"/>
          </a:xfrm>
        </p:spPr>
        <p:txBody>
          <a:bodyPr vert="horz" lIns="91440" tIns="45720" rIns="91440" bIns="45720" rtlCol="0" anchor="b">
            <a:normAutofit/>
          </a:bodyPr>
          <a:lstStyle/>
          <a:p>
            <a:r>
              <a:rPr lang="en-US" sz="2800" b="0" i="0" kern="1200" dirty="0">
                <a:solidFill>
                  <a:srgbClr val="EBEBEB"/>
                </a:solidFill>
                <a:latin typeface="+mj-lt"/>
                <a:ea typeface="+mj-ea"/>
                <a:cs typeface="+mj-cs"/>
              </a:rPr>
              <a:t>Pew: “On balance, Americans view 13 of 16 federal agencies we asked about more favorably than unfavorably, according to our survey of 9,424 adults conducted July 1-7,” 2024.</a:t>
            </a:r>
          </a:p>
        </p:txBody>
      </p:sp>
      <p:pic>
        <p:nvPicPr>
          <p:cNvPr id="5" name="Content Placeholder 4" descr="A screenshot of a graph&#10;&#10;Description automatically generated">
            <a:hlinkClick r:id="rId3"/>
            <a:extLst>
              <a:ext uri="{FF2B5EF4-FFF2-40B4-BE49-F238E27FC236}">
                <a16:creationId xmlns:a16="http://schemas.microsoft.com/office/drawing/2014/main" id="{AA8CFBA5-0BC2-FDE2-A011-109098E266EA}"/>
              </a:ext>
            </a:extLst>
          </p:cNvPr>
          <p:cNvPicPr>
            <a:picLocks noGrp="1" noChangeAspect="1"/>
          </p:cNvPicPr>
          <p:nvPr>
            <p:ph idx="1"/>
          </p:nvPr>
        </p:nvPicPr>
        <p:blipFill>
          <a:blip r:embed="rId4" cstate="email">
            <a:extLst>
              <a:ext uri="{28A0092B-C50C-407E-A947-70E740481C1C}">
                <a14:useLocalDpi xmlns:a14="http://schemas.microsoft.com/office/drawing/2010/main"/>
              </a:ext>
            </a:extLst>
          </a:blip>
          <a:stretch>
            <a:fillRect/>
          </a:stretch>
        </p:blipFill>
        <p:spPr>
          <a:xfrm>
            <a:off x="1636823" y="495330"/>
            <a:ext cx="4459177" cy="5867340"/>
          </a:xfrm>
          <a:prstGeom prst="roundRect">
            <a:avLst>
              <a:gd name="adj" fmla="val 1858"/>
            </a:avLst>
          </a:prstGeom>
          <a:effectLst>
            <a:outerShdw blurRad="50800" dist="50800" dir="5400000" algn="tl" rotWithShape="0">
              <a:srgbClr val="000000">
                <a:alpha val="43000"/>
              </a:srgbClr>
            </a:outerShdw>
          </a:effectLst>
        </p:spPr>
      </p:pic>
    </p:spTree>
    <p:extLst>
      <p:ext uri="{BB962C8B-B14F-4D97-AF65-F5344CB8AC3E}">
        <p14:creationId xmlns:p14="http://schemas.microsoft.com/office/powerpoint/2010/main" val="1644568241"/>
      </p:ext>
    </p:extLst>
  </p:cSld>
  <p:clrMapOvr>
    <a:overrideClrMapping bg1="dk1" tx1="lt1" bg2="dk2" tx2="lt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8CA5C868-0A82-4975-8602-F49477C7D5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7" name="Rectangle 16">
              <a:extLst>
                <a:ext uri="{FF2B5EF4-FFF2-40B4-BE49-F238E27FC236}">
                  <a16:creationId xmlns:a16="http://schemas.microsoft.com/office/drawing/2014/main" id="{686BF052-6C01-4917-B7DB-1FFCF2551B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8" name="Freeform 5">
              <a:extLst>
                <a:ext uri="{FF2B5EF4-FFF2-40B4-BE49-F238E27FC236}">
                  <a16:creationId xmlns:a16="http://schemas.microsoft.com/office/drawing/2014/main" id="{9696179C-71E7-4A5B-B238-0AE1C74D63D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20" name="Rectangle 19">
            <a:extLst>
              <a:ext uri="{FF2B5EF4-FFF2-40B4-BE49-F238E27FC236}">
                <a16:creationId xmlns:a16="http://schemas.microsoft.com/office/drawing/2014/main" id="{129EED8E-74E7-42E8-979B-7A783E78A4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30BB6470-1CE4-9DCA-36A2-0163F916C61F}"/>
              </a:ext>
            </a:extLst>
          </p:cNvPr>
          <p:cNvSpPr>
            <a:spLocks noGrp="1"/>
          </p:cNvSpPr>
          <p:nvPr>
            <p:ph type="title"/>
          </p:nvPr>
        </p:nvSpPr>
        <p:spPr>
          <a:xfrm>
            <a:off x="522016" y="610186"/>
            <a:ext cx="3020133" cy="966019"/>
          </a:xfrm>
        </p:spPr>
        <p:txBody>
          <a:bodyPr vert="horz" lIns="91440" tIns="45720" rIns="91440" bIns="45720" rtlCol="0" anchor="b">
            <a:normAutofit/>
          </a:bodyPr>
          <a:lstStyle/>
          <a:p>
            <a:r>
              <a:rPr lang="en-US" sz="5400" b="0" i="0" kern="1200" dirty="0">
                <a:solidFill>
                  <a:schemeClr val="bg2"/>
                </a:solidFill>
                <a:latin typeface="+mj-lt"/>
                <a:ea typeface="+mj-ea"/>
                <a:cs typeface="+mj-cs"/>
              </a:rPr>
              <a:t>Also… </a:t>
            </a:r>
          </a:p>
        </p:txBody>
      </p:sp>
      <p:pic>
        <p:nvPicPr>
          <p:cNvPr id="7" name="Picture 6" descr="A screenshot of a computer screen&#10;&#10;Description automatically generated">
            <a:extLst>
              <a:ext uri="{FF2B5EF4-FFF2-40B4-BE49-F238E27FC236}">
                <a16:creationId xmlns:a16="http://schemas.microsoft.com/office/drawing/2014/main" id="{AE07BC6D-96FE-5AA5-2DFB-EE6A7B00149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01000" y="2680464"/>
            <a:ext cx="3650124" cy="3595373"/>
          </a:xfrm>
          <a:prstGeom prst="roundRect">
            <a:avLst>
              <a:gd name="adj" fmla="val 1858"/>
            </a:avLst>
          </a:prstGeom>
          <a:effectLst/>
        </p:spPr>
      </p:pic>
      <p:pic>
        <p:nvPicPr>
          <p:cNvPr id="11" name="Picture 10" descr="A satellite in space with a rock and a meteorite&#10;&#10;Description automatically generated with medium confidence">
            <a:extLst>
              <a:ext uri="{FF2B5EF4-FFF2-40B4-BE49-F238E27FC236}">
                <a16:creationId xmlns:a16="http://schemas.microsoft.com/office/drawing/2014/main" id="{3FBBD3C2-B30E-5F05-6C6E-4471FD3379C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2016" y="4464621"/>
            <a:ext cx="4312421" cy="1811216"/>
          </a:xfrm>
          <a:prstGeom prst="roundRect">
            <a:avLst>
              <a:gd name="adj" fmla="val 27040"/>
            </a:avLst>
          </a:prstGeom>
          <a:effectLst/>
        </p:spPr>
      </p:pic>
      <p:pic>
        <p:nvPicPr>
          <p:cNvPr id="9" name="Picture 8" descr="A screenshot of a computer&#10;&#10;Description automatically generated">
            <a:extLst>
              <a:ext uri="{FF2B5EF4-FFF2-40B4-BE49-F238E27FC236}">
                <a16:creationId xmlns:a16="http://schemas.microsoft.com/office/drawing/2014/main" id="{B00B9CCA-D30D-747F-F00A-703847226BB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93584" y="2743950"/>
            <a:ext cx="3342696" cy="1529283"/>
          </a:xfrm>
          <a:prstGeom prst="roundRect">
            <a:avLst>
              <a:gd name="adj" fmla="val 0"/>
            </a:avLst>
          </a:prstGeom>
          <a:effectLst/>
        </p:spPr>
      </p:pic>
      <p:pic>
        <p:nvPicPr>
          <p:cNvPr id="5" name="Picture 4" descr="A black and white text on a white background&#10;&#10;Description automatically generated">
            <a:extLst>
              <a:ext uri="{FF2B5EF4-FFF2-40B4-BE49-F238E27FC236}">
                <a16:creationId xmlns:a16="http://schemas.microsoft.com/office/drawing/2014/main" id="{5DED7099-8E65-7490-394E-1787A6F61C7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962387" y="561198"/>
            <a:ext cx="7395957" cy="2015397"/>
          </a:xfrm>
          <a:prstGeom prst="roundRect">
            <a:avLst>
              <a:gd name="adj" fmla="val 1858"/>
            </a:avLst>
          </a:prstGeom>
          <a:effectLst/>
        </p:spPr>
      </p:pic>
      <p:pic>
        <p:nvPicPr>
          <p:cNvPr id="13" name="Picture 12" descr="A close up of a black background&#10;&#10;Description automatically generated">
            <a:extLst>
              <a:ext uri="{FF2B5EF4-FFF2-40B4-BE49-F238E27FC236}">
                <a16:creationId xmlns:a16="http://schemas.microsoft.com/office/drawing/2014/main" id="{9FAD8935-2113-75D2-FB69-08EEBC34570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065179" y="4441445"/>
            <a:ext cx="2633546" cy="1700832"/>
          </a:xfrm>
          <a:prstGeom prst="rect">
            <a:avLst/>
          </a:prstGeom>
        </p:spPr>
      </p:pic>
      <p:pic>
        <p:nvPicPr>
          <p:cNvPr id="15" name="Picture 14" descr="A group of people standing next to each other&#10;&#10;Description automatically generated">
            <a:extLst>
              <a:ext uri="{FF2B5EF4-FFF2-40B4-BE49-F238E27FC236}">
                <a16:creationId xmlns:a16="http://schemas.microsoft.com/office/drawing/2014/main" id="{11EDBAE9-69F0-5575-540F-8DA494288FDC}"/>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69877" y="2436268"/>
            <a:ext cx="2553830" cy="1836965"/>
          </a:xfrm>
          <a:prstGeom prst="rect">
            <a:avLst/>
          </a:prstGeom>
        </p:spPr>
      </p:pic>
    </p:spTree>
    <p:extLst>
      <p:ext uri="{BB962C8B-B14F-4D97-AF65-F5344CB8AC3E}">
        <p14:creationId xmlns:p14="http://schemas.microsoft.com/office/powerpoint/2010/main" val="35506248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4F1D7-C843-273A-DC8C-EBBB071FBA8A}"/>
              </a:ext>
            </a:extLst>
          </p:cNvPr>
          <p:cNvSpPr>
            <a:spLocks noGrp="1"/>
          </p:cNvSpPr>
          <p:nvPr>
            <p:ph type="title"/>
          </p:nvPr>
        </p:nvSpPr>
        <p:spPr/>
        <p:txBody>
          <a:bodyPr/>
          <a:lstStyle/>
          <a:p>
            <a:pPr algn="ctr"/>
            <a:r>
              <a:rPr lang="en-US" dirty="0"/>
              <a:t>Useful websites</a:t>
            </a:r>
          </a:p>
        </p:txBody>
      </p:sp>
      <p:sp>
        <p:nvSpPr>
          <p:cNvPr id="3" name="Text Placeholder 2">
            <a:extLst>
              <a:ext uri="{FF2B5EF4-FFF2-40B4-BE49-F238E27FC236}">
                <a16:creationId xmlns:a16="http://schemas.microsoft.com/office/drawing/2014/main" id="{2CC614F0-CC92-5668-D33E-07C9FCE6671B}"/>
              </a:ext>
            </a:extLst>
          </p:cNvPr>
          <p:cNvSpPr>
            <a:spLocks noGrp="1"/>
          </p:cNvSpPr>
          <p:nvPr>
            <p:ph type="body" sz="half" idx="2"/>
          </p:nvPr>
        </p:nvSpPr>
        <p:spPr>
          <a:xfrm>
            <a:off x="900332" y="3429000"/>
            <a:ext cx="9959926" cy="3267222"/>
          </a:xfrm>
        </p:spPr>
        <p:txBody>
          <a:bodyPr>
            <a:normAutofit/>
          </a:bodyPr>
          <a:lstStyle/>
          <a:p>
            <a:r>
              <a:rPr lang="en-US" dirty="0"/>
              <a:t>Congressional Budget Office - </a:t>
            </a:r>
            <a:r>
              <a:rPr lang="en-US" dirty="0">
                <a:hlinkClick r:id="rId2"/>
              </a:rPr>
              <a:t>https://www.cbo.gov/</a:t>
            </a:r>
            <a:r>
              <a:rPr lang="en-US" dirty="0"/>
              <a:t> </a:t>
            </a:r>
          </a:p>
          <a:p>
            <a:r>
              <a:rPr lang="en-US" dirty="0"/>
              <a:t>Congressional Research Service - </a:t>
            </a:r>
            <a:r>
              <a:rPr lang="en-US" dirty="0">
                <a:hlinkClick r:id="rId3"/>
              </a:rPr>
              <a:t>https://crsreports.congress.gov/</a:t>
            </a:r>
            <a:r>
              <a:rPr lang="en-US" dirty="0"/>
              <a:t> </a:t>
            </a:r>
          </a:p>
          <a:p>
            <a:r>
              <a:rPr lang="en-US" dirty="0"/>
              <a:t>Office of Management and Budget – </a:t>
            </a:r>
            <a:r>
              <a:rPr lang="en-US" dirty="0">
                <a:hlinkClick r:id="rId4"/>
              </a:rPr>
              <a:t>www.omb.gov</a:t>
            </a:r>
            <a:r>
              <a:rPr lang="en-US" dirty="0"/>
              <a:t> </a:t>
            </a:r>
          </a:p>
          <a:p>
            <a:r>
              <a:rPr lang="en-US" dirty="0"/>
              <a:t>Treasury fiscal data - </a:t>
            </a:r>
            <a:r>
              <a:rPr lang="en-US" dirty="0">
                <a:hlinkClick r:id="rId5"/>
              </a:rPr>
              <a:t>https://fiscaldata.treasury.gov/americas-finance-guide/</a:t>
            </a:r>
            <a:r>
              <a:rPr lang="en-US" dirty="0"/>
              <a:t> </a:t>
            </a:r>
          </a:p>
          <a:p>
            <a:r>
              <a:rPr lang="en-US" dirty="0"/>
              <a:t>House Appropriations Committee - </a:t>
            </a:r>
            <a:r>
              <a:rPr lang="en-US" dirty="0">
                <a:hlinkClick r:id="rId6"/>
              </a:rPr>
              <a:t>https://appropriations.house.gov/</a:t>
            </a:r>
            <a:endParaRPr lang="en-US" dirty="0"/>
          </a:p>
          <a:p>
            <a:r>
              <a:rPr lang="en-US" dirty="0"/>
              <a:t>Senate Appropriations Committee - </a:t>
            </a:r>
            <a:r>
              <a:rPr lang="en-US" dirty="0">
                <a:hlinkClick r:id="rId7"/>
              </a:rPr>
              <a:t>https://www.appropriations.senate.gov/</a:t>
            </a:r>
            <a:endParaRPr lang="en-US" dirty="0"/>
          </a:p>
          <a:p>
            <a:r>
              <a:rPr lang="en-US" dirty="0"/>
              <a:t>NASA budget requests - </a:t>
            </a:r>
            <a:r>
              <a:rPr lang="en-US" dirty="0">
                <a:hlinkClick r:id="rId8"/>
              </a:rPr>
              <a:t>https://www.nasa.gov/budgets-plans-and-reports/</a:t>
            </a:r>
            <a:r>
              <a:rPr lang="en-US" dirty="0"/>
              <a:t>  </a:t>
            </a:r>
          </a:p>
          <a:p>
            <a:endParaRPr lang="en-US" dirty="0"/>
          </a:p>
        </p:txBody>
      </p:sp>
    </p:spTree>
    <p:extLst>
      <p:ext uri="{BB962C8B-B14F-4D97-AF65-F5344CB8AC3E}">
        <p14:creationId xmlns:p14="http://schemas.microsoft.com/office/powerpoint/2010/main" val="36944472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Group 8">
            <a:extLst>
              <a:ext uri="{FF2B5EF4-FFF2-40B4-BE49-F238E27FC236}">
                <a16:creationId xmlns:a16="http://schemas.microsoft.com/office/drawing/2014/main" id="{4091D54B-59AB-4A5E-8E9E-0421BD66D4F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0" name="Rectangle 9">
              <a:extLst>
                <a:ext uri="{FF2B5EF4-FFF2-40B4-BE49-F238E27FC236}">
                  <a16:creationId xmlns:a16="http://schemas.microsoft.com/office/drawing/2014/main" id="{547CE62E-FFFD-4A1F-BA78-C3B89C36FC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1" name="Freeform 5">
              <a:extLst>
                <a:ext uri="{FF2B5EF4-FFF2-40B4-BE49-F238E27FC236}">
                  <a16:creationId xmlns:a16="http://schemas.microsoft.com/office/drawing/2014/main" id="{AE51FD27-6B6A-4D21-BF22-245DA9BD0B3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20" name="Rectangle 12">
            <a:extLst>
              <a:ext uri="{FF2B5EF4-FFF2-40B4-BE49-F238E27FC236}">
                <a16:creationId xmlns:a16="http://schemas.microsoft.com/office/drawing/2014/main" id="{B8144315-1C5A-4185-A952-25D98D303D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Freeform 5">
            <a:extLst>
              <a:ext uri="{FF2B5EF4-FFF2-40B4-BE49-F238E27FC236}">
                <a16:creationId xmlns:a16="http://schemas.microsoft.com/office/drawing/2014/main" id="{11CAC6F2-0806-417B-BF5D-5AEF6195FA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tx1"/>
          </a:solidFill>
          <a:ln>
            <a:noFill/>
          </a:ln>
        </p:spPr>
        <p:txBody>
          <a:bodyPr/>
          <a:lstStyle/>
          <a:p>
            <a:endParaRPr lang="en-US"/>
          </a:p>
        </p:txBody>
      </p:sp>
      <p:sp>
        <p:nvSpPr>
          <p:cNvPr id="22" name="Rectangle 16">
            <a:extLst>
              <a:ext uri="{FF2B5EF4-FFF2-40B4-BE49-F238E27FC236}">
                <a16:creationId xmlns:a16="http://schemas.microsoft.com/office/drawing/2014/main" id="{D4723B02-0AAB-4F6E-BA41-8ED99D559D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BC9B0ACE-556F-A8F4-A070-2E90A81EFAF0}"/>
              </a:ext>
            </a:extLst>
          </p:cNvPr>
          <p:cNvSpPr>
            <a:spLocks noGrp="1"/>
          </p:cNvSpPr>
          <p:nvPr>
            <p:ph type="title"/>
          </p:nvPr>
        </p:nvSpPr>
        <p:spPr>
          <a:xfrm>
            <a:off x="8160773" y="1113062"/>
            <a:ext cx="3382297" cy="3281957"/>
          </a:xfrm>
        </p:spPr>
        <p:txBody>
          <a:bodyPr vert="horz" lIns="91440" tIns="45720" rIns="91440" bIns="45720" rtlCol="0" anchor="b">
            <a:normAutofit/>
          </a:bodyPr>
          <a:lstStyle/>
          <a:p>
            <a:r>
              <a:rPr lang="en-US" sz="4600" b="0" i="0" kern="1200" dirty="0">
                <a:solidFill>
                  <a:srgbClr val="EBEBEB"/>
                </a:solidFill>
                <a:latin typeface="+mj-lt"/>
                <a:ea typeface="+mj-ea"/>
                <a:cs typeface="+mj-cs"/>
              </a:rPr>
              <a:t>Questions?</a:t>
            </a:r>
          </a:p>
        </p:txBody>
      </p:sp>
    </p:spTree>
    <p:extLst>
      <p:ext uri="{BB962C8B-B14F-4D97-AF65-F5344CB8AC3E}">
        <p14:creationId xmlns:p14="http://schemas.microsoft.com/office/powerpoint/2010/main" val="997904632"/>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EED2E2BB-3846-41EB-9F1E-92C33C4A8F4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25" name="Rectangle 24">
              <a:extLst>
                <a:ext uri="{FF2B5EF4-FFF2-40B4-BE49-F238E27FC236}">
                  <a16:creationId xmlns:a16="http://schemas.microsoft.com/office/drawing/2014/main" id="{C73D5773-5AC9-444A-A47A-EB6656ACDC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6" name="Freeform 5">
              <a:extLst>
                <a:ext uri="{FF2B5EF4-FFF2-40B4-BE49-F238E27FC236}">
                  <a16:creationId xmlns:a16="http://schemas.microsoft.com/office/drawing/2014/main" id="{81EB4475-C020-4325-AF59-31FCBFB7C542}"/>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27" name="Rectangle 26">
            <a:extLst>
              <a:ext uri="{FF2B5EF4-FFF2-40B4-BE49-F238E27FC236}">
                <a16:creationId xmlns:a16="http://schemas.microsoft.com/office/drawing/2014/main" id="{F7689D68-C339-4D5B-9DAA-E13F6BD4D5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CEEDA5F5-93E4-F596-DABD-54DC37C0C0EF}"/>
              </a:ext>
            </a:extLst>
          </p:cNvPr>
          <p:cNvSpPr>
            <a:spLocks noGrp="1"/>
          </p:cNvSpPr>
          <p:nvPr>
            <p:ph type="title"/>
          </p:nvPr>
        </p:nvSpPr>
        <p:spPr>
          <a:xfrm>
            <a:off x="430055" y="5611324"/>
            <a:ext cx="9453911" cy="648687"/>
          </a:xfrm>
        </p:spPr>
        <p:txBody>
          <a:bodyPr vert="horz" lIns="91440" tIns="45720" rIns="91440" bIns="45720" rtlCol="0" anchor="b">
            <a:normAutofit/>
          </a:bodyPr>
          <a:lstStyle/>
          <a:p>
            <a:pPr>
              <a:lnSpc>
                <a:spcPct val="90000"/>
              </a:lnSpc>
            </a:pPr>
            <a:r>
              <a:rPr lang="en-US" sz="3800" b="0" i="0" kern="1200" dirty="0">
                <a:solidFill>
                  <a:schemeClr val="bg2"/>
                </a:solidFill>
                <a:latin typeface="+mj-lt"/>
                <a:ea typeface="+mj-ea"/>
                <a:cs typeface="+mj-cs"/>
              </a:rPr>
              <a:t>Mandatory v. discretionary spending</a:t>
            </a:r>
          </a:p>
        </p:txBody>
      </p:sp>
      <p:sp>
        <p:nvSpPr>
          <p:cNvPr id="11" name="TextBox 10">
            <a:extLst>
              <a:ext uri="{FF2B5EF4-FFF2-40B4-BE49-F238E27FC236}">
                <a16:creationId xmlns:a16="http://schemas.microsoft.com/office/drawing/2014/main" id="{2AA30C92-D4D1-C9A8-84E3-0DCFEB71D5CE}"/>
              </a:ext>
            </a:extLst>
          </p:cNvPr>
          <p:cNvSpPr txBox="1"/>
          <p:nvPr/>
        </p:nvSpPr>
        <p:spPr>
          <a:xfrm>
            <a:off x="430056" y="6142763"/>
            <a:ext cx="9453911" cy="535304"/>
          </a:xfrm>
          <a:prstGeom prst="rect">
            <a:avLst/>
          </a:prstGeom>
        </p:spPr>
        <p:txBody>
          <a:bodyPr vert="horz" lIns="91440" tIns="45720" rIns="91440" bIns="45720" rtlCol="0" anchor="t">
            <a:normAutofit/>
          </a:bodyPr>
          <a:lstStyle/>
          <a:p>
            <a:pPr>
              <a:spcBef>
                <a:spcPts val="1000"/>
              </a:spcBef>
              <a:buClr>
                <a:schemeClr val="accent1"/>
              </a:buClr>
              <a:buSzPct val="80000"/>
            </a:pPr>
            <a:r>
              <a:rPr lang="en-US" sz="1200" b="0" i="0" kern="1200" cap="all" dirty="0">
                <a:solidFill>
                  <a:schemeClr val="accent1">
                    <a:lumMod val="60000"/>
                    <a:lumOff val="40000"/>
                  </a:schemeClr>
                </a:solidFill>
                <a:latin typeface="+mn-lt"/>
                <a:ea typeface="+mn-ea"/>
                <a:cs typeface="+mn-cs"/>
              </a:rPr>
              <a:t>Source: Congressional Budget Office </a:t>
            </a:r>
          </a:p>
        </p:txBody>
      </p:sp>
      <p:pic>
        <p:nvPicPr>
          <p:cNvPr id="13" name="Content Placeholder 12" descr="A diagram of a number of different colored lines&#10;&#10;Description automatically generated with medium confidence">
            <a:hlinkClick r:id="rId3"/>
            <a:extLst>
              <a:ext uri="{FF2B5EF4-FFF2-40B4-BE49-F238E27FC236}">
                <a16:creationId xmlns:a16="http://schemas.microsoft.com/office/drawing/2014/main" id="{4317074B-07C0-E07B-3EA3-1C63FEEB3AFD}"/>
              </a:ext>
            </a:extLst>
          </p:cNvPr>
          <p:cNvPicPr>
            <a:picLocks noGrp="1" noChangeAspect="1"/>
          </p:cNvPicPr>
          <p:nvPr>
            <p:ph sz="half" idx="2"/>
          </p:nvPr>
        </p:nvPicPr>
        <p:blipFill>
          <a:blip r:embed="rId4" cstate="email">
            <a:extLst>
              <a:ext uri="{28A0092B-C50C-407E-A947-70E740481C1C}">
                <a14:useLocalDpi xmlns:a14="http://schemas.microsoft.com/office/drawing/2010/main"/>
              </a:ext>
            </a:extLst>
          </a:blip>
          <a:stretch>
            <a:fillRect/>
          </a:stretch>
        </p:blipFill>
        <p:spPr>
          <a:xfrm>
            <a:off x="528012" y="574839"/>
            <a:ext cx="4980918" cy="4868848"/>
          </a:xfrm>
          <a:prstGeom prst="roundRect">
            <a:avLst>
              <a:gd name="adj" fmla="val 1858"/>
            </a:avLst>
          </a:prstGeom>
          <a:effectLst/>
        </p:spPr>
      </p:pic>
      <p:pic>
        <p:nvPicPr>
          <p:cNvPr id="9" name="Content Placeholder 8" descr="A close-up of a chart&#10;&#10;Description automatically generated">
            <a:hlinkClick r:id="rId5"/>
            <a:extLst>
              <a:ext uri="{FF2B5EF4-FFF2-40B4-BE49-F238E27FC236}">
                <a16:creationId xmlns:a16="http://schemas.microsoft.com/office/drawing/2014/main" id="{87B051A4-C2E2-44D7-4AFD-31E612D9D9F1}"/>
              </a:ext>
            </a:extLst>
          </p:cNvPr>
          <p:cNvPicPr>
            <a:picLocks noGrp="1" noChangeAspect="1"/>
          </p:cNvPicPr>
          <p:nvPr>
            <p:ph sz="half" idx="1"/>
          </p:nvPr>
        </p:nvPicPr>
        <p:blipFill>
          <a:blip r:embed="rId6" cstate="email">
            <a:extLst>
              <a:ext uri="{28A0092B-C50C-407E-A947-70E740481C1C}">
                <a14:useLocalDpi xmlns:a14="http://schemas.microsoft.com/office/drawing/2010/main"/>
              </a:ext>
            </a:extLst>
          </a:blip>
          <a:stretch>
            <a:fillRect/>
          </a:stretch>
        </p:blipFill>
        <p:spPr>
          <a:xfrm>
            <a:off x="5560965" y="866833"/>
            <a:ext cx="6165266" cy="4284859"/>
          </a:xfrm>
          <a:prstGeom prst="roundRect">
            <a:avLst>
              <a:gd name="adj" fmla="val 1858"/>
            </a:avLst>
          </a:prstGeom>
          <a:effectLst/>
        </p:spPr>
      </p:pic>
    </p:spTree>
    <p:extLst>
      <p:ext uri="{BB962C8B-B14F-4D97-AF65-F5344CB8AC3E}">
        <p14:creationId xmlns:p14="http://schemas.microsoft.com/office/powerpoint/2010/main" val="287212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C6975-55DA-B4B7-0150-04D978BA056E}"/>
              </a:ext>
            </a:extLst>
          </p:cNvPr>
          <p:cNvSpPr>
            <a:spLocks noGrp="1"/>
          </p:cNvSpPr>
          <p:nvPr>
            <p:ph type="title"/>
          </p:nvPr>
        </p:nvSpPr>
        <p:spPr/>
        <p:txBody>
          <a:bodyPr/>
          <a:lstStyle/>
          <a:p>
            <a:pPr algn="ctr"/>
            <a:r>
              <a:rPr lang="en-US" dirty="0"/>
              <a:t>Defense v. nondefense discretionary </a:t>
            </a:r>
          </a:p>
        </p:txBody>
      </p:sp>
      <p:sp>
        <p:nvSpPr>
          <p:cNvPr id="3" name="Text Placeholder 2">
            <a:extLst>
              <a:ext uri="{FF2B5EF4-FFF2-40B4-BE49-F238E27FC236}">
                <a16:creationId xmlns:a16="http://schemas.microsoft.com/office/drawing/2014/main" id="{7BFE025C-0571-7C33-2EAF-198D47090415}"/>
              </a:ext>
            </a:extLst>
          </p:cNvPr>
          <p:cNvSpPr>
            <a:spLocks noGrp="1"/>
          </p:cNvSpPr>
          <p:nvPr>
            <p:ph type="body" idx="1"/>
          </p:nvPr>
        </p:nvSpPr>
        <p:spPr>
          <a:xfrm>
            <a:off x="688488" y="2603500"/>
            <a:ext cx="4825157" cy="576262"/>
          </a:xfrm>
        </p:spPr>
        <p:txBody>
          <a:bodyPr/>
          <a:lstStyle/>
          <a:p>
            <a:r>
              <a:rPr lang="en-US" dirty="0"/>
              <a:t>defense (050)</a:t>
            </a:r>
          </a:p>
        </p:txBody>
      </p:sp>
      <p:sp>
        <p:nvSpPr>
          <p:cNvPr id="4" name="Content Placeholder 3">
            <a:extLst>
              <a:ext uri="{FF2B5EF4-FFF2-40B4-BE49-F238E27FC236}">
                <a16:creationId xmlns:a16="http://schemas.microsoft.com/office/drawing/2014/main" id="{239B1CEE-0B5B-CC48-CE5D-08DD2F0C9B3A}"/>
              </a:ext>
            </a:extLst>
          </p:cNvPr>
          <p:cNvSpPr>
            <a:spLocks noGrp="1"/>
          </p:cNvSpPr>
          <p:nvPr>
            <p:ph sz="half" idx="2"/>
          </p:nvPr>
        </p:nvSpPr>
        <p:spPr>
          <a:xfrm>
            <a:off x="685800" y="3179762"/>
            <a:ext cx="5294312" cy="3678238"/>
          </a:xfrm>
        </p:spPr>
        <p:txBody>
          <a:bodyPr/>
          <a:lstStyle/>
          <a:p>
            <a:r>
              <a:rPr lang="en-US" dirty="0"/>
              <a:t>About 95% goes to the Pentagon via the Defense appropriations bill and the intelligence agencies</a:t>
            </a:r>
          </a:p>
          <a:p>
            <a:r>
              <a:rPr lang="en-US" dirty="0"/>
              <a:t>The rest goes to Energy Department for nuclear programs and various other departments for defense-related activities </a:t>
            </a:r>
          </a:p>
          <a:p>
            <a:endParaRPr lang="en-US" dirty="0"/>
          </a:p>
        </p:txBody>
      </p:sp>
      <p:sp>
        <p:nvSpPr>
          <p:cNvPr id="5" name="Text Placeholder 4">
            <a:extLst>
              <a:ext uri="{FF2B5EF4-FFF2-40B4-BE49-F238E27FC236}">
                <a16:creationId xmlns:a16="http://schemas.microsoft.com/office/drawing/2014/main" id="{B022999C-36ED-B194-EE5E-5FA3E8C56F9A}"/>
              </a:ext>
            </a:extLst>
          </p:cNvPr>
          <p:cNvSpPr>
            <a:spLocks noGrp="1"/>
          </p:cNvSpPr>
          <p:nvPr>
            <p:ph type="body" sz="quarter" idx="3"/>
          </p:nvPr>
        </p:nvSpPr>
        <p:spPr/>
        <p:txBody>
          <a:bodyPr/>
          <a:lstStyle/>
          <a:p>
            <a:r>
              <a:rPr lang="en-US" dirty="0"/>
              <a:t>nondefense </a:t>
            </a:r>
          </a:p>
        </p:txBody>
      </p:sp>
      <p:sp>
        <p:nvSpPr>
          <p:cNvPr id="6" name="Content Placeholder 5">
            <a:extLst>
              <a:ext uri="{FF2B5EF4-FFF2-40B4-BE49-F238E27FC236}">
                <a16:creationId xmlns:a16="http://schemas.microsoft.com/office/drawing/2014/main" id="{55C8165B-4F12-0014-E768-605C5898E54A}"/>
              </a:ext>
            </a:extLst>
          </p:cNvPr>
          <p:cNvSpPr>
            <a:spLocks noGrp="1"/>
          </p:cNvSpPr>
          <p:nvPr>
            <p:ph sz="quarter" idx="4"/>
          </p:nvPr>
        </p:nvSpPr>
        <p:spPr>
          <a:xfrm>
            <a:off x="6208712" y="3179762"/>
            <a:ext cx="5520226" cy="3678238"/>
          </a:xfrm>
        </p:spPr>
        <p:txBody>
          <a:bodyPr/>
          <a:lstStyle/>
          <a:p>
            <a:r>
              <a:rPr lang="en-US" dirty="0"/>
              <a:t>Pretty much every other program within the dozen annual appropriations bills </a:t>
            </a:r>
          </a:p>
          <a:p>
            <a:r>
              <a:rPr lang="en-US" dirty="0"/>
              <a:t>Departments of Agriculture, Commerce, Education, Energy*, Health and Human Services (CDC/NIH), Homeland Security (FEMA), Housing and Urban Development, Interior, Justice, Labor, Legislative Branch, State, Transportation, Treasury, Veterans Affairs. </a:t>
            </a:r>
          </a:p>
          <a:p>
            <a:r>
              <a:rPr lang="en-US" dirty="0"/>
              <a:t>Environmental Protection Agency, FDA, Forest Service, National Science Foundation, NASA, USAID, etc.</a:t>
            </a:r>
          </a:p>
        </p:txBody>
      </p:sp>
    </p:spTree>
    <p:extLst>
      <p:ext uri="{BB962C8B-B14F-4D97-AF65-F5344CB8AC3E}">
        <p14:creationId xmlns:p14="http://schemas.microsoft.com/office/powerpoint/2010/main" val="22966946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14401-F92D-17AE-2592-EB7EE92F7D23}"/>
              </a:ext>
            </a:extLst>
          </p:cNvPr>
          <p:cNvSpPr>
            <a:spLocks noGrp="1"/>
          </p:cNvSpPr>
          <p:nvPr>
            <p:ph type="title"/>
          </p:nvPr>
        </p:nvSpPr>
        <p:spPr/>
        <p:txBody>
          <a:bodyPr/>
          <a:lstStyle/>
          <a:p>
            <a:pPr algn="ctr"/>
            <a:r>
              <a:rPr lang="en-US" dirty="0"/>
              <a:t>Budget and appropriations process </a:t>
            </a:r>
          </a:p>
        </p:txBody>
      </p:sp>
      <p:sp>
        <p:nvSpPr>
          <p:cNvPr id="3" name="Content Placeholder 2">
            <a:extLst>
              <a:ext uri="{FF2B5EF4-FFF2-40B4-BE49-F238E27FC236}">
                <a16:creationId xmlns:a16="http://schemas.microsoft.com/office/drawing/2014/main" id="{CF7E4035-5827-F4B0-D1B2-EB1384AFF719}"/>
              </a:ext>
            </a:extLst>
          </p:cNvPr>
          <p:cNvSpPr>
            <a:spLocks noGrp="1"/>
          </p:cNvSpPr>
          <p:nvPr>
            <p:ph idx="1"/>
          </p:nvPr>
        </p:nvSpPr>
        <p:spPr>
          <a:xfrm>
            <a:off x="936065" y="2621430"/>
            <a:ext cx="10319870" cy="3904876"/>
          </a:xfrm>
        </p:spPr>
        <p:txBody>
          <a:bodyPr>
            <a:normAutofit/>
          </a:bodyPr>
          <a:lstStyle/>
          <a:p>
            <a:r>
              <a:rPr lang="en-US" sz="2200" dirty="0"/>
              <a:t>President’s budget request released first Monday in February</a:t>
            </a:r>
          </a:p>
          <a:p>
            <a:r>
              <a:rPr lang="en-US" sz="2200" dirty="0"/>
              <a:t>Budget Committee hearings </a:t>
            </a:r>
          </a:p>
          <a:p>
            <a:r>
              <a:rPr lang="en-US" sz="2200" dirty="0"/>
              <a:t>Appropriations subcommittee hearings</a:t>
            </a:r>
          </a:p>
          <a:p>
            <a:r>
              <a:rPr lang="en-US" sz="2200" dirty="0"/>
              <a:t>Budget resolution drafting, markup, floor votes, conference, adoption</a:t>
            </a:r>
          </a:p>
          <a:p>
            <a:r>
              <a:rPr lang="en-US" sz="2200" dirty="0"/>
              <a:t>Budget reconciliation process </a:t>
            </a:r>
          </a:p>
          <a:p>
            <a:r>
              <a:rPr lang="en-US" sz="2200" dirty="0"/>
              <a:t>Appropriations bill drafting, markup, floor votes, conference, final floor votes, enactment </a:t>
            </a:r>
          </a:p>
          <a:p>
            <a:r>
              <a:rPr lang="en-US" sz="2200" dirty="0"/>
              <a:t>Oct. 1 beginning of new fiscal year </a:t>
            </a:r>
          </a:p>
        </p:txBody>
      </p:sp>
    </p:spTree>
    <p:extLst>
      <p:ext uri="{BB962C8B-B14F-4D97-AF65-F5344CB8AC3E}">
        <p14:creationId xmlns:p14="http://schemas.microsoft.com/office/powerpoint/2010/main" val="30317445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B1826-E801-53E8-678B-9CE09A27DEA1}"/>
              </a:ext>
            </a:extLst>
          </p:cNvPr>
          <p:cNvSpPr>
            <a:spLocks noGrp="1"/>
          </p:cNvSpPr>
          <p:nvPr>
            <p:ph type="title"/>
          </p:nvPr>
        </p:nvSpPr>
        <p:spPr/>
        <p:txBody>
          <a:bodyPr/>
          <a:lstStyle/>
          <a:p>
            <a:pPr algn="ctr"/>
            <a:r>
              <a:rPr lang="en-US" dirty="0"/>
              <a:t>More guidelines than actual rules </a:t>
            </a:r>
          </a:p>
        </p:txBody>
      </p:sp>
      <p:sp>
        <p:nvSpPr>
          <p:cNvPr id="3" name="Content Placeholder 2">
            <a:extLst>
              <a:ext uri="{FF2B5EF4-FFF2-40B4-BE49-F238E27FC236}">
                <a16:creationId xmlns:a16="http://schemas.microsoft.com/office/drawing/2014/main" id="{3785AEB7-7F56-EC60-F2B4-6EF5120058B3}"/>
              </a:ext>
            </a:extLst>
          </p:cNvPr>
          <p:cNvSpPr>
            <a:spLocks noGrp="1"/>
          </p:cNvSpPr>
          <p:nvPr>
            <p:ph idx="1"/>
          </p:nvPr>
        </p:nvSpPr>
        <p:spPr>
          <a:xfrm>
            <a:off x="1154954" y="2603500"/>
            <a:ext cx="9651591" cy="4046682"/>
          </a:xfrm>
        </p:spPr>
        <p:txBody>
          <a:bodyPr>
            <a:noAutofit/>
          </a:bodyPr>
          <a:lstStyle/>
          <a:p>
            <a:r>
              <a:rPr lang="en-US" sz="2200" dirty="0"/>
              <a:t>Congress rarely follows the process step-by-step.</a:t>
            </a:r>
          </a:p>
          <a:p>
            <a:r>
              <a:rPr lang="en-US" sz="2200" dirty="0"/>
              <a:t>The last time they approved all the appropriations bills by the beginning of the fiscal year was 1996 for fiscal year 1997.</a:t>
            </a:r>
          </a:p>
          <a:p>
            <a:r>
              <a:rPr lang="en-US" sz="2200" dirty="0"/>
              <a:t>Congress hoping to wrap up all 12 annual appropriations bills before March 14, though that seems unlikely. CR through end of September seems highly likely. </a:t>
            </a:r>
          </a:p>
          <a:p>
            <a:r>
              <a:rPr lang="en-US" sz="2200" dirty="0"/>
              <a:t>Trump’s budget request likely delayed until late spring, early summer. Skinny first then full later?</a:t>
            </a:r>
          </a:p>
          <a:p>
            <a:r>
              <a:rPr lang="en-US" sz="2200" dirty="0"/>
              <a:t>House Appropriations hoping to get started on FY2026 in late April, but </a:t>
            </a:r>
            <a:r>
              <a:rPr lang="en-US" sz="2200" dirty="0" err="1"/>
              <a:t>imho</a:t>
            </a:r>
            <a:r>
              <a:rPr lang="en-US" sz="2200" dirty="0"/>
              <a:t> that will depend on when they wrap up reconciliation. </a:t>
            </a:r>
          </a:p>
        </p:txBody>
      </p:sp>
    </p:spTree>
    <p:extLst>
      <p:ext uri="{BB962C8B-B14F-4D97-AF65-F5344CB8AC3E}">
        <p14:creationId xmlns:p14="http://schemas.microsoft.com/office/powerpoint/2010/main" val="28370261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1" name="Group 9">
            <a:extLst>
              <a:ext uri="{FF2B5EF4-FFF2-40B4-BE49-F238E27FC236}">
                <a16:creationId xmlns:a16="http://schemas.microsoft.com/office/drawing/2014/main" id="{4091D54B-59AB-4A5E-8E9E-0421BD66D4F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1" name="Rectangle 10">
              <a:extLst>
                <a:ext uri="{FF2B5EF4-FFF2-40B4-BE49-F238E27FC236}">
                  <a16:creationId xmlns:a16="http://schemas.microsoft.com/office/drawing/2014/main" id="{547CE62E-FFFD-4A1F-BA78-C3B89C36FC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cstate="email">
                <a:duotone>
                  <a:schemeClr val="dk2">
                    <a:shade val="69000"/>
                    <a:hueMod val="91000"/>
                    <a:satMod val="164000"/>
                    <a:lumMod val="74000"/>
                  </a:schemeClr>
                  <a:schemeClr val="dk2">
                    <a:hueMod val="124000"/>
                    <a:satMod val="140000"/>
                    <a:lumMod val="142000"/>
                  </a:schemeClr>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2" name="Freeform 5">
              <a:extLst>
                <a:ext uri="{FF2B5EF4-FFF2-40B4-BE49-F238E27FC236}">
                  <a16:creationId xmlns:a16="http://schemas.microsoft.com/office/drawing/2014/main" id="{AE51FD27-6B6A-4D21-BF22-245DA9BD0B3E}"/>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en-US"/>
            </a:p>
          </p:txBody>
        </p:sp>
      </p:grpSp>
      <p:sp>
        <p:nvSpPr>
          <p:cNvPr id="22" name="Rectangle 13">
            <a:extLst>
              <a:ext uri="{FF2B5EF4-FFF2-40B4-BE49-F238E27FC236}">
                <a16:creationId xmlns:a16="http://schemas.microsoft.com/office/drawing/2014/main" id="{B8144315-1C5A-4185-A952-25D98D303D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Freeform 5">
            <a:extLst>
              <a:ext uri="{FF2B5EF4-FFF2-40B4-BE49-F238E27FC236}">
                <a16:creationId xmlns:a16="http://schemas.microsoft.com/office/drawing/2014/main" id="{11CAC6F2-0806-417B-BF5D-5AEF6195FA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tx1"/>
          </a:solidFill>
          <a:ln>
            <a:noFill/>
          </a:ln>
        </p:spPr>
        <p:txBody>
          <a:bodyPr/>
          <a:lstStyle/>
          <a:p>
            <a:endParaRPr lang="en-US"/>
          </a:p>
        </p:txBody>
      </p:sp>
      <p:sp>
        <p:nvSpPr>
          <p:cNvPr id="18" name="Rectangle 17">
            <a:extLst>
              <a:ext uri="{FF2B5EF4-FFF2-40B4-BE49-F238E27FC236}">
                <a16:creationId xmlns:a16="http://schemas.microsoft.com/office/drawing/2014/main" id="{D4723B02-0AAB-4F6E-BA41-8ED99D559D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469C1D60-6FF7-78B2-1086-1D59B77F4E16}"/>
              </a:ext>
            </a:extLst>
          </p:cNvPr>
          <p:cNvSpPr>
            <a:spLocks noGrp="1"/>
          </p:cNvSpPr>
          <p:nvPr>
            <p:ph type="title"/>
          </p:nvPr>
        </p:nvSpPr>
        <p:spPr>
          <a:xfrm>
            <a:off x="7398415" y="2623840"/>
            <a:ext cx="3382297" cy="3281957"/>
          </a:xfrm>
        </p:spPr>
        <p:txBody>
          <a:bodyPr vert="horz" lIns="91440" tIns="45720" rIns="91440" bIns="45720" rtlCol="0" anchor="b">
            <a:normAutofit/>
          </a:bodyPr>
          <a:lstStyle/>
          <a:p>
            <a:r>
              <a:rPr lang="en-US" sz="3200" b="0" i="0" kern="1200" dirty="0">
                <a:solidFill>
                  <a:srgbClr val="EBEBEB"/>
                </a:solidFill>
                <a:latin typeface="+mj-lt"/>
                <a:ea typeface="+mj-ea"/>
                <a:cs typeface="+mj-cs"/>
              </a:rPr>
              <a:t>President’s budget request</a:t>
            </a:r>
          </a:p>
        </p:txBody>
      </p:sp>
      <p:pic>
        <p:nvPicPr>
          <p:cNvPr id="7" name="Content Placeholder 6" descr="A person in a blue coat&#10;&#10;Description automatically generated with low confidence">
            <a:extLst>
              <a:ext uri="{FF2B5EF4-FFF2-40B4-BE49-F238E27FC236}">
                <a16:creationId xmlns:a16="http://schemas.microsoft.com/office/drawing/2014/main" id="{17A8B590-8DB7-7496-DEC5-0678346049D7}"/>
              </a:ext>
            </a:extLst>
          </p:cNvPr>
          <p:cNvPicPr>
            <a:picLocks noGrp="1" noChangeAspect="1"/>
          </p:cNvPicPr>
          <p:nvPr>
            <p:ph idx="1"/>
          </p:nvPr>
        </p:nvPicPr>
        <p:blipFill>
          <a:blip r:embed="rId3"/>
          <a:stretch>
            <a:fillRect/>
          </a:stretch>
        </p:blipFill>
        <p:spPr>
          <a:xfrm>
            <a:off x="2229672" y="952202"/>
            <a:ext cx="3962876" cy="4953595"/>
          </a:xfrm>
        </p:spPr>
      </p:pic>
    </p:spTree>
    <p:extLst>
      <p:ext uri="{BB962C8B-B14F-4D97-AF65-F5344CB8AC3E}">
        <p14:creationId xmlns:p14="http://schemas.microsoft.com/office/powerpoint/2010/main" val="1557088942"/>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18262-37F2-B064-1523-7B02BC9569E9}"/>
              </a:ext>
            </a:extLst>
          </p:cNvPr>
          <p:cNvSpPr>
            <a:spLocks noGrp="1"/>
          </p:cNvSpPr>
          <p:nvPr>
            <p:ph type="title"/>
          </p:nvPr>
        </p:nvSpPr>
        <p:spPr/>
        <p:txBody>
          <a:bodyPr/>
          <a:lstStyle/>
          <a:p>
            <a:pPr algn="ctr"/>
            <a:r>
              <a:rPr lang="en-US" dirty="0"/>
              <a:t>President’s budget request </a:t>
            </a:r>
          </a:p>
        </p:txBody>
      </p:sp>
      <p:sp>
        <p:nvSpPr>
          <p:cNvPr id="3" name="Content Placeholder 2">
            <a:extLst>
              <a:ext uri="{FF2B5EF4-FFF2-40B4-BE49-F238E27FC236}">
                <a16:creationId xmlns:a16="http://schemas.microsoft.com/office/drawing/2014/main" id="{3F046438-6034-F5A3-CDA6-B2A7EBE74B7F}"/>
              </a:ext>
            </a:extLst>
          </p:cNvPr>
          <p:cNvSpPr>
            <a:spLocks noGrp="1"/>
          </p:cNvSpPr>
          <p:nvPr>
            <p:ph idx="1"/>
          </p:nvPr>
        </p:nvSpPr>
        <p:spPr>
          <a:xfrm>
            <a:off x="470807" y="2530930"/>
            <a:ext cx="11250385" cy="4180114"/>
          </a:xfrm>
        </p:spPr>
        <p:txBody>
          <a:bodyPr>
            <a:normAutofit/>
          </a:bodyPr>
          <a:lstStyle/>
          <a:p>
            <a:r>
              <a:rPr lang="en-US" sz="2400" dirty="0"/>
              <a:t>Just a request</a:t>
            </a:r>
          </a:p>
          <a:p>
            <a:r>
              <a:rPr lang="en-US" sz="2400" dirty="0"/>
              <a:t>It includes how much the president/departments/agencies wants Congress to spend on discretionary programs during the next fiscal year as well as longer-term tax and spending changes. </a:t>
            </a:r>
          </a:p>
          <a:p>
            <a:r>
              <a:rPr lang="en-US" sz="2400" dirty="0"/>
              <a:t>The multi-volume document is typically released the first Monday in February, though it’s usually later in the first year of a new administration. </a:t>
            </a:r>
          </a:p>
          <a:p>
            <a:r>
              <a:rPr lang="en-US" sz="2400" dirty="0"/>
              <a:t>Congress has the power of the purse, so all the departments and agencies that make up the executive branch need Congress to pass government funding bills before they can actually spend money. </a:t>
            </a:r>
          </a:p>
          <a:p>
            <a:endParaRPr lang="en-US" sz="2400" dirty="0"/>
          </a:p>
        </p:txBody>
      </p:sp>
    </p:spTree>
    <p:extLst>
      <p:ext uri="{BB962C8B-B14F-4D97-AF65-F5344CB8AC3E}">
        <p14:creationId xmlns:p14="http://schemas.microsoft.com/office/powerpoint/2010/main" val="31180863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1CF2C-99CD-1E7F-262C-4E175A314A0B}"/>
              </a:ext>
            </a:extLst>
          </p:cNvPr>
          <p:cNvSpPr>
            <a:spLocks noGrp="1"/>
          </p:cNvSpPr>
          <p:nvPr>
            <p:ph type="title"/>
          </p:nvPr>
        </p:nvSpPr>
        <p:spPr>
          <a:xfrm>
            <a:off x="484094" y="973668"/>
            <a:ext cx="10018059" cy="706964"/>
          </a:xfrm>
        </p:spPr>
        <p:txBody>
          <a:bodyPr/>
          <a:lstStyle/>
          <a:p>
            <a:pPr algn="ctr"/>
            <a:r>
              <a:rPr lang="en-US" dirty="0"/>
              <a:t>NASA budget requests – Trump’s first term</a:t>
            </a:r>
          </a:p>
        </p:txBody>
      </p:sp>
      <p:sp>
        <p:nvSpPr>
          <p:cNvPr id="3" name="Content Placeholder 2">
            <a:extLst>
              <a:ext uri="{FF2B5EF4-FFF2-40B4-BE49-F238E27FC236}">
                <a16:creationId xmlns:a16="http://schemas.microsoft.com/office/drawing/2014/main" id="{FEAEA379-5DD4-403B-B562-EE4BDB97C33E}"/>
              </a:ext>
            </a:extLst>
          </p:cNvPr>
          <p:cNvSpPr>
            <a:spLocks noGrp="1"/>
          </p:cNvSpPr>
          <p:nvPr>
            <p:ph idx="1"/>
          </p:nvPr>
        </p:nvSpPr>
        <p:spPr>
          <a:xfrm>
            <a:off x="0" y="3138077"/>
            <a:ext cx="12192000" cy="2404598"/>
          </a:xfrm>
        </p:spPr>
        <p:txBody>
          <a:bodyPr/>
          <a:lstStyle/>
          <a:p>
            <a:pPr algn="ctr"/>
            <a:r>
              <a:rPr lang="en-US" sz="2000" dirty="0"/>
              <a:t>Fiscal 2017 enacted funding level - $19,653.3</a:t>
            </a:r>
          </a:p>
          <a:p>
            <a:pPr algn="ctr"/>
            <a:r>
              <a:rPr lang="en-US" sz="2000" dirty="0"/>
              <a:t>Fiscal 2018 request – $19.092 billion </a:t>
            </a:r>
          </a:p>
          <a:p>
            <a:pPr algn="ctr"/>
            <a:r>
              <a:rPr lang="en-US" sz="2000" dirty="0"/>
              <a:t>Fiscal 2019 request - $19.892 billion</a:t>
            </a:r>
          </a:p>
          <a:p>
            <a:pPr algn="ctr"/>
            <a:r>
              <a:rPr lang="en-US" sz="2000" dirty="0"/>
              <a:t>Fiscal 2020 request - $21.019 billion  </a:t>
            </a:r>
          </a:p>
          <a:p>
            <a:pPr algn="ctr"/>
            <a:r>
              <a:rPr lang="en-US" sz="2000" dirty="0"/>
              <a:t>Fiscal 2021 request - $25.246 billion </a:t>
            </a:r>
          </a:p>
        </p:txBody>
      </p:sp>
    </p:spTree>
    <p:extLst>
      <p:ext uri="{BB962C8B-B14F-4D97-AF65-F5344CB8AC3E}">
        <p14:creationId xmlns:p14="http://schemas.microsoft.com/office/powerpoint/2010/main" val="272980214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{A1FB9695-A7BD-784D-80A9-5D7C205D3F64}tf10001076</Template>
  <TotalTime>17053</TotalTime>
  <Words>1449</Words>
  <Application>Microsoft Office PowerPoint</Application>
  <PresentationFormat>Widescreen</PresentationFormat>
  <Paragraphs>130</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Century Gothic</vt:lpstr>
      <vt:lpstr>Wingdings 3</vt:lpstr>
      <vt:lpstr>Ion Boardroom</vt:lpstr>
      <vt:lpstr>Budget and Appropriations Process - NASA</vt:lpstr>
      <vt:lpstr>Government spending: where does it go?</vt:lpstr>
      <vt:lpstr>Mandatory v. discretionary spending</vt:lpstr>
      <vt:lpstr>Defense v. nondefense discretionary </vt:lpstr>
      <vt:lpstr>Budget and appropriations process </vt:lpstr>
      <vt:lpstr>More guidelines than actual rules </vt:lpstr>
      <vt:lpstr>President’s budget request</vt:lpstr>
      <vt:lpstr>President’s budget request </vt:lpstr>
      <vt:lpstr>NASA budget requests – Trump’s first term</vt:lpstr>
      <vt:lpstr>Appropriations bills</vt:lpstr>
      <vt:lpstr>Appropriations bills</vt:lpstr>
      <vt:lpstr>Who’s in charge of the Appropriations Committees?</vt:lpstr>
      <vt:lpstr>CJS leadership </vt:lpstr>
      <vt:lpstr>CJS subcommittee jurisdiction is pretty broad</vt:lpstr>
      <vt:lpstr>PowerPoint Presentation</vt:lpstr>
      <vt:lpstr>Source: Congressional Research Service</vt:lpstr>
      <vt:lpstr>Appropriations bills</vt:lpstr>
      <vt:lpstr>Continuing resolution </vt:lpstr>
      <vt:lpstr>Funding lapse and partial government shutdown </vt:lpstr>
      <vt:lpstr>Appropriations bill vocabulary</vt:lpstr>
      <vt:lpstr>Government spending vocabulary </vt:lpstr>
      <vt:lpstr>The road ahead – DOGE, etc. </vt:lpstr>
      <vt:lpstr>Pew: “On balance, Americans view 13 of 16 federal agencies we asked about more favorably than unfavorably, according to our survey of 9,424 adults conducted July 1-7,” 2024.</vt:lpstr>
      <vt:lpstr>Also… </vt:lpstr>
      <vt:lpstr>Useful websites</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Budget and Appropriations Process</dc:title>
  <dc:creator>Jennifer Shutt</dc:creator>
  <cp:lastModifiedBy>Scott M IMPACt Inc.</cp:lastModifiedBy>
  <cp:revision>120</cp:revision>
  <dcterms:created xsi:type="dcterms:W3CDTF">2023-03-06T19:53:54Z</dcterms:created>
  <dcterms:modified xsi:type="dcterms:W3CDTF">2025-02-19T16:53:22Z</dcterms:modified>
</cp:coreProperties>
</file>