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15"/>
  </p:notesMasterIdLst>
  <p:handoutMasterIdLst>
    <p:handoutMasterId r:id="rId16"/>
  </p:handoutMasterIdLst>
  <p:sldIdLst>
    <p:sldId id="293" r:id="rId2"/>
    <p:sldId id="260" r:id="rId3"/>
    <p:sldId id="262" r:id="rId4"/>
    <p:sldId id="263" r:id="rId5"/>
    <p:sldId id="300" r:id="rId6"/>
    <p:sldId id="304" r:id="rId7"/>
    <p:sldId id="308" r:id="rId8"/>
    <p:sldId id="315" r:id="rId9"/>
    <p:sldId id="316" r:id="rId10"/>
    <p:sldId id="314" r:id="rId11"/>
    <p:sldId id="312" r:id="rId12"/>
    <p:sldId id="317" r:id="rId13"/>
    <p:sldId id="328" r:id="rId14"/>
  </p:sldIdLst>
  <p:sldSz cx="12192000" cy="6858000"/>
  <p:notesSz cx="7023100" cy="93091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197"/>
    <p:restoredTop sz="66190" autoAdjust="0"/>
  </p:normalViewPr>
  <p:slideViewPr>
    <p:cSldViewPr>
      <p:cViewPr varScale="1">
        <p:scale>
          <a:sx n="61" d="100"/>
          <a:sy n="61" d="100"/>
        </p:scale>
        <p:origin x="1070" y="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\\Users\joshuahuder\Dropbox\Talks\Partisanship\Partisanship%20data%20for%20Talk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>
                <a:solidFill>
                  <a:schemeClr val="tx1"/>
                </a:solidFill>
              </a:rPr>
              <a:t>Partisan Voting Patterns,</a:t>
            </a:r>
            <a:r>
              <a:rPr lang="en-US" baseline="0">
                <a:solidFill>
                  <a:schemeClr val="tx1"/>
                </a:solidFill>
              </a:rPr>
              <a:t> 1877-2022</a:t>
            </a:r>
            <a:endParaRPr lang="en-US">
              <a:solidFill>
                <a:schemeClr val="tx1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v>House</c:v>
          </c:tx>
          <c:spPr>
            <a:ln w="28575" cap="rnd">
              <a:solidFill>
                <a:schemeClr val="accent2">
                  <a:lumMod val="40000"/>
                  <a:lumOff val="60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Sheet1!$B$10:$B$82</c:f>
              <c:numCache>
                <c:formatCode>General</c:formatCode>
                <c:ptCount val="73"/>
                <c:pt idx="0">
                  <c:v>1877</c:v>
                </c:pt>
                <c:pt idx="1">
                  <c:v>1879</c:v>
                </c:pt>
                <c:pt idx="2">
                  <c:v>1881</c:v>
                </c:pt>
                <c:pt idx="3">
                  <c:v>1883</c:v>
                </c:pt>
                <c:pt idx="4">
                  <c:v>1885</c:v>
                </c:pt>
                <c:pt idx="5">
                  <c:v>1887</c:v>
                </c:pt>
                <c:pt idx="6">
                  <c:v>1889</c:v>
                </c:pt>
                <c:pt idx="7">
                  <c:v>1891</c:v>
                </c:pt>
                <c:pt idx="8">
                  <c:v>1893</c:v>
                </c:pt>
                <c:pt idx="9">
                  <c:v>1895</c:v>
                </c:pt>
                <c:pt idx="10">
                  <c:v>1897</c:v>
                </c:pt>
                <c:pt idx="11">
                  <c:v>1899</c:v>
                </c:pt>
                <c:pt idx="12">
                  <c:v>1901</c:v>
                </c:pt>
                <c:pt idx="13">
                  <c:v>1903</c:v>
                </c:pt>
                <c:pt idx="14">
                  <c:v>1905</c:v>
                </c:pt>
                <c:pt idx="15">
                  <c:v>1907</c:v>
                </c:pt>
                <c:pt idx="16">
                  <c:v>1909</c:v>
                </c:pt>
                <c:pt idx="17">
                  <c:v>1911</c:v>
                </c:pt>
                <c:pt idx="18">
                  <c:v>1913</c:v>
                </c:pt>
                <c:pt idx="19">
                  <c:v>1915</c:v>
                </c:pt>
                <c:pt idx="20">
                  <c:v>1917</c:v>
                </c:pt>
                <c:pt idx="21">
                  <c:v>1919</c:v>
                </c:pt>
                <c:pt idx="22">
                  <c:v>1921</c:v>
                </c:pt>
                <c:pt idx="23">
                  <c:v>1923</c:v>
                </c:pt>
                <c:pt idx="24">
                  <c:v>1925</c:v>
                </c:pt>
                <c:pt idx="25">
                  <c:v>1927</c:v>
                </c:pt>
                <c:pt idx="26">
                  <c:v>1929</c:v>
                </c:pt>
                <c:pt idx="27">
                  <c:v>1931</c:v>
                </c:pt>
                <c:pt idx="28">
                  <c:v>1933</c:v>
                </c:pt>
                <c:pt idx="29">
                  <c:v>1935</c:v>
                </c:pt>
                <c:pt idx="30">
                  <c:v>1937</c:v>
                </c:pt>
                <c:pt idx="31">
                  <c:v>1939</c:v>
                </c:pt>
                <c:pt idx="32">
                  <c:v>1941</c:v>
                </c:pt>
                <c:pt idx="33">
                  <c:v>1943</c:v>
                </c:pt>
                <c:pt idx="34">
                  <c:v>1945</c:v>
                </c:pt>
                <c:pt idx="35">
                  <c:v>1947</c:v>
                </c:pt>
                <c:pt idx="36">
                  <c:v>1949</c:v>
                </c:pt>
                <c:pt idx="37">
                  <c:v>1951</c:v>
                </c:pt>
                <c:pt idx="38">
                  <c:v>1953</c:v>
                </c:pt>
                <c:pt idx="39">
                  <c:v>1955</c:v>
                </c:pt>
                <c:pt idx="40">
                  <c:v>1957</c:v>
                </c:pt>
                <c:pt idx="41">
                  <c:v>1959</c:v>
                </c:pt>
                <c:pt idx="42">
                  <c:v>1961</c:v>
                </c:pt>
                <c:pt idx="43">
                  <c:v>1963</c:v>
                </c:pt>
                <c:pt idx="44">
                  <c:v>1965</c:v>
                </c:pt>
                <c:pt idx="45">
                  <c:v>1967</c:v>
                </c:pt>
                <c:pt idx="46">
                  <c:v>1969</c:v>
                </c:pt>
                <c:pt idx="47">
                  <c:v>1971</c:v>
                </c:pt>
                <c:pt idx="48">
                  <c:v>1973</c:v>
                </c:pt>
                <c:pt idx="49">
                  <c:v>1975</c:v>
                </c:pt>
                <c:pt idx="50">
                  <c:v>1977</c:v>
                </c:pt>
                <c:pt idx="51">
                  <c:v>1979</c:v>
                </c:pt>
                <c:pt idx="52">
                  <c:v>1981</c:v>
                </c:pt>
                <c:pt idx="53">
                  <c:v>1983</c:v>
                </c:pt>
                <c:pt idx="54">
                  <c:v>1985</c:v>
                </c:pt>
                <c:pt idx="55">
                  <c:v>1987</c:v>
                </c:pt>
                <c:pt idx="56">
                  <c:v>1989</c:v>
                </c:pt>
                <c:pt idx="57">
                  <c:v>1991</c:v>
                </c:pt>
                <c:pt idx="58">
                  <c:v>1993</c:v>
                </c:pt>
                <c:pt idx="59">
                  <c:v>1995</c:v>
                </c:pt>
                <c:pt idx="60">
                  <c:v>1997</c:v>
                </c:pt>
                <c:pt idx="61">
                  <c:v>1999</c:v>
                </c:pt>
                <c:pt idx="62">
                  <c:v>2001</c:v>
                </c:pt>
                <c:pt idx="63">
                  <c:v>2003</c:v>
                </c:pt>
                <c:pt idx="64">
                  <c:v>2005</c:v>
                </c:pt>
                <c:pt idx="65">
                  <c:v>2007</c:v>
                </c:pt>
                <c:pt idx="66">
                  <c:v>2009</c:v>
                </c:pt>
                <c:pt idx="67">
                  <c:v>2011</c:v>
                </c:pt>
                <c:pt idx="68">
                  <c:v>2013</c:v>
                </c:pt>
                <c:pt idx="69">
                  <c:v>2015</c:v>
                </c:pt>
                <c:pt idx="70">
                  <c:v>2017</c:v>
                </c:pt>
                <c:pt idx="71">
                  <c:v>2019</c:v>
                </c:pt>
                <c:pt idx="72">
                  <c:v>2021</c:v>
                </c:pt>
              </c:numCache>
            </c:numRef>
          </c:cat>
          <c:val>
            <c:numRef>
              <c:f>Sheet1!$C$10:$C$82</c:f>
              <c:numCache>
                <c:formatCode>General</c:formatCode>
                <c:ptCount val="73"/>
                <c:pt idx="0">
                  <c:v>0.74145901566787509</c:v>
                </c:pt>
                <c:pt idx="1">
                  <c:v>0.78588250319284703</c:v>
                </c:pt>
                <c:pt idx="2">
                  <c:v>0.78271379023307297</c:v>
                </c:pt>
                <c:pt idx="3">
                  <c:v>0.72440425615763493</c:v>
                </c:pt>
                <c:pt idx="4">
                  <c:v>0.74932126696832502</c:v>
                </c:pt>
                <c:pt idx="5">
                  <c:v>0.76489341999999994</c:v>
                </c:pt>
                <c:pt idx="6">
                  <c:v>0.79527798000000005</c:v>
                </c:pt>
                <c:pt idx="7">
                  <c:v>0.766378838193148</c:v>
                </c:pt>
                <c:pt idx="8">
                  <c:v>0.79133771929824404</c:v>
                </c:pt>
                <c:pt idx="9">
                  <c:v>0.83807260447446108</c:v>
                </c:pt>
                <c:pt idx="10">
                  <c:v>0.81956560891938102</c:v>
                </c:pt>
                <c:pt idx="11">
                  <c:v>0.80170182921334798</c:v>
                </c:pt>
                <c:pt idx="12">
                  <c:v>0.81625807038834908</c:v>
                </c:pt>
                <c:pt idx="13">
                  <c:v>0.81353918861512198</c:v>
                </c:pt>
                <c:pt idx="14">
                  <c:v>0.82451281405629095</c:v>
                </c:pt>
                <c:pt idx="15">
                  <c:v>0.79870124223602401</c:v>
                </c:pt>
                <c:pt idx="16">
                  <c:v>0.7793529115707869</c:v>
                </c:pt>
                <c:pt idx="17">
                  <c:v>0.7390068159688401</c:v>
                </c:pt>
                <c:pt idx="18">
                  <c:v>0.71165821657277606</c:v>
                </c:pt>
                <c:pt idx="19">
                  <c:v>0.72363059829059795</c:v>
                </c:pt>
                <c:pt idx="20">
                  <c:v>0.7156892476332819</c:v>
                </c:pt>
                <c:pt idx="21">
                  <c:v>0.71534803921568602</c:v>
                </c:pt>
                <c:pt idx="22">
                  <c:v>0.70415210401230111</c:v>
                </c:pt>
                <c:pt idx="23">
                  <c:v>0.69569494274242905</c:v>
                </c:pt>
                <c:pt idx="24">
                  <c:v>0.67521491891891694</c:v>
                </c:pt>
                <c:pt idx="25">
                  <c:v>0.66838228760635299</c:v>
                </c:pt>
                <c:pt idx="26">
                  <c:v>0.65252321529183299</c:v>
                </c:pt>
                <c:pt idx="27">
                  <c:v>0.61602442000000002</c:v>
                </c:pt>
                <c:pt idx="28">
                  <c:v>0.58257924430641705</c:v>
                </c:pt>
                <c:pt idx="29">
                  <c:v>0.56069698558322301</c:v>
                </c:pt>
                <c:pt idx="30">
                  <c:v>0.569508222643896</c:v>
                </c:pt>
                <c:pt idx="31">
                  <c:v>0.55728746347285596</c:v>
                </c:pt>
                <c:pt idx="32">
                  <c:v>0.57050854037266996</c:v>
                </c:pt>
                <c:pt idx="33">
                  <c:v>0.55029474488974606</c:v>
                </c:pt>
                <c:pt idx="34">
                  <c:v>0.56806041025640908</c:v>
                </c:pt>
                <c:pt idx="35">
                  <c:v>0.52266861578582702</c:v>
                </c:pt>
                <c:pt idx="36">
                  <c:v>0.55257497020769408</c:v>
                </c:pt>
                <c:pt idx="37">
                  <c:v>0.54235265700483004</c:v>
                </c:pt>
                <c:pt idx="38">
                  <c:v>0.53100169435490396</c:v>
                </c:pt>
                <c:pt idx="39">
                  <c:v>0.55634910386751801</c:v>
                </c:pt>
                <c:pt idx="40">
                  <c:v>0.55099975490196007</c:v>
                </c:pt>
                <c:pt idx="41">
                  <c:v>0.56242773892773801</c:v>
                </c:pt>
                <c:pt idx="42">
                  <c:v>0.53965503246753199</c:v>
                </c:pt>
                <c:pt idx="43">
                  <c:v>0.54806237611235198</c:v>
                </c:pt>
                <c:pt idx="44">
                  <c:v>0.54658929442650195</c:v>
                </c:pt>
                <c:pt idx="45">
                  <c:v>0.53854645502645304</c:v>
                </c:pt>
                <c:pt idx="46">
                  <c:v>0.56439111557788901</c:v>
                </c:pt>
                <c:pt idx="47">
                  <c:v>0.56494826254826103</c:v>
                </c:pt>
                <c:pt idx="48">
                  <c:v>0.58441109000000002</c:v>
                </c:pt>
                <c:pt idx="49">
                  <c:v>0.58028231292516907</c:v>
                </c:pt>
                <c:pt idx="50">
                  <c:v>0.57303401360544104</c:v>
                </c:pt>
                <c:pt idx="51">
                  <c:v>0.59608781857164894</c:v>
                </c:pt>
                <c:pt idx="52">
                  <c:v>0.60689676113360203</c:v>
                </c:pt>
                <c:pt idx="53">
                  <c:v>0.62743714776329607</c:v>
                </c:pt>
                <c:pt idx="54">
                  <c:v>0.64329131568820097</c:v>
                </c:pt>
                <c:pt idx="55">
                  <c:v>0.64462405646296106</c:v>
                </c:pt>
                <c:pt idx="56">
                  <c:v>0.65265262054507289</c:v>
                </c:pt>
                <c:pt idx="57">
                  <c:v>0.65891851851851702</c:v>
                </c:pt>
                <c:pt idx="58">
                  <c:v>0.70484173027989705</c:v>
                </c:pt>
                <c:pt idx="59">
                  <c:v>0.75795493807040404</c:v>
                </c:pt>
                <c:pt idx="60">
                  <c:v>0.77711543330882904</c:v>
                </c:pt>
                <c:pt idx="61">
                  <c:v>0.77687123630672805</c:v>
                </c:pt>
                <c:pt idx="62">
                  <c:v>0.78642453680931201</c:v>
                </c:pt>
                <c:pt idx="63">
                  <c:v>0.79293978937728804</c:v>
                </c:pt>
                <c:pt idx="64">
                  <c:v>0.80994644167277996</c:v>
                </c:pt>
                <c:pt idx="65">
                  <c:v>0.80801610132246493</c:v>
                </c:pt>
                <c:pt idx="66">
                  <c:v>0.80556049077224401</c:v>
                </c:pt>
                <c:pt idx="67">
                  <c:v>0.86093275510204004</c:v>
                </c:pt>
                <c:pt idx="68">
                  <c:v>0.86682499999999907</c:v>
                </c:pt>
                <c:pt idx="69">
                  <c:v>0.87545904801845298</c:v>
                </c:pt>
                <c:pt idx="70">
                  <c:v>0.87909799999999994</c:v>
                </c:pt>
                <c:pt idx="71">
                  <c:v>0.87193878205128095</c:v>
                </c:pt>
                <c:pt idx="72">
                  <c:v>0.8833196420287599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E65A-436F-ADA0-AD75FE0A5511}"/>
            </c:ext>
          </c:extLst>
        </c:ser>
        <c:ser>
          <c:idx val="1"/>
          <c:order val="1"/>
          <c:tx>
            <c:v>Senate</c:v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cat>
            <c:numRef>
              <c:f>Sheet1!$B$10:$B$82</c:f>
              <c:numCache>
                <c:formatCode>General</c:formatCode>
                <c:ptCount val="73"/>
                <c:pt idx="0">
                  <c:v>1877</c:v>
                </c:pt>
                <c:pt idx="1">
                  <c:v>1879</c:v>
                </c:pt>
                <c:pt idx="2">
                  <c:v>1881</c:v>
                </c:pt>
                <c:pt idx="3">
                  <c:v>1883</c:v>
                </c:pt>
                <c:pt idx="4">
                  <c:v>1885</c:v>
                </c:pt>
                <c:pt idx="5">
                  <c:v>1887</c:v>
                </c:pt>
                <c:pt idx="6">
                  <c:v>1889</c:v>
                </c:pt>
                <c:pt idx="7">
                  <c:v>1891</c:v>
                </c:pt>
                <c:pt idx="8">
                  <c:v>1893</c:v>
                </c:pt>
                <c:pt idx="9">
                  <c:v>1895</c:v>
                </c:pt>
                <c:pt idx="10">
                  <c:v>1897</c:v>
                </c:pt>
                <c:pt idx="11">
                  <c:v>1899</c:v>
                </c:pt>
                <c:pt idx="12">
                  <c:v>1901</c:v>
                </c:pt>
                <c:pt idx="13">
                  <c:v>1903</c:v>
                </c:pt>
                <c:pt idx="14">
                  <c:v>1905</c:v>
                </c:pt>
                <c:pt idx="15">
                  <c:v>1907</c:v>
                </c:pt>
                <c:pt idx="16">
                  <c:v>1909</c:v>
                </c:pt>
                <c:pt idx="17">
                  <c:v>1911</c:v>
                </c:pt>
                <c:pt idx="18">
                  <c:v>1913</c:v>
                </c:pt>
                <c:pt idx="19">
                  <c:v>1915</c:v>
                </c:pt>
                <c:pt idx="20">
                  <c:v>1917</c:v>
                </c:pt>
                <c:pt idx="21">
                  <c:v>1919</c:v>
                </c:pt>
                <c:pt idx="22">
                  <c:v>1921</c:v>
                </c:pt>
                <c:pt idx="23">
                  <c:v>1923</c:v>
                </c:pt>
                <c:pt idx="24">
                  <c:v>1925</c:v>
                </c:pt>
                <c:pt idx="25">
                  <c:v>1927</c:v>
                </c:pt>
                <c:pt idx="26">
                  <c:v>1929</c:v>
                </c:pt>
                <c:pt idx="27">
                  <c:v>1931</c:v>
                </c:pt>
                <c:pt idx="28">
                  <c:v>1933</c:v>
                </c:pt>
                <c:pt idx="29">
                  <c:v>1935</c:v>
                </c:pt>
                <c:pt idx="30">
                  <c:v>1937</c:v>
                </c:pt>
                <c:pt idx="31">
                  <c:v>1939</c:v>
                </c:pt>
                <c:pt idx="32">
                  <c:v>1941</c:v>
                </c:pt>
                <c:pt idx="33">
                  <c:v>1943</c:v>
                </c:pt>
                <c:pt idx="34">
                  <c:v>1945</c:v>
                </c:pt>
                <c:pt idx="35">
                  <c:v>1947</c:v>
                </c:pt>
                <c:pt idx="36">
                  <c:v>1949</c:v>
                </c:pt>
                <c:pt idx="37">
                  <c:v>1951</c:v>
                </c:pt>
                <c:pt idx="38">
                  <c:v>1953</c:v>
                </c:pt>
                <c:pt idx="39">
                  <c:v>1955</c:v>
                </c:pt>
                <c:pt idx="40">
                  <c:v>1957</c:v>
                </c:pt>
                <c:pt idx="41">
                  <c:v>1959</c:v>
                </c:pt>
                <c:pt idx="42">
                  <c:v>1961</c:v>
                </c:pt>
                <c:pt idx="43">
                  <c:v>1963</c:v>
                </c:pt>
                <c:pt idx="44">
                  <c:v>1965</c:v>
                </c:pt>
                <c:pt idx="45">
                  <c:v>1967</c:v>
                </c:pt>
                <c:pt idx="46">
                  <c:v>1969</c:v>
                </c:pt>
                <c:pt idx="47">
                  <c:v>1971</c:v>
                </c:pt>
                <c:pt idx="48">
                  <c:v>1973</c:v>
                </c:pt>
                <c:pt idx="49">
                  <c:v>1975</c:v>
                </c:pt>
                <c:pt idx="50">
                  <c:v>1977</c:v>
                </c:pt>
                <c:pt idx="51">
                  <c:v>1979</c:v>
                </c:pt>
                <c:pt idx="52">
                  <c:v>1981</c:v>
                </c:pt>
                <c:pt idx="53">
                  <c:v>1983</c:v>
                </c:pt>
                <c:pt idx="54">
                  <c:v>1985</c:v>
                </c:pt>
                <c:pt idx="55">
                  <c:v>1987</c:v>
                </c:pt>
                <c:pt idx="56">
                  <c:v>1989</c:v>
                </c:pt>
                <c:pt idx="57">
                  <c:v>1991</c:v>
                </c:pt>
                <c:pt idx="58">
                  <c:v>1993</c:v>
                </c:pt>
                <c:pt idx="59">
                  <c:v>1995</c:v>
                </c:pt>
                <c:pt idx="60">
                  <c:v>1997</c:v>
                </c:pt>
                <c:pt idx="61">
                  <c:v>1999</c:v>
                </c:pt>
                <c:pt idx="62">
                  <c:v>2001</c:v>
                </c:pt>
                <c:pt idx="63">
                  <c:v>2003</c:v>
                </c:pt>
                <c:pt idx="64">
                  <c:v>2005</c:v>
                </c:pt>
                <c:pt idx="65">
                  <c:v>2007</c:v>
                </c:pt>
                <c:pt idx="66">
                  <c:v>2009</c:v>
                </c:pt>
                <c:pt idx="67">
                  <c:v>2011</c:v>
                </c:pt>
                <c:pt idx="68">
                  <c:v>2013</c:v>
                </c:pt>
                <c:pt idx="69">
                  <c:v>2015</c:v>
                </c:pt>
                <c:pt idx="70">
                  <c:v>2017</c:v>
                </c:pt>
                <c:pt idx="71">
                  <c:v>2019</c:v>
                </c:pt>
                <c:pt idx="72">
                  <c:v>2021</c:v>
                </c:pt>
              </c:numCache>
            </c:numRef>
          </c:cat>
          <c:val>
            <c:numRef>
              <c:f>Sheet1!$D$10:$D$82</c:f>
              <c:numCache>
                <c:formatCode>General</c:formatCode>
                <c:ptCount val="73"/>
                <c:pt idx="0">
                  <c:v>0.70313708690330401</c:v>
                </c:pt>
                <c:pt idx="1">
                  <c:v>0.74794285714285702</c:v>
                </c:pt>
                <c:pt idx="2">
                  <c:v>0.76357134502923896</c:v>
                </c:pt>
                <c:pt idx="3">
                  <c:v>0.76046944444444398</c:v>
                </c:pt>
                <c:pt idx="4">
                  <c:v>0.74388717948717797</c:v>
                </c:pt>
                <c:pt idx="5">
                  <c:v>0.74741283783783596</c:v>
                </c:pt>
                <c:pt idx="6">
                  <c:v>0.76506852035749606</c:v>
                </c:pt>
                <c:pt idx="7">
                  <c:v>0.7517641723356</c:v>
                </c:pt>
                <c:pt idx="8">
                  <c:v>0.76122916666666596</c:v>
                </c:pt>
                <c:pt idx="9">
                  <c:v>0.76903181818181798</c:v>
                </c:pt>
                <c:pt idx="10">
                  <c:v>0.80716274970622703</c:v>
                </c:pt>
                <c:pt idx="11">
                  <c:v>0.81492857142857</c:v>
                </c:pt>
                <c:pt idx="12">
                  <c:v>0.773166666666665</c:v>
                </c:pt>
                <c:pt idx="13">
                  <c:v>0.79426212121211992</c:v>
                </c:pt>
                <c:pt idx="14">
                  <c:v>0.8030852459016391</c:v>
                </c:pt>
                <c:pt idx="15">
                  <c:v>0.7868799145299139</c:v>
                </c:pt>
                <c:pt idx="16">
                  <c:v>0.77858646616541294</c:v>
                </c:pt>
                <c:pt idx="17">
                  <c:v>0.71706811145510696</c:v>
                </c:pt>
                <c:pt idx="18">
                  <c:v>0.68783279220779092</c:v>
                </c:pt>
                <c:pt idx="19">
                  <c:v>0.70635632183907904</c:v>
                </c:pt>
                <c:pt idx="20">
                  <c:v>0.69724485524938906</c:v>
                </c:pt>
                <c:pt idx="21">
                  <c:v>0.71831843137254803</c:v>
                </c:pt>
                <c:pt idx="22">
                  <c:v>0.70715268065268</c:v>
                </c:pt>
                <c:pt idx="23">
                  <c:v>0.66717737485218609</c:v>
                </c:pt>
                <c:pt idx="24">
                  <c:v>0.66661837590545103</c:v>
                </c:pt>
                <c:pt idx="25">
                  <c:v>0.66517806603773511</c:v>
                </c:pt>
                <c:pt idx="26">
                  <c:v>0.681899147727272</c:v>
                </c:pt>
                <c:pt idx="27">
                  <c:v>0.59451923076922997</c:v>
                </c:pt>
                <c:pt idx="28">
                  <c:v>0.53988440748440603</c:v>
                </c:pt>
                <c:pt idx="29">
                  <c:v>0.50503999999999905</c:v>
                </c:pt>
                <c:pt idx="30">
                  <c:v>0.49452869440459002</c:v>
                </c:pt>
                <c:pt idx="31">
                  <c:v>0.47441907661085603</c:v>
                </c:pt>
                <c:pt idx="32">
                  <c:v>0.47181050228310395</c:v>
                </c:pt>
                <c:pt idx="33">
                  <c:v>0.48687142857142801</c:v>
                </c:pt>
                <c:pt idx="34">
                  <c:v>0.49395238095238103</c:v>
                </c:pt>
                <c:pt idx="35">
                  <c:v>0.48431622861910706</c:v>
                </c:pt>
                <c:pt idx="36">
                  <c:v>0.50592535751656698</c:v>
                </c:pt>
                <c:pt idx="37">
                  <c:v>0.47633333333333305</c:v>
                </c:pt>
                <c:pt idx="38">
                  <c:v>0.47858874912648397</c:v>
                </c:pt>
                <c:pt idx="39">
                  <c:v>0.510724655819774</c:v>
                </c:pt>
                <c:pt idx="40">
                  <c:v>0.50181643081760896</c:v>
                </c:pt>
                <c:pt idx="41">
                  <c:v>0.528392205638473</c:v>
                </c:pt>
                <c:pt idx="42">
                  <c:v>0.54684230769230702</c:v>
                </c:pt>
                <c:pt idx="43">
                  <c:v>0.56959815546772008</c:v>
                </c:pt>
                <c:pt idx="44">
                  <c:v>0.576847186147185</c:v>
                </c:pt>
                <c:pt idx="45">
                  <c:v>0.55190625000000004</c:v>
                </c:pt>
                <c:pt idx="46">
                  <c:v>0.53989263322884007</c:v>
                </c:pt>
                <c:pt idx="47">
                  <c:v>0.51997222222222206</c:v>
                </c:pt>
                <c:pt idx="48">
                  <c:v>0.59067931456548295</c:v>
                </c:pt>
                <c:pt idx="49">
                  <c:v>0.59538308886971403</c:v>
                </c:pt>
                <c:pt idx="50">
                  <c:v>0.58867246963562603</c:v>
                </c:pt>
                <c:pt idx="51">
                  <c:v>0.58949855312112398</c:v>
                </c:pt>
                <c:pt idx="52">
                  <c:v>0.609767310789048</c:v>
                </c:pt>
                <c:pt idx="53">
                  <c:v>0.60861699604743003</c:v>
                </c:pt>
                <c:pt idx="54">
                  <c:v>0.61970685579196205</c:v>
                </c:pt>
                <c:pt idx="55">
                  <c:v>0.608363636363635</c:v>
                </c:pt>
                <c:pt idx="56">
                  <c:v>0.61638509316770096</c:v>
                </c:pt>
                <c:pt idx="57">
                  <c:v>0.61892241379310198</c:v>
                </c:pt>
                <c:pt idx="58">
                  <c:v>0.63381052631578805</c:v>
                </c:pt>
                <c:pt idx="59">
                  <c:v>0.65259621212121099</c:v>
                </c:pt>
                <c:pt idx="60">
                  <c:v>0.684111111111111</c:v>
                </c:pt>
                <c:pt idx="61">
                  <c:v>0.65853649068322806</c:v>
                </c:pt>
                <c:pt idx="62">
                  <c:v>0.66339999999999899</c:v>
                </c:pt>
                <c:pt idx="63">
                  <c:v>0.64958578431372493</c:v>
                </c:pt>
                <c:pt idx="64">
                  <c:v>0.68572727272727096</c:v>
                </c:pt>
                <c:pt idx="65">
                  <c:v>0.68687137254901898</c:v>
                </c:pt>
                <c:pt idx="66">
                  <c:v>0.70556818181818093</c:v>
                </c:pt>
                <c:pt idx="67">
                  <c:v>0.74426768867924498</c:v>
                </c:pt>
                <c:pt idx="68">
                  <c:v>0.79675247902364599</c:v>
                </c:pt>
                <c:pt idx="69">
                  <c:v>0.81131818181818094</c:v>
                </c:pt>
                <c:pt idx="70">
                  <c:v>0.82364166666666594</c:v>
                </c:pt>
                <c:pt idx="71">
                  <c:v>0.840157809983896</c:v>
                </c:pt>
                <c:pt idx="72">
                  <c:v>0.87254541816726594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E65A-436F-ADA0-AD75FE0A551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981999391"/>
        <c:axId val="982024575"/>
      </c:lineChart>
      <c:catAx>
        <c:axId val="981999391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82024575"/>
        <c:crosses val="autoZero"/>
        <c:auto val="0"/>
        <c:lblAlgn val="ctr"/>
        <c:lblOffset val="100"/>
        <c:noMultiLvlLbl val="0"/>
      </c:catAx>
      <c:valAx>
        <c:axId val="982024575"/>
        <c:scaling>
          <c:orientation val="minMax"/>
          <c:min val="0.4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>
                    <a:solidFill>
                      <a:schemeClr val="tx1"/>
                    </a:solidFill>
                  </a:rPr>
                  <a:t>Distance</a:t>
                </a:r>
                <a:r>
                  <a:rPr lang="en-US" baseline="0">
                    <a:solidFill>
                      <a:schemeClr val="tx1"/>
                    </a:solidFill>
                  </a:rPr>
                  <a:t> Between the Parties</a:t>
                </a:r>
                <a:endParaRPr lang="en-US">
                  <a:solidFill>
                    <a:schemeClr val="tx1"/>
                  </a:solidFill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8199939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43026" cy="465297"/>
          </a:xfrm>
          <a:prstGeom prst="rect">
            <a:avLst/>
          </a:prstGeom>
        </p:spPr>
        <p:txBody>
          <a:bodyPr vert="horz" lIns="91470" tIns="45735" rIns="91470" bIns="45735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8487" y="1"/>
            <a:ext cx="3043026" cy="465297"/>
          </a:xfrm>
          <a:prstGeom prst="rect">
            <a:avLst/>
          </a:prstGeom>
        </p:spPr>
        <p:txBody>
          <a:bodyPr vert="horz" lIns="91470" tIns="45735" rIns="91470" bIns="45735" rtlCol="0"/>
          <a:lstStyle>
            <a:lvl1pPr algn="r">
              <a:defRPr sz="1200"/>
            </a:lvl1pPr>
          </a:lstStyle>
          <a:p>
            <a:fld id="{2542106E-06FC-4C19-9364-2B382BEFB86C}" type="datetimeFigureOut">
              <a:rPr lang="en-US" smtClean="0"/>
              <a:t>2/19/2025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42216"/>
            <a:ext cx="3043026" cy="465297"/>
          </a:xfrm>
          <a:prstGeom prst="rect">
            <a:avLst/>
          </a:prstGeom>
        </p:spPr>
        <p:txBody>
          <a:bodyPr vert="horz" lIns="91470" tIns="45735" rIns="91470" bIns="45735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8487" y="8842216"/>
            <a:ext cx="3043026" cy="465297"/>
          </a:xfrm>
          <a:prstGeom prst="rect">
            <a:avLst/>
          </a:prstGeom>
        </p:spPr>
        <p:txBody>
          <a:bodyPr vert="horz" lIns="91470" tIns="45735" rIns="91470" bIns="45735" rtlCol="0" anchor="b"/>
          <a:lstStyle>
            <a:lvl1pPr algn="r">
              <a:defRPr sz="1200"/>
            </a:lvl1pPr>
          </a:lstStyle>
          <a:p>
            <a:fld id="{F5BD0E6E-E39D-44F7-9EC7-D35F999817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31186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4" cy="465455"/>
          </a:xfrm>
          <a:prstGeom prst="rect">
            <a:avLst/>
          </a:prstGeom>
        </p:spPr>
        <p:txBody>
          <a:bodyPr vert="horz" lIns="93317" tIns="46659" rIns="93317" bIns="4665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131" y="0"/>
            <a:ext cx="3043344" cy="465455"/>
          </a:xfrm>
          <a:prstGeom prst="rect">
            <a:avLst/>
          </a:prstGeom>
        </p:spPr>
        <p:txBody>
          <a:bodyPr vert="horz" lIns="93317" tIns="46659" rIns="93317" bIns="46659" rtlCol="0"/>
          <a:lstStyle>
            <a:lvl1pPr algn="r">
              <a:defRPr sz="1200"/>
            </a:lvl1pPr>
          </a:lstStyle>
          <a:p>
            <a:fld id="{E35C58EE-DA52-4946-9034-603DF38F8072}" type="datetimeFigureOut">
              <a:rPr lang="en-US" smtClean="0"/>
              <a:t>2/19/2025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698500"/>
            <a:ext cx="6203950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17" tIns="46659" rIns="93317" bIns="4665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2311" y="4421823"/>
            <a:ext cx="5618480" cy="4189095"/>
          </a:xfrm>
          <a:prstGeom prst="rect">
            <a:avLst/>
          </a:prstGeom>
        </p:spPr>
        <p:txBody>
          <a:bodyPr vert="horz" lIns="93317" tIns="46659" rIns="93317" bIns="4665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29"/>
            <a:ext cx="3043344" cy="465455"/>
          </a:xfrm>
          <a:prstGeom prst="rect">
            <a:avLst/>
          </a:prstGeom>
        </p:spPr>
        <p:txBody>
          <a:bodyPr vert="horz" lIns="93317" tIns="46659" rIns="93317" bIns="4665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131" y="8842029"/>
            <a:ext cx="3043344" cy="465455"/>
          </a:xfrm>
          <a:prstGeom prst="rect">
            <a:avLst/>
          </a:prstGeom>
        </p:spPr>
        <p:txBody>
          <a:bodyPr vert="horz" lIns="93317" tIns="46659" rIns="93317" bIns="46659" rtlCol="0" anchor="b"/>
          <a:lstStyle>
            <a:lvl1pPr algn="r">
              <a:defRPr sz="1200"/>
            </a:lvl1pPr>
          </a:lstStyle>
          <a:p>
            <a:fld id="{4B7BECA7-C571-40A0-BDE9-405EF4A504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80069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4 general points. Then House and Senate Dynamics.</a:t>
            </a:r>
          </a:p>
          <a:p>
            <a:pPr marL="228600" indent="-228600">
              <a:buFont typeface="+mj-lt"/>
              <a:buAutoNum type="arabicPeriod"/>
            </a:pPr>
            <a:r>
              <a:rPr lang="en-US" dirty="0"/>
              <a:t>Partisanship and polarization</a:t>
            </a:r>
          </a:p>
          <a:p>
            <a:pPr marL="228600" indent="-228600">
              <a:buFont typeface="+mj-lt"/>
              <a:buAutoNum type="arabicPeriod"/>
            </a:pPr>
            <a:r>
              <a:rPr lang="en-US" dirty="0"/>
              <a:t>Information explosion</a:t>
            </a:r>
          </a:p>
          <a:p>
            <a:pPr marL="228600" indent="-228600">
              <a:buFont typeface="+mj-lt"/>
              <a:buAutoNum type="arabicPeriod"/>
            </a:pPr>
            <a:r>
              <a:rPr lang="en-US" dirty="0"/>
              <a:t>Centralization</a:t>
            </a:r>
          </a:p>
          <a:p>
            <a:pPr marL="228600" indent="-228600">
              <a:buFont typeface="+mj-lt"/>
              <a:buAutoNum type="arabicPeriod"/>
            </a:pPr>
            <a:r>
              <a:rPr lang="en-US" dirty="0"/>
              <a:t>Social movements affecting parties</a:t>
            </a:r>
          </a:p>
          <a:p>
            <a:pPr marL="0" indent="0">
              <a:buFont typeface="+mj-lt"/>
              <a:buNone/>
            </a:pP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House Dynamics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Senate Dynamics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7BECA7-C571-40A0-BDE9-405EF4A504D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424887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/>
            <a:r>
              <a:rPr lang="en-US" sz="1200" kern="100" dirty="0">
                <a:effectLst/>
                <a:latin typeface="Garamond" panose="02020404030301010803" pitchFamily="18" charset="0"/>
                <a:ea typeface="Garamond" panose="02020404030301010803" pitchFamily="18" charset="0"/>
                <a:cs typeface="Times New Roman" panose="02020603050405020304" pitchFamily="18" charset="0"/>
              </a:rPr>
              <a:t>GOP problem structural, not personal.</a:t>
            </a:r>
          </a:p>
          <a:p>
            <a:pPr marL="171450" marR="0" indent="-171450">
              <a:buFont typeface="Arial" panose="020B0604020202020204" pitchFamily="34" charset="0"/>
              <a:buChar char="•"/>
            </a:pPr>
            <a:r>
              <a:rPr lang="en-US" sz="1200" kern="100" dirty="0">
                <a:effectLst/>
                <a:latin typeface="Garamond" panose="02020404030301010803" pitchFamily="18" charset="0"/>
                <a:ea typeface="Garamond" panose="02020404030301010803" pitchFamily="18" charset="0"/>
                <a:cs typeface="Times New Roman" panose="02020603050405020304" pitchFamily="18" charset="0"/>
              </a:rPr>
              <a:t>Personal, change leaders and be good to go.</a:t>
            </a:r>
          </a:p>
          <a:p>
            <a:pPr marL="0" marR="0"/>
            <a:endParaRPr lang="en-US" sz="1200" kern="100" dirty="0">
              <a:effectLst/>
              <a:latin typeface="Garamond" panose="02020404030301010803" pitchFamily="18" charset="0"/>
              <a:ea typeface="Garamond" panose="02020404030301010803" pitchFamily="18" charset="0"/>
              <a:cs typeface="Times New Roman" panose="02020603050405020304" pitchFamily="18" charset="0"/>
            </a:endParaRPr>
          </a:p>
          <a:p>
            <a:pPr marL="0" marR="0"/>
            <a:r>
              <a:rPr lang="en-US" sz="1200" kern="100" dirty="0">
                <a:effectLst/>
                <a:latin typeface="Garamond" panose="02020404030301010803" pitchFamily="18" charset="0"/>
                <a:ea typeface="Garamond" panose="02020404030301010803" pitchFamily="18" charset="0"/>
                <a:cs typeface="Times New Roman" panose="02020603050405020304" pitchFamily="18" charset="0"/>
              </a:rPr>
              <a:t>Procedural manifestation</a:t>
            </a:r>
          </a:p>
          <a:p>
            <a:pPr marL="342900" marR="0" lvl="0" indent="-342900">
              <a:buFont typeface="Symbol" pitchFamily="2" charset="2"/>
              <a:buChar char=""/>
            </a:pPr>
            <a:r>
              <a:rPr lang="en-US" sz="1200" kern="100" dirty="0">
                <a:effectLst/>
                <a:latin typeface="Garamond" panose="02020404030301010803" pitchFamily="18" charset="0"/>
                <a:ea typeface="Garamond" panose="02020404030301010803" pitchFamily="18" charset="0"/>
                <a:cs typeface="Times New Roman" panose="02020603050405020304" pitchFamily="18" charset="0"/>
              </a:rPr>
              <a:t>Organizing majority [describe organizing caucus]</a:t>
            </a:r>
          </a:p>
          <a:p>
            <a:pPr marL="742950" marR="0" lvl="1" indent="-285750">
              <a:buFont typeface="Courier New" panose="02070309020205020404" pitchFamily="49" charset="0"/>
              <a:buChar char="o"/>
            </a:pPr>
            <a:r>
              <a:rPr lang="en-US" sz="1200" kern="100" dirty="0">
                <a:effectLst/>
                <a:latin typeface="Garamond" panose="02020404030301010803" pitchFamily="18" charset="0"/>
                <a:ea typeface="Garamond" panose="02020404030301010803" pitchFamily="18" charset="0"/>
                <a:cs typeface="Times New Roman" panose="02020603050405020304" pitchFamily="18" charset="0"/>
              </a:rPr>
              <a:t>McCarthy struggled to get 218; vacated; deposed. Johnson elected.</a:t>
            </a:r>
          </a:p>
          <a:p>
            <a:pPr marL="342900" marR="0" lvl="0" indent="-342900">
              <a:buFont typeface="Symbol" pitchFamily="2" charset="2"/>
              <a:buChar char=""/>
            </a:pPr>
            <a:r>
              <a:rPr lang="en-US" sz="1200" kern="100" dirty="0">
                <a:effectLst/>
                <a:latin typeface="Garamond" panose="02020404030301010803" pitchFamily="18" charset="0"/>
                <a:ea typeface="Garamond" panose="02020404030301010803" pitchFamily="18" charset="0"/>
                <a:cs typeface="Times New Roman" panose="02020603050405020304" pitchFamily="18" charset="0"/>
              </a:rPr>
              <a:t>Procedural majority</a:t>
            </a:r>
          </a:p>
          <a:p>
            <a:pPr marL="742950" marR="0" lvl="1" indent="-285750">
              <a:buFont typeface="Courier New" panose="02070309020205020404" pitchFamily="49" charset="0"/>
              <a:buChar char="o"/>
            </a:pPr>
            <a:r>
              <a:rPr lang="en-US" sz="1200" kern="100" dirty="0">
                <a:effectLst/>
                <a:latin typeface="Garamond" panose="02020404030301010803" pitchFamily="18" charset="0"/>
                <a:ea typeface="Garamond" panose="02020404030301010803" pitchFamily="18" charset="0"/>
                <a:cs typeface="Times New Roman" panose="02020603050405020304" pitchFamily="18" charset="0"/>
              </a:rPr>
              <a:t>Procedural norms. Policy v. procedural difference [defect on policy, but not procedure]</a:t>
            </a:r>
          </a:p>
          <a:p>
            <a:pPr marL="1143000" marR="0" lvl="2" indent="-228600">
              <a:buFont typeface="Wingdings" pitchFamily="2" charset="2"/>
              <a:buChar char=""/>
            </a:pPr>
            <a:r>
              <a:rPr lang="en-US" sz="1200" kern="100" dirty="0">
                <a:effectLst/>
                <a:latin typeface="Garamond" panose="02020404030301010803" pitchFamily="18" charset="0"/>
                <a:ea typeface="Garamond" panose="02020404030301010803" pitchFamily="18" charset="0"/>
                <a:cs typeface="Times New Roman" panose="02020603050405020304" pitchFamily="18" charset="0"/>
              </a:rPr>
              <a:t>Guiding principle in House for over 50 years.</a:t>
            </a:r>
          </a:p>
          <a:p>
            <a:pPr marL="742950" marR="0" lvl="1" indent="-285750">
              <a:buFont typeface="Courier New" panose="02070309020205020404" pitchFamily="49" charset="0"/>
              <a:buChar char="o"/>
            </a:pPr>
            <a:r>
              <a:rPr lang="en-US" sz="1200" kern="100" dirty="0">
                <a:effectLst/>
                <a:latin typeface="Garamond" panose="02020404030301010803" pitchFamily="18" charset="0"/>
                <a:ea typeface="Garamond" panose="02020404030301010803" pitchFamily="18" charset="0"/>
                <a:cs typeface="Times New Roman" panose="02020603050405020304" pitchFamily="18" charset="0"/>
              </a:rPr>
              <a:t>Effectively gone today.</a:t>
            </a:r>
          </a:p>
          <a:p>
            <a:pPr marL="342900" marR="0" lvl="0" indent="-342900">
              <a:buFont typeface="Symbol" pitchFamily="2" charset="2"/>
              <a:buChar char=""/>
            </a:pPr>
            <a:r>
              <a:rPr lang="en-US" sz="1200" kern="100" dirty="0">
                <a:effectLst/>
                <a:latin typeface="Garamond" panose="02020404030301010803" pitchFamily="18" charset="0"/>
                <a:ea typeface="Garamond" panose="02020404030301010803" pitchFamily="18" charset="0"/>
                <a:cs typeface="Times New Roman" panose="02020603050405020304" pitchFamily="18" charset="0"/>
              </a:rPr>
              <a:t>Johnson lost Rules Committee</a:t>
            </a:r>
          </a:p>
          <a:p>
            <a:pPr marL="742950" marR="0" lvl="1" indent="-285750">
              <a:buFont typeface="Courier New" panose="02070309020205020404" pitchFamily="49" charset="0"/>
              <a:buChar char="o"/>
            </a:pPr>
            <a:r>
              <a:rPr lang="en-US" sz="1200" kern="100" dirty="0">
                <a:effectLst/>
                <a:latin typeface="Garamond" panose="02020404030301010803" pitchFamily="18" charset="0"/>
                <a:ea typeface="Garamond" panose="02020404030301010803" pitchFamily="18" charset="0"/>
                <a:cs typeface="Times New Roman" panose="02020603050405020304" pitchFamily="18" charset="0"/>
              </a:rPr>
              <a:t>Speakers floor control boils down 2 things: recognition; Rules Committee.</a:t>
            </a:r>
          </a:p>
          <a:p>
            <a:pPr marL="742950" marR="0" lvl="1" indent="-285750">
              <a:buFont typeface="Courier New" panose="02070309020205020404" pitchFamily="49" charset="0"/>
              <a:buChar char="o"/>
            </a:pPr>
            <a:r>
              <a:rPr lang="en-US" sz="1200" kern="100" dirty="0">
                <a:effectLst/>
                <a:latin typeface="Garamond" panose="02020404030301010803" pitchFamily="18" charset="0"/>
                <a:ea typeface="Garamond" panose="02020404030301010803" pitchFamily="18" charset="0"/>
                <a:cs typeface="Times New Roman" panose="02020603050405020304" pitchFamily="18" charset="0"/>
              </a:rPr>
              <a:t>McC appoint 3 conservatives; 13 members on rules; 3 Rs vote against, no majority.</a:t>
            </a:r>
          </a:p>
          <a:p>
            <a:pPr marL="742950" marR="0" lvl="1" indent="-285750">
              <a:buFont typeface="Courier New" panose="02070309020205020404" pitchFamily="49" charset="0"/>
              <a:buChar char="o"/>
            </a:pPr>
            <a:r>
              <a:rPr lang="en-US" sz="1200" kern="100" dirty="0">
                <a:effectLst/>
                <a:latin typeface="Garamond" panose="02020404030301010803" pitchFamily="18" charset="0"/>
                <a:ea typeface="Garamond" panose="02020404030301010803" pitchFamily="18" charset="0"/>
                <a:cs typeface="Times New Roman" panose="02020603050405020304" pitchFamily="18" charset="0"/>
              </a:rPr>
              <a:t>Suspension process in 118</a:t>
            </a:r>
            <a:r>
              <a:rPr lang="en-US" sz="1200" kern="100" baseline="30000" dirty="0">
                <a:effectLst/>
                <a:latin typeface="Garamond" panose="02020404030301010803" pitchFamily="18" charset="0"/>
                <a:ea typeface="Garamond" panose="02020404030301010803" pitchFamily="18" charset="0"/>
                <a:cs typeface="Times New Roman" panose="02020603050405020304" pitchFamily="18" charset="0"/>
              </a:rPr>
              <a:t>th</a:t>
            </a:r>
            <a:r>
              <a:rPr lang="en-US" sz="1200" kern="100" dirty="0">
                <a:effectLst/>
                <a:latin typeface="Garamond" panose="02020404030301010803" pitchFamily="18" charset="0"/>
                <a:ea typeface="Garamond" panose="02020404030301010803" pitchFamily="18" charset="0"/>
                <a:cs typeface="Times New Roman" panose="02020603050405020304" pitchFamily="18" charset="0"/>
              </a:rPr>
              <a:t> [290 votes needed; Johnson keeps agenda power]</a:t>
            </a:r>
          </a:p>
          <a:p>
            <a:pPr marL="1143000" marR="0" lvl="2" indent="-228600">
              <a:buFont typeface="Wingdings" pitchFamily="2" charset="2"/>
              <a:buChar char=""/>
            </a:pPr>
            <a:r>
              <a:rPr lang="en-US" sz="1200" kern="100" dirty="0">
                <a:effectLst/>
                <a:latin typeface="Garamond" panose="02020404030301010803" pitchFamily="18" charset="0"/>
                <a:ea typeface="Garamond" panose="02020404030301010803" pitchFamily="18" charset="0"/>
                <a:cs typeface="Times New Roman" panose="02020603050405020304" pitchFamily="18" charset="0"/>
              </a:rPr>
              <a:t>Negotiates deals with Democrats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7BECA7-C571-40A0-BDE9-405EF4A504D1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435550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/>
            <a:r>
              <a:rPr lang="en-US" sz="1200" b="0" kern="100" dirty="0">
                <a:effectLst/>
                <a:latin typeface="Garamond" panose="02020404030301010803" pitchFamily="18" charset="0"/>
                <a:ea typeface="Garamond" panose="02020404030301010803" pitchFamily="18" charset="0"/>
                <a:cs typeface="Times New Roman" panose="02020603050405020304" pitchFamily="18" charset="0"/>
              </a:rPr>
              <a:t>Senate does not experience social movements in the same way.</a:t>
            </a:r>
          </a:p>
          <a:p>
            <a:pPr marL="171450" marR="0" indent="-171450">
              <a:buFont typeface="Arial" panose="020B0604020202020204" pitchFamily="34" charset="0"/>
              <a:buChar char="•"/>
            </a:pPr>
            <a:r>
              <a:rPr lang="en-US" sz="1200" b="0" kern="100" dirty="0">
                <a:effectLst/>
                <a:latin typeface="Garamond" panose="02020404030301010803" pitchFamily="18" charset="0"/>
                <a:ea typeface="Garamond" panose="02020404030301010803" pitchFamily="18" charset="0"/>
                <a:cs typeface="Times New Roman" panose="02020603050405020304" pitchFamily="18" charset="0"/>
              </a:rPr>
              <a:t>6-year terms.</a:t>
            </a:r>
          </a:p>
          <a:p>
            <a:pPr marL="171450" marR="0" indent="-171450">
              <a:buFont typeface="Arial" panose="020B0604020202020204" pitchFamily="34" charset="0"/>
              <a:buChar char="•"/>
            </a:pPr>
            <a:r>
              <a:rPr lang="en-US" sz="1200" b="0" kern="100" dirty="0">
                <a:effectLst/>
                <a:latin typeface="Garamond" panose="02020404030301010803" pitchFamily="18" charset="0"/>
                <a:ea typeface="Garamond" panose="02020404030301010803" pitchFamily="18" charset="0"/>
                <a:cs typeface="Times New Roman" panose="02020603050405020304" pitchFamily="18" charset="0"/>
              </a:rPr>
              <a:t>Only 1/3</a:t>
            </a:r>
            <a:r>
              <a:rPr lang="en-US" sz="1200" b="0" kern="100" baseline="30000" dirty="0">
                <a:effectLst/>
                <a:latin typeface="Garamond" panose="02020404030301010803" pitchFamily="18" charset="0"/>
                <a:ea typeface="Garamond" panose="02020404030301010803" pitchFamily="18" charset="0"/>
                <a:cs typeface="Times New Roman" panose="02020603050405020304" pitchFamily="18" charset="0"/>
              </a:rPr>
              <a:t>rd</a:t>
            </a:r>
            <a:r>
              <a:rPr lang="en-US" sz="1200" b="0" kern="100" dirty="0">
                <a:effectLst/>
                <a:latin typeface="Garamond" panose="02020404030301010803" pitchFamily="18" charset="0"/>
                <a:ea typeface="Garamond" panose="02020404030301010803" pitchFamily="18" charset="0"/>
                <a:cs typeface="Times New Roman" panose="02020603050405020304" pitchFamily="18" charset="0"/>
              </a:rPr>
              <a:t> of Senate up for reelection in 2-year cycle. </a:t>
            </a:r>
          </a:p>
          <a:p>
            <a:pPr marL="628650" marR="0" lvl="1" indent="-171450">
              <a:buFont typeface="Arial" panose="020B0604020202020204" pitchFamily="34" charset="0"/>
              <a:buChar char="•"/>
            </a:pPr>
            <a:r>
              <a:rPr lang="en-US" sz="1200" b="0" kern="100" dirty="0">
                <a:effectLst/>
                <a:latin typeface="Garamond" panose="02020404030301010803" pitchFamily="18" charset="0"/>
                <a:ea typeface="Garamond" panose="02020404030301010803" pitchFamily="18" charset="0"/>
                <a:cs typeface="Times New Roman" panose="02020603050405020304" pitchFamily="18" charset="0"/>
              </a:rPr>
              <a:t>Tea Party wave hit but only mildly.</a:t>
            </a:r>
          </a:p>
          <a:p>
            <a:pPr marL="628650" marR="0" lvl="1" indent="-171450">
              <a:buFont typeface="Arial" panose="020B0604020202020204" pitchFamily="34" charset="0"/>
              <a:buChar char="•"/>
            </a:pPr>
            <a:r>
              <a:rPr lang="en-US" sz="1200" b="0" kern="100" dirty="0">
                <a:effectLst/>
                <a:latin typeface="Garamond" panose="02020404030301010803" pitchFamily="18" charset="0"/>
                <a:ea typeface="Garamond" panose="02020404030301010803" pitchFamily="18" charset="0"/>
                <a:cs typeface="Times New Roman" panose="02020603050405020304" pitchFamily="18" charset="0"/>
              </a:rPr>
              <a:t>Trumpism more enduring.</a:t>
            </a:r>
          </a:p>
          <a:p>
            <a:pPr marL="0" marR="0"/>
            <a:endParaRPr lang="en-US" sz="1200" b="1" kern="100" dirty="0">
              <a:effectLst/>
              <a:latin typeface="Garamond" panose="02020404030301010803" pitchFamily="18" charset="0"/>
              <a:ea typeface="Garamond" panose="02020404030301010803" pitchFamily="18" charset="0"/>
              <a:cs typeface="Times New Roman" panose="02020603050405020304" pitchFamily="18" charset="0"/>
            </a:endParaRPr>
          </a:p>
          <a:p>
            <a:pPr marL="0" marR="0"/>
            <a:r>
              <a:rPr lang="en-US" sz="1200" b="1" kern="100" dirty="0">
                <a:effectLst/>
                <a:latin typeface="Garamond" panose="02020404030301010803" pitchFamily="18" charset="0"/>
                <a:ea typeface="Garamond" panose="02020404030301010803" pitchFamily="18" charset="0"/>
                <a:cs typeface="Times New Roman" panose="02020603050405020304" pitchFamily="18" charset="0"/>
              </a:rPr>
              <a:t>SENATE</a:t>
            </a:r>
            <a:endParaRPr lang="en-US" sz="1200" kern="100" dirty="0">
              <a:effectLst/>
              <a:latin typeface="Garamond" panose="02020404030301010803" pitchFamily="18" charset="0"/>
              <a:ea typeface="Garamond" panose="02020404030301010803" pitchFamily="18" charset="0"/>
              <a:cs typeface="Times New Roman" panose="02020603050405020304" pitchFamily="18" charset="0"/>
            </a:endParaRPr>
          </a:p>
          <a:p>
            <a:pPr marL="0" marR="0"/>
            <a:r>
              <a:rPr lang="en-US" sz="1200" b="1" kern="100" dirty="0">
                <a:effectLst/>
                <a:latin typeface="Garamond" panose="02020404030301010803" pitchFamily="18" charset="0"/>
                <a:ea typeface="Garamond" panose="02020404030301010803" pitchFamily="18" charset="0"/>
                <a:cs typeface="Times New Roman" panose="02020603050405020304" pitchFamily="18" charset="0"/>
              </a:rPr>
              <a:t>Same question as House: Is the Senate broken? Yes. Definitely.</a:t>
            </a:r>
            <a:endParaRPr lang="en-US" dirty="0"/>
          </a:p>
          <a:p>
            <a:endParaRPr lang="en-US" dirty="0"/>
          </a:p>
          <a:p>
            <a:r>
              <a:rPr lang="en-US" dirty="0"/>
              <a:t>Senate less dramatic.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More diverse state-wide constituencies, and let’s face it, their advanced age, makes it a less volatile institution.</a:t>
            </a:r>
          </a:p>
          <a:p>
            <a:pPr marL="0" marR="0"/>
            <a:endParaRPr lang="en-US" sz="1200" kern="100" dirty="0">
              <a:effectLst/>
              <a:latin typeface="Garamond" panose="02020404030301010803" pitchFamily="18" charset="0"/>
              <a:ea typeface="Garamond" panose="02020404030301010803" pitchFamily="18" charset="0"/>
              <a:cs typeface="Times New Roman" panose="02020603050405020304" pitchFamily="18" charset="0"/>
            </a:endParaRPr>
          </a:p>
          <a:p>
            <a:pPr marL="0" marR="0"/>
            <a:r>
              <a:rPr lang="en-US" sz="1200" b="1" i="1" kern="100" dirty="0">
                <a:effectLst/>
                <a:latin typeface="Garamond" panose="02020404030301010803" pitchFamily="18" charset="0"/>
                <a:ea typeface="Garamond" panose="02020404030301010803" pitchFamily="18" charset="0"/>
                <a:cs typeface="Times New Roman" panose="02020603050405020304" pitchFamily="18" charset="0"/>
              </a:rPr>
              <a:t>Partisanship manifest in predictable way when supermajority required to advance legislation.</a:t>
            </a:r>
            <a:endParaRPr lang="en-US" sz="1200" kern="100" dirty="0">
              <a:effectLst/>
              <a:latin typeface="Garamond" panose="02020404030301010803" pitchFamily="18" charset="0"/>
              <a:ea typeface="Garamond" panose="02020404030301010803" pitchFamily="18" charset="0"/>
              <a:cs typeface="Times New Roman" panose="02020603050405020304" pitchFamily="18" charset="0"/>
            </a:endParaRPr>
          </a:p>
          <a:p>
            <a:pPr marL="0" marR="0"/>
            <a:r>
              <a:rPr lang="en-US" sz="1200" kern="100" dirty="0">
                <a:effectLst/>
                <a:latin typeface="Garamond" panose="02020404030301010803" pitchFamily="18" charset="0"/>
                <a:ea typeface="Garamond" panose="02020404030301010803" pitchFamily="18" charset="0"/>
                <a:cs typeface="Times New Roman" panose="02020603050405020304" pitchFamily="18" charset="0"/>
              </a:rPr>
              <a:t>Filibuster kills all.</a:t>
            </a:r>
          </a:p>
          <a:p>
            <a:pPr marL="342900" marR="0" lvl="0" indent="-342900">
              <a:buFont typeface="Symbol" pitchFamily="2" charset="2"/>
              <a:buChar char=""/>
            </a:pPr>
            <a:r>
              <a:rPr lang="en-US" sz="1200" kern="100" dirty="0">
                <a:effectLst/>
                <a:latin typeface="Garamond" panose="02020404030301010803" pitchFamily="18" charset="0"/>
                <a:ea typeface="Garamond" panose="02020404030301010803" pitchFamily="18" charset="0"/>
                <a:cs typeface="Times New Roman" panose="02020603050405020304" pitchFamily="18" charset="0"/>
              </a:rPr>
              <a:t>NASA </a:t>
            </a:r>
            <a:r>
              <a:rPr lang="en-US" sz="1200" kern="100" dirty="0" err="1">
                <a:effectLst/>
                <a:latin typeface="Garamond" panose="02020404030301010803" pitchFamily="18" charset="0"/>
                <a:ea typeface="Garamond" panose="02020404030301010803" pitchFamily="18" charset="0"/>
                <a:cs typeface="Times New Roman" panose="02020603050405020304" pitchFamily="18" charset="0"/>
              </a:rPr>
              <a:t>reauth</a:t>
            </a:r>
            <a:endParaRPr lang="en-US" sz="1200" kern="100" dirty="0">
              <a:effectLst/>
              <a:latin typeface="Garamond" panose="02020404030301010803" pitchFamily="18" charset="0"/>
              <a:ea typeface="Garamond" panose="02020404030301010803" pitchFamily="18" charset="0"/>
              <a:cs typeface="Times New Roman" panose="02020603050405020304" pitchFamily="18" charset="0"/>
            </a:endParaRPr>
          </a:p>
          <a:p>
            <a:pPr marL="742950" marR="0" lvl="1" indent="-285750">
              <a:buFont typeface="Courier New" panose="02070309020205020404" pitchFamily="49" charset="0"/>
              <a:buChar char="o"/>
            </a:pPr>
            <a:r>
              <a:rPr lang="en-US" sz="1200" b="1" kern="100" dirty="0">
                <a:effectLst/>
                <a:latin typeface="Garamond" panose="02020404030301010803" pitchFamily="18" charset="0"/>
                <a:ea typeface="Garamond" panose="02020404030301010803" pitchFamily="18" charset="0"/>
                <a:cs typeface="Times New Roman" panose="02020603050405020304" pitchFamily="18" charset="0"/>
              </a:rPr>
              <a:t>More minor, but important, legislation dead because legislative delay.</a:t>
            </a:r>
            <a:endParaRPr lang="en-US" sz="1200" kern="100" dirty="0">
              <a:effectLst/>
              <a:latin typeface="Garamond" panose="02020404030301010803" pitchFamily="18" charset="0"/>
              <a:ea typeface="Garamond" panose="02020404030301010803" pitchFamily="18" charset="0"/>
              <a:cs typeface="Times New Roman" panose="02020603050405020304" pitchFamily="18" charset="0"/>
            </a:endParaRPr>
          </a:p>
          <a:p>
            <a:pPr marL="342900" marR="0" lvl="0" indent="-342900">
              <a:buFont typeface="Symbol" pitchFamily="2" charset="2"/>
              <a:buChar char=""/>
            </a:pPr>
            <a:r>
              <a:rPr lang="en-US" sz="1200" kern="100" dirty="0">
                <a:effectLst/>
                <a:latin typeface="Garamond" panose="02020404030301010803" pitchFamily="18" charset="0"/>
                <a:ea typeface="Garamond" panose="02020404030301010803" pitchFamily="18" charset="0"/>
                <a:cs typeface="Times New Roman" panose="02020603050405020304" pitchFamily="18" charset="0"/>
              </a:rPr>
              <a:t>Appropriations</a:t>
            </a:r>
          </a:p>
          <a:p>
            <a:pPr marL="342900" marR="0" lvl="0" indent="-342900">
              <a:buFont typeface="Symbol" pitchFamily="2" charset="2"/>
              <a:buChar char=""/>
            </a:pPr>
            <a:r>
              <a:rPr lang="en-US" sz="1200" kern="100" dirty="0">
                <a:effectLst/>
                <a:latin typeface="Garamond" panose="02020404030301010803" pitchFamily="18" charset="0"/>
                <a:ea typeface="Garamond" panose="02020404030301010803" pitchFamily="18" charset="0"/>
                <a:cs typeface="Times New Roman" panose="02020603050405020304" pitchFamily="18" charset="0"/>
              </a:rPr>
              <a:t>Military promotions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Senate Republicans.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Establishment-</a:t>
            </a:r>
            <a:r>
              <a:rPr lang="en-US" dirty="0" err="1"/>
              <a:t>ish</a:t>
            </a:r>
            <a:r>
              <a:rPr lang="en-US" dirty="0"/>
              <a:t> v. different kinds of conservatives.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Senate D freshmen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[Lisa Blunt Rochester, Adam Schiff, Alissa Slotkin, Andy Kim, Rugen Gallego, Angela Alsobrooks.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7BECA7-C571-40A0-BDE9-405EF4A504D1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64250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House: New Chair, Rep. Brian Babin (TX). RM Zoe Lofgren (CA).</a:t>
            </a:r>
          </a:p>
          <a:p>
            <a:r>
              <a:rPr lang="en-US" dirty="0"/>
              <a:t>Senate: same. Chair Senator Ted Cruz; RM Maria Cantwell (WA)</a:t>
            </a:r>
          </a:p>
          <a:p>
            <a:endParaRPr lang="en-US" dirty="0"/>
          </a:p>
          <a:p>
            <a:r>
              <a:rPr lang="en-US" dirty="0"/>
              <a:t>Elon </a:t>
            </a:r>
            <a:r>
              <a:rPr lang="en-US" dirty="0" err="1"/>
              <a:t>Musks</a:t>
            </a:r>
            <a:r>
              <a:rPr lang="en-US" dirty="0"/>
              <a:t> fascination with Mars led some to believe might be push to skip moon.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In Congress, moon-then-mars mission firmly supported across the aisle. 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House Chair Babin said returning to moon before China was “top priority” for NASA.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endParaRPr lang="en-US" dirty="0"/>
          </a:p>
          <a:p>
            <a:pPr marL="0" lvl="0" indent="0">
              <a:buFont typeface="Arial" panose="020B0604020202020204" pitchFamily="34" charset="0"/>
              <a:buNone/>
            </a:pPr>
            <a:r>
              <a:rPr lang="en-US" dirty="0"/>
              <a:t>Bipartisan action affecting NASA. Commercial space. NASA reauthorization. Back to Moon then Mars.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dirty="0"/>
              <a:t>Lots of bipartisanship around commercial space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Committee leadership have sought a GAO inquiry on implementation of Part 450 regulations.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Concern licensing isn’t as efficient or effective as it could be.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  <a:p>
            <a:r>
              <a:rPr lang="en-US" dirty="0"/>
              <a:t>Chairs and RMs confident they can pass new NASA reauthorization.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Bipartisan priority from the last Congress.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Might be optimistic.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NASA reauthorizations problem: Senate filibuster</a:t>
            </a:r>
          </a:p>
          <a:p>
            <a:pPr marL="1085850" lvl="2" indent="-171450">
              <a:buFont typeface="Arial" panose="020B0604020202020204" pitchFamily="34" charset="0"/>
              <a:buChar char="•"/>
            </a:pPr>
            <a:r>
              <a:rPr lang="en-US" dirty="0"/>
              <a:t>CHIPS example.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Democratic committee leadership in House and Senate extremely concerned about Musk’s DOGE role as it relates to space policy.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Already sent letter to Transportation Secretary Sean Duffy and NASA about FAA and NASA systems conflicts of interests with Musk’s private ventures.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Also likely very concerned about scientific and climate research under new administration.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Difficult to see a bipartisan NASA reauthorization without those programs.</a:t>
            </a:r>
          </a:p>
          <a:p>
            <a:endParaRPr lang="en-US" dirty="0"/>
          </a:p>
          <a:p>
            <a:pPr marL="0" lvl="0" indent="0">
              <a:buFont typeface="Arial" panose="020B0604020202020204" pitchFamily="34" charset="0"/>
              <a:buNone/>
            </a:pPr>
            <a:endParaRPr lang="en-US" dirty="0"/>
          </a:p>
          <a:p>
            <a:pPr marL="0" lvl="0" indent="0">
              <a:buFont typeface="Arial" panose="020B0604020202020204" pitchFamily="34" charset="0"/>
              <a:buNone/>
            </a:pPr>
            <a:r>
              <a:rPr lang="en-US" dirty="0"/>
              <a:t>Jared Isaacman nomination still not on Senate calendar. Prioritized Commerce nomination </a:t>
            </a:r>
            <a:r>
              <a:rPr lang="en-US" dirty="0" err="1"/>
              <a:t>Lutnick</a:t>
            </a:r>
            <a:r>
              <a:rPr lang="en-US" dirty="0"/>
              <a:t>. Chairman Cruz held a hearing about purchasing Greenland and another about Panama Canal.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7BECA7-C571-40A0-BDE9-405EF4A504D1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23760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Today funding game: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House Rs -&gt; Short votes.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Deal w/ Ds. Bipartisan Senate.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House Rs rebel against Speaker.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  <a:p>
            <a:pPr marL="0" indent="0">
              <a:buFontTx/>
              <a:buNone/>
            </a:pPr>
            <a:r>
              <a:rPr lang="en-US" dirty="0"/>
              <a:t>Normal today.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Not pass budgets. Instead, manufacture crisis to force bipartisan deal.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  <a:p>
            <a:pPr marL="0" indent="0">
              <a:buFontTx/>
              <a:buNone/>
            </a:pPr>
            <a:r>
              <a:rPr lang="en-US" b="0" dirty="0"/>
              <a:t>Today: Musk, DOGE, OMB directive, EOs. Impoundment.</a:t>
            </a:r>
          </a:p>
          <a:p>
            <a:pPr marL="0" indent="0">
              <a:buFontTx/>
              <a:buNone/>
            </a:pPr>
            <a:endParaRPr lang="en-US" b="1" dirty="0"/>
          </a:p>
          <a:p>
            <a:pPr marL="0" indent="0">
              <a:buFontTx/>
              <a:buNone/>
            </a:pPr>
            <a:r>
              <a:rPr lang="en-US" b="1" dirty="0"/>
              <a:t>Falls apart with impoundment.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Entire game predicated on executive faithfully executing law.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If Ds believe exec will impound their programs, no reason to strike deal.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endParaRPr lang="en-US" b="0" dirty="0"/>
          </a:p>
          <a:p>
            <a:pPr marL="0" lvl="0" indent="0">
              <a:buFontTx/>
              <a:buNone/>
            </a:pPr>
            <a:r>
              <a:rPr lang="en-US" b="0" dirty="0"/>
              <a:t>Congress headed in March.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b="0" dirty="0"/>
              <a:t>Rs need 2-decade breakthrough to fund gov’t by themselves.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b="0" dirty="0"/>
              <a:t>OR: Need D votes. Ds have no reason to cooperate while agency funding impounded.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7BECA7-C571-40A0-BDE9-405EF4A504D1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2008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Partisan voting in Congress near all-time high</a:t>
            </a:r>
          </a:p>
          <a:p>
            <a:endParaRPr lang="en-US" dirty="0"/>
          </a:p>
          <a:p>
            <a:r>
              <a:rPr lang="en-US" dirty="0"/>
              <a:t>Today’s partisanship different from previous editions of partisanship.</a:t>
            </a:r>
          </a:p>
          <a:p>
            <a:endParaRPr lang="en-US" dirty="0"/>
          </a:p>
          <a:p>
            <a:r>
              <a:rPr lang="en-US" dirty="0"/>
              <a:t>Far more national in character.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7BECA7-C571-40A0-BDE9-405EF4A504D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11096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Partisan affiliations more regional and local.</a:t>
            </a:r>
          </a:p>
          <a:p>
            <a:endParaRPr lang="en-US" dirty="0"/>
          </a:p>
          <a:p>
            <a:r>
              <a:rPr lang="en-US" dirty="0"/>
              <a:t>Local institutions. Local parties picked candidates. Local media put national news in local perspective.</a:t>
            </a:r>
          </a:p>
          <a:p>
            <a:endParaRPr lang="en-US" dirty="0"/>
          </a:p>
          <a:p>
            <a:r>
              <a:rPr lang="en-US" dirty="0"/>
              <a:t>Parties and partisanship rooted in local interests, communities, and linkages.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7BECA7-C571-40A0-BDE9-405EF4A504D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34416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Partisanship more national.</a:t>
            </a:r>
          </a:p>
          <a:p>
            <a:endParaRPr lang="en-US" dirty="0"/>
          </a:p>
          <a:p>
            <a:r>
              <a:rPr lang="en-US" dirty="0"/>
              <a:t>Pockets of liberal and progressive politics.</a:t>
            </a:r>
          </a:p>
          <a:p>
            <a:endParaRPr lang="en-US" dirty="0"/>
          </a:p>
          <a:p>
            <a:r>
              <a:rPr lang="en-US" dirty="0"/>
              <a:t>Swaths of conservative politics.</a:t>
            </a:r>
          </a:p>
          <a:p>
            <a:endParaRPr lang="en-US" dirty="0"/>
          </a:p>
          <a:p>
            <a:r>
              <a:rPr lang="en-US" dirty="0"/>
              <a:t>Very closely divided.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Map is margin. Not vote density.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Regional variation has gone.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7BECA7-C571-40A0-BDE9-405EF4A504D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9547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Information explosion. National news dominates local news.</a:t>
            </a:r>
          </a:p>
          <a:p>
            <a:endParaRPr lang="en-US" dirty="0"/>
          </a:p>
          <a:p>
            <a:r>
              <a:rPr lang="en-US" dirty="0"/>
              <a:t>Changed nature of information we’re exposed to. </a:t>
            </a:r>
          </a:p>
          <a:p>
            <a:endParaRPr lang="en-US" dirty="0"/>
          </a:p>
          <a:p>
            <a:r>
              <a:rPr lang="en-US" dirty="0"/>
              <a:t>Black Lives Matters movement sparked by cell phone footage of abuse.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Sparked national protests and a big lurch left among Ds. Today something they’re grappling with.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Right-wing conspiracists radicalized a lot of conservative politics.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Today, many “conservative” ideas aren’t very conservative.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Policing speech in classrooms. 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Tariffs.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7BECA7-C571-40A0-BDE9-405EF4A504D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87988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Not to say committees aren’t powerful. Just to reiterate: less influential.</a:t>
            </a:r>
          </a:p>
          <a:p>
            <a:endParaRPr lang="en-US" dirty="0"/>
          </a:p>
          <a:p>
            <a:r>
              <a:rPr lang="en-US" dirty="0"/>
              <a:t>Party leaders political interests manifest through policymaking process.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7BECA7-C571-40A0-BDE9-405EF4A504D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34377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Problem with polarization and centralization: Increasingly inconsistent parties.</a:t>
            </a:r>
          </a:p>
          <a:p>
            <a:endParaRPr lang="en-US" dirty="0"/>
          </a:p>
          <a:p>
            <a:r>
              <a:rPr lang="en-US" dirty="0"/>
              <a:t>Parties more polarized. Parties also more inconsistent.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7BECA7-C571-40A0-BDE9-405EF4A504D1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66789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buFont typeface="Arial" panose="020B0604020202020204" pitchFamily="34" charset="0"/>
              <a:buNone/>
            </a:pPr>
            <a:r>
              <a:rPr lang="en-US" dirty="0"/>
              <a:t>What’s stretching the parties? </a:t>
            </a:r>
          </a:p>
          <a:p>
            <a:pPr marL="0" lvl="0" indent="0">
              <a:buFont typeface="Arial" panose="020B0604020202020204" pitchFamily="34" charset="0"/>
              <a:buNone/>
            </a:pPr>
            <a:r>
              <a:rPr lang="en-US" dirty="0"/>
              <a:t>Modern populist movement. Long history in American politics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First populist movement occurred in the 1880s and 1890s.</a:t>
            </a:r>
          </a:p>
          <a:p>
            <a:pPr marL="1085850" lvl="2" indent="-171450">
              <a:buFont typeface="Arial" panose="020B0604020202020204" pitchFamily="34" charset="0"/>
              <a:buChar char="•"/>
            </a:pPr>
            <a:r>
              <a:rPr lang="en-US" dirty="0"/>
              <a:t>Came after mass industrialization. Enormous corporate conglomerates. Steel. Railroads. Textiles. Age of corporate empire. Robber barons. Rockefellers. Carnegie’s. </a:t>
            </a:r>
          </a:p>
          <a:p>
            <a:pPr marL="1543050" lvl="3" indent="-171450">
              <a:buFont typeface="Arial" panose="020B0604020202020204" pitchFamily="34" charset="0"/>
              <a:buChar char="•"/>
            </a:pPr>
            <a:r>
              <a:rPr lang="en-US" dirty="0"/>
              <a:t>New technology, in this case railroads, telephones, and electricity, enabled enormous economic concentration in way America had never seen.</a:t>
            </a:r>
          </a:p>
          <a:p>
            <a:pPr marL="1543050" lvl="3" indent="-171450">
              <a:buFont typeface="Arial" panose="020B0604020202020204" pitchFamily="34" charset="0"/>
              <a:buChar char="•"/>
            </a:pPr>
            <a:r>
              <a:rPr lang="en-US" dirty="0"/>
              <a:t>Bred enormous economic inequality.</a:t>
            </a:r>
          </a:p>
          <a:p>
            <a:pPr marL="1085850" lvl="2" indent="-171450">
              <a:buFont typeface="Arial" panose="020B0604020202020204" pitchFamily="34" charset="0"/>
              <a:buChar char="•"/>
            </a:pPr>
            <a:r>
              <a:rPr lang="en-US" dirty="0"/>
              <a:t>Created great resentment among farmers.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Anti-elite; anti-establishment.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Often fueled during times of inequality. We live at a time of economic inequality that surpasses Gilded Age in 1890s and early 1900s.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Historically distrust industry, corporations, Wall Street. </a:t>
            </a:r>
          </a:p>
          <a:p>
            <a:endParaRPr lang="en-US" dirty="0"/>
          </a:p>
          <a:p>
            <a:pPr marL="0" lvl="0" indent="0">
              <a:buFont typeface="Arial" panose="020B0604020202020204" pitchFamily="34" charset="0"/>
              <a:buNone/>
            </a:pPr>
            <a:r>
              <a:rPr lang="en-US" dirty="0"/>
              <a:t>Atypical candidates win elections. 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dirty="0"/>
              <a:t>Trump not normal Republican. Different tariff policy, tech ideas, safety net policy, infrastructure policies.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dirty="0"/>
              <a:t>Bernie Sanders – not even a Democrats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dirty="0"/>
          </a:p>
          <a:p>
            <a:pPr marL="0" lvl="0" indent="0">
              <a:buFont typeface="Arial" panose="020B0604020202020204" pitchFamily="34" charset="0"/>
              <a:buNone/>
            </a:pPr>
            <a:r>
              <a:rPr lang="en-US" dirty="0"/>
              <a:t>Populist movement manifest in different ways in different parts of the government.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7BECA7-C571-40A0-BDE9-405EF4A504D1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730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/>
            <a:r>
              <a:rPr lang="en-US" sz="1200" b="0" kern="100" dirty="0">
                <a:effectLst/>
                <a:latin typeface="Garamond" panose="02020404030301010803" pitchFamily="18" charset="0"/>
                <a:ea typeface="Garamond" panose="02020404030301010803" pitchFamily="18" charset="0"/>
                <a:cs typeface="Times New Roman" panose="02020603050405020304" pitchFamily="18" charset="0"/>
              </a:rPr>
              <a:t>House feels social movements most profoundly.</a:t>
            </a:r>
          </a:p>
          <a:p>
            <a:pPr marL="171450" marR="0" indent="-171450">
              <a:buFont typeface="Arial" panose="020B0604020202020204" pitchFamily="34" charset="0"/>
              <a:buChar char="•"/>
            </a:pPr>
            <a:r>
              <a:rPr lang="en-US" sz="1200" b="0" kern="100" dirty="0">
                <a:effectLst/>
                <a:latin typeface="Garamond" panose="02020404030301010803" pitchFamily="18" charset="0"/>
                <a:ea typeface="Garamond" panose="02020404030301010803" pitchFamily="18" charset="0"/>
                <a:cs typeface="Times New Roman" panose="02020603050405020304" pitchFamily="18" charset="0"/>
              </a:rPr>
              <a:t>2-year cycle. All 435 members up for election. Movement hits like a broadside.</a:t>
            </a:r>
          </a:p>
          <a:p>
            <a:pPr marL="0" marR="0"/>
            <a:endParaRPr lang="en-US" sz="1200" b="1" kern="100" dirty="0">
              <a:effectLst/>
              <a:latin typeface="Garamond" panose="02020404030301010803" pitchFamily="18" charset="0"/>
              <a:ea typeface="Garamond" panose="02020404030301010803" pitchFamily="18" charset="0"/>
              <a:cs typeface="Times New Roman" panose="02020603050405020304" pitchFamily="18" charset="0"/>
            </a:endParaRPr>
          </a:p>
          <a:p>
            <a:pPr marL="0" marR="0"/>
            <a:r>
              <a:rPr lang="en-US" sz="1200" b="1" kern="100" dirty="0">
                <a:effectLst/>
                <a:latin typeface="Garamond" panose="02020404030301010803" pitchFamily="18" charset="0"/>
                <a:ea typeface="Garamond" panose="02020404030301010803" pitchFamily="18" charset="0"/>
                <a:cs typeface="Times New Roman" panose="02020603050405020304" pitchFamily="18" charset="0"/>
              </a:rPr>
              <a:t>HOUSE</a:t>
            </a:r>
            <a:endParaRPr lang="en-US" sz="1200" kern="100" dirty="0">
              <a:effectLst/>
              <a:latin typeface="Garamond" panose="02020404030301010803" pitchFamily="18" charset="0"/>
              <a:ea typeface="Garamond" panose="02020404030301010803" pitchFamily="18" charset="0"/>
              <a:cs typeface="Times New Roman" panose="02020603050405020304" pitchFamily="18" charset="0"/>
            </a:endParaRPr>
          </a:p>
          <a:p>
            <a:pPr marL="0" marR="0"/>
            <a:r>
              <a:rPr lang="en-US" sz="1200" b="1" kern="100" dirty="0">
                <a:effectLst/>
                <a:latin typeface="Garamond" panose="02020404030301010803" pitchFamily="18" charset="0"/>
                <a:ea typeface="Garamond" panose="02020404030301010803" pitchFamily="18" charset="0"/>
                <a:cs typeface="Times New Roman" panose="02020603050405020304" pitchFamily="18" charset="0"/>
              </a:rPr>
              <a:t>Is the House broken? No.</a:t>
            </a:r>
            <a:endParaRPr lang="en-US" sz="1200" kern="100" dirty="0">
              <a:effectLst/>
              <a:latin typeface="Garamond" panose="02020404030301010803" pitchFamily="18" charset="0"/>
              <a:ea typeface="Garamond" panose="02020404030301010803" pitchFamily="18" charset="0"/>
              <a:cs typeface="Times New Roman" panose="02020603050405020304" pitchFamily="18" charset="0"/>
            </a:endParaRPr>
          </a:p>
          <a:p>
            <a:pPr marL="342900" marR="0" lvl="0" indent="-342900">
              <a:buFont typeface="Courier New" panose="02070309020205020404" pitchFamily="49" charset="0"/>
              <a:buChar char="o"/>
            </a:pPr>
            <a:r>
              <a:rPr lang="en-US" sz="1200" kern="100" dirty="0">
                <a:effectLst/>
                <a:latin typeface="Garamond" panose="02020404030301010803" pitchFamily="18" charset="0"/>
                <a:ea typeface="Garamond" panose="02020404030301010803" pitchFamily="18" charset="0"/>
                <a:cs typeface="Times New Roman" panose="02020603050405020304" pitchFamily="18" charset="0"/>
              </a:rPr>
              <a:t>Nothing wrong with House. [majority institution; designed for majorities; enables majorities] </a:t>
            </a:r>
          </a:p>
          <a:p>
            <a:pPr marL="742950" marR="0" lvl="1" indent="-285750">
              <a:buFont typeface="Courier New" panose="02070309020205020404" pitchFamily="49" charset="0"/>
              <a:buChar char="o"/>
            </a:pPr>
            <a:r>
              <a:rPr lang="en-US" sz="1200" kern="100" dirty="0">
                <a:effectLst/>
                <a:latin typeface="Garamond" panose="02020404030301010803" pitchFamily="18" charset="0"/>
                <a:ea typeface="Garamond" panose="02020404030301010803" pitchFamily="18" charset="0"/>
                <a:cs typeface="Times New Roman" panose="02020603050405020304" pitchFamily="18" charset="0"/>
              </a:rPr>
              <a:t>If majority not working, not House’s fault. Majority’s fault.</a:t>
            </a:r>
          </a:p>
          <a:p>
            <a:pPr marL="0" marR="0"/>
            <a:r>
              <a:rPr lang="en-US" sz="1200" b="1" i="1" kern="100" dirty="0">
                <a:effectLst/>
                <a:latin typeface="Garamond" panose="02020404030301010803" pitchFamily="18" charset="0"/>
                <a:ea typeface="Garamond" panose="02020404030301010803" pitchFamily="18" charset="0"/>
                <a:cs typeface="Times New Roman" panose="02020603050405020304" pitchFamily="18" charset="0"/>
              </a:rPr>
              <a:t> </a:t>
            </a:r>
            <a:endParaRPr lang="en-US" sz="1200" kern="100" dirty="0">
              <a:effectLst/>
              <a:latin typeface="Garamond" panose="02020404030301010803" pitchFamily="18" charset="0"/>
              <a:ea typeface="Garamond" panose="02020404030301010803" pitchFamily="18" charset="0"/>
              <a:cs typeface="Times New Roman" panose="02020603050405020304" pitchFamily="18" charset="0"/>
            </a:endParaRPr>
          </a:p>
          <a:p>
            <a:pPr marL="0" marR="0"/>
            <a:r>
              <a:rPr lang="en-US" sz="1200" b="1" i="1" kern="100" dirty="0">
                <a:effectLst/>
                <a:latin typeface="Garamond" panose="02020404030301010803" pitchFamily="18" charset="0"/>
                <a:ea typeface="Garamond" panose="02020404030301010803" pitchFamily="18" charset="0"/>
                <a:cs typeface="Times New Roman" panose="02020603050405020304" pitchFamily="18" charset="0"/>
              </a:rPr>
              <a:t>Intra-party problems</a:t>
            </a:r>
            <a:r>
              <a:rPr lang="en-US" sz="1200" kern="100" dirty="0">
                <a:effectLst/>
                <a:latin typeface="Garamond" panose="02020404030301010803" pitchFamily="18" charset="0"/>
                <a:ea typeface="Garamond" panose="02020404030301010803" pitchFamily="18" charset="0"/>
                <a:cs typeface="Times New Roman" panose="02020603050405020304" pitchFamily="18" charset="0"/>
              </a:rPr>
              <a:t>.</a:t>
            </a:r>
          </a:p>
          <a:p>
            <a:pPr marL="0" marR="0"/>
            <a:r>
              <a:rPr lang="en-US" sz="1200" kern="100" dirty="0">
                <a:effectLst/>
                <a:latin typeface="Garamond" panose="02020404030301010803" pitchFamily="18" charset="0"/>
                <a:ea typeface="Garamond" panose="02020404030301010803" pitchFamily="18" charset="0"/>
                <a:cs typeface="Times New Roman" panose="02020603050405020304" pitchFamily="18" charset="0"/>
              </a:rPr>
              <a:t>Conservative movement</a:t>
            </a:r>
          </a:p>
          <a:p>
            <a:pPr marL="342900" marR="0" lvl="0" indent="-342900">
              <a:buFont typeface="Symbol" pitchFamily="2" charset="2"/>
              <a:buChar char=""/>
            </a:pPr>
            <a:r>
              <a:rPr lang="en-US" sz="1200" kern="100" dirty="0">
                <a:effectLst/>
                <a:latin typeface="Garamond" panose="02020404030301010803" pitchFamily="18" charset="0"/>
                <a:ea typeface="Garamond" panose="02020404030301010803" pitchFamily="18" charset="0"/>
                <a:cs typeface="Times New Roman" panose="02020603050405020304" pitchFamily="18" charset="0"/>
              </a:rPr>
              <a:t>Republican populist manifestation: Tea Party waves. Trump. </a:t>
            </a:r>
          </a:p>
          <a:p>
            <a:pPr marL="628650" marR="0" lvl="1" indent="-171450">
              <a:buFont typeface="Arial" panose="020B0604020202020204" pitchFamily="34" charset="0"/>
              <a:buChar char="•"/>
            </a:pPr>
            <a:r>
              <a:rPr lang="en-US" sz="1200" kern="100" dirty="0">
                <a:effectLst/>
                <a:latin typeface="Garamond" panose="02020404030301010803" pitchFamily="18" charset="0"/>
                <a:ea typeface="Garamond" panose="02020404030301010803" pitchFamily="18" charset="0"/>
                <a:cs typeface="Times New Roman" panose="02020603050405020304" pitchFamily="18" charset="0"/>
              </a:rPr>
              <a:t>POLITICS HOSTILE TO LEADERS/predecessors.</a:t>
            </a:r>
          </a:p>
          <a:p>
            <a:pPr marL="742950" marR="0" lvl="1" indent="-285750">
              <a:buFont typeface="Courier New" panose="02070309020205020404" pitchFamily="49" charset="0"/>
              <a:buChar char="o"/>
            </a:pPr>
            <a:r>
              <a:rPr lang="en-US" sz="1200" kern="100" dirty="0">
                <a:effectLst/>
                <a:latin typeface="Garamond" panose="02020404030301010803" pitchFamily="18" charset="0"/>
                <a:ea typeface="Garamond" panose="02020404030301010803" pitchFamily="18" charset="0"/>
                <a:cs typeface="Times New Roman" panose="02020603050405020304" pitchFamily="18" charset="0"/>
              </a:rPr>
              <a:t>Republican Study Committee </a:t>
            </a:r>
            <a:r>
              <a:rPr lang="en-US" sz="1200" kern="100" dirty="0">
                <a:effectLst/>
                <a:latin typeface="Garamond" panose="02020404030301010803" pitchFamily="18" charset="0"/>
                <a:ea typeface="Garamond" panose="02020404030301010803" pitchFamily="18" charset="0"/>
                <a:cs typeface="Times New Roman" panose="02020603050405020304" pitchFamily="18" charset="0"/>
                <a:sym typeface="Symbol" pitchFamily="2" charset="2"/>
              </a:rPr>
              <a:t></a:t>
            </a:r>
            <a:r>
              <a:rPr lang="en-US" sz="1200" kern="100" dirty="0">
                <a:effectLst/>
                <a:latin typeface="Garamond" panose="02020404030301010803" pitchFamily="18" charset="0"/>
                <a:ea typeface="Garamond" panose="02020404030301010803" pitchFamily="18" charset="0"/>
                <a:cs typeface="Times New Roman" panose="02020603050405020304" pitchFamily="18" charset="0"/>
              </a:rPr>
              <a:t> Party not conservative enough.</a:t>
            </a:r>
          </a:p>
          <a:p>
            <a:pPr marL="1200150" marR="0" lvl="2" indent="-285750">
              <a:buFont typeface="Courier New" panose="02070309020205020404" pitchFamily="49" charset="0"/>
              <a:buChar char="o"/>
            </a:pPr>
            <a:r>
              <a:rPr lang="en-US" sz="1200" kern="100" dirty="0">
                <a:effectLst/>
                <a:latin typeface="Garamond" panose="02020404030301010803" pitchFamily="18" charset="0"/>
                <a:ea typeface="Garamond" panose="02020404030301010803" pitchFamily="18" charset="0"/>
                <a:cs typeface="Times New Roman" panose="02020603050405020304" pitchFamily="18" charset="0"/>
              </a:rPr>
              <a:t>House Freedom Caucus </a:t>
            </a:r>
            <a:r>
              <a:rPr lang="en-US" sz="1200" kern="100" dirty="0">
                <a:effectLst/>
                <a:latin typeface="Garamond" panose="02020404030301010803" pitchFamily="18" charset="0"/>
                <a:ea typeface="Garamond" panose="02020404030301010803" pitchFamily="18" charset="0"/>
                <a:cs typeface="Times New Roman" panose="02020603050405020304" pitchFamily="18" charset="0"/>
                <a:sym typeface="Symbol" pitchFamily="2" charset="2"/>
              </a:rPr>
              <a:t></a:t>
            </a:r>
            <a:r>
              <a:rPr lang="en-US" sz="1200" kern="100" dirty="0">
                <a:effectLst/>
                <a:latin typeface="Garamond" panose="02020404030301010803" pitchFamily="18" charset="0"/>
                <a:ea typeface="Garamond" panose="02020404030301010803" pitchFamily="18" charset="0"/>
                <a:cs typeface="Times New Roman" panose="02020603050405020304" pitchFamily="18" charset="0"/>
              </a:rPr>
              <a:t> RSC not conservative enough.</a:t>
            </a:r>
          </a:p>
          <a:p>
            <a:pPr marL="742950" marR="0" lvl="1" indent="-285750">
              <a:buFont typeface="Courier New" panose="02070309020205020404" pitchFamily="49" charset="0"/>
              <a:buChar char="o"/>
            </a:pPr>
            <a:r>
              <a:rPr lang="en-US" sz="1200" kern="100" dirty="0">
                <a:effectLst/>
                <a:latin typeface="Garamond" panose="02020404030301010803" pitchFamily="18" charset="0"/>
                <a:ea typeface="Garamond" panose="02020404030301010803" pitchFamily="18" charset="0"/>
                <a:cs typeface="Times New Roman" panose="02020603050405020304" pitchFamily="18" charset="0"/>
              </a:rPr>
              <a:t>Republican coup politics.</a:t>
            </a:r>
          </a:p>
          <a:p>
            <a:pPr marL="1200150" marR="0" lvl="2" indent="-285750">
              <a:buFont typeface="Courier New" panose="02070309020205020404" pitchFamily="49" charset="0"/>
              <a:buChar char="o"/>
            </a:pPr>
            <a:r>
              <a:rPr lang="en-US" sz="1200" kern="100" dirty="0">
                <a:effectLst/>
                <a:latin typeface="Garamond" panose="02020404030301010803" pitchFamily="18" charset="0"/>
                <a:ea typeface="Garamond" panose="02020404030301010803" pitchFamily="18" charset="0"/>
                <a:cs typeface="Times New Roman" panose="02020603050405020304" pitchFamily="18" charset="0"/>
              </a:rPr>
              <a:t>Gingrich ousted Michel</a:t>
            </a:r>
          </a:p>
          <a:p>
            <a:pPr marL="1200150" marR="0" lvl="2" indent="-285750">
              <a:buFont typeface="Courier New" panose="02070309020205020404" pitchFamily="49" charset="0"/>
              <a:buChar char="o"/>
            </a:pPr>
            <a:r>
              <a:rPr lang="en-US" sz="1200" kern="100" dirty="0">
                <a:effectLst/>
                <a:latin typeface="Garamond" panose="02020404030301010803" pitchFamily="18" charset="0"/>
                <a:ea typeface="Garamond" panose="02020404030301010803" pitchFamily="18" charset="0"/>
                <a:cs typeface="Times New Roman" panose="02020603050405020304" pitchFamily="18" charset="0"/>
              </a:rPr>
              <a:t>Boehner helped oust Gingrich.</a:t>
            </a:r>
          </a:p>
          <a:p>
            <a:pPr marL="1200150" marR="0" lvl="2" indent="-285750">
              <a:buFont typeface="Courier New" panose="02070309020205020404" pitchFamily="49" charset="0"/>
              <a:buChar char="o"/>
            </a:pPr>
            <a:r>
              <a:rPr lang="en-US" sz="1200" kern="100" dirty="0">
                <a:effectLst/>
                <a:latin typeface="Garamond" panose="02020404030301010803" pitchFamily="18" charset="0"/>
                <a:ea typeface="Garamond" panose="02020404030301010803" pitchFamily="18" charset="0"/>
                <a:cs typeface="Times New Roman" panose="02020603050405020304" pitchFamily="18" charset="0"/>
              </a:rPr>
              <a:t>HFC oust Boehner.</a:t>
            </a:r>
          </a:p>
          <a:p>
            <a:pPr marL="1200150" marR="0" lvl="2" indent="-285750">
              <a:buFont typeface="Courier New" panose="02070309020205020404" pitchFamily="49" charset="0"/>
              <a:buChar char="o"/>
            </a:pPr>
            <a:r>
              <a:rPr lang="en-US" sz="1200" kern="100" dirty="0">
                <a:effectLst/>
                <a:latin typeface="Garamond" panose="02020404030301010803" pitchFamily="18" charset="0"/>
                <a:ea typeface="Garamond" panose="02020404030301010803" pitchFamily="18" charset="0"/>
                <a:cs typeface="Times New Roman" panose="02020603050405020304" pitchFamily="18" charset="0"/>
              </a:rPr>
              <a:t>Ryan almost ousted.</a:t>
            </a:r>
          </a:p>
          <a:p>
            <a:pPr marL="1200150" marR="0" lvl="2" indent="-285750">
              <a:buFont typeface="Courier New" panose="02070309020205020404" pitchFamily="49" charset="0"/>
              <a:buChar char="o"/>
            </a:pPr>
            <a:r>
              <a:rPr lang="en-US" sz="1200" kern="100" dirty="0">
                <a:effectLst/>
                <a:latin typeface="Garamond" panose="02020404030301010803" pitchFamily="18" charset="0"/>
                <a:ea typeface="Garamond" panose="02020404030301010803" pitchFamily="18" charset="0"/>
                <a:cs typeface="Times New Roman" panose="02020603050405020304" pitchFamily="18" charset="0"/>
              </a:rPr>
              <a:t>McCarthy deposed.</a:t>
            </a:r>
          </a:p>
          <a:p>
            <a:pPr marL="1200150" marR="0" lvl="2" indent="-285750">
              <a:buFont typeface="Courier New" panose="02070309020205020404" pitchFamily="49" charset="0"/>
              <a:buChar char="o"/>
            </a:pPr>
            <a:r>
              <a:rPr lang="en-US" sz="1200" kern="100" dirty="0">
                <a:effectLst/>
                <a:latin typeface="Garamond" panose="02020404030301010803" pitchFamily="18" charset="0"/>
                <a:ea typeface="Garamond" panose="02020404030301010803" pitchFamily="18" charset="0"/>
                <a:cs typeface="Times New Roman" panose="02020603050405020304" pitchFamily="18" charset="0"/>
              </a:rPr>
              <a:t>Johnson?</a:t>
            </a:r>
          </a:p>
          <a:p>
            <a:pPr marL="0" marR="0"/>
            <a:r>
              <a:rPr lang="en-US" sz="1200" kern="100" dirty="0">
                <a:effectLst/>
                <a:latin typeface="Garamond" panose="02020404030301010803" pitchFamily="18" charset="0"/>
                <a:ea typeface="Garamond" panose="02020404030301010803" pitchFamily="18" charset="0"/>
                <a:cs typeface="Times New Roman" panose="02020603050405020304" pitchFamily="18" charset="0"/>
              </a:rPr>
              <a:t> 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7BECA7-C571-40A0-BDE9-405EF4A504D1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37612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5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B9DFD7-9579-49E8-9E2C-2EC5A34BAC88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460732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D2372-2B95-4F1D-89F4-14F19160A039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54949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7" y="937260"/>
            <a:ext cx="6198489" cy="498348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5F424-1A64-4E74-B623-D0E7055A7893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95164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FEDEE-DD87-4F17-8132-4B47E2913F8E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2199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5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DF58C-A292-492A-92D6-C0840D22FF08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582937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271771" cy="31019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317" y="2638044"/>
            <a:ext cx="4270247" cy="31019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E1C0C-4790-4019-A815-5818A8F15BC3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22230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5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/>
                </a:solidFill>
              </a:defRPr>
            </a:lvl1pPr>
            <a:lvl2pPr marL="457189" indent="0">
              <a:buNone/>
              <a:defRPr sz="19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7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5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/>
                </a:solidFill>
              </a:defRPr>
            </a:lvl1pPr>
            <a:lvl2pPr marL="457189" indent="0">
              <a:buNone/>
              <a:defRPr sz="19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B91897F-C84E-463C-AF05-40F79C66C548}" type="slidenum">
              <a:rPr 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3286223"/>
      </p:ext>
    </p:extLst>
  </p:cSld>
  <p:clrMapOvr>
    <a:masterClrMapping/>
  </p:clrMapOvr>
  <p:hf sldNum="0"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3B07C-0E90-4EF1-A35C-66F185887CD2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74671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153B9-D403-444F-8775-3716014C23D9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54084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4672" y="2243830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4674" y="6236208"/>
            <a:ext cx="5167503" cy="320040"/>
          </a:xfrm>
        </p:spPr>
        <p:txBody>
          <a:bodyPr/>
          <a:lstStyle>
            <a:lvl1pPr>
              <a:defRPr>
                <a:solidFill>
                  <a:srgbClr val="FFFFFF">
                    <a:alpha val="69804"/>
                  </a:srgbClr>
                </a:solidFill>
              </a:defRPr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9095F-77FC-4532-9401-F7C50500AE93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8514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2" y="0"/>
            <a:ext cx="609599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8523" y="2243828"/>
            <a:ext cx="4494999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6001" y="0"/>
            <a:ext cx="6102097" cy="6858000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20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90000"/>
                  </a:srgbClr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8525" y="6236208"/>
            <a:ext cx="5103729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E05D6-35FC-4E59-8CA9-CF62B1CF3CB9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04257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31136" y="964692"/>
            <a:ext cx="7729728" cy="1188720"/>
          </a:xfrm>
          <a:prstGeom prst="rect">
            <a:avLst/>
          </a:prstGeom>
          <a:solidFill>
            <a:schemeClr val="bg1"/>
          </a:solidFill>
          <a:ln w="317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6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7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1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1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923" y="6217920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B91897F-C84E-463C-AF05-40F79C66C548}" type="slidenum">
              <a:rPr 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62410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hf sldNum="0" hdr="0" ftr="0"/>
  <p:txStyles>
    <p:titleStyle>
      <a:lvl1pPr algn="ctr" defTabSz="914377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189" indent="-228594" algn="l" defTabSz="914377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783" indent="-228594" algn="l" defTabSz="914377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377" indent="-228594" algn="l" defTabSz="914377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2971" indent="-228594" algn="l" defTabSz="914377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30" indent="-228594" algn="l" defTabSz="914377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276" indent="-228594" algn="l" defTabSz="914377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09" indent="-228594" algn="l" defTabSz="914377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28" indent="-228594" algn="l" defTabSz="914377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.tiff"/><Relationship Id="rId4" Type="http://schemas.openxmlformats.org/officeDocument/2006/relationships/image" Target="../media/image33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4.jpeg"/><Relationship Id="rId7" Type="http://schemas.openxmlformats.org/officeDocument/2006/relationships/image" Target="../media/image3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Relationship Id="rId9" Type="http://schemas.openxmlformats.org/officeDocument/2006/relationships/image" Target="../media/image1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40.jpeg"/><Relationship Id="rId7" Type="http://schemas.openxmlformats.org/officeDocument/2006/relationships/image" Target="../media/image4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tiff"/><Relationship Id="rId13" Type="http://schemas.openxmlformats.org/officeDocument/2006/relationships/image" Target="../media/image13.jpeg"/><Relationship Id="rId3" Type="http://schemas.openxmlformats.org/officeDocument/2006/relationships/image" Target="../media/image1.tiff"/><Relationship Id="rId7" Type="http://schemas.openxmlformats.org/officeDocument/2006/relationships/image" Target="../media/image7.tiff"/><Relationship Id="rId12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tiff"/><Relationship Id="rId11" Type="http://schemas.openxmlformats.org/officeDocument/2006/relationships/image" Target="../media/image11.jpeg"/><Relationship Id="rId5" Type="http://schemas.openxmlformats.org/officeDocument/2006/relationships/image" Target="../media/image5.tiff"/><Relationship Id="rId10" Type="http://schemas.openxmlformats.org/officeDocument/2006/relationships/image" Target="../media/image10.jpeg"/><Relationship Id="rId4" Type="http://schemas.openxmlformats.org/officeDocument/2006/relationships/image" Target="../media/image4.tiff"/><Relationship Id="rId9" Type="http://schemas.openxmlformats.org/officeDocument/2006/relationships/image" Target="../media/image9.tif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13" Type="http://schemas.openxmlformats.org/officeDocument/2006/relationships/image" Target="../media/image23.jpeg"/><Relationship Id="rId3" Type="http://schemas.openxmlformats.org/officeDocument/2006/relationships/image" Target="../media/image14.png"/><Relationship Id="rId7" Type="http://schemas.openxmlformats.org/officeDocument/2006/relationships/image" Target="../media/image18.jpeg"/><Relationship Id="rId12" Type="http://schemas.openxmlformats.org/officeDocument/2006/relationships/image" Target="../media/image1.tif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.jpeg"/><Relationship Id="rId11" Type="http://schemas.openxmlformats.org/officeDocument/2006/relationships/image" Target="../media/image22.jpeg"/><Relationship Id="rId5" Type="http://schemas.openxmlformats.org/officeDocument/2006/relationships/image" Target="../media/image16.jpeg"/><Relationship Id="rId10" Type="http://schemas.openxmlformats.org/officeDocument/2006/relationships/image" Target="../media/image21.jpeg"/><Relationship Id="rId4" Type="http://schemas.openxmlformats.org/officeDocument/2006/relationships/image" Target="../media/image15.jpeg"/><Relationship Id="rId9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.tiff"/><Relationship Id="rId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7.png"/><Relationship Id="rId7" Type="http://schemas.openxmlformats.org/officeDocument/2006/relationships/image" Target="../media/image1.tif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1100" y="1371600"/>
            <a:ext cx="9829800" cy="1470025"/>
          </a:xfrm>
        </p:spPr>
        <p:txBody>
          <a:bodyPr>
            <a:normAutofit/>
          </a:bodyPr>
          <a:lstStyle/>
          <a:p>
            <a:r>
              <a:rPr lang="en-US" dirty="0"/>
              <a:t>Political Dynamics of </a:t>
            </a:r>
            <a:br>
              <a:rPr lang="en-US" dirty="0"/>
            </a:br>
            <a:r>
              <a:rPr lang="en-US" dirty="0"/>
              <a:t>the 119</a:t>
            </a:r>
            <a:r>
              <a:rPr lang="en-US" baseline="30000" dirty="0"/>
              <a:t>th</a:t>
            </a:r>
            <a:r>
              <a:rPr lang="en-US" dirty="0"/>
              <a:t> Congress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>
                <a:solidFill>
                  <a:schemeClr val="tx2"/>
                </a:solidFill>
              </a:rPr>
              <a:t>Josh Huder, Ph.D.</a:t>
            </a:r>
          </a:p>
          <a:p>
            <a:r>
              <a:rPr lang="en-US" dirty="0">
                <a:solidFill>
                  <a:schemeClr val="tx2"/>
                </a:solidFill>
              </a:rPr>
              <a:t>Senior Fellow</a:t>
            </a:r>
          </a:p>
          <a:p>
            <a:r>
              <a:rPr lang="en-US" dirty="0">
                <a:solidFill>
                  <a:schemeClr val="tx2"/>
                </a:solidFill>
              </a:rPr>
              <a:t>Government Affairs Institute at Georgetown University</a:t>
            </a:r>
          </a:p>
        </p:txBody>
      </p:sp>
    </p:spTree>
    <p:extLst>
      <p:ext uri="{BB962C8B-B14F-4D97-AF65-F5344CB8AC3E}">
        <p14:creationId xmlns:p14="http://schemas.microsoft.com/office/powerpoint/2010/main" val="24813033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8FE664-BA6C-BC21-69D8-1ADDE12DF7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136" y="577505"/>
            <a:ext cx="7729728" cy="1188720"/>
          </a:xfrm>
        </p:spPr>
        <p:txBody>
          <a:bodyPr/>
          <a:lstStyle/>
          <a:p>
            <a:r>
              <a:rPr lang="en-US" dirty="0"/>
              <a:t>House Republicans problems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EC38476-6AB3-AEE5-9829-8D56D47F6D06}"/>
              </a:ext>
            </a:extLst>
          </p:cNvPr>
          <p:cNvSpPr txBox="1"/>
          <p:nvPr/>
        </p:nvSpPr>
        <p:spPr>
          <a:xfrm>
            <a:off x="1405243" y="2667001"/>
            <a:ext cx="45720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44" indent="-285744">
              <a:buFont typeface="Arial" panose="020B0604020202020204" pitchFamily="34" charset="0"/>
              <a:buChar char="•"/>
            </a:pPr>
            <a:r>
              <a:rPr lang="en-US" sz="2000" dirty="0"/>
              <a:t>House GOP Problems</a:t>
            </a:r>
          </a:p>
          <a:p>
            <a:pPr marL="742932" lvl="1" indent="-285744">
              <a:buFont typeface="Arial" panose="020B0604020202020204" pitchFamily="34" charset="0"/>
              <a:buChar char="•"/>
            </a:pPr>
            <a:r>
              <a:rPr lang="en-US" sz="2000" dirty="0"/>
              <a:t>Structural, not personal</a:t>
            </a:r>
          </a:p>
          <a:p>
            <a:pPr marL="285744" indent="-285744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285744" indent="-285744">
              <a:buFont typeface="Arial" panose="020B0604020202020204" pitchFamily="34" charset="0"/>
              <a:buChar char="•"/>
            </a:pPr>
            <a:r>
              <a:rPr lang="en-US" sz="2000" dirty="0"/>
              <a:t>HFC opposition has two major consequences</a:t>
            </a:r>
          </a:p>
          <a:p>
            <a:pPr marL="742932" lvl="1" indent="-285744">
              <a:buFont typeface="Arial" panose="020B0604020202020204" pitchFamily="34" charset="0"/>
              <a:buChar char="•"/>
            </a:pPr>
            <a:r>
              <a:rPr lang="en-US" sz="2000" dirty="0"/>
              <a:t>Procedural and policy problems for rest of GOP</a:t>
            </a:r>
          </a:p>
          <a:p>
            <a:pPr marL="742932" lvl="1" indent="-285744">
              <a:buFont typeface="Arial" panose="020B0604020202020204" pitchFamily="34" charset="0"/>
              <a:buChar char="•"/>
            </a:pPr>
            <a:r>
              <a:rPr lang="en-US" sz="2000" dirty="0"/>
              <a:t>Self-inflicted crises/dysfunction</a:t>
            </a:r>
          </a:p>
        </p:txBody>
      </p:sp>
      <p:pic>
        <p:nvPicPr>
          <p:cNvPr id="1026" name="Picture 2" descr="What is the House Freedom Caucus?">
            <a:extLst>
              <a:ext uri="{FF2B5EF4-FFF2-40B4-BE49-F238E27FC236}">
                <a16:creationId xmlns:a16="http://schemas.microsoft.com/office/drawing/2014/main" id="{1E7719E2-156A-2B31-14C9-429109143F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3959" y="2368146"/>
            <a:ext cx="3352800" cy="1885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rew Angerer/Getty Images">
            <a:extLst>
              <a:ext uri="{FF2B5EF4-FFF2-40B4-BE49-F238E27FC236}">
                <a16:creationId xmlns:a16="http://schemas.microsoft.com/office/drawing/2014/main" id="{9EF8DE83-4851-9926-0DE2-6023B40342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8595" y="4589464"/>
            <a:ext cx="3352800" cy="2234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C780BF4-4E33-547D-71A4-E2DD0228D1B6}"/>
              </a:ext>
            </a:extLst>
          </p:cNvPr>
          <p:cNvSpPr txBox="1"/>
          <p:nvPr/>
        </p:nvSpPr>
        <p:spPr>
          <a:xfrm>
            <a:off x="9773655" y="4254098"/>
            <a:ext cx="89319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i="1" dirty="0"/>
              <a:t>The Economist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1E60FB-8811-9E69-BB2C-F01402715E5A}"/>
              </a:ext>
            </a:extLst>
          </p:cNvPr>
          <p:cNvSpPr txBox="1"/>
          <p:nvPr/>
        </p:nvSpPr>
        <p:spPr>
          <a:xfrm>
            <a:off x="5982784" y="6577862"/>
            <a:ext cx="133241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err="1"/>
              <a:t>Angerer</a:t>
            </a:r>
            <a:r>
              <a:rPr lang="en-US" sz="1000" dirty="0"/>
              <a:t>/Getty Images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AF68D74-973B-4335-1066-27121409907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5175" y="502041"/>
            <a:ext cx="1028700" cy="113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26084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A99C75-47C4-6507-6347-A6C1EFF9BC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62200" y="523612"/>
            <a:ext cx="7467600" cy="1188720"/>
          </a:xfrm>
        </p:spPr>
        <p:txBody>
          <a:bodyPr/>
          <a:lstStyle/>
          <a:p>
            <a:r>
              <a:rPr lang="en-US" dirty="0"/>
              <a:t>Senate dynamics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335EA70-780C-3DC7-5F85-974611C0D03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2440" y="4410757"/>
            <a:ext cx="2438399" cy="13716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810E6ED-86B7-DDC2-2D6B-293709AF265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6850" y="1872007"/>
            <a:ext cx="3091243" cy="2320493"/>
          </a:xfrm>
          <a:prstGeom prst="rect">
            <a:avLst/>
          </a:prstGeom>
        </p:spPr>
      </p:pic>
      <p:pic>
        <p:nvPicPr>
          <p:cNvPr id="2050" name="Picture 2" descr="Can John Thune rise in Trump's GOP? | AP News">
            <a:extLst>
              <a:ext uri="{FF2B5EF4-FFF2-40B4-BE49-F238E27FC236}">
                <a16:creationId xmlns:a16="http://schemas.microsoft.com/office/drawing/2014/main" id="{17B8BD56-2FF4-2490-8CA7-D4D13ADAC4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1854776"/>
            <a:ext cx="3675681" cy="2448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Rick Scott drops tax increase proposal from revised 'Rescue America' plan |  CNN Politics">
            <a:extLst>
              <a:ext uri="{FF2B5EF4-FFF2-40B4-BE49-F238E27FC236}">
                <a16:creationId xmlns:a16="http://schemas.microsoft.com/office/drawing/2014/main" id="{24093944-3EDE-1026-507A-6D9B8AB205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4524" y="4054538"/>
            <a:ext cx="2056865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Rand Paul lights into McConnell over 'secret' judicial deal - POLITICO">
            <a:extLst>
              <a:ext uri="{FF2B5EF4-FFF2-40B4-BE49-F238E27FC236}">
                <a16:creationId xmlns:a16="http://schemas.microsoft.com/office/drawing/2014/main" id="{FC6E191C-08BE-CFB8-FABE-6D1CEAE854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8559" y="5486756"/>
            <a:ext cx="2056866" cy="1371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D9BF2F-7D50-240C-34B3-F13366C823F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7322" y="4309642"/>
            <a:ext cx="3240771" cy="238793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90F0F00-FAFA-9347-ACE8-D5888DBAF01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5175" y="502041"/>
            <a:ext cx="1028700" cy="113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11577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C6E825-EB61-D47C-D0CC-6026FDD071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136" y="387747"/>
            <a:ext cx="7729728" cy="1188720"/>
          </a:xfrm>
        </p:spPr>
        <p:txBody>
          <a:bodyPr/>
          <a:lstStyle/>
          <a:p>
            <a:r>
              <a:rPr lang="en-US" dirty="0"/>
              <a:t>NASA congressional dynamics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1923DE-F787-E67C-5C41-B761AF14A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0" y="2057399"/>
            <a:ext cx="5334000" cy="4662349"/>
          </a:xfrm>
        </p:spPr>
        <p:txBody>
          <a:bodyPr>
            <a:normAutofit fontScale="85000" lnSpcReduction="20000"/>
          </a:bodyPr>
          <a:lstStyle/>
          <a:p>
            <a:pPr>
              <a:buClrTx/>
            </a:pPr>
            <a:r>
              <a:rPr lang="en-US" dirty="0"/>
              <a:t>House Science, Space, and Technology (15 new, 6 R,  9 Ds)</a:t>
            </a:r>
          </a:p>
          <a:p>
            <a:pPr lvl="1">
              <a:buClrTx/>
            </a:pPr>
            <a:r>
              <a:rPr lang="en-US" dirty="0"/>
              <a:t>New Chair, Rep. Brian Babin (TX-36). Represents Johnson Space Center</a:t>
            </a:r>
          </a:p>
          <a:p>
            <a:pPr lvl="2">
              <a:buClrTx/>
            </a:pPr>
            <a:r>
              <a:rPr lang="en-US" dirty="0"/>
              <a:t>Returning to Moon before China “top priority”</a:t>
            </a:r>
          </a:p>
          <a:p>
            <a:pPr lvl="1">
              <a:buClrTx/>
            </a:pPr>
            <a:r>
              <a:rPr lang="en-US" dirty="0"/>
              <a:t>Ranking Member, Rep. Zoe Lofgren (CA-18)</a:t>
            </a:r>
          </a:p>
          <a:p>
            <a:pPr lvl="2">
              <a:buClrTx/>
            </a:pPr>
            <a:r>
              <a:rPr lang="en-US" dirty="0"/>
              <a:t>Chair and RM sought GAO inquiry on implementation of Part 450 regulations for commercial space launches.</a:t>
            </a:r>
          </a:p>
          <a:p>
            <a:pPr lvl="2">
              <a:buClrTx/>
            </a:pPr>
            <a:r>
              <a:rPr lang="en-US" dirty="0"/>
              <a:t>Bipartisan NASA reauthorization a priority</a:t>
            </a:r>
          </a:p>
          <a:p>
            <a:pPr lvl="1">
              <a:buClrTx/>
            </a:pPr>
            <a:endParaRPr lang="en-US" dirty="0"/>
          </a:p>
          <a:p>
            <a:pPr lvl="1">
              <a:buClrTx/>
            </a:pPr>
            <a:r>
              <a:rPr lang="en-US" dirty="0"/>
              <a:t>New Science and Aeronautics Subcommittee Chair</a:t>
            </a:r>
          </a:p>
          <a:p>
            <a:pPr lvl="2">
              <a:buClrTx/>
            </a:pPr>
            <a:r>
              <a:rPr lang="en-US" dirty="0"/>
              <a:t>Rep. Mike Haridopolos (FL-8). 1st term member. Represents Kennedy Space Center</a:t>
            </a:r>
          </a:p>
          <a:p>
            <a:pPr lvl="3">
              <a:buClrTx/>
            </a:pPr>
            <a:r>
              <a:rPr lang="en-US" dirty="0"/>
              <a:t>Fully behind current Moon-then-Mars plan.</a:t>
            </a:r>
          </a:p>
          <a:p>
            <a:pPr lvl="4">
              <a:buClrTx/>
            </a:pPr>
            <a:r>
              <a:rPr lang="en-US" dirty="0"/>
              <a:t>Bipartisan support from Democratic committee staff.</a:t>
            </a:r>
          </a:p>
          <a:p>
            <a:pPr lvl="3">
              <a:buClrTx/>
            </a:pPr>
            <a:r>
              <a:rPr lang="en-US" dirty="0"/>
              <a:t>Said it is the “golden age for Space”</a:t>
            </a:r>
          </a:p>
          <a:p>
            <a:pPr lvl="3">
              <a:buClrTx/>
            </a:pPr>
            <a:r>
              <a:rPr lang="en-US" dirty="0"/>
              <a:t>Commercial space advocate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1E032F8-923B-7D59-1A06-2798B23F49E5}"/>
              </a:ext>
            </a:extLst>
          </p:cNvPr>
          <p:cNvSpPr txBox="1">
            <a:spLocks/>
          </p:cNvSpPr>
          <p:nvPr/>
        </p:nvSpPr>
        <p:spPr>
          <a:xfrm>
            <a:off x="6096000" y="2057400"/>
            <a:ext cx="5334000" cy="46623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594" indent="-228594" algn="l" defTabSz="914377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189" indent="-228594" algn="l" defTabSz="914377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783" indent="-228594" algn="l" defTabSz="914377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14377" indent="-228594" algn="l" defTabSz="914377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142971" indent="-228594" algn="l" defTabSz="914377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312830" indent="-228594" algn="l" defTabSz="914377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84276" indent="-228594" algn="l" defTabSz="914377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57309" indent="-228594" algn="l" defTabSz="914377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82728" indent="-228594" algn="l" defTabSz="914377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Tx/>
            </a:pPr>
            <a:r>
              <a:rPr lang="en-US" dirty="0"/>
              <a:t>Senate Commerce, Science, and Transportation (5 New, 3 R, 2 D)</a:t>
            </a:r>
          </a:p>
          <a:p>
            <a:pPr lvl="1">
              <a:buClrTx/>
            </a:pPr>
            <a:r>
              <a:rPr lang="en-US" dirty="0"/>
              <a:t>Chair, Senator Ted Cruz (R-TX)</a:t>
            </a:r>
          </a:p>
          <a:p>
            <a:pPr lvl="1">
              <a:buClrTx/>
            </a:pPr>
            <a:r>
              <a:rPr lang="en-US" dirty="0"/>
              <a:t>Ranking Member, Senator Maria Cantwell (D-WA)</a:t>
            </a:r>
          </a:p>
          <a:p>
            <a:pPr lvl="1">
              <a:buClrTx/>
            </a:pPr>
            <a:endParaRPr lang="en-US" dirty="0"/>
          </a:p>
          <a:p>
            <a:pPr lvl="1">
              <a:buClrTx/>
            </a:pPr>
            <a:r>
              <a:rPr lang="en-US" dirty="0"/>
              <a:t>Committee leadership want to prioritize NASA reauthorization.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5DF424C-BF8E-2846-4161-B44B683750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5175" y="502041"/>
            <a:ext cx="1028700" cy="113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11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D25BB6-761F-EA94-5433-D27DD41AE4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27123" y="457200"/>
            <a:ext cx="5937755" cy="1188720"/>
          </a:xfrm>
        </p:spPr>
        <p:txBody>
          <a:bodyPr/>
          <a:lstStyle/>
          <a:p>
            <a:r>
              <a:rPr lang="en-US" dirty="0"/>
              <a:t>Appropriations: funding the federal government</a:t>
            </a:r>
          </a:p>
        </p:txBody>
      </p:sp>
      <p:pic>
        <p:nvPicPr>
          <p:cNvPr id="4098" name="Picture 2" descr="Donald Trump">
            <a:extLst>
              <a:ext uri="{FF2B5EF4-FFF2-40B4-BE49-F238E27FC236}">
                <a16:creationId xmlns:a16="http://schemas.microsoft.com/office/drawing/2014/main" id="{2ED8AE94-4EEF-A4E0-C183-1464C756C7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4615" y="2114947"/>
            <a:ext cx="2402522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Mike Johnson wins GOP nomination to remain House speaker, with full vote to  come next year | PBS News">
            <a:extLst>
              <a:ext uri="{FF2B5EF4-FFF2-40B4-BE49-F238E27FC236}">
                <a16:creationId xmlns:a16="http://schemas.microsoft.com/office/drawing/2014/main" id="{C0B94060-FAC8-81CF-D2EA-7394156DD5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4864" y="2819400"/>
            <a:ext cx="2306809" cy="1538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Senate GOP initiates Thune-engineered slowdown as Schumer looks to stack  judicial votes | Fox News">
            <a:extLst>
              <a:ext uri="{FF2B5EF4-FFF2-40B4-BE49-F238E27FC236}">
                <a16:creationId xmlns:a16="http://schemas.microsoft.com/office/drawing/2014/main" id="{263C76F4-0994-7AE5-C1A0-9A5B93CC4F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5717" y="2810670"/>
            <a:ext cx="2724855" cy="1532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23EEC69-EF71-DF09-D283-BDD0F6D769E5}"/>
              </a:ext>
            </a:extLst>
          </p:cNvPr>
          <p:cNvSpPr txBox="1"/>
          <p:nvPr/>
        </p:nvSpPr>
        <p:spPr>
          <a:xfrm>
            <a:off x="2319095" y="4381958"/>
            <a:ext cx="10937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218 votes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1B9EEE-8DE3-FA90-2C08-51CF95D2FBEA}"/>
              </a:ext>
            </a:extLst>
          </p:cNvPr>
          <p:cNvSpPr txBox="1"/>
          <p:nvPr/>
        </p:nvSpPr>
        <p:spPr>
          <a:xfrm>
            <a:off x="5594229" y="4381958"/>
            <a:ext cx="9783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60 votes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1E22B95-8892-A617-241F-326923E92EE7}"/>
              </a:ext>
            </a:extLst>
          </p:cNvPr>
          <p:cNvSpPr txBox="1"/>
          <p:nvPr/>
        </p:nvSpPr>
        <p:spPr>
          <a:xfrm>
            <a:off x="8254298" y="5369938"/>
            <a:ext cx="21631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Presidential signature</a:t>
            </a:r>
          </a:p>
        </p:txBody>
      </p:sp>
      <p:sp>
        <p:nvSpPr>
          <p:cNvPr id="7" name="Plus 6">
            <a:extLst>
              <a:ext uri="{FF2B5EF4-FFF2-40B4-BE49-F238E27FC236}">
                <a16:creationId xmlns:a16="http://schemas.microsoft.com/office/drawing/2014/main" id="{BB02955B-3700-C71A-4CC6-81C2858EE0B7}"/>
              </a:ext>
            </a:extLst>
          </p:cNvPr>
          <p:cNvSpPr/>
          <p:nvPr/>
        </p:nvSpPr>
        <p:spPr>
          <a:xfrm>
            <a:off x="4054151" y="3271925"/>
            <a:ext cx="609600" cy="633624"/>
          </a:xfrm>
          <a:prstGeom prst="mathPlus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Plus 7">
            <a:extLst>
              <a:ext uri="{FF2B5EF4-FFF2-40B4-BE49-F238E27FC236}">
                <a16:creationId xmlns:a16="http://schemas.microsoft.com/office/drawing/2014/main" id="{87D04744-9DED-3F2B-C466-FA2423E4D0A6}"/>
              </a:ext>
            </a:extLst>
          </p:cNvPr>
          <p:cNvSpPr/>
          <p:nvPr/>
        </p:nvSpPr>
        <p:spPr>
          <a:xfrm>
            <a:off x="7432536" y="3260222"/>
            <a:ext cx="609600" cy="633624"/>
          </a:xfrm>
          <a:prstGeom prst="mathPlus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104" name="Picture 8" descr="Freedom Caucus member Chip Roy's rant highlights the far-right's  cluelessness">
            <a:extLst>
              <a:ext uri="{FF2B5EF4-FFF2-40B4-BE49-F238E27FC236}">
                <a16:creationId xmlns:a16="http://schemas.microsoft.com/office/drawing/2014/main" id="{B35B2E32-224D-7770-74F8-693BA2B136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3116110"/>
            <a:ext cx="1800486" cy="945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&quot;No&quot; Symbol 8">
            <a:extLst>
              <a:ext uri="{FF2B5EF4-FFF2-40B4-BE49-F238E27FC236}">
                <a16:creationId xmlns:a16="http://schemas.microsoft.com/office/drawing/2014/main" id="{3E463308-2339-A852-144A-077536FC5827}"/>
              </a:ext>
            </a:extLst>
          </p:cNvPr>
          <p:cNvSpPr/>
          <p:nvPr/>
        </p:nvSpPr>
        <p:spPr>
          <a:xfrm>
            <a:off x="2514600" y="4358074"/>
            <a:ext cx="628326" cy="393216"/>
          </a:xfrm>
          <a:prstGeom prst="noSmoking">
            <a:avLst/>
          </a:prstGeom>
          <a:solidFill>
            <a:srgbClr val="FF0000"/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Down Arrow 9">
            <a:extLst>
              <a:ext uri="{FF2B5EF4-FFF2-40B4-BE49-F238E27FC236}">
                <a16:creationId xmlns:a16="http://schemas.microsoft.com/office/drawing/2014/main" id="{CFB926DA-9326-AC75-63C4-6927C1EE95B2}"/>
              </a:ext>
            </a:extLst>
          </p:cNvPr>
          <p:cNvSpPr/>
          <p:nvPr/>
        </p:nvSpPr>
        <p:spPr>
          <a:xfrm>
            <a:off x="2688393" y="4821643"/>
            <a:ext cx="280741" cy="618648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106" name="Picture 10" descr="Johnson, Jeffries head down the stretch">
            <a:extLst>
              <a:ext uri="{FF2B5EF4-FFF2-40B4-BE49-F238E27FC236}">
                <a16:creationId xmlns:a16="http://schemas.microsoft.com/office/drawing/2014/main" id="{670528BA-7824-41E9-223E-B66C6471C2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1" y="5440291"/>
            <a:ext cx="1783583" cy="1226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Down Arrow 10">
            <a:extLst>
              <a:ext uri="{FF2B5EF4-FFF2-40B4-BE49-F238E27FC236}">
                <a16:creationId xmlns:a16="http://schemas.microsoft.com/office/drawing/2014/main" id="{AEFFC0E9-857B-5EAB-E2BD-5220E541C7F6}"/>
              </a:ext>
            </a:extLst>
          </p:cNvPr>
          <p:cNvSpPr/>
          <p:nvPr/>
        </p:nvSpPr>
        <p:spPr>
          <a:xfrm rot="13662847">
            <a:off x="3976527" y="4217633"/>
            <a:ext cx="273620" cy="1465892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108" name="Picture 12" descr="How Mike Johnson Went from Relative Obscurity to Speaker of the House | The  New Yorker">
            <a:extLst>
              <a:ext uri="{FF2B5EF4-FFF2-40B4-BE49-F238E27FC236}">
                <a16:creationId xmlns:a16="http://schemas.microsoft.com/office/drawing/2014/main" id="{75A10F9F-E91F-AF24-650A-1B353EF62E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0579" y="4932072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own Arrow 11">
            <a:extLst>
              <a:ext uri="{FF2B5EF4-FFF2-40B4-BE49-F238E27FC236}">
                <a16:creationId xmlns:a16="http://schemas.microsoft.com/office/drawing/2014/main" id="{C297F430-B6A4-3539-5023-809204319AF3}"/>
              </a:ext>
            </a:extLst>
          </p:cNvPr>
          <p:cNvSpPr/>
          <p:nvPr/>
        </p:nvSpPr>
        <p:spPr>
          <a:xfrm>
            <a:off x="9186126" y="4925985"/>
            <a:ext cx="299500" cy="618954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8" descr="Freedom Caucus member Chip Roy's rant highlights the far-right's  cluelessness">
            <a:extLst>
              <a:ext uri="{FF2B5EF4-FFF2-40B4-BE49-F238E27FC236}">
                <a16:creationId xmlns:a16="http://schemas.microsoft.com/office/drawing/2014/main" id="{555B9131-78F0-C017-6F34-0B3691DD83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5633" y="5599531"/>
            <a:ext cx="1800486" cy="945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Down Arrow 13">
            <a:extLst>
              <a:ext uri="{FF2B5EF4-FFF2-40B4-BE49-F238E27FC236}">
                <a16:creationId xmlns:a16="http://schemas.microsoft.com/office/drawing/2014/main" id="{DC78975C-825F-9434-6485-7CA05456582F}"/>
              </a:ext>
            </a:extLst>
          </p:cNvPr>
          <p:cNvSpPr/>
          <p:nvPr/>
        </p:nvSpPr>
        <p:spPr>
          <a:xfrm rot="5400000">
            <a:off x="7737969" y="5504988"/>
            <a:ext cx="247799" cy="1096821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183F95B-173E-61B5-CC2D-162CD1D00D1A}"/>
              </a:ext>
            </a:extLst>
          </p:cNvPr>
          <p:cNvSpPr txBox="1"/>
          <p:nvPr/>
        </p:nvSpPr>
        <p:spPr>
          <a:xfrm>
            <a:off x="6288575" y="5215800"/>
            <a:ext cx="58868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dirty="0">
                <a:solidFill>
                  <a:srgbClr val="FF0000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256876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4" grpId="0" animBg="1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2231136" y="182881"/>
            <a:ext cx="7729728" cy="1188720"/>
          </a:xfrm>
        </p:spPr>
        <p:txBody>
          <a:bodyPr/>
          <a:lstStyle/>
          <a:p>
            <a:r>
              <a:rPr lang="en-US" dirty="0"/>
              <a:t>House and Senate Partisan Voting Difference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>
                <a:solidFill>
                  <a:srgbClr val="000000"/>
                </a:solidFill>
              </a:rPr>
              <a:t>Voteview.com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DD3B539-2160-443D-ABF7-DAAE31ABC8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5175" y="210504"/>
            <a:ext cx="1028700" cy="1133475"/>
          </a:xfrm>
          <a:prstGeom prst="rect">
            <a:avLst/>
          </a:prstGeom>
        </p:spPr>
      </p:pic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036A994B-FFA0-C0D3-1B32-E1AAD8AECB3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50490773"/>
              </p:ext>
            </p:extLst>
          </p:nvPr>
        </p:nvGraphicFramePr>
        <p:xfrm>
          <a:off x="2286000" y="1606608"/>
          <a:ext cx="7619999" cy="47941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4830883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981200" y="457200"/>
            <a:ext cx="8229600" cy="1143000"/>
          </a:xfrm>
        </p:spPr>
        <p:txBody>
          <a:bodyPr/>
          <a:lstStyle/>
          <a:p>
            <a:r>
              <a:rPr lang="en-US" dirty="0"/>
              <a:t>1976 Presidential Election</a:t>
            </a:r>
          </a:p>
        </p:txBody>
      </p:sp>
      <p:pic>
        <p:nvPicPr>
          <p:cNvPr id="1026" name="Picture 2" descr="https://upload.wikimedia.org/wikipedia/commons/thumb/6/6f/1976nationwidecountymapshadedbyvoteshare.svg/500px-1976nationwidecountymapshadedbyvoteshare.svg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2133601"/>
            <a:ext cx="6553200" cy="4154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52B00CE-CE7B-4C45-899E-55BE3335873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1801" y="457201"/>
            <a:ext cx="1028700" cy="113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1781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981199" y="457200"/>
            <a:ext cx="8229600" cy="1143000"/>
          </a:xfrm>
        </p:spPr>
        <p:txBody>
          <a:bodyPr/>
          <a:lstStyle/>
          <a:p>
            <a:r>
              <a:rPr lang="en-US" dirty="0"/>
              <a:t>2024 Presidential Election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E9340E3-D9C5-416A-A43F-ABAF3FE7B4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1801" y="466725"/>
            <a:ext cx="1028700" cy="1133475"/>
          </a:xfrm>
          <a:prstGeom prst="rect">
            <a:avLst/>
          </a:prstGeom>
        </p:spPr>
      </p:pic>
      <p:pic>
        <p:nvPicPr>
          <p:cNvPr id="6" name="Picture 6">
            <a:extLst>
              <a:ext uri="{FF2B5EF4-FFF2-40B4-BE49-F238E27FC236}">
                <a16:creationId xmlns:a16="http://schemas.microsoft.com/office/drawing/2014/main" id="{B677A1CE-F7FB-2FAD-D7BE-B7256ADB8A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4800" y="2133600"/>
            <a:ext cx="6553656" cy="403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0980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60A5FE-C233-403B-8804-B74680BF6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136" y="502041"/>
            <a:ext cx="7729728" cy="1188720"/>
          </a:xfrm>
        </p:spPr>
        <p:txBody>
          <a:bodyPr/>
          <a:lstStyle/>
          <a:p>
            <a:r>
              <a:rPr lang="en-US" dirty="0"/>
              <a:t>Information environment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1A9BDA1-11CE-4402-91B3-789A6C5259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5175" y="502041"/>
            <a:ext cx="1028700" cy="11334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61F1C52-4319-43EC-828F-8B2E8E2D26B1}"/>
              </a:ext>
            </a:extLst>
          </p:cNvPr>
          <p:cNvSpPr txBox="1"/>
          <p:nvPr/>
        </p:nvSpPr>
        <p:spPr>
          <a:xfrm>
            <a:off x="838200" y="2057402"/>
            <a:ext cx="10287000" cy="27392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44" indent="-285744">
              <a:buFont typeface="Arial" panose="020B0604020202020204" pitchFamily="34" charset="0"/>
              <a:buChar char="•"/>
            </a:pPr>
            <a:r>
              <a:rPr lang="en-US" sz="2000" dirty="0"/>
              <a:t>Media</a:t>
            </a:r>
          </a:p>
          <a:p>
            <a:pPr marL="285744" indent="-285744">
              <a:buFont typeface="Arial" panose="020B0604020202020204" pitchFamily="34" charset="0"/>
              <a:buChar char="•"/>
            </a:pPr>
            <a:r>
              <a:rPr lang="en-US" sz="2000" dirty="0"/>
              <a:t>Broadcast media.</a:t>
            </a:r>
          </a:p>
          <a:p>
            <a:pPr marL="742932" lvl="1" indent="-285744">
              <a:buFont typeface="Arial" panose="020B0604020202020204" pitchFamily="34" charset="0"/>
              <a:buChar char="•"/>
            </a:pPr>
            <a:r>
              <a:rPr lang="en-US" sz="2000" dirty="0"/>
              <a:t>1950s:  ABC, CBS, NBC</a:t>
            </a:r>
          </a:p>
          <a:p>
            <a:pPr marL="742932" lvl="1" indent="-285744">
              <a:buFont typeface="Arial" panose="020B0604020202020204" pitchFamily="34" charset="0"/>
              <a:buChar char="•"/>
            </a:pPr>
            <a:r>
              <a:rPr lang="en-US" sz="2000" dirty="0"/>
              <a:t>Today: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285744" indent="-285744">
              <a:buFont typeface="Arial" panose="020B0604020202020204" pitchFamily="34" charset="0"/>
              <a:buChar char="•"/>
            </a:pPr>
            <a:r>
              <a:rPr lang="en-US" sz="2000" dirty="0"/>
              <a:t>Internet &amp; Social Media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DAD6DDD-053C-4732-9B84-50F4C333C25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0359" y="2127890"/>
            <a:ext cx="1371600" cy="68148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5396C5E-DBDC-4BD1-8B8F-EEB35CA3796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2759" y="3028223"/>
            <a:ext cx="1422400" cy="14224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B3D2048-E03F-4865-8991-53B67DED85C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1773" y="1999979"/>
            <a:ext cx="1701800" cy="11938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F314DA4-A7E9-4589-9213-3353FEDFFD7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1773" y="3299918"/>
            <a:ext cx="2480811" cy="75768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9F1D40D-867F-4185-B55C-4994CBBB994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6659" y="3053623"/>
            <a:ext cx="2933700" cy="6858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A9CB464-A3EE-4E66-858A-10FEB277DA3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6068" y="1767640"/>
            <a:ext cx="1176565" cy="1176565"/>
          </a:xfrm>
          <a:prstGeom prst="rect">
            <a:avLst/>
          </a:prstGeom>
        </p:spPr>
      </p:pic>
      <p:pic>
        <p:nvPicPr>
          <p:cNvPr id="1036" name="Picture 12" descr="Facebook - Wikipedia">
            <a:extLst>
              <a:ext uri="{FF2B5EF4-FFF2-40B4-BE49-F238E27FC236}">
                <a16:creationId xmlns:a16="http://schemas.microsoft.com/office/drawing/2014/main" id="{EA09BCEB-15D6-474A-8E8E-CFC0D470C3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0633" y="4981534"/>
            <a:ext cx="1287412" cy="1287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YouTube is getting a new logo every week this month – here's why | Creative  Bloq">
            <a:extLst>
              <a:ext uri="{FF2B5EF4-FFF2-40B4-BE49-F238E27FC236}">
                <a16:creationId xmlns:a16="http://schemas.microsoft.com/office/drawing/2014/main" id="{544B70D4-7C29-473F-A382-A513E0BD03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8266" y="4981534"/>
            <a:ext cx="2504188" cy="1406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E9957327-6766-B2F6-D630-855D3C4E4D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0118" y="4982059"/>
            <a:ext cx="1300295" cy="1300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Instagram - Wikipedia">
            <a:extLst>
              <a:ext uri="{FF2B5EF4-FFF2-40B4-BE49-F238E27FC236}">
                <a16:creationId xmlns:a16="http://schemas.microsoft.com/office/drawing/2014/main" id="{C5715C25-02AB-BD80-563C-41FB401604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5719" y="4981534"/>
            <a:ext cx="1479481" cy="1479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082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03BB00-05DD-F7D7-FB5C-2E068AB242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27124" y="366559"/>
            <a:ext cx="5937755" cy="1188720"/>
          </a:xfrm>
        </p:spPr>
        <p:txBody>
          <a:bodyPr/>
          <a:lstStyle/>
          <a:p>
            <a:r>
              <a:rPr lang="en-US" dirty="0"/>
              <a:t>Centralization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93E1FE2-FDEA-F309-9ADA-C303B624185E}"/>
              </a:ext>
            </a:extLst>
          </p:cNvPr>
          <p:cNvSpPr txBox="1"/>
          <p:nvPr/>
        </p:nvSpPr>
        <p:spPr>
          <a:xfrm>
            <a:off x="1031588" y="1674422"/>
            <a:ext cx="815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44" indent="-285744">
              <a:buFont typeface="Arial" panose="020B0604020202020204" pitchFamily="34" charset="0"/>
              <a:buChar char="•"/>
            </a:pPr>
            <a:r>
              <a:rPr lang="en-US" dirty="0"/>
              <a:t>Powerful Party Leaders, Weak Committees</a:t>
            </a:r>
          </a:p>
        </p:txBody>
      </p:sp>
      <p:pic>
        <p:nvPicPr>
          <p:cNvPr id="1028" name="Picture 4" descr="Newt Gingrich decries negative politics in OC book tour talk – Orange  County Register">
            <a:extLst>
              <a:ext uri="{FF2B5EF4-FFF2-40B4-BE49-F238E27FC236}">
                <a16:creationId xmlns:a16="http://schemas.microsoft.com/office/drawing/2014/main" id="{00FF395D-C7DA-DD86-9578-6667DD2071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600" y="2204030"/>
            <a:ext cx="3394834" cy="2449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arry Reid, who led Senate Democrats for 12 years, dies at 82 | Nevada |  The Guardian">
            <a:extLst>
              <a:ext uri="{FF2B5EF4-FFF2-40B4-BE49-F238E27FC236}">
                <a16:creationId xmlns:a16="http://schemas.microsoft.com/office/drawing/2014/main" id="{ED96F42E-AA5F-DBA2-4F8B-65E59D1FCA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130" y="1834699"/>
            <a:ext cx="2819271" cy="2819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Mitch McConnell's freezes: The real reason there won't be any mutiny  against the Senate Republican leader.">
            <a:extLst>
              <a:ext uri="{FF2B5EF4-FFF2-40B4-BE49-F238E27FC236}">
                <a16:creationId xmlns:a16="http://schemas.microsoft.com/office/drawing/2014/main" id="{E17DAC95-5FB8-A3E3-B2FF-551F188CF9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0083" y="4490031"/>
            <a:ext cx="3441917" cy="2294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Nancy Pelosi | Biography, Book, Age, &amp; Facts | Britannica">
            <a:extLst>
              <a:ext uri="{FF2B5EF4-FFF2-40B4-BE49-F238E27FC236}">
                <a16:creationId xmlns:a16="http://schemas.microsoft.com/office/drawing/2014/main" id="{BA61BBA6-91E5-B34E-278C-FC1128326D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923" y="4174427"/>
            <a:ext cx="3167666" cy="2387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4250ED3B-D5F3-AA7D-3B84-91D7856D4A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3075651"/>
            <a:ext cx="1885840" cy="1414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From MAGA flamethrower to powerful committee chair: Jim Jordan's effort to  rebrand draws skepticism on Capitol Hill | CNN Politics">
            <a:extLst>
              <a:ext uri="{FF2B5EF4-FFF2-40B4-BE49-F238E27FC236}">
                <a16:creationId xmlns:a16="http://schemas.microsoft.com/office/drawing/2014/main" id="{46D5DFE3-B408-748D-476F-BE74775FAA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7351" y="3904492"/>
            <a:ext cx="1207737" cy="679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175416FF-888D-AA34-E6AF-5A43344308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2301" y="4196830"/>
            <a:ext cx="1573662" cy="1048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 descr="With Democrats in Charge, House Science Committee Talks About Climate  Science - Inside Climate News">
            <a:extLst>
              <a:ext uri="{FF2B5EF4-FFF2-40B4-BE49-F238E27FC236}">
                <a16:creationId xmlns:a16="http://schemas.microsoft.com/office/drawing/2014/main" id="{429C277B-01C5-4171-EFDF-47FF6E7F7E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85" y="2717831"/>
            <a:ext cx="1447799" cy="965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0">
            <a:extLst>
              <a:ext uri="{FF2B5EF4-FFF2-40B4-BE49-F238E27FC236}">
                <a16:creationId xmlns:a16="http://schemas.microsoft.com/office/drawing/2014/main" id="{4188F306-B7B4-F2FC-AB19-97BB2340C0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2009" y="4575931"/>
            <a:ext cx="2057400" cy="1157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311F896-A744-31D5-9D63-5AC0F971383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5175" y="502041"/>
            <a:ext cx="1028700" cy="1133475"/>
          </a:xfrm>
          <a:prstGeom prst="rect">
            <a:avLst/>
          </a:prstGeom>
        </p:spPr>
      </p:pic>
      <p:pic>
        <p:nvPicPr>
          <p:cNvPr id="2050" name="Picture 2" descr="Tom Cole">
            <a:extLst>
              <a:ext uri="{FF2B5EF4-FFF2-40B4-BE49-F238E27FC236}">
                <a16:creationId xmlns:a16="http://schemas.microsoft.com/office/drawing/2014/main" id="{F46B11E5-F54A-6D1B-DDC5-484F76E68F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4110" y="5104970"/>
            <a:ext cx="1466960" cy="977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96880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5F612F-7729-D78E-B913-B6113EA30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27124" y="457200"/>
            <a:ext cx="5937755" cy="1188720"/>
          </a:xfrm>
        </p:spPr>
        <p:txBody>
          <a:bodyPr/>
          <a:lstStyle/>
          <a:p>
            <a:r>
              <a:rPr lang="en-US" dirty="0"/>
              <a:t>Polarization now: Parties’ internal friction</a:t>
            </a:r>
          </a:p>
        </p:txBody>
      </p:sp>
      <p:pic>
        <p:nvPicPr>
          <p:cNvPr id="4" name="Picture 8" descr="R for Political Data Science Week 1: Polarization in the 115th ...">
            <a:extLst>
              <a:ext uri="{FF2B5EF4-FFF2-40B4-BE49-F238E27FC236}">
                <a16:creationId xmlns:a16="http://schemas.microsoft.com/office/drawing/2014/main" id="{39EB72E4-C4DE-F401-F616-BACEDAC3C2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399" y="1933871"/>
            <a:ext cx="6553200" cy="4680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EE28F56-D192-B5EF-825A-85EB2CB0DCD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5175" y="502041"/>
            <a:ext cx="1028700" cy="113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16070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BE0861-F92A-9673-BCBC-238AEF70B0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27123" y="533400"/>
            <a:ext cx="5937755" cy="1188720"/>
          </a:xfrm>
        </p:spPr>
        <p:txBody>
          <a:bodyPr/>
          <a:lstStyle/>
          <a:p>
            <a:r>
              <a:rPr lang="en-US" dirty="0"/>
              <a:t>Dems in disarray? Republicans wrangling?</a:t>
            </a:r>
          </a:p>
        </p:txBody>
      </p:sp>
      <p:pic>
        <p:nvPicPr>
          <p:cNvPr id="2050" name="Picture 2" descr="Why Democrats are always in disarray - The Washington Post">
            <a:extLst>
              <a:ext uri="{FF2B5EF4-FFF2-40B4-BE49-F238E27FC236}">
                <a16:creationId xmlns:a16="http://schemas.microsoft.com/office/drawing/2014/main" id="{93434696-73A3-C909-71BD-F1BE14C368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0475" y="2556633"/>
            <a:ext cx="3886201" cy="307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The Hollow Parties' Review: Fractured Factions - WSJ">
            <a:extLst>
              <a:ext uri="{FF2B5EF4-FFF2-40B4-BE49-F238E27FC236}">
                <a16:creationId xmlns:a16="http://schemas.microsoft.com/office/drawing/2014/main" id="{1089E950-3F0C-331E-677D-611D4F3719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2092941"/>
            <a:ext cx="3886200" cy="3886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6E06E02-A74E-2988-E0E1-DE9F2C3DE001}"/>
              </a:ext>
            </a:extLst>
          </p:cNvPr>
          <p:cNvSpPr txBox="1"/>
          <p:nvPr/>
        </p:nvSpPr>
        <p:spPr>
          <a:xfrm>
            <a:off x="3106341" y="5794475"/>
            <a:ext cx="1976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The Washington Post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1A9AEFC-586D-E2C1-1F2C-2B1B819E28C5}"/>
              </a:ext>
            </a:extLst>
          </p:cNvPr>
          <p:cNvSpPr txBox="1"/>
          <p:nvPr/>
        </p:nvSpPr>
        <p:spPr>
          <a:xfrm>
            <a:off x="7335925" y="6139934"/>
            <a:ext cx="21683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The Wall Street Journal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EC3B2B7-7C58-0580-DEDD-DC272033123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5175" y="502041"/>
            <a:ext cx="1028700" cy="113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2352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29FD22-A960-8E33-F2DA-97AC8B9088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69174" y="501674"/>
            <a:ext cx="7053652" cy="1188720"/>
          </a:xfrm>
        </p:spPr>
        <p:txBody>
          <a:bodyPr/>
          <a:lstStyle/>
          <a:p>
            <a:r>
              <a:rPr lang="en-US" dirty="0"/>
              <a:t>House dynamics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9D303E1-F6D3-381E-C32B-B0CE8E4F8B1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7548" y="1974758"/>
            <a:ext cx="3298506" cy="229244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20D57E3-CCB1-AA5D-E964-EA6F11720EB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7166" y="4394966"/>
            <a:ext cx="3128057" cy="167363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4831442-BB92-3FF0-3F81-867BCE26C52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5223" y="1832576"/>
            <a:ext cx="2343669" cy="229244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5081F73-3437-E756-61B5-46D16EE7397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4533" y="4267200"/>
            <a:ext cx="2549870" cy="249437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D4B8004-08D8-1474-BB97-D4334E7A897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5175" y="502041"/>
            <a:ext cx="1028700" cy="1133475"/>
          </a:xfrm>
          <a:prstGeom prst="rect">
            <a:avLst/>
          </a:prstGeom>
        </p:spPr>
      </p:pic>
      <p:pic>
        <p:nvPicPr>
          <p:cNvPr id="8" name="Picture 2" descr="Glimpse Of The Great War Shaped A Young Gingrich : NPR">
            <a:extLst>
              <a:ext uri="{FF2B5EF4-FFF2-40B4-BE49-F238E27FC236}">
                <a16:creationId xmlns:a16="http://schemas.microsoft.com/office/drawing/2014/main" id="{DEF2BC64-5073-9E54-3C98-2B9F6C95EF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171" y="3886200"/>
            <a:ext cx="3130821" cy="1762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5691592"/>
      </p:ext>
    </p:extLst>
  </p:cSld>
  <p:clrMapOvr>
    <a:masterClrMapping/>
  </p:clrMapOvr>
</p:sld>
</file>

<file path=ppt/theme/theme1.xml><?xml version="1.0" encoding="utf-8"?>
<a:theme xmlns:a="http://schemas.openxmlformats.org/drawingml/2006/main" name="Parcel">
  <a:themeElements>
    <a:clrScheme name="Parcel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A6B727"/>
      </a:accent1>
      <a:accent2>
        <a:srgbClr val="418AB3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Parcel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rcel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A425FB89-E954-4A2A-81DC-D90804A94DB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Parcel</Template>
  <TotalTime>17686</TotalTime>
  <Words>1480</Words>
  <Application>Microsoft Office PowerPoint</Application>
  <PresentationFormat>Widescreen</PresentationFormat>
  <Paragraphs>239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1" baseType="lpstr">
      <vt:lpstr>Arial</vt:lpstr>
      <vt:lpstr>Calibri</vt:lpstr>
      <vt:lpstr>Courier New</vt:lpstr>
      <vt:lpstr>Garamond</vt:lpstr>
      <vt:lpstr>Gill Sans MT</vt:lpstr>
      <vt:lpstr>Symbol</vt:lpstr>
      <vt:lpstr>Wingdings</vt:lpstr>
      <vt:lpstr>Parcel</vt:lpstr>
      <vt:lpstr>Political Dynamics of  the 119th Congress</vt:lpstr>
      <vt:lpstr>House and Senate Partisan Voting Difference</vt:lpstr>
      <vt:lpstr>1976 Presidential Election</vt:lpstr>
      <vt:lpstr>2024 Presidential Election</vt:lpstr>
      <vt:lpstr>Information environment</vt:lpstr>
      <vt:lpstr>Centralization</vt:lpstr>
      <vt:lpstr>Polarization now: Parties’ internal friction</vt:lpstr>
      <vt:lpstr>Dems in disarray? Republicans wrangling?</vt:lpstr>
      <vt:lpstr>House dynamics</vt:lpstr>
      <vt:lpstr>House Republicans problems</vt:lpstr>
      <vt:lpstr>Senate dynamics</vt:lpstr>
      <vt:lpstr>NASA congressional dynamics</vt:lpstr>
      <vt:lpstr>Appropriations: funding the federal government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Partisan Polarization</dc:title>
  <dc:creator>Marian Currinder</dc:creator>
  <cp:lastModifiedBy>Scott M IMPACt Inc.</cp:lastModifiedBy>
  <cp:revision>166</cp:revision>
  <cp:lastPrinted>2025-02-18T19:17:23Z</cp:lastPrinted>
  <dcterms:created xsi:type="dcterms:W3CDTF">2012-09-26T19:02:53Z</dcterms:created>
  <dcterms:modified xsi:type="dcterms:W3CDTF">2025-02-19T16:53:56Z</dcterms:modified>
</cp:coreProperties>
</file>