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8"/>
  </p:notesMasterIdLst>
  <p:sldIdLst>
    <p:sldId id="1027" r:id="rId2"/>
    <p:sldId id="1031" r:id="rId3"/>
    <p:sldId id="1032" r:id="rId4"/>
    <p:sldId id="1033" r:id="rId5"/>
    <p:sldId id="1034" r:id="rId6"/>
    <p:sldId id="1036" r:id="rId7"/>
    <p:sldId id="1037" r:id="rId8"/>
    <p:sldId id="1038" r:id="rId9"/>
    <p:sldId id="1039" r:id="rId10"/>
    <p:sldId id="1040" r:id="rId11"/>
    <p:sldId id="1041" r:id="rId12"/>
    <p:sldId id="1042" r:id="rId13"/>
    <p:sldId id="1043" r:id="rId14"/>
    <p:sldId id="1044" r:id="rId15"/>
    <p:sldId id="1045" r:id="rId16"/>
    <p:sldId id="1046" r:id="rId17"/>
    <p:sldId id="1047" r:id="rId18"/>
    <p:sldId id="1056" r:id="rId19"/>
    <p:sldId id="1048" r:id="rId20"/>
    <p:sldId id="1049" r:id="rId21"/>
    <p:sldId id="1050" r:id="rId22"/>
    <p:sldId id="1051" r:id="rId23"/>
    <p:sldId id="1052" r:id="rId24"/>
    <p:sldId id="1053" r:id="rId25"/>
    <p:sldId id="1057" r:id="rId26"/>
    <p:sldId id="1072" r:id="rId27"/>
    <p:sldId id="1075" r:id="rId28"/>
    <p:sldId id="1059" r:id="rId29"/>
    <p:sldId id="1076" r:id="rId30"/>
    <p:sldId id="1074" r:id="rId31"/>
    <p:sldId id="1071" r:id="rId32"/>
    <p:sldId id="1030" r:id="rId33"/>
    <p:sldId id="1054" r:id="rId34"/>
    <p:sldId id="1073" r:id="rId35"/>
    <p:sldId id="1078" r:id="rId36"/>
    <p:sldId id="109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C4C4C4"/>
    <a:srgbClr val="000000"/>
    <a:srgbClr val="E7EBF5"/>
    <a:srgbClr val="E5E5E5"/>
    <a:srgbClr val="BEBEBE"/>
    <a:srgbClr val="0000FF"/>
    <a:srgbClr val="4B27AF"/>
    <a:srgbClr val="0081E2"/>
    <a:srgbClr val="7CCA62"/>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82364" autoAdjust="0"/>
  </p:normalViewPr>
  <p:slideViewPr>
    <p:cSldViewPr>
      <p:cViewPr>
        <p:scale>
          <a:sx n="43" d="100"/>
          <a:sy n="43" d="100"/>
        </p:scale>
        <p:origin x="-1430" y="-82"/>
      </p:cViewPr>
      <p:guideLst>
        <p:guide orient="horz" pos="2160"/>
        <p:guide pos="2880"/>
      </p:guideLst>
    </p:cSldViewPr>
  </p:slideViewPr>
  <p:outlineViewPr>
    <p:cViewPr>
      <p:scale>
        <a:sx n="33" d="100"/>
        <a:sy n="33" d="100"/>
      </p:scale>
      <p:origin x="0" y="4416"/>
    </p:cViewPr>
  </p:outlineViewPr>
  <p:notesTextViewPr>
    <p:cViewPr>
      <p:scale>
        <a:sx n="100" d="100"/>
        <a:sy n="100" d="100"/>
      </p:scale>
      <p:origin x="0" y="0"/>
    </p:cViewPr>
  </p:notesTextViewPr>
  <p:sorterViewPr>
    <p:cViewPr>
      <p:scale>
        <a:sx n="66" d="100"/>
        <a:sy n="66" d="100"/>
      </p:scale>
      <p:origin x="0" y="45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0D85C2-39BE-4814-875A-B03AFD5BBB84}" type="datetimeFigureOut">
              <a:rPr lang="en-CA" smtClean="0"/>
              <a:pPr/>
              <a:t>2018-09-16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8CDDFA-23FB-4636-B50D-BF60ED038D31}"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pubs.acs.org/doi/full/10.1021/acs.est.5b0122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t>Based on information from an article written by Billy Meier entitled ‘Destruction of the Environment as a Consequence of Overpopulation’ </a:t>
            </a:r>
            <a:r>
              <a:rPr lang="en-CA" dirty="0" smtClean="0"/>
              <a:t>, 21. July 2015 translated by FIGU-</a:t>
            </a:r>
            <a:r>
              <a:rPr lang="en-CA" dirty="0" err="1" smtClean="0"/>
              <a:t>Landesgruppe</a:t>
            </a:r>
            <a:r>
              <a:rPr lang="en-CA" baseline="0" dirty="0" smtClean="0"/>
              <a:t> Australia  http://au.figu.org as well as other information written by Billy including the book ‘</a:t>
            </a:r>
            <a:r>
              <a:rPr lang="en-CA" baseline="0" dirty="0" err="1" smtClean="0"/>
              <a:t>Arahat</a:t>
            </a:r>
            <a:r>
              <a:rPr lang="en-CA" baseline="0" dirty="0" smtClean="0"/>
              <a:t> </a:t>
            </a:r>
            <a:r>
              <a:rPr lang="en-CA" baseline="0" dirty="0" err="1" smtClean="0"/>
              <a:t>Athersata</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Air pollution plays a decisive role, as a result of which four million human beings die annually worldwide. </a:t>
            </a:r>
            <a:endParaRPr lang="en-CA"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25</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latin typeface="+mn-lt"/>
                <a:ea typeface="+mn-ea"/>
                <a:cs typeface="+mn-cs"/>
              </a:rPr>
              <a:t>Seven years after the meltdown crisis started, Tokyo Electric Power Company Holdings Inc. is struggling with an ever-increasing volume of radioactive water at the Fukushima No. 1 reactor facility.</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latin typeface="+mn-lt"/>
                <a:ea typeface="+mn-ea"/>
                <a:cs typeface="+mn-cs"/>
              </a:rPr>
              <a:t>Micro plastics</a:t>
            </a:r>
            <a:r>
              <a:rPr lang="en-CA" sz="1200" b="0" i="0" kern="1200" baseline="0" dirty="0" smtClean="0">
                <a:solidFill>
                  <a:schemeClr val="tx1"/>
                </a:solidFill>
                <a:latin typeface="+mn-lt"/>
                <a:ea typeface="+mn-ea"/>
                <a:cs typeface="+mn-cs"/>
              </a:rPr>
              <a:t> are working their way into the food chain.</a:t>
            </a:r>
            <a:r>
              <a:rPr lang="en-CA" sz="1200" b="0" i="0" kern="1200" dirty="0" smtClean="0">
                <a:solidFill>
                  <a:schemeClr val="tx1"/>
                </a:solidFill>
                <a:latin typeface="+mn-lt"/>
                <a:ea typeface="+mn-ea"/>
                <a:cs typeface="+mn-cs"/>
              </a:rPr>
              <a:t> </a:t>
            </a:r>
            <a:endParaRPr lang="en-CA" sz="1200" b="0" i="0" kern="1200" baseline="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Plastic and other synthetic garbage is extremely problematic, because these only completely break down after 100 to 700 years, depending on their kind.</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Especially this kind of garbage accumulates in the local waters and in the seas and already in the present time forms carpets for several square kilometres in certain ocean gyres. </a:t>
            </a:r>
            <a:endParaRPr lang="en-CA"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D8CDDFA-23FB-4636-B50D-BF60ED038D31}" type="slidenum">
              <a:rPr lang="en-CA" smtClean="0"/>
              <a:pPr/>
              <a:t>26</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kern="1200" dirty="0" smtClean="0">
                <a:solidFill>
                  <a:schemeClr val="tx1"/>
                </a:solidFill>
                <a:latin typeface="+mn-lt"/>
                <a:ea typeface="+mn-ea"/>
                <a:cs typeface="+mn-cs"/>
              </a:rPr>
              <a:t>Several thousand near-surface </a:t>
            </a:r>
            <a:r>
              <a:rPr lang="en-CA" sz="1200" b="1" i="0" kern="1200" dirty="0" smtClean="0">
                <a:solidFill>
                  <a:schemeClr val="tx1"/>
                </a:solidFill>
                <a:latin typeface="+mn-lt"/>
                <a:ea typeface="+mn-ea"/>
                <a:cs typeface="+mn-cs"/>
              </a:rPr>
              <a:t>hydraulic fracturing, or </a:t>
            </a:r>
            <a:r>
              <a:rPr lang="en-CA" sz="1200" b="1" i="0" kern="1200" dirty="0" err="1" smtClean="0">
                <a:solidFill>
                  <a:schemeClr val="tx1"/>
                </a:solidFill>
                <a:latin typeface="+mn-lt"/>
                <a:ea typeface="+mn-ea"/>
                <a:cs typeface="+mn-cs"/>
              </a:rPr>
              <a:t>fracking</a:t>
            </a:r>
            <a:r>
              <a:rPr lang="en-CA" sz="1200" b="0" i="0" kern="1200" dirty="0" smtClean="0">
                <a:solidFill>
                  <a:schemeClr val="tx1"/>
                </a:solidFill>
                <a:latin typeface="+mn-lt"/>
                <a:ea typeface="+mn-ea"/>
                <a:cs typeface="+mn-cs"/>
              </a:rPr>
              <a:t>, operations for oil and natural gas production in the U.S. pose a potentially significant risk of contaminating drinking water sources, according to a new analysis. This first national assessment of </a:t>
            </a:r>
            <a:r>
              <a:rPr lang="en-CA" sz="1200" b="0" i="0" kern="1200" dirty="0" err="1" smtClean="0">
                <a:solidFill>
                  <a:schemeClr val="tx1"/>
                </a:solidFill>
                <a:latin typeface="+mn-lt"/>
                <a:ea typeface="+mn-ea"/>
                <a:cs typeface="+mn-cs"/>
              </a:rPr>
              <a:t>fracking</a:t>
            </a:r>
            <a:r>
              <a:rPr lang="en-CA" sz="1200" b="0" i="0" kern="1200" dirty="0" smtClean="0">
                <a:solidFill>
                  <a:schemeClr val="tx1"/>
                </a:solidFill>
                <a:latin typeface="+mn-lt"/>
                <a:ea typeface="+mn-ea"/>
                <a:cs typeface="+mn-cs"/>
              </a:rPr>
              <a:t> focused on well depth raises particular concerns about </a:t>
            </a:r>
            <a:r>
              <a:rPr lang="en-CA" sz="1200" b="0" i="0" kern="1200" dirty="0" err="1" smtClean="0">
                <a:solidFill>
                  <a:schemeClr val="tx1"/>
                </a:solidFill>
                <a:latin typeface="+mn-lt"/>
                <a:ea typeface="+mn-ea"/>
                <a:cs typeface="+mn-cs"/>
              </a:rPr>
              <a:t>fracking</a:t>
            </a:r>
            <a:r>
              <a:rPr lang="en-CA" sz="1200" b="0" i="0" kern="1200" dirty="0" smtClean="0">
                <a:solidFill>
                  <a:schemeClr val="tx1"/>
                </a:solidFill>
                <a:latin typeface="+mn-lt"/>
                <a:ea typeface="+mn-ea"/>
                <a:cs typeface="+mn-cs"/>
              </a:rPr>
              <a:t> wells less than a mile deep (</a:t>
            </a:r>
            <a:r>
              <a:rPr lang="en-CA" sz="1200" b="0" i="1" kern="1200" dirty="0" smtClean="0">
                <a:solidFill>
                  <a:schemeClr val="tx1"/>
                </a:solidFill>
                <a:latin typeface="+mn-lt"/>
                <a:ea typeface="+mn-ea"/>
                <a:cs typeface="+mn-cs"/>
              </a:rPr>
              <a:t>Environ. Sci. Technol</a:t>
            </a:r>
            <a:r>
              <a:rPr lang="en-CA" sz="1200" b="0" i="0" kern="1200" dirty="0" smtClean="0">
                <a:solidFill>
                  <a:schemeClr val="tx1"/>
                </a:solidFill>
                <a:latin typeface="+mn-lt"/>
                <a:ea typeface="+mn-ea"/>
                <a:cs typeface="+mn-cs"/>
              </a:rPr>
              <a:t>. 2015, DOI: </a:t>
            </a:r>
            <a:r>
              <a:rPr lang="en-CA" sz="1200" b="0" i="0" u="none" strike="noStrike" kern="1200" dirty="0" smtClean="0">
                <a:solidFill>
                  <a:schemeClr val="tx1"/>
                </a:solidFill>
                <a:latin typeface="+mn-lt"/>
                <a:ea typeface="+mn-ea"/>
                <a:cs typeface="+mn-cs"/>
                <a:hlinkClick r:id="rId3" tooltip="10.1021/acs.est.5b01228"/>
              </a:rPr>
              <a:t>10.1021/acs.est.5b01228</a:t>
            </a:r>
            <a:r>
              <a:rPr lang="en-CA" sz="1200" b="0" i="0" kern="1200" dirty="0" smtClean="0">
                <a:solidFill>
                  <a:schemeClr val="tx1"/>
                </a:solidFill>
                <a:latin typeface="+mn-lt"/>
                <a:ea typeface="+mn-ea"/>
                <a:cs typeface="+mn-cs"/>
              </a:rPr>
              <a:t>).</a:t>
            </a:r>
            <a:endParaRPr lang="en-CA" dirty="0" smtClean="0"/>
          </a:p>
          <a:p>
            <a:pPr lvl="0"/>
            <a:endParaRPr lang="en-CA"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27</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Developing countries are </a:t>
            </a:r>
            <a:r>
              <a:rPr lang="en-GB" sz="1200" b="1" kern="1200" dirty="0" smtClean="0">
                <a:solidFill>
                  <a:schemeClr val="tx1"/>
                </a:solidFill>
                <a:latin typeface="+mn-lt"/>
                <a:ea typeface="+mn-ea"/>
                <a:cs typeface="+mn-cs"/>
              </a:rPr>
              <a:t>exploited</a:t>
            </a:r>
            <a:r>
              <a:rPr lang="en-GB" sz="1200" kern="1200" dirty="0" smtClean="0">
                <a:solidFill>
                  <a:schemeClr val="tx1"/>
                </a:solidFill>
                <a:latin typeface="+mn-lt"/>
                <a:ea typeface="+mn-ea"/>
                <a:cs typeface="+mn-cs"/>
              </a:rPr>
              <a:t>, without conscience and feloniously, predominantly by the well-placed, big companies, worth billions, belonging to the rich industrialised countries.</a:t>
            </a:r>
            <a:endParaRPr lang="en-CA"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28</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err="1" smtClean="0"/>
              <a:t>Drylands</a:t>
            </a:r>
            <a:r>
              <a:rPr lang="en-CA" dirty="0" smtClean="0"/>
              <a:t> cover nearly 41% of the Earth and are home to nearly one-third of the world's population; It is estimated that between 10 and 20 percent of </a:t>
            </a:r>
            <a:r>
              <a:rPr lang="en-CA" dirty="0" err="1" smtClean="0"/>
              <a:t>drylands</a:t>
            </a:r>
            <a:r>
              <a:rPr lang="en-CA" dirty="0" smtClean="0"/>
              <a:t> are already degraded. The problem is most acute in sub-Saharan Africa and South Asia. The total land area affected by desertification is estimated as between 6-12 million sq.kms (for comparison, the countries of Brazil, Canada and China are all between 8-10 million sq.kms) </a:t>
            </a:r>
            <a:r>
              <a:rPr lang="en-CA" sz="1200" b="0" i="0" kern="1200" dirty="0" smtClean="0">
                <a:solidFill>
                  <a:schemeClr val="tx1"/>
                </a:solidFill>
                <a:latin typeface="+mn-lt"/>
                <a:ea typeface="+mn-ea"/>
                <a:cs typeface="+mn-cs"/>
              </a:rPr>
              <a:t>www.undp.org/content/dam/turkey/docs/news...7/UNDP-TR-desertification.pdf</a:t>
            </a:r>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29</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kern="1200" dirty="0" smtClean="0">
                <a:solidFill>
                  <a:schemeClr val="tx1"/>
                </a:solidFill>
                <a:latin typeface="+mn-lt"/>
                <a:ea typeface="+mn-ea"/>
                <a:cs typeface="+mn-cs"/>
              </a:rPr>
              <a:t>On the </a:t>
            </a:r>
            <a:r>
              <a:rPr lang="en-GB" sz="1200" b="1" kern="1200" dirty="0" smtClean="0">
                <a:solidFill>
                  <a:schemeClr val="tx1"/>
                </a:solidFill>
                <a:latin typeface="+mn-lt"/>
                <a:ea typeface="+mn-ea"/>
                <a:cs typeface="+mn-cs"/>
              </a:rPr>
              <a:t>front line </a:t>
            </a:r>
            <a:r>
              <a:rPr lang="en-GB" sz="1200" kern="1200" dirty="0" smtClean="0">
                <a:solidFill>
                  <a:schemeClr val="tx1"/>
                </a:solidFill>
                <a:latin typeface="+mn-lt"/>
                <a:ea typeface="+mn-ea"/>
                <a:cs typeface="+mn-cs"/>
              </a:rPr>
              <a:t>of the elimination of nature as well as the destruction of the flora and fauna is the </a:t>
            </a:r>
            <a:r>
              <a:rPr lang="en-GB" sz="1200" b="1" kern="1200" dirty="0" smtClean="0">
                <a:solidFill>
                  <a:schemeClr val="tx1"/>
                </a:solidFill>
                <a:latin typeface="+mn-lt"/>
                <a:ea typeface="+mn-ea"/>
                <a:cs typeface="+mn-cs"/>
              </a:rPr>
              <a:t>spreading of millions of tonnes of chemical poisons</a:t>
            </a:r>
            <a:endParaRPr lang="en-CA" sz="1200" kern="1200" dirty="0" smtClean="0">
              <a:solidFill>
                <a:schemeClr val="tx1"/>
              </a:solidFill>
              <a:latin typeface="+mn-lt"/>
              <a:ea typeface="+mn-ea"/>
              <a:cs typeface="+mn-cs"/>
            </a:endParaRPr>
          </a:p>
          <a:p>
            <a:pPr lvl="0"/>
            <a:r>
              <a:rPr lang="en-GB" sz="1200" b="1" kern="1200" dirty="0" smtClean="0">
                <a:solidFill>
                  <a:schemeClr val="tx1"/>
                </a:solidFill>
                <a:latin typeface="+mn-lt"/>
                <a:ea typeface="+mn-ea"/>
                <a:cs typeface="+mn-cs"/>
              </a:rPr>
              <a:t>Chemicals</a:t>
            </a:r>
            <a:r>
              <a:rPr lang="en-GB" sz="1200" kern="1200" dirty="0" smtClean="0">
                <a:solidFill>
                  <a:schemeClr val="tx1"/>
                </a:solidFill>
                <a:latin typeface="+mn-lt"/>
                <a:ea typeface="+mn-ea"/>
                <a:cs typeface="+mn-cs"/>
              </a:rPr>
              <a:t> deposited in the food plants of all kinds are then </a:t>
            </a:r>
            <a:r>
              <a:rPr lang="en-GB" sz="1200" b="1" kern="1200" dirty="0" smtClean="0">
                <a:solidFill>
                  <a:schemeClr val="tx1"/>
                </a:solidFill>
                <a:latin typeface="+mn-lt"/>
                <a:ea typeface="+mn-ea"/>
                <a:cs typeface="+mn-cs"/>
              </a:rPr>
              <a:t>eaten by the human being</a:t>
            </a:r>
            <a:r>
              <a:rPr lang="en-GB" sz="1200" kern="1200" dirty="0" smtClean="0">
                <a:solidFill>
                  <a:schemeClr val="tx1"/>
                </a:solidFill>
                <a:latin typeface="+mn-lt"/>
                <a:ea typeface="+mn-ea"/>
                <a:cs typeface="+mn-cs"/>
              </a:rPr>
              <a:t>, leading him/her to become sick, waste away and finally die. </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Valuable plants, animals, other creatures, lizards, insects, aquatic life-forms and birds are also poisoned and exterminated by these chemical poisons.</a:t>
            </a:r>
          </a:p>
          <a:p>
            <a:pPr lvl="0"/>
            <a:r>
              <a:rPr lang="en-GB" sz="1200" kern="1200" dirty="0" smtClean="0">
                <a:solidFill>
                  <a:schemeClr val="tx1"/>
                </a:solidFill>
                <a:latin typeface="+mn-lt"/>
                <a:ea typeface="+mn-ea"/>
                <a:cs typeface="+mn-cs"/>
              </a:rPr>
              <a:t>The drinking water becomes poisoned, especially through chemical fertilisers such as phosphorus and nitrogen, as well as through pesticides, herbicides and </a:t>
            </a:r>
            <a:r>
              <a:rPr lang="en-GB" sz="1200" b="1" kern="1200" dirty="0" err="1" smtClean="0">
                <a:solidFill>
                  <a:schemeClr val="tx1"/>
                </a:solidFill>
                <a:latin typeface="+mn-lt"/>
                <a:ea typeface="+mn-ea"/>
                <a:cs typeface="+mn-cs"/>
              </a:rPr>
              <a:t>neonicotinoids</a:t>
            </a:r>
            <a:r>
              <a:rPr lang="en-GB" sz="1200" kern="1200" dirty="0" smtClean="0">
                <a:solidFill>
                  <a:schemeClr val="tx1"/>
                </a:solidFill>
                <a:latin typeface="+mn-lt"/>
                <a:ea typeface="+mn-ea"/>
                <a:cs typeface="+mn-cs"/>
              </a:rPr>
              <a:t> which are introduced in horticulture, in agriculture and in all kinds of plantations. </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The chemical substances </a:t>
            </a:r>
            <a:r>
              <a:rPr lang="en-GB" sz="1200" b="1" kern="1200" dirty="0" smtClean="0">
                <a:solidFill>
                  <a:schemeClr val="tx1"/>
                </a:solidFill>
                <a:latin typeface="+mn-lt"/>
                <a:ea typeface="+mn-ea"/>
                <a:cs typeface="+mn-cs"/>
              </a:rPr>
              <a:t>reach the groundwater and thereby also into the drinking water cycle. </a:t>
            </a:r>
            <a:endParaRPr lang="en-CA"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30</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sheer weight of the buildings alone create tremendous</a:t>
            </a:r>
            <a:r>
              <a:rPr lang="en-CA" baseline="0" dirty="0" smtClean="0"/>
              <a:t> stress and pressure </a:t>
            </a:r>
            <a:r>
              <a:rPr lang="en-CA" dirty="0" smtClean="0"/>
              <a:t>on the Earth’s crust which</a:t>
            </a:r>
            <a:r>
              <a:rPr lang="en-CA" baseline="0" dirty="0" smtClean="0"/>
              <a:t> inevitably need to be released. This leads to the shifting of the tectonic plates and accompanying earthquakes.</a:t>
            </a:r>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31</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32</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33</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According to natural law, the strong have the task to </a:t>
            </a:r>
            <a:r>
              <a:rPr lang="en-CA" baseline="0" dirty="0" smtClean="0"/>
              <a:t>protect the weaker, but instead, today we have the those in power exploiting the vulnerable.</a:t>
            </a:r>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34</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kern="1200" dirty="0" smtClean="0">
                <a:solidFill>
                  <a:schemeClr val="tx1"/>
                </a:solidFill>
                <a:latin typeface="+mn-lt"/>
                <a:ea typeface="+mn-ea"/>
                <a:cs typeface="+mn-cs"/>
              </a:rPr>
              <a:t>Worldwide, there are around </a:t>
            </a:r>
            <a:r>
              <a:rPr lang="en-GB" sz="1200" b="1" kern="1200" dirty="0" smtClean="0">
                <a:solidFill>
                  <a:schemeClr val="tx1"/>
                </a:solidFill>
                <a:latin typeface="+mn-lt"/>
                <a:ea typeface="+mn-ea"/>
                <a:cs typeface="+mn-cs"/>
              </a:rPr>
              <a:t>125 thousand square </a:t>
            </a:r>
            <a:r>
              <a:rPr lang="en-GB" sz="1200" b="1" kern="1200" dirty="0" err="1" smtClean="0">
                <a:solidFill>
                  <a:schemeClr val="tx1"/>
                </a:solidFill>
                <a:latin typeface="+mn-lt"/>
                <a:ea typeface="+mn-ea"/>
                <a:cs typeface="+mn-cs"/>
              </a:rPr>
              <a:t>kms</a:t>
            </a:r>
            <a:r>
              <a:rPr lang="en-GB" sz="1200" b="1"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which are destroyed and </a:t>
            </a:r>
            <a:r>
              <a:rPr lang="en-GB" sz="1200" b="1" kern="1200" dirty="0" smtClean="0">
                <a:solidFill>
                  <a:schemeClr val="tx1"/>
                </a:solidFill>
                <a:latin typeface="+mn-lt"/>
                <a:ea typeface="+mn-ea"/>
                <a:cs typeface="+mn-cs"/>
              </a:rPr>
              <a:t>eliminated annually. </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This destruction has devastating consequences for nature and its fauna and flora as well as for the climate and the oxygen content in the atmosphere.</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The elimination of the tropical rainforests alone, contributes around </a:t>
            </a:r>
            <a:r>
              <a:rPr lang="en-GB" sz="1200" b="1" kern="1200" dirty="0" smtClean="0">
                <a:solidFill>
                  <a:schemeClr val="tx1"/>
                </a:solidFill>
                <a:latin typeface="+mn-lt"/>
                <a:ea typeface="+mn-ea"/>
                <a:cs typeface="+mn-cs"/>
              </a:rPr>
              <a:t>25% of the worldwide CO² emissions </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If the CO² output in regard to the coming deforestation of the tropics is viewed and considered overall, then by the year 2100,  </a:t>
            </a:r>
            <a:r>
              <a:rPr lang="en-GB" sz="1200" b="1" kern="1200" dirty="0" smtClean="0">
                <a:solidFill>
                  <a:schemeClr val="tx1"/>
                </a:solidFill>
                <a:latin typeface="+mn-lt"/>
                <a:ea typeface="+mn-ea"/>
                <a:cs typeface="+mn-cs"/>
              </a:rPr>
              <a:t>100 to 130 billion tonnes of CO² </a:t>
            </a:r>
            <a:r>
              <a:rPr lang="en-GB" sz="1200" kern="1200" dirty="0" smtClean="0">
                <a:solidFill>
                  <a:schemeClr val="tx1"/>
                </a:solidFill>
                <a:latin typeface="+mn-lt"/>
                <a:ea typeface="+mn-ea"/>
                <a:cs typeface="+mn-cs"/>
              </a:rPr>
              <a:t>can be expected to be produced. </a:t>
            </a:r>
            <a:endParaRPr lang="en-CA"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3</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kern="1200" dirty="0" smtClean="0">
                <a:solidFill>
                  <a:schemeClr val="tx1"/>
                </a:solidFill>
                <a:latin typeface="+mn-lt"/>
                <a:ea typeface="+mn-ea"/>
                <a:cs typeface="+mn-cs"/>
              </a:rPr>
              <a:t>Of the 32 million species and kinds of plants and animals, </a:t>
            </a:r>
            <a:r>
              <a:rPr lang="en-GB" sz="1200" b="1" kern="1200" dirty="0" smtClean="0">
                <a:solidFill>
                  <a:schemeClr val="tx1"/>
                </a:solidFill>
                <a:latin typeface="+mn-lt"/>
                <a:ea typeface="+mn-ea"/>
                <a:cs typeface="+mn-cs"/>
              </a:rPr>
              <a:t>more than two thirds </a:t>
            </a:r>
            <a:r>
              <a:rPr lang="en-GB" sz="1200" kern="1200" dirty="0" smtClean="0">
                <a:solidFill>
                  <a:schemeClr val="tx1"/>
                </a:solidFill>
                <a:latin typeface="+mn-lt"/>
                <a:ea typeface="+mn-ea"/>
                <a:cs typeface="+mn-cs"/>
              </a:rPr>
              <a:t>live in the native forests, whereby many of them are threatened with </a:t>
            </a:r>
            <a:r>
              <a:rPr lang="en-GB" sz="1200" b="1" kern="1200" dirty="0" smtClean="0">
                <a:solidFill>
                  <a:schemeClr val="tx1"/>
                </a:solidFill>
                <a:latin typeface="+mn-lt"/>
                <a:ea typeface="+mn-ea"/>
                <a:cs typeface="+mn-cs"/>
              </a:rPr>
              <a:t>extinction</a:t>
            </a:r>
            <a:r>
              <a:rPr lang="en-GB" sz="1200" kern="1200" dirty="0" smtClean="0">
                <a:solidFill>
                  <a:schemeClr val="tx1"/>
                </a:solidFill>
                <a:latin typeface="+mn-lt"/>
                <a:ea typeface="+mn-ea"/>
                <a:cs typeface="+mn-cs"/>
              </a:rPr>
              <a:t> or have already become extinct because of the felonious logging and clearing of the rainforests </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Altogether around </a:t>
            </a:r>
            <a:r>
              <a:rPr lang="en-GB" sz="1200" b="1" kern="1200" dirty="0" smtClean="0">
                <a:solidFill>
                  <a:schemeClr val="tx1"/>
                </a:solidFill>
                <a:latin typeface="+mn-lt"/>
                <a:ea typeface="+mn-ea"/>
                <a:cs typeface="+mn-cs"/>
              </a:rPr>
              <a:t>50,000 species disappear every year</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It is possible that by the year 2,100, </a:t>
            </a:r>
            <a:r>
              <a:rPr lang="en-GB" sz="1200" b="1" kern="1200" dirty="0" smtClean="0">
                <a:solidFill>
                  <a:schemeClr val="tx1"/>
                </a:solidFill>
                <a:latin typeface="+mn-lt"/>
                <a:ea typeface="+mn-ea"/>
                <a:cs typeface="+mn-cs"/>
              </a:rPr>
              <a:t>50% of all genera and species of all living organisms </a:t>
            </a:r>
            <a:r>
              <a:rPr lang="en-GB" sz="1200" kern="1200" dirty="0" smtClean="0">
                <a:solidFill>
                  <a:schemeClr val="tx1"/>
                </a:solidFill>
                <a:latin typeface="+mn-lt"/>
                <a:ea typeface="+mn-ea"/>
                <a:cs typeface="+mn-cs"/>
              </a:rPr>
              <a:t>such as plants, animals and insects, etc., will be extinct (expert calculations speak of approx. 30% of the amphibians, 24% of the mammals and 12% of the birds). </a:t>
            </a:r>
            <a:endParaRPr lang="en-CA"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4</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C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D8CDDFA-23FB-4636-B50D-BF60ED038D31}" type="slidenum">
              <a:rPr lang="en-CA" smtClean="0"/>
              <a:pPr/>
              <a:t>5</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kern="1200" dirty="0" smtClean="0">
                <a:solidFill>
                  <a:schemeClr val="tx1"/>
                </a:solidFill>
                <a:latin typeface="+mn-lt"/>
                <a:ea typeface="+mn-ea"/>
                <a:cs typeface="+mn-cs"/>
              </a:rPr>
              <a:t>The Arctic and Antarctica are affected by the increase in temperature; as a result, the thickness of their ice layers diminishes. </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As the consequence of the overpopulation – then already </a:t>
            </a:r>
            <a:r>
              <a:rPr lang="en-GB" sz="1200" b="1" kern="1200" dirty="0" smtClean="0">
                <a:solidFill>
                  <a:schemeClr val="tx1"/>
                </a:solidFill>
                <a:latin typeface="+mn-lt"/>
                <a:ea typeface="+mn-ea"/>
                <a:cs typeface="+mn-cs"/>
              </a:rPr>
              <a:t>in 25 years </a:t>
            </a:r>
            <a:r>
              <a:rPr lang="en-GB" sz="1200" kern="1200" dirty="0" smtClean="0">
                <a:solidFill>
                  <a:schemeClr val="tx1"/>
                </a:solidFill>
                <a:latin typeface="+mn-lt"/>
                <a:ea typeface="+mn-ea"/>
                <a:cs typeface="+mn-cs"/>
              </a:rPr>
              <a:t>the Arctic can be ice free in summer. </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The Arctic’s ice-surface </a:t>
            </a:r>
            <a:r>
              <a:rPr lang="en-GB" sz="1200" b="1" kern="1200" dirty="0" smtClean="0">
                <a:solidFill>
                  <a:schemeClr val="tx1"/>
                </a:solidFill>
                <a:latin typeface="+mn-lt"/>
                <a:ea typeface="+mn-ea"/>
                <a:cs typeface="+mn-cs"/>
              </a:rPr>
              <a:t>once amounted to 7 million square kilometres</a:t>
            </a:r>
            <a:r>
              <a:rPr lang="en-GB" sz="1200" kern="1200" dirty="0" smtClean="0">
                <a:solidFill>
                  <a:schemeClr val="tx1"/>
                </a:solidFill>
                <a:latin typeface="+mn-lt"/>
                <a:ea typeface="+mn-ea"/>
                <a:cs typeface="+mn-cs"/>
              </a:rPr>
              <a:t>, however today it is only around </a:t>
            </a:r>
            <a:r>
              <a:rPr lang="en-GB" sz="1200" b="1" kern="1200" dirty="0" smtClean="0">
                <a:solidFill>
                  <a:schemeClr val="tx1"/>
                </a:solidFill>
                <a:latin typeface="+mn-lt"/>
                <a:ea typeface="+mn-ea"/>
                <a:cs typeface="+mn-cs"/>
              </a:rPr>
              <a:t>3 million square kilometres.</a:t>
            </a:r>
            <a:r>
              <a:rPr lang="en-GB" sz="1200" kern="1200" dirty="0" smtClean="0">
                <a:solidFill>
                  <a:schemeClr val="tx1"/>
                </a:solidFill>
                <a:latin typeface="+mn-lt"/>
                <a:ea typeface="+mn-ea"/>
                <a:cs typeface="+mn-cs"/>
              </a:rPr>
              <a:t> This also means that the warming of the Earth thereby increases all the more because the fact is that the smaller the surface of ice, </a:t>
            </a:r>
            <a:r>
              <a:rPr lang="en-GB" sz="1200" b="1" kern="1200" dirty="0" smtClean="0">
                <a:solidFill>
                  <a:schemeClr val="tx1"/>
                </a:solidFill>
                <a:latin typeface="+mn-lt"/>
                <a:ea typeface="+mn-ea"/>
                <a:cs typeface="+mn-cs"/>
              </a:rPr>
              <a:t>the less </a:t>
            </a:r>
            <a:r>
              <a:rPr lang="en-GB" sz="1200" kern="1200" dirty="0" smtClean="0">
                <a:solidFill>
                  <a:schemeClr val="tx1"/>
                </a:solidFill>
                <a:latin typeface="+mn-lt"/>
                <a:ea typeface="+mn-ea"/>
                <a:cs typeface="+mn-cs"/>
              </a:rPr>
              <a:t>the sun’s rays are reflected. </a:t>
            </a:r>
            <a:endParaRPr lang="en-CA"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9</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kern="1200" dirty="0" smtClean="0">
                <a:solidFill>
                  <a:schemeClr val="tx1"/>
                </a:solidFill>
                <a:latin typeface="+mn-lt"/>
                <a:ea typeface="+mn-ea"/>
                <a:cs typeface="+mn-cs"/>
              </a:rPr>
              <a:t>Methane gas is around </a:t>
            </a:r>
            <a:r>
              <a:rPr lang="en-GB" sz="1200" b="1" kern="1200" dirty="0" smtClean="0">
                <a:solidFill>
                  <a:schemeClr val="tx1"/>
                </a:solidFill>
                <a:latin typeface="+mn-lt"/>
                <a:ea typeface="+mn-ea"/>
                <a:cs typeface="+mn-cs"/>
              </a:rPr>
              <a:t>30 times more damaging than</a:t>
            </a:r>
            <a:r>
              <a:rPr lang="en-GB" sz="1200" kern="1200" dirty="0" smtClean="0">
                <a:solidFill>
                  <a:schemeClr val="tx1"/>
                </a:solidFill>
                <a:latin typeface="+mn-lt"/>
                <a:ea typeface="+mn-ea"/>
                <a:cs typeface="+mn-cs"/>
              </a:rPr>
              <a:t> carbon dioxide.</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Methane is also bound up in tremendous amounts in frozen sediments on the floor of the seas, from out of which it is released as a result of terrestrial movements and heat, and so forth, and gets into the atmosphere. When it comes so far that the methane gas defrosts as a consequence of the </a:t>
            </a:r>
            <a:r>
              <a:rPr lang="en-GB" sz="1200" b="1" kern="1200" dirty="0" smtClean="0">
                <a:solidFill>
                  <a:schemeClr val="tx1"/>
                </a:solidFill>
                <a:latin typeface="+mn-lt"/>
                <a:ea typeface="+mn-ea"/>
                <a:cs typeface="+mn-cs"/>
              </a:rPr>
              <a:t>warming of the ocean water</a:t>
            </a:r>
            <a:r>
              <a:rPr lang="en-GB" sz="1200" kern="1200" dirty="0" smtClean="0">
                <a:solidFill>
                  <a:schemeClr val="tx1"/>
                </a:solidFill>
                <a:latin typeface="+mn-lt"/>
                <a:ea typeface="+mn-ea"/>
                <a:cs typeface="+mn-cs"/>
              </a:rPr>
              <a:t>, then that will lead to the average temperature of the world further drastically changing and </a:t>
            </a:r>
            <a:r>
              <a:rPr lang="en-GB" sz="1200" b="1" kern="1200" dirty="0" smtClean="0">
                <a:solidFill>
                  <a:schemeClr val="tx1"/>
                </a:solidFill>
                <a:latin typeface="+mn-lt"/>
                <a:ea typeface="+mn-ea"/>
                <a:cs typeface="+mn-cs"/>
              </a:rPr>
              <a:t>climbing by up to 7 or 8 degrees Celsius. </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Great amounts of methane are also produced by many millions of livestock, by cows, cattle, pigs and poultry, and so forth, which serve as animals for slaughter for meat production, in order to feed the humanity and its domestic pets with meat </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at the present time, about 360 million tonnes of meat products are consumed annually by the terrestrial humanity – without including  domestic pets – By the year 2050, this will increase to approximately 530 million tonnes consumed annually. </a:t>
            </a:r>
            <a:endParaRPr lang="en-CA"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10</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rPr>
              <a:t>In India alone, when the great droughts come, around 65 – 75 % of the population will be immediately affected.</a:t>
            </a:r>
            <a:endParaRPr lang="en-CA" dirty="0" smtClean="0"/>
          </a:p>
        </p:txBody>
      </p:sp>
      <p:sp>
        <p:nvSpPr>
          <p:cNvPr id="4" name="Slide Number Placeholder 3"/>
          <p:cNvSpPr>
            <a:spLocks noGrp="1"/>
          </p:cNvSpPr>
          <p:nvPr>
            <p:ph type="sldNum" sz="quarter" idx="10"/>
          </p:nvPr>
        </p:nvSpPr>
        <p:spPr/>
        <p:txBody>
          <a:bodyPr/>
          <a:lstStyle/>
          <a:p>
            <a:fld id="{9D8CDDFA-23FB-4636-B50D-BF60ED038D31}" type="slidenum">
              <a:rPr lang="en-CA" smtClean="0"/>
              <a:pPr/>
              <a:t>12</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13</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kern="1200" dirty="0" smtClean="0">
                <a:solidFill>
                  <a:schemeClr val="tx1"/>
                </a:solidFill>
                <a:latin typeface="+mn-lt"/>
                <a:ea typeface="+mn-ea"/>
                <a:cs typeface="+mn-cs"/>
              </a:rPr>
              <a:t>According to calculations, the rise in the sea level shall amount to around </a:t>
            </a:r>
            <a:r>
              <a:rPr lang="en-GB" sz="1200" b="1" kern="1200" dirty="0" smtClean="0">
                <a:solidFill>
                  <a:schemeClr val="tx1"/>
                </a:solidFill>
                <a:latin typeface="+mn-lt"/>
                <a:ea typeface="+mn-ea"/>
                <a:cs typeface="+mn-cs"/>
              </a:rPr>
              <a:t>45%</a:t>
            </a:r>
            <a:r>
              <a:rPr lang="en-GB" sz="1200" kern="1200" dirty="0" smtClean="0">
                <a:solidFill>
                  <a:schemeClr val="tx1"/>
                </a:solidFill>
                <a:latin typeface="+mn-lt"/>
                <a:ea typeface="+mn-ea"/>
                <a:cs typeface="+mn-cs"/>
              </a:rPr>
              <a:t> due to the melting of </a:t>
            </a:r>
            <a:r>
              <a:rPr lang="en-GB" sz="1200" b="1" kern="1200" dirty="0" smtClean="0">
                <a:solidFill>
                  <a:schemeClr val="tx1"/>
                </a:solidFill>
                <a:latin typeface="+mn-lt"/>
                <a:ea typeface="+mn-ea"/>
                <a:cs typeface="+mn-cs"/>
              </a:rPr>
              <a:t>inland ice</a:t>
            </a:r>
            <a:r>
              <a:rPr lang="en-GB" sz="1200" kern="1200" dirty="0" smtClean="0">
                <a:solidFill>
                  <a:schemeClr val="tx1"/>
                </a:solidFill>
                <a:latin typeface="+mn-lt"/>
                <a:ea typeface="+mn-ea"/>
                <a:cs typeface="+mn-cs"/>
              </a:rPr>
              <a:t>, while around </a:t>
            </a:r>
            <a:r>
              <a:rPr lang="en-GB" sz="1200" b="1" kern="1200" dirty="0" smtClean="0">
                <a:solidFill>
                  <a:schemeClr val="tx1"/>
                </a:solidFill>
                <a:latin typeface="+mn-lt"/>
                <a:ea typeface="+mn-ea"/>
                <a:cs typeface="+mn-cs"/>
              </a:rPr>
              <a:t>55% </a:t>
            </a:r>
            <a:r>
              <a:rPr lang="en-GB" sz="1200" kern="1200" dirty="0" smtClean="0">
                <a:solidFill>
                  <a:schemeClr val="tx1"/>
                </a:solidFill>
                <a:latin typeface="+mn-lt"/>
                <a:ea typeface="+mn-ea"/>
                <a:cs typeface="+mn-cs"/>
              </a:rPr>
              <a:t>of it shall be caused through the increase of temperature and the connected </a:t>
            </a:r>
            <a:r>
              <a:rPr lang="en-GB" sz="1200" b="1" kern="1200" dirty="0" smtClean="0">
                <a:solidFill>
                  <a:schemeClr val="tx1"/>
                </a:solidFill>
                <a:latin typeface="+mn-lt"/>
                <a:ea typeface="+mn-ea"/>
                <a:cs typeface="+mn-cs"/>
              </a:rPr>
              <a:t>expansion of the ocean water. </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By the end of the 21st century, the storm tides in the North Sea will be up to more than </a:t>
            </a:r>
            <a:r>
              <a:rPr lang="en-GB" sz="1200" b="1" kern="1200" dirty="0" smtClean="0">
                <a:solidFill>
                  <a:schemeClr val="tx1"/>
                </a:solidFill>
                <a:latin typeface="+mn-lt"/>
                <a:ea typeface="+mn-ea"/>
                <a:cs typeface="+mn-cs"/>
              </a:rPr>
              <a:t>1.5 meters higher </a:t>
            </a:r>
            <a:r>
              <a:rPr lang="en-GB" sz="1200" kern="1200" dirty="0" smtClean="0">
                <a:solidFill>
                  <a:schemeClr val="tx1"/>
                </a:solidFill>
                <a:latin typeface="+mn-lt"/>
                <a:ea typeface="+mn-ea"/>
                <a:cs typeface="+mn-cs"/>
              </a:rPr>
              <a:t>than today</a:t>
            </a:r>
            <a:endParaRPr lang="en-CA"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With a rise of the ocean level of around a meter on the North and Baltic Sea, around </a:t>
            </a:r>
            <a:r>
              <a:rPr lang="en-GB" sz="1200" b="1" kern="1200" dirty="0" smtClean="0">
                <a:solidFill>
                  <a:schemeClr val="tx1"/>
                </a:solidFill>
                <a:latin typeface="+mn-lt"/>
                <a:ea typeface="+mn-ea"/>
                <a:cs typeface="+mn-cs"/>
              </a:rPr>
              <a:t>15,000 square kilometres </a:t>
            </a:r>
            <a:r>
              <a:rPr lang="en-GB" sz="1200" kern="1200" dirty="0" smtClean="0">
                <a:solidFill>
                  <a:schemeClr val="tx1"/>
                </a:solidFill>
                <a:latin typeface="+mn-lt"/>
                <a:ea typeface="+mn-ea"/>
                <a:cs typeface="+mn-cs"/>
              </a:rPr>
              <a:t>of coast and hinterland will be flooded whereby much of the land, which at the current time is inhabited and farmed by around 4 million human beings, will be below the water line. </a:t>
            </a:r>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22</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DFCE9AED-85BB-42FE-AEFB-61E020F8050E}"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CE9AED-85BB-42FE-AEFB-61E020F8050E}"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DFCE9AED-85BB-42FE-AEFB-61E020F8050E}"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9B82FB64-E302-4361-AA1A-2CD478A24324}" type="datetimeFigureOut">
              <a:rPr lang="en-US" smtClean="0"/>
              <a:pPr/>
              <a:t>9/16/2018</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
              <a:srgbClr val="4B27AF"/>
            </a:gs>
            <a:gs pos="49000">
              <a:srgbClr val="0000FF"/>
            </a:gs>
            <a:gs pos="100000">
              <a:schemeClr val="bg2">
                <a:tint val="88000"/>
                <a:satMod val="400000"/>
                <a:alpha val="51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9B82FB64-E302-4361-AA1A-2CD478A24324}" type="datetimeFigureOut">
              <a:rPr lang="en-US" smtClean="0"/>
              <a:pPr/>
              <a:t>9/16/2018</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DFCE9AED-85BB-42FE-AEFB-61E020F8050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split orient="vert"/>
  </p:transition>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87624" y="44624"/>
            <a:ext cx="6818784" cy="6818784"/>
          </a:xfrm>
          <a:prstGeom prst="rect">
            <a:avLst/>
          </a:prstGeom>
          <a:noFill/>
          <a:ln w="9525">
            <a:noFill/>
            <a:miter lim="800000"/>
            <a:headEnd/>
            <a:tailEnd/>
          </a:ln>
          <a:effectLst/>
        </p:spPr>
      </p:pic>
      <p:sp>
        <p:nvSpPr>
          <p:cNvPr id="6" name="Title 5"/>
          <p:cNvSpPr>
            <a:spLocks noGrp="1"/>
          </p:cNvSpPr>
          <p:nvPr>
            <p:ph type="ctrTitle"/>
          </p:nvPr>
        </p:nvSpPr>
        <p:spPr>
          <a:xfrm>
            <a:off x="914400" y="1124744"/>
            <a:ext cx="7772400" cy="1975104"/>
          </a:xfrm>
        </p:spPr>
        <p:txBody>
          <a:bodyPr/>
          <a:lstStyle/>
          <a:p>
            <a:pPr lvl="0"/>
            <a:r>
              <a:rPr lang="en-CA" dirty="0" smtClean="0"/>
              <a:t>Runaway Population Growth: Global Impact and </a:t>
            </a:r>
            <a:r>
              <a:rPr lang="en-CA" dirty="0" smtClean="0"/>
              <a:t>Solutions</a:t>
            </a:r>
            <a:br>
              <a:rPr lang="en-CA" dirty="0" smtClean="0"/>
            </a:br>
            <a:r>
              <a:rPr lang="en-CA" dirty="0" smtClean="0"/>
              <a:t>Part 1</a:t>
            </a:r>
            <a:r>
              <a:rPr lang="en-CA" dirty="0" smtClean="0"/>
              <a:t> </a:t>
            </a:r>
            <a:r>
              <a:rPr lang="en-CA" dirty="0" smtClean="0"/>
              <a:t/>
            </a:r>
            <a:br>
              <a:rPr lang="en-CA" dirty="0" smtClean="0"/>
            </a:br>
            <a:r>
              <a:rPr lang="en-CA" dirty="0" smtClean="0"/>
              <a:t/>
            </a:r>
            <a:br>
              <a:rPr lang="en-CA" dirty="0" smtClean="0"/>
            </a:br>
            <a:endParaRPr lang="en-CA" dirty="0"/>
          </a:p>
        </p:txBody>
      </p:sp>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ichael\Desktop\Overpopulation\hot-day-2223455_1920.jpg"/>
          <p:cNvPicPr>
            <a:picLocks noChangeAspect="1" noChangeArrowheads="1"/>
          </p:cNvPicPr>
          <p:nvPr/>
        </p:nvPicPr>
        <p:blipFill>
          <a:blip r:embed="rId3" cstate="print"/>
          <a:srcRect b="21983"/>
          <a:stretch>
            <a:fillRect/>
          </a:stretch>
        </p:blipFill>
        <p:spPr bwMode="auto">
          <a:xfrm>
            <a:off x="0" y="2188160"/>
            <a:ext cx="9144000" cy="4697224"/>
          </a:xfrm>
          <a:prstGeom prst="rect">
            <a:avLst/>
          </a:prstGeom>
          <a:noFill/>
        </p:spPr>
      </p:pic>
      <p:sp>
        <p:nvSpPr>
          <p:cNvPr id="2" name="Title 4"/>
          <p:cNvSpPr txBox="1">
            <a:spLocks/>
          </p:cNvSpPr>
          <p:nvPr/>
        </p:nvSpPr>
        <p:spPr>
          <a:xfrm>
            <a:off x="685800" y="9016"/>
            <a:ext cx="7740000" cy="3059944"/>
          </a:xfrm>
          <a:prstGeom prst="rect">
            <a:avLst/>
          </a:prstGeom>
          <a:solidFill>
            <a:srgbClr val="002060">
              <a:alpha val="69804"/>
            </a:srgbClr>
          </a:solidFill>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i="0" u="none" strike="noStrike" kern="1200" cap="none" spc="-100" normalizeH="0" baseline="0" noProof="0" dirty="0" smtClean="0">
                <a:ln>
                  <a:noFill/>
                </a:ln>
                <a:effectLst/>
                <a:uLnTx/>
                <a:uFillTx/>
                <a:latin typeface="Gautami" pitchFamily="34" charset="0"/>
                <a:ea typeface="+mj-ea"/>
                <a:cs typeface="Gautami" pitchFamily="34" charset="0"/>
              </a:rPr>
              <a:t>When it comes so far that the methane gas defrosts as a consequence of the warming of the ocean water, then this will lead to the average temperature of the planet further drastically changing and climbing by up to 7° or 8° C.</a:t>
            </a:r>
            <a:endParaRPr kumimoji="0" lang="en-CA" sz="300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ichael\Desktop\Overpopulation\hurricane-2019494_1920.jpg"/>
          <p:cNvPicPr>
            <a:picLocks noChangeAspect="1" noChangeArrowheads="1"/>
          </p:cNvPicPr>
          <p:nvPr/>
        </p:nvPicPr>
        <p:blipFill>
          <a:blip r:embed="rId2" cstate="print"/>
          <a:srcRect/>
          <a:stretch>
            <a:fillRect/>
          </a:stretch>
        </p:blipFill>
        <p:spPr bwMode="auto">
          <a:xfrm>
            <a:off x="0" y="-620"/>
            <a:ext cx="9144000" cy="6859240"/>
          </a:xfrm>
          <a:prstGeom prst="rect">
            <a:avLst/>
          </a:prstGeom>
          <a:noFill/>
        </p:spPr>
      </p:pic>
      <p:sp>
        <p:nvSpPr>
          <p:cNvPr id="2" name="Title 4"/>
          <p:cNvSpPr txBox="1">
            <a:spLocks/>
          </p:cNvSpPr>
          <p:nvPr/>
        </p:nvSpPr>
        <p:spPr>
          <a:xfrm>
            <a:off x="685800" y="692697"/>
            <a:ext cx="7772400" cy="1440000"/>
          </a:xfrm>
          <a:prstGeom prst="rect">
            <a:avLst/>
          </a:prstGeom>
          <a:solidFill>
            <a:srgbClr val="002060">
              <a:alpha val="69804"/>
            </a:srgbClr>
          </a:solidFill>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With every degree of warming of the atmosphere, the tropical cyclones will increase by up to 35%.</a:t>
            </a:r>
            <a:endParaRPr kumimoji="0" lang="en-CA" sz="320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esktop\Overpopulation\nature-2423105_1920.jpg"/>
          <p:cNvPicPr>
            <a:picLocks noChangeAspect="1" noChangeArrowheads="1"/>
          </p:cNvPicPr>
          <p:nvPr/>
        </p:nvPicPr>
        <p:blipFill>
          <a:blip r:embed="rId3" cstate="print"/>
          <a:srcRect/>
          <a:stretch>
            <a:fillRect/>
          </a:stretch>
        </p:blipFill>
        <p:spPr bwMode="auto">
          <a:xfrm>
            <a:off x="-230" y="-1412"/>
            <a:ext cx="9144230" cy="6859412"/>
          </a:xfrm>
          <a:prstGeom prst="rect">
            <a:avLst/>
          </a:prstGeom>
          <a:noFill/>
        </p:spPr>
      </p:pic>
      <p:pic>
        <p:nvPicPr>
          <p:cNvPr id="5123" name="Picture 3" descr="C:\Users\Michael\Desktop\Overpopulation\hungry-1144113_1920.jpg"/>
          <p:cNvPicPr>
            <a:picLocks noChangeAspect="1" noChangeArrowheads="1"/>
          </p:cNvPicPr>
          <p:nvPr/>
        </p:nvPicPr>
        <p:blipFill>
          <a:blip r:embed="rId4" cstate="print"/>
          <a:srcRect b="36001"/>
          <a:stretch>
            <a:fillRect/>
          </a:stretch>
        </p:blipFill>
        <p:spPr bwMode="auto">
          <a:xfrm>
            <a:off x="0" y="1988840"/>
            <a:ext cx="3970513" cy="4869160"/>
          </a:xfrm>
          <a:prstGeom prst="rect">
            <a:avLst/>
          </a:prstGeom>
          <a:ln>
            <a:noFill/>
          </a:ln>
          <a:effectLst>
            <a:softEdge rad="112500"/>
          </a:effectLst>
        </p:spPr>
      </p:pic>
      <p:sp>
        <p:nvSpPr>
          <p:cNvPr id="2" name="Title 4"/>
          <p:cNvSpPr txBox="1">
            <a:spLocks/>
          </p:cNvSpPr>
          <p:nvPr/>
        </p:nvSpPr>
        <p:spPr>
          <a:xfrm>
            <a:off x="685800" y="692697"/>
            <a:ext cx="7772400" cy="2232247"/>
          </a:xfrm>
          <a:prstGeom prst="rect">
            <a:avLst/>
          </a:prstGeom>
          <a:solidFill>
            <a:srgbClr val="002060">
              <a:alpha val="69804"/>
            </a:srgbClr>
          </a:solidFill>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rPr>
              <a:t>The melting of the Himalayan glaciers alone, which threatens in the future, will become a catastrophe for more than 1.5 billion human beings, due to the water shortages.</a:t>
            </a:r>
            <a:endParaRPr kumimoji="0" lang="en-CA" sz="3200" b="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ichael\Desktop\Overpopulation\deadvlei-336158_1920.jpg"/>
          <p:cNvPicPr>
            <a:picLocks noChangeAspect="1" noChangeArrowheads="1"/>
          </p:cNvPicPr>
          <p:nvPr/>
        </p:nvPicPr>
        <p:blipFill>
          <a:blip r:embed="rId3" cstate="print"/>
          <a:srcRect/>
          <a:stretch>
            <a:fillRect/>
          </a:stretch>
        </p:blipFill>
        <p:spPr bwMode="auto">
          <a:xfrm>
            <a:off x="0" y="13501"/>
            <a:ext cx="9108000" cy="6830999"/>
          </a:xfrm>
          <a:prstGeom prst="rect">
            <a:avLst/>
          </a:prstGeom>
          <a:noFill/>
        </p:spPr>
      </p:pic>
      <p:sp>
        <p:nvSpPr>
          <p:cNvPr id="4" name="Title 4"/>
          <p:cNvSpPr txBox="1">
            <a:spLocks/>
          </p:cNvSpPr>
          <p:nvPr/>
        </p:nvSpPr>
        <p:spPr>
          <a:xfrm>
            <a:off x="685800" y="692697"/>
            <a:ext cx="7772400" cy="2232247"/>
          </a:xfrm>
          <a:prstGeom prst="rect">
            <a:avLst/>
          </a:prstGeom>
          <a:solidFill>
            <a:srgbClr val="002060">
              <a:alpha val="69804"/>
            </a:srgbClr>
          </a:solidFill>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rPr>
              <a:t>Southern Europe and south-western USA , south-west Asia, Sub-Saharan Africa, the Middle East, wide stretches of Australia will succumb to destructive dry periods.</a:t>
            </a:r>
            <a:endParaRPr kumimoji="0" lang="en-CA" sz="3200" b="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hael\Desktop\Overpopulation\rain-2085065_1920.jpg"/>
          <p:cNvPicPr>
            <a:picLocks noChangeAspect="1" noChangeArrowheads="1"/>
          </p:cNvPicPr>
          <p:nvPr/>
        </p:nvPicPr>
        <p:blipFill>
          <a:blip r:embed="rId2" cstate="print"/>
          <a:srcRect b="22488"/>
          <a:stretch>
            <a:fillRect/>
          </a:stretch>
        </p:blipFill>
        <p:spPr bwMode="auto">
          <a:xfrm>
            <a:off x="9000" y="2169536"/>
            <a:ext cx="9126000" cy="4715848"/>
          </a:xfrm>
          <a:prstGeom prst="rect">
            <a:avLst/>
          </a:prstGeom>
          <a:noFill/>
        </p:spPr>
      </p:pic>
      <p:sp>
        <p:nvSpPr>
          <p:cNvPr id="5" name="Title 4"/>
          <p:cNvSpPr txBox="1">
            <a:spLocks/>
          </p:cNvSpPr>
          <p:nvPr/>
        </p:nvSpPr>
        <p:spPr>
          <a:xfrm>
            <a:off x="685800" y="692697"/>
            <a:ext cx="7772400" cy="2232247"/>
          </a:xfrm>
          <a:prstGeom prst="rect">
            <a:avLst/>
          </a:prstGeom>
          <a:solidFill>
            <a:srgbClr val="002060">
              <a:alpha val="69804"/>
            </a:srgbClr>
          </a:solidFill>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lvl="0" algn="ctr">
              <a:spcBef>
                <a:spcPct val="0"/>
              </a:spcBef>
              <a:defRPr/>
            </a:pPr>
            <a:r>
              <a:rPr lang="en-GB" sz="3200" spc="-100" dirty="0" smtClean="0">
                <a:latin typeface="Gautami" pitchFamily="34" charset="0"/>
                <a:cs typeface="Gautami" pitchFamily="34" charset="0"/>
              </a:rPr>
              <a:t>Droughts, destructive floods and all kinds of extreme weather events and earthquakes, will drive many African, central African and southeast Asian countries into national decay.</a:t>
            </a:r>
          </a:p>
        </p:txBody>
      </p:sp>
    </p:spTree>
  </p:cSld>
  <p:clrMapOvr>
    <a:masterClrMapping/>
  </p:clrMapOvr>
  <p:transition>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ichael\Desktop\Overpopulation\the-eleventh-hour-1156792_1920.jpg"/>
          <p:cNvPicPr>
            <a:picLocks noChangeAspect="1" noChangeArrowheads="1"/>
          </p:cNvPicPr>
          <p:nvPr/>
        </p:nvPicPr>
        <p:blipFill>
          <a:blip r:embed="rId2" cstate="print"/>
          <a:srcRect/>
          <a:stretch>
            <a:fillRect/>
          </a:stretch>
        </p:blipFill>
        <p:spPr bwMode="auto">
          <a:xfrm>
            <a:off x="18000" y="395372"/>
            <a:ext cx="9108000" cy="6067257"/>
          </a:xfrm>
          <a:prstGeom prst="rect">
            <a:avLst/>
          </a:prstGeom>
          <a:noFill/>
        </p:spPr>
      </p:pic>
      <p:sp>
        <p:nvSpPr>
          <p:cNvPr id="4" name="Title 4"/>
          <p:cNvSpPr txBox="1">
            <a:spLocks/>
          </p:cNvSpPr>
          <p:nvPr/>
        </p:nvSpPr>
        <p:spPr>
          <a:xfrm>
            <a:off x="685800" y="692697"/>
            <a:ext cx="7772400" cy="1656000"/>
          </a:xfrm>
          <a:prstGeom prst="rect">
            <a:avLst/>
          </a:prstGeom>
          <a:solidFill>
            <a:srgbClr val="002060">
              <a:alpha val="69804"/>
            </a:srgbClr>
          </a:solidFill>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lvl="0" algn="ctr">
              <a:spcBef>
                <a:spcPct val="0"/>
              </a:spcBef>
              <a:defRPr/>
            </a:pPr>
            <a:r>
              <a:rPr lang="en-GB" sz="3200" spc="-100" dirty="0" smtClean="0">
                <a:latin typeface="Gautami" pitchFamily="34" charset="0"/>
                <a:cs typeface="Gautami" pitchFamily="34" charset="0"/>
              </a:rPr>
              <a:t>The CO² output will continue to drastically increase and probably double within the next 15 years ...</a:t>
            </a:r>
            <a:endParaRPr lang="en-CA" sz="3200" spc="-100" dirty="0">
              <a:latin typeface="Gautami" pitchFamily="34" charset="0"/>
              <a:cs typeface="Gautami" pitchFamily="34" charset="0"/>
            </a:endParaRPr>
          </a:p>
        </p:txBody>
      </p:sp>
    </p:spTree>
  </p:cSld>
  <p:clrMapOvr>
    <a:masterClrMapping/>
  </p:clrMapOvr>
  <p:transition>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hael\Desktop\Overpopulation\earthquake-1665870_1920.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4" name="Title 4"/>
          <p:cNvSpPr txBox="1">
            <a:spLocks/>
          </p:cNvSpPr>
          <p:nvPr/>
        </p:nvSpPr>
        <p:spPr>
          <a:xfrm>
            <a:off x="685800" y="692697"/>
            <a:ext cx="7772400" cy="2520000"/>
          </a:xfrm>
          <a:prstGeom prst="rect">
            <a:avLst/>
          </a:prstGeom>
          <a:solidFill>
            <a:srgbClr val="002060">
              <a:alpha val="69804"/>
            </a:srgbClr>
          </a:solidFill>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lvl="0" algn="ctr">
              <a:spcBef>
                <a:spcPct val="0"/>
              </a:spcBef>
              <a:defRPr/>
            </a:pPr>
            <a:r>
              <a:rPr lang="en-GB" sz="3200" spc="-100" dirty="0" smtClean="0">
                <a:latin typeface="Gautami" pitchFamily="34" charset="0"/>
                <a:cs typeface="Gautami" pitchFamily="34" charset="0"/>
              </a:rPr>
              <a:t>whereby inevitably more and more climatically conditioned natural catastrophes will appear and cause monstrous destruction and will cost many thousands of human lives. </a:t>
            </a:r>
            <a:endParaRPr lang="en-CA" sz="3200" spc="-100" dirty="0">
              <a:latin typeface="Gautami" pitchFamily="34" charset="0"/>
              <a:cs typeface="Gautami" pitchFamily="34" charset="0"/>
            </a:endParaRPr>
          </a:p>
        </p:txBody>
      </p:sp>
    </p:spTree>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Michael\Desktop\Overpopulation\flood-664712_1920.jpg"/>
          <p:cNvPicPr>
            <a:picLocks noChangeAspect="1" noChangeArrowheads="1"/>
          </p:cNvPicPr>
          <p:nvPr/>
        </p:nvPicPr>
        <p:blipFill>
          <a:blip r:embed="rId2" cstate="print"/>
          <a:srcRect l="16937" t="11949"/>
          <a:stretch>
            <a:fillRect/>
          </a:stretch>
        </p:blipFill>
        <p:spPr bwMode="auto">
          <a:xfrm>
            <a:off x="774340" y="0"/>
            <a:ext cx="7595320" cy="6038528"/>
          </a:xfrm>
          <a:prstGeom prst="rect">
            <a:avLst/>
          </a:prstGeom>
          <a:noFill/>
        </p:spPr>
      </p:pic>
      <p:pic>
        <p:nvPicPr>
          <p:cNvPr id="2051" name="Picture 3" descr="C:\Users\Michael\Desktop\Overpopulation\earthquake-1665870_1920.jpg"/>
          <p:cNvPicPr>
            <a:picLocks noChangeAspect="1" noChangeArrowheads="1"/>
          </p:cNvPicPr>
          <p:nvPr/>
        </p:nvPicPr>
        <p:blipFill>
          <a:blip r:embed="rId3" cstate="print"/>
          <a:srcRect/>
          <a:stretch>
            <a:fillRect/>
          </a:stretch>
        </p:blipFill>
        <p:spPr bwMode="auto">
          <a:xfrm>
            <a:off x="0" y="3967410"/>
            <a:ext cx="4355976" cy="2890590"/>
          </a:xfrm>
          <a:prstGeom prst="rect">
            <a:avLst/>
          </a:prstGeom>
          <a:ln>
            <a:noFill/>
          </a:ln>
          <a:effectLst>
            <a:softEdge rad="112500"/>
          </a:effectLst>
        </p:spPr>
      </p:pic>
      <p:pic>
        <p:nvPicPr>
          <p:cNvPr id="2054" name="Picture 6" descr="C:\Users\Michael\Desktop\Overpopulation\tornado-572504_1280.jpg"/>
          <p:cNvPicPr>
            <a:picLocks noChangeAspect="1" noChangeArrowheads="1"/>
          </p:cNvPicPr>
          <p:nvPr/>
        </p:nvPicPr>
        <p:blipFill>
          <a:blip r:embed="rId4" cstate="print"/>
          <a:srcRect/>
          <a:stretch>
            <a:fillRect/>
          </a:stretch>
        </p:blipFill>
        <p:spPr bwMode="auto">
          <a:xfrm>
            <a:off x="6033286" y="0"/>
            <a:ext cx="3110714" cy="2060848"/>
          </a:xfrm>
          <a:prstGeom prst="ellipse">
            <a:avLst/>
          </a:prstGeom>
          <a:ln>
            <a:noFill/>
          </a:ln>
          <a:effectLst>
            <a:softEdge rad="112500"/>
          </a:effectLst>
        </p:spPr>
      </p:pic>
      <p:sp>
        <p:nvSpPr>
          <p:cNvPr id="7" name="Title 4"/>
          <p:cNvSpPr txBox="1">
            <a:spLocks/>
          </p:cNvSpPr>
          <p:nvPr/>
        </p:nvSpPr>
        <p:spPr>
          <a:xfrm>
            <a:off x="899592" y="3645024"/>
            <a:ext cx="7344816" cy="828000"/>
          </a:xfrm>
          <a:prstGeom prst="rect">
            <a:avLst/>
          </a:prstGeom>
          <a:solidFill>
            <a:srgbClr val="002060">
              <a:alpha val="69804"/>
            </a:srgbClr>
          </a:solidFill>
        </p:spPr>
        <p:txBody>
          <a:bodyP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Earthquakes, Storm Surges,</a:t>
            </a:r>
            <a:r>
              <a:rPr kumimoji="0" lang="en-GB" sz="3200" i="0" u="none" strike="noStrike" kern="1200" cap="none" spc="-100" normalizeH="0" noProof="0" dirty="0" smtClean="0">
                <a:ln>
                  <a:noFill/>
                </a:ln>
                <a:effectLst/>
                <a:uLnTx/>
                <a:uFillTx/>
                <a:latin typeface="Gautami" pitchFamily="34" charset="0"/>
                <a:ea typeface="+mj-ea"/>
                <a:cs typeface="Gautami" pitchFamily="34" charset="0"/>
              </a:rPr>
              <a:t> Tornadoes, Hurricanes</a:t>
            </a: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 </a:t>
            </a:r>
            <a:endParaRPr kumimoji="0" lang="en-CA" sz="32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ichael\Desktop\Overpopulation\easter-fire-1439323_1920.jpg"/>
          <p:cNvPicPr>
            <a:picLocks noChangeAspect="1" noChangeArrowheads="1"/>
          </p:cNvPicPr>
          <p:nvPr/>
        </p:nvPicPr>
        <p:blipFill>
          <a:blip r:embed="rId2" cstate="print"/>
          <a:srcRect l="14286"/>
          <a:stretch>
            <a:fillRect/>
          </a:stretch>
        </p:blipFill>
        <p:spPr bwMode="auto">
          <a:xfrm>
            <a:off x="0" y="428625"/>
            <a:ext cx="9144000" cy="6000750"/>
          </a:xfrm>
          <a:prstGeom prst="rect">
            <a:avLst/>
          </a:prstGeom>
          <a:noFill/>
        </p:spPr>
      </p:pic>
      <p:sp>
        <p:nvSpPr>
          <p:cNvPr id="3" name="Title 4"/>
          <p:cNvSpPr txBox="1">
            <a:spLocks/>
          </p:cNvSpPr>
          <p:nvPr/>
        </p:nvSpPr>
        <p:spPr>
          <a:xfrm>
            <a:off x="899592" y="3645024"/>
            <a:ext cx="2016000" cy="828000"/>
          </a:xfrm>
          <a:prstGeom prst="rect">
            <a:avLst/>
          </a:prstGeom>
          <a:solidFill>
            <a:srgbClr val="002060">
              <a:alpha val="69804"/>
            </a:srgbClr>
          </a:solidFill>
        </p:spPr>
        <p:txBody>
          <a:bodyP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Wildfires</a:t>
            </a:r>
            <a:endParaRPr kumimoji="0" lang="en-CA" sz="32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ransition>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ichael\Desktop\Overpopulation\3059058000_bb241116e5_b.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extBox 1"/>
          <p:cNvSpPr txBox="1"/>
          <p:nvPr/>
        </p:nvSpPr>
        <p:spPr>
          <a:xfrm>
            <a:off x="3889568" y="6444044"/>
            <a:ext cx="4714880" cy="369332"/>
          </a:xfrm>
          <a:prstGeom prst="rect">
            <a:avLst/>
          </a:prstGeom>
          <a:noFill/>
        </p:spPr>
        <p:txBody>
          <a:bodyPr wrap="none" rtlCol="0">
            <a:spAutoFit/>
          </a:bodyPr>
          <a:lstStyle/>
          <a:p>
            <a:r>
              <a:rPr lang="en-CA" b="1" dirty="0" smtClean="0">
                <a:solidFill>
                  <a:schemeClr val="bg1"/>
                </a:solidFill>
                <a:effectLst>
                  <a:outerShdw blurRad="38100" dist="38100" dir="2700000" algn="tl">
                    <a:srgbClr val="000000">
                      <a:alpha val="43137"/>
                    </a:srgbClr>
                  </a:outerShdw>
                </a:effectLst>
              </a:rPr>
              <a:t>https://www.flickr.com/photos/mckaysavage</a:t>
            </a:r>
            <a:r>
              <a:rPr lang="en-CA" dirty="0" smtClean="0">
                <a:solidFill>
                  <a:schemeClr val="bg1"/>
                </a:solidFill>
              </a:rPr>
              <a:t>/</a:t>
            </a:r>
            <a:endParaRPr lang="en-CA" dirty="0">
              <a:solidFill>
                <a:schemeClr val="bg1"/>
              </a:solidFill>
            </a:endParaRPr>
          </a:p>
        </p:txBody>
      </p:sp>
      <p:sp>
        <p:nvSpPr>
          <p:cNvPr id="4" name="Title 4"/>
          <p:cNvSpPr txBox="1">
            <a:spLocks/>
          </p:cNvSpPr>
          <p:nvPr/>
        </p:nvSpPr>
        <p:spPr>
          <a:xfrm>
            <a:off x="685800" y="4221088"/>
            <a:ext cx="7772400" cy="2232247"/>
          </a:xfrm>
          <a:prstGeom prst="rect">
            <a:avLst/>
          </a:prstGeom>
          <a:solidFill>
            <a:srgbClr val="002060">
              <a:alpha val="69804"/>
            </a:srgbClr>
          </a:solidFill>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rPr>
              <a:t>Uncommonly gigantic floods will climb, for example, in the western south Americas, as well as in New Zealand, in northern Australia and in the east of China.</a:t>
            </a:r>
            <a:endParaRPr kumimoji="0" lang="en-CA" sz="3200" b="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ichael\Desktop\Overpopulation\amazon-260797_1920.jpg"/>
          <p:cNvPicPr>
            <a:picLocks noChangeAspect="1" noChangeArrowheads="1"/>
          </p:cNvPicPr>
          <p:nvPr/>
        </p:nvPicPr>
        <p:blipFill>
          <a:blip r:embed="rId2" cstate="print"/>
          <a:stretch>
            <a:fillRect/>
          </a:stretch>
        </p:blipFill>
        <p:spPr bwMode="auto">
          <a:xfrm>
            <a:off x="-1" y="0"/>
            <a:ext cx="9144001" cy="6858000"/>
          </a:xfrm>
          <a:prstGeom prst="rect">
            <a:avLst/>
          </a:prstGeom>
          <a:noFill/>
        </p:spPr>
      </p:pic>
      <p:sp>
        <p:nvSpPr>
          <p:cNvPr id="2" name="Title 4"/>
          <p:cNvSpPr txBox="1">
            <a:spLocks/>
          </p:cNvSpPr>
          <p:nvPr/>
        </p:nvSpPr>
        <p:spPr>
          <a:xfrm>
            <a:off x="685800" y="4437304"/>
            <a:ext cx="7772400" cy="1728000"/>
          </a:xfrm>
          <a:prstGeom prst="rect">
            <a:avLst/>
          </a:prstGeom>
          <a:solidFill>
            <a:srgbClr val="002060">
              <a:alpha val="69804"/>
            </a:srgbClr>
          </a:solidFill>
        </p:spPr>
        <p:txBody>
          <a:bodyP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By the year 2030 the Amazon Rain Forest will be irreversibly destroyed by up to 60% due to the conscienceless and criminal logging of it.</a:t>
            </a:r>
            <a:endParaRPr kumimoji="0" lang="en-CA" sz="3200" i="0" u="none" strike="noStrike" kern="1200" cap="none" spc="-100" normalizeH="0" baseline="0" noProof="0" dirty="0" smtClean="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ichael\Desktop\Overpopulation\shanghai-1100954_1920.jpg"/>
          <p:cNvPicPr>
            <a:picLocks noChangeAspect="1" noChangeArrowheads="1"/>
          </p:cNvPicPr>
          <p:nvPr/>
        </p:nvPicPr>
        <p:blipFill>
          <a:blip r:embed="rId2" cstate="print"/>
          <a:srcRect/>
          <a:stretch>
            <a:fillRect/>
          </a:stretch>
        </p:blipFill>
        <p:spPr bwMode="auto">
          <a:xfrm>
            <a:off x="0" y="242888"/>
            <a:ext cx="9144000" cy="6372225"/>
          </a:xfrm>
          <a:prstGeom prst="rect">
            <a:avLst/>
          </a:prstGeom>
          <a:noFill/>
        </p:spPr>
      </p:pic>
      <p:sp>
        <p:nvSpPr>
          <p:cNvPr id="4" name="Title 4"/>
          <p:cNvSpPr txBox="1">
            <a:spLocks/>
          </p:cNvSpPr>
          <p:nvPr/>
        </p:nvSpPr>
        <p:spPr>
          <a:xfrm>
            <a:off x="685800" y="692976"/>
            <a:ext cx="7772400" cy="2520000"/>
          </a:xfrm>
          <a:prstGeom prst="rect">
            <a:avLst/>
          </a:prstGeom>
          <a:solidFill>
            <a:srgbClr val="002060">
              <a:alpha val="69804"/>
            </a:srgbClr>
          </a:solidFill>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lvl="0" algn="ctr">
              <a:spcBef>
                <a:spcPct val="0"/>
              </a:spcBef>
              <a:defRPr/>
            </a:pPr>
            <a:r>
              <a:rPr lang="en-GB" sz="3200" spc="-100" dirty="0" smtClean="0">
                <a:latin typeface="Gautami" pitchFamily="34" charset="0"/>
                <a:cs typeface="Gautami" pitchFamily="34" charset="0"/>
              </a:rPr>
              <a:t>Worldwide, if the sea level climbs only around a half a meter, then on the coasts, about 140 cities with more than a million human beings will be threatened.</a:t>
            </a:r>
            <a:endParaRPr lang="en-CA" sz="3200" spc="-100" dirty="0">
              <a:latin typeface="Gautami" pitchFamily="34" charset="0"/>
              <a:cs typeface="Gautami" pitchFamily="34" charset="0"/>
            </a:endParaRPr>
          </a:p>
        </p:txBody>
      </p:sp>
    </p:spTree>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esktop\Overpopulation\city-83576_192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899592" y="474345"/>
            <a:ext cx="3200684" cy="5909310"/>
          </a:xfrm>
          <a:prstGeom prst="rect">
            <a:avLst/>
          </a:prstGeom>
          <a:noFill/>
        </p:spPr>
        <p:txBody>
          <a:bodyPr wrap="none" rtlCol="0">
            <a:spAutoFit/>
          </a:bodyPr>
          <a:lstStyle/>
          <a:p>
            <a:pPr fontAlgn="base"/>
            <a:r>
              <a:rPr lang="en-CA" dirty="0" smtClean="0"/>
              <a:t>1. Guangzhou, China</a:t>
            </a:r>
          </a:p>
          <a:p>
            <a:pPr fontAlgn="base"/>
            <a:r>
              <a:rPr lang="en-CA" dirty="0" smtClean="0"/>
              <a:t>2. Mumbai, India</a:t>
            </a:r>
          </a:p>
          <a:p>
            <a:pPr fontAlgn="base"/>
            <a:r>
              <a:rPr lang="en-CA" dirty="0" smtClean="0"/>
              <a:t>3. Kolkata, India</a:t>
            </a:r>
          </a:p>
          <a:p>
            <a:pPr fontAlgn="base"/>
            <a:r>
              <a:rPr lang="en-CA" dirty="0" smtClean="0"/>
              <a:t>4. Guayaquil, Ecuador</a:t>
            </a:r>
          </a:p>
          <a:p>
            <a:pPr fontAlgn="base"/>
            <a:r>
              <a:rPr lang="en-CA" dirty="0" smtClean="0"/>
              <a:t>5. </a:t>
            </a:r>
            <a:r>
              <a:rPr lang="en-CA" dirty="0" err="1" smtClean="0"/>
              <a:t>Shenzen</a:t>
            </a:r>
            <a:r>
              <a:rPr lang="en-CA" dirty="0" smtClean="0"/>
              <a:t>, China</a:t>
            </a:r>
          </a:p>
          <a:p>
            <a:pPr fontAlgn="base"/>
            <a:r>
              <a:rPr lang="en-CA" dirty="0" smtClean="0"/>
              <a:t>6. Miami, Fla.</a:t>
            </a:r>
          </a:p>
          <a:p>
            <a:pPr fontAlgn="base"/>
            <a:r>
              <a:rPr lang="en-CA" dirty="0" smtClean="0"/>
              <a:t>7. Tianjin, China</a:t>
            </a:r>
          </a:p>
          <a:p>
            <a:pPr fontAlgn="base"/>
            <a:r>
              <a:rPr lang="en-CA" dirty="0" smtClean="0"/>
              <a:t>8. New York, N.Y.—Newark, N.J.</a:t>
            </a:r>
          </a:p>
          <a:p>
            <a:pPr fontAlgn="base"/>
            <a:r>
              <a:rPr lang="en-CA" dirty="0" smtClean="0"/>
              <a:t>9. Ho Chi Minh City, Vietnam</a:t>
            </a:r>
          </a:p>
          <a:p>
            <a:pPr fontAlgn="base"/>
            <a:r>
              <a:rPr lang="en-CA" dirty="0" smtClean="0"/>
              <a:t>10. New Orleans, La.</a:t>
            </a:r>
          </a:p>
          <a:p>
            <a:pPr fontAlgn="base"/>
            <a:r>
              <a:rPr lang="en-CA" dirty="0" smtClean="0"/>
              <a:t>11. Jakarta, Indonesia</a:t>
            </a:r>
          </a:p>
          <a:p>
            <a:pPr fontAlgn="base"/>
            <a:r>
              <a:rPr lang="en-CA" dirty="0" smtClean="0"/>
              <a:t>12. Abidjan, Ivory Coast</a:t>
            </a:r>
          </a:p>
          <a:p>
            <a:pPr fontAlgn="base"/>
            <a:r>
              <a:rPr lang="en-CA" dirty="0" smtClean="0"/>
              <a:t>13. Chennai, India</a:t>
            </a:r>
          </a:p>
          <a:p>
            <a:pPr fontAlgn="base"/>
            <a:r>
              <a:rPr lang="en-CA" dirty="0" smtClean="0"/>
              <a:t>14. </a:t>
            </a:r>
            <a:r>
              <a:rPr lang="en-CA" dirty="0" err="1" smtClean="0"/>
              <a:t>Surat</a:t>
            </a:r>
            <a:r>
              <a:rPr lang="en-CA" dirty="0" smtClean="0"/>
              <a:t>, India</a:t>
            </a:r>
          </a:p>
          <a:p>
            <a:pPr fontAlgn="base"/>
            <a:r>
              <a:rPr lang="en-CA" dirty="0" smtClean="0"/>
              <a:t>15. Zhanjiang, China</a:t>
            </a:r>
          </a:p>
          <a:p>
            <a:pPr fontAlgn="base"/>
            <a:r>
              <a:rPr lang="en-CA" dirty="0" smtClean="0"/>
              <a:t>16. Tampa—St. Petersburg, Fla.</a:t>
            </a:r>
          </a:p>
          <a:p>
            <a:pPr fontAlgn="base"/>
            <a:r>
              <a:rPr lang="en-CA" dirty="0" smtClean="0"/>
              <a:t>17. Boston, Mass.</a:t>
            </a:r>
          </a:p>
          <a:p>
            <a:pPr fontAlgn="base"/>
            <a:r>
              <a:rPr lang="en-CA" dirty="0" smtClean="0"/>
              <a:t>18. Bangkok, Thailand</a:t>
            </a:r>
          </a:p>
          <a:p>
            <a:pPr fontAlgn="base"/>
            <a:r>
              <a:rPr lang="en-CA" dirty="0" smtClean="0"/>
              <a:t>19. Xiamen, China</a:t>
            </a:r>
          </a:p>
          <a:p>
            <a:pPr fontAlgn="base"/>
            <a:r>
              <a:rPr lang="en-CA" dirty="0" smtClean="0"/>
              <a:t>20. Nagoya, Japan</a:t>
            </a:r>
          </a:p>
          <a:p>
            <a:endParaRPr lang="en-CA" dirty="0"/>
          </a:p>
        </p:txBody>
      </p:sp>
      <p:sp>
        <p:nvSpPr>
          <p:cNvPr id="6" name="Title 4"/>
          <p:cNvSpPr txBox="1">
            <a:spLocks/>
          </p:cNvSpPr>
          <p:nvPr/>
        </p:nvSpPr>
        <p:spPr>
          <a:xfrm>
            <a:off x="4716016" y="620688"/>
            <a:ext cx="3672408" cy="828000"/>
          </a:xfrm>
          <a:prstGeom prst="rect">
            <a:avLst/>
          </a:prstGeom>
          <a:noFill/>
        </p:spPr>
        <p:txBody>
          <a:bodyP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Top 20</a:t>
            </a:r>
            <a:r>
              <a:rPr kumimoji="0" lang="en-GB" sz="3200" i="0" u="none" strike="noStrike" kern="1200" cap="none" spc="-100" normalizeH="0" noProof="0" dirty="0" smtClean="0">
                <a:ln>
                  <a:noFill/>
                </a:ln>
                <a:effectLst/>
                <a:uLnTx/>
                <a:uFillTx/>
                <a:latin typeface="Gautami" pitchFamily="34" charset="0"/>
                <a:ea typeface="+mj-ea"/>
                <a:cs typeface="Gautami" pitchFamily="34" charset="0"/>
              </a:rPr>
              <a:t> Vulnerable Cities</a:t>
            </a:r>
            <a:endParaRPr kumimoji="0" lang="en-CA" sz="32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ransition>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ichael\Desktop\Overpopulation\wave-2085408_1920.jpg"/>
          <p:cNvPicPr>
            <a:picLocks noChangeAspect="1" noChangeArrowheads="1"/>
          </p:cNvPicPr>
          <p:nvPr/>
        </p:nvPicPr>
        <p:blipFill>
          <a:blip r:embed="rId3" cstate="print"/>
          <a:srcRect r="11515"/>
          <a:stretch>
            <a:fillRect/>
          </a:stretch>
        </p:blipFill>
        <p:spPr bwMode="auto">
          <a:xfrm>
            <a:off x="10388" y="692696"/>
            <a:ext cx="9133612" cy="6160867"/>
          </a:xfrm>
          <a:prstGeom prst="rect">
            <a:avLst/>
          </a:prstGeom>
          <a:noFill/>
        </p:spPr>
      </p:pic>
      <p:sp>
        <p:nvSpPr>
          <p:cNvPr id="4" name="Title 4"/>
          <p:cNvSpPr txBox="1">
            <a:spLocks/>
          </p:cNvSpPr>
          <p:nvPr/>
        </p:nvSpPr>
        <p:spPr>
          <a:xfrm>
            <a:off x="685800" y="692696"/>
            <a:ext cx="7772400" cy="2232247"/>
          </a:xfrm>
          <a:prstGeom prst="rect">
            <a:avLst/>
          </a:prstGeom>
          <a:solidFill>
            <a:srgbClr val="002060">
              <a:alpha val="69804"/>
            </a:srgbClr>
          </a:solidFill>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Due to the melting of ice the sea level is rising approximately 4.5 millimetres per year, but by the year 2100 the rise in the sea level will already have to be measured in metres.</a:t>
            </a:r>
            <a:endParaRPr kumimoji="0" lang="en-CA" sz="320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ichael\Desktop\Overpopulation\migration-2698946_1920.jpg"/>
          <p:cNvPicPr>
            <a:picLocks noChangeAspect="1" noChangeArrowheads="1"/>
          </p:cNvPicPr>
          <p:nvPr/>
        </p:nvPicPr>
        <p:blipFill>
          <a:blip r:embed="rId2" cstate="print"/>
          <a:srcRect/>
          <a:stretch>
            <a:fillRect/>
          </a:stretch>
        </p:blipFill>
        <p:spPr bwMode="auto">
          <a:xfrm>
            <a:off x="-35122" y="-7620"/>
            <a:ext cx="9179122" cy="5164812"/>
          </a:xfrm>
          <a:prstGeom prst="rect">
            <a:avLst/>
          </a:prstGeom>
          <a:noFill/>
        </p:spPr>
      </p:pic>
      <p:sp>
        <p:nvSpPr>
          <p:cNvPr id="2" name="Title 4"/>
          <p:cNvSpPr txBox="1">
            <a:spLocks/>
          </p:cNvSpPr>
          <p:nvPr/>
        </p:nvSpPr>
        <p:spPr>
          <a:xfrm>
            <a:off x="685800" y="3789041"/>
            <a:ext cx="7772400" cy="3024335"/>
          </a:xfrm>
          <a:prstGeom prst="rect">
            <a:avLst/>
          </a:prstGeom>
          <a:solidFill>
            <a:srgbClr val="002060">
              <a:alpha val="69804"/>
            </a:srgbClr>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i="0" u="none" strike="noStrike" kern="1200" cap="none" spc="-100" normalizeH="0" baseline="0" noProof="0" dirty="0" smtClean="0">
                <a:ln>
                  <a:noFill/>
                </a:ln>
                <a:effectLst/>
                <a:uLnTx/>
                <a:uFillTx/>
                <a:latin typeface="Gautami" pitchFamily="34" charset="0"/>
                <a:ea typeface="+mj-ea"/>
                <a:cs typeface="Gautami" pitchFamily="34" charset="0"/>
              </a:rPr>
              <a:t>In 35 to 50 years there will be around 300 to 350 million refugees, who leave their homelands as a consequence of the climate change as well as the effects of negative and difficult political, militaristic, religious and terroristic troubles and machinations.</a:t>
            </a:r>
            <a:endParaRPr kumimoji="0" lang="en-CA" sz="300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ichael\Desktop\Overpopulation\garbage-heap-354510_1920.jpg"/>
          <p:cNvPicPr>
            <a:picLocks noChangeAspect="1" noChangeArrowheads="1"/>
          </p:cNvPicPr>
          <p:nvPr/>
        </p:nvPicPr>
        <p:blipFill>
          <a:blip r:embed="rId2" cstate="print"/>
          <a:srcRect/>
          <a:stretch>
            <a:fillRect/>
          </a:stretch>
        </p:blipFill>
        <p:spPr bwMode="auto">
          <a:xfrm>
            <a:off x="0" y="0"/>
            <a:ext cx="9144000" cy="6096000"/>
          </a:xfrm>
          <a:prstGeom prst="rect">
            <a:avLst/>
          </a:prstGeom>
          <a:noFill/>
        </p:spPr>
      </p:pic>
      <p:sp>
        <p:nvSpPr>
          <p:cNvPr id="2" name="Title 4"/>
          <p:cNvSpPr txBox="1">
            <a:spLocks/>
          </p:cNvSpPr>
          <p:nvPr/>
        </p:nvSpPr>
        <p:spPr>
          <a:xfrm>
            <a:off x="685800" y="4581129"/>
            <a:ext cx="7772400" cy="2232247"/>
          </a:xfrm>
          <a:prstGeom prst="rect">
            <a:avLst/>
          </a:prstGeom>
          <a:solidFill>
            <a:srgbClr val="002060">
              <a:alpha val="69804"/>
            </a:srgbClr>
          </a:solidFill>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CA"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3200" i="0" u="none" strike="noStrike" kern="1200" cap="none" spc="-100" normalizeH="0" baseline="0" noProof="0" dirty="0" smtClean="0">
                <a:ln>
                  <a:noFill/>
                </a:ln>
                <a:effectLst/>
                <a:uLnTx/>
                <a:uFillTx/>
                <a:latin typeface="Gautami" pitchFamily="34" charset="0"/>
                <a:ea typeface="+mj-ea"/>
                <a:cs typeface="Gautami" pitchFamily="34" charset="0"/>
              </a:rPr>
              <a:t>Increasingly there will be an inability to keep up with the growing problems of unemployment, sanitation, garbage, energy requirements, food, fresh water, housing.</a:t>
            </a:r>
            <a:endParaRPr kumimoji="0" lang="en-CA" sz="320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ichael\Desktop\Overpopulation\industry-1761801_1920.jpg"/>
          <p:cNvPicPr>
            <a:picLocks noChangeAspect="1" noChangeArrowheads="1"/>
          </p:cNvPicPr>
          <p:nvPr/>
        </p:nvPicPr>
        <p:blipFill>
          <a:blip r:embed="rId3" cstate="print"/>
          <a:stretch>
            <a:fillRect/>
          </a:stretch>
        </p:blipFill>
        <p:spPr bwMode="auto">
          <a:xfrm>
            <a:off x="0" y="431577"/>
            <a:ext cx="9144000" cy="5919787"/>
          </a:xfrm>
          <a:prstGeom prst="rect">
            <a:avLst/>
          </a:prstGeom>
          <a:noFill/>
        </p:spPr>
      </p:pic>
      <p:sp>
        <p:nvSpPr>
          <p:cNvPr id="3" name="Title 4"/>
          <p:cNvSpPr txBox="1">
            <a:spLocks/>
          </p:cNvSpPr>
          <p:nvPr/>
        </p:nvSpPr>
        <p:spPr>
          <a:xfrm>
            <a:off x="899592" y="620688"/>
            <a:ext cx="2232000" cy="828000"/>
          </a:xfrm>
          <a:prstGeom prst="rect">
            <a:avLst/>
          </a:prstGeom>
          <a:solidFill>
            <a:srgbClr val="002060">
              <a:alpha val="69804"/>
            </a:srgbClr>
          </a:solidFill>
        </p:spPr>
        <p:txBody>
          <a:bodyP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500" i="0" u="none" strike="noStrike" kern="1200" cap="none" spc="-100" normalizeH="0" baseline="0" noProof="0" dirty="0" smtClean="0">
                <a:ln>
                  <a:noFill/>
                </a:ln>
                <a:effectLst/>
                <a:uLnTx/>
                <a:uFillTx/>
                <a:latin typeface="Gautami" pitchFamily="34" charset="0"/>
                <a:ea typeface="+mj-ea"/>
                <a:cs typeface="Gautami" pitchFamily="34" charset="0"/>
              </a:rPr>
              <a:t>Air Pollution</a:t>
            </a:r>
            <a:endParaRPr kumimoji="0" lang="en-CA" sz="35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pic>
        <p:nvPicPr>
          <p:cNvPr id="12291" name="Picture 3" descr="C:\Users\Michael\Desktop\Overpopulation\scooter-1643004_1920.jpg"/>
          <p:cNvPicPr>
            <a:picLocks noChangeAspect="1" noChangeArrowheads="1"/>
          </p:cNvPicPr>
          <p:nvPr/>
        </p:nvPicPr>
        <p:blipFill>
          <a:blip r:embed="rId4" cstate="print"/>
          <a:srcRect/>
          <a:stretch>
            <a:fillRect/>
          </a:stretch>
        </p:blipFill>
        <p:spPr bwMode="auto">
          <a:xfrm>
            <a:off x="206428" y="4005064"/>
            <a:ext cx="3455447" cy="2304256"/>
          </a:xfrm>
          <a:prstGeom prst="rect">
            <a:avLst/>
          </a:prstGeom>
          <a:ln>
            <a:noFill/>
          </a:ln>
          <a:effectLst>
            <a:softEdge rad="112500"/>
          </a:effectLst>
        </p:spPr>
      </p:pic>
    </p:spTree>
  </p:cSld>
  <p:clrMapOvr>
    <a:masterClrMapping/>
  </p:clrMapOvr>
  <p:transition>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hael\Desktop\Overpopulation\sea-1017596_1920.jpg"/>
          <p:cNvPicPr>
            <a:picLocks noChangeAspect="1" noChangeArrowheads="1"/>
          </p:cNvPicPr>
          <p:nvPr/>
        </p:nvPicPr>
        <p:blipFill>
          <a:blip r:embed="rId3" cstate="print"/>
          <a:srcRect/>
          <a:stretch>
            <a:fillRect/>
          </a:stretch>
        </p:blipFill>
        <p:spPr bwMode="auto">
          <a:xfrm>
            <a:off x="18000" y="393000"/>
            <a:ext cx="9108000" cy="6072000"/>
          </a:xfrm>
          <a:prstGeom prst="rect">
            <a:avLst/>
          </a:prstGeom>
          <a:noFill/>
        </p:spPr>
      </p:pic>
      <p:sp>
        <p:nvSpPr>
          <p:cNvPr id="2" name="Title 4"/>
          <p:cNvSpPr txBox="1">
            <a:spLocks/>
          </p:cNvSpPr>
          <p:nvPr/>
        </p:nvSpPr>
        <p:spPr>
          <a:xfrm>
            <a:off x="899592" y="620688"/>
            <a:ext cx="2520000" cy="900000"/>
          </a:xfrm>
          <a:prstGeom prst="rect">
            <a:avLst/>
          </a:prstGeom>
          <a:solidFill>
            <a:srgbClr val="002060">
              <a:alpha val="69804"/>
            </a:srgbClr>
          </a:solidFill>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Ocean Pollution</a:t>
            </a:r>
            <a:endParaRPr kumimoji="0" lang="en-CA" sz="32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pic>
        <p:nvPicPr>
          <p:cNvPr id="1027" name="Picture 3" descr="C:\Users\Michael\Desktop\Overpopulation\nuclear-waste-1471361_1920.jpg"/>
          <p:cNvPicPr>
            <a:picLocks noChangeAspect="1" noChangeArrowheads="1"/>
          </p:cNvPicPr>
          <p:nvPr/>
        </p:nvPicPr>
        <p:blipFill>
          <a:blip r:embed="rId4" cstate="print"/>
          <a:srcRect l="19235" t="35740" r="24158"/>
          <a:stretch>
            <a:fillRect/>
          </a:stretch>
        </p:blipFill>
        <p:spPr bwMode="auto">
          <a:xfrm>
            <a:off x="4707851" y="3573884"/>
            <a:ext cx="3680573" cy="2159372"/>
          </a:xfrm>
          <a:prstGeom prst="ellipse">
            <a:avLst/>
          </a:prstGeom>
          <a:ln>
            <a:noFill/>
          </a:ln>
          <a:effectLst>
            <a:softEdge rad="112500"/>
          </a:effectLst>
        </p:spPr>
      </p:pic>
    </p:spTree>
  </p:cSld>
  <p:clrMapOvr>
    <a:masterClrMapping/>
  </p:clrMapOvr>
  <p:transition>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ichael\Desktop\Overpopulation\monolithic-part-of-the-waters-3137978_1920.jpg"/>
          <p:cNvPicPr>
            <a:picLocks noChangeAspect="1" noChangeArrowheads="1"/>
          </p:cNvPicPr>
          <p:nvPr/>
        </p:nvPicPr>
        <p:blipFill>
          <a:blip r:embed="rId3" cstate="print"/>
          <a:srcRect/>
          <a:stretch>
            <a:fillRect/>
          </a:stretch>
        </p:blipFill>
        <p:spPr bwMode="auto">
          <a:xfrm>
            <a:off x="0" y="548680"/>
            <a:ext cx="9133209" cy="5765866"/>
          </a:xfrm>
          <a:prstGeom prst="rect">
            <a:avLst/>
          </a:prstGeom>
          <a:noFill/>
        </p:spPr>
      </p:pic>
      <p:sp>
        <p:nvSpPr>
          <p:cNvPr id="2" name="Title 4"/>
          <p:cNvSpPr txBox="1">
            <a:spLocks/>
          </p:cNvSpPr>
          <p:nvPr/>
        </p:nvSpPr>
        <p:spPr>
          <a:xfrm>
            <a:off x="899592" y="620688"/>
            <a:ext cx="5976000" cy="900000"/>
          </a:xfrm>
          <a:prstGeom prst="rect">
            <a:avLst/>
          </a:prstGeom>
          <a:solidFill>
            <a:srgbClr val="002060">
              <a:alpha val="69804"/>
            </a:srgbClr>
          </a:solidFill>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Fresh Water Contamination by Industry</a:t>
            </a:r>
            <a:endParaRPr kumimoji="0" lang="en-CA" sz="32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ransition>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ichael\Desktop\Overpopulation\quarry-2279602_1920.jpg"/>
          <p:cNvPicPr>
            <a:picLocks noChangeAspect="1" noChangeArrowheads="1"/>
          </p:cNvPicPr>
          <p:nvPr/>
        </p:nvPicPr>
        <p:blipFill>
          <a:blip r:embed="rId3" cstate="print"/>
          <a:srcRect/>
          <a:stretch>
            <a:fillRect/>
          </a:stretch>
        </p:blipFill>
        <p:spPr bwMode="auto">
          <a:xfrm>
            <a:off x="0" y="380173"/>
            <a:ext cx="9144000" cy="6097654"/>
          </a:xfrm>
          <a:prstGeom prst="rect">
            <a:avLst/>
          </a:prstGeom>
          <a:noFill/>
        </p:spPr>
      </p:pic>
      <p:sp>
        <p:nvSpPr>
          <p:cNvPr id="2" name="Title 4"/>
          <p:cNvSpPr txBox="1">
            <a:spLocks/>
          </p:cNvSpPr>
          <p:nvPr/>
        </p:nvSpPr>
        <p:spPr>
          <a:xfrm>
            <a:off x="899592" y="620688"/>
            <a:ext cx="3384000" cy="828000"/>
          </a:xfrm>
          <a:prstGeom prst="rect">
            <a:avLst/>
          </a:prstGeom>
          <a:solidFill>
            <a:srgbClr val="002060">
              <a:alpha val="69804"/>
            </a:srgbClr>
          </a:solidFill>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Thirst For Resources</a:t>
            </a:r>
            <a:endParaRPr kumimoji="0" lang="en-CA" sz="32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pic>
        <p:nvPicPr>
          <p:cNvPr id="2051" name="Picture 3" descr="C:\Users\Michael\Desktop\Overpopulation\oil-106913_1920.jpg"/>
          <p:cNvPicPr>
            <a:picLocks noChangeAspect="1" noChangeArrowheads="1"/>
          </p:cNvPicPr>
          <p:nvPr/>
        </p:nvPicPr>
        <p:blipFill>
          <a:blip r:embed="rId4" cstate="print"/>
          <a:srcRect/>
          <a:stretch>
            <a:fillRect/>
          </a:stretch>
        </p:blipFill>
        <p:spPr bwMode="auto">
          <a:xfrm>
            <a:off x="4355976" y="3140968"/>
            <a:ext cx="4644007" cy="3093586"/>
          </a:xfrm>
          <a:prstGeom prst="rect">
            <a:avLst/>
          </a:prstGeom>
          <a:ln>
            <a:noFill/>
          </a:ln>
          <a:effectLst>
            <a:softEdge rad="112500"/>
          </a:effectLst>
        </p:spPr>
      </p:pic>
    </p:spTree>
  </p:cSld>
  <p:clrMapOvr>
    <a:masterClrMapping/>
  </p:clrMapOvr>
  <p:transition>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ichael\Desktop\Overpopulation\africa-1170031_1920.jpg"/>
          <p:cNvPicPr>
            <a:picLocks noChangeAspect="1" noChangeArrowheads="1"/>
          </p:cNvPicPr>
          <p:nvPr/>
        </p:nvPicPr>
        <p:blipFill>
          <a:blip r:embed="rId3" cstate="print"/>
          <a:srcRect r="50903"/>
          <a:stretch>
            <a:fillRect/>
          </a:stretch>
        </p:blipFill>
        <p:spPr bwMode="auto">
          <a:xfrm>
            <a:off x="0" y="0"/>
            <a:ext cx="9144000" cy="6857999"/>
          </a:xfrm>
          <a:prstGeom prst="rect">
            <a:avLst/>
          </a:prstGeom>
          <a:noFill/>
        </p:spPr>
      </p:pic>
      <p:sp>
        <p:nvSpPr>
          <p:cNvPr id="2" name="Title 4"/>
          <p:cNvSpPr txBox="1">
            <a:spLocks/>
          </p:cNvSpPr>
          <p:nvPr/>
        </p:nvSpPr>
        <p:spPr>
          <a:xfrm>
            <a:off x="899592" y="620688"/>
            <a:ext cx="3240000" cy="900000"/>
          </a:xfrm>
          <a:prstGeom prst="rect">
            <a:avLst/>
          </a:prstGeom>
          <a:solidFill>
            <a:srgbClr val="002060">
              <a:alpha val="69804"/>
            </a:srgbClr>
          </a:solidFill>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Desertification</a:t>
            </a:r>
            <a:endParaRPr kumimoji="0" lang="en-CA" sz="32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hael\Desktop\Overpopulation\1524189000_b34c025e74_b.jpg"/>
          <p:cNvPicPr>
            <a:picLocks noChangeAspect="1" noChangeArrowheads="1"/>
          </p:cNvPicPr>
          <p:nvPr/>
        </p:nvPicPr>
        <p:blipFill>
          <a:blip r:embed="rId3" cstate="print"/>
          <a:srcRect/>
          <a:stretch>
            <a:fillRect/>
          </a:stretch>
        </p:blipFill>
        <p:spPr bwMode="auto">
          <a:xfrm>
            <a:off x="0" y="0"/>
            <a:ext cx="9180000" cy="6885000"/>
          </a:xfrm>
          <a:prstGeom prst="rect">
            <a:avLst/>
          </a:prstGeom>
          <a:noFill/>
        </p:spPr>
      </p:pic>
      <p:sp>
        <p:nvSpPr>
          <p:cNvPr id="3" name="TextBox 2"/>
          <p:cNvSpPr txBox="1"/>
          <p:nvPr/>
        </p:nvSpPr>
        <p:spPr>
          <a:xfrm>
            <a:off x="6118836" y="6372036"/>
            <a:ext cx="2773644" cy="369332"/>
          </a:xfrm>
          <a:prstGeom prst="rect">
            <a:avLst/>
          </a:prstGeom>
          <a:noFill/>
        </p:spPr>
        <p:txBody>
          <a:bodyPr wrap="none" rtlCol="0">
            <a:spAutoFit/>
          </a:bodyPr>
          <a:lstStyle/>
          <a:p>
            <a:r>
              <a:rPr lang="en-CA" dirty="0" smtClean="0"/>
              <a:t>photo by </a:t>
            </a:r>
            <a:r>
              <a:rPr lang="en-CA" dirty="0" smtClean="0">
                <a:effectLst>
                  <a:outerShdw blurRad="38100" dist="38100" dir="2700000" algn="tl">
                    <a:srgbClr val="000000">
                      <a:alpha val="43137"/>
                    </a:srgbClr>
                  </a:outerShdw>
                </a:effectLst>
              </a:rPr>
              <a:t>Matt</a:t>
            </a:r>
            <a:r>
              <a:rPr lang="en-CA" dirty="0" smtClean="0"/>
              <a:t> Zimmerman</a:t>
            </a:r>
            <a:endParaRPr lang="en-CA" dirty="0"/>
          </a:p>
        </p:txBody>
      </p:sp>
      <p:sp>
        <p:nvSpPr>
          <p:cNvPr id="5" name="Title 4"/>
          <p:cNvSpPr txBox="1">
            <a:spLocks/>
          </p:cNvSpPr>
          <p:nvPr/>
        </p:nvSpPr>
        <p:spPr>
          <a:xfrm>
            <a:off x="685800" y="332656"/>
            <a:ext cx="7772400" cy="1224000"/>
          </a:xfrm>
          <a:prstGeom prst="rect">
            <a:avLst/>
          </a:prstGeom>
          <a:solidFill>
            <a:srgbClr val="002060">
              <a:alpha val="69804"/>
            </a:srgbClr>
          </a:solidFill>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Already today three quarters of the native forests in Asia are cleared and destroyed beyond recovery.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CA" sz="3200" i="0" u="none" strike="noStrike" kern="1200" cap="none" spc="-100" normalizeH="0" baseline="0" noProof="0" dirty="0">
              <a:ln>
                <a:noFill/>
              </a:ln>
              <a:effectLst/>
              <a:uLnTx/>
              <a:uFillTx/>
              <a:latin typeface="+mj-lt"/>
              <a:ea typeface="+mj-ea"/>
              <a:cs typeface="+mj-cs"/>
            </a:endParaRPr>
          </a:p>
        </p:txBody>
      </p:sp>
    </p:spTree>
  </p:cSld>
  <p:clrMapOvr>
    <a:masterClrMapping/>
  </p:clrMapOvr>
  <p:transition>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ichael\Desktop\Overpopulation\herbicide-587589_1920.jpg"/>
          <p:cNvPicPr>
            <a:picLocks noChangeAspect="1" noChangeArrowheads="1"/>
          </p:cNvPicPr>
          <p:nvPr/>
        </p:nvPicPr>
        <p:blipFill>
          <a:blip r:embed="rId3" cstate="print"/>
          <a:srcRect l="5575"/>
          <a:stretch>
            <a:fillRect/>
          </a:stretch>
        </p:blipFill>
        <p:spPr bwMode="auto">
          <a:xfrm>
            <a:off x="0" y="223729"/>
            <a:ext cx="9144000" cy="6410543"/>
          </a:xfrm>
          <a:prstGeom prst="rect">
            <a:avLst/>
          </a:prstGeom>
          <a:noFill/>
        </p:spPr>
      </p:pic>
      <p:sp>
        <p:nvSpPr>
          <p:cNvPr id="2" name="Title 4"/>
          <p:cNvSpPr txBox="1">
            <a:spLocks/>
          </p:cNvSpPr>
          <p:nvPr/>
        </p:nvSpPr>
        <p:spPr>
          <a:xfrm>
            <a:off x="899592" y="620688"/>
            <a:ext cx="3780000" cy="900000"/>
          </a:xfrm>
          <a:prstGeom prst="rect">
            <a:avLst/>
          </a:prstGeom>
          <a:solidFill>
            <a:srgbClr val="002060">
              <a:alpha val="69804"/>
            </a:srgbClr>
          </a:solidFill>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Food and Land Pollution</a:t>
            </a:r>
            <a:endParaRPr kumimoji="0" lang="en-CA" sz="32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pic>
        <p:nvPicPr>
          <p:cNvPr id="2051" name="Picture 3" descr="C:\Users\Michael\Desktop\Overpopulation\bees-18192_1920.jpg"/>
          <p:cNvPicPr>
            <a:picLocks noChangeAspect="1" noChangeArrowheads="1"/>
          </p:cNvPicPr>
          <p:nvPr/>
        </p:nvPicPr>
        <p:blipFill>
          <a:blip r:embed="rId4" cstate="print"/>
          <a:srcRect/>
          <a:stretch>
            <a:fillRect/>
          </a:stretch>
        </p:blipFill>
        <p:spPr bwMode="auto">
          <a:xfrm>
            <a:off x="5868144" y="4365104"/>
            <a:ext cx="3045804" cy="2030536"/>
          </a:xfrm>
          <a:prstGeom prst="rect">
            <a:avLst/>
          </a:prstGeom>
          <a:ln>
            <a:noFill/>
          </a:ln>
          <a:effectLst>
            <a:softEdge rad="112500"/>
          </a:effectLst>
        </p:spPr>
      </p:pic>
    </p:spTree>
  </p:cSld>
  <p:clrMapOvr>
    <a:masterClrMapping/>
  </p:clrMapOvr>
  <p:transition>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ichael\Desktop\Overpopulation\view-3397292_1920.jpg"/>
          <p:cNvPicPr>
            <a:picLocks noChangeAspect="1" noChangeArrowheads="1"/>
          </p:cNvPicPr>
          <p:nvPr/>
        </p:nvPicPr>
        <p:blipFill>
          <a:blip r:embed="rId3" cstate="print"/>
          <a:srcRect/>
          <a:stretch>
            <a:fillRect/>
          </a:stretch>
        </p:blipFill>
        <p:spPr bwMode="auto">
          <a:xfrm>
            <a:off x="0" y="404665"/>
            <a:ext cx="9107275" cy="6073164"/>
          </a:xfrm>
          <a:prstGeom prst="rect">
            <a:avLst/>
          </a:prstGeom>
          <a:noFill/>
        </p:spPr>
      </p:pic>
      <p:sp>
        <p:nvSpPr>
          <p:cNvPr id="2" name="Title 4"/>
          <p:cNvSpPr txBox="1">
            <a:spLocks/>
          </p:cNvSpPr>
          <p:nvPr/>
        </p:nvSpPr>
        <p:spPr>
          <a:xfrm>
            <a:off x="899592" y="620688"/>
            <a:ext cx="4212000" cy="900000"/>
          </a:xfrm>
          <a:prstGeom prst="rect">
            <a:avLst/>
          </a:prstGeom>
          <a:solidFill>
            <a:srgbClr val="002060">
              <a:alpha val="69804"/>
            </a:srgbClr>
          </a:solidFill>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Slums and Urbanisation</a:t>
            </a:r>
            <a:endParaRPr kumimoji="0" lang="en-CA" sz="32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ransition>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esktop\Overpopulation\philippines-321674_1920.jpg"/>
          <p:cNvPicPr>
            <a:picLocks noChangeAspect="1" noChangeArrowheads="1"/>
          </p:cNvPicPr>
          <p:nvPr/>
        </p:nvPicPr>
        <p:blipFill>
          <a:blip r:embed="rId3" cstate="print"/>
          <a:srcRect/>
          <a:stretch>
            <a:fillRect/>
          </a:stretch>
        </p:blipFill>
        <p:spPr bwMode="auto">
          <a:xfrm>
            <a:off x="0" y="766762"/>
            <a:ext cx="9144000" cy="6091238"/>
          </a:xfrm>
          <a:prstGeom prst="rect">
            <a:avLst/>
          </a:prstGeom>
          <a:noFill/>
        </p:spPr>
      </p:pic>
      <p:pic>
        <p:nvPicPr>
          <p:cNvPr id="5123" name="Picture 3" descr="C:\Users\Michael\Desktop\Overpopulation\slums-2635238_1920.jpg"/>
          <p:cNvPicPr>
            <a:picLocks noChangeAspect="1" noChangeArrowheads="1"/>
          </p:cNvPicPr>
          <p:nvPr/>
        </p:nvPicPr>
        <p:blipFill>
          <a:blip r:embed="rId4" cstate="print"/>
          <a:srcRect/>
          <a:stretch>
            <a:fillRect/>
          </a:stretch>
        </p:blipFill>
        <p:spPr bwMode="auto">
          <a:xfrm>
            <a:off x="4865756" y="1"/>
            <a:ext cx="4278244" cy="2852936"/>
          </a:xfrm>
          <a:prstGeom prst="rect">
            <a:avLst/>
          </a:prstGeom>
          <a:ln>
            <a:noFill/>
          </a:ln>
          <a:effectLst>
            <a:softEdge rad="112500"/>
          </a:effectLst>
        </p:spPr>
      </p:pic>
      <p:sp>
        <p:nvSpPr>
          <p:cNvPr id="4" name="Title 4"/>
          <p:cNvSpPr txBox="1">
            <a:spLocks/>
          </p:cNvSpPr>
          <p:nvPr/>
        </p:nvSpPr>
        <p:spPr>
          <a:xfrm>
            <a:off x="1403648" y="5445225"/>
            <a:ext cx="6336704" cy="828000"/>
          </a:xfrm>
          <a:prstGeom prst="rect">
            <a:avLst/>
          </a:prstGeom>
          <a:solidFill>
            <a:srgbClr val="002060">
              <a:alpha val="69804"/>
            </a:srgbClr>
          </a:solidFill>
          <a:ln w="38100">
            <a:noFill/>
            <a:bevel/>
          </a:ln>
        </p:spPr>
        <p:txBody>
          <a:bodyP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bacterial contamination</a:t>
            </a:r>
            <a:r>
              <a:rPr kumimoji="0" lang="en-GB" sz="3200" i="0" u="none" strike="noStrike" kern="1200" cap="none" spc="-100" normalizeH="0" noProof="0" dirty="0" smtClean="0">
                <a:ln>
                  <a:noFill/>
                </a:ln>
                <a:effectLst/>
                <a:uLnTx/>
                <a:uFillTx/>
                <a:latin typeface="Gautami" pitchFamily="34" charset="0"/>
                <a:ea typeface="+mj-ea"/>
                <a:cs typeface="Gautami" pitchFamily="34" charset="0"/>
              </a:rPr>
              <a:t> of</a:t>
            </a: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 food and water</a:t>
            </a:r>
            <a:endParaRPr kumimoji="0" lang="en-CA" sz="320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ichael\Desktop\Overpopulation\people-1550501_1920.jpg"/>
          <p:cNvPicPr>
            <a:picLocks noChangeAspect="1" noChangeArrowheads="1"/>
          </p:cNvPicPr>
          <p:nvPr/>
        </p:nvPicPr>
        <p:blipFill>
          <a:blip r:embed="rId3" cstate="print"/>
          <a:srcRect/>
          <a:stretch>
            <a:fillRect/>
          </a:stretch>
        </p:blipFill>
        <p:spPr bwMode="auto">
          <a:xfrm>
            <a:off x="137" y="380265"/>
            <a:ext cx="9143726" cy="6097471"/>
          </a:xfrm>
          <a:prstGeom prst="rect">
            <a:avLst/>
          </a:prstGeom>
          <a:noFill/>
        </p:spPr>
      </p:pic>
      <p:sp>
        <p:nvSpPr>
          <p:cNvPr id="3" name="Title 4"/>
          <p:cNvSpPr txBox="1">
            <a:spLocks/>
          </p:cNvSpPr>
          <p:nvPr/>
        </p:nvSpPr>
        <p:spPr>
          <a:xfrm>
            <a:off x="899592" y="620688"/>
            <a:ext cx="4320000" cy="900000"/>
          </a:xfrm>
          <a:prstGeom prst="rect">
            <a:avLst/>
          </a:prstGeom>
          <a:solidFill>
            <a:srgbClr val="002060">
              <a:alpha val="69804"/>
            </a:srgbClr>
          </a:solidFill>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0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i="0" u="none" strike="noStrike" kern="1200" cap="none" spc="-100" normalizeH="0" baseline="0" noProof="0" dirty="0" smtClean="0">
                <a:ln>
                  <a:noFill/>
                </a:ln>
                <a:effectLst/>
                <a:uLnTx/>
                <a:uFillTx/>
                <a:latin typeface="Gautami" pitchFamily="34" charset="0"/>
                <a:ea typeface="+mj-ea"/>
                <a:cs typeface="Gautami" pitchFamily="34" charset="0"/>
              </a:rPr>
              <a:t>Poverty</a:t>
            </a:r>
            <a:r>
              <a:rPr kumimoji="0" lang="en-GB" sz="3000" i="0" u="none" strike="noStrike" kern="1200" cap="none" spc="-100" normalizeH="0" noProof="0" dirty="0" smtClean="0">
                <a:ln>
                  <a:noFill/>
                </a:ln>
                <a:effectLst/>
                <a:uLnTx/>
                <a:uFillTx/>
                <a:latin typeface="Gautami" pitchFamily="34" charset="0"/>
                <a:ea typeface="+mj-ea"/>
                <a:cs typeface="Gautami" pitchFamily="34" charset="0"/>
              </a:rPr>
              <a:t> and homelessness</a:t>
            </a:r>
            <a:endParaRPr kumimoji="0" lang="en-CA" sz="30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ransition>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esktop\Overpopulation\children-63175_1920.jpg"/>
          <p:cNvPicPr>
            <a:picLocks noChangeAspect="1" noChangeArrowheads="1"/>
          </p:cNvPicPr>
          <p:nvPr/>
        </p:nvPicPr>
        <p:blipFill>
          <a:blip r:embed="rId3" cstate="print"/>
          <a:srcRect/>
          <a:stretch>
            <a:fillRect/>
          </a:stretch>
        </p:blipFill>
        <p:spPr bwMode="auto">
          <a:xfrm>
            <a:off x="18000" y="143953"/>
            <a:ext cx="9108000" cy="6570095"/>
          </a:xfrm>
          <a:prstGeom prst="rect">
            <a:avLst/>
          </a:prstGeom>
          <a:noFill/>
        </p:spPr>
      </p:pic>
      <p:sp>
        <p:nvSpPr>
          <p:cNvPr id="2" name="Title 4"/>
          <p:cNvSpPr txBox="1">
            <a:spLocks/>
          </p:cNvSpPr>
          <p:nvPr/>
        </p:nvSpPr>
        <p:spPr>
          <a:xfrm>
            <a:off x="899592" y="620688"/>
            <a:ext cx="5040000" cy="900000"/>
          </a:xfrm>
          <a:prstGeom prst="rect">
            <a:avLst/>
          </a:prstGeom>
          <a:solidFill>
            <a:srgbClr val="002060">
              <a:alpha val="69804"/>
            </a:srgbClr>
          </a:solidFill>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Exploitation</a:t>
            </a:r>
            <a:r>
              <a:rPr kumimoji="0" lang="en-GB" sz="3200" i="0" u="none" strike="noStrike" kern="1200" cap="none" spc="-100" normalizeH="0" noProof="0" dirty="0" smtClean="0">
                <a:ln>
                  <a:noFill/>
                </a:ln>
                <a:effectLst/>
                <a:uLnTx/>
                <a:uFillTx/>
                <a:latin typeface="Gautami" pitchFamily="34" charset="0"/>
                <a:ea typeface="+mj-ea"/>
                <a:cs typeface="Gautami" pitchFamily="34" charset="0"/>
              </a:rPr>
              <a:t> of the Vulnerable</a:t>
            </a:r>
            <a:endParaRPr kumimoji="0" lang="en-CA" sz="32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ransition>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ichael\Desktop\Overpopulation\feet-2431051_1920.jpg"/>
          <p:cNvPicPr>
            <a:picLocks noChangeAspect="1" noChangeArrowheads="1"/>
          </p:cNvPicPr>
          <p:nvPr/>
        </p:nvPicPr>
        <p:blipFill>
          <a:blip r:embed="rId2" cstate="print"/>
          <a:srcRect/>
          <a:stretch>
            <a:fillRect/>
          </a:stretch>
        </p:blipFill>
        <p:spPr bwMode="auto">
          <a:xfrm>
            <a:off x="36000" y="404180"/>
            <a:ext cx="9072000" cy="6049641"/>
          </a:xfrm>
          <a:prstGeom prst="rect">
            <a:avLst/>
          </a:prstGeom>
          <a:noFill/>
        </p:spPr>
      </p:pic>
      <p:sp>
        <p:nvSpPr>
          <p:cNvPr id="2" name="Title 4"/>
          <p:cNvSpPr txBox="1">
            <a:spLocks/>
          </p:cNvSpPr>
          <p:nvPr/>
        </p:nvSpPr>
        <p:spPr>
          <a:xfrm>
            <a:off x="899592" y="620688"/>
            <a:ext cx="3960000" cy="900000"/>
          </a:xfrm>
          <a:prstGeom prst="rect">
            <a:avLst/>
          </a:prstGeom>
          <a:solidFill>
            <a:srgbClr val="002060">
              <a:alpha val="69804"/>
            </a:srgbClr>
          </a:solidFill>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Growing Inequality</a:t>
            </a:r>
            <a:endParaRPr kumimoji="0" lang="en-CA" sz="32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ransition>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Michael\Desktop\Overpopulation\earth-1149733_1920.jpg"/>
          <p:cNvPicPr>
            <a:picLocks noChangeAspect="1" noChangeArrowheads="1"/>
          </p:cNvPicPr>
          <p:nvPr/>
        </p:nvPicPr>
        <p:blipFill>
          <a:blip r:embed="rId2" cstate="print"/>
          <a:srcRect/>
          <a:stretch>
            <a:fillRect/>
          </a:stretch>
        </p:blipFill>
        <p:spPr bwMode="auto">
          <a:xfrm>
            <a:off x="24839" y="404664"/>
            <a:ext cx="9094323" cy="6048672"/>
          </a:xfrm>
          <a:prstGeom prst="rect">
            <a:avLst/>
          </a:prstGeom>
          <a:noFill/>
        </p:spPr>
      </p:pic>
      <p:sp>
        <p:nvSpPr>
          <p:cNvPr id="4" name="Title 4"/>
          <p:cNvSpPr txBox="1">
            <a:spLocks/>
          </p:cNvSpPr>
          <p:nvPr/>
        </p:nvSpPr>
        <p:spPr>
          <a:xfrm>
            <a:off x="685800" y="512936"/>
            <a:ext cx="7772400" cy="2376000"/>
          </a:xfrm>
          <a:prstGeom prst="rect">
            <a:avLst/>
          </a:prstGeom>
          <a:solidFill>
            <a:srgbClr val="002060">
              <a:alpha val="69804"/>
            </a:srgbClr>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lvl="0" algn="ctr">
              <a:spcBef>
                <a:spcPct val="0"/>
              </a:spcBef>
              <a:defRPr/>
            </a:pPr>
            <a:r>
              <a:rPr lang="en-GB" sz="3200" spc="-100" dirty="0" smtClean="0">
                <a:latin typeface="Gautami" pitchFamily="34" charset="0"/>
                <a:cs typeface="Gautami" pitchFamily="34" charset="0"/>
              </a:rPr>
              <a:t>For further articles on overpopulation:</a:t>
            </a:r>
          </a:p>
          <a:p>
            <a:pPr algn="ctr">
              <a:spcBef>
                <a:spcPct val="0"/>
              </a:spcBef>
              <a:defRPr/>
            </a:pPr>
            <a:r>
              <a:rPr lang="en-GB" sz="3200" spc="-100" dirty="0" smtClean="0">
                <a:latin typeface="Gautami" pitchFamily="34" charset="0"/>
                <a:cs typeface="Gautami" pitchFamily="34" charset="0"/>
              </a:rPr>
              <a:t>https://ca.figu.org/figu-articles-on-overpopulation.html</a:t>
            </a:r>
            <a:endParaRPr lang="en-CA" sz="3200" dirty="0" smtClean="0"/>
          </a:p>
        </p:txBody>
      </p:sp>
    </p:spTree>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ichael\Desktop\Overpopulation\rainforest-78516_1920.jpg"/>
          <p:cNvPicPr>
            <a:picLocks noChangeAspect="1" noChangeArrowheads="1"/>
          </p:cNvPicPr>
          <p:nvPr/>
        </p:nvPicPr>
        <p:blipFill>
          <a:blip r:embed="rId3" cstate="print"/>
          <a:srcRect l="25000"/>
          <a:stretch>
            <a:fillRect/>
          </a:stretch>
        </p:blipFill>
        <p:spPr bwMode="auto">
          <a:xfrm>
            <a:off x="-18000" y="-13500"/>
            <a:ext cx="9180000" cy="6885000"/>
          </a:xfrm>
          <a:prstGeom prst="rect">
            <a:avLst/>
          </a:prstGeom>
          <a:noFill/>
        </p:spPr>
      </p:pic>
      <p:sp>
        <p:nvSpPr>
          <p:cNvPr id="2" name="Title 4"/>
          <p:cNvSpPr txBox="1">
            <a:spLocks/>
          </p:cNvSpPr>
          <p:nvPr/>
        </p:nvSpPr>
        <p:spPr>
          <a:xfrm>
            <a:off x="683568" y="332656"/>
            <a:ext cx="7772400" cy="1584000"/>
          </a:xfrm>
          <a:prstGeom prst="rect">
            <a:avLst/>
          </a:prstGeom>
          <a:solidFill>
            <a:srgbClr val="002060">
              <a:alpha val="69804"/>
            </a:srgbClr>
          </a:solidFill>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Of the 32 million species and kinds of plants and animals, more than two thirds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live in the native forests.</a:t>
            </a:r>
            <a:endParaRPr kumimoji="0" lang="en-CA" sz="3200" b="0" i="0" u="none" strike="noStrike" kern="1200" cap="none" spc="-100" normalizeH="0" baseline="0" noProof="0" dirty="0">
              <a:ln>
                <a:noFill/>
              </a:ln>
              <a:solidFill>
                <a:schemeClr val="tx2">
                  <a:satMod val="200000"/>
                </a:schemeClr>
              </a:solidFill>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hael\Desktop\Overpopulation\polar-bear-2470445_1920.jpg"/>
          <p:cNvPicPr>
            <a:picLocks noChangeAspect="1" noChangeArrowheads="1"/>
          </p:cNvPicPr>
          <p:nvPr/>
        </p:nvPicPr>
        <p:blipFill>
          <a:blip r:embed="rId3" cstate="print"/>
          <a:stretch>
            <a:fillRect/>
          </a:stretch>
        </p:blipFill>
        <p:spPr bwMode="auto">
          <a:xfrm>
            <a:off x="306000" y="6263"/>
            <a:ext cx="8496000" cy="6845475"/>
          </a:xfrm>
          <a:prstGeom prst="rect">
            <a:avLst/>
          </a:prstGeom>
          <a:noFill/>
        </p:spPr>
      </p:pic>
      <p:sp>
        <p:nvSpPr>
          <p:cNvPr id="2" name="Title 4"/>
          <p:cNvSpPr txBox="1">
            <a:spLocks/>
          </p:cNvSpPr>
          <p:nvPr/>
        </p:nvSpPr>
        <p:spPr>
          <a:xfrm>
            <a:off x="685800" y="332656"/>
            <a:ext cx="7772400" cy="1224000"/>
          </a:xfrm>
          <a:prstGeom prst="rect">
            <a:avLst/>
          </a:prstGeom>
          <a:solidFill>
            <a:srgbClr val="002060">
              <a:alpha val="69804"/>
            </a:srgbClr>
          </a:solidFill>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Altogether around 50,000 species </a:t>
            </a:r>
            <a:b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b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disappear every year.</a:t>
            </a:r>
            <a:endParaRPr kumimoji="0" lang="en-CA" sz="32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untain_of_dogfish.jpg"/>
          <p:cNvPicPr>
            <a:picLocks noChangeAspect="1"/>
          </p:cNvPicPr>
          <p:nvPr/>
        </p:nvPicPr>
        <p:blipFill>
          <a:blip r:embed="rId2" cstate="print"/>
          <a:stretch>
            <a:fillRect/>
          </a:stretch>
        </p:blipFill>
        <p:spPr>
          <a:xfrm>
            <a:off x="0" y="0"/>
            <a:ext cx="9144000" cy="6858000"/>
          </a:xfrm>
          <a:prstGeom prst="rect">
            <a:avLst/>
          </a:prstGeom>
        </p:spPr>
      </p:pic>
      <p:sp>
        <p:nvSpPr>
          <p:cNvPr id="2" name="Title 4"/>
          <p:cNvSpPr txBox="1">
            <a:spLocks/>
          </p:cNvSpPr>
          <p:nvPr/>
        </p:nvSpPr>
        <p:spPr>
          <a:xfrm>
            <a:off x="685800" y="476672"/>
            <a:ext cx="7772400" cy="2016000"/>
          </a:xfrm>
          <a:prstGeom prst="rect">
            <a:avLst/>
          </a:prstGeom>
          <a:solidFill>
            <a:srgbClr val="002060">
              <a:alpha val="69804"/>
            </a:srgbClr>
          </a:solidFill>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rPr>
              <a:t>Commercial fishing will not be possible at the latest by the year 2050, </a:t>
            </a: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because the seas and all waters will be completely fished empty.</a:t>
            </a:r>
            <a:endParaRPr kumimoji="0" lang="en-CA" sz="320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hael\Desktop\Overpopulation\fish-3247257_1920.jpg"/>
          <p:cNvPicPr>
            <a:picLocks noChangeAspect="1" noChangeArrowheads="1"/>
          </p:cNvPicPr>
          <p:nvPr/>
        </p:nvPicPr>
        <p:blipFill>
          <a:blip r:embed="rId2" cstate="print"/>
          <a:srcRect/>
          <a:stretch>
            <a:fillRect/>
          </a:stretch>
        </p:blipFill>
        <p:spPr bwMode="auto">
          <a:xfrm>
            <a:off x="0" y="382654"/>
            <a:ext cx="9144000" cy="6092692"/>
          </a:xfrm>
          <a:prstGeom prst="rect">
            <a:avLst/>
          </a:prstGeom>
          <a:noFill/>
        </p:spPr>
      </p:pic>
      <p:sp>
        <p:nvSpPr>
          <p:cNvPr id="2" name="Title 4"/>
          <p:cNvSpPr txBox="1">
            <a:spLocks/>
          </p:cNvSpPr>
          <p:nvPr/>
        </p:nvSpPr>
        <p:spPr>
          <a:xfrm>
            <a:off x="685800" y="4797153"/>
            <a:ext cx="7772400" cy="1800000"/>
          </a:xfrm>
          <a:prstGeom prst="rect">
            <a:avLst/>
          </a:prstGeom>
          <a:solidFill>
            <a:srgbClr val="002060">
              <a:alpha val="69804"/>
            </a:srgbClr>
          </a:solidFill>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8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500" i="0" u="none" strike="noStrike" kern="1200" cap="none" spc="-100" normalizeH="0" baseline="0" noProof="0" dirty="0" smtClean="0">
                <a:ln>
                  <a:noFill/>
                </a:ln>
                <a:effectLst/>
                <a:uLnTx/>
                <a:uFillTx/>
                <a:latin typeface="Gautami" pitchFamily="34" charset="0"/>
                <a:ea typeface="+mj-ea"/>
                <a:cs typeface="Gautami" pitchFamily="34" charset="0"/>
              </a:rPr>
              <a:t>More than 1.5 billion human </a:t>
            </a:r>
            <a:r>
              <a:rPr kumimoji="0" lang="en-GB" sz="3500" b="0" i="0" u="none" strike="noStrike" kern="1200" cap="none" spc="-100" normalizeH="0" baseline="0" noProof="0" dirty="0" smtClean="0">
                <a:ln>
                  <a:noFill/>
                </a:ln>
                <a:effectLst/>
                <a:uLnTx/>
                <a:uFillTx/>
                <a:latin typeface="Gautami" pitchFamily="34" charset="0"/>
                <a:ea typeface="+mj-ea"/>
                <a:cs typeface="Gautami" pitchFamily="34" charset="0"/>
              </a:rPr>
              <a:t>beings will be deprived of their only source of protein, upon which their life depends. </a:t>
            </a:r>
            <a:endParaRPr kumimoji="0" lang="en-CA" sz="3500" b="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hael\Desktop\Overpopulation\alaska-566722_1920.jpg"/>
          <p:cNvPicPr>
            <a:picLocks noChangeAspect="1" noChangeArrowheads="1"/>
          </p:cNvPicPr>
          <p:nvPr/>
        </p:nvPicPr>
        <p:blipFill>
          <a:blip r:embed="rId2" cstate="print"/>
          <a:srcRect/>
          <a:stretch>
            <a:fillRect/>
          </a:stretch>
        </p:blipFill>
        <p:spPr bwMode="auto">
          <a:xfrm>
            <a:off x="0" y="369094"/>
            <a:ext cx="9144000" cy="6119813"/>
          </a:xfrm>
          <a:prstGeom prst="rect">
            <a:avLst/>
          </a:prstGeom>
          <a:noFill/>
        </p:spPr>
      </p:pic>
      <p:sp>
        <p:nvSpPr>
          <p:cNvPr id="2" name="Title 4"/>
          <p:cNvSpPr txBox="1">
            <a:spLocks/>
          </p:cNvSpPr>
          <p:nvPr/>
        </p:nvSpPr>
        <p:spPr>
          <a:xfrm>
            <a:off x="685800" y="692697"/>
            <a:ext cx="7772400" cy="1296143"/>
          </a:xfrm>
          <a:prstGeom prst="rect">
            <a:avLst/>
          </a:prstGeom>
          <a:solidFill>
            <a:srgbClr val="002060">
              <a:alpha val="69804"/>
            </a:srgbClr>
          </a:solidFill>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rPr>
              <a:t>Already </a:t>
            </a:r>
            <a:r>
              <a:rPr kumimoji="0" lang="en-GB" sz="3200" b="1" i="0" u="none" strike="noStrike" kern="1200" cap="none" spc="-100" normalizeH="0" baseline="0" noProof="0" dirty="0" smtClean="0">
                <a:ln>
                  <a:noFill/>
                </a:ln>
                <a:effectLst/>
                <a:uLnTx/>
                <a:uFillTx/>
                <a:latin typeface="Gautami" pitchFamily="34" charset="0"/>
                <a:ea typeface="+mj-ea"/>
                <a:cs typeface="Gautami" pitchFamily="34" charset="0"/>
              </a:rPr>
              <a:t>in 25 years </a:t>
            </a:r>
            <a:r>
              <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rPr>
              <a:t>the Arctic could be ice free in summer.</a:t>
            </a:r>
            <a:endParaRPr kumimoji="0" lang="en-CA" sz="3200" b="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ichael\Desktop\Overpopulation\life-863034_1920.jpg"/>
          <p:cNvPicPr>
            <a:picLocks noChangeAspect="1" noChangeArrowheads="1"/>
          </p:cNvPicPr>
          <p:nvPr/>
        </p:nvPicPr>
        <p:blipFill>
          <a:blip r:embed="rId3" cstate="print"/>
          <a:srcRect/>
          <a:stretch>
            <a:fillRect/>
          </a:stretch>
        </p:blipFill>
        <p:spPr bwMode="auto">
          <a:xfrm>
            <a:off x="1" y="1916832"/>
            <a:ext cx="9144000" cy="4462463"/>
          </a:xfrm>
          <a:prstGeom prst="rect">
            <a:avLst/>
          </a:prstGeom>
          <a:noFill/>
        </p:spPr>
      </p:pic>
      <p:sp>
        <p:nvSpPr>
          <p:cNvPr id="3" name="Title 4"/>
          <p:cNvSpPr txBox="1">
            <a:spLocks/>
          </p:cNvSpPr>
          <p:nvPr/>
        </p:nvSpPr>
        <p:spPr>
          <a:xfrm>
            <a:off x="685800" y="620688"/>
            <a:ext cx="7772400" cy="1980000"/>
          </a:xfrm>
          <a:prstGeom prst="rect">
            <a:avLst/>
          </a:prstGeom>
          <a:solidFill>
            <a:srgbClr val="002060">
              <a:alpha val="69804"/>
            </a:srgbClr>
          </a:solidFill>
        </p:spPr>
        <p:txBody>
          <a:bodyPr>
            <a:normAutofit fontScale="92500"/>
          </a:bodyPr>
          <a:lstStyle/>
          <a:p>
            <a:pPr algn="ctr"/>
            <a:endParaRPr lang="en-GB" sz="2800" dirty="0" smtClean="0">
              <a:latin typeface="Gautami" pitchFamily="34" charset="0"/>
              <a:cs typeface="Gautami" pitchFamily="34" charset="0"/>
            </a:endParaRPr>
          </a:p>
          <a:p>
            <a:pPr algn="ctr"/>
            <a:r>
              <a:rPr lang="en-GB" sz="3200" dirty="0" smtClean="0">
                <a:latin typeface="Gautami" pitchFamily="34" charset="0"/>
                <a:cs typeface="Gautami" pitchFamily="34" charset="0"/>
              </a:rPr>
              <a:t>The warming of the Earth will thereby increase all the more because the smaller the surface of ice, the less the sun’s rays will be reflected.</a:t>
            </a:r>
            <a:endParaRPr lang="en-CA" sz="3200" dirty="0">
              <a:latin typeface="Gautami" pitchFamily="34" charset="0"/>
              <a:cs typeface="Gautami" pitchFamily="34" charset="0"/>
            </a:endParaRPr>
          </a:p>
        </p:txBody>
      </p:sp>
    </p:spTree>
  </p:cSld>
  <p:clrMapOvr>
    <a:masterClrMapping/>
  </p:clrMapOvr>
  <p:transition>
    <p:split orient="vert"/>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Custom 4">
      <a:dk1>
        <a:sysClr val="windowText" lastClr="000000"/>
      </a:dk1>
      <a:lt1>
        <a:sysClr val="window" lastClr="FFFFFF"/>
      </a:lt1>
      <a:dk2>
        <a:srgbClr val="0075A2"/>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20006</TotalTime>
  <Words>1948</Words>
  <Application>Microsoft Office PowerPoint</Application>
  <PresentationFormat>On-screen Show (4:3)</PresentationFormat>
  <Paragraphs>149</Paragraphs>
  <Slides>36</Slides>
  <Notes>19</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Metro</vt:lpstr>
      <vt:lpstr>Runaway Population Growth: Global Impact and Solutions Part 1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Incarnation, Reincarnation and Evolution</dc:title>
  <dc:creator>User</dc:creator>
  <cp:lastModifiedBy>Michael Uyttebroek</cp:lastModifiedBy>
  <cp:revision>864</cp:revision>
  <dcterms:created xsi:type="dcterms:W3CDTF">2014-01-25T23:41:47Z</dcterms:created>
  <dcterms:modified xsi:type="dcterms:W3CDTF">2018-09-17T01:46:21Z</dcterms:modified>
</cp:coreProperties>
</file>