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6"/>
  </p:notesMasterIdLst>
  <p:handoutMasterIdLst>
    <p:handoutMasterId r:id="rId27"/>
  </p:handoutMasterIdLst>
  <p:sldIdLst>
    <p:sldId id="256" r:id="rId3"/>
    <p:sldId id="265" r:id="rId4"/>
    <p:sldId id="302" r:id="rId5"/>
    <p:sldId id="259" r:id="rId6"/>
    <p:sldId id="275" r:id="rId7"/>
    <p:sldId id="309" r:id="rId8"/>
    <p:sldId id="310" r:id="rId9"/>
    <p:sldId id="283" r:id="rId10"/>
    <p:sldId id="308" r:id="rId11"/>
    <p:sldId id="307" r:id="rId12"/>
    <p:sldId id="277" r:id="rId13"/>
    <p:sldId id="271" r:id="rId14"/>
    <p:sldId id="296" r:id="rId15"/>
    <p:sldId id="298" r:id="rId16"/>
    <p:sldId id="291" r:id="rId17"/>
    <p:sldId id="292" r:id="rId18"/>
    <p:sldId id="270" r:id="rId19"/>
    <p:sldId id="294" r:id="rId20"/>
    <p:sldId id="274" r:id="rId21"/>
    <p:sldId id="279" r:id="rId22"/>
    <p:sldId id="284" r:id="rId23"/>
    <p:sldId id="273" r:id="rId24"/>
    <p:sldId id="287"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6433" autoAdjust="0"/>
  </p:normalViewPr>
  <p:slideViewPr>
    <p:cSldViewPr>
      <p:cViewPr varScale="1">
        <p:scale>
          <a:sx n="85" d="100"/>
          <a:sy n="85" d="100"/>
        </p:scale>
        <p:origin x="71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000" dirty="0"/>
              <a:t>Where </a:t>
            </a:r>
            <a:r>
              <a:rPr lang="en-US" sz="2000" dirty="0" smtClean="0"/>
              <a:t>did </a:t>
            </a:r>
            <a:r>
              <a:rPr lang="en-US" sz="2000" dirty="0"/>
              <a:t>our money come </a:t>
            </a:r>
            <a:r>
              <a:rPr lang="en-US" sz="2000" dirty="0" smtClean="0"/>
              <a:t>from in 2018?</a:t>
            </a:r>
            <a:endParaRPr lang="en-US" sz="20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dPt>
          <c:dPt>
            <c:idx val="1"/>
            <c:invertIfNegative val="0"/>
            <c:bubble3D val="0"/>
            <c:spPr>
              <a:solidFill>
                <a:schemeClr val="accent1"/>
              </a:solidFill>
              <a:ln>
                <a:noFill/>
              </a:ln>
              <a:effectLst>
                <a:outerShdw blurRad="254000" sx="102000" sy="102000" algn="ctr" rotWithShape="0">
                  <a:prstClr val="black">
                    <a:alpha val="20000"/>
                  </a:prstClr>
                </a:outerShdw>
              </a:effectLst>
            </c:spPr>
          </c:dPt>
          <c:dPt>
            <c:idx val="2"/>
            <c:invertIfNegative val="0"/>
            <c:bubble3D val="0"/>
            <c:spPr>
              <a:solidFill>
                <a:schemeClr val="accent1"/>
              </a:solidFill>
              <a:ln>
                <a:noFill/>
              </a:ln>
              <a:effectLst>
                <a:outerShdw blurRad="254000" sx="102000" sy="102000" algn="ctr" rotWithShape="0">
                  <a:prstClr val="black">
                    <a:alpha val="20000"/>
                  </a:prstClr>
                </a:outerShdw>
              </a:effectLst>
            </c:spPr>
          </c:dPt>
          <c:dPt>
            <c:idx val="3"/>
            <c:invertIfNegative val="0"/>
            <c:bubble3D val="0"/>
            <c:spPr>
              <a:solidFill>
                <a:schemeClr val="accent1"/>
              </a:solidFill>
              <a:ln>
                <a:noFill/>
              </a:ln>
              <a:effectLst>
                <a:outerShdw blurRad="254000" sx="102000" sy="102000" algn="ctr" rotWithShape="0">
                  <a:prstClr val="black">
                    <a:alpha val="20000"/>
                  </a:prstClr>
                </a:outerShdw>
              </a:effectLst>
            </c:spPr>
          </c:dPt>
          <c:dPt>
            <c:idx val="4"/>
            <c:invertIfNegative val="0"/>
            <c:bubble3D val="0"/>
            <c:spPr>
              <a:solidFill>
                <a:schemeClr val="accent1"/>
              </a:solidFill>
              <a:ln>
                <a:noFill/>
              </a:ln>
              <a:effectLst>
                <a:outerShdw blurRad="254000" sx="102000" sy="102000" algn="ctr" rotWithShape="0">
                  <a:prstClr val="black">
                    <a:alpha val="20000"/>
                  </a:prstClr>
                </a:outerShdw>
              </a:effectLst>
            </c:spPr>
          </c:dPt>
          <c:dPt>
            <c:idx val="5"/>
            <c:invertIfNegative val="0"/>
            <c:bubble3D val="0"/>
            <c:spPr>
              <a:solidFill>
                <a:schemeClr val="accent1"/>
              </a:solidFill>
              <a:ln>
                <a:noFill/>
              </a:ln>
              <a:effectLst>
                <a:outerShdw blurRad="254000" sx="102000" sy="102000" algn="ctr" rotWithShape="0">
                  <a:prstClr val="black">
                    <a:alpha val="20000"/>
                  </a:prstClr>
                </a:outerShdw>
              </a:effectLst>
            </c:spPr>
          </c:dPt>
          <c:dPt>
            <c:idx val="6"/>
            <c:invertIfNegative val="0"/>
            <c:bubble3D val="0"/>
            <c:spPr>
              <a:solidFill>
                <a:schemeClr val="accent1"/>
              </a:solidFill>
              <a:ln>
                <a:noFill/>
              </a:ln>
              <a:effectLst>
                <a:outerShdw blurRad="254000" sx="102000" sy="102000" algn="ctr" rotWithShape="0">
                  <a:prstClr val="black">
                    <a:alpha val="20000"/>
                  </a:prstClr>
                </a:outerShdw>
              </a:effectLst>
            </c:spPr>
          </c:dPt>
          <c:dPt>
            <c:idx val="7"/>
            <c:invertIfNegative val="0"/>
            <c:bubble3D val="0"/>
            <c:spPr>
              <a:solidFill>
                <a:schemeClr val="accent1"/>
              </a:solidFill>
              <a:ln>
                <a:noFill/>
              </a:ln>
              <a:effectLst>
                <a:outerShdw blurRad="254000" sx="102000" sy="102000" algn="ctr" rotWithShape="0">
                  <a:prstClr val="black">
                    <a:alpha val="20000"/>
                  </a:prstClr>
                </a:outerShdw>
              </a:effectLst>
            </c:spPr>
          </c:dPt>
          <c:dPt>
            <c:idx val="8"/>
            <c:invertIfNegative val="0"/>
            <c:bubble3D val="0"/>
            <c:spPr>
              <a:solidFill>
                <a:schemeClr val="accent1"/>
              </a:solidFill>
              <a:ln>
                <a:noFill/>
              </a:ln>
              <a:effectLst>
                <a:outerShdw blurRad="254000" sx="102000" sy="102000" algn="ctr" rotWithShape="0">
                  <a:prstClr val="black">
                    <a:alpha val="20000"/>
                  </a:prstClr>
                </a:outerShdw>
              </a:effectLst>
            </c:spPr>
          </c:dPt>
          <c:dLbls>
            <c:numFmt formatCode="&quot;$&quot;#,##0.00" sourceLinked="0"/>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Miscellaneous</c:v>
                </c:pt>
                <c:pt idx="5">
                  <c:v>Fire Services</c:v>
                </c:pt>
                <c:pt idx="6">
                  <c:v>W/WW Revenue</c:v>
                </c:pt>
              </c:strCache>
            </c:strRef>
          </c:cat>
          <c:val>
            <c:numRef>
              <c:f>Sheet1!$B$2:$B$8</c:f>
              <c:numCache>
                <c:formatCode>General</c:formatCode>
                <c:ptCount val="7"/>
                <c:pt idx="0">
                  <c:v>914860</c:v>
                </c:pt>
                <c:pt idx="1">
                  <c:v>601301</c:v>
                </c:pt>
                <c:pt idx="2" formatCode="#,##0">
                  <c:v>137441</c:v>
                </c:pt>
                <c:pt idx="3" formatCode="#,##0">
                  <c:v>110773</c:v>
                </c:pt>
                <c:pt idx="4" formatCode="#,##0">
                  <c:v>23634</c:v>
                </c:pt>
                <c:pt idx="5" formatCode="#,##0">
                  <c:v>38267</c:v>
                </c:pt>
                <c:pt idx="6" formatCode="#,##0">
                  <c:v>21253</c:v>
                </c:pt>
              </c:numCache>
            </c:numRef>
          </c:val>
        </c:ser>
        <c:dLbls>
          <c:showLegendKey val="0"/>
          <c:showVal val="0"/>
          <c:showCatName val="0"/>
          <c:showSerName val="0"/>
          <c:showPercent val="0"/>
          <c:showBubbleSize val="0"/>
        </c:dLbls>
        <c:gapWidth val="100"/>
        <c:overlap val="-100"/>
        <c:axId val="398731272"/>
        <c:axId val="398734408"/>
      </c:barChart>
      <c:valAx>
        <c:axId val="398734408"/>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398731272"/>
        <c:crosses val="autoZero"/>
        <c:crossBetween val="between"/>
      </c:valAx>
      <c:catAx>
        <c:axId val="398731272"/>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398734408"/>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400" dirty="0"/>
              <a:t>Where </a:t>
            </a:r>
            <a:r>
              <a:rPr lang="en-US" sz="2400" dirty="0" smtClean="0"/>
              <a:t>did </a:t>
            </a:r>
            <a:r>
              <a:rPr lang="en-US" sz="2400" dirty="0"/>
              <a:t>we spend our </a:t>
            </a:r>
            <a:r>
              <a:rPr lang="en-US" sz="2400" dirty="0" smtClean="0"/>
              <a:t>money in 2018?</a:t>
            </a:r>
            <a:endParaRPr lang="en-US" sz="2400" dirty="0"/>
          </a:p>
        </c:rich>
      </c:tx>
      <c:layout>
        <c:manualLayout>
          <c:xMode val="edge"/>
          <c:yMode val="edge"/>
          <c:x val="0.1396759259259259"/>
          <c:y val="4.0290996234166383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2018</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572662</c:v>
                </c:pt>
                <c:pt idx="1">
                  <c:v>1069343</c:v>
                </c:pt>
                <c:pt idx="2">
                  <c:v>236626</c:v>
                </c:pt>
                <c:pt idx="3">
                  <c:v>143160</c:v>
                </c:pt>
                <c:pt idx="4">
                  <c:v>11699</c:v>
                </c:pt>
                <c:pt idx="5">
                  <c:v>50362</c:v>
                </c:pt>
              </c:numCache>
            </c:numRef>
          </c:val>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0.10153883542334986"/>
          <c:h val="0.630338384475395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a:t>
            </a:r>
            <a:r>
              <a:rPr lang="en-US" baseline="0" dirty="0" smtClean="0"/>
              <a:t>2008-2018  </a:t>
            </a:r>
            <a:endParaRPr lang="en-US"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Sheet1!$A$2:$A$12</c:f>
              <c:numCache>
                <c:formatCode>General</c:formatCode>
                <c:ptCount val="11"/>
                <c:pt idx="0">
                  <c:v>2008</c:v>
                </c:pt>
                <c:pt idx="1">
                  <c:v>2009</c:v>
                </c:pt>
                <c:pt idx="2">
                  <c:v>2010</c:v>
                </c:pt>
                <c:pt idx="3">
                  <c:v>2011</c:v>
                </c:pt>
                <c:pt idx="4">
                  <c:v>2012</c:v>
                </c:pt>
                <c:pt idx="5">
                  <c:v>2013</c:v>
                </c:pt>
                <c:pt idx="6">
                  <c:v>2014</c:v>
                </c:pt>
                <c:pt idx="7">
                  <c:v>2015</c:v>
                </c:pt>
                <c:pt idx="8">
                  <c:v>2016</c:v>
                </c:pt>
                <c:pt idx="9">
                  <c:v>2017</c:v>
                </c:pt>
                <c:pt idx="10">
                  <c:v>2018</c:v>
                </c:pt>
              </c:numCache>
            </c:numRef>
          </c:cat>
          <c:val>
            <c:numRef>
              <c:f>Sheet1!$B$2:$B$12</c:f>
              <c:numCache>
                <c:formatCode>"$"#,##0.00_);[Red]\("$"#,##0.00\)</c:formatCode>
                <c:ptCount val="11"/>
                <c:pt idx="0">
                  <c:v>908784.58</c:v>
                </c:pt>
                <c:pt idx="1">
                  <c:v>837577.85</c:v>
                </c:pt>
                <c:pt idx="2">
                  <c:v>858779.73</c:v>
                </c:pt>
                <c:pt idx="3">
                  <c:v>502598.86</c:v>
                </c:pt>
                <c:pt idx="4">
                  <c:v>541357.04</c:v>
                </c:pt>
                <c:pt idx="5" formatCode="_(&quot;$&quot;* #,##0.00_);_(&quot;$&quot;* \(#,##0.00\);_(&quot;$&quot;* &quot;-&quot;??_);_(@_)">
                  <c:v>550330.34</c:v>
                </c:pt>
                <c:pt idx="6" formatCode="_(&quot;$&quot;* #,##0.00_);_(&quot;$&quot;* \(#,##0.00\);_(&quot;$&quot;* &quot;-&quot;??_);_(@_)">
                  <c:v>524306.05000000005</c:v>
                </c:pt>
                <c:pt idx="7" formatCode="_(&quot;$&quot;* #,##0.00_);_(&quot;$&quot;* \(#,##0.00\);_(&quot;$&quot;* &quot;-&quot;??_);_(@_)">
                  <c:v>908629.44</c:v>
                </c:pt>
                <c:pt idx="8" formatCode="_(&quot;$&quot;* #,##0.00_);_(&quot;$&quot;* \(#,##0.00\);_(&quot;$&quot;* &quot;-&quot;??_);_(@_)">
                  <c:v>1338019.18</c:v>
                </c:pt>
                <c:pt idx="9" formatCode="_(&quot;$&quot;* #,##0.00_);_(&quot;$&quot;* \(#,##0.00\);_(&quot;$&quot;* &quot;-&quot;??_);_(@_)">
                  <c:v>1985058.1</c:v>
                </c:pt>
                <c:pt idx="10" formatCode="_(&quot;$&quot;* #,##0.00_);_(&quot;$&quot;* \(#,##0.00\);_(&quot;$&quot;* &quot;-&quot;??_);_(@_)">
                  <c:v>2350266.56</c:v>
                </c:pt>
              </c:numCache>
            </c:numRef>
          </c:val>
        </c:ser>
        <c:ser>
          <c:idx val="1"/>
          <c:order val="1"/>
          <c:tx>
            <c:strRef>
              <c:f>Sheet1!$C$1</c:f>
              <c:strCache>
                <c:ptCount val="1"/>
                <c:pt idx="0">
                  <c:v>Ending Balance</c:v>
                </c:pt>
              </c:strCache>
            </c:strRef>
          </c:tx>
          <c:spPr>
            <a:solidFill>
              <a:schemeClr val="accent4"/>
            </a:solidFill>
            <a:ln>
              <a:noFill/>
            </a:ln>
            <a:effectLst/>
          </c:spPr>
          <c:invertIfNegative val="0"/>
          <c:cat>
            <c:numRef>
              <c:f>Sheet1!$A$2:$A$12</c:f>
              <c:numCache>
                <c:formatCode>General</c:formatCode>
                <c:ptCount val="11"/>
                <c:pt idx="0">
                  <c:v>2008</c:v>
                </c:pt>
                <c:pt idx="1">
                  <c:v>2009</c:v>
                </c:pt>
                <c:pt idx="2">
                  <c:v>2010</c:v>
                </c:pt>
                <c:pt idx="3">
                  <c:v>2011</c:v>
                </c:pt>
                <c:pt idx="4">
                  <c:v>2012</c:v>
                </c:pt>
                <c:pt idx="5">
                  <c:v>2013</c:v>
                </c:pt>
                <c:pt idx="6">
                  <c:v>2014</c:v>
                </c:pt>
                <c:pt idx="7">
                  <c:v>2015</c:v>
                </c:pt>
                <c:pt idx="8">
                  <c:v>2016</c:v>
                </c:pt>
                <c:pt idx="9">
                  <c:v>2017</c:v>
                </c:pt>
                <c:pt idx="10">
                  <c:v>2018</c:v>
                </c:pt>
              </c:numCache>
            </c:numRef>
          </c:cat>
          <c:val>
            <c:numRef>
              <c:f>Sheet1!$C$2:$C$12</c:f>
              <c:numCache>
                <c:formatCode>_("$"* #,##0.00_);_("$"* \(#,##0.00\);_("$"* "-"??_);_(@_)</c:formatCode>
                <c:ptCount val="11"/>
                <c:pt idx="0">
                  <c:v>837577.85</c:v>
                </c:pt>
                <c:pt idx="1">
                  <c:v>858779.73</c:v>
                </c:pt>
                <c:pt idx="2">
                  <c:v>502598.86</c:v>
                </c:pt>
                <c:pt idx="3">
                  <c:v>541357.04</c:v>
                </c:pt>
                <c:pt idx="4">
                  <c:v>550330.34</c:v>
                </c:pt>
                <c:pt idx="5">
                  <c:v>524306.05000000005</c:v>
                </c:pt>
                <c:pt idx="6">
                  <c:v>908629.44</c:v>
                </c:pt>
                <c:pt idx="7">
                  <c:v>1338019.18</c:v>
                </c:pt>
                <c:pt idx="8">
                  <c:v>1985058.1</c:v>
                </c:pt>
                <c:pt idx="9">
                  <c:v>2350266.56</c:v>
                </c:pt>
                <c:pt idx="10">
                  <c:v>2135195.15</c:v>
                </c:pt>
              </c:numCache>
            </c:numRef>
          </c:val>
        </c:ser>
        <c:dLbls>
          <c:showLegendKey val="0"/>
          <c:showVal val="0"/>
          <c:showCatName val="0"/>
          <c:showSerName val="0"/>
          <c:showPercent val="0"/>
          <c:showBubbleSize val="0"/>
        </c:dLbls>
        <c:gapWidth val="150"/>
        <c:axId val="398728920"/>
        <c:axId val="398729312"/>
      </c:barChart>
      <c:catAx>
        <c:axId val="398728920"/>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8729312"/>
        <c:crosses val="autoZero"/>
        <c:auto val="1"/>
        <c:lblAlgn val="ctr"/>
        <c:lblOffset val="100"/>
        <c:noMultiLvlLbl val="0"/>
      </c:catAx>
      <c:valAx>
        <c:axId val="398729312"/>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8728920"/>
        <c:crosses val="autoZero"/>
        <c:crossBetween val="between"/>
        <c:minorUnit val="20000"/>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a:t>
            </a:r>
            <a:r>
              <a:rPr lang="en-US" baseline="0" dirty="0" smtClean="0"/>
              <a:t>2008-2018  </a:t>
            </a:r>
            <a:endParaRPr lang="en-US"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4141176470588235"/>
          <c:w val="0.5781572679137652"/>
          <c:h val="0.76255462184873946"/>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numCache>
            </c:numRef>
          </c:cat>
          <c:val>
            <c:numRef>
              <c:f>Sheet1!$B$2:$B$13</c:f>
              <c:numCache>
                <c:formatCode>_("$"* #,##0.00_);_("$"* \(#,##0.00\);_("$"* "-"??_);_(@_)</c:formatCode>
                <c:ptCount val="12"/>
                <c:pt idx="0">
                  <c:v>1990267.28</c:v>
                </c:pt>
                <c:pt idx="1">
                  <c:v>2319682.29</c:v>
                </c:pt>
                <c:pt idx="2">
                  <c:v>1795958.07</c:v>
                </c:pt>
                <c:pt idx="3">
                  <c:v>2020103.87</c:v>
                </c:pt>
                <c:pt idx="4">
                  <c:v>1972499.85</c:v>
                </c:pt>
                <c:pt idx="5" formatCode="&quot;$&quot;#,##0.00_);[Red]\(&quot;$&quot;#,##0.00\)">
                  <c:v>2194204.2000000002</c:v>
                </c:pt>
                <c:pt idx="6">
                  <c:v>2291243.6800000002</c:v>
                </c:pt>
                <c:pt idx="7" formatCode="&quot;$&quot;#,##0.00_);[Red]\(&quot;$&quot;#,##0.00\)">
                  <c:v>2824589.35</c:v>
                </c:pt>
                <c:pt idx="8">
                  <c:v>2835459.71</c:v>
                </c:pt>
                <c:pt idx="9">
                  <c:v>2253800.0699999998</c:v>
                </c:pt>
                <c:pt idx="10">
                  <c:v>1868780.95</c:v>
                </c:pt>
              </c:numCache>
            </c:numRef>
          </c:val>
        </c:ser>
        <c:ser>
          <c:idx val="1"/>
          <c:order val="1"/>
          <c:tx>
            <c:strRef>
              <c:f>Sheet1!$C$1</c:f>
              <c:strCache>
                <c:ptCount val="1"/>
                <c:pt idx="0">
                  <c:v>Disbursements</c:v>
                </c:pt>
              </c:strCache>
            </c:strRef>
          </c:tx>
          <c:spPr>
            <a:solidFill>
              <a:schemeClr val="accent4"/>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numCache>
            </c:numRef>
          </c:cat>
          <c:val>
            <c:numRef>
              <c:f>Sheet1!$C$2:$C$13</c:f>
              <c:numCache>
                <c:formatCode>_("$"* #,##0.00_);_("$"* \(#,##0.00\);_("$"* "-"??_);_(@_)</c:formatCode>
                <c:ptCount val="12"/>
                <c:pt idx="0">
                  <c:v>2061474.01</c:v>
                </c:pt>
                <c:pt idx="1">
                  <c:v>2298480.41</c:v>
                </c:pt>
                <c:pt idx="2">
                  <c:v>2152138.94</c:v>
                </c:pt>
                <c:pt idx="3">
                  <c:v>1981345.69</c:v>
                </c:pt>
                <c:pt idx="4">
                  <c:v>1963526.55</c:v>
                </c:pt>
                <c:pt idx="5" formatCode="&quot;$&quot;#,##0.00_);[Red]\(&quot;$&quot;#,##0.00\)">
                  <c:v>2220228.4900000002</c:v>
                </c:pt>
                <c:pt idx="6">
                  <c:v>1906920.29</c:v>
                </c:pt>
                <c:pt idx="7" formatCode="&quot;$&quot;#,##0.00_);[Red]\(&quot;$&quot;#,##0.00\)">
                  <c:v>2395267.6800000002</c:v>
                </c:pt>
                <c:pt idx="8">
                  <c:v>2188420.79</c:v>
                </c:pt>
                <c:pt idx="9">
                  <c:v>1888591.61</c:v>
                </c:pt>
                <c:pt idx="10">
                  <c:v>2083852.36</c:v>
                </c:pt>
              </c:numCache>
            </c:numRef>
          </c:val>
        </c:ser>
        <c:dLbls>
          <c:showLegendKey val="0"/>
          <c:showVal val="0"/>
          <c:showCatName val="0"/>
          <c:showSerName val="0"/>
          <c:showPercent val="0"/>
          <c:showBubbleSize val="0"/>
        </c:dLbls>
        <c:gapWidth val="150"/>
        <c:axId val="480584160"/>
        <c:axId val="480583768"/>
      </c:barChart>
      <c:catAx>
        <c:axId val="480584160"/>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80583768"/>
        <c:crosses val="autoZero"/>
        <c:auto val="1"/>
        <c:lblAlgn val="ctr"/>
        <c:lblOffset val="100"/>
        <c:noMultiLvlLbl val="0"/>
      </c:catAx>
      <c:valAx>
        <c:axId val="480583768"/>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80584160"/>
        <c:crosses val="autoZero"/>
        <c:crossBetween val="between"/>
        <c:majorUnit val="500000"/>
        <c:minorUnit val="500000"/>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smtClean="0"/>
              <a:t>Levy Collected Comparison </a:t>
            </a:r>
            <a:endParaRPr lang="en-US" b="1" dirty="0"/>
          </a:p>
        </c:rich>
      </c:tx>
      <c:layout>
        <c:manualLayout>
          <c:xMode val="edge"/>
          <c:yMode val="edge"/>
          <c:x val="0.15478006221444546"/>
          <c:y val="2.178216912310997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 Levy (2%) $1,247,152</c:v>
                </c:pt>
              </c:strCache>
            </c:strRef>
          </c:tx>
          <c:spPr>
            <a:solidFill>
              <a:schemeClr val="accent6"/>
            </a:solidFill>
            <a:ln w="19050">
              <a:solidFill>
                <a:schemeClr val="lt1"/>
              </a:solidFill>
            </a:ln>
            <a:effectLst/>
          </c:spPr>
          <c:invertIfNegative val="0"/>
          <c:dPt>
            <c:idx val="0"/>
            <c:invertIfNegative val="0"/>
            <c:bubble3D val="0"/>
            <c:spPr>
              <a:solidFill>
                <a:schemeClr val="accent6"/>
              </a:solidFill>
              <a:ln w="19050">
                <a:solidFill>
                  <a:schemeClr val="lt1"/>
                </a:solidFill>
              </a:ln>
              <a:effectLst/>
            </c:spPr>
          </c:dPt>
          <c:dPt>
            <c:idx val="1"/>
            <c:invertIfNegative val="0"/>
            <c:bubble3D val="0"/>
            <c:spPr>
              <a:solidFill>
                <a:schemeClr val="accent6"/>
              </a:solidFill>
              <a:ln w="19050">
                <a:solidFill>
                  <a:schemeClr val="lt1"/>
                </a:solidFill>
              </a:ln>
              <a:effectLst/>
            </c:spPr>
          </c:dPt>
          <c:dPt>
            <c:idx val="2"/>
            <c:invertIfNegative val="0"/>
            <c:bubble3D val="0"/>
            <c:spPr>
              <a:solidFill>
                <a:schemeClr val="accent6"/>
              </a:solidFill>
              <a:ln w="19050">
                <a:solidFill>
                  <a:schemeClr val="lt1"/>
                </a:solidFill>
              </a:ln>
              <a:effectLst/>
            </c:spPr>
          </c:dPt>
          <c:dPt>
            <c:idx val="3"/>
            <c:invertIfNegative val="0"/>
            <c:bubble3D val="0"/>
            <c:spPr>
              <a:solidFill>
                <a:schemeClr val="accent6"/>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Sheet1!$B$2:$B$5</c:f>
              <c:numCache>
                <c:formatCode>_("$"* #,##0.00_);_("$"* \(#,##0.00\);_("$"* "-"??_);_(@_)</c:formatCode>
                <c:ptCount val="4"/>
                <c:pt idx="0">
                  <c:v>517294</c:v>
                </c:pt>
                <c:pt idx="1">
                  <c:v>608086</c:v>
                </c:pt>
                <c:pt idx="2">
                  <c:v>121772</c:v>
                </c:pt>
                <c:pt idx="3">
                  <c:v>95000</c:v>
                </c:pt>
              </c:numCache>
            </c:numRef>
          </c:val>
        </c:ser>
        <c:ser>
          <c:idx val="1"/>
          <c:order val="1"/>
          <c:tx>
            <c:strRef>
              <c:f>Sheet1!$C$1</c:f>
              <c:strCache>
                <c:ptCount val="1"/>
                <c:pt idx="0">
                  <c:v>2018 Levy  (2% ) $1,222,698</c:v>
                </c:pt>
              </c:strCache>
            </c:strRef>
          </c:tx>
          <c:spPr>
            <a:solidFill>
              <a:schemeClr val="accent5"/>
            </a:solidFill>
            <a:ln w="19050">
              <a:solidFill>
                <a:schemeClr val="lt1"/>
              </a:solidFill>
            </a:ln>
            <a:effectLst/>
          </c:spPr>
          <c:invertIfNegative val="0"/>
          <c:dPt>
            <c:idx val="0"/>
            <c:invertIfNegative val="0"/>
            <c:bubble3D val="0"/>
            <c:spPr>
              <a:solidFill>
                <a:schemeClr val="accent5"/>
              </a:solidFill>
              <a:ln w="19050">
                <a:solidFill>
                  <a:schemeClr val="lt1"/>
                </a:solidFill>
              </a:ln>
              <a:effectLst/>
            </c:spPr>
          </c:dPt>
          <c:dPt>
            <c:idx val="1"/>
            <c:invertIfNegative val="0"/>
            <c:bubble3D val="0"/>
            <c:spPr>
              <a:solidFill>
                <a:schemeClr val="accent5"/>
              </a:solidFill>
              <a:ln w="19050">
                <a:solidFill>
                  <a:schemeClr val="lt1"/>
                </a:solidFill>
              </a:ln>
              <a:effectLst/>
            </c:spPr>
          </c:dPt>
          <c:dPt>
            <c:idx val="2"/>
            <c:invertIfNegative val="0"/>
            <c:bubble3D val="0"/>
            <c:spPr>
              <a:solidFill>
                <a:schemeClr val="accent5"/>
              </a:solidFill>
              <a:ln w="19050">
                <a:solidFill>
                  <a:schemeClr val="lt1"/>
                </a:solidFill>
              </a:ln>
              <a:effectLst/>
            </c:spPr>
          </c:dPt>
          <c:dPt>
            <c:idx val="3"/>
            <c:invertIfNegative val="0"/>
            <c:bubble3D val="0"/>
            <c:spPr>
              <a:solidFill>
                <a:schemeClr val="accent5"/>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Sheet1!$C$2:$C$5</c:f>
              <c:numCache>
                <c:formatCode>_("$"* #,##0.00_);_("$"* \(#,##0.00\);_("$"* "-"??_);_(@_)</c:formatCode>
                <c:ptCount val="4"/>
                <c:pt idx="0">
                  <c:v>412151</c:v>
                </c:pt>
                <c:pt idx="1">
                  <c:v>596163</c:v>
                </c:pt>
                <c:pt idx="2">
                  <c:v>119384</c:v>
                </c:pt>
                <c:pt idx="3">
                  <c:v>95000</c:v>
                </c:pt>
              </c:numCache>
            </c:numRef>
          </c:val>
        </c:ser>
        <c:ser>
          <c:idx val="2"/>
          <c:order val="2"/>
          <c:tx>
            <c:strRef>
              <c:f>Sheet1!$D$1</c:f>
              <c:strCache>
                <c:ptCount val="1"/>
                <c:pt idx="0">
                  <c:v>2017 Levy (2%)  $1,198,724</c:v>
                </c:pt>
              </c:strCache>
            </c:strRef>
          </c:tx>
          <c:spPr>
            <a:solidFill>
              <a:schemeClr val="accent4"/>
            </a:solidFill>
            <a:ln w="19050">
              <a:solidFill>
                <a:schemeClr val="lt1"/>
              </a:solidFill>
            </a:ln>
            <a:effectLst/>
          </c:spPr>
          <c:invertIfNegative val="0"/>
          <c:cat>
            <c:strRef>
              <c:f>Sheet1!$A$2:$A$5</c:f>
              <c:strCache>
                <c:ptCount val="4"/>
                <c:pt idx="0">
                  <c:v>General</c:v>
                </c:pt>
                <c:pt idx="1">
                  <c:v>Road &amp; Bridge</c:v>
                </c:pt>
                <c:pt idx="2">
                  <c:v>Debt</c:v>
                </c:pt>
                <c:pt idx="3">
                  <c:v>Fire Dept</c:v>
                </c:pt>
              </c:strCache>
            </c:strRef>
          </c:cat>
          <c:val>
            <c:numRef>
              <c:f>Sheet1!$D$2:$D$5</c:f>
              <c:numCache>
                <c:formatCode>_("$"* #,##0.00_);_("$"* \(#,##0.00\);_("$"* "-"??_);_(@_)</c:formatCode>
                <c:ptCount val="4"/>
                <c:pt idx="0">
                  <c:v>402207</c:v>
                </c:pt>
                <c:pt idx="1">
                  <c:v>584474</c:v>
                </c:pt>
                <c:pt idx="2">
                  <c:v>117043</c:v>
                </c:pt>
                <c:pt idx="3">
                  <c:v>95000</c:v>
                </c:pt>
              </c:numCache>
            </c:numRef>
          </c:val>
        </c:ser>
        <c:dLbls>
          <c:showLegendKey val="0"/>
          <c:showVal val="0"/>
          <c:showCatName val="0"/>
          <c:showSerName val="0"/>
          <c:showPercent val="0"/>
          <c:showBubbleSize val="0"/>
        </c:dLbls>
        <c:gapWidth val="100"/>
        <c:axId val="480585728"/>
        <c:axId val="480590824"/>
      </c:barChart>
      <c:catAx>
        <c:axId val="4805857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0590824"/>
        <c:crosses val="autoZero"/>
        <c:auto val="1"/>
        <c:lblAlgn val="ctr"/>
        <c:lblOffset val="100"/>
        <c:noMultiLvlLbl val="0"/>
      </c:catAx>
      <c:valAx>
        <c:axId val="48059082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48058572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0.45014</cdr:x>
      <cdr:y>0.70712</cdr:y>
    </cdr:from>
    <cdr:to>
      <cdr:x>0.56125</cdr:x>
      <cdr:y>0.90915</cdr:y>
    </cdr:to>
    <cdr:sp macro="" textlink="">
      <cdr:nvSpPr>
        <cdr:cNvPr id="2" name="TextBox 1"/>
        <cdr:cNvSpPr txBox="1"/>
      </cdr:nvSpPr>
      <cdr:spPr>
        <a:xfrm xmlns:a="http://schemas.openxmlformats.org/drawingml/2006/main">
          <a:off x="3704492" y="3200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3/11/2019</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smtClean="0"/>
              <a:t>Annual Town Meeting March 12, 2019</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3/11/2019</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smtClean="0"/>
              <a:t>Annual Town Meeting March 12, 2019</a:t>
            </a:r>
            <a:endParaRPr lang="en-US"/>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904035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90899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3059412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1571756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207622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3532415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1527115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781025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6808365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4058690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Board is trying to upgrade facilities as budget allows</a:t>
            </a:r>
          </a:p>
          <a:p>
            <a:r>
              <a:rPr lang="en-US" sz="1400" dirty="0" smtClean="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9575544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01753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30066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4099458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3260050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285580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March 12, 2019</a:t>
            </a:r>
            <a:endParaRPr lang="en-US"/>
          </a:p>
        </p:txBody>
      </p:sp>
    </p:spTree>
    <p:extLst>
      <p:ext uri="{BB962C8B-B14F-4D97-AF65-F5344CB8AC3E}">
        <p14:creationId xmlns:p14="http://schemas.microsoft.com/office/powerpoint/2010/main" val="1650854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extLst/>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Town of White </a:t>
            </a:r>
            <a:br>
              <a:rPr lang="en-US" dirty="0" smtClean="0"/>
            </a:br>
            <a:r>
              <a:rPr lang="en-US" dirty="0" smtClean="0"/>
              <a:t>Annual Meeting</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March 12, 2019</a:t>
            </a:r>
          </a:p>
          <a:p>
            <a:r>
              <a:rPr lang="en-US" dirty="0" smtClean="0"/>
              <a:t>Clerk’s Report</a:t>
            </a:r>
            <a:endParaRPr lang="en-US" dirty="0" smtClean="0"/>
          </a:p>
          <a:p>
            <a:r>
              <a:rPr lang="en-US" dirty="0" smtClean="0"/>
              <a:t>Prepared by: Jodi Knaus, Clerk </a:t>
            </a:r>
          </a:p>
          <a:p>
            <a:r>
              <a:rPr lang="en-US" dirty="0" smtClean="0"/>
              <a:t>6:00 P.M. Loon Lake Community Center</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57200"/>
            <a:ext cx="6589199"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Outcomes </a:t>
            </a:r>
            <a:r>
              <a:rPr lang="en-US" sz="2800" u="sng" dirty="0" smtClean="0"/>
              <a:t>(Fall 2018-2019)</a:t>
            </a:r>
            <a:r>
              <a:rPr lang="en-US" sz="2800" dirty="0" smtClean="0"/>
              <a:t>:</a:t>
            </a:r>
            <a:endParaRPr lang="en-US" sz="2800" dirty="0"/>
          </a:p>
        </p:txBody>
      </p:sp>
      <p:sp>
        <p:nvSpPr>
          <p:cNvPr id="3" name="Content Placeholder 2"/>
          <p:cNvSpPr>
            <a:spLocks noGrp="1"/>
          </p:cNvSpPr>
          <p:nvPr>
            <p:ph idx="1"/>
          </p:nvPr>
        </p:nvSpPr>
        <p:spPr>
          <a:xfrm>
            <a:off x="990600" y="1524000"/>
            <a:ext cx="7543801" cy="4876800"/>
          </a:xfrm>
        </p:spPr>
        <p:txBody>
          <a:bodyPr>
            <a:normAutofit fontScale="92500" lnSpcReduction="10000"/>
          </a:bodyPr>
          <a:lstStyle/>
          <a:p>
            <a:pPr marL="393192" lvl="1" indent="0">
              <a:buNone/>
            </a:pPr>
            <a:r>
              <a:rPr lang="en-US" sz="2100" b="1" u="sng" dirty="0"/>
              <a:t>Category 3</a:t>
            </a:r>
            <a:r>
              <a:rPr lang="en-US" sz="2100" b="1" dirty="0"/>
              <a:t>:  Operations/Infrastructure Strategy continued: </a:t>
            </a:r>
            <a:r>
              <a:rPr lang="en-US" sz="2100" dirty="0"/>
              <a:t>(roadway improvement schedule, water/wastewater infrastructure &amp; services, and equipment)</a:t>
            </a:r>
          </a:p>
          <a:p>
            <a:pPr marL="736092" lvl="1" indent="-342900"/>
            <a:r>
              <a:rPr lang="en-US" sz="2200" dirty="0" smtClean="0"/>
              <a:t>Grant </a:t>
            </a:r>
            <a:r>
              <a:rPr lang="en-US" sz="2200" dirty="0"/>
              <a:t>funding for infrastructure has not been awarded from IRRRB for </a:t>
            </a:r>
            <a:r>
              <a:rPr lang="en-US" sz="2200" dirty="0" smtClean="0"/>
              <a:t>three </a:t>
            </a:r>
            <a:r>
              <a:rPr lang="en-US" sz="2200" dirty="0"/>
              <a:t>years; due to lack of grant funding the final phase of Gardendale (3</a:t>
            </a:r>
            <a:r>
              <a:rPr lang="en-US" sz="2200" baseline="30000" dirty="0"/>
              <a:t>rd</a:t>
            </a:r>
            <a:r>
              <a:rPr lang="en-US" sz="2200" dirty="0"/>
              <a:t> Street West) </a:t>
            </a:r>
            <a:r>
              <a:rPr lang="en-US" sz="2200" dirty="0" smtClean="0"/>
              <a:t>was delayed.  </a:t>
            </a:r>
            <a:r>
              <a:rPr lang="en-US" sz="2200" dirty="0"/>
              <a:t>An application will be submitted </a:t>
            </a:r>
            <a:r>
              <a:rPr lang="en-US" sz="2200" dirty="0" smtClean="0"/>
              <a:t>in 2019 and </a:t>
            </a:r>
            <a:r>
              <a:rPr lang="en-US" sz="2200" dirty="0" smtClean="0"/>
              <a:t>we are trying to find out how to qualify for funding.      </a:t>
            </a:r>
            <a:endParaRPr lang="en-US" sz="2200" dirty="0" smtClean="0"/>
          </a:p>
          <a:p>
            <a:pPr marL="736092" lvl="1" indent="-342900"/>
            <a:r>
              <a:rPr lang="en-US" sz="2200" dirty="0" smtClean="0"/>
              <a:t>The City of Aurora and Town of White were awarded $2.5 million in bonding money for the East Mesabi Water Project.  Short </a:t>
            </a:r>
            <a:r>
              <a:rPr lang="en-US" sz="2200" dirty="0" smtClean="0"/>
              <a:t>Elliott </a:t>
            </a:r>
            <a:r>
              <a:rPr lang="en-US" sz="2200" dirty="0" smtClean="0"/>
              <a:t>and Hendrickson Engineering has been selected as the engineering firm for the project.  Work </a:t>
            </a:r>
            <a:r>
              <a:rPr lang="en-US" sz="2200" dirty="0" smtClean="0"/>
              <a:t>continues on design specifications</a:t>
            </a:r>
            <a:r>
              <a:rPr lang="en-US" sz="2200" dirty="0" smtClean="0"/>
              <a:t>.  The plant location will be in Pineville with the intake line coming out of Lake Mine.</a:t>
            </a:r>
            <a:endParaRPr lang="en-US" sz="2200" dirty="0"/>
          </a:p>
          <a:p>
            <a:endParaRPr lang="en-US" dirty="0"/>
          </a:p>
        </p:txBody>
      </p:sp>
    </p:spTree>
    <p:extLst>
      <p:ext uri="{BB962C8B-B14F-4D97-AF65-F5344CB8AC3E}">
        <p14:creationId xmlns:p14="http://schemas.microsoft.com/office/powerpoint/2010/main" val="4087875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66062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Outcomes </a:t>
            </a:r>
            <a:r>
              <a:rPr lang="en-US" sz="2800" u="sng" dirty="0" smtClean="0"/>
              <a:t>(Fall 2018-2019)</a:t>
            </a:r>
            <a:r>
              <a:rPr lang="en-US" sz="2800" dirty="0" smtClean="0"/>
              <a:t>:</a:t>
            </a:r>
            <a:endParaRPr lang="en-US" sz="2800" dirty="0"/>
          </a:p>
        </p:txBody>
      </p:sp>
      <p:sp>
        <p:nvSpPr>
          <p:cNvPr id="2" name="Content Placeholder 1"/>
          <p:cNvSpPr>
            <a:spLocks noGrp="1"/>
          </p:cNvSpPr>
          <p:nvPr>
            <p:ph idx="1"/>
          </p:nvPr>
        </p:nvSpPr>
        <p:spPr>
          <a:xfrm>
            <a:off x="1394714" y="1676400"/>
            <a:ext cx="6347714" cy="4822163"/>
          </a:xfrm>
        </p:spPr>
        <p:txBody>
          <a:bodyPr>
            <a:normAutofit/>
          </a:bodyPr>
          <a:lstStyle/>
          <a:p>
            <a:pPr marL="109728" indent="0">
              <a:buNone/>
            </a:pPr>
            <a:r>
              <a:rPr lang="en-US" sz="1700" b="1" u="sng" dirty="0" smtClean="0"/>
              <a:t>Category </a:t>
            </a:r>
            <a:r>
              <a:rPr lang="en-US" sz="1700" b="1" dirty="0" smtClean="0"/>
              <a:t>3: Operations/Infrastructure </a:t>
            </a:r>
            <a:r>
              <a:rPr lang="en-US" sz="1700" b="1" dirty="0"/>
              <a:t>Strategy </a:t>
            </a:r>
            <a:r>
              <a:rPr lang="en-US" sz="1700" b="1" dirty="0" smtClean="0"/>
              <a:t>continued:</a:t>
            </a:r>
          </a:p>
          <a:p>
            <a:pPr lvl="1"/>
            <a:r>
              <a:rPr lang="en-US" sz="1800" dirty="0" smtClean="0"/>
              <a:t>A 2018 John Deere 670G Grader was purchased at a cost of $220,272.00.  The trade-in value for the 1986 John Deere Grader was $17,500.00</a:t>
            </a:r>
            <a:r>
              <a:rPr lang="en-US" sz="1800" dirty="0" smtClean="0"/>
              <a:t>.</a:t>
            </a:r>
            <a:endParaRPr lang="en-US" sz="1800" dirty="0" smtClean="0"/>
          </a:p>
          <a:p>
            <a:pPr lvl="1"/>
            <a:r>
              <a:rPr lang="en-US" sz="1800" dirty="0" smtClean="0"/>
              <a:t>A 2018 John Deere 310L Backhoe was purchased at a cost of $</a:t>
            </a:r>
            <a:r>
              <a:rPr lang="en-US" sz="1800" dirty="0" smtClean="0"/>
              <a:t>86,254.71.</a:t>
            </a:r>
          </a:p>
          <a:p>
            <a:pPr lvl="1"/>
            <a:r>
              <a:rPr lang="en-US" sz="1800" dirty="0" smtClean="0"/>
              <a:t>The </a:t>
            </a:r>
            <a:r>
              <a:rPr lang="en-US" sz="1800" dirty="0" smtClean="0"/>
              <a:t>Board approved the Fire Department to spend up to </a:t>
            </a:r>
            <a:r>
              <a:rPr lang="en-US" sz="1800" dirty="0" smtClean="0"/>
              <a:t>$65,000.00 to purchase </a:t>
            </a:r>
            <a:r>
              <a:rPr lang="en-US" sz="1800" dirty="0" smtClean="0"/>
              <a:t>a used Fire </a:t>
            </a:r>
            <a:r>
              <a:rPr lang="en-US" sz="1800" dirty="0" smtClean="0"/>
              <a:t>Truck in 2019.  </a:t>
            </a:r>
          </a:p>
          <a:p>
            <a:pPr lvl="1"/>
            <a:r>
              <a:rPr lang="en-US" sz="1800" dirty="0" smtClean="0"/>
              <a:t>A new tire machine and mower are needed for Public Works in 2019.  </a:t>
            </a:r>
            <a:endParaRPr lang="en-US" sz="1800" dirty="0" smtClean="0"/>
          </a:p>
          <a:p>
            <a:pPr marL="914400" lvl="2" indent="0">
              <a:buNone/>
            </a:pPr>
            <a:endParaRPr lang="en-US" sz="1800" dirty="0" smtClean="0"/>
          </a:p>
          <a:p>
            <a:pPr marL="457200" lvl="1" indent="0">
              <a:buNone/>
            </a:pPr>
            <a:endParaRPr lang="en-US" sz="2200" dirty="0" smtClean="0"/>
          </a:p>
          <a:p>
            <a:pPr marL="393192" lvl="1" indent="0">
              <a:buNone/>
            </a:pPr>
            <a:endParaRPr lang="en-US" sz="2400" dirty="0" smtClean="0"/>
          </a:p>
          <a:p>
            <a:pPr lvl="1">
              <a:buFont typeface="Wingdings" pitchFamily="2" charset="2"/>
              <a:buChar char="v"/>
            </a:pPr>
            <a:endParaRPr lang="en-US" sz="2400" dirty="0" smtClean="0"/>
          </a:p>
          <a:p>
            <a:pPr marL="630936" lvl="2" indent="0">
              <a:buNone/>
            </a:pP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726680" cy="914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Category 4-Fiscal Sustainability – Monthly </a:t>
            </a:r>
            <a:br>
              <a:rPr lang="en-US" sz="2800" u="sng" dirty="0" smtClean="0"/>
            </a:br>
            <a:r>
              <a:rPr lang="en-US" sz="2800" u="sng" dirty="0" smtClean="0"/>
              <a:t>Beginning Balance to Ending Balance 2018</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482294"/>
              </p:ext>
            </p:extLst>
          </p:nvPr>
        </p:nvGraphicFramePr>
        <p:xfrm>
          <a:off x="1447800" y="1524000"/>
          <a:ext cx="7040880" cy="4324707"/>
        </p:xfrm>
        <a:graphic>
          <a:graphicData uri="http://schemas.openxmlformats.org/drawingml/2006/table">
            <a:tbl>
              <a:tblPr>
                <a:tableStyleId>{5C22544A-7EE6-4342-B048-85BDC9FD1C3A}</a:tableStyleId>
              </a:tblPr>
              <a:tblGrid>
                <a:gridCol w="1751878"/>
                <a:gridCol w="1071148"/>
                <a:gridCol w="1258548"/>
                <a:gridCol w="1474676"/>
                <a:gridCol w="1484630"/>
              </a:tblGrid>
              <a:tr h="5549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BEGINNING </a:t>
                      </a:r>
                      <a:r>
                        <a:rPr lang="en-US" sz="1400" u="none" strike="noStrike" dirty="0">
                          <a:effectLst/>
                        </a:rPr>
                        <a:t>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$2,350,266.56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$45,416.42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$161,815.74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$2,233,867.24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$2,233,867.24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$169,209.07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$308,818.04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$2,094,258.27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$2,094,258.27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$7,546.39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$125,691.90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$1,976,112.76</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$1,976,112.76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$6,280.03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$132,974.68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$1,849,418.11</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$1,849,418.11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$5,561.53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$173,699.30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$1,681,280.34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$1,681,280.34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$5,095.13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$136,138.00</a:t>
                      </a: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$1,550,237.47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$1,550,237.47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$625,929.66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$195,803.26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$1,980,363.87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$1,980,363.87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$262,982.23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$218,415.71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$2,024,930.39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SEPTEMBER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$2,024,930.39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$173,153.49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$98,440.24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$2,099,643.64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OCTOBER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$2,099,643.64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$24,555.43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$275,643.73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$1,848,555.34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NOVEMBER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$1,848,555.34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$16,423.59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$146,119.25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$1,718,859.68</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DECEMBER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$1,718,859.68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$526,627.98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$110,292.51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$2,135,195.15</a:t>
                      </a:r>
                      <a:endParaRPr lang="en-U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endParaRPr lang="en-US" dirty="0" smtClean="0"/>
          </a:p>
          <a:p>
            <a:pPr marL="109728" indent="0">
              <a:buNone/>
            </a:pPr>
            <a:endParaRPr lang="en-US" dirty="0" smtClean="0"/>
          </a:p>
          <a:p>
            <a:endParaRPr lang="en-US" dirty="0" smtClean="0"/>
          </a:p>
        </p:txBody>
      </p:sp>
      <p:graphicFrame>
        <p:nvGraphicFramePr>
          <p:cNvPr id="4" name="Chart 3"/>
          <p:cNvGraphicFramePr/>
          <p:nvPr>
            <p:extLst>
              <p:ext uri="{D42A27DB-BD31-4B8C-83A1-F6EECF244321}">
                <p14:modId xmlns:p14="http://schemas.microsoft.com/office/powerpoint/2010/main" val="15883333"/>
              </p:ext>
            </p:extLst>
          </p:nvPr>
        </p:nvGraphicFramePr>
        <p:xfrm>
          <a:off x="1371600" y="381000"/>
          <a:ext cx="762000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8638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74446438"/>
              </p:ext>
            </p:extLst>
          </p:nvPr>
        </p:nvGraphicFramePr>
        <p:xfrm>
          <a:off x="4572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21500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smtClean="0"/>
              <a:t>Category 4-Fiscal Sustainability </a:t>
            </a:r>
            <a:br>
              <a:rPr lang="en-US" sz="2800" u="sng" dirty="0" smtClean="0"/>
            </a:br>
            <a:r>
              <a:rPr lang="en-US" sz="2800" u="sng" dirty="0" smtClean="0"/>
              <a:t>2018  Cash Balance</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8630715"/>
              </p:ext>
            </p:extLst>
          </p:nvPr>
        </p:nvGraphicFramePr>
        <p:xfrm>
          <a:off x="1066800" y="2209800"/>
          <a:ext cx="7010400" cy="4298593"/>
        </p:xfrm>
        <a:graphic>
          <a:graphicData uri="http://schemas.openxmlformats.org/drawingml/2006/table">
            <a:tbl>
              <a:tblPr>
                <a:tableStyleId>{5C22544A-7EE6-4342-B048-85BDC9FD1C3A}</a:tableStyleId>
              </a:tblPr>
              <a:tblGrid>
                <a:gridCol w="3755571"/>
                <a:gridCol w="3254829"/>
              </a:tblGrid>
              <a:tr h="496292">
                <a:tc>
                  <a:txBody>
                    <a:bodyPr/>
                    <a:lstStyle/>
                    <a:p>
                      <a:pPr algn="l" fontAlgn="b"/>
                      <a:r>
                        <a:rPr lang="en-US" sz="1600" b="1" u="none" strike="noStrike" dirty="0" smtClean="0">
                          <a:effectLst/>
                        </a:rPr>
                        <a:t>January 2018 Beginning</a:t>
                      </a:r>
                      <a:r>
                        <a:rPr lang="en-US" sz="1600" b="1" u="none" strike="noStrike" baseline="0" dirty="0" smtClean="0">
                          <a:effectLst/>
                        </a:rPr>
                        <a:t> </a:t>
                      </a:r>
                      <a:r>
                        <a:rPr lang="en-US" sz="1600" b="1" u="none" strike="noStrike" dirty="0" smtClean="0">
                          <a:effectLst/>
                        </a:rPr>
                        <a:t>CASH </a:t>
                      </a:r>
                      <a:r>
                        <a:rPr lang="en-US" sz="1600" b="1" u="none" strike="noStrike" dirty="0">
                          <a:effectLst/>
                        </a:rPr>
                        <a:t>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u="none" strike="noStrike" dirty="0">
                          <a:effectLst/>
                        </a:rPr>
                        <a:t> </a:t>
                      </a:r>
                      <a:r>
                        <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$2,350,266.56</a:t>
                      </a:r>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Receipts 2018</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$1,868,780.95</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Disbursed 2018</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$2,083,852.36</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12/31/18 Ending CASH</a:t>
                      </a:r>
                      <a:r>
                        <a:rPr lang="en-US" sz="1600" b="1" i="0" u="none" strike="noStrike" baseline="0" dirty="0" smtClean="0">
                          <a:solidFill>
                            <a:srgbClr val="000000"/>
                          </a:solidFill>
                          <a:effectLst/>
                          <a:latin typeface="Calibri" panose="020F0502020204030204" pitchFamily="34" charset="0"/>
                        </a:rPr>
                        <a:t> Balance  </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smtClean="0">
                          <a:solidFill>
                            <a:schemeClr val="tx1"/>
                          </a:solidFill>
                          <a:effectLst/>
                          <a:latin typeface="Lucida Sans Unicode" panose="020B0602030504020204" pitchFamily="34" charset="0"/>
                          <a:cs typeface="Lucida Sans Unicode" panose="020B0602030504020204" pitchFamily="34" charset="0"/>
                        </a:rPr>
                        <a:t> </a:t>
                      </a:r>
                      <a:r>
                        <a:rPr lang="en-US" sz="1600" b="1" i="0" u="none" strike="noStrike" baseline="0" dirty="0" smtClean="0">
                          <a:solidFill>
                            <a:srgbClr val="0070C0"/>
                          </a:solidFill>
                          <a:effectLst/>
                          <a:latin typeface="Lucida Sans Unicode" panose="020B0602030504020204" pitchFamily="34" charset="0"/>
                          <a:cs typeface="Lucida Sans Unicode" panose="020B0602030504020204" pitchFamily="34" charset="0"/>
                        </a:rPr>
                        <a:t>$2,135,195.15</a:t>
                      </a:r>
                      <a:endParaRPr lang="en-US" sz="1600" b="1" i="0" u="none" strike="noStrike" dirty="0">
                        <a:solidFill>
                          <a:srgbClr val="0070C0"/>
                        </a:solidFill>
                        <a:effectLst/>
                        <a:latin typeface="Lucida Sans Unicode" panose="020B0602030504020204" pitchFamily="34" charset="0"/>
                        <a:cs typeface="Lucida Sans Unicode" panose="020B0602030504020204" pitchFamily="34" charset="0"/>
                      </a:endParaRPr>
                    </a:p>
                  </a:txBody>
                  <a:tcPr marL="9525" marR="9525" marT="9525" marB="0" anchor="b"/>
                </a:tc>
              </a:tr>
              <a:tr h="597836">
                <a:tc>
                  <a:txBody>
                    <a:bodyPr/>
                    <a:lstStyle/>
                    <a:p>
                      <a:pPr algn="l" fontAlgn="b"/>
                      <a:r>
                        <a:rPr lang="en-US" sz="1600" b="1" i="0" u="none" strike="noStrike" dirty="0" smtClean="0">
                          <a:solidFill>
                            <a:srgbClr val="000000"/>
                          </a:solidFill>
                          <a:effectLst/>
                          <a:latin typeface="Calibri" panose="020F0502020204030204" pitchFamily="34" charset="0"/>
                        </a:rPr>
                        <a:t> Reduction in Beginning Cash Balance </a:t>
                      </a:r>
                    </a:p>
                    <a:p>
                      <a:pPr algn="l" fontAlgn="b"/>
                      <a:r>
                        <a:rPr lang="en-US" sz="1600" b="1" i="0" u="none" strike="noStrike" dirty="0" smtClean="0">
                          <a:solidFill>
                            <a:srgbClr val="000000"/>
                          </a:solidFill>
                          <a:effectLst/>
                          <a:latin typeface="Calibri" panose="020F0502020204030204" pitchFamily="34" charset="0"/>
                        </a:rPr>
                        <a:t> Year to Year Comparison</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smtClean="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dirty="0" smtClean="0">
                          <a:solidFill>
                            <a:srgbClr val="FF0000"/>
                          </a:solidFill>
                          <a:effectLst/>
                          <a:latin typeface="Lucida Sans Unicode" panose="020B0602030504020204" pitchFamily="34" charset="0"/>
                          <a:cs typeface="Lucida Sans Unicode" panose="020B0602030504020204" pitchFamily="34" charset="0"/>
                        </a:rPr>
                        <a:t>($215,071.41)</a:t>
                      </a:r>
                      <a:endParaRPr lang="en-US" sz="1600" b="0" i="0" u="none" strike="noStrike" dirty="0">
                        <a:solidFill>
                          <a:srgbClr val="FF0000"/>
                        </a:solidFill>
                        <a:effectLst/>
                        <a:latin typeface="Lucida Sans Unicode" panose="020B0602030504020204" pitchFamily="34" charset="0"/>
                        <a:cs typeface="Lucida Sans Unicode" panose="020B0602030504020204" pitchFamily="34" charset="0"/>
                      </a:endParaRPr>
                    </a:p>
                  </a:txBody>
                  <a:tcPr marL="9525" marR="9525" marT="9525" marB="0" anchor="b"/>
                </a:tc>
              </a:tr>
              <a:tr h="896880">
                <a:tc>
                  <a:txBody>
                    <a:bodyPr/>
                    <a:lstStyle/>
                    <a:p>
                      <a:pPr algn="l" fontAlgn="b"/>
                      <a:r>
                        <a:rPr lang="en-US" sz="1400" b="0" i="0" u="none" strike="noStrike" dirty="0" smtClean="0">
                          <a:solidFill>
                            <a:schemeClr val="tx1"/>
                          </a:solidFill>
                          <a:effectLst/>
                          <a:latin typeface="Calibri" panose="020F0502020204030204" pitchFamily="34" charset="0"/>
                        </a:rPr>
                        <a:t>Projects</a:t>
                      </a:r>
                      <a:r>
                        <a:rPr lang="en-US" sz="1400" b="0" i="0" u="none" strike="noStrike" baseline="0" dirty="0" smtClean="0">
                          <a:solidFill>
                            <a:schemeClr val="tx1"/>
                          </a:solidFill>
                          <a:effectLst/>
                          <a:latin typeface="Calibri" panose="020F0502020204030204" pitchFamily="34" charset="0"/>
                        </a:rPr>
                        <a:t> Completed:  Twin Lakes Pavilion, Eagle Scout Project, Equipment Upgrades, Gravel Purchase (5 year quantity)</a:t>
                      </a:r>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b"/>
                </a:tc>
              </a:tr>
              <a:tr h="528694">
                <a:tc>
                  <a:txBody>
                    <a:bodyPr/>
                    <a:lstStyle/>
                    <a:p>
                      <a:pPr algn="l" fontAlgn="b"/>
                      <a:r>
                        <a:rPr lang="en-US" sz="1800" b="1" i="0" u="none" strike="noStrike" dirty="0" smtClean="0">
                          <a:solidFill>
                            <a:schemeClr val="tx1"/>
                          </a:solidFill>
                          <a:effectLst/>
                          <a:latin typeface="Calibri" panose="020F0502020204030204" pitchFamily="34" charset="0"/>
                        </a:rPr>
                        <a:t>Average Monthly</a:t>
                      </a:r>
                      <a:r>
                        <a:rPr lang="en-US" sz="1800" b="1" i="0" u="none" strike="noStrike" baseline="0" dirty="0" smtClean="0">
                          <a:solidFill>
                            <a:schemeClr val="tx1"/>
                          </a:solidFill>
                          <a:effectLst/>
                          <a:latin typeface="Calibri" panose="020F0502020204030204" pitchFamily="34" charset="0"/>
                        </a:rPr>
                        <a:t> Disbursed 2018:</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$173,654.36</a:t>
                      </a:r>
                    </a:p>
                  </a:txBody>
                  <a:tcPr marL="9525" marR="9525" marT="9525" marB="0" anchor="ctr">
                    <a:lnL w="12700" cmpd="sng">
                      <a:noFill/>
                    </a:lnL>
                  </a:tcPr>
                </a:tc>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smtClean="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smtClean="0">
                        <a:solidFill>
                          <a:srgbClr val="000000"/>
                        </a:solidFill>
                        <a:effectLst/>
                        <a:latin typeface="Calibri" panose="020F0502020204030204" pitchFamily="34" charset="0"/>
                      </a:endParaRPr>
                    </a:p>
                  </a:txBody>
                  <a:tcPr marL="9525" marR="9525" marT="9525" marB="0" anchor="ctr">
                    <a:lnL w="12700" cmpd="sng">
                      <a:noFill/>
                    </a:lnL>
                  </a:tcPr>
                </a:tc>
              </a:tr>
            </a:tbl>
          </a:graphicData>
        </a:graphic>
      </p:graphicFrame>
    </p:spTree>
    <p:extLst>
      <p:ext uri="{BB962C8B-B14F-4D97-AF65-F5344CB8AC3E}">
        <p14:creationId xmlns:p14="http://schemas.microsoft.com/office/powerpoint/2010/main" val="58772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Investments Breakdown</a:t>
            </a:r>
            <a:r>
              <a:rPr lang="en-US" sz="2800" dirty="0" smtClean="0"/>
              <a:t>:</a:t>
            </a:r>
            <a:endParaRPr lang="en-US" sz="2800" dirty="0"/>
          </a:p>
        </p:txBody>
      </p:sp>
      <p:sp>
        <p:nvSpPr>
          <p:cNvPr id="2" name="Content Placeholder 1"/>
          <p:cNvSpPr>
            <a:spLocks noGrp="1"/>
          </p:cNvSpPr>
          <p:nvPr>
            <p:ph idx="1"/>
          </p:nvPr>
        </p:nvSpPr>
        <p:spPr>
          <a:xfrm>
            <a:off x="2057400" y="1828800"/>
            <a:ext cx="6347714" cy="4212563"/>
          </a:xfrm>
        </p:spPr>
        <p:txBody>
          <a:bodyPr>
            <a:normAutofit lnSpcReduction="10000"/>
          </a:bodyPr>
          <a:lstStyle/>
          <a:p>
            <a:pPr marL="0" indent="0">
              <a:buNone/>
            </a:pPr>
            <a:r>
              <a:rPr lang="en-US" b="1" dirty="0" smtClean="0"/>
              <a:t>Investments Total 2018:</a:t>
            </a:r>
          </a:p>
          <a:p>
            <a:pPr lvl="1"/>
            <a:r>
              <a:rPr lang="en-US" sz="2000" dirty="0" smtClean="0"/>
              <a:t>Severance Savings			$</a:t>
            </a:r>
            <a:r>
              <a:rPr lang="en-US" sz="2000" dirty="0" smtClean="0"/>
              <a:t>123,247.89</a:t>
            </a:r>
            <a:endParaRPr lang="en-US" sz="2000" dirty="0" smtClean="0"/>
          </a:p>
          <a:p>
            <a:pPr marL="457200" lvl="1" indent="0">
              <a:buNone/>
            </a:pPr>
            <a:r>
              <a:rPr lang="en-US" sz="1800" dirty="0" smtClean="0"/>
              <a:t>(This account is reserved for employee severance)</a:t>
            </a:r>
          </a:p>
          <a:p>
            <a:pPr lvl="1"/>
            <a:r>
              <a:rPr lang="en-US" sz="1800" dirty="0" smtClean="0"/>
              <a:t>Gilbert Bank CD #1 @ .55%	$</a:t>
            </a:r>
            <a:r>
              <a:rPr lang="en-US" sz="1800" dirty="0" smtClean="0"/>
              <a:t>102,081.32</a:t>
            </a:r>
            <a:endParaRPr lang="en-US" sz="1800" dirty="0" smtClean="0"/>
          </a:p>
          <a:p>
            <a:pPr marL="457200" lvl="1" indent="0">
              <a:buNone/>
            </a:pPr>
            <a:r>
              <a:rPr lang="en-US" sz="1800" dirty="0"/>
              <a:t>	</a:t>
            </a:r>
            <a:r>
              <a:rPr lang="en-US" sz="1800" dirty="0" smtClean="0"/>
              <a:t>(earmarked for Fire Department)</a:t>
            </a:r>
          </a:p>
          <a:p>
            <a:pPr lvl="1"/>
            <a:r>
              <a:rPr lang="en-US" sz="1800" dirty="0" smtClean="0"/>
              <a:t>Gilbert Bank CD #2 @ .55%	$</a:t>
            </a:r>
            <a:r>
              <a:rPr lang="en-US" sz="1800" dirty="0" smtClean="0"/>
              <a:t>274,251.52</a:t>
            </a:r>
            <a:endParaRPr lang="en-US" sz="1800" dirty="0" smtClean="0"/>
          </a:p>
          <a:p>
            <a:pPr lvl="1"/>
            <a:r>
              <a:rPr lang="en-US" sz="1800" dirty="0" smtClean="0"/>
              <a:t>Gilbert Bank CD #3 @ .55% 	$200,545.85</a:t>
            </a:r>
          </a:p>
          <a:p>
            <a:pPr marL="914400" lvl="2" indent="0">
              <a:buNone/>
            </a:pPr>
            <a:r>
              <a:rPr lang="en-US" dirty="0" smtClean="0"/>
              <a:t>(reserved for Stepetz Road Project)</a:t>
            </a:r>
          </a:p>
          <a:p>
            <a:pPr lvl="1"/>
            <a:r>
              <a:rPr lang="en-US" sz="1800" dirty="0" smtClean="0"/>
              <a:t>Gilbert Bank Savings 			$</a:t>
            </a:r>
            <a:r>
              <a:rPr lang="en-US" sz="1800" dirty="0" smtClean="0"/>
              <a:t>230,340.91</a:t>
            </a:r>
          </a:p>
          <a:p>
            <a:pPr lvl="1"/>
            <a:r>
              <a:rPr lang="en-US" sz="1800" dirty="0" smtClean="0">
                <a:solidFill>
                  <a:schemeClr val="accent1"/>
                </a:solidFill>
              </a:rPr>
              <a:t>Total </a:t>
            </a:r>
            <a:r>
              <a:rPr lang="en-US" sz="1800" dirty="0" smtClean="0">
                <a:solidFill>
                  <a:schemeClr val="accent1"/>
                </a:solidFill>
              </a:rPr>
              <a:t>2018 </a:t>
            </a:r>
            <a:r>
              <a:rPr lang="en-US" sz="1800" dirty="0" smtClean="0">
                <a:solidFill>
                  <a:schemeClr val="accent1"/>
                </a:solidFill>
              </a:rPr>
              <a:t>	</a:t>
            </a:r>
            <a:r>
              <a:rPr lang="en-US" sz="1800" dirty="0" smtClean="0">
                <a:solidFill>
                  <a:schemeClr val="accent1"/>
                </a:solidFill>
              </a:rPr>
              <a:t>				$</a:t>
            </a:r>
            <a:r>
              <a:rPr lang="en-US" sz="1800" dirty="0" smtClean="0">
                <a:solidFill>
                  <a:schemeClr val="accent1"/>
                </a:solidFill>
              </a:rPr>
              <a:t>930,745.51</a:t>
            </a:r>
            <a:endParaRPr lang="en-US" sz="1800" dirty="0" smtClean="0">
              <a:solidFill>
                <a:schemeClr val="accent1"/>
              </a:solidFill>
            </a:endParaRPr>
          </a:p>
          <a:p>
            <a:pPr lvl="1"/>
            <a:r>
              <a:rPr lang="en-US" sz="1800" dirty="0" smtClean="0">
                <a:solidFill>
                  <a:schemeClr val="accent1"/>
                </a:solidFill>
              </a:rPr>
              <a:t>Total Cash &amp; Investments</a:t>
            </a:r>
            <a:r>
              <a:rPr lang="en-US" sz="1800" dirty="0" smtClean="0">
                <a:solidFill>
                  <a:schemeClr val="accent1"/>
                </a:solidFill>
              </a:rPr>
              <a:t>:	</a:t>
            </a:r>
            <a:r>
              <a:rPr lang="en-US" sz="1800" dirty="0" smtClean="0">
                <a:solidFill>
                  <a:schemeClr val="accent1"/>
                </a:solidFill>
              </a:rPr>
              <a:t>	</a:t>
            </a:r>
            <a:r>
              <a:rPr lang="en-US" sz="1800" dirty="0" smtClean="0">
                <a:solidFill>
                  <a:schemeClr val="accent1"/>
                </a:solidFill>
              </a:rPr>
              <a:t>$3,065,940.66</a:t>
            </a:r>
            <a:endParaRPr lang="en-US" sz="1800" dirty="0" smtClean="0">
              <a:solidFill>
                <a:schemeClr val="accent1"/>
              </a:solidFill>
            </a:endParaRPr>
          </a:p>
        </p:txBody>
      </p:sp>
    </p:spTree>
    <p:extLst>
      <p:ext uri="{BB962C8B-B14F-4D97-AF65-F5344CB8AC3E}">
        <p14:creationId xmlns:p14="http://schemas.microsoft.com/office/powerpoint/2010/main" val="42789475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4-Fiscal Sustainability continued: </a:t>
            </a:r>
            <a:br>
              <a:rPr lang="en-US" sz="2400" u="sng" dirty="0" smtClean="0"/>
            </a:br>
            <a:r>
              <a:rPr lang="en-US" sz="2400" u="sng" dirty="0" smtClean="0"/>
              <a:t>2017 Receipts Compared to 2018 </a:t>
            </a:r>
            <a:r>
              <a:rPr lang="en-US" sz="2400" u="sng" dirty="0" smtClean="0"/>
              <a:t>Final</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6482536"/>
              </p:ext>
            </p:extLst>
          </p:nvPr>
        </p:nvGraphicFramePr>
        <p:xfrm>
          <a:off x="2590800" y="1371600"/>
          <a:ext cx="4648201" cy="5211130"/>
        </p:xfrm>
        <a:graphic>
          <a:graphicData uri="http://schemas.openxmlformats.org/drawingml/2006/table">
            <a:tbl>
              <a:tblPr>
                <a:tableStyleId>{5C22544A-7EE6-4342-B048-85BDC9FD1C3A}</a:tableStyleId>
              </a:tblPr>
              <a:tblGrid>
                <a:gridCol w="2208799"/>
                <a:gridCol w="1219701"/>
                <a:gridCol w="1219701"/>
              </a:tblGrid>
              <a:tr h="149441">
                <a:tc gridSpan="2">
                  <a:txBody>
                    <a:bodyPr/>
                    <a:lstStyle/>
                    <a:p>
                      <a:pPr algn="l" fontAlgn="b"/>
                      <a:r>
                        <a:rPr lang="en-US" sz="1200" b="1" u="none" strike="noStrike" dirty="0">
                          <a:effectLst/>
                        </a:rPr>
                        <a:t>Notable Receipts </a:t>
                      </a:r>
                      <a:r>
                        <a:rPr lang="en-US" sz="1200" b="1" u="none" strike="noStrike" dirty="0" smtClean="0">
                          <a:effectLst/>
                        </a:rPr>
                        <a:t>ALL FUNDS (rounded):</a:t>
                      </a:r>
                    </a:p>
                    <a:p>
                      <a:pPr algn="just" fontAlgn="b"/>
                      <a:r>
                        <a:rPr lang="en-US" sz="1200" b="1" i="0" u="none" strike="noStrike" dirty="0" smtClean="0">
                          <a:solidFill>
                            <a:srgbClr val="000000"/>
                          </a:solidFill>
                          <a:effectLst/>
                          <a:latin typeface="Calibri" panose="020F0502020204030204" pitchFamily="34" charset="0"/>
                        </a:rPr>
                        <a:t>                                                                           2017 Final</a:t>
                      </a:r>
                      <a:endParaRPr lang="en-US" sz="1200" b="1" i="0" u="none" strike="noStrike" dirty="0">
                        <a:solidFill>
                          <a:srgbClr val="000000"/>
                        </a:solidFill>
                        <a:effectLst/>
                        <a:latin typeface="Calibri" panose="020F0502020204030204" pitchFamily="34" charset="0"/>
                      </a:endParaRPr>
                    </a:p>
                  </a:txBody>
                  <a:tcPr marL="5119" marR="5119" marT="5119" marB="0" anchor="b"/>
                </a:tc>
                <a:tc hMerge="1">
                  <a:txBody>
                    <a:bodyPr/>
                    <a:lstStyle/>
                    <a:p>
                      <a:endParaRPr lang="en-US"/>
                    </a:p>
                  </a:txBody>
                  <a:tcPr/>
                </a:tc>
                <a:tc>
                  <a:txBody>
                    <a:bodyPr/>
                    <a:lstStyle/>
                    <a:p>
                      <a:pPr algn="ctr" fontAlgn="b"/>
                      <a:r>
                        <a:rPr lang="en-US" sz="1200" b="1" i="0" u="none" strike="noStrike" dirty="0" smtClean="0">
                          <a:solidFill>
                            <a:srgbClr val="000000"/>
                          </a:solidFill>
                          <a:effectLst/>
                          <a:latin typeface="Calibri" panose="020F0502020204030204" pitchFamily="34" charset="0"/>
                        </a:rPr>
                        <a:t>2018 </a:t>
                      </a:r>
                      <a:r>
                        <a:rPr lang="en-US" sz="1200" b="1" i="0" u="none" strike="noStrike" dirty="0" smtClean="0">
                          <a:solidFill>
                            <a:srgbClr val="000000"/>
                          </a:solidFill>
                          <a:effectLst/>
                          <a:latin typeface="Calibri" panose="020F0502020204030204" pitchFamily="34" charset="0"/>
                        </a:rPr>
                        <a:t>FINAL</a:t>
                      </a:r>
                      <a:endParaRPr lang="en-US" sz="1200" b="1" i="0" u="none" strike="noStrike" dirty="0">
                        <a:solidFill>
                          <a:srgbClr val="000000"/>
                        </a:solidFill>
                        <a:effectLst/>
                        <a:latin typeface="Calibri" panose="020F0502020204030204" pitchFamily="34" charset="0"/>
                      </a:endParaRPr>
                    </a:p>
                  </a:txBody>
                  <a:tcPr marL="5119" marR="5119" marT="5119" marB="0" anchor="b"/>
                </a:tc>
              </a:tr>
              <a:tr h="222127">
                <a:tc>
                  <a:txBody>
                    <a:bodyPr/>
                    <a:lstStyle/>
                    <a:p>
                      <a:pPr algn="l" fontAlgn="b"/>
                      <a:r>
                        <a:rPr lang="en-US" sz="1000" u="none" strike="noStrike" dirty="0" smtClean="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$36,000.00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$36,000.00</a:t>
                      </a:r>
                      <a:endParaRPr lang="en-US" sz="1000" dirty="0"/>
                    </a:p>
                  </a:txBody>
                  <a:tcPr marL="5119" marR="5119" marT="5119" marB="0" anchor="b"/>
                </a:tc>
              </a:tr>
              <a:tr h="222127">
                <a:tc>
                  <a:txBody>
                    <a:bodyPr/>
                    <a:lstStyle/>
                    <a:p>
                      <a:pPr algn="l" fontAlgn="b"/>
                      <a:r>
                        <a:rPr lang="en-US" sz="1000" u="none" strike="noStrike" dirty="0" smtClean="0">
                          <a:effectLst/>
                          <a:latin typeface="+mj-lt"/>
                        </a:rPr>
                        <a:t>Tax Apportionment </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$880,878.00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$915,223.00</a:t>
                      </a:r>
                      <a:endParaRPr lang="en-US" sz="1000" dirty="0"/>
                    </a:p>
                  </a:txBody>
                  <a:tcPr marL="5119" marR="5119" marT="5119" marB="0" anchor="b"/>
                </a:tc>
              </a:tr>
              <a:tr h="222127">
                <a:tc>
                  <a:txBody>
                    <a:bodyPr/>
                    <a:lstStyle/>
                    <a:p>
                      <a:pPr algn="l" fontAlgn="b"/>
                      <a:r>
                        <a:rPr lang="en-US" sz="1000" u="none" strike="noStrike" dirty="0" smtClean="0">
                          <a:effectLst/>
                          <a:latin typeface="+mj-lt"/>
                        </a:rPr>
                        <a:t>Town </a:t>
                      </a:r>
                      <a:r>
                        <a:rPr lang="en-US" sz="1000" u="none" strike="noStrike" dirty="0">
                          <a:effectLst/>
                          <a:latin typeface="+mj-lt"/>
                        </a:rPr>
                        <a:t>Road </a:t>
                      </a:r>
                      <a:r>
                        <a:rPr lang="en-US" sz="1000" u="none" strike="noStrike" dirty="0" smtClean="0">
                          <a:effectLst/>
                          <a:latin typeface="+mj-lt"/>
                        </a:rPr>
                        <a:t>Aid </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$29,444.00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a:t>
                      </a:r>
                      <a:r>
                        <a:rPr lang="en-US" sz="1000" dirty="0" smtClean="0"/>
                        <a:t>34,148.00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Municipal Aid</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$91,976.00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$80,937.00</a:t>
                      </a:r>
                      <a:endParaRPr lang="en-US" sz="1000" dirty="0"/>
                    </a:p>
                  </a:txBody>
                  <a:tcPr marL="5119" marR="5119" marT="5119" marB="0" anchor="b"/>
                </a:tc>
              </a:tr>
              <a:tr h="222127">
                <a:tc>
                  <a:txBody>
                    <a:bodyPr/>
                    <a:lstStyle/>
                    <a:p>
                      <a:pPr algn="l" fontAlgn="b"/>
                      <a:r>
                        <a:rPr lang="en-US" sz="1000" u="none" strike="noStrike" dirty="0" smtClean="0">
                          <a:effectLst/>
                          <a:latin typeface="+mj-lt"/>
                        </a:rPr>
                        <a:t>Taconite Production </a:t>
                      </a:r>
                      <a:r>
                        <a:rPr lang="en-US" sz="1000" u="none" strike="noStrike" dirty="0">
                          <a:effectLst/>
                          <a:latin typeface="+mj-lt"/>
                        </a:rPr>
                        <a:t>Tax</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$144,892.00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$146,941.00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cs typeface="Lucida Sans Unicode" panose="020B0602030504020204" pitchFamily="34" charset="0"/>
                        </a:rPr>
                        <a:t>Annexation</a:t>
                      </a:r>
                      <a:r>
                        <a:rPr lang="en-US" sz="1000" b="0" i="0" u="none" strike="noStrike" baseline="0" dirty="0" smtClean="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fontAlgn="b"/>
                      <a:r>
                        <a:rPr lang="en-US" sz="1000" b="0" i="0" u="none" strike="noStrike" dirty="0" smtClean="0">
                          <a:solidFill>
                            <a:srgbClr val="000000"/>
                          </a:solidFill>
                          <a:effectLst/>
                          <a:latin typeface="+mj-lt"/>
                        </a:rPr>
                        <a:t>$386,797.00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Homestead Credit</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$94,487.00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$97,156.00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a:t>
                      </a:r>
                      <a:r>
                        <a:rPr lang="en-US" sz="1000" b="0" i="0" u="none" strike="noStrike" baseline="0" dirty="0" smtClean="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$49,028.00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$50,000.00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Ag Value Market Credit</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$2,893.00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$2,939.00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Road Maintenance (SLC)</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$85,000.00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$85,000.00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Mining Effects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$70,773.00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$60,773.00</a:t>
                      </a:r>
                      <a:endParaRPr lang="en-US" sz="1000" dirty="0"/>
                    </a:p>
                  </a:txBody>
                  <a:tcPr marL="5119" marR="5119" marT="5119" marB="0" anchor="b"/>
                </a:tc>
              </a:tr>
              <a:tr h="222127">
                <a:tc>
                  <a:txBody>
                    <a:bodyPr/>
                    <a:lstStyle/>
                    <a:p>
                      <a:pPr algn="l" fontAlgn="b"/>
                      <a:r>
                        <a:rPr lang="en-US" sz="1000" u="none" strike="noStrike" dirty="0" smtClean="0">
                          <a:effectLst/>
                          <a:latin typeface="+mj-lt"/>
                        </a:rPr>
                        <a:t>PERA Aid </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$2,739.00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$2,739.00</a:t>
                      </a:r>
                      <a:endParaRPr lang="en-US" sz="1000" dirty="0"/>
                    </a:p>
                  </a:txBody>
                  <a:tcPr marL="5119" marR="5119" marT="5119" marB="0" anchor="b"/>
                </a:tc>
              </a:tr>
              <a:tr h="222127">
                <a:tc>
                  <a:txBody>
                    <a:bodyPr/>
                    <a:lstStyle/>
                    <a:p>
                      <a:pPr algn="l" fontAlgn="b"/>
                      <a:r>
                        <a:rPr lang="en-US" sz="1000" u="none" strike="noStrike" dirty="0" smtClean="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cs typeface="Lucida Sans Unicode" panose="020B0602030504020204" pitchFamily="34" charset="0"/>
                        </a:rPr>
                        <a:t>$228,382.00 </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smtClean="0"/>
                        <a:t>$228,382.00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Snowplowing</a:t>
                      </a:r>
                      <a:r>
                        <a:rPr lang="en-US" sz="1000" b="0" i="0" u="none" strike="noStrike" baseline="0" dirty="0" smtClean="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$23,460.00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$21,185.00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Refunds/Reimbursements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$51,223.00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$26,591.00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Sale</a:t>
                      </a:r>
                      <a:r>
                        <a:rPr lang="en-US" sz="1000" b="0" i="0" u="none" strike="noStrike" baseline="0" dirty="0" smtClean="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$23,588.00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$24,969.00</a:t>
                      </a:r>
                      <a:endParaRPr lang="en-US" sz="1000" dirty="0"/>
                    </a:p>
                  </a:txBody>
                  <a:tcPr marL="5119" marR="5119" marT="5119" marB="0" anchor="b"/>
                </a:tc>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$1,200.00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$2,325.00</a:t>
                      </a:r>
                      <a:endParaRPr lang="en-US" sz="1000" dirty="0"/>
                    </a:p>
                  </a:txBody>
                  <a:tcPr marL="5119" marR="5119" marT="5119" marB="0" anchor="b"/>
                </a:tc>
              </a:tr>
              <a:tr h="294813">
                <a:tc>
                  <a:txBody>
                    <a:bodyPr/>
                    <a:lstStyle/>
                    <a:p>
                      <a:pPr algn="l" fontAlgn="b"/>
                      <a:r>
                        <a:rPr lang="en-US" sz="1000" u="none" strike="noStrike" dirty="0">
                          <a:effectLst/>
                          <a:latin typeface="+mj-lt"/>
                        </a:rPr>
                        <a:t>W/WW </a:t>
                      </a:r>
                      <a:r>
                        <a:rPr lang="en-US" sz="1000" u="none" strike="noStrike" dirty="0" smtClean="0">
                          <a:effectLst/>
                          <a:latin typeface="+mj-lt"/>
                        </a:rPr>
                        <a:t>Fees, Permits,</a:t>
                      </a:r>
                      <a:r>
                        <a:rPr lang="en-US" sz="1000" u="none" strike="noStrike" baseline="0" dirty="0" smtClean="0">
                          <a:effectLst/>
                          <a:latin typeface="+mj-lt"/>
                        </a:rPr>
                        <a:t> Connection Fees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$10,851.00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$18,526.00</a:t>
                      </a:r>
                      <a:endParaRPr lang="en-US" sz="1000" dirty="0"/>
                    </a:p>
                  </a:txBody>
                  <a:tcPr marL="5119" marR="5119" marT="5119" marB="0" anchor="b"/>
                </a:tc>
              </a:tr>
              <a:tr h="222127">
                <a:tc>
                  <a:txBody>
                    <a:bodyPr/>
                    <a:lstStyle/>
                    <a:p>
                      <a:pPr algn="l" fontAlgn="b"/>
                      <a:r>
                        <a:rPr lang="en-US" sz="1000" u="none" strike="noStrike" dirty="0">
                          <a:effectLst/>
                          <a:latin typeface="+mj-lt"/>
                        </a:rPr>
                        <a:t>LLCC </a:t>
                      </a:r>
                      <a:r>
                        <a:rPr lang="en-US" sz="1000" u="none" strike="noStrike" dirty="0" smtClean="0">
                          <a:effectLst/>
                          <a:latin typeface="+mj-lt"/>
                        </a:rPr>
                        <a:t>Rent</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$4,625.00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$5,860.00</a:t>
                      </a:r>
                      <a:endParaRPr lang="en-US" sz="1000" dirty="0"/>
                    </a:p>
                  </a:txBody>
                  <a:tcPr marL="5119" marR="5119" marT="5119" marB="0" anchor="b"/>
                </a:tc>
              </a:tr>
              <a:tr h="294813">
                <a:tc>
                  <a:txBody>
                    <a:bodyPr/>
                    <a:lstStyle/>
                    <a:p>
                      <a:pPr algn="l" fontAlgn="b"/>
                      <a:r>
                        <a:rPr lang="en-US" sz="1000" b="0" i="0" u="none" strike="noStrike" dirty="0" smtClean="0">
                          <a:solidFill>
                            <a:srgbClr val="000000"/>
                          </a:solidFill>
                          <a:effectLst/>
                          <a:latin typeface="+mj-lt"/>
                        </a:rPr>
                        <a:t>Cemetery Revenues, Lot Sales, Columbarium</a:t>
                      </a:r>
                      <a:r>
                        <a:rPr lang="en-US" sz="1000" b="0" i="0" u="none" strike="noStrike" baseline="0" dirty="0" smtClean="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$9,485.00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$5,380.00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Propane Reimbursement (SLC)</a:t>
                      </a:r>
                      <a:endParaRPr lang="en-US" sz="1000" b="0" i="0" u="none" strike="noStrike" dirty="0">
                        <a:solidFill>
                          <a:srgbClr val="000000"/>
                        </a:solidFill>
                        <a:effectLst/>
                        <a:latin typeface="+mj-lt"/>
                      </a:endParaRPr>
                    </a:p>
                  </a:txBody>
                  <a:tcPr marL="5119" marR="5119" marT="5119" marB="0" anchor="b"/>
                </a:tc>
                <a:tc>
                  <a:txBody>
                    <a:bodyPr/>
                    <a:lstStyle/>
                    <a:p>
                      <a:pPr algn="r" fontAlgn="b"/>
                      <a:r>
                        <a:rPr lang="en-US" sz="1000" b="0" i="0" u="none" strike="noStrike" dirty="0" smtClean="0">
                          <a:solidFill>
                            <a:srgbClr val="000000"/>
                          </a:solidFill>
                          <a:effectLst/>
                          <a:latin typeface="+mj-lt"/>
                        </a:rPr>
                        <a:t>$8,825.00</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$5,568.00</a:t>
                      </a:r>
                      <a:endParaRPr lang="en-US" sz="1000" dirty="0"/>
                    </a:p>
                  </a:txBody>
                  <a:tcPr marL="5119" marR="5119" marT="5119" marB="0" anchor="b"/>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a:t>
            </a:r>
            <a:r>
              <a:rPr lang="en-US" sz="2800" u="sng" dirty="0" smtClean="0"/>
              <a:t>4-Fiscal </a:t>
            </a:r>
            <a:r>
              <a:rPr lang="en-US" sz="2800" u="sng" dirty="0"/>
              <a:t>Sustainability continued: </a:t>
            </a:r>
            <a:br>
              <a:rPr lang="en-US" sz="2800" u="sng" dirty="0"/>
            </a:br>
            <a:r>
              <a:rPr lang="en-US" sz="2800" u="sng" dirty="0" smtClean="0"/>
              <a:t>2018 Disbursements Comparable </a:t>
            </a:r>
            <a:endParaRPr lang="en-US" sz="28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02811326"/>
              </p:ext>
            </p:extLst>
          </p:nvPr>
        </p:nvGraphicFramePr>
        <p:xfrm>
          <a:off x="381000" y="1634990"/>
          <a:ext cx="4495800" cy="4840372"/>
        </p:xfrm>
        <a:graphic>
          <a:graphicData uri="http://schemas.openxmlformats.org/drawingml/2006/table">
            <a:tbl>
              <a:tblPr>
                <a:tableStyleId>{5C22544A-7EE6-4342-B048-85BDC9FD1C3A}</a:tableStyleId>
              </a:tblPr>
              <a:tblGrid>
                <a:gridCol w="2362200"/>
                <a:gridCol w="1035503"/>
                <a:gridCol w="1098097"/>
              </a:tblGrid>
              <a:tr h="221010">
                <a:tc gridSpan="2">
                  <a:txBody>
                    <a:bodyPr/>
                    <a:lstStyle/>
                    <a:p>
                      <a:pPr algn="l" fontAlgn="b"/>
                      <a:r>
                        <a:rPr lang="en-US" sz="1200" b="1" u="none" strike="noStrike" dirty="0" smtClean="0">
                          <a:effectLst/>
                        </a:rPr>
                        <a:t>Disbursed ALL FUNDS (rounded to nearest dollar):                                         2017</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smtClean="0"/>
                        <a:t>2018 </a:t>
                      </a:r>
                      <a:endParaRPr lang="en-US" dirty="0"/>
                    </a:p>
                  </a:txBody>
                  <a:tcPr marL="7893" marR="7893" marT="7893" marB="0" anchor="b"/>
                </a:tc>
              </a:tr>
              <a:tr h="221010">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smtClean="0"/>
                        <a:t>$707,404.00</a:t>
                      </a:r>
                    </a:p>
                  </a:txBody>
                  <a:tcPr marL="7893" marR="7893" marT="7893" marB="0" anchor="ctr"/>
                </a:tc>
                <a:tc>
                  <a:txBody>
                    <a:bodyPr/>
                    <a:lstStyle/>
                    <a:p>
                      <a:pPr algn="r"/>
                      <a:r>
                        <a:rPr lang="en-US" sz="1200" dirty="0" smtClean="0"/>
                        <a:t>$710,157.00</a:t>
                      </a:r>
                      <a:endParaRPr lang="en-US" sz="1200" dirty="0"/>
                    </a:p>
                  </a:txBody>
                  <a:tcPr marL="7893" marR="7893" marT="7893" marB="0" anchor="b"/>
                </a:tc>
              </a:tr>
              <a:tr h="221010">
                <a:tc>
                  <a:txBody>
                    <a:bodyPr/>
                    <a:lstStyle/>
                    <a:p>
                      <a:pPr algn="ctr" fontAlgn="b"/>
                      <a:r>
                        <a:rPr lang="en-US" sz="1050" u="none" strike="noStrike" dirty="0">
                          <a:effectLst/>
                        </a:rPr>
                        <a:t>(wages, benefits, </a:t>
                      </a:r>
                      <a:r>
                        <a:rPr lang="en-US" sz="1050" u="none" strike="noStrike" dirty="0" smtClean="0">
                          <a:effectLst/>
                        </a:rPr>
                        <a:t>pension</a:t>
                      </a:r>
                      <a:r>
                        <a:rPr lang="en-US" sz="1050" u="none" strike="noStrike" baseline="0" dirty="0" smtClean="0">
                          <a:effectLst/>
                        </a:rPr>
                        <a:t>, worker’s comp insurance etc.</a:t>
                      </a:r>
                      <a:r>
                        <a:rPr lang="en-US" sz="1050" u="none" strike="noStrike" dirty="0" smtClean="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smtClean="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r>
              <a:tr h="221010">
                <a:tc>
                  <a:txBody>
                    <a:bodyPr/>
                    <a:lstStyle/>
                    <a:p>
                      <a:pPr algn="l" fontAlgn="b"/>
                      <a:r>
                        <a:rPr lang="en-US" sz="1200" b="0" i="0" u="none" strike="noStrike" dirty="0" smtClean="0">
                          <a:solidFill>
                            <a:srgbClr val="000000"/>
                          </a:solidFill>
                          <a:effectLst/>
                          <a:latin typeface="+mn-lt"/>
                        </a:rPr>
                        <a:t>Fire Department Personnel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$20,765.00</a:t>
                      </a:r>
                      <a:endParaRPr lang="en-US" sz="1200" dirty="0"/>
                    </a:p>
                  </a:txBody>
                  <a:tcPr marL="7893" marR="7893" marT="7893" marB="0" anchor="b"/>
                </a:tc>
                <a:tc>
                  <a:txBody>
                    <a:bodyPr/>
                    <a:lstStyle/>
                    <a:p>
                      <a:pPr algn="r"/>
                      <a:r>
                        <a:rPr lang="en-US" sz="1200" dirty="0" smtClean="0"/>
                        <a:t>$20,637.00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Fire Department Operating Costs</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$40,987.00</a:t>
                      </a:r>
                      <a:endParaRPr lang="en-US" sz="1200" dirty="0"/>
                    </a:p>
                  </a:txBody>
                  <a:tcPr marL="7893" marR="7893" marT="7893" marB="0" anchor="b"/>
                </a:tc>
                <a:tc>
                  <a:txBody>
                    <a:bodyPr/>
                    <a:lstStyle/>
                    <a:p>
                      <a:pPr algn="r"/>
                      <a:r>
                        <a:rPr lang="en-US" sz="1200" dirty="0" smtClean="0"/>
                        <a:t>$30,286.00</a:t>
                      </a:r>
                      <a:endParaRPr lang="en-US" sz="1200" dirty="0"/>
                    </a:p>
                  </a:txBody>
                  <a:tcPr marL="7893" marR="7893" marT="7893" marB="0" anchor="b"/>
                </a:tc>
              </a:tr>
              <a:tr h="221010">
                <a:tc>
                  <a:txBody>
                    <a:bodyPr/>
                    <a:lstStyle/>
                    <a:p>
                      <a:pPr algn="l" fontAlgn="b"/>
                      <a:r>
                        <a:rPr lang="en-US" sz="1200" u="none" strike="noStrike" dirty="0" smtClean="0">
                          <a:effectLst/>
                        </a:rPr>
                        <a:t>Refuse Contracts</a:t>
                      </a:r>
                      <a:r>
                        <a:rPr lang="en-US" sz="1200" u="none" strike="noStrike" baseline="0" dirty="0" smtClean="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$143,897.00</a:t>
                      </a:r>
                      <a:endParaRPr lang="en-US" sz="1200" dirty="0"/>
                    </a:p>
                  </a:txBody>
                  <a:tcPr marL="7893" marR="7893" marT="7893" marB="0" anchor="b"/>
                </a:tc>
                <a:tc>
                  <a:txBody>
                    <a:bodyPr/>
                    <a:lstStyle/>
                    <a:p>
                      <a:pPr algn="r"/>
                      <a:r>
                        <a:rPr lang="en-US" sz="1200" dirty="0" smtClean="0"/>
                        <a:t>$148,607.00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Garbage</a:t>
                      </a:r>
                      <a:r>
                        <a:rPr lang="en-US" sz="1200" b="0" i="0" u="none" strike="noStrike" baseline="0" dirty="0" smtClean="0">
                          <a:solidFill>
                            <a:srgbClr val="000000"/>
                          </a:solidFill>
                          <a:effectLst/>
                          <a:latin typeface="+mn-lt"/>
                        </a:rPr>
                        <a:t> Bag Purchase</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$6,533.00</a:t>
                      </a:r>
                      <a:endParaRPr lang="en-US" sz="1200" dirty="0"/>
                    </a:p>
                  </a:txBody>
                  <a:tcPr marL="7893" marR="7893" marT="7893" marB="0" anchor="b"/>
                </a:tc>
                <a:tc>
                  <a:txBody>
                    <a:bodyPr/>
                    <a:lstStyle/>
                    <a:p>
                      <a:pPr algn="r"/>
                      <a:r>
                        <a:rPr lang="en-US" sz="1200" dirty="0" smtClean="0"/>
                        <a:t>$2,881.00</a:t>
                      </a:r>
                      <a:endParaRPr lang="en-US" sz="1200" dirty="0"/>
                    </a:p>
                  </a:txBody>
                  <a:tcPr marL="7893" marR="7893" marT="7893" marB="0" anchor="b"/>
                </a:tc>
              </a:tr>
              <a:tr h="157864">
                <a:tc>
                  <a:txBody>
                    <a:bodyPr/>
                    <a:lstStyle/>
                    <a:p>
                      <a:pPr algn="l" fontAlgn="b"/>
                      <a:r>
                        <a:rPr lang="en-US" sz="1200" u="none" strike="noStrike" dirty="0" smtClean="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$16,101.00</a:t>
                      </a:r>
                      <a:endParaRPr lang="en-US" sz="1200" dirty="0"/>
                    </a:p>
                  </a:txBody>
                  <a:tcPr marL="7893" marR="7893" marT="7893" marB="0" anchor="b"/>
                </a:tc>
                <a:tc>
                  <a:txBody>
                    <a:bodyPr/>
                    <a:lstStyle/>
                    <a:p>
                      <a:pPr algn="r"/>
                      <a:r>
                        <a:rPr lang="en-US" sz="1200" dirty="0" smtClean="0"/>
                        <a:t>$9,927.00</a:t>
                      </a:r>
                      <a:endParaRPr lang="en-US" sz="1200" dirty="0"/>
                    </a:p>
                  </a:txBody>
                  <a:tcPr marL="7893" marR="7893" marT="7893" marB="0" anchor="b"/>
                </a:tc>
              </a:tr>
              <a:tr h="157864">
                <a:tc>
                  <a:txBody>
                    <a:bodyPr/>
                    <a:lstStyle/>
                    <a:p>
                      <a:pPr algn="l" fontAlgn="b"/>
                      <a:r>
                        <a:rPr lang="en-US" sz="1200" u="none" strike="noStrike" dirty="0" smtClean="0">
                          <a:effectLst/>
                        </a:rPr>
                        <a:t>Equipment Fuel</a:t>
                      </a:r>
                      <a:r>
                        <a:rPr lang="en-US" sz="1200" u="none" strike="noStrike" baseline="0" dirty="0" smtClean="0">
                          <a:effectLst/>
                        </a:rPr>
                        <a:t> &amp; Additives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$48,596.00</a:t>
                      </a:r>
                      <a:endParaRPr lang="en-US" sz="1200" dirty="0"/>
                    </a:p>
                  </a:txBody>
                  <a:tcPr marL="7893" marR="7893" marT="7893" marB="0" anchor="b"/>
                </a:tc>
                <a:tc>
                  <a:txBody>
                    <a:bodyPr/>
                    <a:lstStyle/>
                    <a:p>
                      <a:pPr algn="r"/>
                      <a:r>
                        <a:rPr lang="en-US" sz="1200" dirty="0" smtClean="0"/>
                        <a:t>$50,742.00</a:t>
                      </a:r>
                      <a:endParaRPr lang="en-US" sz="1200" dirty="0"/>
                    </a:p>
                  </a:txBody>
                  <a:tcPr marL="7893" marR="7893" marT="7893" marB="0" anchor="b"/>
                </a:tc>
              </a:tr>
              <a:tr h="157864">
                <a:tc>
                  <a:txBody>
                    <a:bodyPr/>
                    <a:lstStyle/>
                    <a:p>
                      <a:pPr algn="l" fontAlgn="b"/>
                      <a:r>
                        <a:rPr lang="en-US" sz="1200" b="0" i="0" u="none" strike="noStrike" dirty="0" smtClean="0">
                          <a:solidFill>
                            <a:srgbClr val="000000"/>
                          </a:solidFill>
                          <a:effectLst/>
                          <a:latin typeface="+mn-lt"/>
                          <a:cs typeface="Lucida Sans Unicode" panose="020B0602030504020204" pitchFamily="34" charset="0"/>
                        </a:rPr>
                        <a:t>Loon Lake Community</a:t>
                      </a:r>
                      <a:r>
                        <a:rPr lang="en-US" sz="1200" b="0" i="0" u="none" strike="noStrike" baseline="0" dirty="0" smtClean="0">
                          <a:solidFill>
                            <a:srgbClr val="000000"/>
                          </a:solidFill>
                          <a:effectLst/>
                          <a:latin typeface="+mn-lt"/>
                          <a:cs typeface="Lucida Sans Unicode" panose="020B0602030504020204" pitchFamily="34" charset="0"/>
                        </a:rPr>
                        <a:t> Center </a:t>
                      </a:r>
                      <a:r>
                        <a:rPr lang="en-US" sz="1000" b="0" i="0" u="none" strike="noStrike" baseline="0" dirty="0" smtClean="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smtClean="0"/>
                        <a:t>$46,328.00</a:t>
                      </a:r>
                      <a:endParaRPr lang="en-US" sz="1200" dirty="0"/>
                    </a:p>
                  </a:txBody>
                  <a:tcPr marL="7893" marR="7893" marT="7893" marB="0" anchor="b"/>
                </a:tc>
                <a:tc>
                  <a:txBody>
                    <a:bodyPr/>
                    <a:lstStyle/>
                    <a:p>
                      <a:pPr algn="r"/>
                      <a:r>
                        <a:rPr lang="en-US" sz="1200" dirty="0" smtClean="0"/>
                        <a:t>$46,611.00</a:t>
                      </a:r>
                      <a:endParaRPr lang="en-US" sz="1200" dirty="0"/>
                    </a:p>
                  </a:txBody>
                  <a:tcPr marL="7893" marR="7893" marT="7893" marB="0" anchor="b"/>
                </a:tc>
              </a:tr>
              <a:tr h="211785">
                <a:tc>
                  <a:txBody>
                    <a:bodyPr/>
                    <a:lstStyle/>
                    <a:p>
                      <a:pPr algn="l" fontAlgn="b"/>
                      <a:r>
                        <a:rPr lang="en-US" sz="1200" b="0" i="0" u="none" strike="noStrike" dirty="0" smtClean="0">
                          <a:solidFill>
                            <a:srgbClr val="000000"/>
                          </a:solidFill>
                          <a:effectLst/>
                          <a:latin typeface="Calibri" panose="020F0502020204030204" pitchFamily="34" charset="0"/>
                        </a:rPr>
                        <a:t>Twin</a:t>
                      </a:r>
                      <a:r>
                        <a:rPr lang="en-US" sz="1200" b="0" i="0" u="none" strike="noStrike" baseline="0" dirty="0" smtClean="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$9,073.00</a:t>
                      </a:r>
                      <a:endParaRPr lang="en-US" sz="1200" dirty="0"/>
                    </a:p>
                  </a:txBody>
                  <a:tcPr marL="7893" marR="7893" marT="7893" marB="0" anchor="b"/>
                </a:tc>
                <a:tc>
                  <a:txBody>
                    <a:bodyPr/>
                    <a:lstStyle/>
                    <a:p>
                      <a:pPr algn="r"/>
                      <a:r>
                        <a:rPr lang="en-US" sz="1200" dirty="0" smtClean="0"/>
                        <a:t>$57,924.00</a:t>
                      </a:r>
                      <a:endParaRPr lang="en-US" sz="1200" dirty="0"/>
                    </a:p>
                  </a:txBody>
                  <a:tcPr marL="7893" marR="7893" marT="7893" marB="0" anchor="b"/>
                </a:tc>
              </a:tr>
              <a:tr h="157864">
                <a:tc>
                  <a:txBody>
                    <a:bodyPr/>
                    <a:lstStyle/>
                    <a:p>
                      <a:pPr algn="l" fontAlgn="b"/>
                      <a:r>
                        <a:rPr lang="en-US" sz="1200" u="none" strike="noStrike" dirty="0" smtClean="0">
                          <a:effectLst/>
                        </a:rPr>
                        <a:t>Parts (incl.</a:t>
                      </a:r>
                      <a:r>
                        <a:rPr lang="en-US" sz="1200" u="none" strike="noStrike" baseline="0" dirty="0" smtClean="0">
                          <a:effectLst/>
                        </a:rPr>
                        <a:t> tires) </a:t>
                      </a:r>
                      <a:r>
                        <a:rPr lang="en-US" sz="1200" u="none" strike="noStrike" dirty="0" smtClean="0">
                          <a:effectLst/>
                        </a:rPr>
                        <a:t>&amp; Repairs </a:t>
                      </a:r>
                      <a:r>
                        <a:rPr lang="en-US" sz="1200" u="none" strike="noStrike" dirty="0">
                          <a:effectLst/>
                        </a:rPr>
                        <a:t>for Equip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mtClean="0"/>
                        <a:t>$40,417.00</a:t>
                      </a:r>
                      <a:endParaRPr lang="en-US" sz="1200" dirty="0"/>
                    </a:p>
                  </a:txBody>
                  <a:tcPr marL="7893" marR="7893" marT="7893" marB="0" anchor="b"/>
                </a:tc>
                <a:tc>
                  <a:txBody>
                    <a:bodyPr/>
                    <a:lstStyle/>
                    <a:p>
                      <a:pPr algn="r"/>
                      <a:r>
                        <a:rPr lang="en-US" sz="1200" dirty="0" smtClean="0"/>
                        <a:t>$41,578.00</a:t>
                      </a:r>
                      <a:endParaRPr lang="en-US" sz="1200" dirty="0"/>
                    </a:p>
                  </a:txBody>
                  <a:tcPr marL="7893" marR="7893" marT="7893" marB="0" anchor="b"/>
                </a:tc>
              </a:tr>
              <a:tr h="285734">
                <a:tc>
                  <a:txBody>
                    <a:bodyPr/>
                    <a:lstStyle/>
                    <a:p>
                      <a:pPr algn="l" fontAlgn="b"/>
                      <a:r>
                        <a:rPr lang="en-US" sz="1200" u="none" strike="noStrike" dirty="0" smtClean="0">
                          <a:effectLst/>
                        </a:rPr>
                        <a:t>Advertising, Printing,</a:t>
                      </a:r>
                      <a:r>
                        <a:rPr lang="en-US" sz="1200" u="none" strike="noStrike" baseline="0" dirty="0" smtClean="0">
                          <a:effectLst/>
                        </a:rPr>
                        <a:t> &amp; Postage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$7,546.00</a:t>
                      </a:r>
                      <a:endParaRPr lang="en-US" sz="1200" dirty="0"/>
                    </a:p>
                  </a:txBody>
                  <a:tcPr marL="7893" marR="7893" marT="7893" marB="0" anchor="b"/>
                </a:tc>
                <a:tc>
                  <a:txBody>
                    <a:bodyPr/>
                    <a:lstStyle/>
                    <a:p>
                      <a:pPr algn="r"/>
                      <a:r>
                        <a:rPr lang="en-US" sz="1200" dirty="0" smtClean="0"/>
                        <a:t>$11,376.00</a:t>
                      </a:r>
                      <a:endParaRPr lang="en-US" sz="1200" dirty="0"/>
                    </a:p>
                  </a:txBody>
                  <a:tcPr marL="7893" marR="7893" marT="7893" marB="0" anchor="b"/>
                </a:tc>
              </a:tr>
              <a:tr h="189681">
                <a:tc>
                  <a:txBody>
                    <a:bodyPr/>
                    <a:lstStyle/>
                    <a:p>
                      <a:pPr algn="l" fontAlgn="b"/>
                      <a:r>
                        <a:rPr lang="en-US" sz="1200" b="0" i="0" u="none" strike="noStrike" dirty="0" smtClean="0">
                          <a:solidFill>
                            <a:srgbClr val="000000"/>
                          </a:solidFill>
                          <a:effectLst/>
                          <a:latin typeface="+mn-lt"/>
                        </a:rPr>
                        <a:t>Street Materials </a:t>
                      </a:r>
                      <a:r>
                        <a:rPr lang="en-US" sz="1000" b="0" i="0" u="none" strike="noStrike" dirty="0" smtClean="0">
                          <a:solidFill>
                            <a:srgbClr val="000000"/>
                          </a:solidFill>
                          <a:effectLst/>
                          <a:latin typeface="+mn-lt"/>
                        </a:rPr>
                        <a:t>(Paved/Unpaved)</a:t>
                      </a:r>
                      <a:endParaRPr lang="en-US" sz="1000" b="0" i="0" u="none" strike="noStrike" dirty="0">
                        <a:solidFill>
                          <a:srgbClr val="000000"/>
                        </a:solidFill>
                        <a:effectLst/>
                        <a:latin typeface="+mn-lt"/>
                      </a:endParaRPr>
                    </a:p>
                  </a:txBody>
                  <a:tcPr marL="7893" marR="7893" marT="7893" marB="0" anchor="b"/>
                </a:tc>
                <a:tc>
                  <a:txBody>
                    <a:bodyPr/>
                    <a:lstStyle/>
                    <a:p>
                      <a:pPr algn="r"/>
                      <a:r>
                        <a:rPr lang="en-US" sz="1200" dirty="0" smtClean="0"/>
                        <a:t>$29,772.00</a:t>
                      </a:r>
                      <a:endParaRPr lang="en-US" sz="1200" dirty="0"/>
                    </a:p>
                  </a:txBody>
                  <a:tcPr marL="7893" marR="7893" marT="7893" marB="0" anchor="b"/>
                </a:tc>
                <a:tc>
                  <a:txBody>
                    <a:bodyPr/>
                    <a:lstStyle/>
                    <a:p>
                      <a:pPr algn="r"/>
                      <a:r>
                        <a:rPr lang="en-US" sz="1200" dirty="0" smtClean="0"/>
                        <a:t>$25,817.00</a:t>
                      </a:r>
                      <a:endParaRPr lang="en-US" sz="1200" dirty="0"/>
                    </a:p>
                  </a:txBody>
                  <a:tcPr marL="7893" marR="7893" marT="7893" marB="0" anchor="b"/>
                </a:tc>
              </a:tr>
              <a:tr h="157864">
                <a:tc>
                  <a:txBody>
                    <a:bodyPr/>
                    <a:lstStyle/>
                    <a:p>
                      <a:pPr algn="l" fontAlgn="b"/>
                      <a:r>
                        <a:rPr lang="en-US" sz="1200" u="none" strike="noStrike" dirty="0" smtClean="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$949.00</a:t>
                      </a:r>
                      <a:endParaRPr lang="en-US" sz="1200" dirty="0"/>
                    </a:p>
                  </a:txBody>
                  <a:tcPr marL="7893" marR="7893" marT="7893" marB="0" anchor="b"/>
                </a:tc>
                <a:tc>
                  <a:txBody>
                    <a:bodyPr/>
                    <a:lstStyle/>
                    <a:p>
                      <a:pPr algn="r"/>
                      <a:r>
                        <a:rPr lang="en-US" sz="1200" dirty="0" smtClean="0"/>
                        <a:t>$933.00</a:t>
                      </a:r>
                      <a:endParaRPr lang="en-US" sz="1200" dirty="0"/>
                    </a:p>
                  </a:txBody>
                  <a:tcPr marL="7893" marR="7893" marT="7893" marB="0" anchor="b"/>
                </a:tc>
              </a:tr>
              <a:tr h="226962">
                <a:tc>
                  <a:txBody>
                    <a:bodyPr/>
                    <a:lstStyle/>
                    <a:p>
                      <a:pPr algn="l" fontAlgn="b"/>
                      <a:r>
                        <a:rPr lang="en-US" sz="1200" u="none" strike="noStrike" dirty="0" smtClean="0">
                          <a:effectLst/>
                        </a:rPr>
                        <a:t>Safety Supplies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$9,237.00</a:t>
                      </a:r>
                      <a:endParaRPr lang="en-US" sz="1200" dirty="0"/>
                    </a:p>
                  </a:txBody>
                  <a:tcPr marL="7893" marR="7893" marT="7893" marB="0" anchor="b"/>
                </a:tc>
                <a:tc>
                  <a:txBody>
                    <a:bodyPr/>
                    <a:lstStyle/>
                    <a:p>
                      <a:pPr algn="r"/>
                      <a:r>
                        <a:rPr lang="en-US" sz="1200" dirty="0" smtClean="0"/>
                        <a:t>$5,726.00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Shipping/Freight</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N/A</a:t>
                      </a:r>
                      <a:endParaRPr lang="en-US" sz="1200" dirty="0"/>
                    </a:p>
                  </a:txBody>
                  <a:tcPr marL="7893" marR="7893" marT="7893" marB="0" anchor="b"/>
                </a:tc>
                <a:tc>
                  <a:txBody>
                    <a:bodyPr/>
                    <a:lstStyle/>
                    <a:p>
                      <a:pPr algn="r"/>
                      <a:r>
                        <a:rPr lang="en-US" sz="1200" dirty="0" smtClean="0"/>
                        <a:t>$2,251.00</a:t>
                      </a:r>
                      <a:endParaRPr lang="en-US" sz="1200" dirty="0"/>
                    </a:p>
                  </a:txBody>
                  <a:tcPr marL="7893" marR="7893" marT="7893" marB="0" anchor="b"/>
                </a:tc>
              </a:tr>
              <a:tr h="222770">
                <a:tc>
                  <a:txBody>
                    <a:bodyPr/>
                    <a:lstStyle/>
                    <a:p>
                      <a:pPr algn="l" fontAlgn="b"/>
                      <a:r>
                        <a:rPr lang="en-US" sz="1200" b="0" i="0" u="none" strike="noStrike" dirty="0" smtClean="0">
                          <a:solidFill>
                            <a:srgbClr val="000000"/>
                          </a:solidFill>
                          <a:effectLst/>
                          <a:latin typeface="+mn-lt"/>
                        </a:rPr>
                        <a:t>Small Tools &amp; Minor Equipment</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$7,830.00</a:t>
                      </a:r>
                      <a:endParaRPr lang="en-US" sz="1200" dirty="0"/>
                    </a:p>
                  </a:txBody>
                  <a:tcPr marL="7893" marR="7893" marT="7893" marB="0" anchor="b"/>
                </a:tc>
                <a:tc>
                  <a:txBody>
                    <a:bodyPr/>
                    <a:lstStyle/>
                    <a:p>
                      <a:pPr algn="r"/>
                      <a:r>
                        <a:rPr lang="en-US" sz="1200" dirty="0" smtClean="0"/>
                        <a:t>$5,179.00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Heat (Gas &amp; Propane)</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$38,537.00</a:t>
                      </a:r>
                      <a:endParaRPr lang="en-US" sz="1200" dirty="0"/>
                    </a:p>
                  </a:txBody>
                  <a:tcPr marL="7893" marR="7893" marT="7893" marB="0" anchor="b"/>
                </a:tc>
                <a:tc>
                  <a:txBody>
                    <a:bodyPr/>
                    <a:lstStyle/>
                    <a:p>
                      <a:pPr algn="r"/>
                      <a:r>
                        <a:rPr lang="en-US" sz="1200" dirty="0" smtClean="0"/>
                        <a:t>$31,310.00</a:t>
                      </a:r>
                      <a:endParaRPr lang="en-US" sz="1200" dirty="0"/>
                    </a:p>
                  </a:txBody>
                  <a:tcPr marL="7893" marR="7893" marT="7893" marB="0" anchor="b"/>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87126471"/>
              </p:ext>
            </p:extLst>
          </p:nvPr>
        </p:nvGraphicFramePr>
        <p:xfrm>
          <a:off x="5029201" y="1630650"/>
          <a:ext cx="3259111" cy="4844710"/>
        </p:xfrm>
        <a:graphic>
          <a:graphicData uri="http://schemas.openxmlformats.org/drawingml/2006/table">
            <a:tbl>
              <a:tblPr>
                <a:tableStyleId>{5C22544A-7EE6-4342-B048-85BDC9FD1C3A}</a:tableStyleId>
              </a:tblPr>
              <a:tblGrid>
                <a:gridCol w="1447981"/>
                <a:gridCol w="905565"/>
                <a:gridCol w="905565"/>
              </a:tblGrid>
              <a:tr h="402887">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a:t>
                      </a:r>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u="none" strike="noStrike" dirty="0" smtClean="0">
                          <a:effectLst/>
                          <a:latin typeface="+mj-lt"/>
                        </a:rPr>
                        <a:t>Property/Vehicle Insurance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$33,592.00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$33,886.00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Technology Upgrades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$3,500.00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$1,145.00</a:t>
                      </a:r>
                      <a:endParaRPr lang="en-US" sz="1200" b="0" i="0" u="none" strike="noStrike" dirty="0">
                        <a:solidFill>
                          <a:srgbClr val="000000"/>
                        </a:solidFill>
                        <a:effectLst/>
                        <a:latin typeface="+mj-lt"/>
                      </a:endParaRPr>
                    </a:p>
                  </a:txBody>
                  <a:tcPr marL="9525" marR="9525" marT="9525" marB="0" anchor="b"/>
                </a:tc>
              </a:tr>
              <a:tr h="392661">
                <a:tc>
                  <a:txBody>
                    <a:bodyPr/>
                    <a:lstStyle/>
                    <a:p>
                      <a:pPr algn="l" fontAlgn="b"/>
                      <a:r>
                        <a:rPr lang="en-US" sz="1000" b="0" i="0" u="none" strike="noStrike" dirty="0" smtClean="0">
                          <a:solidFill>
                            <a:srgbClr val="000000"/>
                          </a:solidFill>
                          <a:effectLst/>
                          <a:latin typeface="+mj-lt"/>
                        </a:rPr>
                        <a:t>Operating &amp; Cleaning</a:t>
                      </a:r>
                      <a:r>
                        <a:rPr lang="en-US" sz="1000" b="0" i="0" u="none" strike="noStrike" baseline="0" dirty="0" smtClean="0">
                          <a:solidFill>
                            <a:srgbClr val="000000"/>
                          </a:solidFill>
                          <a:effectLst/>
                          <a:latin typeface="+mj-lt"/>
                        </a:rPr>
                        <a:t> Supplies</a:t>
                      </a:r>
                      <a:endParaRPr lang="en-US" sz="10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$11,127.00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$14,225.00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Utilities (Electric, Phone/Internet)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$41,192.00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$44,265.00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u="none" strike="noStrike" dirty="0">
                          <a:effectLst/>
                          <a:latin typeface="+mj-lt"/>
                        </a:rPr>
                        <a:t>W/WW </a:t>
                      </a:r>
                      <a:r>
                        <a:rPr lang="en-US" sz="1200" u="none" strike="noStrike" dirty="0" smtClean="0">
                          <a:effectLst/>
                          <a:latin typeface="+mj-lt"/>
                        </a:rPr>
                        <a:t>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$23,607.00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$11,699.00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W/WW Personnel</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N/A</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$15,093.00</a:t>
                      </a:r>
                      <a:endParaRPr lang="en-US" sz="1200" b="0" i="0" u="none" strike="noStrike" dirty="0">
                        <a:solidFill>
                          <a:srgbClr val="000000"/>
                        </a:solidFill>
                        <a:effectLst/>
                        <a:latin typeface="+mj-lt"/>
                      </a:endParaRPr>
                    </a:p>
                  </a:txBody>
                  <a:tcPr marL="9525" marR="9525" marT="9525" marB="0" anchor="b"/>
                </a:tc>
              </a:tr>
              <a:tr h="599217">
                <a:tc>
                  <a:txBody>
                    <a:bodyPr/>
                    <a:lstStyle/>
                    <a:p>
                      <a:pPr algn="l" fontAlgn="b"/>
                      <a:r>
                        <a:rPr lang="en-US" sz="1200" b="0" i="0" u="none" strike="noStrike" dirty="0" smtClean="0">
                          <a:solidFill>
                            <a:srgbClr val="000000"/>
                          </a:solidFill>
                          <a:effectLst/>
                          <a:latin typeface="+mj-lt"/>
                        </a:rPr>
                        <a:t>Dues, Subscriptions, Licenses, Permits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$7,365.00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$6,013.00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dirty="0" smtClean="0">
                          <a:solidFill>
                            <a:srgbClr val="000000"/>
                          </a:solidFill>
                          <a:effectLst/>
                          <a:latin typeface="+mj-lt"/>
                        </a:rPr>
                        <a:t>Audit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$14,700.00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$15,200.00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Ambulance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$4,200.00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baseline="0" dirty="0" smtClean="0">
                          <a:solidFill>
                            <a:srgbClr val="000000"/>
                          </a:solidFill>
                          <a:effectLst/>
                          <a:latin typeface="+mj-lt"/>
                        </a:rPr>
                        <a:t>Elections (three)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$13,112.00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$44,736.23</a:t>
                      </a:r>
                      <a:endParaRPr lang="en-US" sz="1200" b="0" i="0" u="none" strike="noStrike" dirty="0" smtClean="0">
                        <a:solidFill>
                          <a:srgbClr val="000000"/>
                        </a:solidFill>
                        <a:effectLst/>
                        <a:latin typeface="+mj-lt"/>
                      </a:endParaRPr>
                    </a:p>
                  </a:txBody>
                  <a:tcPr marL="9525" marR="9525" marT="9525" marB="0" anchor="b"/>
                </a:tc>
              </a:tr>
              <a:tr h="456502">
                <a:tc>
                  <a:txBody>
                    <a:bodyPr/>
                    <a:lstStyle/>
                    <a:p>
                      <a:pPr algn="l" fontAlgn="b"/>
                      <a:r>
                        <a:rPr lang="en-US" sz="1200" b="0" i="0" u="none" strike="noStrike" baseline="0" dirty="0" smtClean="0">
                          <a:solidFill>
                            <a:srgbClr val="000000"/>
                          </a:solidFill>
                          <a:effectLst/>
                          <a:latin typeface="+mj-lt"/>
                        </a:rPr>
                        <a:t>Indirect Town Hall cost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$22,547.00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$45,094.00</a:t>
                      </a:r>
                      <a:endParaRPr lang="en-US" sz="1200" b="0" i="0" u="none" strike="noStrike" dirty="0">
                        <a:solidFill>
                          <a:srgbClr val="000000"/>
                        </a:solidFill>
                        <a:effectLst/>
                        <a:latin typeface="+mj-lt"/>
                      </a:endParaRPr>
                    </a:p>
                  </a:txBody>
                  <a:tcPr marL="9525" marR="9525" marT="9525" marB="0" anchor="b"/>
                </a:tc>
              </a:tr>
              <a:tr h="306424">
                <a:tc>
                  <a:txBody>
                    <a:bodyPr/>
                    <a:lstStyle/>
                    <a:p>
                      <a:pPr algn="l" fontAlgn="b"/>
                      <a:r>
                        <a:rPr lang="en-US" sz="1200" b="0" i="0" u="none" strike="noStrike" dirty="0" smtClean="0">
                          <a:solidFill>
                            <a:srgbClr val="000000"/>
                          </a:solidFill>
                          <a:effectLst/>
                          <a:latin typeface="+mj-lt"/>
                        </a:rPr>
                        <a:t>Training Costs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$7,473.00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$7,667.00</a:t>
                      </a:r>
                      <a:endParaRPr lang="en-US" sz="1200" b="0" i="0" u="none" strike="noStrike" dirty="0">
                        <a:solidFill>
                          <a:srgbClr val="000000"/>
                        </a:solidFill>
                        <a:effectLst/>
                        <a:latin typeface="+mj-lt"/>
                      </a:endParaRPr>
                    </a:p>
                  </a:txBody>
                  <a:tcPr marL="9525" marR="9525" marT="9525" marB="0" anchor="b"/>
                </a:tc>
              </a:tr>
            </a:tbl>
          </a:graphicData>
        </a:graphic>
      </p:graphicFrame>
    </p:spTree>
    <p:extLst>
      <p:ext uri="{BB962C8B-B14F-4D97-AF65-F5344CB8AC3E}">
        <p14:creationId xmlns:p14="http://schemas.microsoft.com/office/powerpoint/2010/main" val="13965991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Category 4 - Fiscal Sustainability Continued:  </a:t>
            </a:r>
            <a:r>
              <a:rPr lang="en-US" sz="2800" u="sng" dirty="0" smtClean="0"/>
              <a:t>12/31/18 </a:t>
            </a:r>
            <a:r>
              <a:rPr lang="en-US" sz="2800" u="sng" dirty="0" smtClean="0"/>
              <a:t>Indebtedness </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5430229"/>
              </p:ext>
            </p:extLst>
          </p:nvPr>
        </p:nvGraphicFramePr>
        <p:xfrm>
          <a:off x="152400" y="2209800"/>
          <a:ext cx="8839200" cy="3571240"/>
        </p:xfrm>
        <a:graphic>
          <a:graphicData uri="http://schemas.openxmlformats.org/drawingml/2006/table">
            <a:tbl>
              <a:tblPr firstRow="1" bandRow="1">
                <a:tableStyleId>{5C22544A-7EE6-4342-B048-85BDC9FD1C3A}</a:tableStyleId>
              </a:tblPr>
              <a:tblGrid>
                <a:gridCol w="1767840"/>
                <a:gridCol w="1767840"/>
                <a:gridCol w="1767840"/>
                <a:gridCol w="1767840"/>
                <a:gridCol w="1767840"/>
              </a:tblGrid>
              <a:tr h="0">
                <a:tc>
                  <a:txBody>
                    <a:bodyPr/>
                    <a:lstStyle/>
                    <a:p>
                      <a:pPr algn="ctr"/>
                      <a:r>
                        <a:rPr lang="en-US" dirty="0" smtClean="0"/>
                        <a:t>Indebtedness</a:t>
                      </a:r>
                      <a:endParaRPr lang="en-US" dirty="0"/>
                    </a:p>
                  </a:txBody>
                  <a:tcPr anchor="ctr"/>
                </a:tc>
                <a:tc>
                  <a:txBody>
                    <a:bodyPr/>
                    <a:lstStyle/>
                    <a:p>
                      <a:pPr algn="ctr"/>
                      <a:r>
                        <a:rPr lang="en-US" dirty="0" smtClean="0"/>
                        <a:t>Maturity Date</a:t>
                      </a:r>
                      <a:endParaRPr lang="en-US" dirty="0"/>
                    </a:p>
                  </a:txBody>
                  <a:tcPr anchor="ctr"/>
                </a:tc>
                <a:tc>
                  <a:txBody>
                    <a:bodyPr/>
                    <a:lstStyle/>
                    <a:p>
                      <a:pPr algn="ctr"/>
                      <a:r>
                        <a:rPr lang="en-US" dirty="0" smtClean="0"/>
                        <a:t>01/01/18 </a:t>
                      </a:r>
                      <a:r>
                        <a:rPr lang="en-US" dirty="0" smtClean="0"/>
                        <a:t>Balance</a:t>
                      </a:r>
                      <a:endParaRPr lang="en-US" dirty="0"/>
                    </a:p>
                  </a:txBody>
                  <a:tcPr anchor="ctr"/>
                </a:tc>
                <a:tc>
                  <a:txBody>
                    <a:bodyPr/>
                    <a:lstStyle/>
                    <a:p>
                      <a:pPr algn="ctr"/>
                      <a:r>
                        <a:rPr lang="en-US" dirty="0" smtClean="0"/>
                        <a:t>Paid in 2018</a:t>
                      </a:r>
                      <a:endParaRPr lang="en-US" dirty="0"/>
                    </a:p>
                  </a:txBody>
                  <a:tcPr anchor="ctr"/>
                </a:tc>
                <a:tc>
                  <a:txBody>
                    <a:bodyPr/>
                    <a:lstStyle/>
                    <a:p>
                      <a:pPr algn="ctr"/>
                      <a:r>
                        <a:rPr lang="en-US" dirty="0" smtClean="0"/>
                        <a:t>Outstanding Debt 12/31/18</a:t>
                      </a:r>
                      <a:endParaRPr lang="en-US" dirty="0"/>
                    </a:p>
                  </a:txBody>
                  <a:tcPr anchor="ctr"/>
                </a:tc>
              </a:tr>
              <a:tr h="370840">
                <a:tc>
                  <a:txBody>
                    <a:bodyPr/>
                    <a:lstStyle/>
                    <a:p>
                      <a:pPr algn="ctr"/>
                      <a:r>
                        <a:rPr lang="en-US" dirty="0" smtClean="0"/>
                        <a:t>2015 CAT Excavator</a:t>
                      </a:r>
                      <a:endParaRPr lang="en-US" dirty="0"/>
                    </a:p>
                  </a:txBody>
                  <a:tcPr anchor="ctr"/>
                </a:tc>
                <a:tc>
                  <a:txBody>
                    <a:bodyPr/>
                    <a:lstStyle/>
                    <a:p>
                      <a:pPr algn="ctr"/>
                      <a:r>
                        <a:rPr lang="en-US" dirty="0" smtClean="0"/>
                        <a:t>11/09/2018</a:t>
                      </a:r>
                      <a:endParaRPr lang="en-US" dirty="0"/>
                    </a:p>
                  </a:txBody>
                  <a:tcPr anchor="ctr"/>
                </a:tc>
                <a:tc>
                  <a:txBody>
                    <a:bodyPr/>
                    <a:lstStyle/>
                    <a:p>
                      <a:pPr algn="ctr"/>
                      <a:r>
                        <a:rPr lang="en-US" dirty="0" smtClean="0"/>
                        <a:t>$</a:t>
                      </a:r>
                      <a:r>
                        <a:rPr lang="en-US" dirty="0" smtClean="0"/>
                        <a:t>41,072.43</a:t>
                      </a:r>
                      <a:endParaRPr lang="en-US" dirty="0"/>
                    </a:p>
                  </a:txBody>
                  <a:tcPr anchor="ctr"/>
                </a:tc>
                <a:tc>
                  <a:txBody>
                    <a:bodyPr/>
                    <a:lstStyle/>
                    <a:p>
                      <a:pPr algn="ctr"/>
                      <a:r>
                        <a:rPr lang="en-US" dirty="0" smtClean="0"/>
                        <a:t>$</a:t>
                      </a:r>
                      <a:r>
                        <a:rPr lang="en-US" dirty="0" smtClean="0"/>
                        <a:t>41,072.43</a:t>
                      </a:r>
                      <a:endParaRPr lang="en-US" dirty="0"/>
                    </a:p>
                  </a:txBody>
                  <a:tcPr anchor="ctr"/>
                </a:tc>
                <a:tc>
                  <a:txBody>
                    <a:bodyPr/>
                    <a:lstStyle/>
                    <a:p>
                      <a:pPr algn="ctr"/>
                      <a:r>
                        <a:rPr lang="en-US" dirty="0" smtClean="0"/>
                        <a:t>$0</a:t>
                      </a:r>
                      <a:endParaRPr lang="en-US" dirty="0"/>
                    </a:p>
                  </a:txBody>
                  <a:tcPr anchor="ctr"/>
                </a:tc>
              </a:tr>
              <a:tr h="370840">
                <a:tc>
                  <a:txBody>
                    <a:bodyPr/>
                    <a:lstStyle/>
                    <a:p>
                      <a:pPr algn="ctr"/>
                      <a:r>
                        <a:rPr lang="en-US" dirty="0" smtClean="0"/>
                        <a:t>2018 Mack Tandem Truck</a:t>
                      </a:r>
                      <a:endParaRPr lang="en-US" dirty="0"/>
                    </a:p>
                  </a:txBody>
                  <a:tcPr anchor="ctr"/>
                </a:tc>
                <a:tc>
                  <a:txBody>
                    <a:bodyPr/>
                    <a:lstStyle/>
                    <a:p>
                      <a:pPr algn="ctr"/>
                      <a:r>
                        <a:rPr lang="en-US" dirty="0" smtClean="0"/>
                        <a:t>07/13/2019</a:t>
                      </a:r>
                      <a:endParaRPr lang="en-US" dirty="0"/>
                    </a:p>
                  </a:txBody>
                  <a:tcPr anchor="ctr"/>
                </a:tc>
                <a:tc>
                  <a:txBody>
                    <a:bodyPr/>
                    <a:lstStyle/>
                    <a:p>
                      <a:pPr algn="ctr"/>
                      <a:r>
                        <a:rPr lang="en-US" dirty="0" smtClean="0"/>
                        <a:t>$</a:t>
                      </a:r>
                      <a:r>
                        <a:rPr lang="en-US" dirty="0" smtClean="0"/>
                        <a:t>134,079.70</a:t>
                      </a:r>
                      <a:endParaRPr lang="en-US" dirty="0"/>
                    </a:p>
                  </a:txBody>
                  <a:tcPr anchor="ctr"/>
                </a:tc>
                <a:tc>
                  <a:txBody>
                    <a:bodyPr/>
                    <a:lstStyle/>
                    <a:p>
                      <a:pPr algn="ctr"/>
                      <a:r>
                        <a:rPr lang="en-US" dirty="0" smtClean="0"/>
                        <a:t>$</a:t>
                      </a:r>
                      <a:r>
                        <a:rPr lang="en-US" dirty="0" smtClean="0"/>
                        <a:t>66,186.05</a:t>
                      </a:r>
                      <a:endParaRPr lang="en-US" dirty="0"/>
                    </a:p>
                  </a:txBody>
                  <a:tcPr anchor="ctr"/>
                </a:tc>
                <a:tc>
                  <a:txBody>
                    <a:bodyPr/>
                    <a:lstStyle/>
                    <a:p>
                      <a:pPr algn="ctr"/>
                      <a:r>
                        <a:rPr lang="en-US" dirty="0" smtClean="0"/>
                        <a:t>$</a:t>
                      </a:r>
                      <a:r>
                        <a:rPr lang="en-US" dirty="0" smtClean="0"/>
                        <a:t>67,893.65</a:t>
                      </a:r>
                      <a:endParaRPr lang="en-US" dirty="0"/>
                    </a:p>
                  </a:txBody>
                  <a:tcPr anchor="ctr"/>
                </a:tc>
              </a:tr>
              <a:tr h="370840">
                <a:tc>
                  <a:txBody>
                    <a:bodyPr/>
                    <a:lstStyle/>
                    <a:p>
                      <a:pPr algn="ctr"/>
                      <a:r>
                        <a:rPr lang="en-US" baseline="0" dirty="0" smtClean="0"/>
                        <a:t> 2018 JD Grader</a:t>
                      </a:r>
                      <a:endParaRPr lang="en-US" dirty="0"/>
                    </a:p>
                  </a:txBody>
                  <a:tcPr anchor="ctr"/>
                </a:tc>
                <a:tc>
                  <a:txBody>
                    <a:bodyPr/>
                    <a:lstStyle/>
                    <a:p>
                      <a:pPr algn="ctr"/>
                      <a:r>
                        <a:rPr lang="en-US" dirty="0" smtClean="0"/>
                        <a:t>08/29/2020</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t>$</a:t>
                      </a:r>
                      <a:r>
                        <a:rPr lang="en-US" dirty="0" smtClean="0"/>
                        <a:t>75,634.31</a:t>
                      </a:r>
                      <a:endParaRPr lang="en-US" dirty="0"/>
                    </a:p>
                  </a:txBody>
                  <a:tcPr anchor="ctr"/>
                </a:tc>
                <a:tc>
                  <a:txBody>
                    <a:bodyPr/>
                    <a:lstStyle/>
                    <a:p>
                      <a:pPr algn="ctr"/>
                      <a:r>
                        <a:rPr lang="en-US" dirty="0" smtClean="0"/>
                        <a:t>$144,637.69</a:t>
                      </a:r>
                      <a:endParaRPr lang="en-US" dirty="0"/>
                    </a:p>
                  </a:txBody>
                  <a:tcPr anchor="ctr"/>
                </a:tc>
              </a:tr>
              <a:tr h="370840">
                <a:tc>
                  <a:txBody>
                    <a:bodyPr/>
                    <a:lstStyle/>
                    <a:p>
                      <a:pPr algn="ctr"/>
                      <a:r>
                        <a:rPr lang="en-US" dirty="0" smtClean="0"/>
                        <a:t>2018 JD</a:t>
                      </a:r>
                      <a:r>
                        <a:rPr lang="en-US" baseline="0" dirty="0" smtClean="0"/>
                        <a:t> Backhoe</a:t>
                      </a:r>
                      <a:endParaRPr lang="en-US" dirty="0"/>
                    </a:p>
                  </a:txBody>
                  <a:tcPr anchor="ctr"/>
                </a:tc>
                <a:tc>
                  <a:txBody>
                    <a:bodyPr/>
                    <a:lstStyle/>
                    <a:p>
                      <a:pPr algn="ctr"/>
                      <a:r>
                        <a:rPr lang="en-US" dirty="0" smtClean="0"/>
                        <a:t>07/17/2020</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t>$</a:t>
                      </a:r>
                      <a:r>
                        <a:rPr lang="en-US" dirty="0" smtClean="0"/>
                        <a:t>29,616.89</a:t>
                      </a:r>
                      <a:endParaRPr lang="en-US" dirty="0"/>
                    </a:p>
                  </a:txBody>
                  <a:tcPr anchor="ctr"/>
                </a:tc>
                <a:tc>
                  <a:txBody>
                    <a:bodyPr/>
                    <a:lstStyle/>
                    <a:p>
                      <a:pPr algn="ctr"/>
                      <a:r>
                        <a:rPr lang="en-US" dirty="0" smtClean="0"/>
                        <a:t>$</a:t>
                      </a:r>
                      <a:r>
                        <a:rPr lang="en-US" dirty="0" smtClean="0"/>
                        <a:t>56,637.82</a:t>
                      </a:r>
                      <a:endParaRPr lang="en-US" dirty="0"/>
                    </a:p>
                  </a:txBody>
                  <a:tcPr anchor="ctr"/>
                </a:tc>
              </a:tr>
              <a:tr h="370840">
                <a:tc>
                  <a:txBody>
                    <a:bodyPr/>
                    <a:lstStyle/>
                    <a:p>
                      <a:pPr algn="ctr"/>
                      <a:r>
                        <a:rPr lang="en-US" dirty="0" smtClean="0"/>
                        <a:t>Total</a:t>
                      </a:r>
                      <a:endParaRPr lang="en-US" dirty="0"/>
                    </a:p>
                  </a:txBody>
                  <a:tcPr anchor="ctr"/>
                </a:tc>
                <a:tc>
                  <a:txBody>
                    <a:bodyPr/>
                    <a:lstStyle/>
                    <a:p>
                      <a:pPr algn="ctr"/>
                      <a:endParaRPr lang="en-US" dirty="0"/>
                    </a:p>
                  </a:txBody>
                  <a:tcPr anchor="ctr"/>
                </a:tc>
                <a:tc>
                  <a:txBody>
                    <a:bodyPr/>
                    <a:lstStyle/>
                    <a:p>
                      <a:pPr algn="ctr"/>
                      <a:r>
                        <a:rPr lang="en-US" dirty="0" smtClean="0"/>
                        <a:t>$</a:t>
                      </a:r>
                      <a:r>
                        <a:rPr lang="en-US" dirty="0" smtClean="0"/>
                        <a:t>175,152.13</a:t>
                      </a:r>
                      <a:endParaRPr lang="en-US" dirty="0"/>
                    </a:p>
                  </a:txBody>
                  <a:tcPr anchor="ctr"/>
                </a:tc>
                <a:tc>
                  <a:txBody>
                    <a:bodyPr/>
                    <a:lstStyle/>
                    <a:p>
                      <a:pPr algn="ctr"/>
                      <a:r>
                        <a:rPr lang="en-US" dirty="0" smtClean="0"/>
                        <a:t>$</a:t>
                      </a:r>
                      <a:r>
                        <a:rPr lang="en-US" dirty="0" smtClean="0"/>
                        <a:t>212,509.68</a:t>
                      </a:r>
                      <a:endParaRPr lang="en-US" dirty="0"/>
                    </a:p>
                  </a:txBody>
                  <a:tcPr anchor="ctr"/>
                </a:tc>
                <a:tc>
                  <a:txBody>
                    <a:bodyPr/>
                    <a:lstStyle/>
                    <a:p>
                      <a:pPr algn="ctr"/>
                      <a:r>
                        <a:rPr lang="en-US" dirty="0" smtClean="0"/>
                        <a:t>$</a:t>
                      </a:r>
                      <a:r>
                        <a:rPr lang="en-US" dirty="0" smtClean="0"/>
                        <a:t>269,169.16</a:t>
                      </a: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Outcomes (Fall 2018-2019)</a:t>
            </a:r>
            <a:r>
              <a:rPr lang="en-US" sz="2800" dirty="0" smtClean="0"/>
              <a:t>:</a:t>
            </a:r>
            <a:endParaRPr lang="en-US" sz="2800" dirty="0"/>
          </a:p>
        </p:txBody>
      </p:sp>
      <p:sp>
        <p:nvSpPr>
          <p:cNvPr id="2" name="Content Placeholder 1"/>
          <p:cNvSpPr>
            <a:spLocks noGrp="1"/>
          </p:cNvSpPr>
          <p:nvPr>
            <p:ph idx="1"/>
          </p:nvPr>
        </p:nvSpPr>
        <p:spPr>
          <a:xfrm>
            <a:off x="1676400" y="1600200"/>
            <a:ext cx="7162800" cy="4572000"/>
          </a:xfrm>
        </p:spPr>
        <p:txBody>
          <a:bodyPr>
            <a:normAutofit/>
          </a:bodyPr>
          <a:lstStyle/>
          <a:p>
            <a:pPr marL="0" indent="0">
              <a:buNone/>
            </a:pPr>
            <a:r>
              <a:rPr lang="en-US" sz="1700" b="1" u="sng" dirty="0" smtClean="0"/>
              <a:t>Category 1</a:t>
            </a:r>
            <a:r>
              <a:rPr lang="en-US" sz="1700" b="1" dirty="0"/>
              <a:t>:</a:t>
            </a:r>
            <a:r>
              <a:rPr lang="en-US" sz="1700" b="1" dirty="0" smtClean="0"/>
              <a:t> Facilities Management Strategy: </a:t>
            </a:r>
            <a:r>
              <a:rPr lang="en-US" sz="1700" dirty="0" smtClean="0"/>
              <a:t>(maintenance, upgrades, long-range use of all assets and liabilities at each facility) </a:t>
            </a:r>
            <a:r>
              <a:rPr lang="en-US" sz="1700" i="1" dirty="0" smtClean="0"/>
              <a:t>(Normal expenditures are not identified in this section such as utilities, supplies, insurance, these are identified in a different section)</a:t>
            </a:r>
          </a:p>
          <a:p>
            <a:pPr marL="0" indent="0">
              <a:buNone/>
            </a:pPr>
            <a:r>
              <a:rPr lang="en-US" sz="1700" b="1" i="1" dirty="0" smtClean="0"/>
              <a:t>PROJECT </a:t>
            </a:r>
            <a:r>
              <a:rPr lang="en-US" sz="1700" b="1" i="1" dirty="0" smtClean="0"/>
              <a:t>UPDATES FOR FACILITIES:</a:t>
            </a:r>
            <a:endParaRPr lang="en-US" sz="1700" b="1" i="1" dirty="0" smtClean="0"/>
          </a:p>
          <a:p>
            <a:r>
              <a:rPr lang="en-US" dirty="0" smtClean="0"/>
              <a:t>The Pavilion roof was replaced with a metal roof last fall.  The bid was awarded to Harp Construction at a cost of $15,105.00.  Next steps are to replace picnic shelter roofs and upgrade bathrooms.  </a:t>
            </a:r>
          </a:p>
          <a:p>
            <a:r>
              <a:rPr lang="en-US" dirty="0" smtClean="0"/>
              <a:t>Cemetery </a:t>
            </a:r>
            <a:r>
              <a:rPr lang="en-US" dirty="0"/>
              <a:t>Columbarium Project – </a:t>
            </a:r>
            <a:r>
              <a:rPr lang="en-US" dirty="0" smtClean="0"/>
              <a:t>Blackwoods Concrete completed the concrete base last Spring; benches and lighting still need to be completed; The sign at the entrance of the cemetery will also be updated.  </a:t>
            </a:r>
          </a:p>
          <a:p>
            <a:pPr marL="0" indent="0">
              <a:buNone/>
            </a:pPr>
            <a:endParaRPr lang="en-US" sz="2000" dirty="0" smtClean="0"/>
          </a:p>
          <a:p>
            <a:pPr marL="109728" indent="0">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smtClean="0"/>
              <a:t>Budget Balance Trend (not including investments 2018)</a:t>
            </a:r>
            <a:endParaRPr lang="en-US" sz="28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23141198"/>
              </p:ext>
            </p:extLst>
          </p:nvPr>
        </p:nvGraphicFramePr>
        <p:xfrm>
          <a:off x="1943100" y="2133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636257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 – Fiscal Sustainability Continued:</a:t>
            </a:r>
            <a:br>
              <a:rPr lang="en-US" sz="2400" u="sng" dirty="0" smtClean="0"/>
            </a:br>
            <a:r>
              <a:rPr lang="en-US" sz="2400" u="sng" dirty="0" smtClean="0"/>
              <a:t>Disbursements vs. Receipts 2008-2018   </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9190927"/>
              </p:ext>
            </p:extLst>
          </p:nvPr>
        </p:nvGraphicFramePr>
        <p:xfrm>
          <a:off x="2209800" y="1752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038527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53205"/>
            <a:ext cx="7086600" cy="877721"/>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Financial Analysis for Budget/Levy Discussion:</a:t>
            </a:r>
            <a:endParaRPr lang="en-US" sz="2800" dirty="0"/>
          </a:p>
        </p:txBody>
      </p:sp>
      <p:sp>
        <p:nvSpPr>
          <p:cNvPr id="2" name="Content Placeholder 1"/>
          <p:cNvSpPr>
            <a:spLocks noGrp="1"/>
          </p:cNvSpPr>
          <p:nvPr>
            <p:ph idx="1"/>
          </p:nvPr>
        </p:nvSpPr>
        <p:spPr/>
        <p:txBody>
          <a:bodyPr>
            <a:normAutofit/>
          </a:bodyPr>
          <a:lstStyle/>
          <a:p>
            <a:pPr marL="109728" indent="0">
              <a:buNone/>
            </a:pPr>
            <a:endParaRPr lang="en-US" sz="2400" dirty="0" smtClean="0"/>
          </a:p>
          <a:p>
            <a:pPr marL="109728" indent="0">
              <a:buNone/>
            </a:pPr>
            <a:endParaRPr lang="en-US" sz="2400" dirty="0"/>
          </a:p>
          <a:p>
            <a:pPr marL="109728" indent="0">
              <a:buNone/>
            </a:pPr>
            <a:endParaRPr lang="en-US" sz="2400" dirty="0" smtClean="0"/>
          </a:p>
          <a:p>
            <a:pPr marL="109728" indent="0">
              <a:buNone/>
            </a:pPr>
            <a:endParaRPr lang="en-US" sz="2000" dirty="0" smtClean="0"/>
          </a:p>
          <a:p>
            <a:pPr marL="393192" lvl="1" indent="0">
              <a:buNone/>
            </a:pPr>
            <a:endParaRPr lang="en-US" dirty="0" smtClean="0"/>
          </a:p>
          <a:p>
            <a:pPr lvl="1"/>
            <a:endParaRPr lang="en-US" dirty="0" smtClean="0"/>
          </a:p>
          <a:p>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2883695767"/>
              </p:ext>
            </p:extLst>
          </p:nvPr>
        </p:nvGraphicFramePr>
        <p:xfrm>
          <a:off x="685800" y="1981200"/>
          <a:ext cx="8229600" cy="44540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a:t>
            </a:r>
            <a:r>
              <a:rPr lang="en-US" sz="2800" u="sng" dirty="0" smtClean="0"/>
              <a:t>Levy Certification Due </a:t>
            </a:r>
            <a:r>
              <a:rPr lang="en-US" sz="2800" u="sng" dirty="0" smtClean="0"/>
              <a:t>9/30/19:</a:t>
            </a:r>
            <a:endParaRPr lang="en-US" sz="2800" u="sng" dirty="0"/>
          </a:p>
        </p:txBody>
      </p:sp>
      <p:sp>
        <p:nvSpPr>
          <p:cNvPr id="2" name="Content Placeholder 1"/>
          <p:cNvSpPr>
            <a:spLocks noGrp="1"/>
          </p:cNvSpPr>
          <p:nvPr>
            <p:ph idx="1"/>
          </p:nvPr>
        </p:nvSpPr>
        <p:spPr/>
        <p:txBody>
          <a:bodyPr>
            <a:normAutofit fontScale="92500" lnSpcReduction="10000"/>
          </a:bodyPr>
          <a:lstStyle/>
          <a:p>
            <a:r>
              <a:rPr lang="en-US" b="1" dirty="0" smtClean="0"/>
              <a:t>Current Levy Amount:  $</a:t>
            </a:r>
            <a:r>
              <a:rPr lang="en-US" b="1" dirty="0" smtClean="0"/>
              <a:t>1,247,152.00</a:t>
            </a:r>
            <a:endParaRPr lang="en-US" b="1" dirty="0" smtClean="0"/>
          </a:p>
          <a:p>
            <a:pPr lvl="1"/>
            <a:r>
              <a:rPr lang="en-US" dirty="0" smtClean="0"/>
              <a:t>In </a:t>
            </a:r>
            <a:r>
              <a:rPr lang="en-US" dirty="0" smtClean="0"/>
              <a:t>2017 </a:t>
            </a:r>
            <a:r>
              <a:rPr lang="en-US" dirty="0" smtClean="0"/>
              <a:t>&amp; </a:t>
            </a:r>
            <a:r>
              <a:rPr lang="en-US" dirty="0" smtClean="0"/>
              <a:t>2018, </a:t>
            </a:r>
            <a:r>
              <a:rPr lang="en-US" dirty="0" smtClean="0"/>
              <a:t>the community voted for a 2% levy increase payable in </a:t>
            </a:r>
            <a:r>
              <a:rPr lang="en-US" dirty="0" smtClean="0"/>
              <a:t>2018 </a:t>
            </a:r>
            <a:r>
              <a:rPr lang="en-US" dirty="0" smtClean="0"/>
              <a:t>&amp; </a:t>
            </a:r>
            <a:r>
              <a:rPr lang="en-US" dirty="0" smtClean="0"/>
              <a:t>2019</a:t>
            </a:r>
            <a:endParaRPr lang="en-US" dirty="0" smtClean="0"/>
          </a:p>
          <a:p>
            <a:pPr lvl="1"/>
            <a:r>
              <a:rPr lang="en-US" dirty="0" smtClean="0"/>
              <a:t>The </a:t>
            </a:r>
            <a:r>
              <a:rPr lang="en-US" dirty="0" smtClean="0"/>
              <a:t>Board would like to delay the levy conversation until the Continuation of the Annual Meeting on September 10, 2019  </a:t>
            </a:r>
            <a:endParaRPr lang="en-US" dirty="0" smtClean="0"/>
          </a:p>
          <a:p>
            <a:pPr lvl="1"/>
            <a:r>
              <a:rPr lang="en-US" b="1" dirty="0" smtClean="0"/>
              <a:t>MOTION TO </a:t>
            </a:r>
            <a:r>
              <a:rPr lang="en-US" b="1" dirty="0" smtClean="0"/>
              <a:t>DELAY LEVY DISCUSSION TO CONTINUATION OF ANNUAL MEETING ON SEPTEMBER 10, 2019</a:t>
            </a:r>
            <a:endParaRPr lang="en-US" b="1" dirty="0" smtClean="0"/>
          </a:p>
          <a:p>
            <a:pPr lvl="1"/>
            <a:r>
              <a:rPr lang="en-US" b="1" dirty="0" smtClean="0"/>
              <a:t>Motion to accept the Clerk’s </a:t>
            </a:r>
            <a:r>
              <a:rPr lang="en-US" b="1" dirty="0" smtClean="0"/>
              <a:t>Report</a:t>
            </a:r>
            <a:endParaRPr lang="en-US" b="1" dirty="0" smtClean="0"/>
          </a:p>
          <a:p>
            <a:pPr lvl="1"/>
            <a:r>
              <a:rPr lang="en-US" dirty="0"/>
              <a:t>Proceed to Other Business</a:t>
            </a:r>
          </a:p>
          <a:p>
            <a:pPr marL="457200" lvl="1" indent="0">
              <a:buNone/>
            </a:pPr>
            <a:endParaRPr lang="en-US" b="1" dirty="0" smtClean="0"/>
          </a:p>
          <a:p>
            <a:pPr lvl="1"/>
            <a:endParaRPr lang="en-US" dirty="0" smtClean="0"/>
          </a:p>
          <a:p>
            <a:pPr marL="393192" lvl="1" indent="0">
              <a:buNone/>
            </a:pPr>
            <a:r>
              <a:rPr lang="en-US" dirty="0" smtClean="0"/>
              <a:t>		</a:t>
            </a:r>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365154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252" y="381000"/>
            <a:ext cx="7162800"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Outcomes (Fall 2018-2019)</a:t>
            </a:r>
            <a:r>
              <a:rPr lang="en-US" sz="2800" dirty="0" smtClean="0"/>
              <a:t>:</a:t>
            </a:r>
            <a:endParaRPr lang="en-US" sz="2800" dirty="0"/>
          </a:p>
        </p:txBody>
      </p:sp>
      <p:sp>
        <p:nvSpPr>
          <p:cNvPr id="3" name="Content Placeholder 2"/>
          <p:cNvSpPr>
            <a:spLocks noGrp="1"/>
          </p:cNvSpPr>
          <p:nvPr>
            <p:ph idx="1"/>
          </p:nvPr>
        </p:nvSpPr>
        <p:spPr>
          <a:xfrm>
            <a:off x="1942415" y="1752600"/>
            <a:ext cx="6591985" cy="4572000"/>
          </a:xfrm>
        </p:spPr>
        <p:txBody>
          <a:bodyPr>
            <a:normAutofit fontScale="92500" lnSpcReduction="20000"/>
          </a:bodyPr>
          <a:lstStyle/>
          <a:p>
            <a:pPr marL="0" indent="0">
              <a:buNone/>
            </a:pPr>
            <a:r>
              <a:rPr lang="en-US" b="1" u="sng" dirty="0"/>
              <a:t>Category 1</a:t>
            </a:r>
            <a:r>
              <a:rPr lang="en-US" b="1" dirty="0"/>
              <a:t>: Facilities Management Strategy </a:t>
            </a:r>
            <a:r>
              <a:rPr lang="en-US" b="1" dirty="0" smtClean="0"/>
              <a:t>continued:</a:t>
            </a:r>
            <a:endParaRPr lang="en-US" dirty="0" smtClean="0"/>
          </a:p>
          <a:p>
            <a:r>
              <a:rPr lang="en-US" dirty="0" smtClean="0"/>
              <a:t>Loon </a:t>
            </a:r>
            <a:r>
              <a:rPr lang="en-US" dirty="0"/>
              <a:t>Lake Community Center </a:t>
            </a:r>
            <a:r>
              <a:rPr lang="en-US" dirty="0" smtClean="0"/>
              <a:t>–Two </a:t>
            </a:r>
            <a:r>
              <a:rPr lang="en-US" dirty="0"/>
              <a:t>windows </a:t>
            </a:r>
            <a:r>
              <a:rPr lang="en-US" dirty="0" smtClean="0"/>
              <a:t>were repaired along with the </a:t>
            </a:r>
            <a:r>
              <a:rPr lang="en-US" dirty="0"/>
              <a:t>handicapped entrance </a:t>
            </a:r>
            <a:r>
              <a:rPr lang="en-US" dirty="0" smtClean="0"/>
              <a:t>doors; A new freezer was purchased; Estimates are being collected for replacing necessary plumbing and the toilets in the building; A new floor scrubbing machine was purchased; a long-term facilities use agreement was signed with the Palo Markham School Group.  The gym floor will need to be resealed in the near future; </a:t>
            </a:r>
            <a:endParaRPr lang="en-US" dirty="0"/>
          </a:p>
          <a:p>
            <a:r>
              <a:rPr lang="en-US" dirty="0" smtClean="0"/>
              <a:t>Fire Hall - </a:t>
            </a:r>
            <a:r>
              <a:rPr lang="en-US" dirty="0"/>
              <a:t> </a:t>
            </a:r>
            <a:r>
              <a:rPr lang="en-US" dirty="0" smtClean="0"/>
              <a:t>New roof or roof repair is needed; a concrete skirt for the entrance to the building is desired along with updating the lighting to LED;  </a:t>
            </a:r>
          </a:p>
          <a:p>
            <a:r>
              <a:rPr lang="en-US" dirty="0" smtClean="0"/>
              <a:t>Town Office – The Board approved for a </a:t>
            </a:r>
            <a:r>
              <a:rPr lang="en-US" dirty="0" smtClean="0"/>
              <a:t>service window </a:t>
            </a:r>
            <a:r>
              <a:rPr lang="en-US" dirty="0" smtClean="0"/>
              <a:t>to be installed for safety and the office furniture will be moved/reorganized due to this change; </a:t>
            </a:r>
          </a:p>
          <a:p>
            <a:r>
              <a:rPr lang="en-US" dirty="0" smtClean="0"/>
              <a:t>Public Works – A back-up generator will be purchased for the building and gas </a:t>
            </a:r>
            <a:r>
              <a:rPr lang="en-US" dirty="0" smtClean="0"/>
              <a:t>pumps in conjunction with St. Louis County.  </a:t>
            </a:r>
            <a:r>
              <a:rPr lang="en-US" dirty="0" smtClean="0"/>
              <a:t>This will also provide back-up power for the Fire Hall.  </a:t>
            </a:r>
            <a:endParaRPr lang="en-US" dirty="0"/>
          </a:p>
        </p:txBody>
      </p:sp>
    </p:spTree>
    <p:extLst>
      <p:ext uri="{BB962C8B-B14F-4D97-AF65-F5344CB8AC3E}">
        <p14:creationId xmlns:p14="http://schemas.microsoft.com/office/powerpoint/2010/main" val="2497047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dirty="0" smtClean="0"/>
              <a:t>	</a:t>
            </a:r>
            <a:r>
              <a:rPr lang="en-US" sz="1600" b="1" u="sng" dirty="0" smtClean="0"/>
              <a:t>Category 2</a:t>
            </a:r>
            <a:r>
              <a:rPr lang="en-US" sz="1600" b="1" dirty="0" smtClean="0"/>
              <a:t>:  Organizational Development </a:t>
            </a:r>
            <a:r>
              <a:rPr lang="en-US" sz="1600" dirty="0" smtClean="0"/>
              <a:t>(personnel, policies, 	training, technology, grants</a:t>
            </a:r>
            <a:r>
              <a:rPr lang="en-US" sz="1600" dirty="0" smtClean="0"/>
              <a:t>)</a:t>
            </a:r>
          </a:p>
          <a:p>
            <a:pPr marL="0" indent="0">
              <a:buNone/>
            </a:pPr>
            <a:r>
              <a:rPr lang="en-US" sz="1600" dirty="0"/>
              <a:t>	</a:t>
            </a:r>
            <a:r>
              <a:rPr lang="en-US" sz="1600" b="1" dirty="0" smtClean="0"/>
              <a:t>PERSONNEL UPDATE:</a:t>
            </a:r>
            <a:endParaRPr lang="en-US" sz="1600" dirty="0"/>
          </a:p>
          <a:p>
            <a:pPr lvl="1"/>
            <a:r>
              <a:rPr lang="en-US" sz="1400" dirty="0" smtClean="0"/>
              <a:t>Bill </a:t>
            </a:r>
            <a:r>
              <a:rPr lang="en-US" sz="1400" dirty="0" err="1" smtClean="0"/>
              <a:t>Robillard</a:t>
            </a:r>
            <a:r>
              <a:rPr lang="en-US" sz="1400" dirty="0" smtClean="0"/>
              <a:t> retired January 1, 2019.  Adam Heikkila and Lance Fondie are currently in training to become licensed water/wastewater technicians.  Until then, an agreement has been signed with the City of Aurora to work under their license for our infrastructure at a cost of $400.00 per month.  </a:t>
            </a:r>
          </a:p>
          <a:p>
            <a:pPr lvl="1"/>
            <a:r>
              <a:rPr lang="en-US" sz="1400" dirty="0" smtClean="0"/>
              <a:t>Emma Shuck resigned effective January 4, 2019 and Amanda Gross was hired as the new Town Treasurer &amp; Office Assistant effective 2/25/19.  </a:t>
            </a:r>
          </a:p>
          <a:p>
            <a:pPr lvl="1"/>
            <a:r>
              <a:rPr lang="en-US" sz="1400" dirty="0" smtClean="0"/>
              <a:t>Jessica </a:t>
            </a:r>
            <a:r>
              <a:rPr lang="en-US" sz="1400" dirty="0" err="1" smtClean="0"/>
              <a:t>Forsline</a:t>
            </a:r>
            <a:r>
              <a:rPr lang="en-US" sz="1400" dirty="0" smtClean="0"/>
              <a:t> is the appointed Deputy Treasurer and Mary Ann </a:t>
            </a:r>
            <a:r>
              <a:rPr lang="en-US" sz="1400" dirty="0" err="1" smtClean="0"/>
              <a:t>Helander</a:t>
            </a:r>
            <a:r>
              <a:rPr lang="en-US" sz="1400" dirty="0" smtClean="0"/>
              <a:t> is the appointed Deputy Clerk.  </a:t>
            </a:r>
          </a:p>
          <a:p>
            <a:pPr lvl="1"/>
            <a:r>
              <a:rPr lang="en-US" sz="1400" dirty="0" smtClean="0"/>
              <a:t>Bryan Lehman was hired as the new Mechanic/Equipment Operator effective February 11, 2019.  He replaced Adam </a:t>
            </a:r>
            <a:r>
              <a:rPr lang="en-US" sz="1400" dirty="0" err="1" smtClean="0"/>
              <a:t>Heikkilla</a:t>
            </a:r>
            <a:r>
              <a:rPr lang="en-US" sz="1400" dirty="0" smtClean="0"/>
              <a:t> who moved into an Equipment Operator position full-time.  </a:t>
            </a:r>
          </a:p>
          <a:p>
            <a:pPr lvl="1"/>
            <a:r>
              <a:rPr lang="en-US" sz="1400" dirty="0" smtClean="0"/>
              <a:t>Greg Hinsz will retire April </a:t>
            </a:r>
            <a:r>
              <a:rPr lang="en-US" sz="1400" dirty="0" smtClean="0"/>
              <a:t>30, </a:t>
            </a:r>
            <a:r>
              <a:rPr lang="en-US" sz="1400" dirty="0" smtClean="0"/>
              <a:t>2019.  Advertising for an equipment operator will be out this week and an internal promotion will be made for the Foreman position.</a:t>
            </a:r>
          </a:p>
          <a:p>
            <a:pPr marL="457200" lvl="1" indent="0">
              <a:buNone/>
            </a:pPr>
            <a:endParaRPr lang="en-US" sz="1400" dirty="0" smtClean="0"/>
          </a:p>
          <a:p>
            <a:pPr marL="457200" lvl="1" indent="0">
              <a:buNone/>
            </a:pPr>
            <a:endParaRPr lang="en-US" sz="1600" dirty="0" smtClean="0"/>
          </a:p>
          <a:p>
            <a:pPr marL="109728" indent="0">
              <a:buNone/>
            </a:pPr>
            <a:endParaRPr lang="en-US" sz="2000" dirty="0" smtClean="0"/>
          </a:p>
          <a:p>
            <a:endParaRPr lang="en-US" sz="2000" dirty="0" smtClean="0"/>
          </a:p>
          <a:p>
            <a:endParaRPr lang="en-US" sz="3400" dirty="0" smtClean="0"/>
          </a:p>
          <a:p>
            <a:endParaRPr lang="en-US" sz="3400" dirty="0" smtClean="0"/>
          </a:p>
          <a:p>
            <a:endParaRPr lang="en-US" sz="3400" dirty="0" smtClean="0"/>
          </a:p>
          <a:p>
            <a:endParaRPr lang="en-US" sz="3400" dirty="0" smtClean="0"/>
          </a:p>
          <a:p>
            <a:pPr>
              <a:buNone/>
            </a:pPr>
            <a:r>
              <a:rPr lang="en-US" sz="3400" dirty="0" smtClean="0"/>
              <a:t/>
            </a:r>
            <a:br>
              <a:rPr lang="en-US" sz="3400" dirty="0" smtClean="0"/>
            </a:br>
            <a:endParaRPr lang="en-US" sz="3400" dirty="0" smtClean="0"/>
          </a:p>
          <a:p>
            <a:endParaRPr lang="en-US" sz="3800" dirty="0" smtClean="0"/>
          </a:p>
          <a:p>
            <a:pPr>
              <a:buNone/>
            </a:pPr>
            <a:endParaRPr lang="en-US" dirty="0" smtClean="0"/>
          </a:p>
          <a:p>
            <a:pPr>
              <a:buNone/>
            </a:pPr>
            <a:endParaRPr lang="en-US" dirty="0" smtClean="0"/>
          </a:p>
        </p:txBody>
      </p:sp>
      <p:sp>
        <p:nvSpPr>
          <p:cNvPr id="6" name="Title 2"/>
          <p:cNvSpPr>
            <a:spLocks noGrp="1"/>
          </p:cNvSpPr>
          <p:nvPr>
            <p:ph type="title"/>
          </p:nvPr>
        </p:nvSpPr>
        <p:spPr>
          <a:xfrm>
            <a:off x="1295400" y="504487"/>
            <a:ext cx="71628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a:t>
            </a:r>
            <a:r>
              <a:rPr lang="en-US" sz="2800" u="sng" dirty="0"/>
              <a:t>Plan Outcomes </a:t>
            </a:r>
            <a:r>
              <a:rPr lang="en-US" sz="2800" u="sng" dirty="0" smtClean="0"/>
              <a:t>(Fall 2018-2019)</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65400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a:t>
            </a:r>
            <a:r>
              <a:rPr lang="en-US" sz="2800" u="sng" dirty="0"/>
              <a:t>Outcomes </a:t>
            </a:r>
            <a:r>
              <a:rPr lang="en-US" sz="2800" u="sng" dirty="0" smtClean="0"/>
              <a:t>(Fall 2018-2019)</a:t>
            </a:r>
            <a:r>
              <a:rPr lang="en-US" sz="2800" dirty="0" smtClean="0"/>
              <a:t>:</a:t>
            </a:r>
            <a:endParaRPr lang="en-US" sz="2800" dirty="0"/>
          </a:p>
        </p:txBody>
      </p:sp>
      <p:sp>
        <p:nvSpPr>
          <p:cNvPr id="2" name="Content Placeholder 1"/>
          <p:cNvSpPr>
            <a:spLocks noGrp="1"/>
          </p:cNvSpPr>
          <p:nvPr>
            <p:ph idx="1"/>
          </p:nvPr>
        </p:nvSpPr>
        <p:spPr>
          <a:xfrm>
            <a:off x="1295400" y="1676400"/>
            <a:ext cx="7162800" cy="4648200"/>
          </a:xfrm>
        </p:spPr>
        <p:txBody>
          <a:bodyPr>
            <a:normAutofit fontScale="25000" lnSpcReduction="20000"/>
          </a:bodyPr>
          <a:lstStyle/>
          <a:p>
            <a:pPr marL="393192" lvl="1" indent="0">
              <a:buNone/>
            </a:pPr>
            <a:r>
              <a:rPr lang="en-US" sz="6400" b="1" u="sng" dirty="0" smtClean="0"/>
              <a:t>Category 2: </a:t>
            </a:r>
            <a:r>
              <a:rPr lang="en-US" sz="6400" b="1" dirty="0" smtClean="0"/>
              <a:t>Organizational Development continued</a:t>
            </a:r>
            <a:r>
              <a:rPr lang="en-US" sz="6400" b="1" dirty="0" smtClean="0"/>
              <a:t>:</a:t>
            </a:r>
          </a:p>
          <a:p>
            <a:pPr marL="393192" lvl="1" indent="0">
              <a:buNone/>
            </a:pPr>
            <a:r>
              <a:rPr lang="en-US" sz="6400" b="1" dirty="0" smtClean="0"/>
              <a:t>PERSONNEL UPDATE CONTINUED:</a:t>
            </a:r>
            <a:endParaRPr lang="en-US" sz="6400" b="1" dirty="0" smtClean="0"/>
          </a:p>
          <a:p>
            <a:pPr marL="736092" lvl="1" indent="-342900"/>
            <a:r>
              <a:rPr lang="en-US" sz="6000" dirty="0" smtClean="0"/>
              <a:t>Curt Anttila retired as the East Range Joint Powers Board Economic Development Coordinator in 2018.  The </a:t>
            </a:r>
            <a:r>
              <a:rPr lang="en-US" sz="6000" dirty="0" err="1" smtClean="0"/>
              <a:t>Northspan</a:t>
            </a:r>
            <a:r>
              <a:rPr lang="en-US" sz="6000" dirty="0" smtClean="0"/>
              <a:t> Group Inc. was hired as the consulting firm to take over these duties.  Elissa Hansen and Karl </a:t>
            </a:r>
            <a:r>
              <a:rPr lang="en-US" sz="6000" dirty="0" err="1" smtClean="0"/>
              <a:t>Schuettler</a:t>
            </a:r>
            <a:r>
              <a:rPr lang="en-US" sz="6000" dirty="0" smtClean="0"/>
              <a:t> are the representatives attending the East Range Joint Powers Board monthly meetings and leading the strategic plan initiatives for each community.  Copies of the Strategic Action Plan and monthly consultant reports are available on the tables by the entrance door.  </a:t>
            </a:r>
          </a:p>
          <a:p>
            <a:pPr marL="393192" lvl="1" indent="0">
              <a:buNone/>
            </a:pPr>
            <a:r>
              <a:rPr lang="en-US" sz="6000" b="1" dirty="0" smtClean="0"/>
              <a:t>TRAINING:</a:t>
            </a:r>
          </a:p>
          <a:p>
            <a:pPr marL="736092" lvl="1" indent="-342900"/>
            <a:r>
              <a:rPr lang="en-US" sz="5600" dirty="0" smtClean="0"/>
              <a:t>Staff </a:t>
            </a:r>
            <a:r>
              <a:rPr lang="en-US" sz="5600" dirty="0" smtClean="0"/>
              <a:t>attend </a:t>
            </a:r>
            <a:r>
              <a:rPr lang="en-US" sz="5600" dirty="0" smtClean="0"/>
              <a:t>required trainings and conferences throughout the year to stay current with laws, regulations, and procedures.  The Township holds memberships to the following </a:t>
            </a:r>
            <a:r>
              <a:rPr lang="en-US" sz="5600" dirty="0" smtClean="0"/>
              <a:t>organizations who host these conferences:  Minnesota Association of Cemeteries, League of Minnesota Cities, St. Louis County Association of Townships, Minnesota Association of Townships, Minnesota Rural Water Association, Minnesota Clerk’s and Finance Officer’s Association, and the Regional East Mesabi Safety Group. </a:t>
            </a:r>
            <a:endParaRPr lang="en-US" sz="5600" dirty="0" smtClean="0"/>
          </a:p>
          <a:p>
            <a:pPr marL="630936" lvl="2" indent="0">
              <a:buNone/>
            </a:pPr>
            <a:endParaRPr lang="en-US" sz="1800" dirty="0" smtClean="0"/>
          </a:p>
          <a:p>
            <a:pPr marL="630936" lvl="2" indent="0">
              <a:buNone/>
            </a:pPr>
            <a:endParaRPr lang="en-US" sz="1800" dirty="0" smtClean="0"/>
          </a:p>
          <a:p>
            <a:pPr marL="630936" lvl="2" indent="0">
              <a:buNone/>
            </a:pPr>
            <a:endParaRPr lang="en-US" sz="18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736092" lvl="1" indent="-342900"/>
            <a:r>
              <a:rPr lang="en-US" sz="1400" b="1" dirty="0" smtClean="0"/>
              <a:t>Employee </a:t>
            </a:r>
            <a:r>
              <a:rPr lang="en-US" sz="1400" b="1" dirty="0"/>
              <a:t>Recognition </a:t>
            </a:r>
            <a:r>
              <a:rPr lang="en-US" sz="1400" b="1" dirty="0" smtClean="0"/>
              <a:t>Policy -  </a:t>
            </a:r>
            <a:r>
              <a:rPr lang="en-US" sz="1400" dirty="0"/>
              <a:t>Expenditures as requested are as follows ($1,000.00 allowed as approved in </a:t>
            </a:r>
            <a:r>
              <a:rPr lang="en-US" sz="1400" dirty="0" smtClean="0"/>
              <a:t>March 2018):</a:t>
            </a:r>
            <a:endParaRPr lang="en-US" sz="1400" dirty="0"/>
          </a:p>
          <a:p>
            <a:pPr marL="1136142" lvl="2" indent="-342900"/>
            <a:r>
              <a:rPr lang="en-US" dirty="0"/>
              <a:t>Spent in 2018: </a:t>
            </a:r>
            <a:r>
              <a:rPr lang="en-US" dirty="0" smtClean="0"/>
              <a:t>$583.31</a:t>
            </a:r>
            <a:endParaRPr lang="en-US" dirty="0"/>
          </a:p>
          <a:p>
            <a:pPr marL="1593342" lvl="3" indent="-342900"/>
            <a:r>
              <a:rPr lang="en-US" sz="1400" dirty="0" smtClean="0"/>
              <a:t>Three </a:t>
            </a:r>
            <a:r>
              <a:rPr lang="en-US" sz="1400" dirty="0"/>
              <a:t>“get well soon” plants</a:t>
            </a:r>
          </a:p>
          <a:p>
            <a:pPr marL="1593342" lvl="3" indent="-342900"/>
            <a:r>
              <a:rPr lang="en-US" sz="1400" dirty="0"/>
              <a:t>Five funeral plants</a:t>
            </a:r>
          </a:p>
          <a:p>
            <a:pPr marL="1593342" lvl="3" indent="-342900"/>
            <a:r>
              <a:rPr lang="en-US" sz="1400" dirty="0" smtClean="0"/>
              <a:t>Two retirements (</a:t>
            </a:r>
            <a:r>
              <a:rPr lang="en-US" sz="1400" dirty="0" err="1" smtClean="0"/>
              <a:t>Robillard</a:t>
            </a:r>
            <a:r>
              <a:rPr lang="en-US" sz="1400" dirty="0" smtClean="0"/>
              <a:t>, Anttila)</a:t>
            </a:r>
          </a:p>
          <a:p>
            <a:pPr marL="393192" lvl="1" indent="0">
              <a:buNone/>
            </a:pPr>
            <a:r>
              <a:rPr lang="en-US" sz="1400" dirty="0"/>
              <a:t>	</a:t>
            </a:r>
            <a:r>
              <a:rPr lang="en-US" sz="1400" dirty="0" smtClean="0"/>
              <a:t>	</a:t>
            </a:r>
            <a:r>
              <a:rPr lang="en-US" sz="1400" b="1" dirty="0" smtClean="0"/>
              <a:t>The Board is looking for MOTION approval for the 2019 				Employee Recognition Program in the amount of $1,000.00.</a:t>
            </a:r>
          </a:p>
          <a:p>
            <a:pPr marL="736092" lvl="1" indent="-342900"/>
            <a:r>
              <a:rPr lang="en-US" sz="1400" b="1" dirty="0" smtClean="0"/>
              <a:t>Technology Upgrades:  </a:t>
            </a:r>
            <a:r>
              <a:rPr lang="en-US" sz="1400" dirty="0" smtClean="0"/>
              <a:t>New software is needed for the Township Office to implement direct deposit, enhance accounts receivable (no more hand printed receipts), and improve overall accounting functionality.   New computers will be purchased along with a server (which we currently don’t have) to back up files.  </a:t>
            </a:r>
          </a:p>
          <a:p>
            <a:pPr marL="736092" lvl="1" indent="-342900"/>
            <a:r>
              <a:rPr lang="en-US" sz="1400" dirty="0" smtClean="0"/>
              <a:t>New election machines were purchased through a State grant in 2018.  Per statute, a model machine will be on display in the office six weeks prior to the next election for public viewing.  </a:t>
            </a:r>
            <a:endParaRPr lang="en-US" sz="1400" dirty="0"/>
          </a:p>
          <a:p>
            <a:pPr marL="0" indent="0">
              <a:buNone/>
            </a:pPr>
            <a:endParaRPr lang="en-US" sz="1400" dirty="0"/>
          </a:p>
        </p:txBody>
      </p:sp>
      <p:sp>
        <p:nvSpPr>
          <p:cNvPr id="4" name="Title 2"/>
          <p:cNvSpPr txBox="1">
            <a:spLocks/>
          </p:cNvSpPr>
          <p:nvPr/>
        </p:nvSpPr>
        <p:spPr>
          <a:xfrm>
            <a:off x="1447800" y="533400"/>
            <a:ext cx="6540062"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smtClean="0"/>
              <a:t>Review of Town’s Strategic Plan Outcomes (Fall 2018-2019)</a:t>
            </a:r>
            <a:r>
              <a:rPr lang="en-US" sz="2800" dirty="0" smtClean="0"/>
              <a:t>:</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1" y="1752600"/>
            <a:ext cx="6934200" cy="4158622"/>
          </a:xfrm>
        </p:spPr>
        <p:txBody>
          <a:bodyPr/>
          <a:lstStyle/>
          <a:p>
            <a:pPr marL="0" indent="0">
              <a:buNone/>
            </a:pPr>
            <a:r>
              <a:rPr lang="en-US" b="1" u="sng" dirty="0"/>
              <a:t>Category 2</a:t>
            </a:r>
            <a:r>
              <a:rPr lang="en-US" b="1" dirty="0"/>
              <a:t>:  Organizational Development </a:t>
            </a:r>
            <a:r>
              <a:rPr lang="en-US" dirty="0"/>
              <a:t>(personnel, policies, </a:t>
            </a:r>
            <a:r>
              <a:rPr lang="en-US" dirty="0" smtClean="0"/>
              <a:t>training</a:t>
            </a:r>
            <a:r>
              <a:rPr lang="en-US" dirty="0"/>
              <a:t>, technology, grants</a:t>
            </a:r>
            <a:r>
              <a:rPr lang="en-US" dirty="0" smtClean="0"/>
              <a:t>) continued:</a:t>
            </a:r>
          </a:p>
          <a:p>
            <a:r>
              <a:rPr lang="en-US" dirty="0" smtClean="0"/>
              <a:t>On August 6, 2019 the Township is sponsoring National Night Out with St. Louis County at the Loon Lake Community Center.  Hours of the event will be late afternoon to evening (to be determined).  A Health &amp; Wellness Fair will be held at the same time to draw more people to the event.  The Amazing Charles Magic Show, Casey </a:t>
            </a:r>
            <a:r>
              <a:rPr lang="en-US" dirty="0" err="1" smtClean="0"/>
              <a:t>Aro</a:t>
            </a:r>
            <a:r>
              <a:rPr lang="en-US" dirty="0" smtClean="0"/>
              <a:t>, Life Link III, and local fire departments will be at the event.  We will have food, health &amp; wellness vendors, prizes, and lots of fun!  Mark your calendar and watch for more details as the event comes closer.  </a:t>
            </a:r>
            <a:endParaRPr lang="en-US" dirty="0"/>
          </a:p>
          <a:p>
            <a:pPr marL="0" indent="0">
              <a:buNone/>
            </a:pPr>
            <a:endParaRPr lang="en-US" dirty="0"/>
          </a:p>
          <a:p>
            <a:endParaRPr lang="en-US" dirty="0"/>
          </a:p>
        </p:txBody>
      </p:sp>
      <p:sp>
        <p:nvSpPr>
          <p:cNvPr id="4" name="Title 2"/>
          <p:cNvSpPr>
            <a:spLocks noGrp="1"/>
          </p:cNvSpPr>
          <p:nvPr>
            <p:ph type="title"/>
          </p:nvPr>
        </p:nvSpPr>
        <p:spPr>
          <a:xfrm>
            <a:off x="1371600" y="228600"/>
            <a:ext cx="6589199" cy="128089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Outcomes </a:t>
            </a:r>
            <a:r>
              <a:rPr lang="en-US" sz="2800" u="sng" dirty="0" smtClean="0"/>
              <a:t>(Fall 2018-2019)</a:t>
            </a:r>
            <a:r>
              <a:rPr lang="en-US" sz="2800" dirty="0" smtClean="0"/>
              <a:t>:</a:t>
            </a:r>
            <a:endParaRPr lang="en-US" sz="2800" dirty="0"/>
          </a:p>
        </p:txBody>
      </p:sp>
    </p:spTree>
    <p:extLst>
      <p:ext uri="{BB962C8B-B14F-4D97-AF65-F5344CB8AC3E}">
        <p14:creationId xmlns:p14="http://schemas.microsoft.com/office/powerpoint/2010/main" val="210261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5532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Outcomes </a:t>
            </a:r>
            <a:r>
              <a:rPr lang="en-US" sz="2800" u="sng" dirty="0" smtClean="0"/>
              <a:t>(Fall 2018-2019)</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62500" lnSpcReduction="20000"/>
          </a:bodyPr>
          <a:lstStyle/>
          <a:p>
            <a:pPr marL="393192" lvl="1" indent="0">
              <a:buNone/>
            </a:pPr>
            <a:r>
              <a:rPr lang="en-US" sz="2600" b="1" u="sng" dirty="0" smtClean="0"/>
              <a:t>Category 3</a:t>
            </a:r>
            <a:r>
              <a:rPr lang="en-US" sz="2600" b="1" dirty="0" smtClean="0"/>
              <a:t>:  Operations/Infrastructure </a:t>
            </a:r>
            <a:r>
              <a:rPr lang="en-US" sz="2600" b="1" dirty="0"/>
              <a:t>Strategy </a:t>
            </a:r>
            <a:r>
              <a:rPr lang="en-US" sz="2600" dirty="0" smtClean="0"/>
              <a:t>(</a:t>
            </a:r>
            <a:r>
              <a:rPr lang="en-US" sz="2600" dirty="0"/>
              <a:t>roadway improvement schedule, water/wastewater infrastructure &amp; services, and equipment)</a:t>
            </a:r>
          </a:p>
          <a:p>
            <a:pPr marL="736092" lvl="1" indent="-342900"/>
            <a:r>
              <a:rPr lang="en-US" sz="2600" dirty="0" smtClean="0"/>
              <a:t>The resident’s passed a preliminary approval in </a:t>
            </a:r>
            <a:r>
              <a:rPr lang="en-US" sz="2600" dirty="0" smtClean="0"/>
              <a:t>March 2018 </a:t>
            </a:r>
            <a:r>
              <a:rPr lang="en-US" sz="2600" dirty="0" smtClean="0"/>
              <a:t>for the Township to borrow up to $1,400,000.00 for road work to be completed in 2019 in conjunction with St. Louis County for Stepetz Road, Palo Road 41, Lane 49, and Road 51.  Culverts </a:t>
            </a:r>
            <a:r>
              <a:rPr lang="en-US" sz="2600" dirty="0" smtClean="0"/>
              <a:t>were </a:t>
            </a:r>
            <a:r>
              <a:rPr lang="en-US" sz="2600" dirty="0" smtClean="0"/>
              <a:t>replaced </a:t>
            </a:r>
            <a:r>
              <a:rPr lang="en-US" sz="2600" dirty="0" smtClean="0"/>
              <a:t>in </a:t>
            </a:r>
            <a:r>
              <a:rPr lang="en-US" sz="2600" dirty="0" smtClean="0"/>
              <a:t>preparation for </a:t>
            </a:r>
            <a:r>
              <a:rPr lang="en-US" sz="2600" dirty="0" smtClean="0"/>
              <a:t>resurfacing Stepetz Road in 2019. </a:t>
            </a:r>
            <a:r>
              <a:rPr lang="en-US" sz="2600" dirty="0" smtClean="0"/>
              <a:t>The estimated cost </a:t>
            </a:r>
            <a:r>
              <a:rPr lang="en-US" sz="2600" dirty="0" smtClean="0"/>
              <a:t>as of 10/22/18 for </a:t>
            </a:r>
            <a:r>
              <a:rPr lang="en-US" sz="2600" dirty="0" smtClean="0"/>
              <a:t>Stepetz is </a:t>
            </a:r>
            <a:r>
              <a:rPr lang="en-US" sz="2600" dirty="0" smtClean="0"/>
              <a:t>$544,236.80.  This is down considerably from the original $800,000.00 estimate.  The engineering will be completed for Road 41, Lane 49, and Road 51 in 2019 for construction in 2020.  </a:t>
            </a:r>
            <a:r>
              <a:rPr lang="en-US" sz="2600" dirty="0" smtClean="0"/>
              <a:t>The Board would like to not have to borrow funds so we are phasing the construction work over time.  </a:t>
            </a:r>
            <a:endParaRPr lang="en-US" sz="2600" dirty="0" smtClean="0"/>
          </a:p>
          <a:p>
            <a:pPr marL="736092" lvl="1" indent="-342900"/>
            <a:r>
              <a:rPr lang="en-US" sz="2600" dirty="0" smtClean="0"/>
              <a:t>St. Louis County redesigned the intersection of CSAH 99 with Lane 51 and Road 45 for safety reasons. Work </a:t>
            </a:r>
            <a:r>
              <a:rPr lang="en-US" sz="2600" dirty="0" smtClean="0"/>
              <a:t>was delayed in 2018 and will be completed in 2019 resulting in a new </a:t>
            </a:r>
            <a:r>
              <a:rPr lang="en-US" sz="2600" dirty="0" smtClean="0"/>
              <a:t>intersection with better sight distance in each </a:t>
            </a:r>
            <a:r>
              <a:rPr lang="en-US" sz="2600" dirty="0" smtClean="0"/>
              <a:t>direction</a:t>
            </a:r>
            <a:r>
              <a:rPr lang="en-US" sz="2600" dirty="0" smtClean="0"/>
              <a:t>.  </a:t>
            </a:r>
            <a:endParaRPr lang="en-US" sz="2600" dirty="0" smtClean="0"/>
          </a:p>
        </p:txBody>
      </p:sp>
    </p:spTree>
    <p:extLst>
      <p:ext uri="{BB962C8B-B14F-4D97-AF65-F5344CB8AC3E}">
        <p14:creationId xmlns:p14="http://schemas.microsoft.com/office/powerpoint/2010/main" val="35736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6589199"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Outcomes </a:t>
            </a:r>
            <a:r>
              <a:rPr lang="en-US" sz="2800" u="sng" dirty="0" smtClean="0"/>
              <a:t>(Fall 2018-2019)</a:t>
            </a:r>
            <a:r>
              <a:rPr lang="en-US" sz="2800" dirty="0" smtClean="0"/>
              <a:t>:</a:t>
            </a:r>
            <a:endParaRPr lang="en-US" sz="2800" dirty="0"/>
          </a:p>
        </p:txBody>
      </p:sp>
      <p:sp>
        <p:nvSpPr>
          <p:cNvPr id="3" name="Content Placeholder 2"/>
          <p:cNvSpPr>
            <a:spLocks noGrp="1"/>
          </p:cNvSpPr>
          <p:nvPr>
            <p:ph idx="1"/>
          </p:nvPr>
        </p:nvSpPr>
        <p:spPr>
          <a:xfrm>
            <a:off x="1371601" y="1676400"/>
            <a:ext cx="7162800" cy="4234822"/>
          </a:xfrm>
        </p:spPr>
        <p:txBody>
          <a:bodyPr>
            <a:normAutofit/>
          </a:bodyPr>
          <a:lstStyle/>
          <a:p>
            <a:pPr marL="0" indent="0">
              <a:buNone/>
            </a:pPr>
            <a:r>
              <a:rPr lang="en-US" b="1" u="sng" dirty="0"/>
              <a:t>Category 3</a:t>
            </a:r>
            <a:r>
              <a:rPr lang="en-US" b="1" dirty="0"/>
              <a:t>:  Operations/Infrastructure Strategy </a:t>
            </a:r>
            <a:r>
              <a:rPr lang="en-US" b="1" dirty="0" smtClean="0"/>
              <a:t>continued: </a:t>
            </a:r>
            <a:r>
              <a:rPr lang="en-US" dirty="0" smtClean="0"/>
              <a:t>(roadway </a:t>
            </a:r>
            <a:r>
              <a:rPr lang="en-US" dirty="0"/>
              <a:t>improvement schedule, water/wastewater infrastructure &amp; services, and equipment)</a:t>
            </a:r>
          </a:p>
          <a:p>
            <a:r>
              <a:rPr lang="en-US" dirty="0" smtClean="0"/>
              <a:t>St</a:t>
            </a:r>
            <a:r>
              <a:rPr lang="en-US" dirty="0"/>
              <a:t>. Louis County </a:t>
            </a:r>
            <a:r>
              <a:rPr lang="en-US" dirty="0" smtClean="0"/>
              <a:t>crushed </a:t>
            </a:r>
            <a:r>
              <a:rPr lang="en-US" dirty="0"/>
              <a:t>gravel for a five year supply </a:t>
            </a:r>
            <a:r>
              <a:rPr lang="en-US" dirty="0" smtClean="0"/>
              <a:t>in 2018 at </a:t>
            </a:r>
            <a:r>
              <a:rPr lang="en-US" dirty="0"/>
              <a:t>a cost of $</a:t>
            </a:r>
            <a:r>
              <a:rPr lang="en-US" dirty="0" smtClean="0"/>
              <a:t>125,000.00.  </a:t>
            </a:r>
            <a:endParaRPr lang="en-US" dirty="0"/>
          </a:p>
          <a:p>
            <a:r>
              <a:rPr lang="en-US" dirty="0" smtClean="0"/>
              <a:t>The Township received an Environmental Infrastructure Grant of $400,000.00 (75/25 cost share) for 2019 from the Army Corps of Engineers Section 569 Program.  The funding will be used to replace the culverts identified in the December 2016 study that are undersized </a:t>
            </a:r>
            <a:r>
              <a:rPr lang="en-US" dirty="0"/>
              <a:t>w</a:t>
            </a:r>
            <a:r>
              <a:rPr lang="en-US" dirty="0" smtClean="0"/>
              <a:t>ithin the Township.  Engineering will be completed in 2019 and construction in 2020.  If there are any remaining funds, they will go towards 3</a:t>
            </a:r>
            <a:r>
              <a:rPr lang="en-US" baseline="30000" dirty="0" smtClean="0"/>
              <a:t>rd</a:t>
            </a:r>
            <a:r>
              <a:rPr lang="en-US" dirty="0" smtClean="0"/>
              <a:t> Street West infrastructure in Gardendale.</a:t>
            </a:r>
            <a:endParaRPr lang="en-US" dirty="0"/>
          </a:p>
          <a:p>
            <a:endParaRPr lang="en-US" dirty="0"/>
          </a:p>
        </p:txBody>
      </p:sp>
    </p:spTree>
    <p:extLst>
      <p:ext uri="{BB962C8B-B14F-4D97-AF65-F5344CB8AC3E}">
        <p14:creationId xmlns:p14="http://schemas.microsoft.com/office/powerpoint/2010/main" val="832165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14123</TotalTime>
  <Words>2304</Words>
  <Application>Microsoft Office PowerPoint</Application>
  <PresentationFormat>On-screen Show (4:3)</PresentationFormat>
  <Paragraphs>417</Paragraphs>
  <Slides>23</Slides>
  <Notes>21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Calibri</vt:lpstr>
      <vt:lpstr>Century Gothic</vt:lpstr>
      <vt:lpstr>Lucida Sans Unicode</vt:lpstr>
      <vt:lpstr>Verdana</vt:lpstr>
      <vt:lpstr>Wingdings</vt:lpstr>
      <vt:lpstr>Wingdings 2</vt:lpstr>
      <vt:lpstr>Wingdings 3</vt:lpstr>
      <vt:lpstr>Concourse</vt:lpstr>
      <vt:lpstr>Wisp</vt:lpstr>
      <vt:lpstr>Town of White  Annual Meeting</vt:lpstr>
      <vt:lpstr>Review of Town’s Strategic Plan Outcomes (Fall 2018-2019):</vt:lpstr>
      <vt:lpstr>Review of Town’s Strategic Plan Outcomes (Fall 2018-2019):</vt:lpstr>
      <vt:lpstr>Review of Town’s Strategic Plan Outcomes (Fall 2018-2019):</vt:lpstr>
      <vt:lpstr>Review of Town’s Strategic Plan Outcomes (Fall 2018-2019):</vt:lpstr>
      <vt:lpstr>PowerPoint Presentation</vt:lpstr>
      <vt:lpstr>Review of Town’s Strategic Plan Outcomes (Fall 2018-2019):</vt:lpstr>
      <vt:lpstr>Review of Town’s Strategic Plan Outcomes (Fall 2018-2019):</vt:lpstr>
      <vt:lpstr>Review of Town’s Strategic Plan Outcomes (Fall 2018-2019):</vt:lpstr>
      <vt:lpstr>Review of Town’s Strategic Plan Outcomes (Fall 2018-2019):</vt:lpstr>
      <vt:lpstr>Review of Town’s Strategic Plan Outcomes (Fall 2018-2019):</vt:lpstr>
      <vt:lpstr>Category 4-Fiscal Sustainability – Monthly  Beginning Balance to Ending Balance 2018</vt:lpstr>
      <vt:lpstr>PowerPoint Presentation</vt:lpstr>
      <vt:lpstr>PowerPoint Presentation</vt:lpstr>
      <vt:lpstr>Category 4-Fiscal Sustainability  2018  Cash Balance</vt:lpstr>
      <vt:lpstr>Investments Breakdown:</vt:lpstr>
      <vt:lpstr>Category 4-Fiscal Sustainability continued:  2017 Receipts Compared to 2018 Final</vt:lpstr>
      <vt:lpstr>Category 4-Fiscal Sustainability continued:  2018 Disbursements Comparable </vt:lpstr>
      <vt:lpstr>Category 4 - Fiscal Sustainability Continued:  12/31/18 Indebtedness </vt:lpstr>
      <vt:lpstr>Category 4 – Fiscal Sustainability Continued: Budget Balance Trend (not including investments 2018)</vt:lpstr>
      <vt:lpstr>Category 4 – Fiscal Sustainability Continued: Disbursements vs. Receipts 2008-2018   </vt:lpstr>
      <vt:lpstr>Financial Analysis for Budget/Levy Discussion:</vt:lpstr>
      <vt:lpstr>Category 4 -  Levy Certification Due 9/30/19:</vt:lpstr>
    </vt:vector>
  </TitlesOfParts>
  <Company>Ridgewater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Town Clerk</cp:lastModifiedBy>
  <cp:revision>748</cp:revision>
  <cp:lastPrinted>2019-03-12T17:17:56Z</cp:lastPrinted>
  <dcterms:created xsi:type="dcterms:W3CDTF">2009-04-20T21:12:53Z</dcterms:created>
  <dcterms:modified xsi:type="dcterms:W3CDTF">2019-03-12T17:58:22Z</dcterms:modified>
</cp:coreProperties>
</file>