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6" r:id="rId1"/>
  </p:sldMasterIdLst>
  <p:sldIdLst>
    <p:sldId id="256" r:id="rId2"/>
    <p:sldId id="273" r:id="rId3"/>
    <p:sldId id="257" r:id="rId4"/>
    <p:sldId id="268" r:id="rId5"/>
    <p:sldId id="259" r:id="rId6"/>
    <p:sldId id="260" r:id="rId7"/>
    <p:sldId id="261" r:id="rId8"/>
    <p:sldId id="262" r:id="rId9"/>
    <p:sldId id="263" r:id="rId10"/>
    <p:sldId id="267" r:id="rId11"/>
    <p:sldId id="265" r:id="rId12"/>
    <p:sldId id="266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52"/>
    <p:restoredTop sz="95701"/>
  </p:normalViewPr>
  <p:slideViewPr>
    <p:cSldViewPr snapToGrid="0" snapToObjects="1">
      <p:cViewPr varScale="1">
        <p:scale>
          <a:sx n="127" d="100"/>
          <a:sy n="127" d="100"/>
        </p:scale>
        <p:origin x="440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727200" y="3200400"/>
            <a:ext cx="85344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10/26/21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3909" y="1449304"/>
            <a:ext cx="12028716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83909" y="1396720"/>
            <a:ext cx="12028716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83909" y="2976649"/>
            <a:ext cx="12028716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09600" y="1505931"/>
            <a:ext cx="109728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10/26/21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68224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274641"/>
            <a:ext cx="7416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10/26/21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10/26/21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1036320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87084" y="69756"/>
            <a:ext cx="12017829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952501"/>
            <a:ext cx="103632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547938"/>
            <a:ext cx="103632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10/26/21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6800" y="6172200"/>
            <a:ext cx="53340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92550" y="2376830"/>
            <a:ext cx="1201802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2195" y="2341476"/>
            <a:ext cx="12018375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91075" y="2468880"/>
            <a:ext cx="12019495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5072" y="6208776"/>
            <a:ext cx="609600" cy="457200"/>
          </a:xfrm>
        </p:spPr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10/26/21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1219200" y="1447800"/>
            <a:ext cx="499872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578600" y="1447800"/>
            <a:ext cx="499872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604000" y="1447800"/>
            <a:ext cx="49784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10/26/21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1219200" y="2247900"/>
            <a:ext cx="49784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6604000" y="2247900"/>
            <a:ext cx="49784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10/26/21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10/26/21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85344" y="69755"/>
            <a:ext cx="12017829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73050"/>
            <a:ext cx="103632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219200" y="1600200"/>
            <a:ext cx="2540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10/26/21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3962400" y="1600200"/>
            <a:ext cx="7620000" cy="44958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900550"/>
            <a:ext cx="97536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45825"/>
            <a:ext cx="97536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9A5BD-1752-1548-9C67-95E95D1B9E29}" type="datetimeFigureOut">
              <a:rPr lang="en-US" smtClean="0"/>
              <a:t>10/26/21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19200" y="6172200"/>
            <a:ext cx="51816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5072" y="6208776"/>
            <a:ext cx="609600" cy="457200"/>
          </a:xfrm>
        </p:spPr>
        <p:txBody>
          <a:bodyPr/>
          <a:lstStyle/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91076" y="4683555"/>
            <a:ext cx="1200912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91345" y="4650475"/>
            <a:ext cx="12008852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91348" y="4773225"/>
            <a:ext cx="12008849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1078" y="66676"/>
            <a:ext cx="12002497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85344" y="69755"/>
            <a:ext cx="12017829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103632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1219200" y="1447800"/>
            <a:ext cx="103632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229600" y="6191250"/>
            <a:ext cx="33020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5C9A5BD-1752-1548-9C67-95E95D1B9E29}" type="datetimeFigureOut">
              <a:rPr lang="en-US" smtClean="0"/>
              <a:t>10/26/21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19200" y="6172200"/>
            <a:ext cx="52832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95072" y="6210300"/>
            <a:ext cx="6096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638EF384-C553-F04D-806F-F1ABA723FCA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B4E48D4-A1F7-B646-9212-BC0420BF79E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Joshua Huder, Ph.D.</a:t>
            </a:r>
          </a:p>
          <a:p>
            <a:r>
              <a:rPr lang="en-US" dirty="0"/>
              <a:t>Senior Fellow</a:t>
            </a:r>
          </a:p>
          <a:p>
            <a:r>
              <a:rPr lang="en-US" dirty="0"/>
              <a:t>Government Affairs Institute at Georgetown University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7D3EF8-B3BC-BB41-8C98-D8A1258512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Leadership &amp; Organization</a:t>
            </a:r>
          </a:p>
        </p:txBody>
      </p:sp>
    </p:spTree>
    <p:extLst>
      <p:ext uri="{BB962C8B-B14F-4D97-AF65-F5344CB8AC3E}">
        <p14:creationId xmlns:p14="http://schemas.microsoft.com/office/powerpoint/2010/main" val="1523906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House and Senate Committees</a:t>
            </a:r>
          </a:p>
        </p:txBody>
      </p:sp>
      <p:pic>
        <p:nvPicPr>
          <p:cNvPr id="3" name="Picture 2" descr="House Committee Sends Opioid Package to House Floor - Capitol Connecto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3" y="2143124"/>
            <a:ext cx="5725570" cy="318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Diversity and consensus in Senate committees - LegBranc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442" y="1862846"/>
            <a:ext cx="5616352" cy="3746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82258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7856670"/>
              </p:ext>
            </p:extLst>
          </p:nvPr>
        </p:nvGraphicFramePr>
        <p:xfrm>
          <a:off x="3958627" y="274638"/>
          <a:ext cx="4828186" cy="6365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Acrobat Document" r:id="rId3" imgW="5771884" imgH="7610411" progId="Acrobat.Document.11">
                  <p:embed/>
                </p:oleObj>
              </mc:Choice>
              <mc:Fallback>
                <p:oleObj name="Acrobat Document" r:id="rId3" imgW="5771884" imgH="7610411" progId="Acrobat.Document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8627" y="274638"/>
                        <a:ext cx="4828186" cy="63658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39660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Bill Introduction &amp; Referral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82" y="1759571"/>
            <a:ext cx="6864625" cy="4290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3007" y="757238"/>
            <a:ext cx="4602727" cy="550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51337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Committee Consideration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Hearings</a:t>
            </a:r>
          </a:p>
          <a:p>
            <a:r>
              <a:rPr lang="en-US" dirty="0"/>
              <a:t>Markup</a:t>
            </a:r>
          </a:p>
        </p:txBody>
      </p:sp>
      <p:pic>
        <p:nvPicPr>
          <p:cNvPr id="3074" name="Picture 2" descr="House Judiciary Approves Subpoena For Full Mueller Report In Party-Line  Vote | KERA New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372" y="2557463"/>
            <a:ext cx="5299490" cy="3920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Senators Debate Testing, Federal Role in No Child Left Behind Rewrite | US  New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640" y="2557462"/>
            <a:ext cx="5932485" cy="3920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317095" y="6477881"/>
            <a:ext cx="15315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</a:t>
            </a:r>
            <a:r>
              <a:rPr lang="en-US" i="1" dirty="0"/>
              <a:t>US News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150723" y="6477881"/>
            <a:ext cx="1752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</a:t>
            </a:r>
            <a:r>
              <a:rPr lang="en-US" i="1" dirty="0"/>
              <a:t>KERA News</a:t>
            </a:r>
          </a:p>
        </p:txBody>
      </p:sp>
    </p:spTree>
    <p:extLst>
      <p:ext uri="{BB962C8B-B14F-4D97-AF65-F5344CB8AC3E}">
        <p14:creationId xmlns:p14="http://schemas.microsoft.com/office/powerpoint/2010/main" val="29795806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House &amp; Senate Floors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576262"/>
            <a:ext cx="5367338" cy="536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43738" y="6229351"/>
            <a:ext cx="3977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Cloture Petition for the 1964 Civil Rights Act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088" y="1223681"/>
            <a:ext cx="3995738" cy="5130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84608" y="6211668"/>
            <a:ext cx="25506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“Special Rule” reported by </a:t>
            </a:r>
          </a:p>
          <a:p>
            <a:r>
              <a:rPr lang="en-US" dirty="0"/>
              <a:t>the House Rules Committee</a:t>
            </a:r>
          </a:p>
        </p:txBody>
      </p:sp>
    </p:spTree>
    <p:extLst>
      <p:ext uri="{BB962C8B-B14F-4D97-AF65-F5344CB8AC3E}">
        <p14:creationId xmlns:p14="http://schemas.microsoft.com/office/powerpoint/2010/main" val="29015733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Resolving Differences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Conference Committee OR “Ping-Pong”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840" y="2414588"/>
            <a:ext cx="5012266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41" y="2262188"/>
            <a:ext cx="5554133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urved Down Arrow 5"/>
          <p:cNvSpPr/>
          <p:nvPr/>
        </p:nvSpPr>
        <p:spPr>
          <a:xfrm flipH="1">
            <a:off x="6822526" y="2986088"/>
            <a:ext cx="3983586" cy="381000"/>
          </a:xfrm>
          <a:prstGeom prst="curvedDownArrow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Curved Up Arrow 6"/>
          <p:cNvSpPr/>
          <p:nvPr/>
        </p:nvSpPr>
        <p:spPr>
          <a:xfrm>
            <a:off x="6822526" y="4620795"/>
            <a:ext cx="4114800" cy="381000"/>
          </a:xfrm>
          <a:prstGeom prst="curvedUpArrow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8" name="Curved Down Arrow 7"/>
          <p:cNvSpPr/>
          <p:nvPr/>
        </p:nvSpPr>
        <p:spPr>
          <a:xfrm flipH="1">
            <a:off x="6822526" y="3176588"/>
            <a:ext cx="3962400" cy="264184"/>
          </a:xfrm>
          <a:prstGeom prst="curvedDownArrow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Curved Up Arrow 8"/>
          <p:cNvSpPr/>
          <p:nvPr/>
        </p:nvSpPr>
        <p:spPr>
          <a:xfrm>
            <a:off x="6822526" y="4548188"/>
            <a:ext cx="4038600" cy="304800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30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Presidential Action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Sign the bill (becomes law)</a:t>
            </a:r>
          </a:p>
          <a:p>
            <a:r>
              <a:rPr lang="en-US" dirty="0"/>
              <a:t>Don’t sign the bill (becomes law)</a:t>
            </a:r>
          </a:p>
          <a:p>
            <a:r>
              <a:rPr lang="en-US" dirty="0"/>
              <a:t>Veto (returns to Congress)</a:t>
            </a:r>
          </a:p>
          <a:p>
            <a:r>
              <a:rPr lang="en-US" dirty="0"/>
              <a:t>Pocket Veto (fails to become law)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303" y="1672946"/>
            <a:ext cx="5789559" cy="434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93271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A31B3-200D-FB45-87D7-9252E2D09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Members of Congress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0CF3D-396C-2641-BADE-AAAA09D6857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House of Representatives (435 representatives + 6 delegates)</a:t>
            </a:r>
          </a:p>
          <a:p>
            <a:pPr lvl="1"/>
            <a:r>
              <a:rPr lang="en-US" dirty="0"/>
              <a:t>Represent ~730,000 per district</a:t>
            </a:r>
          </a:p>
          <a:p>
            <a:pPr lvl="1"/>
            <a:r>
              <a:rPr lang="en-US" dirty="0"/>
              <a:t>Can hire 18 FT staff, 4 PT staff</a:t>
            </a:r>
          </a:p>
          <a:p>
            <a:pPr lvl="1"/>
            <a:r>
              <a:rPr lang="en-US" dirty="0"/>
              <a:t>Members Representational Allowance (MRA): $1.4(</a:t>
            </a:r>
            <a:r>
              <a:rPr lang="en-US" dirty="0" err="1"/>
              <a:t>ish</a:t>
            </a:r>
            <a:r>
              <a:rPr lang="en-US" dirty="0"/>
              <a:t>) million </a:t>
            </a:r>
          </a:p>
          <a:p>
            <a:pPr lvl="1"/>
            <a:endParaRPr lang="en-US" dirty="0"/>
          </a:p>
          <a:p>
            <a:r>
              <a:rPr lang="en-US" dirty="0"/>
              <a:t>Senate (100 senators)</a:t>
            </a:r>
          </a:p>
          <a:p>
            <a:pPr lvl="1"/>
            <a:r>
              <a:rPr lang="en-US" dirty="0"/>
              <a:t>Represent 600,000 to 38,000,000 constituents</a:t>
            </a:r>
          </a:p>
          <a:p>
            <a:pPr lvl="1"/>
            <a:r>
              <a:rPr lang="en-US" dirty="0"/>
              <a:t>No staff cap or limit.</a:t>
            </a:r>
          </a:p>
          <a:p>
            <a:pPr lvl="1"/>
            <a:r>
              <a:rPr lang="en-US" dirty="0"/>
              <a:t>Personnel and Office Expense Account: $3.5-5.5 million</a:t>
            </a:r>
          </a:p>
        </p:txBody>
      </p:sp>
    </p:spTree>
    <p:extLst>
      <p:ext uri="{BB962C8B-B14F-4D97-AF65-F5344CB8AC3E}">
        <p14:creationId xmlns:p14="http://schemas.microsoft.com/office/powerpoint/2010/main" val="2982938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13F4A-8BDB-374D-948C-838A5FFF1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House Committees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61B4FA-592B-644B-94A8-7B7E493E95B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Agriculture</a:t>
            </a:r>
          </a:p>
          <a:p>
            <a:r>
              <a:rPr lang="en-US" dirty="0"/>
              <a:t>Appropriations</a:t>
            </a:r>
          </a:p>
          <a:p>
            <a:r>
              <a:rPr lang="en-US" dirty="0"/>
              <a:t>Armed Services</a:t>
            </a:r>
          </a:p>
          <a:p>
            <a:r>
              <a:rPr lang="en-US" dirty="0"/>
              <a:t>Budget</a:t>
            </a:r>
          </a:p>
          <a:p>
            <a:r>
              <a:rPr lang="en-US" dirty="0"/>
              <a:t>Education and Labor</a:t>
            </a:r>
          </a:p>
          <a:p>
            <a:r>
              <a:rPr lang="en-US" dirty="0"/>
              <a:t>Energy and Commerce</a:t>
            </a:r>
          </a:p>
          <a:p>
            <a:r>
              <a:rPr lang="en-US" dirty="0"/>
              <a:t>Ethics</a:t>
            </a:r>
          </a:p>
          <a:p>
            <a:r>
              <a:rPr lang="en-US" dirty="0"/>
              <a:t>Financial Services</a:t>
            </a:r>
          </a:p>
          <a:p>
            <a:r>
              <a:rPr lang="en-US" dirty="0"/>
              <a:t>Foreign Affairs</a:t>
            </a:r>
          </a:p>
          <a:p>
            <a:r>
              <a:rPr lang="en-US" dirty="0"/>
              <a:t>Homeland Security</a:t>
            </a:r>
          </a:p>
          <a:p>
            <a:r>
              <a:rPr lang="en-US" dirty="0"/>
              <a:t>House Administration</a:t>
            </a:r>
          </a:p>
          <a:p>
            <a:r>
              <a:rPr lang="en-US" dirty="0"/>
              <a:t>Judiciary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ECE232-51B7-8240-B71D-2EBCE4FC8963}"/>
              </a:ext>
            </a:extLst>
          </p:cNvPr>
          <p:cNvSpPr>
            <a:spLocks noGrp="1"/>
          </p:cNvSpPr>
          <p:nvPr>
            <p:ph sz="quarter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Natural Resources</a:t>
            </a:r>
          </a:p>
          <a:p>
            <a:r>
              <a:rPr lang="en-US" dirty="0"/>
              <a:t>Oversight and Reform</a:t>
            </a:r>
          </a:p>
          <a:p>
            <a:r>
              <a:rPr lang="en-US" dirty="0"/>
              <a:t>Rules</a:t>
            </a:r>
          </a:p>
          <a:p>
            <a:r>
              <a:rPr lang="en-US" dirty="0"/>
              <a:t>Science, Space, and Technology</a:t>
            </a:r>
          </a:p>
          <a:p>
            <a:r>
              <a:rPr lang="en-US" dirty="0"/>
              <a:t>Small Business</a:t>
            </a:r>
          </a:p>
          <a:p>
            <a:r>
              <a:rPr lang="en-US" dirty="0"/>
              <a:t>Transportation and Infrastructure</a:t>
            </a:r>
          </a:p>
          <a:p>
            <a:r>
              <a:rPr lang="en-US" dirty="0"/>
              <a:t>Veterans’ Affairs</a:t>
            </a:r>
          </a:p>
          <a:p>
            <a:r>
              <a:rPr lang="en-US" dirty="0"/>
              <a:t>Ways and Means</a:t>
            </a:r>
          </a:p>
          <a:p>
            <a:r>
              <a:rPr lang="en-US" dirty="0"/>
              <a:t>Permanent Select Committee on Intelligence</a:t>
            </a:r>
          </a:p>
          <a:p>
            <a:r>
              <a:rPr lang="en-US" dirty="0"/>
              <a:t>Select Committee on the Climate Crisis</a:t>
            </a:r>
          </a:p>
          <a:p>
            <a:r>
              <a:rPr lang="en-US" dirty="0"/>
              <a:t>Select Committee on the Modernization of Congress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133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Members’ Committee Assignments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Democratic and Republican Steering Committees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48" y="2357437"/>
            <a:ext cx="548558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3988" y="2357437"/>
            <a:ext cx="5691377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60090" y="5857875"/>
            <a:ext cx="2139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</a:t>
            </a:r>
            <a:r>
              <a:rPr lang="en-US" i="1" dirty="0"/>
              <a:t>Los Angeles Times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333008" y="5843587"/>
            <a:ext cx="14133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Source: </a:t>
            </a:r>
            <a:r>
              <a:rPr lang="en-US" i="1" dirty="0"/>
              <a:t>Politico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7759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13F4A-8BDB-374D-948C-838A5FFF1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House Committees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61B4FA-592B-644B-94A8-7B7E493E95BA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Agriculture</a:t>
            </a:r>
          </a:p>
          <a:p>
            <a:r>
              <a:rPr lang="en-US" dirty="0">
                <a:solidFill>
                  <a:srgbClr val="FF0000"/>
                </a:solidFill>
              </a:rPr>
              <a:t>Appropriations</a:t>
            </a:r>
          </a:p>
          <a:p>
            <a:r>
              <a:rPr lang="en-US" dirty="0"/>
              <a:t>Armed Services</a:t>
            </a:r>
          </a:p>
          <a:p>
            <a:r>
              <a:rPr lang="en-US" dirty="0"/>
              <a:t>Budget</a:t>
            </a:r>
          </a:p>
          <a:p>
            <a:r>
              <a:rPr lang="en-US" dirty="0"/>
              <a:t>Education and Labor</a:t>
            </a:r>
          </a:p>
          <a:p>
            <a:r>
              <a:rPr lang="en-US" dirty="0">
                <a:solidFill>
                  <a:srgbClr val="FF0000"/>
                </a:solidFill>
              </a:rPr>
              <a:t>Energy and Commerce</a:t>
            </a:r>
          </a:p>
          <a:p>
            <a:r>
              <a:rPr lang="en-US" dirty="0"/>
              <a:t>Ethics</a:t>
            </a:r>
          </a:p>
          <a:p>
            <a:r>
              <a:rPr lang="en-US" dirty="0">
                <a:solidFill>
                  <a:srgbClr val="FF0000"/>
                </a:solidFill>
              </a:rPr>
              <a:t>Financial Services</a:t>
            </a:r>
          </a:p>
          <a:p>
            <a:r>
              <a:rPr lang="en-US" dirty="0"/>
              <a:t>Foreign Affairs</a:t>
            </a:r>
          </a:p>
          <a:p>
            <a:r>
              <a:rPr lang="en-US" dirty="0"/>
              <a:t>Homeland Security</a:t>
            </a:r>
          </a:p>
          <a:p>
            <a:r>
              <a:rPr lang="en-US" dirty="0"/>
              <a:t>House Administration</a:t>
            </a:r>
          </a:p>
          <a:p>
            <a:r>
              <a:rPr lang="en-US" dirty="0"/>
              <a:t>Judiciary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ECE232-51B7-8240-B71D-2EBCE4FC8963}"/>
              </a:ext>
            </a:extLst>
          </p:cNvPr>
          <p:cNvSpPr>
            <a:spLocks noGrp="1"/>
          </p:cNvSpPr>
          <p:nvPr>
            <p:ph sz="quarter" idx="2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Natural Resources</a:t>
            </a:r>
          </a:p>
          <a:p>
            <a:r>
              <a:rPr lang="en-US" dirty="0"/>
              <a:t>Oversight and Reform</a:t>
            </a:r>
          </a:p>
          <a:p>
            <a:r>
              <a:rPr lang="en-US" dirty="0">
                <a:solidFill>
                  <a:schemeClr val="accent2"/>
                </a:solidFill>
              </a:rPr>
              <a:t>Rules</a:t>
            </a:r>
          </a:p>
          <a:p>
            <a:r>
              <a:rPr lang="en-US" dirty="0"/>
              <a:t>Science, Space, and Technology</a:t>
            </a:r>
          </a:p>
          <a:p>
            <a:r>
              <a:rPr lang="en-US" dirty="0"/>
              <a:t>Small Business</a:t>
            </a:r>
          </a:p>
          <a:p>
            <a:r>
              <a:rPr lang="en-US" dirty="0"/>
              <a:t>Transportation and Infrastructure</a:t>
            </a:r>
          </a:p>
          <a:p>
            <a:r>
              <a:rPr lang="en-US" dirty="0"/>
              <a:t>Veterans’ Affairs</a:t>
            </a:r>
          </a:p>
          <a:p>
            <a:r>
              <a:rPr lang="en-US" dirty="0">
                <a:solidFill>
                  <a:srgbClr val="FF0000"/>
                </a:solidFill>
              </a:rPr>
              <a:t>Ways and Means</a:t>
            </a:r>
          </a:p>
          <a:p>
            <a:r>
              <a:rPr lang="en-US" dirty="0"/>
              <a:t>Permanent Select Committee on Intelligence</a:t>
            </a:r>
          </a:p>
          <a:p>
            <a:r>
              <a:rPr lang="en-US" dirty="0"/>
              <a:t>Select Committee on the Climate Crisis</a:t>
            </a:r>
          </a:p>
          <a:p>
            <a:r>
              <a:rPr lang="en-US" dirty="0"/>
              <a:t>Select Committee on the Modernization of Congress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20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F3991-080D-D047-9BC6-A0E742E52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Senate Committees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ED77F1-A43F-554F-9472-7DD989C46D8E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Agriculture, Nutrition, and Forestry</a:t>
            </a:r>
          </a:p>
          <a:p>
            <a:r>
              <a:rPr lang="en-US" dirty="0"/>
              <a:t>Appropriations</a:t>
            </a:r>
          </a:p>
          <a:p>
            <a:r>
              <a:rPr lang="en-US" dirty="0"/>
              <a:t>Armed Services</a:t>
            </a:r>
          </a:p>
          <a:p>
            <a:r>
              <a:rPr lang="en-US" dirty="0"/>
              <a:t>Banking, Housing, and Urban Affairs</a:t>
            </a:r>
          </a:p>
          <a:p>
            <a:r>
              <a:rPr lang="en-US" dirty="0"/>
              <a:t>Budget</a:t>
            </a:r>
          </a:p>
          <a:p>
            <a:r>
              <a:rPr lang="en-US" dirty="0"/>
              <a:t>Commerce, Science, and Transportation</a:t>
            </a:r>
          </a:p>
          <a:p>
            <a:r>
              <a:rPr lang="en-US" dirty="0"/>
              <a:t>Energy and Natural Resources</a:t>
            </a:r>
          </a:p>
          <a:p>
            <a:r>
              <a:rPr lang="en-US" dirty="0"/>
              <a:t>Environment and Public Works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FEF85B-4873-4E4B-A835-E5EF4B3FB12E}"/>
              </a:ext>
            </a:extLst>
          </p:cNvPr>
          <p:cNvSpPr>
            <a:spLocks noGrp="1"/>
          </p:cNvSpPr>
          <p:nvPr>
            <p:ph sz="quarter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Finance</a:t>
            </a:r>
          </a:p>
          <a:p>
            <a:r>
              <a:rPr lang="en-US" dirty="0"/>
              <a:t>Foreign Relations</a:t>
            </a:r>
          </a:p>
          <a:p>
            <a:r>
              <a:rPr lang="en-US" dirty="0"/>
              <a:t>Health, Education, Labor, and Pensions</a:t>
            </a:r>
          </a:p>
          <a:p>
            <a:r>
              <a:rPr lang="en-US" dirty="0"/>
              <a:t>Homeland Security and Governmental Affairs</a:t>
            </a:r>
          </a:p>
          <a:p>
            <a:r>
              <a:rPr lang="en-US" dirty="0"/>
              <a:t>Judiciary</a:t>
            </a:r>
          </a:p>
          <a:p>
            <a:r>
              <a:rPr lang="en-US" dirty="0"/>
              <a:t>Rules and Administration</a:t>
            </a:r>
          </a:p>
          <a:p>
            <a:r>
              <a:rPr lang="en-US" dirty="0"/>
              <a:t>Small Business and Entrepreneurship</a:t>
            </a:r>
          </a:p>
          <a:p>
            <a:r>
              <a:rPr lang="en-US" dirty="0"/>
              <a:t>Veterans' Affairs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668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EF3991-080D-D047-9BC6-A0E742E52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Senate Committees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ED77F1-A43F-554F-9472-7DD989C46D8E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Agriculture, Nutrition, and Forestry</a:t>
            </a:r>
          </a:p>
          <a:p>
            <a:r>
              <a:rPr lang="en-US" dirty="0">
                <a:solidFill>
                  <a:srgbClr val="FF0000"/>
                </a:solidFill>
              </a:rPr>
              <a:t>Appropriations</a:t>
            </a:r>
          </a:p>
          <a:p>
            <a:r>
              <a:rPr lang="en-US" dirty="0">
                <a:solidFill>
                  <a:srgbClr val="FF0000"/>
                </a:solidFill>
              </a:rPr>
              <a:t>Armed Services</a:t>
            </a:r>
          </a:p>
          <a:p>
            <a:r>
              <a:rPr lang="en-US" dirty="0"/>
              <a:t>Banking, Housing, and Urban Affairs</a:t>
            </a:r>
          </a:p>
          <a:p>
            <a:r>
              <a:rPr lang="en-US" dirty="0"/>
              <a:t>Budget</a:t>
            </a:r>
          </a:p>
          <a:p>
            <a:r>
              <a:rPr lang="en-US" dirty="0"/>
              <a:t>Commerce, Science, and Transportation</a:t>
            </a:r>
          </a:p>
          <a:p>
            <a:r>
              <a:rPr lang="en-US" dirty="0"/>
              <a:t>Energy and Natural Resources</a:t>
            </a:r>
          </a:p>
          <a:p>
            <a:r>
              <a:rPr lang="en-US" dirty="0"/>
              <a:t>Environment and Public Works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FEF85B-4873-4E4B-A835-E5EF4B3FB12E}"/>
              </a:ext>
            </a:extLst>
          </p:cNvPr>
          <p:cNvSpPr>
            <a:spLocks noGrp="1"/>
          </p:cNvSpPr>
          <p:nvPr>
            <p:ph sz="quarter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Finance</a:t>
            </a:r>
          </a:p>
          <a:p>
            <a:r>
              <a:rPr lang="en-US" dirty="0">
                <a:solidFill>
                  <a:srgbClr val="FF0000"/>
                </a:solidFill>
              </a:rPr>
              <a:t>Foreign Relations</a:t>
            </a:r>
          </a:p>
          <a:p>
            <a:r>
              <a:rPr lang="en-US" dirty="0"/>
              <a:t>Health, Education, Labor, and Pensions</a:t>
            </a:r>
          </a:p>
          <a:p>
            <a:r>
              <a:rPr lang="en-US" dirty="0"/>
              <a:t>Homeland Security and Governmental Affairs</a:t>
            </a:r>
          </a:p>
          <a:p>
            <a:r>
              <a:rPr lang="en-US" dirty="0"/>
              <a:t>Judiciary</a:t>
            </a:r>
          </a:p>
          <a:p>
            <a:r>
              <a:rPr lang="en-US" dirty="0"/>
              <a:t>Rules and Administration</a:t>
            </a:r>
          </a:p>
          <a:p>
            <a:r>
              <a:rPr lang="en-US" dirty="0"/>
              <a:t>Small Business and Entrepreneurship</a:t>
            </a:r>
          </a:p>
          <a:p>
            <a:r>
              <a:rPr lang="en-US" dirty="0"/>
              <a:t>Veterans' Affairs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9860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5AA904-7D3A-7D48-877D-AA96B2CAFD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4302"/>
          </a:xfrm>
        </p:spPr>
        <p:txBody>
          <a:bodyPr/>
          <a:lstStyle/>
          <a:p>
            <a:r>
              <a:rPr lang="en-US" dirty="0"/>
              <a:t>House Committee on Armed Services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33ED17-4F20-A042-8FEE-0A56D420447A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838200" y="1825625"/>
            <a:ext cx="2607365" cy="4351338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Adam Smith, Washington, Chair</a:t>
            </a:r>
          </a:p>
          <a:p>
            <a:r>
              <a:rPr lang="en-US" dirty="0"/>
              <a:t>Susan Davis, California</a:t>
            </a:r>
          </a:p>
          <a:p>
            <a:r>
              <a:rPr lang="en-US" dirty="0"/>
              <a:t>Jim Langevin, Rhode Island</a:t>
            </a:r>
          </a:p>
          <a:p>
            <a:r>
              <a:rPr lang="en-US" dirty="0"/>
              <a:t>Rick Larsen, Washington</a:t>
            </a:r>
          </a:p>
          <a:p>
            <a:r>
              <a:rPr lang="en-US" dirty="0"/>
              <a:t>Jim Cooper, Tennessee</a:t>
            </a:r>
          </a:p>
          <a:p>
            <a:r>
              <a:rPr lang="en-US" dirty="0"/>
              <a:t>Joe Courtney, Connecticut</a:t>
            </a:r>
          </a:p>
          <a:p>
            <a:r>
              <a:rPr lang="en-US" dirty="0"/>
              <a:t>John Garamendi, California</a:t>
            </a:r>
          </a:p>
          <a:p>
            <a:r>
              <a:rPr lang="en-US" dirty="0"/>
              <a:t>Jackie Speier, California</a:t>
            </a:r>
          </a:p>
          <a:p>
            <a:r>
              <a:rPr lang="en-US" dirty="0" err="1"/>
              <a:t>Tulsi</a:t>
            </a:r>
            <a:r>
              <a:rPr lang="en-US" dirty="0"/>
              <a:t> Gabbard, Hawaii</a:t>
            </a:r>
          </a:p>
          <a:p>
            <a:r>
              <a:rPr lang="en-US" dirty="0"/>
              <a:t>Donald Norcross, New Jersey</a:t>
            </a:r>
          </a:p>
          <a:p>
            <a:r>
              <a:rPr lang="en-US" dirty="0"/>
              <a:t>Ruben Gallego, Arizona</a:t>
            </a:r>
          </a:p>
          <a:p>
            <a:r>
              <a:rPr lang="en-US" dirty="0"/>
              <a:t>Seth Moulton, Massachusetts</a:t>
            </a:r>
          </a:p>
          <a:p>
            <a:r>
              <a:rPr lang="en-US" dirty="0" err="1"/>
              <a:t>Salud</a:t>
            </a:r>
            <a:r>
              <a:rPr lang="en-US" dirty="0"/>
              <a:t> Carbajal, California</a:t>
            </a:r>
          </a:p>
          <a:p>
            <a:r>
              <a:rPr lang="en-US" dirty="0"/>
              <a:t>Anthony G. Brown, Maryland, Vice Chair</a:t>
            </a:r>
          </a:p>
          <a:p>
            <a:r>
              <a:rPr lang="en-US" dirty="0"/>
              <a:t>Ro Khanna, California</a:t>
            </a:r>
          </a:p>
          <a:p>
            <a:r>
              <a:rPr lang="en-US" dirty="0"/>
              <a:t>Bill Keating, Massachusetts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B1328A-1469-4141-901F-F1FCE539F9FB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3680791" y="1822450"/>
            <a:ext cx="2494722" cy="4351338"/>
          </a:xfrm>
        </p:spPr>
        <p:txBody>
          <a:bodyPr>
            <a:normAutofit fontScale="55000" lnSpcReduction="20000"/>
          </a:bodyPr>
          <a:lstStyle/>
          <a:p>
            <a:r>
              <a:rPr lang="en-US" dirty="0" err="1"/>
              <a:t>Filemon</a:t>
            </a:r>
            <a:r>
              <a:rPr lang="en-US" dirty="0"/>
              <a:t> Vela, Jr., Texas</a:t>
            </a:r>
          </a:p>
          <a:p>
            <a:r>
              <a:rPr lang="en-US" dirty="0"/>
              <a:t>Andy Kim, New Jersey</a:t>
            </a:r>
          </a:p>
          <a:p>
            <a:r>
              <a:rPr lang="en-US" dirty="0"/>
              <a:t>Kendra Horn, Oklahoma</a:t>
            </a:r>
          </a:p>
          <a:p>
            <a:r>
              <a:rPr lang="en-US" dirty="0"/>
              <a:t>Gil Cisneros, California</a:t>
            </a:r>
          </a:p>
          <a:p>
            <a:r>
              <a:rPr lang="en-US" dirty="0"/>
              <a:t>Chrissy </a:t>
            </a:r>
            <a:r>
              <a:rPr lang="en-US" dirty="0" err="1"/>
              <a:t>Houlahan</a:t>
            </a:r>
            <a:r>
              <a:rPr lang="en-US" dirty="0"/>
              <a:t>, Pennsylvania</a:t>
            </a:r>
          </a:p>
          <a:p>
            <a:r>
              <a:rPr lang="en-US" dirty="0"/>
              <a:t>Jason Crow, Colorado</a:t>
            </a:r>
          </a:p>
          <a:p>
            <a:r>
              <a:rPr lang="en-US" dirty="0"/>
              <a:t>Xochitl Torres Small, New Mexico</a:t>
            </a:r>
          </a:p>
          <a:p>
            <a:r>
              <a:rPr lang="en-US" dirty="0"/>
              <a:t>Elissa </a:t>
            </a:r>
            <a:r>
              <a:rPr lang="en-US" dirty="0" err="1"/>
              <a:t>Slotkin</a:t>
            </a:r>
            <a:r>
              <a:rPr lang="en-US" dirty="0"/>
              <a:t>, Michigan</a:t>
            </a:r>
          </a:p>
          <a:p>
            <a:r>
              <a:rPr lang="en-US" dirty="0" err="1"/>
              <a:t>Mikie</a:t>
            </a:r>
            <a:r>
              <a:rPr lang="en-US" dirty="0"/>
              <a:t> Sherrill, New Jersey</a:t>
            </a:r>
          </a:p>
          <a:p>
            <a:r>
              <a:rPr lang="en-US" dirty="0"/>
              <a:t>Veronica Escobar, Texas</a:t>
            </a:r>
          </a:p>
          <a:p>
            <a:r>
              <a:rPr lang="en-US" dirty="0"/>
              <a:t>Deb </a:t>
            </a:r>
            <a:r>
              <a:rPr lang="en-US" dirty="0" err="1"/>
              <a:t>Haaland</a:t>
            </a:r>
            <a:r>
              <a:rPr lang="en-US" dirty="0"/>
              <a:t>, New Mexico</a:t>
            </a:r>
          </a:p>
          <a:p>
            <a:r>
              <a:rPr lang="en-US" dirty="0"/>
              <a:t>Jared Golden, Maine</a:t>
            </a:r>
          </a:p>
          <a:p>
            <a:r>
              <a:rPr lang="en-US" dirty="0"/>
              <a:t>Lori Trahan, Massachusetts</a:t>
            </a:r>
          </a:p>
          <a:p>
            <a:r>
              <a:rPr lang="en-US" dirty="0"/>
              <a:t>Elaine Luria, Virginia</a:t>
            </a:r>
          </a:p>
          <a:p>
            <a:r>
              <a:rPr lang="en-US" dirty="0"/>
              <a:t>Anthony Brindisi, New York</a:t>
            </a:r>
          </a:p>
          <a:p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87CAC6DD-63EA-B347-A717-B850F9607BE5}"/>
              </a:ext>
            </a:extLst>
          </p:cNvPr>
          <p:cNvSpPr txBox="1">
            <a:spLocks/>
          </p:cNvSpPr>
          <p:nvPr/>
        </p:nvSpPr>
        <p:spPr>
          <a:xfrm>
            <a:off x="6317974" y="1822450"/>
            <a:ext cx="2494722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Mac Thornberry, Texas, Ranking Member</a:t>
            </a:r>
          </a:p>
          <a:p>
            <a:r>
              <a:rPr lang="en-US" sz="1400" dirty="0"/>
              <a:t>Joe Wilson, South Carolina</a:t>
            </a:r>
          </a:p>
          <a:p>
            <a:r>
              <a:rPr lang="en-US" sz="1400" dirty="0"/>
              <a:t>Rob Bishop, Utah</a:t>
            </a:r>
          </a:p>
          <a:p>
            <a:r>
              <a:rPr lang="en-US" sz="1400" dirty="0"/>
              <a:t>Mike Turner, Ohio</a:t>
            </a:r>
          </a:p>
          <a:p>
            <a:r>
              <a:rPr lang="en-US" sz="1400" dirty="0"/>
              <a:t>Mike Rogers, Alabama</a:t>
            </a:r>
          </a:p>
          <a:p>
            <a:r>
              <a:rPr lang="en-US" sz="1400" dirty="0"/>
              <a:t>Michael Conaway, Texas</a:t>
            </a:r>
          </a:p>
          <a:p>
            <a:r>
              <a:rPr lang="en-US" sz="1400" dirty="0"/>
              <a:t>Doug Lamborn, Colorado</a:t>
            </a:r>
          </a:p>
          <a:p>
            <a:r>
              <a:rPr lang="en-US" sz="1400" dirty="0"/>
              <a:t>Rob Wittman, Virginia</a:t>
            </a:r>
          </a:p>
          <a:p>
            <a:r>
              <a:rPr lang="en-US" sz="1400" dirty="0"/>
              <a:t>Vicky Hartzler, Missouri</a:t>
            </a:r>
          </a:p>
          <a:p>
            <a:r>
              <a:rPr lang="en-US" sz="1400" dirty="0"/>
              <a:t>Austin Scott, Georgia</a:t>
            </a:r>
          </a:p>
          <a:p>
            <a:r>
              <a:rPr lang="en-US" sz="1400" dirty="0"/>
              <a:t>Mo Brooks, Alabama</a:t>
            </a:r>
          </a:p>
          <a:p>
            <a:r>
              <a:rPr lang="en-US" sz="1400" dirty="0"/>
              <a:t>Paul Cook, California</a:t>
            </a:r>
          </a:p>
          <a:p>
            <a:r>
              <a:rPr lang="en-US" sz="1400" dirty="0"/>
              <a:t>Bradley Byrne, Alabama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EF7B87BB-7EF7-0A40-B412-2F644FC23411}"/>
              </a:ext>
            </a:extLst>
          </p:cNvPr>
          <p:cNvSpPr txBox="1">
            <a:spLocks/>
          </p:cNvSpPr>
          <p:nvPr/>
        </p:nvSpPr>
        <p:spPr>
          <a:xfrm>
            <a:off x="9263269" y="1822450"/>
            <a:ext cx="249472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Sam Graves, Missouri</a:t>
            </a:r>
          </a:p>
          <a:p>
            <a:r>
              <a:rPr lang="en-US" sz="1400" dirty="0"/>
              <a:t>Elise Stefanik, New York</a:t>
            </a:r>
          </a:p>
          <a:p>
            <a:r>
              <a:rPr lang="en-US" sz="1400" dirty="0"/>
              <a:t>Scott </a:t>
            </a:r>
            <a:r>
              <a:rPr lang="en-US" sz="1400" dirty="0" err="1"/>
              <a:t>DesJarlais</a:t>
            </a:r>
            <a:r>
              <a:rPr lang="en-US" sz="1400" dirty="0"/>
              <a:t>, Tennessee</a:t>
            </a:r>
          </a:p>
          <a:p>
            <a:r>
              <a:rPr lang="en-US" sz="1400" dirty="0"/>
              <a:t>Ralph Abraham, Louisiana</a:t>
            </a:r>
          </a:p>
          <a:p>
            <a:r>
              <a:rPr lang="en-US" sz="1400" dirty="0"/>
              <a:t>Trent Kelly, Mississippi</a:t>
            </a:r>
          </a:p>
          <a:p>
            <a:r>
              <a:rPr lang="en-US" sz="1400" dirty="0"/>
              <a:t>Mike Gallagher, Wisconsin</a:t>
            </a:r>
          </a:p>
          <a:p>
            <a:r>
              <a:rPr lang="en-US" sz="1400" dirty="0"/>
              <a:t>Matt </a:t>
            </a:r>
            <a:r>
              <a:rPr lang="en-US" sz="1400" dirty="0" err="1"/>
              <a:t>Gaetz</a:t>
            </a:r>
            <a:r>
              <a:rPr lang="en-US" sz="1400" dirty="0"/>
              <a:t>, Florida</a:t>
            </a:r>
          </a:p>
          <a:p>
            <a:r>
              <a:rPr lang="en-US" sz="1400" dirty="0"/>
              <a:t>Don Bacon, Nebraska</a:t>
            </a:r>
          </a:p>
          <a:p>
            <a:r>
              <a:rPr lang="en-US" sz="1400" dirty="0"/>
              <a:t>Jim Banks, Indiana</a:t>
            </a:r>
          </a:p>
          <a:p>
            <a:r>
              <a:rPr lang="en-US" sz="1400" dirty="0"/>
              <a:t>Liz Cheney, Wyoming</a:t>
            </a:r>
          </a:p>
          <a:p>
            <a:r>
              <a:rPr lang="en-US" sz="1400" dirty="0"/>
              <a:t>Paul Mitchell, Michigan</a:t>
            </a:r>
          </a:p>
          <a:p>
            <a:r>
              <a:rPr lang="en-US" sz="1400" dirty="0"/>
              <a:t>Jack Bergman, Michigan</a:t>
            </a:r>
          </a:p>
          <a:p>
            <a:r>
              <a:rPr lang="en-US" sz="1400" dirty="0"/>
              <a:t>Michael Waltz, Florida</a:t>
            </a: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0B4694-4F20-824F-B1C8-DA20180AD0F2}"/>
              </a:ext>
            </a:extLst>
          </p:cNvPr>
          <p:cNvSpPr txBox="1"/>
          <p:nvPr/>
        </p:nvSpPr>
        <p:spPr>
          <a:xfrm>
            <a:off x="2954084" y="1347860"/>
            <a:ext cx="982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Majority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481E01-91B9-494E-85FC-FE9740D4640F}"/>
              </a:ext>
            </a:extLst>
          </p:cNvPr>
          <p:cNvSpPr txBox="1"/>
          <p:nvPr/>
        </p:nvSpPr>
        <p:spPr>
          <a:xfrm>
            <a:off x="8316406" y="1346273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Minority</a:t>
            </a:r>
          </a:p>
        </p:txBody>
      </p:sp>
    </p:spTree>
    <p:extLst>
      <p:ext uri="{BB962C8B-B14F-4D97-AF65-F5344CB8AC3E}">
        <p14:creationId xmlns:p14="http://schemas.microsoft.com/office/powerpoint/2010/main" val="2479787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9501A-B866-604A-979F-5DFDD09BF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4075"/>
          </a:xfrm>
        </p:spPr>
        <p:txBody>
          <a:bodyPr/>
          <a:lstStyle/>
          <a:p>
            <a:r>
              <a:rPr lang="en-US" dirty="0"/>
              <a:t>House Committee on Veterans’ Affairs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26E646-5F46-1440-8439-86D978468128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Mark Takano, California, Chair</a:t>
            </a:r>
          </a:p>
          <a:p>
            <a:r>
              <a:rPr lang="en-US" dirty="0"/>
              <a:t>Julia Brownley, California</a:t>
            </a:r>
          </a:p>
          <a:p>
            <a:r>
              <a:rPr lang="en-US" dirty="0"/>
              <a:t>Kathleen Rice, New York</a:t>
            </a:r>
          </a:p>
          <a:p>
            <a:r>
              <a:rPr lang="en-US" dirty="0" err="1"/>
              <a:t>Conor</a:t>
            </a:r>
            <a:r>
              <a:rPr lang="en-US" dirty="0"/>
              <a:t> Lamb, Pennsylvania, Vice Chair</a:t>
            </a:r>
          </a:p>
          <a:p>
            <a:r>
              <a:rPr lang="en-US" dirty="0"/>
              <a:t>Mike Levin, California</a:t>
            </a:r>
          </a:p>
          <a:p>
            <a:r>
              <a:rPr lang="en-US" dirty="0"/>
              <a:t>Max Rose, New York</a:t>
            </a:r>
          </a:p>
          <a:p>
            <a:r>
              <a:rPr lang="en-US" dirty="0"/>
              <a:t>Chris Pappas, New Hampshire</a:t>
            </a:r>
          </a:p>
          <a:p>
            <a:r>
              <a:rPr lang="en-US" dirty="0"/>
              <a:t>Elaine Luria, Virginia</a:t>
            </a:r>
          </a:p>
          <a:p>
            <a:r>
              <a:rPr lang="en-US" dirty="0"/>
              <a:t>Susie Lee, Nevada</a:t>
            </a:r>
          </a:p>
          <a:p>
            <a:r>
              <a:rPr lang="en-US" dirty="0"/>
              <a:t>Joe Cunningham, South Carolina</a:t>
            </a:r>
          </a:p>
          <a:p>
            <a:r>
              <a:rPr lang="en-US" dirty="0"/>
              <a:t>Gil Cisneros, California</a:t>
            </a:r>
          </a:p>
          <a:p>
            <a:r>
              <a:rPr lang="en-US" dirty="0"/>
              <a:t>Collin Peterson, Minnesota</a:t>
            </a:r>
          </a:p>
          <a:p>
            <a:r>
              <a:rPr lang="en-US" dirty="0"/>
              <a:t>Gregorio Sablan, Northern Mariana Islands</a:t>
            </a:r>
          </a:p>
          <a:p>
            <a:r>
              <a:rPr lang="en-US" dirty="0"/>
              <a:t>Colin Allred, Texas</a:t>
            </a:r>
          </a:p>
          <a:p>
            <a:r>
              <a:rPr lang="en-US" dirty="0"/>
              <a:t>Lauren Underwood, Illinois</a:t>
            </a:r>
          </a:p>
          <a:p>
            <a:r>
              <a:rPr lang="en-US" dirty="0"/>
              <a:t>Anthony Brindisi, New York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B53D55-69E2-144E-B1D3-723273A93CAD}"/>
              </a:ext>
            </a:extLst>
          </p:cNvPr>
          <p:cNvSpPr>
            <a:spLocks noGrp="1"/>
          </p:cNvSpPr>
          <p:nvPr>
            <p:ph sz="quarter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Phil Roe, Tennessee, Ranking Member</a:t>
            </a:r>
          </a:p>
          <a:p>
            <a:r>
              <a:rPr lang="en-US" dirty="0"/>
              <a:t>Gus Bilirakis, Florida</a:t>
            </a:r>
          </a:p>
          <a:p>
            <a:r>
              <a:rPr lang="en-US" dirty="0"/>
              <a:t>Amata Coleman </a:t>
            </a:r>
            <a:r>
              <a:rPr lang="en-US" dirty="0" err="1"/>
              <a:t>Radewagen</a:t>
            </a:r>
            <a:r>
              <a:rPr lang="en-US" dirty="0"/>
              <a:t>, American Samoa</a:t>
            </a:r>
          </a:p>
          <a:p>
            <a:r>
              <a:rPr lang="en-US" dirty="0"/>
              <a:t>Mike </a:t>
            </a:r>
            <a:r>
              <a:rPr lang="en-US" dirty="0" err="1"/>
              <a:t>Bost</a:t>
            </a:r>
            <a:r>
              <a:rPr lang="en-US" dirty="0"/>
              <a:t>, Illinois</a:t>
            </a:r>
          </a:p>
          <a:p>
            <a:r>
              <a:rPr lang="en-US" dirty="0"/>
              <a:t>Neal Dunn, Florida</a:t>
            </a:r>
          </a:p>
          <a:p>
            <a:r>
              <a:rPr lang="en-US" dirty="0"/>
              <a:t>Jack Bergman, Michigan</a:t>
            </a:r>
          </a:p>
          <a:p>
            <a:r>
              <a:rPr lang="en-US" dirty="0"/>
              <a:t>Jim Banks, Indiana</a:t>
            </a:r>
          </a:p>
          <a:p>
            <a:r>
              <a:rPr lang="en-US" dirty="0"/>
              <a:t>Andy Barr, Kentucky</a:t>
            </a:r>
          </a:p>
          <a:p>
            <a:r>
              <a:rPr lang="en-US" dirty="0"/>
              <a:t>Dan Meuser, Pennsylvania</a:t>
            </a:r>
          </a:p>
          <a:p>
            <a:r>
              <a:rPr lang="en-US" dirty="0"/>
              <a:t>Steve Watkins, Kansas</a:t>
            </a:r>
          </a:p>
          <a:p>
            <a:r>
              <a:rPr lang="en-US" dirty="0"/>
              <a:t>Chip Roy, Texas</a:t>
            </a:r>
          </a:p>
          <a:p>
            <a:r>
              <a:rPr lang="en-US" dirty="0"/>
              <a:t>Greg </a:t>
            </a:r>
            <a:r>
              <a:rPr lang="en-US" dirty="0" err="1"/>
              <a:t>Steube</a:t>
            </a:r>
            <a:r>
              <a:rPr lang="en-US" dirty="0"/>
              <a:t>, Florida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B6BE96-B969-694F-BA0E-6E1E860B7A75}"/>
              </a:ext>
            </a:extLst>
          </p:cNvPr>
          <p:cNvSpPr txBox="1"/>
          <p:nvPr/>
        </p:nvSpPr>
        <p:spPr>
          <a:xfrm>
            <a:off x="2193576" y="1078468"/>
            <a:ext cx="982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Majority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C7853CE-3719-8E4E-A4AB-5A4BA50EB5AE}"/>
              </a:ext>
            </a:extLst>
          </p:cNvPr>
          <p:cNvSpPr txBox="1"/>
          <p:nvPr/>
        </p:nvSpPr>
        <p:spPr>
          <a:xfrm>
            <a:off x="7573296" y="1096762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Minority</a:t>
            </a:r>
          </a:p>
        </p:txBody>
      </p:sp>
    </p:spTree>
    <p:extLst>
      <p:ext uri="{BB962C8B-B14F-4D97-AF65-F5344CB8AC3E}">
        <p14:creationId xmlns:p14="http://schemas.microsoft.com/office/powerpoint/2010/main" val="10071789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391</TotalTime>
  <Words>822</Words>
  <Application>Microsoft Macintosh PowerPoint</Application>
  <PresentationFormat>Widescreen</PresentationFormat>
  <Paragraphs>209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Franklin Gothic Book</vt:lpstr>
      <vt:lpstr>Perpetua</vt:lpstr>
      <vt:lpstr>Wingdings 2</vt:lpstr>
      <vt:lpstr>Equity</vt:lpstr>
      <vt:lpstr>Acrobat Document</vt:lpstr>
      <vt:lpstr>Leadership &amp; Organization</vt:lpstr>
      <vt:lpstr>Members of Congress</vt:lpstr>
      <vt:lpstr>House Committees</vt:lpstr>
      <vt:lpstr>Members’ Committee Assignments</vt:lpstr>
      <vt:lpstr>House Committees</vt:lpstr>
      <vt:lpstr>Senate Committees</vt:lpstr>
      <vt:lpstr>Senate Committees</vt:lpstr>
      <vt:lpstr>House Committee on Armed Services</vt:lpstr>
      <vt:lpstr>House Committee on Veterans’ Affairs</vt:lpstr>
      <vt:lpstr>House and Senate Committees</vt:lpstr>
      <vt:lpstr>PowerPoint Presentation</vt:lpstr>
      <vt:lpstr>Bill Introduction &amp; Referral</vt:lpstr>
      <vt:lpstr>Committee Consideration</vt:lpstr>
      <vt:lpstr>House &amp; Senate Floors</vt:lpstr>
      <vt:lpstr>Resolving Differences</vt:lpstr>
      <vt:lpstr>Presidential Action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Leadership &amp; Organization</dc:title>
  <dc:creator>Huder Huder</dc:creator>
  <cp:lastModifiedBy>Scott McMahon</cp:lastModifiedBy>
  <cp:revision>26</cp:revision>
  <dcterms:created xsi:type="dcterms:W3CDTF">2020-07-15T20:31:01Z</dcterms:created>
  <dcterms:modified xsi:type="dcterms:W3CDTF">2021-10-26T17:42:10Z</dcterms:modified>
</cp:coreProperties>
</file>