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33"/>
  </p:notesMasterIdLst>
  <p:sldIdLst>
    <p:sldId id="256" r:id="rId2"/>
    <p:sldId id="258" r:id="rId3"/>
    <p:sldId id="271" r:id="rId4"/>
    <p:sldId id="287" r:id="rId5"/>
    <p:sldId id="291" r:id="rId6"/>
    <p:sldId id="261" r:id="rId7"/>
    <p:sldId id="283" r:id="rId8"/>
    <p:sldId id="289" r:id="rId9"/>
    <p:sldId id="290" r:id="rId10"/>
    <p:sldId id="262" r:id="rId11"/>
    <p:sldId id="259" r:id="rId12"/>
    <p:sldId id="292" r:id="rId13"/>
    <p:sldId id="296" r:id="rId14"/>
    <p:sldId id="263" r:id="rId15"/>
    <p:sldId id="298" r:id="rId16"/>
    <p:sldId id="300" r:id="rId17"/>
    <p:sldId id="299" r:id="rId18"/>
    <p:sldId id="304" r:id="rId19"/>
    <p:sldId id="308" r:id="rId20"/>
    <p:sldId id="265" r:id="rId21"/>
    <p:sldId id="312" r:id="rId22"/>
    <p:sldId id="295" r:id="rId23"/>
    <p:sldId id="301" r:id="rId24"/>
    <p:sldId id="297" r:id="rId25"/>
    <p:sldId id="302" r:id="rId26"/>
    <p:sldId id="311" r:id="rId27"/>
    <p:sldId id="293" r:id="rId28"/>
    <p:sldId id="270" r:id="rId29"/>
    <p:sldId id="294" r:id="rId30"/>
    <p:sldId id="305" r:id="rId31"/>
    <p:sldId id="313" r:id="rId32"/>
  </p:sldIdLst>
  <p:sldSz cx="9144000" cy="6858000" type="screen4x3"/>
  <p:notesSz cx="7102475" cy="9388475"/>
  <p:defaultTextStyle>
    <a:defPPr>
      <a:defRPr lang="en-US"/>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cia Smith" initials="MS" lastIdx="2" clrIdx="0">
    <p:extLst>
      <p:ext uri="{19B8F6BF-5375-455C-9EA6-DF929625EA0E}">
        <p15:presenceInfo xmlns:p15="http://schemas.microsoft.com/office/powerpoint/2012/main" userId="Marcia Smith" providerId="None"/>
      </p:ext>
    </p:extLst>
  </p:cmAuthor>
  <p:cmAuthor id="2" name="Marcia Smith" initials="MS [2]" lastIdx="1" clrIdx="1">
    <p:extLst>
      <p:ext uri="{19B8F6BF-5375-455C-9EA6-DF929625EA0E}">
        <p15:presenceInfo xmlns:p15="http://schemas.microsoft.com/office/powerpoint/2012/main" userId="f6d37991d720161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3366FF"/>
    <a:srgbClr val="AF114D"/>
    <a:srgbClr val="924B2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35" autoAdjust="0"/>
    <p:restoredTop sz="94660"/>
  </p:normalViewPr>
  <p:slideViewPr>
    <p:cSldViewPr>
      <p:cViewPr varScale="1">
        <p:scale>
          <a:sx n="101" d="100"/>
          <a:sy n="101" d="100"/>
        </p:scale>
        <p:origin x="198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98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3B31DD-6F04-4E11-BE7E-41714FC2A9DD}" type="doc">
      <dgm:prSet loTypeId="urn:microsoft.com/office/officeart/2005/8/layout/orgChart1" loCatId="hierarchy" qsTypeId="urn:microsoft.com/office/officeart/2005/8/quickstyle/simple5" qsCatId="simple" csTypeId="urn:microsoft.com/office/officeart/2005/8/colors/colorful1" csCatId="colorful" phldr="1"/>
      <dgm:spPr/>
    </dgm:pt>
    <dgm:pt modelId="{AD786377-6D99-47B0-81E2-5FEAC3DA5606}">
      <dgm:prSet custT="1"/>
      <dgm:spPr/>
      <dgm:t>
        <a:bodyPr/>
        <a:lstStyle/>
        <a:p>
          <a:pPr marL="0" marR="0" lvl="0" indent="0" defTabSz="914400" rtl="0" eaLnBrk="0" fontAlgn="base" latinLnBrk="0" hangingPunct="0">
            <a:spcBef>
              <a:spcPct val="0"/>
            </a:spcBef>
            <a:spcAft>
              <a:spcPct val="0"/>
            </a:spcAft>
            <a:buClrTx/>
            <a:buSzTx/>
            <a:buFontTx/>
            <a:buNone/>
            <a:tabLst/>
          </a:pPr>
          <a:r>
            <a:rPr kumimoji="0" lang="en-US" altLang="en-US" sz="2000" b="0" i="0" u="none" strike="noStrike" cap="none" normalizeH="0" baseline="0" dirty="0">
              <a:effectLst/>
              <a:latin typeface="Times New Roman" panose="02020603050405020304" pitchFamily="18" charset="0"/>
            </a:rPr>
            <a:t>The People</a:t>
          </a:r>
        </a:p>
      </dgm:t>
    </dgm:pt>
    <dgm:pt modelId="{A9D63A33-4D58-4624-85FF-DBC89FF5D337}" type="parTrans" cxnId="{9978C70E-FAA9-45EE-B10C-98346C3B2893}">
      <dgm:prSet/>
      <dgm:spPr/>
      <dgm:t>
        <a:bodyPr/>
        <a:lstStyle/>
        <a:p>
          <a:endParaRPr lang="en-US"/>
        </a:p>
      </dgm:t>
    </dgm:pt>
    <dgm:pt modelId="{D01883C7-06A5-4001-A936-A76E10EC3EFD}" type="sibTrans" cxnId="{9978C70E-FAA9-45EE-B10C-98346C3B2893}">
      <dgm:prSet/>
      <dgm:spPr/>
      <dgm:t>
        <a:bodyPr/>
        <a:lstStyle/>
        <a:p>
          <a:endParaRPr lang="en-US"/>
        </a:p>
      </dgm:t>
    </dgm:pt>
    <dgm:pt modelId="{3FB206BC-CE36-4EDB-AF9B-43A088F59942}">
      <dgm:prSet custT="1"/>
      <dgm:spPr/>
      <dgm:t>
        <a:bodyPr/>
        <a:lstStyle/>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Executive Branch</a:t>
          </a:r>
        </a:p>
        <a:p>
          <a:pPr marL="0" marR="0" lvl="0" indent="0" defTabSz="914400" rtl="0" eaLnBrk="0" fontAlgn="base" latinLnBrk="0" hangingPunct="0">
            <a:spcBef>
              <a:spcPct val="0"/>
            </a:spcBef>
            <a:spcAft>
              <a:spcPct val="0"/>
            </a:spcAft>
            <a:buClrTx/>
            <a:buSzTx/>
            <a:buFontTx/>
            <a:buNone/>
            <a:tabLst/>
          </a:pPr>
          <a:endParaRPr kumimoji="0" lang="en-US" altLang="en-US" sz="1200" b="1" i="0" u="none" strike="noStrike" cap="none" normalizeH="0" baseline="0" dirty="0">
            <a:effectLst/>
            <a:latin typeface="Times New Roman" panose="02020603050405020304" pitchFamily="18" charset="0"/>
          </a:endParaRPr>
        </a:p>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President</a:t>
          </a:r>
        </a:p>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Exec. Off. Of Pres. (incl OMB, Natl Space Council)</a:t>
          </a:r>
        </a:p>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Most Departments &amp;</a:t>
          </a:r>
        </a:p>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Agencies</a:t>
          </a:r>
        </a:p>
      </dgm:t>
    </dgm:pt>
    <dgm:pt modelId="{B1E97456-3D33-46B6-A568-843878B39F15}" type="parTrans" cxnId="{F2389B53-2AB7-4360-AF72-56E429AAE59C}">
      <dgm:prSet/>
      <dgm:spPr/>
      <dgm:t>
        <a:bodyPr/>
        <a:lstStyle/>
        <a:p>
          <a:endParaRPr lang="en-US"/>
        </a:p>
      </dgm:t>
    </dgm:pt>
    <dgm:pt modelId="{8F1F04E9-0BBD-440D-9573-C5218BF84349}" type="sibTrans" cxnId="{F2389B53-2AB7-4360-AF72-56E429AAE59C}">
      <dgm:prSet/>
      <dgm:spPr/>
      <dgm:t>
        <a:bodyPr/>
        <a:lstStyle/>
        <a:p>
          <a:endParaRPr lang="en-US"/>
        </a:p>
      </dgm:t>
    </dgm:pt>
    <dgm:pt modelId="{9146EA17-2ABE-4E64-9161-212CF355F942}">
      <dgm:prSet custT="1"/>
      <dgm:spPr/>
      <dgm:t>
        <a:bodyPr/>
        <a:lstStyle/>
        <a:p>
          <a:pPr marL="0" marR="0" lvl="0" indent="0" defTabSz="914400" rtl="0" eaLnBrk="0" fontAlgn="base" latinLnBrk="0" hangingPunct="0">
            <a:spcBef>
              <a:spcPct val="0"/>
            </a:spcBef>
            <a:spcAft>
              <a:spcPct val="0"/>
            </a:spcAft>
            <a:buClrTx/>
            <a:buSzTx/>
            <a:buFontTx/>
            <a:buNone/>
            <a:tabLst/>
          </a:pPr>
          <a:endParaRPr kumimoji="0" lang="en-US" altLang="en-US" sz="1000" b="0" i="0" u="none" strike="noStrike" cap="none" normalizeH="0" baseline="0" dirty="0">
            <a:effectLst/>
            <a:latin typeface="Times New Roman" panose="02020603050405020304" pitchFamily="18" charset="0"/>
          </a:endParaRPr>
        </a:p>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Legislative Branch</a:t>
          </a:r>
        </a:p>
        <a:p>
          <a:pPr marL="0" marR="0" lvl="0" indent="0" defTabSz="914400" rtl="0" eaLnBrk="0" fontAlgn="base" latinLnBrk="0" hangingPunct="0">
            <a:spcBef>
              <a:spcPct val="0"/>
            </a:spcBef>
            <a:spcAft>
              <a:spcPct val="0"/>
            </a:spcAft>
            <a:buClrTx/>
            <a:buSzTx/>
            <a:buFontTx/>
            <a:buNone/>
            <a:tabLst/>
          </a:pPr>
          <a:endParaRPr kumimoji="0" lang="en-US" altLang="en-US" sz="1200" b="1" i="0" u="none" strike="noStrike" cap="none" normalizeH="0" baseline="0" dirty="0">
            <a:effectLst/>
            <a:latin typeface="Times New Roman" panose="02020603050405020304" pitchFamily="18" charset="0"/>
          </a:endParaRPr>
        </a:p>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Congress</a:t>
          </a:r>
        </a:p>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(House and Senate)</a:t>
          </a:r>
        </a:p>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Legislative Support</a:t>
          </a:r>
        </a:p>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Agencies</a:t>
          </a:r>
        </a:p>
        <a:p>
          <a:pPr marL="0" marR="0" lvl="0" indent="0" defTabSz="914400" rtl="0" eaLnBrk="0" fontAlgn="base" latinLnBrk="0" hangingPunct="0">
            <a:spcBef>
              <a:spcPct val="0"/>
            </a:spcBef>
            <a:spcAft>
              <a:spcPct val="0"/>
            </a:spcAft>
            <a:buClrTx/>
            <a:buSzTx/>
            <a:buFontTx/>
            <a:buNone/>
            <a:tabLst/>
          </a:pPr>
          <a:endParaRPr kumimoji="0" lang="en-US" altLang="en-US" sz="1000" b="1" i="0" u="none" strike="noStrike" cap="none" normalizeH="0" baseline="0" dirty="0">
            <a:effectLst/>
            <a:latin typeface="Times New Roman" panose="02020603050405020304" pitchFamily="18" charset="0"/>
          </a:endParaRPr>
        </a:p>
      </dgm:t>
    </dgm:pt>
    <dgm:pt modelId="{B491DC39-5908-4EA6-8B38-1ED5D1E8D3EB}" type="parTrans" cxnId="{FE42993C-1A59-403B-937B-896A0D89F6B2}">
      <dgm:prSet/>
      <dgm:spPr/>
      <dgm:t>
        <a:bodyPr/>
        <a:lstStyle/>
        <a:p>
          <a:endParaRPr lang="en-US"/>
        </a:p>
      </dgm:t>
    </dgm:pt>
    <dgm:pt modelId="{07F5AEFF-2930-4680-BC68-3B57145D5493}" type="sibTrans" cxnId="{FE42993C-1A59-403B-937B-896A0D89F6B2}">
      <dgm:prSet/>
      <dgm:spPr/>
      <dgm:t>
        <a:bodyPr/>
        <a:lstStyle/>
        <a:p>
          <a:endParaRPr lang="en-US"/>
        </a:p>
      </dgm:t>
    </dgm:pt>
    <dgm:pt modelId="{F5F6FDD4-7FFB-4D07-A147-144568BF44CE}">
      <dgm:prSet custT="1"/>
      <dgm:spPr/>
      <dgm:t>
        <a:bodyPr/>
        <a:lstStyle/>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Judiciary</a:t>
          </a:r>
        </a:p>
        <a:p>
          <a:pPr marL="0" marR="0" lvl="0" indent="0" defTabSz="914400" rtl="0" eaLnBrk="0" fontAlgn="base" latinLnBrk="0" hangingPunct="0">
            <a:spcBef>
              <a:spcPct val="0"/>
            </a:spcBef>
            <a:spcAft>
              <a:spcPct val="0"/>
            </a:spcAft>
            <a:buClrTx/>
            <a:buSzTx/>
            <a:buFontTx/>
            <a:buNone/>
            <a:tabLst/>
          </a:pPr>
          <a:endParaRPr kumimoji="0" lang="en-US" altLang="en-US" sz="1200" b="1" i="0" u="none" strike="noStrike" cap="none" normalizeH="0" baseline="0" dirty="0">
            <a:effectLst/>
            <a:latin typeface="Times New Roman" panose="02020603050405020304" pitchFamily="18" charset="0"/>
          </a:endParaRPr>
        </a:p>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Supreme Court</a:t>
          </a:r>
        </a:p>
        <a:p>
          <a:pPr marL="0" marR="0" lvl="0" indent="0" defTabSz="914400" rtl="0" eaLnBrk="0" fontAlgn="base" latinLnBrk="0" hangingPunct="0">
            <a:spcBef>
              <a:spcPct val="0"/>
            </a:spcBef>
            <a:spcAft>
              <a:spcPct val="0"/>
            </a:spcAft>
            <a:buClrTx/>
            <a:buSzTx/>
            <a:buFontTx/>
            <a:buNone/>
            <a:tabLst/>
          </a:pPr>
          <a:r>
            <a:rPr kumimoji="0" lang="en-US" altLang="en-US" sz="1200" b="1" i="0" u="none" strike="noStrike" cap="none" normalizeH="0" baseline="0" dirty="0">
              <a:effectLst/>
              <a:latin typeface="Times New Roman" panose="02020603050405020304" pitchFamily="18" charset="0"/>
            </a:rPr>
            <a:t>Federal Court System</a:t>
          </a:r>
        </a:p>
      </dgm:t>
    </dgm:pt>
    <dgm:pt modelId="{C6C03343-57C3-48C6-8B14-FCC201B0A24A}" type="parTrans" cxnId="{EBA6EDF2-1A9E-405B-97EA-13EE2C2BDBA7}">
      <dgm:prSet/>
      <dgm:spPr/>
      <dgm:t>
        <a:bodyPr/>
        <a:lstStyle/>
        <a:p>
          <a:endParaRPr lang="en-US"/>
        </a:p>
      </dgm:t>
    </dgm:pt>
    <dgm:pt modelId="{3C5A269A-C332-4501-A7B0-57BADFB40153}" type="sibTrans" cxnId="{EBA6EDF2-1A9E-405B-97EA-13EE2C2BDBA7}">
      <dgm:prSet/>
      <dgm:spPr/>
      <dgm:t>
        <a:bodyPr/>
        <a:lstStyle/>
        <a:p>
          <a:endParaRPr lang="en-US"/>
        </a:p>
      </dgm:t>
    </dgm:pt>
    <dgm:pt modelId="{084FFA77-7C41-4B3F-B1A9-F3F07F0B6DB7}" type="pres">
      <dgm:prSet presAssocID="{FA3B31DD-6F04-4E11-BE7E-41714FC2A9DD}" presName="hierChild1" presStyleCnt="0">
        <dgm:presLayoutVars>
          <dgm:orgChart val="1"/>
          <dgm:chPref val="1"/>
          <dgm:dir/>
          <dgm:animOne val="branch"/>
          <dgm:animLvl val="lvl"/>
          <dgm:resizeHandles/>
        </dgm:presLayoutVars>
      </dgm:prSet>
      <dgm:spPr/>
    </dgm:pt>
    <dgm:pt modelId="{46C9FD84-E42B-4EDA-AD68-1169EC46FB97}" type="pres">
      <dgm:prSet presAssocID="{AD786377-6D99-47B0-81E2-5FEAC3DA5606}" presName="hierRoot1" presStyleCnt="0">
        <dgm:presLayoutVars>
          <dgm:hierBranch val="init"/>
        </dgm:presLayoutVars>
      </dgm:prSet>
      <dgm:spPr/>
    </dgm:pt>
    <dgm:pt modelId="{239C078D-CE3C-4DD4-AD7F-868BD08AE5F3}" type="pres">
      <dgm:prSet presAssocID="{AD786377-6D99-47B0-81E2-5FEAC3DA5606}" presName="rootComposite1" presStyleCnt="0"/>
      <dgm:spPr/>
    </dgm:pt>
    <dgm:pt modelId="{E2A01FFA-AD67-4325-B286-8BA77B651912}" type="pres">
      <dgm:prSet presAssocID="{AD786377-6D99-47B0-81E2-5FEAC3DA5606}" presName="rootText1" presStyleLbl="node0" presStyleIdx="0" presStyleCnt="1">
        <dgm:presLayoutVars>
          <dgm:chPref val="3"/>
        </dgm:presLayoutVars>
      </dgm:prSet>
      <dgm:spPr/>
    </dgm:pt>
    <dgm:pt modelId="{24249376-67DF-4A25-8FC5-E9B1F3920646}" type="pres">
      <dgm:prSet presAssocID="{AD786377-6D99-47B0-81E2-5FEAC3DA5606}" presName="rootConnector1" presStyleLbl="node1" presStyleIdx="0" presStyleCnt="0"/>
      <dgm:spPr/>
    </dgm:pt>
    <dgm:pt modelId="{1C6B7CE1-B4D4-4184-BBC2-ABE6B2C2841C}" type="pres">
      <dgm:prSet presAssocID="{AD786377-6D99-47B0-81E2-5FEAC3DA5606}" presName="hierChild2" presStyleCnt="0"/>
      <dgm:spPr/>
    </dgm:pt>
    <dgm:pt modelId="{50EA8542-2622-4F2D-95B3-ABC3ECD52DD7}" type="pres">
      <dgm:prSet presAssocID="{B1E97456-3D33-46B6-A568-843878B39F15}" presName="Name37" presStyleLbl="parChTrans1D2" presStyleIdx="0" presStyleCnt="3"/>
      <dgm:spPr/>
    </dgm:pt>
    <dgm:pt modelId="{EE417AC4-F4BE-4891-A781-D2F212FC9463}" type="pres">
      <dgm:prSet presAssocID="{3FB206BC-CE36-4EDB-AF9B-43A088F59942}" presName="hierRoot2" presStyleCnt="0">
        <dgm:presLayoutVars>
          <dgm:hierBranch val="init"/>
        </dgm:presLayoutVars>
      </dgm:prSet>
      <dgm:spPr/>
    </dgm:pt>
    <dgm:pt modelId="{EE9567DD-80EE-40B1-8169-17D61B14F257}" type="pres">
      <dgm:prSet presAssocID="{3FB206BC-CE36-4EDB-AF9B-43A088F59942}" presName="rootComposite" presStyleCnt="0"/>
      <dgm:spPr/>
    </dgm:pt>
    <dgm:pt modelId="{6A038F7D-2AD5-4839-B175-1406EC7356D0}" type="pres">
      <dgm:prSet presAssocID="{3FB206BC-CE36-4EDB-AF9B-43A088F59942}" presName="rootText" presStyleLbl="node2" presStyleIdx="0" presStyleCnt="3">
        <dgm:presLayoutVars>
          <dgm:chPref val="3"/>
        </dgm:presLayoutVars>
      </dgm:prSet>
      <dgm:spPr/>
    </dgm:pt>
    <dgm:pt modelId="{9F9F166D-48E8-4EA7-A9D3-E302E1FC21A1}" type="pres">
      <dgm:prSet presAssocID="{3FB206BC-CE36-4EDB-AF9B-43A088F59942}" presName="rootConnector" presStyleLbl="node2" presStyleIdx="0" presStyleCnt="3"/>
      <dgm:spPr/>
    </dgm:pt>
    <dgm:pt modelId="{CE51513F-FB45-4E8B-BE8B-B88F818C347D}" type="pres">
      <dgm:prSet presAssocID="{3FB206BC-CE36-4EDB-AF9B-43A088F59942}" presName="hierChild4" presStyleCnt="0"/>
      <dgm:spPr/>
    </dgm:pt>
    <dgm:pt modelId="{909B5B66-CBFC-45E6-B6CF-B6F45AD32398}" type="pres">
      <dgm:prSet presAssocID="{3FB206BC-CE36-4EDB-AF9B-43A088F59942}" presName="hierChild5" presStyleCnt="0"/>
      <dgm:spPr/>
    </dgm:pt>
    <dgm:pt modelId="{261124F1-676F-4A75-91D6-4D4CCD001263}" type="pres">
      <dgm:prSet presAssocID="{B491DC39-5908-4EA6-8B38-1ED5D1E8D3EB}" presName="Name37" presStyleLbl="parChTrans1D2" presStyleIdx="1" presStyleCnt="3"/>
      <dgm:spPr/>
    </dgm:pt>
    <dgm:pt modelId="{45FF002F-5B16-4B72-B7E8-BDBF2826DB95}" type="pres">
      <dgm:prSet presAssocID="{9146EA17-2ABE-4E64-9161-212CF355F942}" presName="hierRoot2" presStyleCnt="0">
        <dgm:presLayoutVars>
          <dgm:hierBranch val="init"/>
        </dgm:presLayoutVars>
      </dgm:prSet>
      <dgm:spPr/>
    </dgm:pt>
    <dgm:pt modelId="{899E063E-6EE6-4B28-8499-858B8A0B8181}" type="pres">
      <dgm:prSet presAssocID="{9146EA17-2ABE-4E64-9161-212CF355F942}" presName="rootComposite" presStyleCnt="0"/>
      <dgm:spPr/>
    </dgm:pt>
    <dgm:pt modelId="{D1B2F866-90D5-471A-9DB9-C869B0F85D24}" type="pres">
      <dgm:prSet presAssocID="{9146EA17-2ABE-4E64-9161-212CF355F942}" presName="rootText" presStyleLbl="node2" presStyleIdx="1" presStyleCnt="3">
        <dgm:presLayoutVars>
          <dgm:chPref val="3"/>
        </dgm:presLayoutVars>
      </dgm:prSet>
      <dgm:spPr/>
    </dgm:pt>
    <dgm:pt modelId="{E9A41FEC-1F07-4FF1-82C3-2EE57B73DCA8}" type="pres">
      <dgm:prSet presAssocID="{9146EA17-2ABE-4E64-9161-212CF355F942}" presName="rootConnector" presStyleLbl="node2" presStyleIdx="1" presStyleCnt="3"/>
      <dgm:spPr/>
    </dgm:pt>
    <dgm:pt modelId="{07154BDC-7565-4092-9F01-6AEFA06D98FE}" type="pres">
      <dgm:prSet presAssocID="{9146EA17-2ABE-4E64-9161-212CF355F942}" presName="hierChild4" presStyleCnt="0"/>
      <dgm:spPr/>
    </dgm:pt>
    <dgm:pt modelId="{C179BACD-725D-4537-AEFE-7623F7536DCA}" type="pres">
      <dgm:prSet presAssocID="{9146EA17-2ABE-4E64-9161-212CF355F942}" presName="hierChild5" presStyleCnt="0"/>
      <dgm:spPr/>
    </dgm:pt>
    <dgm:pt modelId="{B71AF733-C415-4DDB-A7E5-919068D3F804}" type="pres">
      <dgm:prSet presAssocID="{C6C03343-57C3-48C6-8B14-FCC201B0A24A}" presName="Name37" presStyleLbl="parChTrans1D2" presStyleIdx="2" presStyleCnt="3"/>
      <dgm:spPr/>
    </dgm:pt>
    <dgm:pt modelId="{6FC08D1E-3FC4-427E-951F-BA1BEF172518}" type="pres">
      <dgm:prSet presAssocID="{F5F6FDD4-7FFB-4D07-A147-144568BF44CE}" presName="hierRoot2" presStyleCnt="0">
        <dgm:presLayoutVars>
          <dgm:hierBranch val="init"/>
        </dgm:presLayoutVars>
      </dgm:prSet>
      <dgm:spPr/>
    </dgm:pt>
    <dgm:pt modelId="{1379C7FB-4718-4946-8B8C-3C2C95F62C0E}" type="pres">
      <dgm:prSet presAssocID="{F5F6FDD4-7FFB-4D07-A147-144568BF44CE}" presName="rootComposite" presStyleCnt="0"/>
      <dgm:spPr/>
    </dgm:pt>
    <dgm:pt modelId="{2B952F1C-D036-4DDB-A4B5-025374E5914D}" type="pres">
      <dgm:prSet presAssocID="{F5F6FDD4-7FFB-4D07-A147-144568BF44CE}" presName="rootText" presStyleLbl="node2" presStyleIdx="2" presStyleCnt="3">
        <dgm:presLayoutVars>
          <dgm:chPref val="3"/>
        </dgm:presLayoutVars>
      </dgm:prSet>
      <dgm:spPr/>
    </dgm:pt>
    <dgm:pt modelId="{0093BD36-8291-4B20-B67F-06652264D765}" type="pres">
      <dgm:prSet presAssocID="{F5F6FDD4-7FFB-4D07-A147-144568BF44CE}" presName="rootConnector" presStyleLbl="node2" presStyleIdx="2" presStyleCnt="3"/>
      <dgm:spPr/>
    </dgm:pt>
    <dgm:pt modelId="{5E818CBD-21AF-40B8-9070-9CBB3C6A82AC}" type="pres">
      <dgm:prSet presAssocID="{F5F6FDD4-7FFB-4D07-A147-144568BF44CE}" presName="hierChild4" presStyleCnt="0"/>
      <dgm:spPr/>
    </dgm:pt>
    <dgm:pt modelId="{4CC55F94-D36A-4EFB-BD9E-4AAF8EF3BFAB}" type="pres">
      <dgm:prSet presAssocID="{F5F6FDD4-7FFB-4D07-A147-144568BF44CE}" presName="hierChild5" presStyleCnt="0"/>
      <dgm:spPr/>
    </dgm:pt>
    <dgm:pt modelId="{66EE0C46-FA87-4E16-B160-05BDD30DC3F8}" type="pres">
      <dgm:prSet presAssocID="{AD786377-6D99-47B0-81E2-5FEAC3DA5606}" presName="hierChild3" presStyleCnt="0"/>
      <dgm:spPr/>
    </dgm:pt>
  </dgm:ptLst>
  <dgm:cxnLst>
    <dgm:cxn modelId="{9978C70E-FAA9-45EE-B10C-98346C3B2893}" srcId="{FA3B31DD-6F04-4E11-BE7E-41714FC2A9DD}" destId="{AD786377-6D99-47B0-81E2-5FEAC3DA5606}" srcOrd="0" destOrd="0" parTransId="{A9D63A33-4D58-4624-85FF-DBC89FF5D337}" sibTransId="{D01883C7-06A5-4001-A936-A76E10EC3EFD}"/>
    <dgm:cxn modelId="{4960BF11-3A1D-4F85-9785-09284AA0F71C}" type="presOf" srcId="{C6C03343-57C3-48C6-8B14-FCC201B0A24A}" destId="{B71AF733-C415-4DDB-A7E5-919068D3F804}" srcOrd="0" destOrd="0" presId="urn:microsoft.com/office/officeart/2005/8/layout/orgChart1"/>
    <dgm:cxn modelId="{14477E1D-3B4B-45D6-8943-EBAE32A1E0F1}" type="presOf" srcId="{B491DC39-5908-4EA6-8B38-1ED5D1E8D3EB}" destId="{261124F1-676F-4A75-91D6-4D4CCD001263}" srcOrd="0" destOrd="0" presId="urn:microsoft.com/office/officeart/2005/8/layout/orgChart1"/>
    <dgm:cxn modelId="{52934821-BEBE-4308-AA0A-83BC5AAE8D37}" type="presOf" srcId="{F5F6FDD4-7FFB-4D07-A147-144568BF44CE}" destId="{0093BD36-8291-4B20-B67F-06652264D765}" srcOrd="1" destOrd="0" presId="urn:microsoft.com/office/officeart/2005/8/layout/orgChart1"/>
    <dgm:cxn modelId="{C8B54A2E-85D5-465F-8EEB-80E56E4D2230}" type="presOf" srcId="{3FB206BC-CE36-4EDB-AF9B-43A088F59942}" destId="{6A038F7D-2AD5-4839-B175-1406EC7356D0}" srcOrd="0" destOrd="0" presId="urn:microsoft.com/office/officeart/2005/8/layout/orgChart1"/>
    <dgm:cxn modelId="{ACE2593A-5E2E-4DEC-83A7-31FBE29649A4}" type="presOf" srcId="{AD786377-6D99-47B0-81E2-5FEAC3DA5606}" destId="{E2A01FFA-AD67-4325-B286-8BA77B651912}" srcOrd="0" destOrd="0" presId="urn:microsoft.com/office/officeart/2005/8/layout/orgChart1"/>
    <dgm:cxn modelId="{FE42993C-1A59-403B-937B-896A0D89F6B2}" srcId="{AD786377-6D99-47B0-81E2-5FEAC3DA5606}" destId="{9146EA17-2ABE-4E64-9161-212CF355F942}" srcOrd="1" destOrd="0" parTransId="{B491DC39-5908-4EA6-8B38-1ED5D1E8D3EB}" sibTransId="{07F5AEFF-2930-4680-BC68-3B57145D5493}"/>
    <dgm:cxn modelId="{9342B448-7AFD-484B-A2A7-C846A689D700}" type="presOf" srcId="{AD786377-6D99-47B0-81E2-5FEAC3DA5606}" destId="{24249376-67DF-4A25-8FC5-E9B1F3920646}" srcOrd="1" destOrd="0" presId="urn:microsoft.com/office/officeart/2005/8/layout/orgChart1"/>
    <dgm:cxn modelId="{F2389B53-2AB7-4360-AF72-56E429AAE59C}" srcId="{AD786377-6D99-47B0-81E2-5FEAC3DA5606}" destId="{3FB206BC-CE36-4EDB-AF9B-43A088F59942}" srcOrd="0" destOrd="0" parTransId="{B1E97456-3D33-46B6-A568-843878B39F15}" sibTransId="{8F1F04E9-0BBD-440D-9573-C5218BF84349}"/>
    <dgm:cxn modelId="{8B499376-2A64-46A7-B645-5F734F574AC7}" type="presOf" srcId="{9146EA17-2ABE-4E64-9161-212CF355F942}" destId="{E9A41FEC-1F07-4FF1-82C3-2EE57B73DCA8}" srcOrd="1" destOrd="0" presId="urn:microsoft.com/office/officeart/2005/8/layout/orgChart1"/>
    <dgm:cxn modelId="{E0800959-277B-4BA1-89FE-02930EBC5654}" type="presOf" srcId="{B1E97456-3D33-46B6-A568-843878B39F15}" destId="{50EA8542-2622-4F2D-95B3-ABC3ECD52DD7}" srcOrd="0" destOrd="0" presId="urn:microsoft.com/office/officeart/2005/8/layout/orgChart1"/>
    <dgm:cxn modelId="{6B955D8A-8546-488B-A575-ADAAF88C7186}" type="presOf" srcId="{FA3B31DD-6F04-4E11-BE7E-41714FC2A9DD}" destId="{084FFA77-7C41-4B3F-B1A9-F3F07F0B6DB7}" srcOrd="0" destOrd="0" presId="urn:microsoft.com/office/officeart/2005/8/layout/orgChart1"/>
    <dgm:cxn modelId="{64EF5890-6168-4E3B-A257-8402E028BAAE}" type="presOf" srcId="{3FB206BC-CE36-4EDB-AF9B-43A088F59942}" destId="{9F9F166D-48E8-4EA7-A9D3-E302E1FC21A1}" srcOrd="1" destOrd="0" presId="urn:microsoft.com/office/officeart/2005/8/layout/orgChart1"/>
    <dgm:cxn modelId="{E2B3EEAF-085D-4B5F-B3CF-70F42B29F861}" type="presOf" srcId="{9146EA17-2ABE-4E64-9161-212CF355F942}" destId="{D1B2F866-90D5-471A-9DB9-C869B0F85D24}" srcOrd="0" destOrd="0" presId="urn:microsoft.com/office/officeart/2005/8/layout/orgChart1"/>
    <dgm:cxn modelId="{ADCA18CE-1CD7-4A15-AEBE-D907E70425DE}" type="presOf" srcId="{F5F6FDD4-7FFB-4D07-A147-144568BF44CE}" destId="{2B952F1C-D036-4DDB-A4B5-025374E5914D}" srcOrd="0" destOrd="0" presId="urn:microsoft.com/office/officeart/2005/8/layout/orgChart1"/>
    <dgm:cxn modelId="{EBA6EDF2-1A9E-405B-97EA-13EE2C2BDBA7}" srcId="{AD786377-6D99-47B0-81E2-5FEAC3DA5606}" destId="{F5F6FDD4-7FFB-4D07-A147-144568BF44CE}" srcOrd="2" destOrd="0" parTransId="{C6C03343-57C3-48C6-8B14-FCC201B0A24A}" sibTransId="{3C5A269A-C332-4501-A7B0-57BADFB40153}"/>
    <dgm:cxn modelId="{BB4EF977-D6A6-4FBE-B202-BDA7F7FB01C6}" type="presParOf" srcId="{084FFA77-7C41-4B3F-B1A9-F3F07F0B6DB7}" destId="{46C9FD84-E42B-4EDA-AD68-1169EC46FB97}" srcOrd="0" destOrd="0" presId="urn:microsoft.com/office/officeart/2005/8/layout/orgChart1"/>
    <dgm:cxn modelId="{996ED94A-BABA-4BE4-AFE0-965C9986ADCF}" type="presParOf" srcId="{46C9FD84-E42B-4EDA-AD68-1169EC46FB97}" destId="{239C078D-CE3C-4DD4-AD7F-868BD08AE5F3}" srcOrd="0" destOrd="0" presId="urn:microsoft.com/office/officeart/2005/8/layout/orgChart1"/>
    <dgm:cxn modelId="{E8851498-2464-4F51-A6DD-F2A81E912E63}" type="presParOf" srcId="{239C078D-CE3C-4DD4-AD7F-868BD08AE5F3}" destId="{E2A01FFA-AD67-4325-B286-8BA77B651912}" srcOrd="0" destOrd="0" presId="urn:microsoft.com/office/officeart/2005/8/layout/orgChart1"/>
    <dgm:cxn modelId="{AAAC9C11-A60D-4E2F-95A4-E01B226523BB}" type="presParOf" srcId="{239C078D-CE3C-4DD4-AD7F-868BD08AE5F3}" destId="{24249376-67DF-4A25-8FC5-E9B1F3920646}" srcOrd="1" destOrd="0" presId="urn:microsoft.com/office/officeart/2005/8/layout/orgChart1"/>
    <dgm:cxn modelId="{68D576C2-4334-43C3-80FA-862D7F6A64C4}" type="presParOf" srcId="{46C9FD84-E42B-4EDA-AD68-1169EC46FB97}" destId="{1C6B7CE1-B4D4-4184-BBC2-ABE6B2C2841C}" srcOrd="1" destOrd="0" presId="urn:microsoft.com/office/officeart/2005/8/layout/orgChart1"/>
    <dgm:cxn modelId="{D43883A3-A56F-48A9-ACA0-A3E0856C0623}" type="presParOf" srcId="{1C6B7CE1-B4D4-4184-BBC2-ABE6B2C2841C}" destId="{50EA8542-2622-4F2D-95B3-ABC3ECD52DD7}" srcOrd="0" destOrd="0" presId="urn:microsoft.com/office/officeart/2005/8/layout/orgChart1"/>
    <dgm:cxn modelId="{B9FD76D3-A3DA-4DD5-BDFB-07550AE3A683}" type="presParOf" srcId="{1C6B7CE1-B4D4-4184-BBC2-ABE6B2C2841C}" destId="{EE417AC4-F4BE-4891-A781-D2F212FC9463}" srcOrd="1" destOrd="0" presId="urn:microsoft.com/office/officeart/2005/8/layout/orgChart1"/>
    <dgm:cxn modelId="{B837FC84-1BF9-40F7-AFFB-A792E2139150}" type="presParOf" srcId="{EE417AC4-F4BE-4891-A781-D2F212FC9463}" destId="{EE9567DD-80EE-40B1-8169-17D61B14F257}" srcOrd="0" destOrd="0" presId="urn:microsoft.com/office/officeart/2005/8/layout/orgChart1"/>
    <dgm:cxn modelId="{FBDCE8AC-1DFA-4159-9EED-7A162CB4AB13}" type="presParOf" srcId="{EE9567DD-80EE-40B1-8169-17D61B14F257}" destId="{6A038F7D-2AD5-4839-B175-1406EC7356D0}" srcOrd="0" destOrd="0" presId="urn:microsoft.com/office/officeart/2005/8/layout/orgChart1"/>
    <dgm:cxn modelId="{1DACBD7B-ED0E-438C-AF4F-A2B15E142400}" type="presParOf" srcId="{EE9567DD-80EE-40B1-8169-17D61B14F257}" destId="{9F9F166D-48E8-4EA7-A9D3-E302E1FC21A1}" srcOrd="1" destOrd="0" presId="urn:microsoft.com/office/officeart/2005/8/layout/orgChart1"/>
    <dgm:cxn modelId="{3F809A2A-FB8C-493D-8C9A-7F1E13D96A11}" type="presParOf" srcId="{EE417AC4-F4BE-4891-A781-D2F212FC9463}" destId="{CE51513F-FB45-4E8B-BE8B-B88F818C347D}" srcOrd="1" destOrd="0" presId="urn:microsoft.com/office/officeart/2005/8/layout/orgChart1"/>
    <dgm:cxn modelId="{94346402-8700-44AB-A2D4-25C2F1319E17}" type="presParOf" srcId="{EE417AC4-F4BE-4891-A781-D2F212FC9463}" destId="{909B5B66-CBFC-45E6-B6CF-B6F45AD32398}" srcOrd="2" destOrd="0" presId="urn:microsoft.com/office/officeart/2005/8/layout/orgChart1"/>
    <dgm:cxn modelId="{84239BEC-3D76-40F0-8777-4AAD79C7101F}" type="presParOf" srcId="{1C6B7CE1-B4D4-4184-BBC2-ABE6B2C2841C}" destId="{261124F1-676F-4A75-91D6-4D4CCD001263}" srcOrd="2" destOrd="0" presId="urn:microsoft.com/office/officeart/2005/8/layout/orgChart1"/>
    <dgm:cxn modelId="{14E0C429-2D3E-49B7-9C92-AC49897F2AA8}" type="presParOf" srcId="{1C6B7CE1-B4D4-4184-BBC2-ABE6B2C2841C}" destId="{45FF002F-5B16-4B72-B7E8-BDBF2826DB95}" srcOrd="3" destOrd="0" presId="urn:microsoft.com/office/officeart/2005/8/layout/orgChart1"/>
    <dgm:cxn modelId="{C17DE145-0767-477B-BE60-6DBD9759ED6D}" type="presParOf" srcId="{45FF002F-5B16-4B72-B7E8-BDBF2826DB95}" destId="{899E063E-6EE6-4B28-8499-858B8A0B8181}" srcOrd="0" destOrd="0" presId="urn:microsoft.com/office/officeart/2005/8/layout/orgChart1"/>
    <dgm:cxn modelId="{0D0ED1CD-1A86-42C9-A4B6-11C5C9062E33}" type="presParOf" srcId="{899E063E-6EE6-4B28-8499-858B8A0B8181}" destId="{D1B2F866-90D5-471A-9DB9-C869B0F85D24}" srcOrd="0" destOrd="0" presId="urn:microsoft.com/office/officeart/2005/8/layout/orgChart1"/>
    <dgm:cxn modelId="{77D29BCA-78EB-4BC1-8C2E-2F7EB53F1457}" type="presParOf" srcId="{899E063E-6EE6-4B28-8499-858B8A0B8181}" destId="{E9A41FEC-1F07-4FF1-82C3-2EE57B73DCA8}" srcOrd="1" destOrd="0" presId="urn:microsoft.com/office/officeart/2005/8/layout/orgChart1"/>
    <dgm:cxn modelId="{37A6D048-F771-47E5-9437-A84015DC29B0}" type="presParOf" srcId="{45FF002F-5B16-4B72-B7E8-BDBF2826DB95}" destId="{07154BDC-7565-4092-9F01-6AEFA06D98FE}" srcOrd="1" destOrd="0" presId="urn:microsoft.com/office/officeart/2005/8/layout/orgChart1"/>
    <dgm:cxn modelId="{29E01219-762E-46EE-B8FE-7C27D60275AA}" type="presParOf" srcId="{45FF002F-5B16-4B72-B7E8-BDBF2826DB95}" destId="{C179BACD-725D-4537-AEFE-7623F7536DCA}" srcOrd="2" destOrd="0" presId="urn:microsoft.com/office/officeart/2005/8/layout/orgChart1"/>
    <dgm:cxn modelId="{CC08C420-AC5A-4AD6-B62A-1FAF265A195E}" type="presParOf" srcId="{1C6B7CE1-B4D4-4184-BBC2-ABE6B2C2841C}" destId="{B71AF733-C415-4DDB-A7E5-919068D3F804}" srcOrd="4" destOrd="0" presId="urn:microsoft.com/office/officeart/2005/8/layout/orgChart1"/>
    <dgm:cxn modelId="{17B2E16C-EC35-485A-AA70-AF5559C00A90}" type="presParOf" srcId="{1C6B7CE1-B4D4-4184-BBC2-ABE6B2C2841C}" destId="{6FC08D1E-3FC4-427E-951F-BA1BEF172518}" srcOrd="5" destOrd="0" presId="urn:microsoft.com/office/officeart/2005/8/layout/orgChart1"/>
    <dgm:cxn modelId="{85B023EB-7A81-49BD-B6BF-747C2039525A}" type="presParOf" srcId="{6FC08D1E-3FC4-427E-951F-BA1BEF172518}" destId="{1379C7FB-4718-4946-8B8C-3C2C95F62C0E}" srcOrd="0" destOrd="0" presId="urn:microsoft.com/office/officeart/2005/8/layout/orgChart1"/>
    <dgm:cxn modelId="{F98ECB3D-5372-418D-9483-BE7978D67B93}" type="presParOf" srcId="{1379C7FB-4718-4946-8B8C-3C2C95F62C0E}" destId="{2B952F1C-D036-4DDB-A4B5-025374E5914D}" srcOrd="0" destOrd="0" presId="urn:microsoft.com/office/officeart/2005/8/layout/orgChart1"/>
    <dgm:cxn modelId="{DBA2F2CA-90DE-4C2F-9A53-AAEE2DDFBFA4}" type="presParOf" srcId="{1379C7FB-4718-4946-8B8C-3C2C95F62C0E}" destId="{0093BD36-8291-4B20-B67F-06652264D765}" srcOrd="1" destOrd="0" presId="urn:microsoft.com/office/officeart/2005/8/layout/orgChart1"/>
    <dgm:cxn modelId="{32DCC511-7683-4B73-891C-382E3B221D51}" type="presParOf" srcId="{6FC08D1E-3FC4-427E-951F-BA1BEF172518}" destId="{5E818CBD-21AF-40B8-9070-9CBB3C6A82AC}" srcOrd="1" destOrd="0" presId="urn:microsoft.com/office/officeart/2005/8/layout/orgChart1"/>
    <dgm:cxn modelId="{18DA0E64-ACA0-42B4-BB25-03CF93C02C12}" type="presParOf" srcId="{6FC08D1E-3FC4-427E-951F-BA1BEF172518}" destId="{4CC55F94-D36A-4EFB-BD9E-4AAF8EF3BFAB}" srcOrd="2" destOrd="0" presId="urn:microsoft.com/office/officeart/2005/8/layout/orgChart1"/>
    <dgm:cxn modelId="{75CD9762-07DC-46CC-92AD-C134B73CDA8D}" type="presParOf" srcId="{46C9FD84-E42B-4EDA-AD68-1169EC46FB97}" destId="{66EE0C46-FA87-4E16-B160-05BDD30DC3F8}"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7A2221D-F587-4DDC-B30F-D124F23F7210}" type="doc">
      <dgm:prSet loTypeId="urn:microsoft.com/office/officeart/2005/8/layout/orgChart1" loCatId="hierarchy" qsTypeId="urn:microsoft.com/office/officeart/2005/8/quickstyle/simple1" qsCatId="simple" csTypeId="urn:microsoft.com/office/officeart/2005/8/colors/accent1_2" csCatId="accent1"/>
      <dgm:spPr/>
    </dgm:pt>
    <dgm:pt modelId="{7F419398-6820-4D66-88A8-9DA6C381B193}">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tx1"/>
              </a:solidFill>
              <a:effectLst/>
              <a:latin typeface="Times New Roman" panose="02020603050405020304" pitchFamily="18" charset="0"/>
            </a:rPr>
            <a:t>Congress</a:t>
          </a:r>
        </a:p>
      </dgm:t>
    </dgm:pt>
    <dgm:pt modelId="{DEF5F11A-41B0-441E-8F52-9C0FA6C34D03}" type="parTrans" cxnId="{3BF3124A-4D41-4331-87BE-F3C20A85D5F7}">
      <dgm:prSet/>
      <dgm:spPr/>
      <dgm:t>
        <a:bodyPr/>
        <a:lstStyle/>
        <a:p>
          <a:endParaRPr lang="en-US"/>
        </a:p>
      </dgm:t>
    </dgm:pt>
    <dgm:pt modelId="{E52810BE-8DF2-4364-860B-89542E0C64BE}" type="sibTrans" cxnId="{3BF3124A-4D41-4331-87BE-F3C20A85D5F7}">
      <dgm:prSet/>
      <dgm:spPr/>
      <dgm:t>
        <a:bodyPr/>
        <a:lstStyle/>
        <a:p>
          <a:endParaRPr lang="en-US"/>
        </a:p>
      </dgm:t>
    </dgm:pt>
    <dgm:pt modelId="{6FB32AD6-637D-4D42-ACC8-82B8165EC6AA}">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tx1"/>
              </a:solidFill>
              <a:effectLst/>
              <a:latin typeface="Times New Roman" panose="02020603050405020304" pitchFamily="18" charset="0"/>
            </a:rPr>
            <a:t>House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tx1"/>
              </a:solidFill>
              <a:effectLst/>
              <a:latin typeface="Times New Roman" panose="02020603050405020304" pitchFamily="18" charset="0"/>
            </a:rPr>
            <a:t>(435 Representatives)</a:t>
          </a:r>
        </a:p>
      </dgm:t>
    </dgm:pt>
    <dgm:pt modelId="{B524ECC1-80C2-4F8F-8997-12F7FD42BDDE}" type="parTrans" cxnId="{B48F0C6B-85CC-441D-9049-CB6E3F0D68A6}">
      <dgm:prSet/>
      <dgm:spPr/>
      <dgm:t>
        <a:bodyPr/>
        <a:lstStyle/>
        <a:p>
          <a:endParaRPr lang="en-US"/>
        </a:p>
      </dgm:t>
    </dgm:pt>
    <dgm:pt modelId="{58EEA025-C2D8-4DDF-A279-5D8843F81879}" type="sibTrans" cxnId="{B48F0C6B-85CC-441D-9049-CB6E3F0D68A6}">
      <dgm:prSet/>
      <dgm:spPr/>
      <dgm:t>
        <a:bodyPr/>
        <a:lstStyle/>
        <a:p>
          <a:endParaRPr lang="en-US"/>
        </a:p>
      </dgm:t>
    </dgm:pt>
    <dgm:pt modelId="{DA14DF1E-F494-4060-88C9-B29ECDF41489}">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tx1"/>
              </a:solidFill>
              <a:effectLst/>
              <a:latin typeface="Times New Roman" panose="02020603050405020304" pitchFamily="18" charset="0"/>
            </a:rPr>
            <a:t>Committees and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tx1"/>
              </a:solidFill>
              <a:effectLst/>
              <a:latin typeface="Times New Roman" panose="02020603050405020304" pitchFamily="18" charset="0"/>
            </a:rPr>
            <a:t>Subcommittees</a:t>
          </a:r>
        </a:p>
      </dgm:t>
    </dgm:pt>
    <dgm:pt modelId="{D9CEFB91-FAFD-4329-9BD4-0210CD91FF8A}" type="parTrans" cxnId="{F29670E6-0C2A-4542-85CE-47F781AA1711}">
      <dgm:prSet/>
      <dgm:spPr/>
      <dgm:t>
        <a:bodyPr/>
        <a:lstStyle/>
        <a:p>
          <a:endParaRPr lang="en-US"/>
        </a:p>
      </dgm:t>
    </dgm:pt>
    <dgm:pt modelId="{83571595-1D0B-4CF6-9CCB-5BAC28567ED7}" type="sibTrans" cxnId="{F29670E6-0C2A-4542-85CE-47F781AA1711}">
      <dgm:prSet/>
      <dgm:spPr/>
      <dgm:t>
        <a:bodyPr/>
        <a:lstStyle/>
        <a:p>
          <a:endParaRPr lang="en-US"/>
        </a:p>
      </dgm:t>
    </dgm:pt>
    <dgm:pt modelId="{243BD594-54B3-4387-90E3-0A3A31D2196E}">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tx1"/>
              </a:solidFill>
              <a:effectLst/>
              <a:latin typeface="Times New Roman" panose="02020603050405020304" pitchFamily="18" charset="0"/>
            </a:rPr>
            <a:t>Senate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tx1"/>
              </a:solidFill>
              <a:effectLst/>
              <a:latin typeface="Times New Roman" panose="02020603050405020304" pitchFamily="18" charset="0"/>
            </a:rPr>
            <a:t>(100 Senators)</a:t>
          </a:r>
        </a:p>
      </dgm:t>
    </dgm:pt>
    <dgm:pt modelId="{3A2441EE-8A02-4CB0-8B96-AEEF28E57B4B}" type="parTrans" cxnId="{00AF3C0A-37E5-4084-BF86-EAB588FCCE68}">
      <dgm:prSet/>
      <dgm:spPr/>
      <dgm:t>
        <a:bodyPr/>
        <a:lstStyle/>
        <a:p>
          <a:endParaRPr lang="en-US"/>
        </a:p>
      </dgm:t>
    </dgm:pt>
    <dgm:pt modelId="{8D03251E-87DC-4D59-AA98-A53E7E0ABBCD}" type="sibTrans" cxnId="{00AF3C0A-37E5-4084-BF86-EAB588FCCE68}">
      <dgm:prSet/>
      <dgm:spPr/>
      <dgm:t>
        <a:bodyPr/>
        <a:lstStyle/>
        <a:p>
          <a:endParaRPr lang="en-US"/>
        </a:p>
      </dgm:t>
    </dgm:pt>
    <dgm:pt modelId="{4C022A50-13DB-4D83-817F-A986C95FA41B}">
      <dgm:prSet/>
      <dgm:spPr/>
      <dgm: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tx1"/>
              </a:solidFill>
              <a:effectLst/>
              <a:latin typeface="Times New Roman" panose="02020603050405020304" pitchFamily="18" charset="0"/>
            </a:rPr>
            <a:t>Committees and</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b="0" i="0" u="none" strike="noStrike" cap="none" normalizeH="0" baseline="0" dirty="0">
              <a:ln>
                <a:noFill/>
              </a:ln>
              <a:solidFill>
                <a:schemeClr val="tx1"/>
              </a:solidFill>
              <a:effectLst/>
              <a:latin typeface="Times New Roman" panose="02020603050405020304" pitchFamily="18" charset="0"/>
            </a:rPr>
            <a:t>Subcommittees</a:t>
          </a:r>
        </a:p>
      </dgm:t>
    </dgm:pt>
    <dgm:pt modelId="{7717391D-6B42-467E-BED0-D8E23F4B0160}" type="parTrans" cxnId="{178C92B1-2A78-45D7-A135-5DF4326655E3}">
      <dgm:prSet/>
      <dgm:spPr/>
      <dgm:t>
        <a:bodyPr/>
        <a:lstStyle/>
        <a:p>
          <a:endParaRPr lang="en-US"/>
        </a:p>
      </dgm:t>
    </dgm:pt>
    <dgm:pt modelId="{D0DF3189-8F6D-4874-A865-93909A25B59F}" type="sibTrans" cxnId="{178C92B1-2A78-45D7-A135-5DF4326655E3}">
      <dgm:prSet/>
      <dgm:spPr/>
      <dgm:t>
        <a:bodyPr/>
        <a:lstStyle/>
        <a:p>
          <a:endParaRPr lang="en-US"/>
        </a:p>
      </dgm:t>
    </dgm:pt>
    <dgm:pt modelId="{0895FA2D-451F-4BB8-A90A-FD23025204EC}" type="pres">
      <dgm:prSet presAssocID="{77A2221D-F587-4DDC-B30F-D124F23F7210}" presName="hierChild1" presStyleCnt="0">
        <dgm:presLayoutVars>
          <dgm:orgChart val="1"/>
          <dgm:chPref val="1"/>
          <dgm:dir/>
          <dgm:animOne val="branch"/>
          <dgm:animLvl val="lvl"/>
          <dgm:resizeHandles/>
        </dgm:presLayoutVars>
      </dgm:prSet>
      <dgm:spPr/>
    </dgm:pt>
    <dgm:pt modelId="{8164D227-A7BB-44A5-97C9-61DD0B46528C}" type="pres">
      <dgm:prSet presAssocID="{7F419398-6820-4D66-88A8-9DA6C381B193}" presName="hierRoot1" presStyleCnt="0">
        <dgm:presLayoutVars>
          <dgm:hierBranch/>
        </dgm:presLayoutVars>
      </dgm:prSet>
      <dgm:spPr/>
    </dgm:pt>
    <dgm:pt modelId="{6AC6D1B9-125A-4B81-B514-43EA57456D7D}" type="pres">
      <dgm:prSet presAssocID="{7F419398-6820-4D66-88A8-9DA6C381B193}" presName="rootComposite1" presStyleCnt="0"/>
      <dgm:spPr/>
    </dgm:pt>
    <dgm:pt modelId="{5D9D5A69-F93C-4F4A-A227-7034BDD6ACC5}" type="pres">
      <dgm:prSet presAssocID="{7F419398-6820-4D66-88A8-9DA6C381B193}" presName="rootText1" presStyleLbl="node0" presStyleIdx="0" presStyleCnt="1">
        <dgm:presLayoutVars>
          <dgm:chPref val="3"/>
        </dgm:presLayoutVars>
      </dgm:prSet>
      <dgm:spPr/>
    </dgm:pt>
    <dgm:pt modelId="{DB1CCED2-D8CF-4933-946E-E3E754AA7625}" type="pres">
      <dgm:prSet presAssocID="{7F419398-6820-4D66-88A8-9DA6C381B193}" presName="rootConnector1" presStyleLbl="node1" presStyleIdx="0" presStyleCnt="0"/>
      <dgm:spPr/>
    </dgm:pt>
    <dgm:pt modelId="{0E570F87-348C-4ECA-8EC0-C7006EFDA92B}" type="pres">
      <dgm:prSet presAssocID="{7F419398-6820-4D66-88A8-9DA6C381B193}" presName="hierChild2" presStyleCnt="0"/>
      <dgm:spPr/>
    </dgm:pt>
    <dgm:pt modelId="{DA3E1DCC-B468-4C7A-AF62-998548E15FC7}" type="pres">
      <dgm:prSet presAssocID="{B524ECC1-80C2-4F8F-8997-12F7FD42BDDE}" presName="Name35" presStyleLbl="parChTrans1D2" presStyleIdx="0" presStyleCnt="2"/>
      <dgm:spPr/>
    </dgm:pt>
    <dgm:pt modelId="{B857AFA2-1DCF-4C5B-8136-552DEBC3E991}" type="pres">
      <dgm:prSet presAssocID="{6FB32AD6-637D-4D42-ACC8-82B8165EC6AA}" presName="hierRoot2" presStyleCnt="0">
        <dgm:presLayoutVars>
          <dgm:hierBranch/>
        </dgm:presLayoutVars>
      </dgm:prSet>
      <dgm:spPr/>
    </dgm:pt>
    <dgm:pt modelId="{F668E97E-F4FE-48BE-B2FE-224F539CF3DC}" type="pres">
      <dgm:prSet presAssocID="{6FB32AD6-637D-4D42-ACC8-82B8165EC6AA}" presName="rootComposite" presStyleCnt="0"/>
      <dgm:spPr/>
    </dgm:pt>
    <dgm:pt modelId="{45FBD8E2-6375-4895-8E0B-0A6443D0F22A}" type="pres">
      <dgm:prSet presAssocID="{6FB32AD6-637D-4D42-ACC8-82B8165EC6AA}" presName="rootText" presStyleLbl="node2" presStyleIdx="0" presStyleCnt="2">
        <dgm:presLayoutVars>
          <dgm:chPref val="3"/>
        </dgm:presLayoutVars>
      </dgm:prSet>
      <dgm:spPr/>
    </dgm:pt>
    <dgm:pt modelId="{AD2CE7DA-1186-48E2-A4F3-3DCB7A0EA567}" type="pres">
      <dgm:prSet presAssocID="{6FB32AD6-637D-4D42-ACC8-82B8165EC6AA}" presName="rootConnector" presStyleLbl="node2" presStyleIdx="0" presStyleCnt="2"/>
      <dgm:spPr/>
    </dgm:pt>
    <dgm:pt modelId="{D00DB53D-C681-426B-815E-58F4545E0FA1}" type="pres">
      <dgm:prSet presAssocID="{6FB32AD6-637D-4D42-ACC8-82B8165EC6AA}" presName="hierChild4" presStyleCnt="0"/>
      <dgm:spPr/>
    </dgm:pt>
    <dgm:pt modelId="{9B9A65F2-06EB-4A54-8C59-206DFA3B7CB1}" type="pres">
      <dgm:prSet presAssocID="{D9CEFB91-FAFD-4329-9BD4-0210CD91FF8A}" presName="Name35" presStyleLbl="parChTrans1D3" presStyleIdx="0" presStyleCnt="2"/>
      <dgm:spPr/>
    </dgm:pt>
    <dgm:pt modelId="{BA2F2DDC-9307-4982-B537-66F6C86DF132}" type="pres">
      <dgm:prSet presAssocID="{DA14DF1E-F494-4060-88C9-B29ECDF41489}" presName="hierRoot2" presStyleCnt="0">
        <dgm:presLayoutVars>
          <dgm:hierBranch val="r"/>
        </dgm:presLayoutVars>
      </dgm:prSet>
      <dgm:spPr/>
    </dgm:pt>
    <dgm:pt modelId="{13E2B2C1-4616-4299-94E4-E19A509162C4}" type="pres">
      <dgm:prSet presAssocID="{DA14DF1E-F494-4060-88C9-B29ECDF41489}" presName="rootComposite" presStyleCnt="0"/>
      <dgm:spPr/>
    </dgm:pt>
    <dgm:pt modelId="{D63D1000-E84D-49CC-B57D-5761A5883DC0}" type="pres">
      <dgm:prSet presAssocID="{DA14DF1E-F494-4060-88C9-B29ECDF41489}" presName="rootText" presStyleLbl="node3" presStyleIdx="0" presStyleCnt="2">
        <dgm:presLayoutVars>
          <dgm:chPref val="3"/>
        </dgm:presLayoutVars>
      </dgm:prSet>
      <dgm:spPr/>
    </dgm:pt>
    <dgm:pt modelId="{F86951A7-EE82-4692-ABB1-49B9F5839103}" type="pres">
      <dgm:prSet presAssocID="{DA14DF1E-F494-4060-88C9-B29ECDF41489}" presName="rootConnector" presStyleLbl="node3" presStyleIdx="0" presStyleCnt="2"/>
      <dgm:spPr/>
    </dgm:pt>
    <dgm:pt modelId="{E641AA86-6407-4696-95FE-123BB12E6E4F}" type="pres">
      <dgm:prSet presAssocID="{DA14DF1E-F494-4060-88C9-B29ECDF41489}" presName="hierChild4" presStyleCnt="0"/>
      <dgm:spPr/>
    </dgm:pt>
    <dgm:pt modelId="{A6FD8A1D-798C-4C63-BDCB-B473E216CF84}" type="pres">
      <dgm:prSet presAssocID="{DA14DF1E-F494-4060-88C9-B29ECDF41489}" presName="hierChild5" presStyleCnt="0"/>
      <dgm:spPr/>
    </dgm:pt>
    <dgm:pt modelId="{3FC09E24-FAFA-4EB8-9941-C035BA4A1E4E}" type="pres">
      <dgm:prSet presAssocID="{6FB32AD6-637D-4D42-ACC8-82B8165EC6AA}" presName="hierChild5" presStyleCnt="0"/>
      <dgm:spPr/>
    </dgm:pt>
    <dgm:pt modelId="{3092430C-AAB6-42DF-A4C1-7FA812C208AA}" type="pres">
      <dgm:prSet presAssocID="{3A2441EE-8A02-4CB0-8B96-AEEF28E57B4B}" presName="Name35" presStyleLbl="parChTrans1D2" presStyleIdx="1" presStyleCnt="2"/>
      <dgm:spPr/>
    </dgm:pt>
    <dgm:pt modelId="{7CDCB530-4370-4A13-8411-0AE9C0CDDA22}" type="pres">
      <dgm:prSet presAssocID="{243BD594-54B3-4387-90E3-0A3A31D2196E}" presName="hierRoot2" presStyleCnt="0">
        <dgm:presLayoutVars>
          <dgm:hierBranch/>
        </dgm:presLayoutVars>
      </dgm:prSet>
      <dgm:spPr/>
    </dgm:pt>
    <dgm:pt modelId="{8360D76A-0B4B-4550-8C4E-C36D15CDD9E5}" type="pres">
      <dgm:prSet presAssocID="{243BD594-54B3-4387-90E3-0A3A31D2196E}" presName="rootComposite" presStyleCnt="0"/>
      <dgm:spPr/>
    </dgm:pt>
    <dgm:pt modelId="{7D1FAEF8-34D1-48CD-AC7D-D32D79ADE835}" type="pres">
      <dgm:prSet presAssocID="{243BD594-54B3-4387-90E3-0A3A31D2196E}" presName="rootText" presStyleLbl="node2" presStyleIdx="1" presStyleCnt="2">
        <dgm:presLayoutVars>
          <dgm:chPref val="3"/>
        </dgm:presLayoutVars>
      </dgm:prSet>
      <dgm:spPr/>
    </dgm:pt>
    <dgm:pt modelId="{647FF7E1-01E1-40D4-B26A-3A64445EC390}" type="pres">
      <dgm:prSet presAssocID="{243BD594-54B3-4387-90E3-0A3A31D2196E}" presName="rootConnector" presStyleLbl="node2" presStyleIdx="1" presStyleCnt="2"/>
      <dgm:spPr/>
    </dgm:pt>
    <dgm:pt modelId="{FE57D243-36B5-450E-9CE8-5908100FC5AB}" type="pres">
      <dgm:prSet presAssocID="{243BD594-54B3-4387-90E3-0A3A31D2196E}" presName="hierChild4" presStyleCnt="0"/>
      <dgm:spPr/>
    </dgm:pt>
    <dgm:pt modelId="{11FABECE-FA48-4781-8FE5-B2783306AF88}" type="pres">
      <dgm:prSet presAssocID="{7717391D-6B42-467E-BED0-D8E23F4B0160}" presName="Name35" presStyleLbl="parChTrans1D3" presStyleIdx="1" presStyleCnt="2"/>
      <dgm:spPr/>
    </dgm:pt>
    <dgm:pt modelId="{D1147BFB-12C4-49DA-9CBA-04B293CF41C0}" type="pres">
      <dgm:prSet presAssocID="{4C022A50-13DB-4D83-817F-A986C95FA41B}" presName="hierRoot2" presStyleCnt="0">
        <dgm:presLayoutVars>
          <dgm:hierBranch val="r"/>
        </dgm:presLayoutVars>
      </dgm:prSet>
      <dgm:spPr/>
    </dgm:pt>
    <dgm:pt modelId="{C20D2308-8D7A-4FA0-AD86-CC57920B1C0B}" type="pres">
      <dgm:prSet presAssocID="{4C022A50-13DB-4D83-817F-A986C95FA41B}" presName="rootComposite" presStyleCnt="0"/>
      <dgm:spPr/>
    </dgm:pt>
    <dgm:pt modelId="{FAD2C2BA-CED6-4130-9569-AB4363E683C1}" type="pres">
      <dgm:prSet presAssocID="{4C022A50-13DB-4D83-817F-A986C95FA41B}" presName="rootText" presStyleLbl="node3" presStyleIdx="1" presStyleCnt="2">
        <dgm:presLayoutVars>
          <dgm:chPref val="3"/>
        </dgm:presLayoutVars>
      </dgm:prSet>
      <dgm:spPr/>
    </dgm:pt>
    <dgm:pt modelId="{3593B11E-A5D9-4AC7-8D92-1F3B73D0A9B5}" type="pres">
      <dgm:prSet presAssocID="{4C022A50-13DB-4D83-817F-A986C95FA41B}" presName="rootConnector" presStyleLbl="node3" presStyleIdx="1" presStyleCnt="2"/>
      <dgm:spPr/>
    </dgm:pt>
    <dgm:pt modelId="{6A475EA6-2B5D-45C9-9B53-391E6434BFAA}" type="pres">
      <dgm:prSet presAssocID="{4C022A50-13DB-4D83-817F-A986C95FA41B}" presName="hierChild4" presStyleCnt="0"/>
      <dgm:spPr/>
    </dgm:pt>
    <dgm:pt modelId="{D1880019-1B7B-46A2-9828-8B87346D738D}" type="pres">
      <dgm:prSet presAssocID="{4C022A50-13DB-4D83-817F-A986C95FA41B}" presName="hierChild5" presStyleCnt="0"/>
      <dgm:spPr/>
    </dgm:pt>
    <dgm:pt modelId="{C34C6C25-A66E-4946-8886-1BA7F713600D}" type="pres">
      <dgm:prSet presAssocID="{243BD594-54B3-4387-90E3-0A3A31D2196E}" presName="hierChild5" presStyleCnt="0"/>
      <dgm:spPr/>
    </dgm:pt>
    <dgm:pt modelId="{633EE265-6408-4BBA-BB97-7B1ED4602FC6}" type="pres">
      <dgm:prSet presAssocID="{7F419398-6820-4D66-88A8-9DA6C381B193}" presName="hierChild3" presStyleCnt="0"/>
      <dgm:spPr/>
    </dgm:pt>
  </dgm:ptLst>
  <dgm:cxnLst>
    <dgm:cxn modelId="{00AF3C0A-37E5-4084-BF86-EAB588FCCE68}" srcId="{7F419398-6820-4D66-88A8-9DA6C381B193}" destId="{243BD594-54B3-4387-90E3-0A3A31D2196E}" srcOrd="1" destOrd="0" parTransId="{3A2441EE-8A02-4CB0-8B96-AEEF28E57B4B}" sibTransId="{8D03251E-87DC-4D59-AA98-A53E7E0ABBCD}"/>
    <dgm:cxn modelId="{FA817A0C-03D2-4210-82F6-0165CB960B31}" type="presOf" srcId="{4C022A50-13DB-4D83-817F-A986C95FA41B}" destId="{FAD2C2BA-CED6-4130-9569-AB4363E683C1}" srcOrd="0" destOrd="0" presId="urn:microsoft.com/office/officeart/2005/8/layout/orgChart1"/>
    <dgm:cxn modelId="{6A9E0111-AF44-4038-8B61-B90BEFA88FAB}" type="presOf" srcId="{243BD594-54B3-4387-90E3-0A3A31D2196E}" destId="{7D1FAEF8-34D1-48CD-AC7D-D32D79ADE835}" srcOrd="0" destOrd="0" presId="urn:microsoft.com/office/officeart/2005/8/layout/orgChart1"/>
    <dgm:cxn modelId="{DF350C33-6A11-4D73-ADB6-3CA5586EC121}" type="presOf" srcId="{4C022A50-13DB-4D83-817F-A986C95FA41B}" destId="{3593B11E-A5D9-4AC7-8D92-1F3B73D0A9B5}" srcOrd="1" destOrd="0" presId="urn:microsoft.com/office/officeart/2005/8/layout/orgChart1"/>
    <dgm:cxn modelId="{833F3033-4FE4-4DF5-A1B0-898CC1074F44}" type="presOf" srcId="{6FB32AD6-637D-4D42-ACC8-82B8165EC6AA}" destId="{AD2CE7DA-1186-48E2-A4F3-3DCB7A0EA567}" srcOrd="1" destOrd="0" presId="urn:microsoft.com/office/officeart/2005/8/layout/orgChart1"/>
    <dgm:cxn modelId="{A02FE05F-AF0A-4AF5-8FF1-17136D04D9FD}" type="presOf" srcId="{6FB32AD6-637D-4D42-ACC8-82B8165EC6AA}" destId="{45FBD8E2-6375-4895-8E0B-0A6443D0F22A}" srcOrd="0" destOrd="0" presId="urn:microsoft.com/office/officeart/2005/8/layout/orgChart1"/>
    <dgm:cxn modelId="{3BF3124A-4D41-4331-87BE-F3C20A85D5F7}" srcId="{77A2221D-F587-4DDC-B30F-D124F23F7210}" destId="{7F419398-6820-4D66-88A8-9DA6C381B193}" srcOrd="0" destOrd="0" parTransId="{DEF5F11A-41B0-441E-8F52-9C0FA6C34D03}" sibTransId="{E52810BE-8DF2-4364-860B-89542E0C64BE}"/>
    <dgm:cxn modelId="{B48F0C6B-85CC-441D-9049-CB6E3F0D68A6}" srcId="{7F419398-6820-4D66-88A8-9DA6C381B193}" destId="{6FB32AD6-637D-4D42-ACC8-82B8165EC6AA}" srcOrd="0" destOrd="0" parTransId="{B524ECC1-80C2-4F8F-8997-12F7FD42BDDE}" sibTransId="{58EEA025-C2D8-4DDF-A279-5D8843F81879}"/>
    <dgm:cxn modelId="{A3BDFD70-6E13-4238-BDD5-666E69646B8B}" type="presOf" srcId="{DA14DF1E-F494-4060-88C9-B29ECDF41489}" destId="{D63D1000-E84D-49CC-B57D-5761A5883DC0}" srcOrd="0" destOrd="0" presId="urn:microsoft.com/office/officeart/2005/8/layout/orgChart1"/>
    <dgm:cxn modelId="{64E99B7E-66E7-47EF-8C90-22AE43C33A18}" type="presOf" srcId="{7717391D-6B42-467E-BED0-D8E23F4B0160}" destId="{11FABECE-FA48-4781-8FE5-B2783306AF88}" srcOrd="0" destOrd="0" presId="urn:microsoft.com/office/officeart/2005/8/layout/orgChart1"/>
    <dgm:cxn modelId="{2F978185-90CB-4C35-A464-14E7E9B0D0A8}" type="presOf" srcId="{7F419398-6820-4D66-88A8-9DA6C381B193}" destId="{DB1CCED2-D8CF-4933-946E-E3E754AA7625}" srcOrd="1" destOrd="0" presId="urn:microsoft.com/office/officeart/2005/8/layout/orgChart1"/>
    <dgm:cxn modelId="{524C2A8B-3735-4E34-B4E6-69868493AFCA}" type="presOf" srcId="{243BD594-54B3-4387-90E3-0A3A31D2196E}" destId="{647FF7E1-01E1-40D4-B26A-3A64445EC390}" srcOrd="1" destOrd="0" presId="urn:microsoft.com/office/officeart/2005/8/layout/orgChart1"/>
    <dgm:cxn modelId="{804DA491-704A-4417-ACC8-C1A142394F0A}" type="presOf" srcId="{D9CEFB91-FAFD-4329-9BD4-0210CD91FF8A}" destId="{9B9A65F2-06EB-4A54-8C59-206DFA3B7CB1}" srcOrd="0" destOrd="0" presId="urn:microsoft.com/office/officeart/2005/8/layout/orgChart1"/>
    <dgm:cxn modelId="{9B486A97-B851-4C86-936C-60AE0C62F718}" type="presOf" srcId="{77A2221D-F587-4DDC-B30F-D124F23F7210}" destId="{0895FA2D-451F-4BB8-A90A-FD23025204EC}" srcOrd="0" destOrd="0" presId="urn:microsoft.com/office/officeart/2005/8/layout/orgChart1"/>
    <dgm:cxn modelId="{197977B0-4866-46D3-91C9-E2DF4D3F0538}" type="presOf" srcId="{7F419398-6820-4D66-88A8-9DA6C381B193}" destId="{5D9D5A69-F93C-4F4A-A227-7034BDD6ACC5}" srcOrd="0" destOrd="0" presId="urn:microsoft.com/office/officeart/2005/8/layout/orgChart1"/>
    <dgm:cxn modelId="{178C92B1-2A78-45D7-A135-5DF4326655E3}" srcId="{243BD594-54B3-4387-90E3-0A3A31D2196E}" destId="{4C022A50-13DB-4D83-817F-A986C95FA41B}" srcOrd="0" destOrd="0" parTransId="{7717391D-6B42-467E-BED0-D8E23F4B0160}" sibTransId="{D0DF3189-8F6D-4874-A865-93909A25B59F}"/>
    <dgm:cxn modelId="{FA9ED0BA-8B25-4BFF-8325-DC95AFC6D764}" type="presOf" srcId="{DA14DF1E-F494-4060-88C9-B29ECDF41489}" destId="{F86951A7-EE82-4692-ABB1-49B9F5839103}" srcOrd="1" destOrd="0" presId="urn:microsoft.com/office/officeart/2005/8/layout/orgChart1"/>
    <dgm:cxn modelId="{BB0172CD-B204-4A9E-B2B9-3B4BE2F14564}" type="presOf" srcId="{3A2441EE-8A02-4CB0-8B96-AEEF28E57B4B}" destId="{3092430C-AAB6-42DF-A4C1-7FA812C208AA}" srcOrd="0" destOrd="0" presId="urn:microsoft.com/office/officeart/2005/8/layout/orgChart1"/>
    <dgm:cxn modelId="{F29670E6-0C2A-4542-85CE-47F781AA1711}" srcId="{6FB32AD6-637D-4D42-ACC8-82B8165EC6AA}" destId="{DA14DF1E-F494-4060-88C9-B29ECDF41489}" srcOrd="0" destOrd="0" parTransId="{D9CEFB91-FAFD-4329-9BD4-0210CD91FF8A}" sibTransId="{83571595-1D0B-4CF6-9CCB-5BAC28567ED7}"/>
    <dgm:cxn modelId="{D40037F4-BB41-4477-9315-F26C8D162E4E}" type="presOf" srcId="{B524ECC1-80C2-4F8F-8997-12F7FD42BDDE}" destId="{DA3E1DCC-B468-4C7A-AF62-998548E15FC7}" srcOrd="0" destOrd="0" presId="urn:microsoft.com/office/officeart/2005/8/layout/orgChart1"/>
    <dgm:cxn modelId="{0D5EE41E-FFCC-4CE7-9832-9979D764104C}" type="presParOf" srcId="{0895FA2D-451F-4BB8-A90A-FD23025204EC}" destId="{8164D227-A7BB-44A5-97C9-61DD0B46528C}" srcOrd="0" destOrd="0" presId="urn:microsoft.com/office/officeart/2005/8/layout/orgChart1"/>
    <dgm:cxn modelId="{9DAA610A-C654-4DAD-B9B9-915AC48D04D4}" type="presParOf" srcId="{8164D227-A7BB-44A5-97C9-61DD0B46528C}" destId="{6AC6D1B9-125A-4B81-B514-43EA57456D7D}" srcOrd="0" destOrd="0" presId="urn:microsoft.com/office/officeart/2005/8/layout/orgChart1"/>
    <dgm:cxn modelId="{29AF10B4-6B62-47E1-98D4-CEFA78F29DDE}" type="presParOf" srcId="{6AC6D1B9-125A-4B81-B514-43EA57456D7D}" destId="{5D9D5A69-F93C-4F4A-A227-7034BDD6ACC5}" srcOrd="0" destOrd="0" presId="urn:microsoft.com/office/officeart/2005/8/layout/orgChart1"/>
    <dgm:cxn modelId="{0311994E-A1A5-46DA-921F-48B8105C87F4}" type="presParOf" srcId="{6AC6D1B9-125A-4B81-B514-43EA57456D7D}" destId="{DB1CCED2-D8CF-4933-946E-E3E754AA7625}" srcOrd="1" destOrd="0" presId="urn:microsoft.com/office/officeart/2005/8/layout/orgChart1"/>
    <dgm:cxn modelId="{53380DC8-355C-4738-BB43-7BAA0E3E148F}" type="presParOf" srcId="{8164D227-A7BB-44A5-97C9-61DD0B46528C}" destId="{0E570F87-348C-4ECA-8EC0-C7006EFDA92B}" srcOrd="1" destOrd="0" presId="urn:microsoft.com/office/officeart/2005/8/layout/orgChart1"/>
    <dgm:cxn modelId="{5F6FD431-27FD-4803-899D-A529CD210972}" type="presParOf" srcId="{0E570F87-348C-4ECA-8EC0-C7006EFDA92B}" destId="{DA3E1DCC-B468-4C7A-AF62-998548E15FC7}" srcOrd="0" destOrd="0" presId="urn:microsoft.com/office/officeart/2005/8/layout/orgChart1"/>
    <dgm:cxn modelId="{A722FC25-1A1F-48A2-B90B-BBF99F820A9A}" type="presParOf" srcId="{0E570F87-348C-4ECA-8EC0-C7006EFDA92B}" destId="{B857AFA2-1DCF-4C5B-8136-552DEBC3E991}" srcOrd="1" destOrd="0" presId="urn:microsoft.com/office/officeart/2005/8/layout/orgChart1"/>
    <dgm:cxn modelId="{EA086E86-DE6D-4B74-AE64-A56B55DDC383}" type="presParOf" srcId="{B857AFA2-1DCF-4C5B-8136-552DEBC3E991}" destId="{F668E97E-F4FE-48BE-B2FE-224F539CF3DC}" srcOrd="0" destOrd="0" presId="urn:microsoft.com/office/officeart/2005/8/layout/orgChart1"/>
    <dgm:cxn modelId="{6439A00C-01D6-4D6A-9BCF-9E8192E882F9}" type="presParOf" srcId="{F668E97E-F4FE-48BE-B2FE-224F539CF3DC}" destId="{45FBD8E2-6375-4895-8E0B-0A6443D0F22A}" srcOrd="0" destOrd="0" presId="urn:microsoft.com/office/officeart/2005/8/layout/orgChart1"/>
    <dgm:cxn modelId="{907454CD-7DB6-41FE-A0CE-78655D41160C}" type="presParOf" srcId="{F668E97E-F4FE-48BE-B2FE-224F539CF3DC}" destId="{AD2CE7DA-1186-48E2-A4F3-3DCB7A0EA567}" srcOrd="1" destOrd="0" presId="urn:microsoft.com/office/officeart/2005/8/layout/orgChart1"/>
    <dgm:cxn modelId="{F37D0A42-4F40-4A8C-AAC8-832F9658B7BF}" type="presParOf" srcId="{B857AFA2-1DCF-4C5B-8136-552DEBC3E991}" destId="{D00DB53D-C681-426B-815E-58F4545E0FA1}" srcOrd="1" destOrd="0" presId="urn:microsoft.com/office/officeart/2005/8/layout/orgChart1"/>
    <dgm:cxn modelId="{0D9D4DFE-B10D-4670-AEAD-F06AE628F42F}" type="presParOf" srcId="{D00DB53D-C681-426B-815E-58F4545E0FA1}" destId="{9B9A65F2-06EB-4A54-8C59-206DFA3B7CB1}" srcOrd="0" destOrd="0" presId="urn:microsoft.com/office/officeart/2005/8/layout/orgChart1"/>
    <dgm:cxn modelId="{263051F4-D07E-4AE3-9CED-28413F892CB5}" type="presParOf" srcId="{D00DB53D-C681-426B-815E-58F4545E0FA1}" destId="{BA2F2DDC-9307-4982-B537-66F6C86DF132}" srcOrd="1" destOrd="0" presId="urn:microsoft.com/office/officeart/2005/8/layout/orgChart1"/>
    <dgm:cxn modelId="{A20DE1DB-2B82-466D-A13A-E45E1D59790C}" type="presParOf" srcId="{BA2F2DDC-9307-4982-B537-66F6C86DF132}" destId="{13E2B2C1-4616-4299-94E4-E19A509162C4}" srcOrd="0" destOrd="0" presId="urn:microsoft.com/office/officeart/2005/8/layout/orgChart1"/>
    <dgm:cxn modelId="{E205F98A-D0B6-4DA2-BA8E-8EA14B959BEA}" type="presParOf" srcId="{13E2B2C1-4616-4299-94E4-E19A509162C4}" destId="{D63D1000-E84D-49CC-B57D-5761A5883DC0}" srcOrd="0" destOrd="0" presId="urn:microsoft.com/office/officeart/2005/8/layout/orgChart1"/>
    <dgm:cxn modelId="{65341E5D-1499-434C-8919-ACC13ACFF0CF}" type="presParOf" srcId="{13E2B2C1-4616-4299-94E4-E19A509162C4}" destId="{F86951A7-EE82-4692-ABB1-49B9F5839103}" srcOrd="1" destOrd="0" presId="urn:microsoft.com/office/officeart/2005/8/layout/orgChart1"/>
    <dgm:cxn modelId="{441252B7-F771-410D-BA1D-20D05616E37E}" type="presParOf" srcId="{BA2F2DDC-9307-4982-B537-66F6C86DF132}" destId="{E641AA86-6407-4696-95FE-123BB12E6E4F}" srcOrd="1" destOrd="0" presId="urn:microsoft.com/office/officeart/2005/8/layout/orgChart1"/>
    <dgm:cxn modelId="{3793ADD5-A1C9-476F-99D2-9C717FE3C789}" type="presParOf" srcId="{BA2F2DDC-9307-4982-B537-66F6C86DF132}" destId="{A6FD8A1D-798C-4C63-BDCB-B473E216CF84}" srcOrd="2" destOrd="0" presId="urn:microsoft.com/office/officeart/2005/8/layout/orgChart1"/>
    <dgm:cxn modelId="{7DE8C9BA-695D-4863-910F-4B4F24BA2D58}" type="presParOf" srcId="{B857AFA2-1DCF-4C5B-8136-552DEBC3E991}" destId="{3FC09E24-FAFA-4EB8-9941-C035BA4A1E4E}" srcOrd="2" destOrd="0" presId="urn:microsoft.com/office/officeart/2005/8/layout/orgChart1"/>
    <dgm:cxn modelId="{82C6EFCB-8E77-4256-B26D-395A54BA0CCA}" type="presParOf" srcId="{0E570F87-348C-4ECA-8EC0-C7006EFDA92B}" destId="{3092430C-AAB6-42DF-A4C1-7FA812C208AA}" srcOrd="2" destOrd="0" presId="urn:microsoft.com/office/officeart/2005/8/layout/orgChart1"/>
    <dgm:cxn modelId="{A165F458-5D3F-4393-8A3A-760616CFD382}" type="presParOf" srcId="{0E570F87-348C-4ECA-8EC0-C7006EFDA92B}" destId="{7CDCB530-4370-4A13-8411-0AE9C0CDDA22}" srcOrd="3" destOrd="0" presId="urn:microsoft.com/office/officeart/2005/8/layout/orgChart1"/>
    <dgm:cxn modelId="{39F38DE1-FB99-4F35-B5B0-A54F9B4F4FE9}" type="presParOf" srcId="{7CDCB530-4370-4A13-8411-0AE9C0CDDA22}" destId="{8360D76A-0B4B-4550-8C4E-C36D15CDD9E5}" srcOrd="0" destOrd="0" presId="urn:microsoft.com/office/officeart/2005/8/layout/orgChart1"/>
    <dgm:cxn modelId="{6CE23D17-AB5F-47E4-AA03-DC76F0D90804}" type="presParOf" srcId="{8360D76A-0B4B-4550-8C4E-C36D15CDD9E5}" destId="{7D1FAEF8-34D1-48CD-AC7D-D32D79ADE835}" srcOrd="0" destOrd="0" presId="urn:microsoft.com/office/officeart/2005/8/layout/orgChart1"/>
    <dgm:cxn modelId="{36F704A7-2726-4676-97C5-2367780A381A}" type="presParOf" srcId="{8360D76A-0B4B-4550-8C4E-C36D15CDD9E5}" destId="{647FF7E1-01E1-40D4-B26A-3A64445EC390}" srcOrd="1" destOrd="0" presId="urn:microsoft.com/office/officeart/2005/8/layout/orgChart1"/>
    <dgm:cxn modelId="{01A9E484-D01C-4321-AA4B-B32C1F12A033}" type="presParOf" srcId="{7CDCB530-4370-4A13-8411-0AE9C0CDDA22}" destId="{FE57D243-36B5-450E-9CE8-5908100FC5AB}" srcOrd="1" destOrd="0" presId="urn:microsoft.com/office/officeart/2005/8/layout/orgChart1"/>
    <dgm:cxn modelId="{D6579ECA-F449-4F7C-B990-FB047D532D15}" type="presParOf" srcId="{FE57D243-36B5-450E-9CE8-5908100FC5AB}" destId="{11FABECE-FA48-4781-8FE5-B2783306AF88}" srcOrd="0" destOrd="0" presId="urn:microsoft.com/office/officeart/2005/8/layout/orgChart1"/>
    <dgm:cxn modelId="{F0E8C67C-AB3B-436A-9C8B-FD2EFB07E855}" type="presParOf" srcId="{FE57D243-36B5-450E-9CE8-5908100FC5AB}" destId="{D1147BFB-12C4-49DA-9CBA-04B293CF41C0}" srcOrd="1" destOrd="0" presId="urn:microsoft.com/office/officeart/2005/8/layout/orgChart1"/>
    <dgm:cxn modelId="{49ECD440-37E9-4220-A70E-28EA0FA10F0F}" type="presParOf" srcId="{D1147BFB-12C4-49DA-9CBA-04B293CF41C0}" destId="{C20D2308-8D7A-4FA0-AD86-CC57920B1C0B}" srcOrd="0" destOrd="0" presId="urn:microsoft.com/office/officeart/2005/8/layout/orgChart1"/>
    <dgm:cxn modelId="{F3E74C3C-B78D-4B4D-9603-EE8C1CEE9497}" type="presParOf" srcId="{C20D2308-8D7A-4FA0-AD86-CC57920B1C0B}" destId="{FAD2C2BA-CED6-4130-9569-AB4363E683C1}" srcOrd="0" destOrd="0" presId="urn:microsoft.com/office/officeart/2005/8/layout/orgChart1"/>
    <dgm:cxn modelId="{0BDD31BE-6A87-45CE-8550-FE2B33EF442C}" type="presParOf" srcId="{C20D2308-8D7A-4FA0-AD86-CC57920B1C0B}" destId="{3593B11E-A5D9-4AC7-8D92-1F3B73D0A9B5}" srcOrd="1" destOrd="0" presId="urn:microsoft.com/office/officeart/2005/8/layout/orgChart1"/>
    <dgm:cxn modelId="{8ABF9F17-CA04-4C6F-B7FE-681B167C25EE}" type="presParOf" srcId="{D1147BFB-12C4-49DA-9CBA-04B293CF41C0}" destId="{6A475EA6-2B5D-45C9-9B53-391E6434BFAA}" srcOrd="1" destOrd="0" presId="urn:microsoft.com/office/officeart/2005/8/layout/orgChart1"/>
    <dgm:cxn modelId="{BBA884B3-8ABF-4227-8E9D-4C9000EA86F4}" type="presParOf" srcId="{D1147BFB-12C4-49DA-9CBA-04B293CF41C0}" destId="{D1880019-1B7B-46A2-9828-8B87346D738D}" srcOrd="2" destOrd="0" presId="urn:microsoft.com/office/officeart/2005/8/layout/orgChart1"/>
    <dgm:cxn modelId="{FD08DE69-C513-483D-AA4A-6CAD82F06DFD}" type="presParOf" srcId="{7CDCB530-4370-4A13-8411-0AE9C0CDDA22}" destId="{C34C6C25-A66E-4946-8886-1BA7F713600D}" srcOrd="2" destOrd="0" presId="urn:microsoft.com/office/officeart/2005/8/layout/orgChart1"/>
    <dgm:cxn modelId="{09B0C7CB-C7CE-45E7-8C1F-CE9A1D99B68B}" type="presParOf" srcId="{8164D227-A7BB-44A5-97C9-61DD0B46528C}" destId="{633EE265-6408-4BBA-BB97-7B1ED4602FC6}"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FF46DF9-F061-4B78-B986-CD22355A0903}" type="doc">
      <dgm:prSet loTypeId="urn:microsoft.com/office/officeart/2005/8/layout/radial6" loCatId="relationship" qsTypeId="urn:microsoft.com/office/officeart/2005/8/quickstyle/simple1" qsCatId="simple" csTypeId="urn:microsoft.com/office/officeart/2005/8/colors/accent1_2" csCatId="accent1" phldr="1"/>
      <dgm:spPr/>
      <dgm:t>
        <a:bodyPr/>
        <a:lstStyle/>
        <a:p>
          <a:endParaRPr lang="en-US"/>
        </a:p>
      </dgm:t>
    </dgm:pt>
    <dgm:pt modelId="{4C5C2A10-FC0A-4B11-8CD6-810DB430A171}">
      <dgm:prSet phldrT="[Text]"/>
      <dgm:spPr>
        <a:solidFill>
          <a:schemeClr val="tx2">
            <a:lumMod val="50000"/>
          </a:schemeClr>
        </a:solidFill>
      </dgm:spPr>
      <dgm:t>
        <a:bodyPr/>
        <a:lstStyle/>
        <a:p>
          <a:r>
            <a:rPr lang="en-US" dirty="0"/>
            <a:t>Congress</a:t>
          </a:r>
        </a:p>
      </dgm:t>
    </dgm:pt>
    <dgm:pt modelId="{02C63C75-1083-4EB9-90DD-A084646C02A8}" type="parTrans" cxnId="{EB50B8A0-3D7D-4B02-A016-A0A8F4A1B39F}">
      <dgm:prSet/>
      <dgm:spPr/>
      <dgm:t>
        <a:bodyPr/>
        <a:lstStyle/>
        <a:p>
          <a:endParaRPr lang="en-US"/>
        </a:p>
      </dgm:t>
    </dgm:pt>
    <dgm:pt modelId="{CC3B0ABB-EC75-47EC-B8E2-4DFCA53A9285}" type="sibTrans" cxnId="{EB50B8A0-3D7D-4B02-A016-A0A8F4A1B39F}">
      <dgm:prSet/>
      <dgm:spPr/>
      <dgm:t>
        <a:bodyPr/>
        <a:lstStyle/>
        <a:p>
          <a:endParaRPr lang="en-US"/>
        </a:p>
      </dgm:t>
    </dgm:pt>
    <dgm:pt modelId="{9182B79B-2E7D-4CEA-B3CE-11B3F434D944}">
      <dgm:prSet phldrT="[Text]" custT="1"/>
      <dgm:spPr>
        <a:solidFill>
          <a:srgbClr val="00B0F0"/>
        </a:solidFill>
      </dgm:spPr>
      <dgm:t>
        <a:bodyPr/>
        <a:lstStyle/>
        <a:p>
          <a:r>
            <a:rPr lang="en-US" sz="1800" baseline="0" dirty="0"/>
            <a:t>Industry Lobbyists</a:t>
          </a:r>
        </a:p>
      </dgm:t>
    </dgm:pt>
    <dgm:pt modelId="{E0CFD511-4B61-45B7-9303-5F3932CD36A1}" type="parTrans" cxnId="{11816CDD-5690-44C8-9ED8-861452065C5D}">
      <dgm:prSet/>
      <dgm:spPr/>
      <dgm:t>
        <a:bodyPr/>
        <a:lstStyle/>
        <a:p>
          <a:endParaRPr lang="en-US"/>
        </a:p>
      </dgm:t>
    </dgm:pt>
    <dgm:pt modelId="{7E8444D9-9757-44A6-BB34-DCBB1EC9BD2F}" type="sibTrans" cxnId="{11816CDD-5690-44C8-9ED8-861452065C5D}">
      <dgm:prSet/>
      <dgm:spPr/>
      <dgm:t>
        <a:bodyPr/>
        <a:lstStyle/>
        <a:p>
          <a:endParaRPr lang="en-US"/>
        </a:p>
      </dgm:t>
    </dgm:pt>
    <dgm:pt modelId="{DC5134AC-4413-4D06-B1A6-9897BC2716AB}">
      <dgm:prSet phldrT="[Text]" custT="1"/>
      <dgm:spPr>
        <a:solidFill>
          <a:srgbClr val="00B0F0"/>
        </a:solidFill>
      </dgm:spPr>
      <dgm:t>
        <a:bodyPr/>
        <a:lstStyle/>
        <a:p>
          <a:r>
            <a:rPr lang="en-US" sz="1800" dirty="0"/>
            <a:t>Public Interest Groups</a:t>
          </a:r>
        </a:p>
      </dgm:t>
    </dgm:pt>
    <dgm:pt modelId="{E88BD4D7-083A-467B-A81B-904AAA367A71}" type="parTrans" cxnId="{4912B72B-43AF-445F-8554-4F79D1997458}">
      <dgm:prSet/>
      <dgm:spPr/>
      <dgm:t>
        <a:bodyPr/>
        <a:lstStyle/>
        <a:p>
          <a:endParaRPr lang="en-US"/>
        </a:p>
      </dgm:t>
    </dgm:pt>
    <dgm:pt modelId="{B1D5D89B-75FF-4C6B-9DEE-2F2A63448709}" type="sibTrans" cxnId="{4912B72B-43AF-445F-8554-4F79D1997458}">
      <dgm:prSet/>
      <dgm:spPr/>
      <dgm:t>
        <a:bodyPr/>
        <a:lstStyle/>
        <a:p>
          <a:endParaRPr lang="en-US"/>
        </a:p>
      </dgm:t>
    </dgm:pt>
    <dgm:pt modelId="{6DCBAD8D-B771-4AFD-B5C6-697AA6C49966}">
      <dgm:prSet phldrT="[Text]" custT="1"/>
      <dgm:spPr>
        <a:solidFill>
          <a:srgbClr val="00B0F0"/>
        </a:solidFill>
      </dgm:spPr>
      <dgm:t>
        <a:bodyPr/>
        <a:lstStyle/>
        <a:p>
          <a:r>
            <a:rPr lang="en-US" sz="1800" dirty="0"/>
            <a:t>Consti-tuents </a:t>
          </a:r>
        </a:p>
      </dgm:t>
    </dgm:pt>
    <dgm:pt modelId="{C15ECBFB-CE60-4187-AFE8-18EF9558D7DD}" type="parTrans" cxnId="{8BC8B52F-91DE-4534-87F1-2A2127FD7662}">
      <dgm:prSet/>
      <dgm:spPr/>
      <dgm:t>
        <a:bodyPr/>
        <a:lstStyle/>
        <a:p>
          <a:endParaRPr lang="en-US"/>
        </a:p>
      </dgm:t>
    </dgm:pt>
    <dgm:pt modelId="{61AE9406-D8EF-4ECB-8339-E7900B9C4A3A}" type="sibTrans" cxnId="{8BC8B52F-91DE-4534-87F1-2A2127FD7662}">
      <dgm:prSet/>
      <dgm:spPr/>
      <dgm:t>
        <a:bodyPr/>
        <a:lstStyle/>
        <a:p>
          <a:endParaRPr lang="en-US"/>
        </a:p>
      </dgm:t>
    </dgm:pt>
    <dgm:pt modelId="{A84AE8A0-2398-4941-83F8-2ACE0B1FD02F}">
      <dgm:prSet phldrT="[Text]" custT="1"/>
      <dgm:spPr>
        <a:solidFill>
          <a:srgbClr val="00B0F0"/>
        </a:solidFill>
      </dgm:spPr>
      <dgm:t>
        <a:bodyPr/>
        <a:lstStyle/>
        <a:p>
          <a:r>
            <a:rPr lang="en-US" sz="1800" dirty="0"/>
            <a:t>Think Tanks</a:t>
          </a:r>
        </a:p>
      </dgm:t>
    </dgm:pt>
    <dgm:pt modelId="{6D00D7D0-131D-4F6E-B8AC-720E55049768}" type="parTrans" cxnId="{87E77F73-DBF6-42DD-9A8D-D8949E7A9C1C}">
      <dgm:prSet/>
      <dgm:spPr/>
      <dgm:t>
        <a:bodyPr/>
        <a:lstStyle/>
        <a:p>
          <a:endParaRPr lang="en-US"/>
        </a:p>
      </dgm:t>
    </dgm:pt>
    <dgm:pt modelId="{C105C4EE-DE6B-4966-8619-0D362D030BB2}" type="sibTrans" cxnId="{87E77F73-DBF6-42DD-9A8D-D8949E7A9C1C}">
      <dgm:prSet/>
      <dgm:spPr/>
      <dgm:t>
        <a:bodyPr/>
        <a:lstStyle/>
        <a:p>
          <a:endParaRPr lang="en-US"/>
        </a:p>
      </dgm:t>
    </dgm:pt>
    <dgm:pt modelId="{BF2722EF-85F5-4132-9318-66318F6E2016}">
      <dgm:prSet phldrT="[Text]" custT="1"/>
      <dgm:spPr>
        <a:solidFill>
          <a:srgbClr val="00B0F0"/>
        </a:solidFill>
      </dgm:spPr>
      <dgm:t>
        <a:bodyPr/>
        <a:lstStyle/>
        <a:p>
          <a:r>
            <a:rPr lang="en-US" sz="1800" dirty="0"/>
            <a:t>Adminis-tration</a:t>
          </a:r>
        </a:p>
      </dgm:t>
    </dgm:pt>
    <dgm:pt modelId="{435374E6-7919-4115-BC3C-4A3D70C032D9}" type="parTrans" cxnId="{28E5EB3A-88B2-42A5-8CB3-B07624B8E548}">
      <dgm:prSet/>
      <dgm:spPr/>
      <dgm:t>
        <a:bodyPr/>
        <a:lstStyle/>
        <a:p>
          <a:endParaRPr lang="en-US"/>
        </a:p>
      </dgm:t>
    </dgm:pt>
    <dgm:pt modelId="{A538F9B2-60F5-4707-8685-08783CAA1DC1}" type="sibTrans" cxnId="{28E5EB3A-88B2-42A5-8CB3-B07624B8E548}">
      <dgm:prSet/>
      <dgm:spPr/>
      <dgm:t>
        <a:bodyPr/>
        <a:lstStyle/>
        <a:p>
          <a:endParaRPr lang="en-US"/>
        </a:p>
      </dgm:t>
    </dgm:pt>
    <dgm:pt modelId="{F2D11A02-0967-4928-8A7A-61F3D2CAFE62}" type="pres">
      <dgm:prSet presAssocID="{5FF46DF9-F061-4B78-B986-CD22355A0903}" presName="Name0" presStyleCnt="0">
        <dgm:presLayoutVars>
          <dgm:chMax val="1"/>
          <dgm:dir/>
          <dgm:animLvl val="ctr"/>
          <dgm:resizeHandles val="exact"/>
        </dgm:presLayoutVars>
      </dgm:prSet>
      <dgm:spPr/>
    </dgm:pt>
    <dgm:pt modelId="{4D98C0C1-1EEA-4F5F-ADBE-E2B472264FFD}" type="pres">
      <dgm:prSet presAssocID="{4C5C2A10-FC0A-4B11-8CD6-810DB430A171}" presName="centerShape" presStyleLbl="node0" presStyleIdx="0" presStyleCnt="1"/>
      <dgm:spPr/>
    </dgm:pt>
    <dgm:pt modelId="{28FC394C-43CE-46B6-955B-52120D248D8B}" type="pres">
      <dgm:prSet presAssocID="{9182B79B-2E7D-4CEA-B3CE-11B3F434D944}" presName="node" presStyleLbl="node1" presStyleIdx="0" presStyleCnt="5" custScaleX="123599" custScaleY="123599" custRadScaleRad="100225" custRadScaleInc="-9272">
        <dgm:presLayoutVars>
          <dgm:bulletEnabled val="1"/>
        </dgm:presLayoutVars>
      </dgm:prSet>
      <dgm:spPr/>
    </dgm:pt>
    <dgm:pt modelId="{66ADEB20-31CE-44FC-A704-2DE5DA3DF4F1}" type="pres">
      <dgm:prSet presAssocID="{9182B79B-2E7D-4CEA-B3CE-11B3F434D944}" presName="dummy" presStyleCnt="0"/>
      <dgm:spPr/>
    </dgm:pt>
    <dgm:pt modelId="{AF83EB6F-8ECA-4E14-9497-53459FAD17CE}" type="pres">
      <dgm:prSet presAssocID="{7E8444D9-9757-44A6-BB34-DCBB1EC9BD2F}" presName="sibTrans" presStyleLbl="sibTrans2D1" presStyleIdx="0" presStyleCnt="5"/>
      <dgm:spPr/>
    </dgm:pt>
    <dgm:pt modelId="{A365C83F-4337-4FE2-BDF2-B48D521457F6}" type="pres">
      <dgm:prSet presAssocID="{DC5134AC-4413-4D06-B1A6-9897BC2716AB}" presName="node" presStyleLbl="node1" presStyleIdx="1" presStyleCnt="5" custScaleX="137412" custScaleY="139257">
        <dgm:presLayoutVars>
          <dgm:bulletEnabled val="1"/>
        </dgm:presLayoutVars>
      </dgm:prSet>
      <dgm:spPr/>
    </dgm:pt>
    <dgm:pt modelId="{4C657E1C-CEE3-4B69-8E06-4A5EC20445BD}" type="pres">
      <dgm:prSet presAssocID="{DC5134AC-4413-4D06-B1A6-9897BC2716AB}" presName="dummy" presStyleCnt="0"/>
      <dgm:spPr/>
    </dgm:pt>
    <dgm:pt modelId="{F4A48CF9-B639-4FFE-9788-12CF79E54DEE}" type="pres">
      <dgm:prSet presAssocID="{B1D5D89B-75FF-4C6B-9DEE-2F2A63448709}" presName="sibTrans" presStyleLbl="sibTrans2D1" presStyleIdx="1" presStyleCnt="5"/>
      <dgm:spPr/>
    </dgm:pt>
    <dgm:pt modelId="{38DF7FD6-6986-474D-A4B1-2A0EBC94AF1A}" type="pres">
      <dgm:prSet presAssocID="{6DCBAD8D-B771-4AFD-B5C6-697AA6C49966}" presName="node" presStyleLbl="node1" presStyleIdx="2" presStyleCnt="5" custScaleX="130699" custScaleY="127312">
        <dgm:presLayoutVars>
          <dgm:bulletEnabled val="1"/>
        </dgm:presLayoutVars>
      </dgm:prSet>
      <dgm:spPr/>
    </dgm:pt>
    <dgm:pt modelId="{E0906551-C84D-42F4-9626-434413D641DF}" type="pres">
      <dgm:prSet presAssocID="{6DCBAD8D-B771-4AFD-B5C6-697AA6C49966}" presName="dummy" presStyleCnt="0"/>
      <dgm:spPr/>
    </dgm:pt>
    <dgm:pt modelId="{B8D3ABC2-3368-4B87-8CCF-2E0B65A4C7F1}" type="pres">
      <dgm:prSet presAssocID="{61AE9406-D8EF-4ECB-8339-E7900B9C4A3A}" presName="sibTrans" presStyleLbl="sibTrans2D1" presStyleIdx="2" presStyleCnt="5"/>
      <dgm:spPr/>
    </dgm:pt>
    <dgm:pt modelId="{EFD81948-3725-40C0-B700-C7CCF36CE1D7}" type="pres">
      <dgm:prSet presAssocID="{A84AE8A0-2398-4941-83F8-2ACE0B1FD02F}" presName="node" presStyleLbl="node1" presStyleIdx="3" presStyleCnt="5" custScaleX="127463" custScaleY="118906">
        <dgm:presLayoutVars>
          <dgm:bulletEnabled val="1"/>
        </dgm:presLayoutVars>
      </dgm:prSet>
      <dgm:spPr/>
    </dgm:pt>
    <dgm:pt modelId="{777A4512-6DB0-40A3-A1B3-B53D7673DCE6}" type="pres">
      <dgm:prSet presAssocID="{A84AE8A0-2398-4941-83F8-2ACE0B1FD02F}" presName="dummy" presStyleCnt="0"/>
      <dgm:spPr/>
    </dgm:pt>
    <dgm:pt modelId="{A12AC73A-BC70-4D10-8520-86B0B70D91F6}" type="pres">
      <dgm:prSet presAssocID="{C105C4EE-DE6B-4966-8619-0D362D030BB2}" presName="sibTrans" presStyleLbl="sibTrans2D1" presStyleIdx="3" presStyleCnt="5"/>
      <dgm:spPr/>
    </dgm:pt>
    <dgm:pt modelId="{9F9B10D5-6F23-4499-8760-6D87C32EFCCE}" type="pres">
      <dgm:prSet presAssocID="{BF2722EF-85F5-4132-9318-66318F6E2016}" presName="node" presStyleLbl="node1" presStyleIdx="4" presStyleCnt="5" custScaleX="133876" custScaleY="125282">
        <dgm:presLayoutVars>
          <dgm:bulletEnabled val="1"/>
        </dgm:presLayoutVars>
      </dgm:prSet>
      <dgm:spPr/>
    </dgm:pt>
    <dgm:pt modelId="{E4C5D188-E266-4EC3-A8A0-DE48EEB7D34D}" type="pres">
      <dgm:prSet presAssocID="{BF2722EF-85F5-4132-9318-66318F6E2016}" presName="dummy" presStyleCnt="0"/>
      <dgm:spPr/>
    </dgm:pt>
    <dgm:pt modelId="{D3BC91D7-FECA-4EFA-B012-E614A092FF07}" type="pres">
      <dgm:prSet presAssocID="{A538F9B2-60F5-4707-8685-08783CAA1DC1}" presName="sibTrans" presStyleLbl="sibTrans2D1" presStyleIdx="4" presStyleCnt="5"/>
      <dgm:spPr/>
    </dgm:pt>
  </dgm:ptLst>
  <dgm:cxnLst>
    <dgm:cxn modelId="{69EB6306-CDD5-4618-B163-913B04EDE7C6}" type="presOf" srcId="{A538F9B2-60F5-4707-8685-08783CAA1DC1}" destId="{D3BC91D7-FECA-4EFA-B012-E614A092FF07}" srcOrd="0" destOrd="0" presId="urn:microsoft.com/office/officeart/2005/8/layout/radial6"/>
    <dgm:cxn modelId="{4912B72B-43AF-445F-8554-4F79D1997458}" srcId="{4C5C2A10-FC0A-4B11-8CD6-810DB430A171}" destId="{DC5134AC-4413-4D06-B1A6-9897BC2716AB}" srcOrd="1" destOrd="0" parTransId="{E88BD4D7-083A-467B-A81B-904AAA367A71}" sibTransId="{B1D5D89B-75FF-4C6B-9DEE-2F2A63448709}"/>
    <dgm:cxn modelId="{8BC8B52F-91DE-4534-87F1-2A2127FD7662}" srcId="{4C5C2A10-FC0A-4B11-8CD6-810DB430A171}" destId="{6DCBAD8D-B771-4AFD-B5C6-697AA6C49966}" srcOrd="2" destOrd="0" parTransId="{C15ECBFB-CE60-4187-AFE8-18EF9558D7DD}" sibTransId="{61AE9406-D8EF-4ECB-8339-E7900B9C4A3A}"/>
    <dgm:cxn modelId="{28E5EB3A-88B2-42A5-8CB3-B07624B8E548}" srcId="{4C5C2A10-FC0A-4B11-8CD6-810DB430A171}" destId="{BF2722EF-85F5-4132-9318-66318F6E2016}" srcOrd="4" destOrd="0" parTransId="{435374E6-7919-4115-BC3C-4A3D70C032D9}" sibTransId="{A538F9B2-60F5-4707-8685-08783CAA1DC1}"/>
    <dgm:cxn modelId="{D2DD615B-C7D9-439E-BFAB-C4D593BAE92D}" type="presOf" srcId="{9182B79B-2E7D-4CEA-B3CE-11B3F434D944}" destId="{28FC394C-43CE-46B6-955B-52120D248D8B}" srcOrd="0" destOrd="0" presId="urn:microsoft.com/office/officeart/2005/8/layout/radial6"/>
    <dgm:cxn modelId="{87E77F73-DBF6-42DD-9A8D-D8949E7A9C1C}" srcId="{4C5C2A10-FC0A-4B11-8CD6-810DB430A171}" destId="{A84AE8A0-2398-4941-83F8-2ACE0B1FD02F}" srcOrd="3" destOrd="0" parTransId="{6D00D7D0-131D-4F6E-B8AC-720E55049768}" sibTransId="{C105C4EE-DE6B-4966-8619-0D362D030BB2}"/>
    <dgm:cxn modelId="{C4F67654-A2CC-4FB2-B06C-EED2A5AA4E44}" type="presOf" srcId="{BF2722EF-85F5-4132-9318-66318F6E2016}" destId="{9F9B10D5-6F23-4499-8760-6D87C32EFCCE}" srcOrd="0" destOrd="0" presId="urn:microsoft.com/office/officeart/2005/8/layout/radial6"/>
    <dgm:cxn modelId="{2D64A777-5C8A-4FE6-B882-3D1D57710134}" type="presOf" srcId="{5FF46DF9-F061-4B78-B986-CD22355A0903}" destId="{F2D11A02-0967-4928-8A7A-61F3D2CAFE62}" srcOrd="0" destOrd="0" presId="urn:microsoft.com/office/officeart/2005/8/layout/radial6"/>
    <dgm:cxn modelId="{932C4E58-A205-4F8A-96B1-313C3513788E}" type="presOf" srcId="{7E8444D9-9757-44A6-BB34-DCBB1EC9BD2F}" destId="{AF83EB6F-8ECA-4E14-9497-53459FAD17CE}" srcOrd="0" destOrd="0" presId="urn:microsoft.com/office/officeart/2005/8/layout/radial6"/>
    <dgm:cxn modelId="{D9F3E978-1C90-403A-8BEB-6E0E70B07540}" type="presOf" srcId="{DC5134AC-4413-4D06-B1A6-9897BC2716AB}" destId="{A365C83F-4337-4FE2-BDF2-B48D521457F6}" srcOrd="0" destOrd="0" presId="urn:microsoft.com/office/officeart/2005/8/layout/radial6"/>
    <dgm:cxn modelId="{20BB998F-DD34-4AD1-89B5-873A7DEB4037}" type="presOf" srcId="{A84AE8A0-2398-4941-83F8-2ACE0B1FD02F}" destId="{EFD81948-3725-40C0-B700-C7CCF36CE1D7}" srcOrd="0" destOrd="0" presId="urn:microsoft.com/office/officeart/2005/8/layout/radial6"/>
    <dgm:cxn modelId="{5ADA8598-707E-413B-8A68-35B1179477AD}" type="presOf" srcId="{61AE9406-D8EF-4ECB-8339-E7900B9C4A3A}" destId="{B8D3ABC2-3368-4B87-8CCF-2E0B65A4C7F1}" srcOrd="0" destOrd="0" presId="urn:microsoft.com/office/officeart/2005/8/layout/radial6"/>
    <dgm:cxn modelId="{EB50B8A0-3D7D-4B02-A016-A0A8F4A1B39F}" srcId="{5FF46DF9-F061-4B78-B986-CD22355A0903}" destId="{4C5C2A10-FC0A-4B11-8CD6-810DB430A171}" srcOrd="0" destOrd="0" parTransId="{02C63C75-1083-4EB9-90DD-A084646C02A8}" sibTransId="{CC3B0ABB-EC75-47EC-B8E2-4DFCA53A9285}"/>
    <dgm:cxn modelId="{CFC63ABE-75DC-471D-9807-20DFF47AF0C9}" type="presOf" srcId="{4C5C2A10-FC0A-4B11-8CD6-810DB430A171}" destId="{4D98C0C1-1EEA-4F5F-ADBE-E2B472264FFD}" srcOrd="0" destOrd="0" presId="urn:microsoft.com/office/officeart/2005/8/layout/radial6"/>
    <dgm:cxn modelId="{D034E0C5-1631-4CD0-BBB3-9120D52DFB87}" type="presOf" srcId="{6DCBAD8D-B771-4AFD-B5C6-697AA6C49966}" destId="{38DF7FD6-6986-474D-A4B1-2A0EBC94AF1A}" srcOrd="0" destOrd="0" presId="urn:microsoft.com/office/officeart/2005/8/layout/radial6"/>
    <dgm:cxn modelId="{F5C63DD7-F67A-4C66-9CD9-45148E62B7C9}" type="presOf" srcId="{C105C4EE-DE6B-4966-8619-0D362D030BB2}" destId="{A12AC73A-BC70-4D10-8520-86B0B70D91F6}" srcOrd="0" destOrd="0" presId="urn:microsoft.com/office/officeart/2005/8/layout/radial6"/>
    <dgm:cxn modelId="{11816CDD-5690-44C8-9ED8-861452065C5D}" srcId="{4C5C2A10-FC0A-4B11-8CD6-810DB430A171}" destId="{9182B79B-2E7D-4CEA-B3CE-11B3F434D944}" srcOrd="0" destOrd="0" parTransId="{E0CFD511-4B61-45B7-9303-5F3932CD36A1}" sibTransId="{7E8444D9-9757-44A6-BB34-DCBB1EC9BD2F}"/>
    <dgm:cxn modelId="{67E56CE8-1755-4E65-B608-450A4F0D36D5}" type="presOf" srcId="{B1D5D89B-75FF-4C6B-9DEE-2F2A63448709}" destId="{F4A48CF9-B639-4FFE-9788-12CF79E54DEE}" srcOrd="0" destOrd="0" presId="urn:microsoft.com/office/officeart/2005/8/layout/radial6"/>
    <dgm:cxn modelId="{0F5D71A2-E232-43E9-9359-A71DA188C58C}" type="presParOf" srcId="{F2D11A02-0967-4928-8A7A-61F3D2CAFE62}" destId="{4D98C0C1-1EEA-4F5F-ADBE-E2B472264FFD}" srcOrd="0" destOrd="0" presId="urn:microsoft.com/office/officeart/2005/8/layout/radial6"/>
    <dgm:cxn modelId="{0397057F-CAF7-4220-B84B-C881F8B7DAE5}" type="presParOf" srcId="{F2D11A02-0967-4928-8A7A-61F3D2CAFE62}" destId="{28FC394C-43CE-46B6-955B-52120D248D8B}" srcOrd="1" destOrd="0" presId="urn:microsoft.com/office/officeart/2005/8/layout/radial6"/>
    <dgm:cxn modelId="{06B5437A-FD48-4F36-B034-55D950ADE7CB}" type="presParOf" srcId="{F2D11A02-0967-4928-8A7A-61F3D2CAFE62}" destId="{66ADEB20-31CE-44FC-A704-2DE5DA3DF4F1}" srcOrd="2" destOrd="0" presId="urn:microsoft.com/office/officeart/2005/8/layout/radial6"/>
    <dgm:cxn modelId="{E20980B0-B136-452A-AA47-D534489CDCF2}" type="presParOf" srcId="{F2D11A02-0967-4928-8A7A-61F3D2CAFE62}" destId="{AF83EB6F-8ECA-4E14-9497-53459FAD17CE}" srcOrd="3" destOrd="0" presId="urn:microsoft.com/office/officeart/2005/8/layout/radial6"/>
    <dgm:cxn modelId="{4F2B83B5-46F5-4DBC-BC2D-01BAB80AFA9C}" type="presParOf" srcId="{F2D11A02-0967-4928-8A7A-61F3D2CAFE62}" destId="{A365C83F-4337-4FE2-BDF2-B48D521457F6}" srcOrd="4" destOrd="0" presId="urn:microsoft.com/office/officeart/2005/8/layout/radial6"/>
    <dgm:cxn modelId="{40E48B36-83ED-4FD4-8677-7AFED7C74542}" type="presParOf" srcId="{F2D11A02-0967-4928-8A7A-61F3D2CAFE62}" destId="{4C657E1C-CEE3-4B69-8E06-4A5EC20445BD}" srcOrd="5" destOrd="0" presId="urn:microsoft.com/office/officeart/2005/8/layout/radial6"/>
    <dgm:cxn modelId="{5C86D367-265F-44FE-9A73-09C1C511CD9D}" type="presParOf" srcId="{F2D11A02-0967-4928-8A7A-61F3D2CAFE62}" destId="{F4A48CF9-B639-4FFE-9788-12CF79E54DEE}" srcOrd="6" destOrd="0" presId="urn:microsoft.com/office/officeart/2005/8/layout/radial6"/>
    <dgm:cxn modelId="{25A7B9C5-896A-46EF-A7D9-E3190FDAD63F}" type="presParOf" srcId="{F2D11A02-0967-4928-8A7A-61F3D2CAFE62}" destId="{38DF7FD6-6986-474D-A4B1-2A0EBC94AF1A}" srcOrd="7" destOrd="0" presId="urn:microsoft.com/office/officeart/2005/8/layout/radial6"/>
    <dgm:cxn modelId="{47C8D483-AFE0-4E81-8B1A-88770F2A301B}" type="presParOf" srcId="{F2D11A02-0967-4928-8A7A-61F3D2CAFE62}" destId="{E0906551-C84D-42F4-9626-434413D641DF}" srcOrd="8" destOrd="0" presId="urn:microsoft.com/office/officeart/2005/8/layout/radial6"/>
    <dgm:cxn modelId="{7F066E91-2C00-4990-8507-5845C74766D2}" type="presParOf" srcId="{F2D11A02-0967-4928-8A7A-61F3D2CAFE62}" destId="{B8D3ABC2-3368-4B87-8CCF-2E0B65A4C7F1}" srcOrd="9" destOrd="0" presId="urn:microsoft.com/office/officeart/2005/8/layout/radial6"/>
    <dgm:cxn modelId="{DCB991D9-DE48-4F1A-AA4A-ACC42C06613F}" type="presParOf" srcId="{F2D11A02-0967-4928-8A7A-61F3D2CAFE62}" destId="{EFD81948-3725-40C0-B700-C7CCF36CE1D7}" srcOrd="10" destOrd="0" presId="urn:microsoft.com/office/officeart/2005/8/layout/radial6"/>
    <dgm:cxn modelId="{E07A111B-CCED-4166-A7D0-ABB624D366B2}" type="presParOf" srcId="{F2D11A02-0967-4928-8A7A-61F3D2CAFE62}" destId="{777A4512-6DB0-40A3-A1B3-B53D7673DCE6}" srcOrd="11" destOrd="0" presId="urn:microsoft.com/office/officeart/2005/8/layout/radial6"/>
    <dgm:cxn modelId="{129D7542-7C26-4857-8488-79D48247CD0F}" type="presParOf" srcId="{F2D11A02-0967-4928-8A7A-61F3D2CAFE62}" destId="{A12AC73A-BC70-4D10-8520-86B0B70D91F6}" srcOrd="12" destOrd="0" presId="urn:microsoft.com/office/officeart/2005/8/layout/radial6"/>
    <dgm:cxn modelId="{BADC9652-E8FF-4D8E-A44E-CB3F09B2591A}" type="presParOf" srcId="{F2D11A02-0967-4928-8A7A-61F3D2CAFE62}" destId="{9F9B10D5-6F23-4499-8760-6D87C32EFCCE}" srcOrd="13" destOrd="0" presId="urn:microsoft.com/office/officeart/2005/8/layout/radial6"/>
    <dgm:cxn modelId="{33E89936-9904-4551-AD45-1B6C60C173D4}" type="presParOf" srcId="{F2D11A02-0967-4928-8A7A-61F3D2CAFE62}" destId="{E4C5D188-E266-4EC3-A8A0-DE48EEB7D34D}" srcOrd="14" destOrd="0" presId="urn:microsoft.com/office/officeart/2005/8/layout/radial6"/>
    <dgm:cxn modelId="{BE8CA012-6164-47E6-83A5-0EE239D441C4}" type="presParOf" srcId="{F2D11A02-0967-4928-8A7A-61F3D2CAFE62}" destId="{D3BC91D7-FECA-4EFA-B012-E614A092FF07}" srcOrd="15"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1226270-B967-4844-BE38-15B22A2CBC68}"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0D727815-6045-45B5-A494-C4A94331ABF0}">
      <dgm:prSet/>
      <dgm:spPr/>
      <dgm:t>
        <a:bodyPr/>
        <a:lstStyle/>
        <a:p>
          <a:r>
            <a:rPr lang="en-US" dirty="0"/>
            <a:t>Congressional Research Service (CRS)</a:t>
          </a:r>
        </a:p>
      </dgm:t>
    </dgm:pt>
    <dgm:pt modelId="{F472BCB8-6F99-4BE3-85C0-EE10F8F4156A}" type="parTrans" cxnId="{9BE1DD8F-3805-4DFF-A963-F1058F3FD6E1}">
      <dgm:prSet/>
      <dgm:spPr/>
      <dgm:t>
        <a:bodyPr/>
        <a:lstStyle/>
        <a:p>
          <a:endParaRPr lang="en-US"/>
        </a:p>
      </dgm:t>
    </dgm:pt>
    <dgm:pt modelId="{4BED087A-FB6E-4FC3-81B8-2F5EF98B00A2}" type="sibTrans" cxnId="{9BE1DD8F-3805-4DFF-A963-F1058F3FD6E1}">
      <dgm:prSet/>
      <dgm:spPr/>
      <dgm:t>
        <a:bodyPr/>
        <a:lstStyle/>
        <a:p>
          <a:endParaRPr lang="en-US"/>
        </a:p>
      </dgm:t>
    </dgm:pt>
    <dgm:pt modelId="{54DE94BC-D055-4459-A2D3-C0608AA74490}">
      <dgm:prSet/>
      <dgm:spPr/>
      <dgm:t>
        <a:bodyPr/>
        <a:lstStyle/>
        <a:p>
          <a:r>
            <a:rPr lang="en-US" dirty="0"/>
            <a:t>Congressional Budget Office (CBO)</a:t>
          </a:r>
        </a:p>
      </dgm:t>
    </dgm:pt>
    <dgm:pt modelId="{C26E6933-5E06-4C19-8735-45DF217541AA}" type="parTrans" cxnId="{BBA9BACC-EF01-40FB-A571-8D97FEBC85B0}">
      <dgm:prSet/>
      <dgm:spPr/>
      <dgm:t>
        <a:bodyPr/>
        <a:lstStyle/>
        <a:p>
          <a:endParaRPr lang="en-US"/>
        </a:p>
      </dgm:t>
    </dgm:pt>
    <dgm:pt modelId="{16FD84A3-F897-4DFD-9B54-126D3C80237A}" type="sibTrans" cxnId="{BBA9BACC-EF01-40FB-A571-8D97FEBC85B0}">
      <dgm:prSet/>
      <dgm:spPr/>
      <dgm:t>
        <a:bodyPr/>
        <a:lstStyle/>
        <a:p>
          <a:endParaRPr lang="en-US"/>
        </a:p>
      </dgm:t>
    </dgm:pt>
    <dgm:pt modelId="{DA3FB787-12B0-490B-9EDD-37B9A712C3E1}">
      <dgm:prSet/>
      <dgm:spPr/>
      <dgm:t>
        <a:bodyPr/>
        <a:lstStyle/>
        <a:p>
          <a:r>
            <a:rPr lang="en-US" dirty="0"/>
            <a:t>Government Accountability Office (GAO)</a:t>
          </a:r>
        </a:p>
      </dgm:t>
    </dgm:pt>
    <dgm:pt modelId="{8B983C2D-AAE2-4FAC-B963-7132706FDFB2}" type="parTrans" cxnId="{28154E3E-0C69-40A7-B739-4C269297C058}">
      <dgm:prSet/>
      <dgm:spPr/>
      <dgm:t>
        <a:bodyPr/>
        <a:lstStyle/>
        <a:p>
          <a:endParaRPr lang="en-US"/>
        </a:p>
      </dgm:t>
    </dgm:pt>
    <dgm:pt modelId="{05200281-E1CF-4E47-A6DD-545C014773D5}" type="sibTrans" cxnId="{28154E3E-0C69-40A7-B739-4C269297C058}">
      <dgm:prSet/>
      <dgm:spPr/>
      <dgm:t>
        <a:bodyPr/>
        <a:lstStyle/>
        <a:p>
          <a:endParaRPr lang="en-US"/>
        </a:p>
      </dgm:t>
    </dgm:pt>
    <dgm:pt modelId="{31C68500-D5DB-4341-A153-5D5894389F76}" type="pres">
      <dgm:prSet presAssocID="{31226270-B967-4844-BE38-15B22A2CBC68}" presName="linear" presStyleCnt="0">
        <dgm:presLayoutVars>
          <dgm:animLvl val="lvl"/>
          <dgm:resizeHandles val="exact"/>
        </dgm:presLayoutVars>
      </dgm:prSet>
      <dgm:spPr/>
    </dgm:pt>
    <dgm:pt modelId="{4A046E43-3291-46CB-80B9-33A857E4B07A}" type="pres">
      <dgm:prSet presAssocID="{0D727815-6045-45B5-A494-C4A94331ABF0}" presName="parentText" presStyleLbl="node1" presStyleIdx="0" presStyleCnt="3">
        <dgm:presLayoutVars>
          <dgm:chMax val="0"/>
          <dgm:bulletEnabled val="1"/>
        </dgm:presLayoutVars>
      </dgm:prSet>
      <dgm:spPr/>
    </dgm:pt>
    <dgm:pt modelId="{32A8DF13-2E8F-4ECF-BF2D-8DCF2CF31981}" type="pres">
      <dgm:prSet presAssocID="{4BED087A-FB6E-4FC3-81B8-2F5EF98B00A2}" presName="spacer" presStyleCnt="0"/>
      <dgm:spPr/>
    </dgm:pt>
    <dgm:pt modelId="{9926054E-5F7B-4EBB-BC0B-2B1A2AD7F613}" type="pres">
      <dgm:prSet presAssocID="{54DE94BC-D055-4459-A2D3-C0608AA74490}" presName="parentText" presStyleLbl="node1" presStyleIdx="1" presStyleCnt="3">
        <dgm:presLayoutVars>
          <dgm:chMax val="0"/>
          <dgm:bulletEnabled val="1"/>
        </dgm:presLayoutVars>
      </dgm:prSet>
      <dgm:spPr/>
    </dgm:pt>
    <dgm:pt modelId="{CC8EC25B-3A36-44DC-9576-3A2A0ACAF0BE}" type="pres">
      <dgm:prSet presAssocID="{16FD84A3-F897-4DFD-9B54-126D3C80237A}" presName="spacer" presStyleCnt="0"/>
      <dgm:spPr/>
    </dgm:pt>
    <dgm:pt modelId="{F2058EA7-7843-4089-BC1C-F251B6D977B3}" type="pres">
      <dgm:prSet presAssocID="{DA3FB787-12B0-490B-9EDD-37B9A712C3E1}" presName="parentText" presStyleLbl="node1" presStyleIdx="2" presStyleCnt="3">
        <dgm:presLayoutVars>
          <dgm:chMax val="0"/>
          <dgm:bulletEnabled val="1"/>
        </dgm:presLayoutVars>
      </dgm:prSet>
      <dgm:spPr/>
    </dgm:pt>
  </dgm:ptLst>
  <dgm:cxnLst>
    <dgm:cxn modelId="{28154E3E-0C69-40A7-B739-4C269297C058}" srcId="{31226270-B967-4844-BE38-15B22A2CBC68}" destId="{DA3FB787-12B0-490B-9EDD-37B9A712C3E1}" srcOrd="2" destOrd="0" parTransId="{8B983C2D-AAE2-4FAC-B963-7132706FDFB2}" sibTransId="{05200281-E1CF-4E47-A6DD-545C014773D5}"/>
    <dgm:cxn modelId="{925AB03F-16D5-4C25-BED6-85179A5B54BF}" type="presOf" srcId="{0D727815-6045-45B5-A494-C4A94331ABF0}" destId="{4A046E43-3291-46CB-80B9-33A857E4B07A}" srcOrd="0" destOrd="0" presId="urn:microsoft.com/office/officeart/2005/8/layout/vList2"/>
    <dgm:cxn modelId="{9BE1DD8F-3805-4DFF-A963-F1058F3FD6E1}" srcId="{31226270-B967-4844-BE38-15B22A2CBC68}" destId="{0D727815-6045-45B5-A494-C4A94331ABF0}" srcOrd="0" destOrd="0" parTransId="{F472BCB8-6F99-4BE3-85C0-EE10F8F4156A}" sibTransId="{4BED087A-FB6E-4FC3-81B8-2F5EF98B00A2}"/>
    <dgm:cxn modelId="{622FCAB4-992E-4A60-88FC-E325100BACCE}" type="presOf" srcId="{31226270-B967-4844-BE38-15B22A2CBC68}" destId="{31C68500-D5DB-4341-A153-5D5894389F76}" srcOrd="0" destOrd="0" presId="urn:microsoft.com/office/officeart/2005/8/layout/vList2"/>
    <dgm:cxn modelId="{561B55BC-1607-40C9-AB22-10B14DAB7FB5}" type="presOf" srcId="{DA3FB787-12B0-490B-9EDD-37B9A712C3E1}" destId="{F2058EA7-7843-4089-BC1C-F251B6D977B3}" srcOrd="0" destOrd="0" presId="urn:microsoft.com/office/officeart/2005/8/layout/vList2"/>
    <dgm:cxn modelId="{BBA9BACC-EF01-40FB-A571-8D97FEBC85B0}" srcId="{31226270-B967-4844-BE38-15B22A2CBC68}" destId="{54DE94BC-D055-4459-A2D3-C0608AA74490}" srcOrd="1" destOrd="0" parTransId="{C26E6933-5E06-4C19-8735-45DF217541AA}" sibTransId="{16FD84A3-F897-4DFD-9B54-126D3C80237A}"/>
    <dgm:cxn modelId="{C7F59DCE-889A-400F-BAC2-369E6257FE6D}" type="presOf" srcId="{54DE94BC-D055-4459-A2D3-C0608AA74490}" destId="{9926054E-5F7B-4EBB-BC0B-2B1A2AD7F613}" srcOrd="0" destOrd="0" presId="urn:microsoft.com/office/officeart/2005/8/layout/vList2"/>
    <dgm:cxn modelId="{A0396AB9-8530-441D-9C62-1553F1771D48}" type="presParOf" srcId="{31C68500-D5DB-4341-A153-5D5894389F76}" destId="{4A046E43-3291-46CB-80B9-33A857E4B07A}" srcOrd="0" destOrd="0" presId="urn:microsoft.com/office/officeart/2005/8/layout/vList2"/>
    <dgm:cxn modelId="{E68D30E9-C983-4B99-A20E-D7B1FA51F22C}" type="presParOf" srcId="{31C68500-D5DB-4341-A153-5D5894389F76}" destId="{32A8DF13-2E8F-4ECF-BF2D-8DCF2CF31981}" srcOrd="1" destOrd="0" presId="urn:microsoft.com/office/officeart/2005/8/layout/vList2"/>
    <dgm:cxn modelId="{6A134B48-6C29-4989-8FD6-3EE5A0E12F77}" type="presParOf" srcId="{31C68500-D5DB-4341-A153-5D5894389F76}" destId="{9926054E-5F7B-4EBB-BC0B-2B1A2AD7F613}" srcOrd="2" destOrd="0" presId="urn:microsoft.com/office/officeart/2005/8/layout/vList2"/>
    <dgm:cxn modelId="{05436DAB-2BA6-4026-A42A-5F486B64E4BB}" type="presParOf" srcId="{31C68500-D5DB-4341-A153-5D5894389F76}" destId="{CC8EC25B-3A36-44DC-9576-3A2A0ACAF0BE}" srcOrd="3" destOrd="0" presId="urn:microsoft.com/office/officeart/2005/8/layout/vList2"/>
    <dgm:cxn modelId="{D5906757-2811-4005-93D0-062E325444C4}" type="presParOf" srcId="{31C68500-D5DB-4341-A153-5D5894389F76}" destId="{F2058EA7-7843-4089-BC1C-F251B6D977B3}"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39AC2A0-ADFC-4627-8E31-FB275D928496}" type="doc">
      <dgm:prSet loTypeId="urn:microsoft.com/office/officeart/2005/8/layout/default" loCatId="list" qsTypeId="urn:microsoft.com/office/officeart/2005/8/quickstyle/simple1" qsCatId="simple" csTypeId="urn:microsoft.com/office/officeart/2005/8/colors/colorful5" csCatId="colorful" phldr="1"/>
      <dgm:spPr/>
      <dgm:t>
        <a:bodyPr/>
        <a:lstStyle/>
        <a:p>
          <a:endParaRPr lang="en-US"/>
        </a:p>
      </dgm:t>
    </dgm:pt>
    <dgm:pt modelId="{5CAC96BA-1103-4CB9-AB79-4AB79DE153DF}">
      <dgm:prSet custT="1"/>
      <dgm:spPr/>
      <dgm:t>
        <a:bodyPr/>
        <a:lstStyle/>
        <a:p>
          <a:r>
            <a:rPr lang="en-US" sz="2000" b="1" dirty="0"/>
            <a:t>1958 National Aeronautics and Space Act (NASA Act)</a:t>
          </a:r>
        </a:p>
        <a:p>
          <a:r>
            <a:rPr lang="en-US" sz="1600" b="1" dirty="0"/>
            <a:t>(created NASA, split space between NASA and DOD)</a:t>
          </a:r>
          <a:endParaRPr lang="en-US" sz="1600" dirty="0"/>
        </a:p>
      </dgm:t>
    </dgm:pt>
    <dgm:pt modelId="{6807CEE4-E4A7-44D7-B79E-A9DE3D0E9217}" type="parTrans" cxnId="{C84583B5-8B52-4CE2-919F-4D88BFB965C5}">
      <dgm:prSet/>
      <dgm:spPr/>
      <dgm:t>
        <a:bodyPr/>
        <a:lstStyle/>
        <a:p>
          <a:endParaRPr lang="en-US"/>
        </a:p>
      </dgm:t>
    </dgm:pt>
    <dgm:pt modelId="{00DE4D82-2709-4FA0-8806-AFF1332FE3AC}" type="sibTrans" cxnId="{C84583B5-8B52-4CE2-919F-4D88BFB965C5}">
      <dgm:prSet/>
      <dgm:spPr/>
      <dgm:t>
        <a:bodyPr/>
        <a:lstStyle/>
        <a:p>
          <a:endParaRPr lang="en-US"/>
        </a:p>
      </dgm:t>
    </dgm:pt>
    <dgm:pt modelId="{B47FFD5B-87FA-4566-B185-11B9E024932B}">
      <dgm:prSet custT="1"/>
      <dgm:spPr/>
      <dgm:t>
        <a:bodyPr/>
        <a:lstStyle/>
        <a:p>
          <a:r>
            <a:rPr lang="en-US" sz="2200" b="1" dirty="0"/>
            <a:t>NASA Authorization Acts</a:t>
          </a:r>
        </a:p>
        <a:p>
          <a:r>
            <a:rPr lang="en-US" sz="1600" b="1" dirty="0"/>
            <a:t>(once annual, </a:t>
          </a:r>
        </a:p>
        <a:p>
          <a:r>
            <a:rPr lang="en-US" sz="1600" b="1" dirty="0"/>
            <a:t>now periodic)</a:t>
          </a:r>
          <a:endParaRPr lang="en-US" sz="1600" dirty="0"/>
        </a:p>
      </dgm:t>
    </dgm:pt>
    <dgm:pt modelId="{70158142-F95D-459D-B1B8-00F6EFE6EE2C}" type="parTrans" cxnId="{E0B222A2-9758-445D-ACE0-921CA323F3B6}">
      <dgm:prSet/>
      <dgm:spPr/>
      <dgm:t>
        <a:bodyPr/>
        <a:lstStyle/>
        <a:p>
          <a:endParaRPr lang="en-US"/>
        </a:p>
      </dgm:t>
    </dgm:pt>
    <dgm:pt modelId="{292CC0C2-AF80-4B6F-A9B9-4070698806E6}" type="sibTrans" cxnId="{E0B222A2-9758-445D-ACE0-921CA323F3B6}">
      <dgm:prSet/>
      <dgm:spPr/>
      <dgm:t>
        <a:bodyPr/>
        <a:lstStyle/>
        <a:p>
          <a:endParaRPr lang="en-US"/>
        </a:p>
      </dgm:t>
    </dgm:pt>
    <dgm:pt modelId="{FEB1CF43-F9E9-4985-A235-337FAD040E7D}">
      <dgm:prSet custT="1"/>
      <dgm:spPr/>
      <dgm:t>
        <a:bodyPr/>
        <a:lstStyle/>
        <a:p>
          <a:r>
            <a:rPr lang="en-US" sz="2400" b="1" dirty="0"/>
            <a:t>National Defense Authorization Acts (NDAAs) </a:t>
          </a:r>
        </a:p>
        <a:p>
          <a:r>
            <a:rPr lang="en-US" sz="2000" b="1" dirty="0"/>
            <a:t>(annual since 1961)</a:t>
          </a:r>
          <a:endParaRPr lang="en-US" sz="2000" dirty="0"/>
        </a:p>
      </dgm:t>
    </dgm:pt>
    <dgm:pt modelId="{09D20A63-CCFC-491A-86B4-221FD92D80B3}" type="parTrans" cxnId="{C1BE8D01-34C4-48FE-9474-4566CEA6265A}">
      <dgm:prSet/>
      <dgm:spPr/>
      <dgm:t>
        <a:bodyPr/>
        <a:lstStyle/>
        <a:p>
          <a:endParaRPr lang="en-US"/>
        </a:p>
      </dgm:t>
    </dgm:pt>
    <dgm:pt modelId="{4DC0937C-C924-46E0-B859-50A8A6AA4668}" type="sibTrans" cxnId="{C1BE8D01-34C4-48FE-9474-4566CEA6265A}">
      <dgm:prSet/>
      <dgm:spPr/>
      <dgm:t>
        <a:bodyPr/>
        <a:lstStyle/>
        <a:p>
          <a:endParaRPr lang="en-US"/>
        </a:p>
      </dgm:t>
    </dgm:pt>
    <dgm:pt modelId="{1A6BC823-3E3B-4831-A9D5-DA3C80B0F17C}">
      <dgm:prSet custT="1"/>
      <dgm:spPr/>
      <dgm:t>
        <a:bodyPr/>
        <a:lstStyle/>
        <a:p>
          <a:r>
            <a:rPr lang="en-US" sz="2400" b="1" dirty="0"/>
            <a:t>Annual Appropriations</a:t>
          </a:r>
          <a:endParaRPr lang="en-US" sz="2400" dirty="0"/>
        </a:p>
      </dgm:t>
    </dgm:pt>
    <dgm:pt modelId="{0F223FB6-E884-4FD6-8180-69937AF30C1D}" type="parTrans" cxnId="{10218410-AA8B-4727-8B7B-163D2C8AE216}">
      <dgm:prSet/>
      <dgm:spPr/>
      <dgm:t>
        <a:bodyPr/>
        <a:lstStyle/>
        <a:p>
          <a:endParaRPr lang="en-US"/>
        </a:p>
      </dgm:t>
    </dgm:pt>
    <dgm:pt modelId="{E381CDB5-FC65-4581-8C40-E564E43ACF9B}" type="sibTrans" cxnId="{10218410-AA8B-4727-8B7B-163D2C8AE216}">
      <dgm:prSet/>
      <dgm:spPr/>
      <dgm:t>
        <a:bodyPr/>
        <a:lstStyle/>
        <a:p>
          <a:endParaRPr lang="en-US"/>
        </a:p>
      </dgm:t>
    </dgm:pt>
    <dgm:pt modelId="{44D43A62-54AA-4897-BAE9-3C6C5A53E06A}" type="pres">
      <dgm:prSet presAssocID="{339AC2A0-ADFC-4627-8E31-FB275D928496}" presName="diagram" presStyleCnt="0">
        <dgm:presLayoutVars>
          <dgm:dir/>
          <dgm:resizeHandles val="exact"/>
        </dgm:presLayoutVars>
      </dgm:prSet>
      <dgm:spPr/>
    </dgm:pt>
    <dgm:pt modelId="{B600FB25-BE46-46E6-AAB1-15267177783D}" type="pres">
      <dgm:prSet presAssocID="{5CAC96BA-1103-4CB9-AB79-4AB79DE153DF}" presName="node" presStyleLbl="node1" presStyleIdx="0" presStyleCnt="4">
        <dgm:presLayoutVars>
          <dgm:bulletEnabled val="1"/>
        </dgm:presLayoutVars>
      </dgm:prSet>
      <dgm:spPr/>
    </dgm:pt>
    <dgm:pt modelId="{8DD3796B-A71D-4B98-9A26-D6369172400F}" type="pres">
      <dgm:prSet presAssocID="{00DE4D82-2709-4FA0-8806-AFF1332FE3AC}" presName="sibTrans" presStyleCnt="0"/>
      <dgm:spPr/>
    </dgm:pt>
    <dgm:pt modelId="{77D86CB9-4C00-4014-A624-DC74A90AF4C8}" type="pres">
      <dgm:prSet presAssocID="{B47FFD5B-87FA-4566-B185-11B9E024932B}" presName="node" presStyleLbl="node1" presStyleIdx="1" presStyleCnt="4">
        <dgm:presLayoutVars>
          <dgm:bulletEnabled val="1"/>
        </dgm:presLayoutVars>
      </dgm:prSet>
      <dgm:spPr/>
    </dgm:pt>
    <dgm:pt modelId="{FA10D637-F556-41C9-8D02-70F221FC7DE1}" type="pres">
      <dgm:prSet presAssocID="{292CC0C2-AF80-4B6F-A9B9-4070698806E6}" presName="sibTrans" presStyleCnt="0"/>
      <dgm:spPr/>
    </dgm:pt>
    <dgm:pt modelId="{C38EB1CA-ADFC-495A-B108-B69DA861C4C9}" type="pres">
      <dgm:prSet presAssocID="{FEB1CF43-F9E9-4985-A235-337FAD040E7D}" presName="node" presStyleLbl="node1" presStyleIdx="2" presStyleCnt="4">
        <dgm:presLayoutVars>
          <dgm:bulletEnabled val="1"/>
        </dgm:presLayoutVars>
      </dgm:prSet>
      <dgm:spPr/>
    </dgm:pt>
    <dgm:pt modelId="{D608CD7E-DF66-43E3-80B5-E97EF152867D}" type="pres">
      <dgm:prSet presAssocID="{4DC0937C-C924-46E0-B859-50A8A6AA4668}" presName="sibTrans" presStyleCnt="0"/>
      <dgm:spPr/>
    </dgm:pt>
    <dgm:pt modelId="{FF1179A4-CA7C-4679-B70D-89075CA4A174}" type="pres">
      <dgm:prSet presAssocID="{1A6BC823-3E3B-4831-A9D5-DA3C80B0F17C}" presName="node" presStyleLbl="node1" presStyleIdx="3" presStyleCnt="4">
        <dgm:presLayoutVars>
          <dgm:bulletEnabled val="1"/>
        </dgm:presLayoutVars>
      </dgm:prSet>
      <dgm:spPr/>
    </dgm:pt>
  </dgm:ptLst>
  <dgm:cxnLst>
    <dgm:cxn modelId="{C1BE8D01-34C4-48FE-9474-4566CEA6265A}" srcId="{339AC2A0-ADFC-4627-8E31-FB275D928496}" destId="{FEB1CF43-F9E9-4985-A235-337FAD040E7D}" srcOrd="2" destOrd="0" parTransId="{09D20A63-CCFC-491A-86B4-221FD92D80B3}" sibTransId="{4DC0937C-C924-46E0-B859-50A8A6AA4668}"/>
    <dgm:cxn modelId="{10218410-AA8B-4727-8B7B-163D2C8AE216}" srcId="{339AC2A0-ADFC-4627-8E31-FB275D928496}" destId="{1A6BC823-3E3B-4831-A9D5-DA3C80B0F17C}" srcOrd="3" destOrd="0" parTransId="{0F223FB6-E884-4FD6-8180-69937AF30C1D}" sibTransId="{E381CDB5-FC65-4581-8C40-E564E43ACF9B}"/>
    <dgm:cxn modelId="{1CBC8928-5E7D-47D8-99FE-250EDEA9AC49}" type="presOf" srcId="{B47FFD5B-87FA-4566-B185-11B9E024932B}" destId="{77D86CB9-4C00-4014-A624-DC74A90AF4C8}" srcOrd="0" destOrd="0" presId="urn:microsoft.com/office/officeart/2005/8/layout/default"/>
    <dgm:cxn modelId="{9DE12E44-F5BA-4DB7-B2E8-E99C60786203}" type="presOf" srcId="{5CAC96BA-1103-4CB9-AB79-4AB79DE153DF}" destId="{B600FB25-BE46-46E6-AAB1-15267177783D}" srcOrd="0" destOrd="0" presId="urn:microsoft.com/office/officeart/2005/8/layout/default"/>
    <dgm:cxn modelId="{0507C082-C0DE-4544-9785-440399D5C7B1}" type="presOf" srcId="{1A6BC823-3E3B-4831-A9D5-DA3C80B0F17C}" destId="{FF1179A4-CA7C-4679-B70D-89075CA4A174}" srcOrd="0" destOrd="0" presId="urn:microsoft.com/office/officeart/2005/8/layout/default"/>
    <dgm:cxn modelId="{0D58B094-9925-4555-8A82-A134EC794D3E}" type="presOf" srcId="{339AC2A0-ADFC-4627-8E31-FB275D928496}" destId="{44D43A62-54AA-4897-BAE9-3C6C5A53E06A}" srcOrd="0" destOrd="0" presId="urn:microsoft.com/office/officeart/2005/8/layout/default"/>
    <dgm:cxn modelId="{E0B222A2-9758-445D-ACE0-921CA323F3B6}" srcId="{339AC2A0-ADFC-4627-8E31-FB275D928496}" destId="{B47FFD5B-87FA-4566-B185-11B9E024932B}" srcOrd="1" destOrd="0" parTransId="{70158142-F95D-459D-B1B8-00F6EFE6EE2C}" sibTransId="{292CC0C2-AF80-4B6F-A9B9-4070698806E6}"/>
    <dgm:cxn modelId="{C84583B5-8B52-4CE2-919F-4D88BFB965C5}" srcId="{339AC2A0-ADFC-4627-8E31-FB275D928496}" destId="{5CAC96BA-1103-4CB9-AB79-4AB79DE153DF}" srcOrd="0" destOrd="0" parTransId="{6807CEE4-E4A7-44D7-B79E-A9DE3D0E9217}" sibTransId="{00DE4D82-2709-4FA0-8806-AFF1332FE3AC}"/>
    <dgm:cxn modelId="{BE3EABB6-C6B4-45EC-AC25-808F9B5F5230}" type="presOf" srcId="{FEB1CF43-F9E9-4985-A235-337FAD040E7D}" destId="{C38EB1CA-ADFC-495A-B108-B69DA861C4C9}" srcOrd="0" destOrd="0" presId="urn:microsoft.com/office/officeart/2005/8/layout/default"/>
    <dgm:cxn modelId="{A7BB7EB2-F584-4C1F-BC29-9B72B399B835}" type="presParOf" srcId="{44D43A62-54AA-4897-BAE9-3C6C5A53E06A}" destId="{B600FB25-BE46-46E6-AAB1-15267177783D}" srcOrd="0" destOrd="0" presId="urn:microsoft.com/office/officeart/2005/8/layout/default"/>
    <dgm:cxn modelId="{2770043D-2802-4C73-B555-77341D643138}" type="presParOf" srcId="{44D43A62-54AA-4897-BAE9-3C6C5A53E06A}" destId="{8DD3796B-A71D-4B98-9A26-D6369172400F}" srcOrd="1" destOrd="0" presId="urn:microsoft.com/office/officeart/2005/8/layout/default"/>
    <dgm:cxn modelId="{E7D4D009-1749-4A80-B608-338282FD802E}" type="presParOf" srcId="{44D43A62-54AA-4897-BAE9-3C6C5A53E06A}" destId="{77D86CB9-4C00-4014-A624-DC74A90AF4C8}" srcOrd="2" destOrd="0" presId="urn:microsoft.com/office/officeart/2005/8/layout/default"/>
    <dgm:cxn modelId="{D0837D9A-55A1-4446-971E-99975BED34C3}" type="presParOf" srcId="{44D43A62-54AA-4897-BAE9-3C6C5A53E06A}" destId="{FA10D637-F556-41C9-8D02-70F221FC7DE1}" srcOrd="3" destOrd="0" presId="urn:microsoft.com/office/officeart/2005/8/layout/default"/>
    <dgm:cxn modelId="{A3F0E43B-20AF-45DF-B881-B3F25642BDC4}" type="presParOf" srcId="{44D43A62-54AA-4897-BAE9-3C6C5A53E06A}" destId="{C38EB1CA-ADFC-495A-B108-B69DA861C4C9}" srcOrd="4" destOrd="0" presId="urn:microsoft.com/office/officeart/2005/8/layout/default"/>
    <dgm:cxn modelId="{109BB29E-5B97-4283-B4EE-3223820FBB8C}" type="presParOf" srcId="{44D43A62-54AA-4897-BAE9-3C6C5A53E06A}" destId="{D608CD7E-DF66-43E3-80B5-E97EF152867D}" srcOrd="5" destOrd="0" presId="urn:microsoft.com/office/officeart/2005/8/layout/default"/>
    <dgm:cxn modelId="{A699C0D2-EC12-41EF-97BC-8AB930559E3E}" type="presParOf" srcId="{44D43A62-54AA-4897-BAE9-3C6C5A53E06A}" destId="{FF1179A4-CA7C-4679-B70D-89075CA4A174}" srcOrd="6"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1AF733-C415-4DDB-A7E5-919068D3F804}">
      <dsp:nvSpPr>
        <dsp:cNvPr id="0" name=""/>
        <dsp:cNvSpPr/>
      </dsp:nvSpPr>
      <dsp:spPr>
        <a:xfrm>
          <a:off x="3943350" y="1933565"/>
          <a:ext cx="2789949" cy="484206"/>
        </a:xfrm>
        <a:custGeom>
          <a:avLst/>
          <a:gdLst/>
          <a:ahLst/>
          <a:cxnLst/>
          <a:rect l="0" t="0" r="0" b="0"/>
          <a:pathLst>
            <a:path>
              <a:moveTo>
                <a:pt x="0" y="0"/>
              </a:moveTo>
              <a:lnTo>
                <a:pt x="0" y="242103"/>
              </a:lnTo>
              <a:lnTo>
                <a:pt x="2789949" y="242103"/>
              </a:lnTo>
              <a:lnTo>
                <a:pt x="2789949" y="48420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61124F1-676F-4A75-91D6-4D4CCD001263}">
      <dsp:nvSpPr>
        <dsp:cNvPr id="0" name=""/>
        <dsp:cNvSpPr/>
      </dsp:nvSpPr>
      <dsp:spPr>
        <a:xfrm>
          <a:off x="3897630" y="1933565"/>
          <a:ext cx="91440" cy="484206"/>
        </a:xfrm>
        <a:custGeom>
          <a:avLst/>
          <a:gdLst/>
          <a:ahLst/>
          <a:cxnLst/>
          <a:rect l="0" t="0" r="0" b="0"/>
          <a:pathLst>
            <a:path>
              <a:moveTo>
                <a:pt x="45720" y="0"/>
              </a:moveTo>
              <a:lnTo>
                <a:pt x="45720" y="48420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0EA8542-2622-4F2D-95B3-ABC3ECD52DD7}">
      <dsp:nvSpPr>
        <dsp:cNvPr id="0" name=""/>
        <dsp:cNvSpPr/>
      </dsp:nvSpPr>
      <dsp:spPr>
        <a:xfrm>
          <a:off x="1153400" y="1933565"/>
          <a:ext cx="2789949" cy="484206"/>
        </a:xfrm>
        <a:custGeom>
          <a:avLst/>
          <a:gdLst/>
          <a:ahLst/>
          <a:cxnLst/>
          <a:rect l="0" t="0" r="0" b="0"/>
          <a:pathLst>
            <a:path>
              <a:moveTo>
                <a:pt x="2789949" y="0"/>
              </a:moveTo>
              <a:lnTo>
                <a:pt x="2789949" y="242103"/>
              </a:lnTo>
              <a:lnTo>
                <a:pt x="0" y="242103"/>
              </a:lnTo>
              <a:lnTo>
                <a:pt x="0" y="484206"/>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2A01FFA-AD67-4325-B286-8BA77B651912}">
      <dsp:nvSpPr>
        <dsp:cNvPr id="0" name=""/>
        <dsp:cNvSpPr/>
      </dsp:nvSpPr>
      <dsp:spPr>
        <a:xfrm>
          <a:off x="2790478" y="780694"/>
          <a:ext cx="2305742" cy="1152871"/>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700" tIns="12700" rIns="12700" bIns="12700" numCol="1" spcCol="1270" anchor="ctr" anchorCtr="0">
          <a:noAutofit/>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2000" b="0" i="0" u="none" strike="noStrike" kern="1200" cap="none" normalizeH="0" baseline="0" dirty="0">
              <a:effectLst/>
              <a:latin typeface="Times New Roman" panose="02020603050405020304" pitchFamily="18" charset="0"/>
            </a:rPr>
            <a:t>The People</a:t>
          </a:r>
        </a:p>
      </dsp:txBody>
      <dsp:txXfrm>
        <a:off x="2790478" y="780694"/>
        <a:ext cx="2305742" cy="1152871"/>
      </dsp:txXfrm>
    </dsp:sp>
    <dsp:sp modelId="{6A038F7D-2AD5-4839-B175-1406EC7356D0}">
      <dsp:nvSpPr>
        <dsp:cNvPr id="0" name=""/>
        <dsp:cNvSpPr/>
      </dsp:nvSpPr>
      <dsp:spPr>
        <a:xfrm>
          <a:off x="529" y="2417772"/>
          <a:ext cx="2305742" cy="115287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Executive Branch</a:t>
          </a:r>
        </a:p>
        <a:p>
          <a:pPr marL="0" marR="0" lvl="0" indent="0" algn="ctr" defTabSz="914400" rtl="0" eaLnBrk="0" fontAlgn="base" latinLnBrk="0" hangingPunct="0">
            <a:lnSpc>
              <a:spcPct val="90000"/>
            </a:lnSpc>
            <a:spcBef>
              <a:spcPct val="0"/>
            </a:spcBef>
            <a:spcAft>
              <a:spcPct val="0"/>
            </a:spcAft>
            <a:buClrTx/>
            <a:buSzTx/>
            <a:buFontTx/>
            <a:buNone/>
            <a:tabLst/>
          </a:pPr>
          <a:endParaRPr kumimoji="0" lang="en-US" altLang="en-US" sz="1200" b="1" i="0" u="none" strike="noStrike" kern="1200" cap="none" normalizeH="0" baseline="0" dirty="0">
            <a:effectLst/>
            <a:latin typeface="Times New Roman" panose="02020603050405020304" pitchFamily="18" charset="0"/>
          </a:endParaRPr>
        </a:p>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President</a:t>
          </a:r>
        </a:p>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Exec. Off. Of Pres. (incl OMB, Natl Space Council)</a:t>
          </a:r>
        </a:p>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Most Departments &amp;</a:t>
          </a:r>
        </a:p>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Agencies</a:t>
          </a:r>
        </a:p>
      </dsp:txBody>
      <dsp:txXfrm>
        <a:off x="529" y="2417772"/>
        <a:ext cx="2305742" cy="1152871"/>
      </dsp:txXfrm>
    </dsp:sp>
    <dsp:sp modelId="{D1B2F866-90D5-471A-9DB9-C869B0F85D24}">
      <dsp:nvSpPr>
        <dsp:cNvPr id="0" name=""/>
        <dsp:cNvSpPr/>
      </dsp:nvSpPr>
      <dsp:spPr>
        <a:xfrm>
          <a:off x="2790478" y="2417772"/>
          <a:ext cx="2305742" cy="115287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350" tIns="6350" rIns="6350" bIns="6350" numCol="1" spcCol="1270" anchor="ctr" anchorCtr="0">
          <a:noAutofit/>
        </a:bodyPr>
        <a:lstStyle/>
        <a:p>
          <a:pPr marL="0" marR="0" lvl="0" indent="0" algn="ctr" defTabSz="914400" rtl="0" eaLnBrk="0" fontAlgn="base" latinLnBrk="0" hangingPunct="0">
            <a:lnSpc>
              <a:spcPct val="90000"/>
            </a:lnSpc>
            <a:spcBef>
              <a:spcPct val="0"/>
            </a:spcBef>
            <a:spcAft>
              <a:spcPct val="0"/>
            </a:spcAft>
            <a:buClrTx/>
            <a:buSzTx/>
            <a:buFontTx/>
            <a:buNone/>
            <a:tabLst/>
          </a:pPr>
          <a:endParaRPr kumimoji="0" lang="en-US" altLang="en-US" sz="1000" b="0" i="0" u="none" strike="noStrike" kern="1200" cap="none" normalizeH="0" baseline="0" dirty="0">
            <a:effectLst/>
            <a:latin typeface="Times New Roman" panose="02020603050405020304" pitchFamily="18" charset="0"/>
          </a:endParaRPr>
        </a:p>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Legislative Branch</a:t>
          </a:r>
        </a:p>
        <a:p>
          <a:pPr marL="0" marR="0" lvl="0" indent="0" algn="ctr" defTabSz="914400" rtl="0" eaLnBrk="0" fontAlgn="base" latinLnBrk="0" hangingPunct="0">
            <a:lnSpc>
              <a:spcPct val="90000"/>
            </a:lnSpc>
            <a:spcBef>
              <a:spcPct val="0"/>
            </a:spcBef>
            <a:spcAft>
              <a:spcPct val="0"/>
            </a:spcAft>
            <a:buClrTx/>
            <a:buSzTx/>
            <a:buFontTx/>
            <a:buNone/>
            <a:tabLst/>
          </a:pPr>
          <a:endParaRPr kumimoji="0" lang="en-US" altLang="en-US" sz="1200" b="1" i="0" u="none" strike="noStrike" kern="1200" cap="none" normalizeH="0" baseline="0" dirty="0">
            <a:effectLst/>
            <a:latin typeface="Times New Roman" panose="02020603050405020304" pitchFamily="18" charset="0"/>
          </a:endParaRPr>
        </a:p>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Congress</a:t>
          </a:r>
        </a:p>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(House and Senate)</a:t>
          </a:r>
        </a:p>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Legislative Support</a:t>
          </a:r>
        </a:p>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Agencies</a:t>
          </a:r>
        </a:p>
        <a:p>
          <a:pPr marL="0" marR="0" lvl="0" indent="0" algn="ctr" defTabSz="914400" rtl="0" eaLnBrk="0" fontAlgn="base" latinLnBrk="0" hangingPunct="0">
            <a:lnSpc>
              <a:spcPct val="90000"/>
            </a:lnSpc>
            <a:spcBef>
              <a:spcPct val="0"/>
            </a:spcBef>
            <a:spcAft>
              <a:spcPct val="0"/>
            </a:spcAft>
            <a:buClrTx/>
            <a:buSzTx/>
            <a:buFontTx/>
            <a:buNone/>
            <a:tabLst/>
          </a:pPr>
          <a:endParaRPr kumimoji="0" lang="en-US" altLang="en-US" sz="1000" b="1" i="0" u="none" strike="noStrike" kern="1200" cap="none" normalizeH="0" baseline="0" dirty="0">
            <a:effectLst/>
            <a:latin typeface="Times New Roman" panose="02020603050405020304" pitchFamily="18" charset="0"/>
          </a:endParaRPr>
        </a:p>
      </dsp:txBody>
      <dsp:txXfrm>
        <a:off x="2790478" y="2417772"/>
        <a:ext cx="2305742" cy="1152871"/>
      </dsp:txXfrm>
    </dsp:sp>
    <dsp:sp modelId="{2B952F1C-D036-4DDB-A4B5-025374E5914D}">
      <dsp:nvSpPr>
        <dsp:cNvPr id="0" name=""/>
        <dsp:cNvSpPr/>
      </dsp:nvSpPr>
      <dsp:spPr>
        <a:xfrm>
          <a:off x="5580427" y="2417772"/>
          <a:ext cx="2305742" cy="115287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 tIns="7620" rIns="7620" bIns="7620" numCol="1" spcCol="1270" anchor="ctr" anchorCtr="0">
          <a:noAutofit/>
        </a:bodyPr>
        <a:lstStyle/>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Judiciary</a:t>
          </a:r>
        </a:p>
        <a:p>
          <a:pPr marL="0" marR="0" lvl="0" indent="0" algn="ctr" defTabSz="914400" rtl="0" eaLnBrk="0" fontAlgn="base" latinLnBrk="0" hangingPunct="0">
            <a:lnSpc>
              <a:spcPct val="90000"/>
            </a:lnSpc>
            <a:spcBef>
              <a:spcPct val="0"/>
            </a:spcBef>
            <a:spcAft>
              <a:spcPct val="0"/>
            </a:spcAft>
            <a:buClrTx/>
            <a:buSzTx/>
            <a:buFontTx/>
            <a:buNone/>
            <a:tabLst/>
          </a:pPr>
          <a:endParaRPr kumimoji="0" lang="en-US" altLang="en-US" sz="1200" b="1" i="0" u="none" strike="noStrike" kern="1200" cap="none" normalizeH="0" baseline="0" dirty="0">
            <a:effectLst/>
            <a:latin typeface="Times New Roman" panose="02020603050405020304" pitchFamily="18" charset="0"/>
          </a:endParaRPr>
        </a:p>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Supreme Court</a:t>
          </a:r>
        </a:p>
        <a:p>
          <a:pPr marL="0" marR="0" lvl="0" indent="0" algn="ctr" defTabSz="914400" rtl="0" eaLnBrk="0" fontAlgn="base" latinLnBrk="0" hangingPunct="0">
            <a:lnSpc>
              <a:spcPct val="90000"/>
            </a:lnSpc>
            <a:spcBef>
              <a:spcPct val="0"/>
            </a:spcBef>
            <a:spcAft>
              <a:spcPct val="0"/>
            </a:spcAft>
            <a:buClrTx/>
            <a:buSzTx/>
            <a:buFontTx/>
            <a:buNone/>
            <a:tabLst/>
          </a:pPr>
          <a:r>
            <a:rPr kumimoji="0" lang="en-US" altLang="en-US" sz="1200" b="1" i="0" u="none" strike="noStrike" kern="1200" cap="none" normalizeH="0" baseline="0" dirty="0">
              <a:effectLst/>
              <a:latin typeface="Times New Roman" panose="02020603050405020304" pitchFamily="18" charset="0"/>
            </a:rPr>
            <a:t>Federal Court System</a:t>
          </a:r>
        </a:p>
      </dsp:txBody>
      <dsp:txXfrm>
        <a:off x="5580427" y="2417772"/>
        <a:ext cx="2305742" cy="115287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FABECE-FA48-4781-8FE5-B2783306AF88}">
      <dsp:nvSpPr>
        <dsp:cNvPr id="0" name=""/>
        <dsp:cNvSpPr/>
      </dsp:nvSpPr>
      <dsp:spPr>
        <a:xfrm>
          <a:off x="5136310" y="2592867"/>
          <a:ext cx="91440" cy="449792"/>
        </a:xfrm>
        <a:custGeom>
          <a:avLst/>
          <a:gdLst/>
          <a:ahLst/>
          <a:cxnLst/>
          <a:rect l="0" t="0" r="0" b="0"/>
          <a:pathLst>
            <a:path>
              <a:moveTo>
                <a:pt x="45720" y="0"/>
              </a:moveTo>
              <a:lnTo>
                <a:pt x="45720" y="44979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92430C-AAB6-42DF-A4C1-7FA812C208AA}">
      <dsp:nvSpPr>
        <dsp:cNvPr id="0" name=""/>
        <dsp:cNvSpPr/>
      </dsp:nvSpPr>
      <dsp:spPr>
        <a:xfrm>
          <a:off x="3886200" y="1072140"/>
          <a:ext cx="1295830" cy="449792"/>
        </a:xfrm>
        <a:custGeom>
          <a:avLst/>
          <a:gdLst/>
          <a:ahLst/>
          <a:cxnLst/>
          <a:rect l="0" t="0" r="0" b="0"/>
          <a:pathLst>
            <a:path>
              <a:moveTo>
                <a:pt x="0" y="0"/>
              </a:moveTo>
              <a:lnTo>
                <a:pt x="0" y="224896"/>
              </a:lnTo>
              <a:lnTo>
                <a:pt x="1295830" y="224896"/>
              </a:lnTo>
              <a:lnTo>
                <a:pt x="1295830" y="44979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B9A65F2-06EB-4A54-8C59-206DFA3B7CB1}">
      <dsp:nvSpPr>
        <dsp:cNvPr id="0" name=""/>
        <dsp:cNvSpPr/>
      </dsp:nvSpPr>
      <dsp:spPr>
        <a:xfrm>
          <a:off x="2544649" y="2592867"/>
          <a:ext cx="91440" cy="449792"/>
        </a:xfrm>
        <a:custGeom>
          <a:avLst/>
          <a:gdLst/>
          <a:ahLst/>
          <a:cxnLst/>
          <a:rect l="0" t="0" r="0" b="0"/>
          <a:pathLst>
            <a:path>
              <a:moveTo>
                <a:pt x="45720" y="0"/>
              </a:moveTo>
              <a:lnTo>
                <a:pt x="45720" y="449792"/>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3E1DCC-B468-4C7A-AF62-998548E15FC7}">
      <dsp:nvSpPr>
        <dsp:cNvPr id="0" name=""/>
        <dsp:cNvSpPr/>
      </dsp:nvSpPr>
      <dsp:spPr>
        <a:xfrm>
          <a:off x="2590369" y="1072140"/>
          <a:ext cx="1295830" cy="449792"/>
        </a:xfrm>
        <a:custGeom>
          <a:avLst/>
          <a:gdLst/>
          <a:ahLst/>
          <a:cxnLst/>
          <a:rect l="0" t="0" r="0" b="0"/>
          <a:pathLst>
            <a:path>
              <a:moveTo>
                <a:pt x="1295830" y="0"/>
              </a:moveTo>
              <a:lnTo>
                <a:pt x="1295830" y="224896"/>
              </a:lnTo>
              <a:lnTo>
                <a:pt x="0" y="224896"/>
              </a:lnTo>
              <a:lnTo>
                <a:pt x="0" y="449792"/>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D9D5A69-F93C-4F4A-A227-7034BDD6ACC5}">
      <dsp:nvSpPr>
        <dsp:cNvPr id="0" name=""/>
        <dsp:cNvSpPr/>
      </dsp:nvSpPr>
      <dsp:spPr>
        <a:xfrm>
          <a:off x="2815265" y="1205"/>
          <a:ext cx="2141869" cy="10709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300" b="0" i="0" u="none" strike="noStrike" kern="1200" cap="none" normalizeH="0" baseline="0" dirty="0">
              <a:ln>
                <a:noFill/>
              </a:ln>
              <a:solidFill>
                <a:schemeClr val="tx1"/>
              </a:solidFill>
              <a:effectLst/>
              <a:latin typeface="Times New Roman" panose="02020603050405020304" pitchFamily="18" charset="0"/>
            </a:rPr>
            <a:t>Congress</a:t>
          </a:r>
        </a:p>
      </dsp:txBody>
      <dsp:txXfrm>
        <a:off x="2815265" y="1205"/>
        <a:ext cx="2141869" cy="1070934"/>
      </dsp:txXfrm>
    </dsp:sp>
    <dsp:sp modelId="{45FBD8E2-6375-4895-8E0B-0A6443D0F22A}">
      <dsp:nvSpPr>
        <dsp:cNvPr id="0" name=""/>
        <dsp:cNvSpPr/>
      </dsp:nvSpPr>
      <dsp:spPr>
        <a:xfrm>
          <a:off x="1519434" y="1521932"/>
          <a:ext cx="2141869" cy="10709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300" b="0" i="0" u="none" strike="noStrike" kern="1200" cap="none" normalizeH="0" baseline="0" dirty="0">
              <a:ln>
                <a:noFill/>
              </a:ln>
              <a:solidFill>
                <a:schemeClr val="tx1"/>
              </a:solidFill>
              <a:effectLst/>
              <a:latin typeface="Times New Roman" panose="02020603050405020304" pitchFamily="18" charset="0"/>
            </a:rPr>
            <a:t>House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300" b="0" i="0" u="none" strike="noStrike" kern="1200" cap="none" normalizeH="0" baseline="0" dirty="0">
              <a:ln>
                <a:noFill/>
              </a:ln>
              <a:solidFill>
                <a:schemeClr val="tx1"/>
              </a:solidFill>
              <a:effectLst/>
              <a:latin typeface="Times New Roman" panose="02020603050405020304" pitchFamily="18" charset="0"/>
            </a:rPr>
            <a:t>(435 Representatives)</a:t>
          </a:r>
        </a:p>
      </dsp:txBody>
      <dsp:txXfrm>
        <a:off x="1519434" y="1521932"/>
        <a:ext cx="2141869" cy="1070934"/>
      </dsp:txXfrm>
    </dsp:sp>
    <dsp:sp modelId="{D63D1000-E84D-49CC-B57D-5761A5883DC0}">
      <dsp:nvSpPr>
        <dsp:cNvPr id="0" name=""/>
        <dsp:cNvSpPr/>
      </dsp:nvSpPr>
      <dsp:spPr>
        <a:xfrm>
          <a:off x="1519434" y="3042659"/>
          <a:ext cx="2141869" cy="10709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300" b="0" i="0" u="none" strike="noStrike" kern="1200" cap="none" normalizeH="0" baseline="0" dirty="0">
              <a:ln>
                <a:noFill/>
              </a:ln>
              <a:solidFill>
                <a:schemeClr val="tx1"/>
              </a:solidFill>
              <a:effectLst/>
              <a:latin typeface="Times New Roman" panose="02020603050405020304" pitchFamily="18" charset="0"/>
            </a:rPr>
            <a:t>Committees and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300" b="0" i="0" u="none" strike="noStrike" kern="1200" cap="none" normalizeH="0" baseline="0" dirty="0">
              <a:ln>
                <a:noFill/>
              </a:ln>
              <a:solidFill>
                <a:schemeClr val="tx1"/>
              </a:solidFill>
              <a:effectLst/>
              <a:latin typeface="Times New Roman" panose="02020603050405020304" pitchFamily="18" charset="0"/>
            </a:rPr>
            <a:t>Subcommittees</a:t>
          </a:r>
        </a:p>
      </dsp:txBody>
      <dsp:txXfrm>
        <a:off x="1519434" y="3042659"/>
        <a:ext cx="2141869" cy="1070934"/>
      </dsp:txXfrm>
    </dsp:sp>
    <dsp:sp modelId="{7D1FAEF8-34D1-48CD-AC7D-D32D79ADE835}">
      <dsp:nvSpPr>
        <dsp:cNvPr id="0" name=""/>
        <dsp:cNvSpPr/>
      </dsp:nvSpPr>
      <dsp:spPr>
        <a:xfrm>
          <a:off x="4111096" y="1521932"/>
          <a:ext cx="2141869" cy="10709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300" b="0" i="0" u="none" strike="noStrike" kern="1200" cap="none" normalizeH="0" baseline="0" dirty="0">
              <a:ln>
                <a:noFill/>
              </a:ln>
              <a:solidFill>
                <a:schemeClr val="tx1"/>
              </a:solidFill>
              <a:effectLst/>
              <a:latin typeface="Times New Roman" panose="02020603050405020304" pitchFamily="18" charset="0"/>
            </a:rPr>
            <a:t>Senate</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300" b="0" i="0" u="none" strike="noStrike" kern="1200" cap="none" normalizeH="0" baseline="0" dirty="0">
              <a:ln>
                <a:noFill/>
              </a:ln>
              <a:solidFill>
                <a:schemeClr val="tx1"/>
              </a:solidFill>
              <a:effectLst/>
              <a:latin typeface="Times New Roman" panose="02020603050405020304" pitchFamily="18" charset="0"/>
            </a:rPr>
            <a:t>(100 Senators)</a:t>
          </a:r>
        </a:p>
      </dsp:txBody>
      <dsp:txXfrm>
        <a:off x="4111096" y="1521932"/>
        <a:ext cx="2141869" cy="1070934"/>
      </dsp:txXfrm>
    </dsp:sp>
    <dsp:sp modelId="{FAD2C2BA-CED6-4130-9569-AB4363E683C1}">
      <dsp:nvSpPr>
        <dsp:cNvPr id="0" name=""/>
        <dsp:cNvSpPr/>
      </dsp:nvSpPr>
      <dsp:spPr>
        <a:xfrm>
          <a:off x="4111096" y="3042659"/>
          <a:ext cx="2141869" cy="1070934"/>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300" b="0" i="0" u="none" strike="noStrike" kern="1200" cap="none" normalizeH="0" baseline="0" dirty="0">
              <a:ln>
                <a:noFill/>
              </a:ln>
              <a:solidFill>
                <a:schemeClr val="tx1"/>
              </a:solidFill>
              <a:effectLst/>
              <a:latin typeface="Times New Roman" panose="02020603050405020304" pitchFamily="18" charset="0"/>
            </a:rPr>
            <a:t>Committees and</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300" b="0" i="0" u="none" strike="noStrike" kern="1200" cap="none" normalizeH="0" baseline="0" dirty="0">
              <a:ln>
                <a:noFill/>
              </a:ln>
              <a:solidFill>
                <a:schemeClr val="tx1"/>
              </a:solidFill>
              <a:effectLst/>
              <a:latin typeface="Times New Roman" panose="02020603050405020304" pitchFamily="18" charset="0"/>
            </a:rPr>
            <a:t>Subcommittees</a:t>
          </a:r>
        </a:p>
      </dsp:txBody>
      <dsp:txXfrm>
        <a:off x="4111096" y="3042659"/>
        <a:ext cx="2141869" cy="107093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BC91D7-FECA-4EFA-B012-E614A092FF07}">
      <dsp:nvSpPr>
        <dsp:cNvPr id="0" name=""/>
        <dsp:cNvSpPr/>
      </dsp:nvSpPr>
      <dsp:spPr>
        <a:xfrm>
          <a:off x="2184471" y="511378"/>
          <a:ext cx="3385000" cy="3385000"/>
        </a:xfrm>
        <a:prstGeom prst="blockArc">
          <a:avLst>
            <a:gd name="adj1" fmla="val 11877227"/>
            <a:gd name="adj2" fmla="val 16065326"/>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12AC73A-BC70-4D10-8520-86B0B70D91F6}">
      <dsp:nvSpPr>
        <dsp:cNvPr id="0" name=""/>
        <dsp:cNvSpPr/>
      </dsp:nvSpPr>
      <dsp:spPr>
        <a:xfrm>
          <a:off x="2184059" y="512647"/>
          <a:ext cx="3385000" cy="3385000"/>
        </a:xfrm>
        <a:prstGeom prst="blockArc">
          <a:avLst>
            <a:gd name="adj1" fmla="val 7560000"/>
            <a:gd name="adj2" fmla="val 1188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8D3ABC2-3368-4B87-8CCF-2E0B65A4C7F1}">
      <dsp:nvSpPr>
        <dsp:cNvPr id="0" name=""/>
        <dsp:cNvSpPr/>
      </dsp:nvSpPr>
      <dsp:spPr>
        <a:xfrm>
          <a:off x="2184059" y="512647"/>
          <a:ext cx="3385000" cy="3385000"/>
        </a:xfrm>
        <a:prstGeom prst="blockArc">
          <a:avLst>
            <a:gd name="adj1" fmla="val 3240000"/>
            <a:gd name="adj2" fmla="val 756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4A48CF9-B639-4FFE-9788-12CF79E54DEE}">
      <dsp:nvSpPr>
        <dsp:cNvPr id="0" name=""/>
        <dsp:cNvSpPr/>
      </dsp:nvSpPr>
      <dsp:spPr>
        <a:xfrm>
          <a:off x="2184059" y="512647"/>
          <a:ext cx="3385000" cy="3385000"/>
        </a:xfrm>
        <a:prstGeom prst="blockArc">
          <a:avLst>
            <a:gd name="adj1" fmla="val 20520000"/>
            <a:gd name="adj2" fmla="val 324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F83EB6F-8ECA-4E14-9497-53459FAD17CE}">
      <dsp:nvSpPr>
        <dsp:cNvPr id="0" name=""/>
        <dsp:cNvSpPr/>
      </dsp:nvSpPr>
      <dsp:spPr>
        <a:xfrm>
          <a:off x="2183658" y="511410"/>
          <a:ext cx="3385000" cy="3385000"/>
        </a:xfrm>
        <a:prstGeom prst="blockArc">
          <a:avLst>
            <a:gd name="adj1" fmla="val 16067018"/>
            <a:gd name="adj2" fmla="val 20522704"/>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4D98C0C1-1EEA-4F5F-ADBE-E2B472264FFD}">
      <dsp:nvSpPr>
        <dsp:cNvPr id="0" name=""/>
        <dsp:cNvSpPr/>
      </dsp:nvSpPr>
      <dsp:spPr>
        <a:xfrm>
          <a:off x="3097611" y="1426199"/>
          <a:ext cx="1557895" cy="1557895"/>
        </a:xfrm>
        <a:prstGeom prst="ellipse">
          <a:avLst/>
        </a:prstGeom>
        <a:solidFill>
          <a:schemeClr val="tx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7940" tIns="27940" rIns="27940" bIns="27940" numCol="1" spcCol="1270" anchor="ctr" anchorCtr="0">
          <a:noAutofit/>
        </a:bodyPr>
        <a:lstStyle/>
        <a:p>
          <a:pPr marL="0" lvl="0" indent="0" algn="ctr" defTabSz="977900">
            <a:lnSpc>
              <a:spcPct val="90000"/>
            </a:lnSpc>
            <a:spcBef>
              <a:spcPct val="0"/>
            </a:spcBef>
            <a:spcAft>
              <a:spcPct val="35000"/>
            </a:spcAft>
            <a:buNone/>
          </a:pPr>
          <a:r>
            <a:rPr lang="en-US" sz="2200" kern="1200" dirty="0"/>
            <a:t>Congress</a:t>
          </a:r>
        </a:p>
      </dsp:txBody>
      <dsp:txXfrm>
        <a:off x="3325759" y="1654347"/>
        <a:ext cx="1101599" cy="1101599"/>
      </dsp:txXfrm>
    </dsp:sp>
    <dsp:sp modelId="{28FC394C-43CE-46B6-955B-52120D248D8B}">
      <dsp:nvSpPr>
        <dsp:cNvPr id="0" name=""/>
        <dsp:cNvSpPr/>
      </dsp:nvSpPr>
      <dsp:spPr>
        <a:xfrm>
          <a:off x="3138281" y="-122033"/>
          <a:ext cx="1347880" cy="1347880"/>
        </a:xfrm>
        <a:prstGeom prst="ellipse">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baseline="0" dirty="0"/>
            <a:t>Industry Lobbyists</a:t>
          </a:r>
        </a:p>
      </dsp:txBody>
      <dsp:txXfrm>
        <a:off x="3335673" y="75359"/>
        <a:ext cx="953096" cy="953096"/>
      </dsp:txXfrm>
    </dsp:sp>
    <dsp:sp modelId="{A365C83F-4337-4FE2-BDF2-B48D521457F6}">
      <dsp:nvSpPr>
        <dsp:cNvPr id="0" name=""/>
        <dsp:cNvSpPr/>
      </dsp:nvSpPr>
      <dsp:spPr>
        <a:xfrm>
          <a:off x="4699628" y="934950"/>
          <a:ext cx="1498514" cy="1518635"/>
        </a:xfrm>
        <a:prstGeom prst="ellipse">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Public Interest Groups</a:t>
          </a:r>
        </a:p>
      </dsp:txBody>
      <dsp:txXfrm>
        <a:off x="4919080" y="1157349"/>
        <a:ext cx="1059610" cy="1073837"/>
      </dsp:txXfrm>
    </dsp:sp>
    <dsp:sp modelId="{38DF7FD6-6986-474D-A4B1-2A0EBC94AF1A}">
      <dsp:nvSpPr>
        <dsp:cNvPr id="0" name=""/>
        <dsp:cNvSpPr/>
      </dsp:nvSpPr>
      <dsp:spPr>
        <a:xfrm>
          <a:off x="4135656" y="2848462"/>
          <a:ext cx="1425307" cy="1388371"/>
        </a:xfrm>
        <a:prstGeom prst="ellipse">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Consti-tuents </a:t>
          </a:r>
        </a:p>
      </dsp:txBody>
      <dsp:txXfrm>
        <a:off x="4344387" y="3051784"/>
        <a:ext cx="1007845" cy="981727"/>
      </dsp:txXfrm>
    </dsp:sp>
    <dsp:sp modelId="{EFD81948-3725-40C0-B700-C7CCF36CE1D7}">
      <dsp:nvSpPr>
        <dsp:cNvPr id="0" name=""/>
        <dsp:cNvSpPr/>
      </dsp:nvSpPr>
      <dsp:spPr>
        <a:xfrm>
          <a:off x="2209799" y="2894297"/>
          <a:ext cx="1390018" cy="1296701"/>
        </a:xfrm>
        <a:prstGeom prst="ellipse">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Think Tanks</a:t>
          </a:r>
        </a:p>
      </dsp:txBody>
      <dsp:txXfrm>
        <a:off x="2413362" y="3084194"/>
        <a:ext cx="982892" cy="916907"/>
      </dsp:txXfrm>
    </dsp:sp>
    <dsp:sp modelId="{9F9B10D5-6F23-4499-8760-6D87C32EFCCE}">
      <dsp:nvSpPr>
        <dsp:cNvPr id="0" name=""/>
        <dsp:cNvSpPr/>
      </dsp:nvSpPr>
      <dsp:spPr>
        <a:xfrm>
          <a:off x="1574256" y="1011151"/>
          <a:ext cx="1459953" cy="1366233"/>
        </a:xfrm>
        <a:prstGeom prst="ellipse">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Adminis-tration</a:t>
          </a:r>
        </a:p>
      </dsp:txBody>
      <dsp:txXfrm>
        <a:off x="1788061" y="1211231"/>
        <a:ext cx="1032343" cy="96607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046E43-3291-46CB-80B9-33A857E4B07A}">
      <dsp:nvSpPr>
        <dsp:cNvPr id="0" name=""/>
        <dsp:cNvSpPr/>
      </dsp:nvSpPr>
      <dsp:spPr>
        <a:xfrm>
          <a:off x="0" y="66203"/>
          <a:ext cx="4697730" cy="169884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a:t>Congressional Research Service (CRS)</a:t>
          </a:r>
        </a:p>
      </dsp:txBody>
      <dsp:txXfrm>
        <a:off x="82931" y="149134"/>
        <a:ext cx="4531868" cy="1532978"/>
      </dsp:txXfrm>
    </dsp:sp>
    <dsp:sp modelId="{9926054E-5F7B-4EBB-BC0B-2B1A2AD7F613}">
      <dsp:nvSpPr>
        <dsp:cNvPr id="0" name=""/>
        <dsp:cNvSpPr/>
      </dsp:nvSpPr>
      <dsp:spPr>
        <a:xfrm>
          <a:off x="0" y="1857203"/>
          <a:ext cx="4697730" cy="1698840"/>
        </a:xfrm>
        <a:prstGeom prst="roundRect">
          <a:avLst/>
        </a:prstGeom>
        <a:solidFill>
          <a:schemeClr val="accent2">
            <a:hueOff val="56720"/>
            <a:satOff val="6519"/>
            <a:lumOff val="-51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a:t>Congressional Budget Office (CBO)</a:t>
          </a:r>
        </a:p>
      </dsp:txBody>
      <dsp:txXfrm>
        <a:off x="82931" y="1940134"/>
        <a:ext cx="4531868" cy="1532978"/>
      </dsp:txXfrm>
    </dsp:sp>
    <dsp:sp modelId="{F2058EA7-7843-4089-BC1C-F251B6D977B3}">
      <dsp:nvSpPr>
        <dsp:cNvPr id="0" name=""/>
        <dsp:cNvSpPr/>
      </dsp:nvSpPr>
      <dsp:spPr>
        <a:xfrm>
          <a:off x="0" y="3648204"/>
          <a:ext cx="4697730" cy="1698840"/>
        </a:xfrm>
        <a:prstGeom prst="roundRect">
          <a:avLst/>
        </a:prstGeom>
        <a:solidFill>
          <a:schemeClr val="accent2">
            <a:hueOff val="113439"/>
            <a:satOff val="13039"/>
            <a:lumOff val="-1039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a:t>Government Accountability Office (GAO)</a:t>
          </a:r>
        </a:p>
      </dsp:txBody>
      <dsp:txXfrm>
        <a:off x="82931" y="3731135"/>
        <a:ext cx="4531868" cy="15329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00FB25-BE46-46E6-AAB1-15267177783D}">
      <dsp:nvSpPr>
        <dsp:cNvPr id="0" name=""/>
        <dsp:cNvSpPr/>
      </dsp:nvSpPr>
      <dsp:spPr>
        <a:xfrm>
          <a:off x="902158" y="1807"/>
          <a:ext cx="2780177" cy="1668106"/>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US" sz="2000" b="1" kern="1200" dirty="0"/>
            <a:t>1958 National Aeronautics and Space Act (NASA Act)</a:t>
          </a:r>
        </a:p>
        <a:p>
          <a:pPr marL="0" lvl="0" indent="0" algn="ctr" defTabSz="889000">
            <a:lnSpc>
              <a:spcPct val="90000"/>
            </a:lnSpc>
            <a:spcBef>
              <a:spcPct val="0"/>
            </a:spcBef>
            <a:spcAft>
              <a:spcPct val="35000"/>
            </a:spcAft>
            <a:buNone/>
          </a:pPr>
          <a:r>
            <a:rPr lang="en-US" sz="1600" b="1" kern="1200" dirty="0"/>
            <a:t>(created NASA, split space between NASA and DOD)</a:t>
          </a:r>
          <a:endParaRPr lang="en-US" sz="1600" kern="1200" dirty="0"/>
        </a:p>
      </dsp:txBody>
      <dsp:txXfrm>
        <a:off x="902158" y="1807"/>
        <a:ext cx="2780177" cy="1668106"/>
      </dsp:txXfrm>
    </dsp:sp>
    <dsp:sp modelId="{77D86CB9-4C00-4014-A624-DC74A90AF4C8}">
      <dsp:nvSpPr>
        <dsp:cNvPr id="0" name=""/>
        <dsp:cNvSpPr/>
      </dsp:nvSpPr>
      <dsp:spPr>
        <a:xfrm>
          <a:off x="3960353" y="1807"/>
          <a:ext cx="2780177" cy="1668106"/>
        </a:xfrm>
        <a:prstGeom prst="rect">
          <a:avLst/>
        </a:prstGeom>
        <a:solidFill>
          <a:schemeClr val="accent5">
            <a:hueOff val="2003568"/>
            <a:satOff val="-8793"/>
            <a:lumOff val="26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ctr" defTabSz="977900">
            <a:lnSpc>
              <a:spcPct val="90000"/>
            </a:lnSpc>
            <a:spcBef>
              <a:spcPct val="0"/>
            </a:spcBef>
            <a:spcAft>
              <a:spcPct val="35000"/>
            </a:spcAft>
            <a:buNone/>
          </a:pPr>
          <a:r>
            <a:rPr lang="en-US" sz="2200" b="1" kern="1200" dirty="0"/>
            <a:t>NASA Authorization Acts</a:t>
          </a:r>
        </a:p>
        <a:p>
          <a:pPr marL="0" lvl="0" indent="0" algn="ctr" defTabSz="977900">
            <a:lnSpc>
              <a:spcPct val="90000"/>
            </a:lnSpc>
            <a:spcBef>
              <a:spcPct val="0"/>
            </a:spcBef>
            <a:spcAft>
              <a:spcPct val="35000"/>
            </a:spcAft>
            <a:buNone/>
          </a:pPr>
          <a:r>
            <a:rPr lang="en-US" sz="1600" b="1" kern="1200" dirty="0"/>
            <a:t>(once annual, </a:t>
          </a:r>
        </a:p>
        <a:p>
          <a:pPr marL="0" lvl="0" indent="0" algn="ctr" defTabSz="977900">
            <a:lnSpc>
              <a:spcPct val="90000"/>
            </a:lnSpc>
            <a:spcBef>
              <a:spcPct val="0"/>
            </a:spcBef>
            <a:spcAft>
              <a:spcPct val="35000"/>
            </a:spcAft>
            <a:buNone/>
          </a:pPr>
          <a:r>
            <a:rPr lang="en-US" sz="1600" b="1" kern="1200" dirty="0"/>
            <a:t>now periodic)</a:t>
          </a:r>
          <a:endParaRPr lang="en-US" sz="1600" kern="1200" dirty="0"/>
        </a:p>
      </dsp:txBody>
      <dsp:txXfrm>
        <a:off x="3960353" y="1807"/>
        <a:ext cx="2780177" cy="1668106"/>
      </dsp:txXfrm>
    </dsp:sp>
    <dsp:sp modelId="{C38EB1CA-ADFC-495A-B108-B69DA861C4C9}">
      <dsp:nvSpPr>
        <dsp:cNvPr id="0" name=""/>
        <dsp:cNvSpPr/>
      </dsp:nvSpPr>
      <dsp:spPr>
        <a:xfrm>
          <a:off x="902158" y="1947931"/>
          <a:ext cx="2780177" cy="1668106"/>
        </a:xfrm>
        <a:prstGeom prst="rect">
          <a:avLst/>
        </a:prstGeom>
        <a:solidFill>
          <a:schemeClr val="accent5">
            <a:hueOff val="4007135"/>
            <a:satOff val="-17587"/>
            <a:lumOff val="522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t>National Defense Authorization Acts (NDAAs) </a:t>
          </a:r>
        </a:p>
        <a:p>
          <a:pPr marL="0" lvl="0" indent="0" algn="ctr" defTabSz="1066800">
            <a:lnSpc>
              <a:spcPct val="90000"/>
            </a:lnSpc>
            <a:spcBef>
              <a:spcPct val="0"/>
            </a:spcBef>
            <a:spcAft>
              <a:spcPct val="35000"/>
            </a:spcAft>
            <a:buNone/>
          </a:pPr>
          <a:r>
            <a:rPr lang="en-US" sz="2000" b="1" kern="1200" dirty="0"/>
            <a:t>(annual since 1961)</a:t>
          </a:r>
          <a:endParaRPr lang="en-US" sz="2000" kern="1200" dirty="0"/>
        </a:p>
      </dsp:txBody>
      <dsp:txXfrm>
        <a:off x="902158" y="1947931"/>
        <a:ext cx="2780177" cy="1668106"/>
      </dsp:txXfrm>
    </dsp:sp>
    <dsp:sp modelId="{FF1179A4-CA7C-4679-B70D-89075CA4A174}">
      <dsp:nvSpPr>
        <dsp:cNvPr id="0" name=""/>
        <dsp:cNvSpPr/>
      </dsp:nvSpPr>
      <dsp:spPr>
        <a:xfrm>
          <a:off x="3960353" y="1947931"/>
          <a:ext cx="2780177" cy="1668106"/>
        </a:xfrm>
        <a:prstGeom prst="rect">
          <a:avLst/>
        </a:prstGeom>
        <a:solidFill>
          <a:schemeClr val="accent5">
            <a:hueOff val="6010703"/>
            <a:satOff val="-26380"/>
            <a:lumOff val="784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a:t>Annual Appropriations</a:t>
          </a:r>
          <a:endParaRPr lang="en-US" sz="2400" kern="1200" dirty="0"/>
        </a:p>
      </dsp:txBody>
      <dsp:txXfrm>
        <a:off x="3960353" y="1947931"/>
        <a:ext cx="2780177" cy="1668106"/>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D8D8C6D9-DECF-478D-904E-82AC6BC8D41C}"/>
              </a:ext>
            </a:extLst>
          </p:cNvPr>
          <p:cNvSpPr>
            <a:spLocks noGrp="1" noChangeArrowheads="1"/>
          </p:cNvSpPr>
          <p:nvPr>
            <p:ph type="hdr" sz="quarter"/>
          </p:nvPr>
        </p:nvSpPr>
        <p:spPr bwMode="auto">
          <a:xfrm>
            <a:off x="0" y="0"/>
            <a:ext cx="3078163"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508" tIns="46754" rIns="93508" bIns="46754" numCol="1" anchor="t" anchorCtr="0" compatLnSpc="1">
            <a:prstTxWarp prst="textNoShape">
              <a:avLst/>
            </a:prstTxWarp>
          </a:bodyPr>
          <a:lstStyle>
            <a:lvl1pPr defTabSz="935284">
              <a:defRPr sz="1200" dirty="0"/>
            </a:lvl1pPr>
          </a:lstStyle>
          <a:p>
            <a:pPr>
              <a:defRPr/>
            </a:pPr>
            <a:endParaRPr lang="en-US" altLang="en-US" dirty="0"/>
          </a:p>
        </p:txBody>
      </p:sp>
      <p:sp>
        <p:nvSpPr>
          <p:cNvPr id="35843" name="Rectangle 3">
            <a:extLst>
              <a:ext uri="{FF2B5EF4-FFF2-40B4-BE49-F238E27FC236}">
                <a16:creationId xmlns:a16="http://schemas.microsoft.com/office/drawing/2014/main" id="{82958713-6840-491E-9D78-9C01E051E6FD}"/>
              </a:ext>
            </a:extLst>
          </p:cNvPr>
          <p:cNvSpPr>
            <a:spLocks noGrp="1" noChangeArrowheads="1"/>
          </p:cNvSpPr>
          <p:nvPr>
            <p:ph type="dt" idx="1"/>
          </p:nvPr>
        </p:nvSpPr>
        <p:spPr bwMode="auto">
          <a:xfrm>
            <a:off x="4022725" y="0"/>
            <a:ext cx="3078163"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508" tIns="46754" rIns="93508" bIns="46754" numCol="1" anchor="t" anchorCtr="0" compatLnSpc="1">
            <a:prstTxWarp prst="textNoShape">
              <a:avLst/>
            </a:prstTxWarp>
          </a:bodyPr>
          <a:lstStyle>
            <a:lvl1pPr algn="r" defTabSz="935284">
              <a:defRPr sz="1200" dirty="0"/>
            </a:lvl1pPr>
          </a:lstStyle>
          <a:p>
            <a:pPr>
              <a:defRPr/>
            </a:pPr>
            <a:endParaRPr lang="en-US" altLang="en-US" dirty="0"/>
          </a:p>
        </p:txBody>
      </p:sp>
      <p:sp>
        <p:nvSpPr>
          <p:cNvPr id="24580" name="Rectangle 4">
            <a:extLst>
              <a:ext uri="{FF2B5EF4-FFF2-40B4-BE49-F238E27FC236}">
                <a16:creationId xmlns:a16="http://schemas.microsoft.com/office/drawing/2014/main" id="{C3112116-1599-4A29-9210-16166C71023D}"/>
              </a:ext>
            </a:extLst>
          </p:cNvPr>
          <p:cNvSpPr>
            <a:spLocks noGrp="1" noRot="1" noChangeAspect="1" noChangeArrowheads="1" noTextEdit="1"/>
          </p:cNvSpPr>
          <p:nvPr>
            <p:ph type="sldImg" idx="2"/>
          </p:nvPr>
        </p:nvSpPr>
        <p:spPr bwMode="auto">
          <a:xfrm>
            <a:off x="1204913" y="703263"/>
            <a:ext cx="4694237" cy="3521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5845" name="Rectangle 5">
            <a:extLst>
              <a:ext uri="{FF2B5EF4-FFF2-40B4-BE49-F238E27FC236}">
                <a16:creationId xmlns:a16="http://schemas.microsoft.com/office/drawing/2014/main" id="{58543908-B659-4434-ADEE-4B68A840363C}"/>
              </a:ext>
            </a:extLst>
          </p:cNvPr>
          <p:cNvSpPr>
            <a:spLocks noGrp="1" noChangeArrowheads="1"/>
          </p:cNvSpPr>
          <p:nvPr>
            <p:ph type="body" sz="quarter" idx="3"/>
          </p:nvPr>
        </p:nvSpPr>
        <p:spPr bwMode="auto">
          <a:xfrm>
            <a:off x="709613" y="4460875"/>
            <a:ext cx="5683250" cy="422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508" tIns="46754" rIns="93508" bIns="46754"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5846" name="Rectangle 6">
            <a:extLst>
              <a:ext uri="{FF2B5EF4-FFF2-40B4-BE49-F238E27FC236}">
                <a16:creationId xmlns:a16="http://schemas.microsoft.com/office/drawing/2014/main" id="{9EB04753-28F4-4ED7-84D2-45997D121F21}"/>
              </a:ext>
            </a:extLst>
          </p:cNvPr>
          <p:cNvSpPr>
            <a:spLocks noGrp="1" noChangeArrowheads="1"/>
          </p:cNvSpPr>
          <p:nvPr>
            <p:ph type="ftr" sz="quarter" idx="4"/>
          </p:nvPr>
        </p:nvSpPr>
        <p:spPr bwMode="auto">
          <a:xfrm>
            <a:off x="0" y="8916988"/>
            <a:ext cx="3078163"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508" tIns="46754" rIns="93508" bIns="46754" numCol="1" anchor="b" anchorCtr="0" compatLnSpc="1">
            <a:prstTxWarp prst="textNoShape">
              <a:avLst/>
            </a:prstTxWarp>
          </a:bodyPr>
          <a:lstStyle>
            <a:lvl1pPr defTabSz="935284">
              <a:defRPr sz="1200" dirty="0"/>
            </a:lvl1pPr>
          </a:lstStyle>
          <a:p>
            <a:pPr>
              <a:defRPr/>
            </a:pPr>
            <a:endParaRPr lang="en-US" altLang="en-US" dirty="0"/>
          </a:p>
        </p:txBody>
      </p:sp>
      <p:sp>
        <p:nvSpPr>
          <p:cNvPr id="35847" name="Rectangle 7">
            <a:extLst>
              <a:ext uri="{FF2B5EF4-FFF2-40B4-BE49-F238E27FC236}">
                <a16:creationId xmlns:a16="http://schemas.microsoft.com/office/drawing/2014/main" id="{B8F68916-5FC4-4A27-B368-9CE75E57D141}"/>
              </a:ext>
            </a:extLst>
          </p:cNvPr>
          <p:cNvSpPr>
            <a:spLocks noGrp="1" noChangeArrowheads="1"/>
          </p:cNvSpPr>
          <p:nvPr>
            <p:ph type="sldNum" sz="quarter" idx="5"/>
          </p:nvPr>
        </p:nvSpPr>
        <p:spPr bwMode="auto">
          <a:xfrm>
            <a:off x="4022725" y="8916988"/>
            <a:ext cx="3078163" cy="46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508" tIns="46754" rIns="93508" bIns="46754" numCol="1" anchor="b" anchorCtr="0" compatLnSpc="1">
            <a:prstTxWarp prst="textNoShape">
              <a:avLst/>
            </a:prstTxWarp>
          </a:bodyPr>
          <a:lstStyle>
            <a:lvl1pPr algn="r" defTabSz="935038">
              <a:defRPr sz="1200"/>
            </a:lvl1pPr>
          </a:lstStyle>
          <a:p>
            <a:fld id="{76E0697D-9D6E-4515-AD51-EB8B88101735}" type="slidenum">
              <a:rPr lang="en-US" altLang="en-US"/>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E0697D-9D6E-4515-AD51-EB8B88101735}" type="slidenum">
              <a:rPr lang="en-US" altLang="en-US" smtClean="0"/>
              <a:pPr/>
              <a:t>9</a:t>
            </a:fld>
            <a:endParaRPr lang="en-US" altLang="en-US" dirty="0"/>
          </a:p>
        </p:txBody>
      </p:sp>
    </p:spTree>
    <p:extLst>
      <p:ext uri="{BB962C8B-B14F-4D97-AF65-F5344CB8AC3E}">
        <p14:creationId xmlns:p14="http://schemas.microsoft.com/office/powerpoint/2010/main" val="2384615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E0697D-9D6E-4515-AD51-EB8B88101735}" type="slidenum">
              <a:rPr lang="en-US" altLang="en-US" smtClean="0"/>
              <a:pPr/>
              <a:t>15</a:t>
            </a:fld>
            <a:endParaRPr lang="en-US" altLang="en-US" dirty="0"/>
          </a:p>
        </p:txBody>
      </p:sp>
    </p:spTree>
    <p:extLst>
      <p:ext uri="{BB962C8B-B14F-4D97-AF65-F5344CB8AC3E}">
        <p14:creationId xmlns:p14="http://schemas.microsoft.com/office/powerpoint/2010/main" val="1983341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35DE9856-0B55-4024-9674-D143873ACF04}"/>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63210BB8-148F-43E5-BA1C-05875E4BB21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9FECBB21-6AEC-41AE-AD51-9D735A71F264}"/>
              </a:ext>
            </a:extLst>
          </p:cNvPr>
          <p:cNvSpPr>
            <a:spLocks noGrp="1" noChangeArrowheads="1"/>
          </p:cNvSpPr>
          <p:nvPr>
            <p:ph type="sldNum" sz="quarter" idx="12"/>
          </p:nvPr>
        </p:nvSpPr>
        <p:spPr>
          <a:ln/>
        </p:spPr>
        <p:txBody>
          <a:bodyPr/>
          <a:lstStyle>
            <a:lvl1pPr>
              <a:defRPr/>
            </a:lvl1pPr>
          </a:lstStyle>
          <a:p>
            <a:fld id="{63D06B09-6A6A-4DCD-A8B3-10B84F2810C5}" type="slidenum">
              <a:rPr lang="en-US" altLang="en-US"/>
              <a:pPr/>
              <a:t>‹#›</a:t>
            </a:fld>
            <a:endParaRPr lang="en-US" altLang="en-US" dirty="0"/>
          </a:p>
        </p:txBody>
      </p:sp>
    </p:spTree>
    <p:extLst>
      <p:ext uri="{BB962C8B-B14F-4D97-AF65-F5344CB8AC3E}">
        <p14:creationId xmlns:p14="http://schemas.microsoft.com/office/powerpoint/2010/main" val="35373162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2B0CAAEA-9105-44D8-834F-587194B50A28}"/>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0D8D4A37-6F7B-434D-9203-A6080248B06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394586B3-B0F8-4B86-A7D0-9C6383A670B2}"/>
              </a:ext>
            </a:extLst>
          </p:cNvPr>
          <p:cNvSpPr>
            <a:spLocks noGrp="1" noChangeArrowheads="1"/>
          </p:cNvSpPr>
          <p:nvPr>
            <p:ph type="sldNum" sz="quarter" idx="12"/>
          </p:nvPr>
        </p:nvSpPr>
        <p:spPr>
          <a:ln/>
        </p:spPr>
        <p:txBody>
          <a:bodyPr/>
          <a:lstStyle>
            <a:lvl1pPr>
              <a:defRPr/>
            </a:lvl1pPr>
          </a:lstStyle>
          <a:p>
            <a:fld id="{798906FD-0EB7-486E-80EE-B5D963A073FA}" type="slidenum">
              <a:rPr lang="en-US" altLang="en-US"/>
              <a:pPr/>
              <a:t>‹#›</a:t>
            </a:fld>
            <a:endParaRPr lang="en-US" altLang="en-US" dirty="0"/>
          </a:p>
        </p:txBody>
      </p:sp>
    </p:spTree>
    <p:extLst>
      <p:ext uri="{BB962C8B-B14F-4D97-AF65-F5344CB8AC3E}">
        <p14:creationId xmlns:p14="http://schemas.microsoft.com/office/powerpoint/2010/main" val="4277029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4CF1EDF-B8C3-4781-885F-D606634C86EF}"/>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67ECDDCF-8095-449B-A938-9B87C248382F}"/>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5E094336-76D3-4F90-B13E-BD9435C119FB}"/>
              </a:ext>
            </a:extLst>
          </p:cNvPr>
          <p:cNvSpPr>
            <a:spLocks noGrp="1" noChangeArrowheads="1"/>
          </p:cNvSpPr>
          <p:nvPr>
            <p:ph type="sldNum" sz="quarter" idx="12"/>
          </p:nvPr>
        </p:nvSpPr>
        <p:spPr>
          <a:ln/>
        </p:spPr>
        <p:txBody>
          <a:bodyPr/>
          <a:lstStyle>
            <a:lvl1pPr>
              <a:defRPr/>
            </a:lvl1pPr>
          </a:lstStyle>
          <a:p>
            <a:fld id="{9DCD2096-D095-4933-8BFE-D1202116BEF5}" type="slidenum">
              <a:rPr lang="en-US" altLang="en-US"/>
              <a:pPr/>
              <a:t>‹#›</a:t>
            </a:fld>
            <a:endParaRPr lang="en-US" altLang="en-US" dirty="0"/>
          </a:p>
        </p:txBody>
      </p:sp>
    </p:spTree>
    <p:extLst>
      <p:ext uri="{BB962C8B-B14F-4D97-AF65-F5344CB8AC3E}">
        <p14:creationId xmlns:p14="http://schemas.microsoft.com/office/powerpoint/2010/main" val="3505594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SmartArt Placeholder 2"/>
          <p:cNvSpPr>
            <a:spLocks noGrp="1"/>
          </p:cNvSpPr>
          <p:nvPr>
            <p:ph type="dgm" idx="1"/>
          </p:nvPr>
        </p:nvSpPr>
        <p:spPr>
          <a:xfrm>
            <a:off x="685800" y="1981200"/>
            <a:ext cx="7772400" cy="4114800"/>
          </a:xfrm>
        </p:spPr>
        <p:txBody>
          <a:bodyPr/>
          <a:lstStyle/>
          <a:p>
            <a:pPr lvl="0"/>
            <a:endParaRPr lang="en-US" noProof="0" dirty="0"/>
          </a:p>
        </p:txBody>
      </p:sp>
      <p:sp>
        <p:nvSpPr>
          <p:cNvPr id="4" name="Rectangle 4">
            <a:extLst>
              <a:ext uri="{FF2B5EF4-FFF2-40B4-BE49-F238E27FC236}">
                <a16:creationId xmlns:a16="http://schemas.microsoft.com/office/drawing/2014/main" id="{8D131985-C897-4979-9873-320AA996A380}"/>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660F59DC-6491-4444-A298-EAAD542DFF6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EA56CE18-9774-438E-822A-07A0A12B4612}"/>
              </a:ext>
            </a:extLst>
          </p:cNvPr>
          <p:cNvSpPr>
            <a:spLocks noGrp="1" noChangeArrowheads="1"/>
          </p:cNvSpPr>
          <p:nvPr>
            <p:ph type="sldNum" sz="quarter" idx="12"/>
          </p:nvPr>
        </p:nvSpPr>
        <p:spPr>
          <a:ln/>
        </p:spPr>
        <p:txBody>
          <a:bodyPr/>
          <a:lstStyle>
            <a:lvl1pPr>
              <a:defRPr/>
            </a:lvl1pPr>
          </a:lstStyle>
          <a:p>
            <a:fld id="{AC478775-CD87-4795-8F7B-0858FA654A5F}" type="slidenum">
              <a:rPr lang="en-US" altLang="en-US"/>
              <a:pPr/>
              <a:t>‹#›</a:t>
            </a:fld>
            <a:endParaRPr lang="en-US" altLang="en-US" dirty="0"/>
          </a:p>
        </p:txBody>
      </p:sp>
    </p:spTree>
    <p:extLst>
      <p:ext uri="{BB962C8B-B14F-4D97-AF65-F5344CB8AC3E}">
        <p14:creationId xmlns:p14="http://schemas.microsoft.com/office/powerpoint/2010/main" val="2543325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495EA60-20FB-4221-A73D-C2193E2E72DE}"/>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59832C51-E6B8-4080-86D7-0B6F35F15E33}"/>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4D0D7BCB-4A93-4FC7-B6F0-F29F2CAE77FB}"/>
              </a:ext>
            </a:extLst>
          </p:cNvPr>
          <p:cNvSpPr>
            <a:spLocks noGrp="1" noChangeArrowheads="1"/>
          </p:cNvSpPr>
          <p:nvPr>
            <p:ph type="sldNum" sz="quarter" idx="12"/>
          </p:nvPr>
        </p:nvSpPr>
        <p:spPr>
          <a:ln/>
        </p:spPr>
        <p:txBody>
          <a:bodyPr/>
          <a:lstStyle>
            <a:lvl1pPr>
              <a:defRPr/>
            </a:lvl1pPr>
          </a:lstStyle>
          <a:p>
            <a:fld id="{EC4C1745-081E-4F2C-ACF1-747BF558B413}" type="slidenum">
              <a:rPr lang="en-US" altLang="en-US"/>
              <a:pPr/>
              <a:t>‹#›</a:t>
            </a:fld>
            <a:endParaRPr lang="en-US" altLang="en-US" dirty="0"/>
          </a:p>
        </p:txBody>
      </p:sp>
    </p:spTree>
    <p:extLst>
      <p:ext uri="{BB962C8B-B14F-4D97-AF65-F5344CB8AC3E}">
        <p14:creationId xmlns:p14="http://schemas.microsoft.com/office/powerpoint/2010/main" val="9664462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6D9B16E8-4ABD-4B95-83A6-7BF905C56A68}"/>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5" name="Rectangle 5">
            <a:extLst>
              <a:ext uri="{FF2B5EF4-FFF2-40B4-BE49-F238E27FC236}">
                <a16:creationId xmlns:a16="http://schemas.microsoft.com/office/drawing/2014/main" id="{3F3F3485-8DDB-4FFE-A983-EBC69C9BA4C5}"/>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6" name="Rectangle 6">
            <a:extLst>
              <a:ext uri="{FF2B5EF4-FFF2-40B4-BE49-F238E27FC236}">
                <a16:creationId xmlns:a16="http://schemas.microsoft.com/office/drawing/2014/main" id="{B1BD07AF-B360-46AF-A395-A55D0DD606CB}"/>
              </a:ext>
            </a:extLst>
          </p:cNvPr>
          <p:cNvSpPr>
            <a:spLocks noGrp="1" noChangeArrowheads="1"/>
          </p:cNvSpPr>
          <p:nvPr>
            <p:ph type="sldNum" sz="quarter" idx="12"/>
          </p:nvPr>
        </p:nvSpPr>
        <p:spPr>
          <a:ln/>
        </p:spPr>
        <p:txBody>
          <a:bodyPr/>
          <a:lstStyle>
            <a:lvl1pPr>
              <a:defRPr/>
            </a:lvl1pPr>
          </a:lstStyle>
          <a:p>
            <a:fld id="{6D7CE0A6-400F-4DE7-B67A-B961E0D571CC}" type="slidenum">
              <a:rPr lang="en-US" altLang="en-US"/>
              <a:pPr/>
              <a:t>‹#›</a:t>
            </a:fld>
            <a:endParaRPr lang="en-US" altLang="en-US" dirty="0"/>
          </a:p>
        </p:txBody>
      </p:sp>
    </p:spTree>
    <p:extLst>
      <p:ext uri="{BB962C8B-B14F-4D97-AF65-F5344CB8AC3E}">
        <p14:creationId xmlns:p14="http://schemas.microsoft.com/office/powerpoint/2010/main" val="9455469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378013E2-CA7B-4CC0-A6CA-B46B1AA5D3BC}"/>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5F209AC7-4A33-405E-A090-8E6BD330B654}"/>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B49AAC17-E503-4055-972F-6D5E3010C405}"/>
              </a:ext>
            </a:extLst>
          </p:cNvPr>
          <p:cNvSpPr>
            <a:spLocks noGrp="1" noChangeArrowheads="1"/>
          </p:cNvSpPr>
          <p:nvPr>
            <p:ph type="sldNum" sz="quarter" idx="12"/>
          </p:nvPr>
        </p:nvSpPr>
        <p:spPr>
          <a:ln/>
        </p:spPr>
        <p:txBody>
          <a:bodyPr/>
          <a:lstStyle>
            <a:lvl1pPr>
              <a:defRPr/>
            </a:lvl1pPr>
          </a:lstStyle>
          <a:p>
            <a:fld id="{CBE8ABC6-4E20-483C-B563-56D1A7171F3C}" type="slidenum">
              <a:rPr lang="en-US" altLang="en-US"/>
              <a:pPr/>
              <a:t>‹#›</a:t>
            </a:fld>
            <a:endParaRPr lang="en-US" altLang="en-US" dirty="0"/>
          </a:p>
        </p:txBody>
      </p:sp>
    </p:spTree>
    <p:extLst>
      <p:ext uri="{BB962C8B-B14F-4D97-AF65-F5344CB8AC3E}">
        <p14:creationId xmlns:p14="http://schemas.microsoft.com/office/powerpoint/2010/main" val="22255787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96AF5061-6B34-4800-B363-504774CE2BF7}"/>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8" name="Rectangle 5">
            <a:extLst>
              <a:ext uri="{FF2B5EF4-FFF2-40B4-BE49-F238E27FC236}">
                <a16:creationId xmlns:a16="http://schemas.microsoft.com/office/drawing/2014/main" id="{D4A02E45-02A2-4F97-BBCB-5422F403430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9" name="Rectangle 6">
            <a:extLst>
              <a:ext uri="{FF2B5EF4-FFF2-40B4-BE49-F238E27FC236}">
                <a16:creationId xmlns:a16="http://schemas.microsoft.com/office/drawing/2014/main" id="{D6566093-52B4-404E-9FBF-E8B81C811525}"/>
              </a:ext>
            </a:extLst>
          </p:cNvPr>
          <p:cNvSpPr>
            <a:spLocks noGrp="1" noChangeArrowheads="1"/>
          </p:cNvSpPr>
          <p:nvPr>
            <p:ph type="sldNum" sz="quarter" idx="12"/>
          </p:nvPr>
        </p:nvSpPr>
        <p:spPr>
          <a:ln/>
        </p:spPr>
        <p:txBody>
          <a:bodyPr/>
          <a:lstStyle>
            <a:lvl1pPr>
              <a:defRPr/>
            </a:lvl1pPr>
          </a:lstStyle>
          <a:p>
            <a:fld id="{2E1BC6F1-D7E6-4519-9415-271B4CC602BD}" type="slidenum">
              <a:rPr lang="en-US" altLang="en-US"/>
              <a:pPr/>
              <a:t>‹#›</a:t>
            </a:fld>
            <a:endParaRPr lang="en-US" altLang="en-US" dirty="0"/>
          </a:p>
        </p:txBody>
      </p:sp>
    </p:spTree>
    <p:extLst>
      <p:ext uri="{BB962C8B-B14F-4D97-AF65-F5344CB8AC3E}">
        <p14:creationId xmlns:p14="http://schemas.microsoft.com/office/powerpoint/2010/main" val="33568120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A73A55F0-5BF8-448A-ABD1-902141D15B33}"/>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4" name="Rectangle 5">
            <a:extLst>
              <a:ext uri="{FF2B5EF4-FFF2-40B4-BE49-F238E27FC236}">
                <a16:creationId xmlns:a16="http://schemas.microsoft.com/office/drawing/2014/main" id="{992DC545-D263-40F2-8DC9-DCFEAFE3DF4E}"/>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5" name="Rectangle 6">
            <a:extLst>
              <a:ext uri="{FF2B5EF4-FFF2-40B4-BE49-F238E27FC236}">
                <a16:creationId xmlns:a16="http://schemas.microsoft.com/office/drawing/2014/main" id="{84F90121-60FB-46B5-A7F0-63FDD77E1C30}"/>
              </a:ext>
            </a:extLst>
          </p:cNvPr>
          <p:cNvSpPr>
            <a:spLocks noGrp="1" noChangeArrowheads="1"/>
          </p:cNvSpPr>
          <p:nvPr>
            <p:ph type="sldNum" sz="quarter" idx="12"/>
          </p:nvPr>
        </p:nvSpPr>
        <p:spPr>
          <a:ln/>
        </p:spPr>
        <p:txBody>
          <a:bodyPr/>
          <a:lstStyle>
            <a:lvl1pPr>
              <a:defRPr/>
            </a:lvl1pPr>
          </a:lstStyle>
          <a:p>
            <a:fld id="{E205DA10-FA64-49F0-9F5A-475E97D80C4C}" type="slidenum">
              <a:rPr lang="en-US" altLang="en-US"/>
              <a:pPr/>
              <a:t>‹#›</a:t>
            </a:fld>
            <a:endParaRPr lang="en-US" altLang="en-US" dirty="0"/>
          </a:p>
        </p:txBody>
      </p:sp>
    </p:spTree>
    <p:extLst>
      <p:ext uri="{BB962C8B-B14F-4D97-AF65-F5344CB8AC3E}">
        <p14:creationId xmlns:p14="http://schemas.microsoft.com/office/powerpoint/2010/main" val="21276580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3A333BC5-33B4-44B2-BD5B-128DBD330F0C}"/>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3" name="Rectangle 5">
            <a:extLst>
              <a:ext uri="{FF2B5EF4-FFF2-40B4-BE49-F238E27FC236}">
                <a16:creationId xmlns:a16="http://schemas.microsoft.com/office/drawing/2014/main" id="{58E61DF6-629D-4299-BD4C-0F6467D93E5A}"/>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6">
            <a:extLst>
              <a:ext uri="{FF2B5EF4-FFF2-40B4-BE49-F238E27FC236}">
                <a16:creationId xmlns:a16="http://schemas.microsoft.com/office/drawing/2014/main" id="{ED8291EC-43FE-4743-9334-0A05822C1BAB}"/>
              </a:ext>
            </a:extLst>
          </p:cNvPr>
          <p:cNvSpPr>
            <a:spLocks noGrp="1" noChangeArrowheads="1"/>
          </p:cNvSpPr>
          <p:nvPr>
            <p:ph type="sldNum" sz="quarter" idx="12"/>
          </p:nvPr>
        </p:nvSpPr>
        <p:spPr>
          <a:ln/>
        </p:spPr>
        <p:txBody>
          <a:bodyPr/>
          <a:lstStyle>
            <a:lvl1pPr>
              <a:defRPr/>
            </a:lvl1pPr>
          </a:lstStyle>
          <a:p>
            <a:fld id="{D074CDBE-138D-4EC0-949D-DA49373D9713}" type="slidenum">
              <a:rPr lang="en-US" altLang="en-US"/>
              <a:pPr/>
              <a:t>‹#›</a:t>
            </a:fld>
            <a:endParaRPr lang="en-US" altLang="en-US" dirty="0"/>
          </a:p>
        </p:txBody>
      </p:sp>
    </p:spTree>
    <p:extLst>
      <p:ext uri="{BB962C8B-B14F-4D97-AF65-F5344CB8AC3E}">
        <p14:creationId xmlns:p14="http://schemas.microsoft.com/office/powerpoint/2010/main" val="18677241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6400F0CC-1C41-4711-AB34-D2E113506CBC}"/>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FB05487A-E385-403D-8BC2-7C00489E1089}"/>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F3869A46-6532-4341-973A-25334A265C42}"/>
              </a:ext>
            </a:extLst>
          </p:cNvPr>
          <p:cNvSpPr>
            <a:spLocks noGrp="1" noChangeArrowheads="1"/>
          </p:cNvSpPr>
          <p:nvPr>
            <p:ph type="sldNum" sz="quarter" idx="12"/>
          </p:nvPr>
        </p:nvSpPr>
        <p:spPr>
          <a:ln/>
        </p:spPr>
        <p:txBody>
          <a:bodyPr/>
          <a:lstStyle>
            <a:lvl1pPr>
              <a:defRPr/>
            </a:lvl1pPr>
          </a:lstStyle>
          <a:p>
            <a:fld id="{E92FE957-BFC9-4992-A0F1-4E24934021D8}" type="slidenum">
              <a:rPr lang="en-US" altLang="en-US"/>
              <a:pPr/>
              <a:t>‹#›</a:t>
            </a:fld>
            <a:endParaRPr lang="en-US" altLang="en-US" dirty="0"/>
          </a:p>
        </p:txBody>
      </p:sp>
    </p:spTree>
    <p:extLst>
      <p:ext uri="{BB962C8B-B14F-4D97-AF65-F5344CB8AC3E}">
        <p14:creationId xmlns:p14="http://schemas.microsoft.com/office/powerpoint/2010/main" val="15771549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4DCF6339-BCEE-4818-BC2D-70B33C8E7E64}"/>
              </a:ext>
            </a:extLst>
          </p:cNvPr>
          <p:cNvSpPr>
            <a:spLocks noGrp="1" noChangeArrowheads="1"/>
          </p:cNvSpPr>
          <p:nvPr>
            <p:ph type="dt" sz="half" idx="10"/>
          </p:nvPr>
        </p:nvSpPr>
        <p:spPr>
          <a:ln/>
        </p:spPr>
        <p:txBody>
          <a:bodyPr/>
          <a:lstStyle>
            <a:lvl1pPr>
              <a:defRPr/>
            </a:lvl1pPr>
          </a:lstStyle>
          <a:p>
            <a:pPr>
              <a:defRPr/>
            </a:pPr>
            <a:endParaRPr lang="en-US" dirty="0"/>
          </a:p>
        </p:txBody>
      </p:sp>
      <p:sp>
        <p:nvSpPr>
          <p:cNvPr id="6" name="Rectangle 5">
            <a:extLst>
              <a:ext uri="{FF2B5EF4-FFF2-40B4-BE49-F238E27FC236}">
                <a16:creationId xmlns:a16="http://schemas.microsoft.com/office/drawing/2014/main" id="{01B80A3F-BE75-4567-867E-634AE8007E4C}"/>
              </a:ext>
            </a:extLst>
          </p:cNvPr>
          <p:cNvSpPr>
            <a:spLocks noGrp="1" noChangeArrowheads="1"/>
          </p:cNvSpPr>
          <p:nvPr>
            <p:ph type="ftr" sz="quarter" idx="11"/>
          </p:nvPr>
        </p:nvSpPr>
        <p:spPr>
          <a:ln/>
        </p:spPr>
        <p:txBody>
          <a:bodyPr/>
          <a:lstStyle>
            <a:lvl1pPr>
              <a:defRPr/>
            </a:lvl1pPr>
          </a:lstStyle>
          <a:p>
            <a:pPr>
              <a:defRPr/>
            </a:pPr>
            <a:endParaRPr lang="en-US" dirty="0"/>
          </a:p>
        </p:txBody>
      </p:sp>
      <p:sp>
        <p:nvSpPr>
          <p:cNvPr id="7" name="Rectangle 6">
            <a:extLst>
              <a:ext uri="{FF2B5EF4-FFF2-40B4-BE49-F238E27FC236}">
                <a16:creationId xmlns:a16="http://schemas.microsoft.com/office/drawing/2014/main" id="{B431114B-1853-40D2-99BB-A0B242ECB4AC}"/>
              </a:ext>
            </a:extLst>
          </p:cNvPr>
          <p:cNvSpPr>
            <a:spLocks noGrp="1" noChangeArrowheads="1"/>
          </p:cNvSpPr>
          <p:nvPr>
            <p:ph type="sldNum" sz="quarter" idx="12"/>
          </p:nvPr>
        </p:nvSpPr>
        <p:spPr>
          <a:ln/>
        </p:spPr>
        <p:txBody>
          <a:bodyPr/>
          <a:lstStyle>
            <a:lvl1pPr>
              <a:defRPr/>
            </a:lvl1pPr>
          </a:lstStyle>
          <a:p>
            <a:fld id="{A18EFFB2-893E-438C-8F90-083F196223D6}" type="slidenum">
              <a:rPr lang="en-US" altLang="en-US"/>
              <a:pPr/>
              <a:t>‹#›</a:t>
            </a:fld>
            <a:endParaRPr lang="en-US" altLang="en-US" dirty="0"/>
          </a:p>
        </p:txBody>
      </p:sp>
    </p:spTree>
    <p:extLst>
      <p:ext uri="{BB962C8B-B14F-4D97-AF65-F5344CB8AC3E}">
        <p14:creationId xmlns:p14="http://schemas.microsoft.com/office/powerpoint/2010/main" val="23283946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4412C07A-9E37-4154-A6E2-5949062918CE}"/>
              </a:ext>
            </a:extLst>
          </p:cNvPr>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3075" name="Rectangle 3">
            <a:extLst>
              <a:ext uri="{FF2B5EF4-FFF2-40B4-BE49-F238E27FC236}">
                <a16:creationId xmlns:a16="http://schemas.microsoft.com/office/drawing/2014/main" id="{6B5B557C-B9F4-40CB-AD19-B417E6706E93}"/>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Rectangle 4">
            <a:extLst>
              <a:ext uri="{FF2B5EF4-FFF2-40B4-BE49-F238E27FC236}">
                <a16:creationId xmlns:a16="http://schemas.microsoft.com/office/drawing/2014/main" id="{A5AFC216-DCAE-4288-8E2B-276979B568BB}"/>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dirty="0"/>
            </a:lvl1pPr>
          </a:lstStyle>
          <a:p>
            <a:pPr>
              <a:defRPr/>
            </a:pPr>
            <a:endParaRPr lang="en-US" dirty="0"/>
          </a:p>
        </p:txBody>
      </p:sp>
      <p:sp>
        <p:nvSpPr>
          <p:cNvPr id="1029" name="Rectangle 5">
            <a:extLst>
              <a:ext uri="{FF2B5EF4-FFF2-40B4-BE49-F238E27FC236}">
                <a16:creationId xmlns:a16="http://schemas.microsoft.com/office/drawing/2014/main" id="{BA814EFB-D760-4F1B-A7F1-207A3B1429F1}"/>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dirty="0"/>
            </a:lvl1pPr>
          </a:lstStyle>
          <a:p>
            <a:pPr>
              <a:defRPr/>
            </a:pPr>
            <a:endParaRPr lang="en-US" dirty="0"/>
          </a:p>
        </p:txBody>
      </p:sp>
      <p:sp>
        <p:nvSpPr>
          <p:cNvPr id="1030" name="Rectangle 6">
            <a:extLst>
              <a:ext uri="{FF2B5EF4-FFF2-40B4-BE49-F238E27FC236}">
                <a16:creationId xmlns:a16="http://schemas.microsoft.com/office/drawing/2014/main" id="{F5EEECEC-E1C1-4EF3-BD9C-5BD7003F609D}"/>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C64F6830-4D73-475F-9E28-6C1D2E61393C}" type="slidenum">
              <a:rPr lang="en-US" altLang="en-US"/>
              <a:pPr/>
              <a:t>‹#›</a:t>
            </a:fld>
            <a:endParaRPr lang="en-US" altLang="en-US" dirty="0"/>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2" name="Rectangle 71">
            <a:extLst>
              <a:ext uri="{FF2B5EF4-FFF2-40B4-BE49-F238E27FC236}">
                <a16:creationId xmlns:a16="http://schemas.microsoft.com/office/drawing/2014/main" id="{559AE206-7EBA-4D33-8BC9-9D8158553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latin typeface="Calibri" panose="020F0502020204030204"/>
            </a:endParaRPr>
          </a:p>
        </p:txBody>
      </p:sp>
      <p:sp>
        <p:nvSpPr>
          <p:cNvPr id="4098" name="Rectangle 2">
            <a:extLst>
              <a:ext uri="{FF2B5EF4-FFF2-40B4-BE49-F238E27FC236}">
                <a16:creationId xmlns:a16="http://schemas.microsoft.com/office/drawing/2014/main" id="{56987F59-4C5F-4052-98F2-7A22D4987118}"/>
              </a:ext>
            </a:extLst>
          </p:cNvPr>
          <p:cNvSpPr>
            <a:spLocks noGrp="1" noChangeArrowheads="1"/>
          </p:cNvSpPr>
          <p:nvPr>
            <p:ph type="ctrTitle"/>
          </p:nvPr>
        </p:nvSpPr>
        <p:spPr>
          <a:xfrm>
            <a:off x="628650" y="4555055"/>
            <a:ext cx="5174047" cy="1723125"/>
          </a:xfrm>
        </p:spPr>
        <p:txBody>
          <a:bodyPr anchor="ctr">
            <a:normAutofit fontScale="90000"/>
          </a:bodyPr>
          <a:lstStyle/>
          <a:p>
            <a:pPr algn="r"/>
            <a:r>
              <a:rPr lang="en-US" altLang="en-US" sz="3600" b="1" dirty="0"/>
              <a:t>The Role of Congress in Space Activities and </a:t>
            </a:r>
            <a:br>
              <a:rPr lang="en-US" altLang="en-US" sz="3600" b="1" dirty="0"/>
            </a:br>
            <a:r>
              <a:rPr lang="en-US" altLang="en-US" sz="3600" b="1" dirty="0"/>
              <a:t>Today’s Space Policy Scene</a:t>
            </a:r>
            <a:br>
              <a:rPr lang="en-US" altLang="en-US" sz="3200" b="1" dirty="0"/>
            </a:br>
            <a:r>
              <a:rPr lang="en-US" altLang="en-US" sz="1800" b="1" dirty="0"/>
              <a:t>October 27, 2021</a:t>
            </a:r>
          </a:p>
        </p:txBody>
      </p:sp>
      <p:sp>
        <p:nvSpPr>
          <p:cNvPr id="4099" name="Rectangle 3">
            <a:extLst>
              <a:ext uri="{FF2B5EF4-FFF2-40B4-BE49-F238E27FC236}">
                <a16:creationId xmlns:a16="http://schemas.microsoft.com/office/drawing/2014/main" id="{5A86EC43-6683-4D16-AAB0-9173AF7E55F7}"/>
              </a:ext>
            </a:extLst>
          </p:cNvPr>
          <p:cNvSpPr>
            <a:spLocks noGrp="1" noChangeArrowheads="1"/>
          </p:cNvSpPr>
          <p:nvPr>
            <p:ph type="subTitle" idx="1"/>
          </p:nvPr>
        </p:nvSpPr>
        <p:spPr>
          <a:xfrm>
            <a:off x="6156968" y="4555055"/>
            <a:ext cx="2537450" cy="1723125"/>
          </a:xfrm>
        </p:spPr>
        <p:txBody>
          <a:bodyPr anchor="ctr">
            <a:normAutofit/>
          </a:bodyPr>
          <a:lstStyle/>
          <a:p>
            <a:pPr algn="l">
              <a:lnSpc>
                <a:spcPct val="90000"/>
              </a:lnSpc>
            </a:pPr>
            <a:r>
              <a:rPr lang="en-US" altLang="en-US" sz="2700" b="1" dirty="0"/>
              <a:t>Marcia Smith</a:t>
            </a:r>
          </a:p>
          <a:p>
            <a:pPr algn="l">
              <a:lnSpc>
                <a:spcPct val="90000"/>
              </a:lnSpc>
            </a:pPr>
            <a:r>
              <a:rPr lang="en-US" altLang="en-US" sz="1800" b="1" dirty="0"/>
              <a:t>Editor SpacePolicyOnline.com</a:t>
            </a:r>
          </a:p>
          <a:p>
            <a:pPr algn="l">
              <a:lnSpc>
                <a:spcPct val="90000"/>
              </a:lnSpc>
            </a:pPr>
            <a:r>
              <a:rPr lang="en-US" altLang="en-US" sz="1800" b="1" dirty="0"/>
              <a:t>@SpcPlcyOnline</a:t>
            </a:r>
          </a:p>
        </p:txBody>
      </p:sp>
      <p:sp>
        <p:nvSpPr>
          <p:cNvPr id="74" name="Oval 73">
            <a:extLst>
              <a:ext uri="{FF2B5EF4-FFF2-40B4-BE49-F238E27FC236}">
                <a16:creationId xmlns:a16="http://schemas.microsoft.com/office/drawing/2014/main" id="{6437D937-A7F1-4011-92B4-328E5BE1B1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1425" y="1322610"/>
            <a:ext cx="1682850" cy="168284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latin typeface="Calibri" panose="020F0502020204030204"/>
            </a:endParaRPr>
          </a:p>
        </p:txBody>
      </p:sp>
      <p:sp>
        <p:nvSpPr>
          <p:cNvPr id="76" name="Oval 75">
            <a:extLst>
              <a:ext uri="{FF2B5EF4-FFF2-40B4-BE49-F238E27FC236}">
                <a16:creationId xmlns:a16="http://schemas.microsoft.com/office/drawing/2014/main" id="{B672F332-AF08-46C6-94F0-77684310D7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46253" y="2707205"/>
            <a:ext cx="721796" cy="72179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latin typeface="Calibri" panose="020F0502020204030204"/>
            </a:endParaRPr>
          </a:p>
        </p:txBody>
      </p:sp>
      <p:sp>
        <p:nvSpPr>
          <p:cNvPr id="78" name="Oval 77">
            <a:extLst>
              <a:ext uri="{FF2B5EF4-FFF2-40B4-BE49-F238E27FC236}">
                <a16:creationId xmlns:a16="http://schemas.microsoft.com/office/drawing/2014/main" id="{34244EF8-D73A-40E1-BE73-D46E6B4B04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4374" y="2603243"/>
            <a:ext cx="220271" cy="220271"/>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latin typeface="Calibri" panose="020F0502020204030204"/>
            </a:endParaRPr>
          </a:p>
        </p:txBody>
      </p:sp>
      <p:sp>
        <p:nvSpPr>
          <p:cNvPr id="80" name="Freeform: Shape 79">
            <a:extLst>
              <a:ext uri="{FF2B5EF4-FFF2-40B4-BE49-F238E27FC236}">
                <a16:creationId xmlns:a16="http://schemas.microsoft.com/office/drawing/2014/main" id="{AB84D7E8-4ECB-42D7-ADBF-01689B0F24A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29087" y="0"/>
            <a:ext cx="4814914" cy="3429000"/>
          </a:xfrm>
          <a:custGeom>
            <a:avLst/>
            <a:gdLst>
              <a:gd name="connsiteX0" fmla="*/ 0 w 5699887"/>
              <a:gd name="connsiteY0" fmla="*/ 0 h 4059244"/>
              <a:gd name="connsiteX1" fmla="*/ 5699887 w 5699887"/>
              <a:gd name="connsiteY1" fmla="*/ 0 h 4059244"/>
              <a:gd name="connsiteX2" fmla="*/ 5699887 w 5699887"/>
              <a:gd name="connsiteY2" fmla="*/ 3944096 h 4059244"/>
              <a:gd name="connsiteX3" fmla="*/ 5525775 w 5699887"/>
              <a:gd name="connsiteY3" fmla="*/ 3980429 h 4059244"/>
              <a:gd name="connsiteX4" fmla="*/ 4663256 w 5699887"/>
              <a:gd name="connsiteY4" fmla="*/ 4059244 h 4059244"/>
              <a:gd name="connsiteX5" fmla="*/ 8566 w 5699887"/>
              <a:gd name="connsiteY5" fmla="*/ 67422 h 405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99887" h="4059244">
                <a:moveTo>
                  <a:pt x="0" y="0"/>
                </a:moveTo>
                <a:lnTo>
                  <a:pt x="5699887" y="0"/>
                </a:lnTo>
                <a:lnTo>
                  <a:pt x="5699887" y="3944096"/>
                </a:lnTo>
                <a:lnTo>
                  <a:pt x="5525775" y="3980429"/>
                </a:lnTo>
                <a:cubicBezTo>
                  <a:pt x="5246154" y="4032190"/>
                  <a:pt x="4957865" y="4059244"/>
                  <a:pt x="4663256" y="4059244"/>
                </a:cubicBezTo>
                <a:cubicBezTo>
                  <a:pt x="2306390" y="4059244"/>
                  <a:pt x="353936" y="2327747"/>
                  <a:pt x="8566" y="67422"/>
                </a:cubicBezTo>
                <a:close/>
              </a:path>
            </a:pathLst>
          </a:cu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350" dirty="0">
              <a:solidFill>
                <a:prstClr val="white"/>
              </a:solidFill>
              <a:latin typeface="Calibri" panose="020F0502020204030204"/>
            </a:endParaRPr>
          </a:p>
        </p:txBody>
      </p:sp>
      <p:cxnSp>
        <p:nvCxnSpPr>
          <p:cNvPr id="82" name="Straight Connector 81">
            <a:extLst>
              <a:ext uri="{FF2B5EF4-FFF2-40B4-BE49-F238E27FC236}">
                <a16:creationId xmlns:a16="http://schemas.microsoft.com/office/drawing/2014/main" id="{9E8E38ED-369A-44C2-B635-0BED0E48A6E8}"/>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9834" y="4776880"/>
            <a:ext cx="0" cy="1303020"/>
          </a:xfrm>
          <a:prstGeom prst="line">
            <a:avLst/>
          </a:prstGeom>
          <a:ln w="19050" cap="sq">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1" name="Rectangle 2">
            <a:extLst>
              <a:ext uri="{FF2B5EF4-FFF2-40B4-BE49-F238E27FC236}">
                <a16:creationId xmlns:a16="http://schemas.microsoft.com/office/drawing/2014/main" id="{065E76B5-6CB4-4992-B122-CEB7849ADF76}"/>
              </a:ext>
            </a:extLst>
          </p:cNvPr>
          <p:cNvSpPr>
            <a:spLocks noGrp="1" noChangeArrowheads="1"/>
          </p:cNvSpPr>
          <p:nvPr>
            <p:ph type="title"/>
          </p:nvPr>
        </p:nvSpPr>
        <p:spPr>
          <a:xfrm>
            <a:off x="652653" y="606564"/>
            <a:ext cx="7838694" cy="1325563"/>
          </a:xfrm>
        </p:spPr>
        <p:txBody>
          <a:bodyPr anchor="ctr">
            <a:normAutofit/>
          </a:bodyPr>
          <a:lstStyle/>
          <a:p>
            <a:pPr>
              <a:lnSpc>
                <a:spcPct val="90000"/>
              </a:lnSpc>
            </a:pPr>
            <a:r>
              <a:rPr lang="en-US" altLang="en-US" b="1" dirty="0"/>
              <a:t>Congress’ Major Roles in U.S. Government Space Activities</a:t>
            </a:r>
          </a:p>
        </p:txBody>
      </p:sp>
      <p:sp>
        <p:nvSpPr>
          <p:cNvPr id="75" name="Rectangle 74">
            <a:extLst>
              <a:ext uri="{FF2B5EF4-FFF2-40B4-BE49-F238E27FC236}">
                <a16:creationId xmlns:a16="http://schemas.microsoft.com/office/drawing/2014/main" id="{A5711A0E-A428-4ED1-96CB-33D69FD842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0655" y="2043803"/>
            <a:ext cx="7642689" cy="80683"/>
          </a:xfrm>
          <a:prstGeom prst="rect">
            <a:avLst/>
          </a:prstGeom>
          <a:solidFill>
            <a:schemeClr val="tx1">
              <a:lumMod val="50000"/>
              <a:lumOff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2290" name="Slide Number Placeholder 5">
            <a:extLst>
              <a:ext uri="{FF2B5EF4-FFF2-40B4-BE49-F238E27FC236}">
                <a16:creationId xmlns:a16="http://schemas.microsoft.com/office/drawing/2014/main" id="{78492748-1ADA-43C4-BB4B-09C0AC3261B9}"/>
              </a:ext>
            </a:extLst>
          </p:cNvPr>
          <p:cNvSpPr>
            <a:spLocks noGrp="1"/>
          </p:cNvSpPr>
          <p:nvPr>
            <p:ph type="sldNum" sz="quarter" idx="12"/>
          </p:nvPr>
        </p:nvSpPr>
        <p:spPr>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spcAft>
                <a:spcPts val="600"/>
              </a:spcAft>
              <a:buFontTx/>
              <a:buNone/>
            </a:pPr>
            <a:fld id="{BED3A4C9-4CA5-4283-9A61-A5059BEBC3B4}" type="slidenum">
              <a:rPr lang="en-US" altLang="en-US" sz="1600">
                <a:solidFill>
                  <a:prstClr val="black">
                    <a:tint val="75000"/>
                  </a:prstClr>
                </a:solidFill>
              </a:rPr>
              <a:pPr>
                <a:spcBef>
                  <a:spcPct val="0"/>
                </a:spcBef>
                <a:spcAft>
                  <a:spcPts val="600"/>
                </a:spcAft>
                <a:buFontTx/>
                <a:buNone/>
              </a:pPr>
              <a:t>10</a:t>
            </a:fld>
            <a:endParaRPr lang="en-US" altLang="en-US" sz="1600" dirty="0">
              <a:solidFill>
                <a:prstClr val="black">
                  <a:tint val="75000"/>
                </a:prstClr>
              </a:solidFill>
            </a:endParaRPr>
          </a:p>
        </p:txBody>
      </p:sp>
      <p:graphicFrame>
        <p:nvGraphicFramePr>
          <p:cNvPr id="12294" name="Rectangle 3">
            <a:extLst>
              <a:ext uri="{FF2B5EF4-FFF2-40B4-BE49-F238E27FC236}">
                <a16:creationId xmlns:a16="http://schemas.microsoft.com/office/drawing/2014/main" id="{6D8898A5-D3F5-42AC-9A22-B7D1BA28B262}"/>
              </a:ext>
            </a:extLst>
          </p:cNvPr>
          <p:cNvGraphicFramePr>
            <a:graphicFrameLocks noGrp="1"/>
          </p:cNvGraphicFramePr>
          <p:nvPr>
            <p:ph idx="1"/>
            <p:extLst>
              <p:ext uri="{D42A27DB-BD31-4B8C-83A1-F6EECF244321}">
                <p14:modId xmlns:p14="http://schemas.microsoft.com/office/powerpoint/2010/main" val="1102563909"/>
              </p:ext>
            </p:extLst>
          </p:nvPr>
        </p:nvGraphicFramePr>
        <p:xfrm>
          <a:off x="750655" y="2385390"/>
          <a:ext cx="7642689" cy="36178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a:extLst>
              <a:ext uri="{FF2B5EF4-FFF2-40B4-BE49-F238E27FC236}">
                <a16:creationId xmlns:a16="http://schemas.microsoft.com/office/drawing/2014/main" id="{1E81F161-0C06-4575-BB8F-EBA28092E2DB}"/>
              </a:ext>
            </a:extLst>
          </p:cNvPr>
          <p:cNvSpPr>
            <a:spLocks noGrp="1" noChangeArrowheads="1"/>
          </p:cNvSpPr>
          <p:nvPr>
            <p:ph type="title"/>
          </p:nvPr>
        </p:nvSpPr>
        <p:spPr/>
        <p:txBody>
          <a:bodyPr/>
          <a:lstStyle/>
          <a:p>
            <a:r>
              <a:rPr lang="en-US" altLang="en-US" b="1" dirty="0"/>
              <a:t>Government-Funded Activities Need Money from Congress</a:t>
            </a:r>
          </a:p>
        </p:txBody>
      </p:sp>
      <p:sp>
        <p:nvSpPr>
          <p:cNvPr id="14340" name="Rectangle 3">
            <a:extLst>
              <a:ext uri="{FF2B5EF4-FFF2-40B4-BE49-F238E27FC236}">
                <a16:creationId xmlns:a16="http://schemas.microsoft.com/office/drawing/2014/main" id="{B7F82371-881C-41D8-8C56-A4EF1F19367D}"/>
              </a:ext>
            </a:extLst>
          </p:cNvPr>
          <p:cNvSpPr>
            <a:spLocks noGrp="1" noChangeArrowheads="1"/>
          </p:cNvSpPr>
          <p:nvPr>
            <p:ph idx="1"/>
          </p:nvPr>
        </p:nvSpPr>
        <p:spPr>
          <a:xfrm>
            <a:off x="685800" y="2286000"/>
            <a:ext cx="7772400" cy="4114800"/>
          </a:xfrm>
        </p:spPr>
        <p:txBody>
          <a:bodyPr/>
          <a:lstStyle/>
          <a:p>
            <a:pPr>
              <a:buFontTx/>
              <a:buNone/>
            </a:pPr>
            <a:r>
              <a:rPr lang="en-US" altLang="en-US" b="1" dirty="0"/>
              <a:t>“No money shall be drawn from the Treasury, but in consequence of Appropriations made by law. (Article 1, Section 9, U.S. Constitution</a:t>
            </a:r>
          </a:p>
        </p:txBody>
      </p:sp>
      <p:sp>
        <p:nvSpPr>
          <p:cNvPr id="14338" name="Slide Number Placeholder 5">
            <a:extLst>
              <a:ext uri="{FF2B5EF4-FFF2-40B4-BE49-F238E27FC236}">
                <a16:creationId xmlns:a16="http://schemas.microsoft.com/office/drawing/2014/main" id="{DD234063-7662-4335-A353-C7CD28AB443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159A3FF-680F-4603-ADD2-4F0BB146D914}" type="slidenum">
              <a:rPr lang="en-US" altLang="en-US" sz="1400"/>
              <a:pPr>
                <a:spcBef>
                  <a:spcPct val="0"/>
                </a:spcBef>
                <a:buFontTx/>
                <a:buNone/>
              </a:pPr>
              <a:t>11</a:t>
            </a:fld>
            <a:endParaRPr lang="en-US" altLang="en-US" sz="1400" dirty="0"/>
          </a:p>
        </p:txBody>
      </p:sp>
      <p:sp>
        <p:nvSpPr>
          <p:cNvPr id="14341" name="Text Box 4">
            <a:extLst>
              <a:ext uri="{FF2B5EF4-FFF2-40B4-BE49-F238E27FC236}">
                <a16:creationId xmlns:a16="http://schemas.microsoft.com/office/drawing/2014/main" id="{7A0FFD34-8529-4C62-87E3-C70B1710E86C}"/>
              </a:ext>
            </a:extLst>
          </p:cNvPr>
          <p:cNvSpPr txBox="1">
            <a:spLocks noChangeArrowheads="1"/>
          </p:cNvSpPr>
          <p:nvPr/>
        </p:nvSpPr>
        <p:spPr bwMode="auto">
          <a:xfrm>
            <a:off x="920750" y="4800600"/>
            <a:ext cx="7537450" cy="7112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4000" dirty="0">
                <a:solidFill>
                  <a:schemeClr val="tx2"/>
                </a:solidFill>
              </a:rPr>
              <a:t>Congress Controls the Purse Strings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3">
            <a:extLst>
              <a:ext uri="{FF2B5EF4-FFF2-40B4-BE49-F238E27FC236}">
                <a16:creationId xmlns:a16="http://schemas.microsoft.com/office/drawing/2014/main" id="{97E5BC17-AA8D-482C-AA8F-F0D771874694}"/>
              </a:ext>
            </a:extLst>
          </p:cNvPr>
          <p:cNvSpPr>
            <a:spLocks noGrp="1"/>
          </p:cNvSpPr>
          <p:nvPr>
            <p:ph type="title"/>
          </p:nvPr>
        </p:nvSpPr>
        <p:spPr>
          <a:xfrm>
            <a:off x="685800" y="352425"/>
            <a:ext cx="7772400" cy="1143000"/>
          </a:xfrm>
        </p:spPr>
        <p:txBody>
          <a:bodyPr/>
          <a:lstStyle/>
          <a:p>
            <a:r>
              <a:rPr lang="en-US" altLang="en-US" sz="2000" dirty="0"/>
              <a:t>FY2020 FEDERAL SPENDING (Outlays)</a:t>
            </a:r>
          </a:p>
        </p:txBody>
      </p:sp>
      <p:sp>
        <p:nvSpPr>
          <p:cNvPr id="17411" name="Slide Number Placeholder 1">
            <a:extLst>
              <a:ext uri="{FF2B5EF4-FFF2-40B4-BE49-F238E27FC236}">
                <a16:creationId xmlns:a16="http://schemas.microsoft.com/office/drawing/2014/main" id="{66ECB934-B0E4-4048-905C-0EB69F2DD2D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fld id="{A517FBB1-9027-40ED-8EDB-3CDBF741D53D}" type="slidenum">
              <a:rPr lang="en-US" altLang="en-US" sz="1400"/>
              <a:pPr/>
              <a:t>12</a:t>
            </a:fld>
            <a:endParaRPr lang="en-US" altLang="en-US" sz="1400" dirty="0"/>
          </a:p>
        </p:txBody>
      </p:sp>
      <p:pic>
        <p:nvPicPr>
          <p:cNvPr id="8" name="Picture 7" descr="Chart, pie chart&#10;&#10;Description automatically generated">
            <a:extLst>
              <a:ext uri="{FF2B5EF4-FFF2-40B4-BE49-F238E27FC236}">
                <a16:creationId xmlns:a16="http://schemas.microsoft.com/office/drawing/2014/main" id="{968253F4-2476-4AA7-BAAB-33809AF1B7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66800" y="1371563"/>
            <a:ext cx="7010400" cy="50007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A3A2147-D4E0-420A-A4B3-A9010679145E}"/>
              </a:ext>
            </a:extLst>
          </p:cNvPr>
          <p:cNvSpPr>
            <a:spLocks noGrp="1"/>
          </p:cNvSpPr>
          <p:nvPr>
            <p:ph type="sldNum" sz="quarter" idx="12"/>
          </p:nvPr>
        </p:nvSpPr>
        <p:spPr/>
        <p:txBody>
          <a:bodyPr/>
          <a:lstStyle/>
          <a:p>
            <a:fld id="{D074CDBE-138D-4EC0-949D-DA49373D9713}" type="slidenum">
              <a:rPr lang="en-US" altLang="en-US" smtClean="0"/>
              <a:pPr/>
              <a:t>13</a:t>
            </a:fld>
            <a:endParaRPr lang="en-US" altLang="en-US" dirty="0"/>
          </a:p>
        </p:txBody>
      </p:sp>
      <p:sp>
        <p:nvSpPr>
          <p:cNvPr id="4" name="TextBox 3">
            <a:extLst>
              <a:ext uri="{FF2B5EF4-FFF2-40B4-BE49-F238E27FC236}">
                <a16:creationId xmlns:a16="http://schemas.microsoft.com/office/drawing/2014/main" id="{FC10BCC7-691C-4858-91B1-03140D3E9579}"/>
              </a:ext>
            </a:extLst>
          </p:cNvPr>
          <p:cNvSpPr txBox="1"/>
          <p:nvPr/>
        </p:nvSpPr>
        <p:spPr>
          <a:xfrm>
            <a:off x="1524000" y="381000"/>
            <a:ext cx="6629400" cy="707886"/>
          </a:xfrm>
          <a:prstGeom prst="rect">
            <a:avLst/>
          </a:prstGeom>
          <a:noFill/>
        </p:spPr>
        <p:txBody>
          <a:bodyPr wrap="square" rtlCol="0">
            <a:spAutoFit/>
          </a:bodyPr>
          <a:lstStyle/>
          <a:p>
            <a:pPr algn="ctr"/>
            <a:r>
              <a:rPr lang="en-US" sz="2000" dirty="0">
                <a:solidFill>
                  <a:schemeClr val="tx2"/>
                </a:solidFill>
              </a:rPr>
              <a:t>FY2020 FEDERAL GOVERNMENT </a:t>
            </a:r>
          </a:p>
          <a:p>
            <a:pPr algn="ctr"/>
            <a:r>
              <a:rPr lang="en-US" sz="2000" dirty="0">
                <a:solidFill>
                  <a:schemeClr val="tx2"/>
                </a:solidFill>
              </a:rPr>
              <a:t>DISCRETIONARY OUTLAYS</a:t>
            </a:r>
          </a:p>
        </p:txBody>
      </p:sp>
      <p:pic>
        <p:nvPicPr>
          <p:cNvPr id="10" name="Picture 9" descr="Chart, pie chart&#10;&#10;Description automatically generated">
            <a:extLst>
              <a:ext uri="{FF2B5EF4-FFF2-40B4-BE49-F238E27FC236}">
                <a16:creationId xmlns:a16="http://schemas.microsoft.com/office/drawing/2014/main" id="{5F68D9EC-9445-44F9-A6FC-2904984501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9770" y="1295400"/>
            <a:ext cx="7017859" cy="5276364"/>
          </a:xfrm>
          <a:prstGeom prst="rect">
            <a:avLst/>
          </a:prstGeom>
        </p:spPr>
      </p:pic>
    </p:spTree>
    <p:extLst>
      <p:ext uri="{BB962C8B-B14F-4D97-AF65-F5344CB8AC3E}">
        <p14:creationId xmlns:p14="http://schemas.microsoft.com/office/powerpoint/2010/main" val="3652695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5" name="Rectangle 2">
            <a:extLst>
              <a:ext uri="{FF2B5EF4-FFF2-40B4-BE49-F238E27FC236}">
                <a16:creationId xmlns:a16="http://schemas.microsoft.com/office/drawing/2014/main" id="{271B0A7A-13DC-4DD2-90EB-52542229CAE2}"/>
              </a:ext>
            </a:extLst>
          </p:cNvPr>
          <p:cNvSpPr>
            <a:spLocks noGrp="1" noChangeArrowheads="1"/>
          </p:cNvSpPr>
          <p:nvPr>
            <p:ph type="title"/>
          </p:nvPr>
        </p:nvSpPr>
        <p:spPr>
          <a:xfrm>
            <a:off x="1240022" y="365760"/>
            <a:ext cx="7025402" cy="1188720"/>
          </a:xfrm>
        </p:spPr>
        <p:txBody>
          <a:bodyPr>
            <a:normAutofit/>
          </a:bodyPr>
          <a:lstStyle/>
          <a:p>
            <a:pPr>
              <a:lnSpc>
                <a:spcPct val="90000"/>
              </a:lnSpc>
            </a:pPr>
            <a:r>
              <a:rPr lang="en-US" altLang="en-US" sz="3700" b="1" dirty="0"/>
              <a:t>Congress’ Major Roles in Commercial Space Activities</a:t>
            </a:r>
          </a:p>
        </p:txBody>
      </p:sp>
      <p:sp>
        <p:nvSpPr>
          <p:cNvPr id="137" name="Freeform: Shape 13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9" name="Freeform: Shape 13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1" name="Freeform: Shape 14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316" name="Rectangle 3">
            <a:extLst>
              <a:ext uri="{FF2B5EF4-FFF2-40B4-BE49-F238E27FC236}">
                <a16:creationId xmlns:a16="http://schemas.microsoft.com/office/drawing/2014/main" id="{94B6B397-80F6-4BF9-AAC4-1FF7DF869609}"/>
              </a:ext>
            </a:extLst>
          </p:cNvPr>
          <p:cNvSpPr>
            <a:spLocks noGrp="1" noChangeArrowheads="1"/>
          </p:cNvSpPr>
          <p:nvPr>
            <p:ph idx="1"/>
          </p:nvPr>
        </p:nvSpPr>
        <p:spPr>
          <a:xfrm>
            <a:off x="1240022" y="1828800"/>
            <a:ext cx="7370578" cy="4389120"/>
          </a:xfrm>
        </p:spPr>
        <p:txBody>
          <a:bodyPr anchor="t">
            <a:normAutofit lnSpcReduction="10000"/>
          </a:bodyPr>
          <a:lstStyle/>
          <a:p>
            <a:pPr marL="0" indent="0">
              <a:lnSpc>
                <a:spcPct val="90000"/>
              </a:lnSpc>
              <a:buNone/>
            </a:pPr>
            <a:r>
              <a:rPr lang="en-US" altLang="en-US" sz="1800" b="1" dirty="0"/>
              <a:t>Commercial space activities date back to 1962, but are flourishing these days. Though commercial, Congress still plays a critical role by:</a:t>
            </a:r>
          </a:p>
          <a:p>
            <a:pPr>
              <a:lnSpc>
                <a:spcPct val="90000"/>
              </a:lnSpc>
            </a:pPr>
            <a:endParaRPr lang="en-US" altLang="en-US" sz="1800" b="1" dirty="0"/>
          </a:p>
          <a:p>
            <a:pPr>
              <a:lnSpc>
                <a:spcPct val="90000"/>
              </a:lnSpc>
            </a:pPr>
            <a:r>
              <a:rPr lang="en-US" altLang="en-US" sz="1800" b="1" dirty="0"/>
              <a:t>Creating Laws and Policies</a:t>
            </a:r>
          </a:p>
          <a:p>
            <a:pPr lvl="1">
              <a:lnSpc>
                <a:spcPct val="90000"/>
              </a:lnSpc>
            </a:pPr>
            <a:r>
              <a:rPr lang="en-US" altLang="en-US" sz="1800" b="1" dirty="0"/>
              <a:t>1984 Commercial Space Transportation Act</a:t>
            </a:r>
          </a:p>
          <a:p>
            <a:pPr lvl="1">
              <a:lnSpc>
                <a:spcPct val="90000"/>
              </a:lnSpc>
            </a:pPr>
            <a:r>
              <a:rPr lang="en-US" altLang="en-US" sz="1800" b="1" dirty="0"/>
              <a:t>1988 Commercial Space Transportation Act Amendments</a:t>
            </a:r>
          </a:p>
          <a:p>
            <a:pPr lvl="1">
              <a:lnSpc>
                <a:spcPct val="90000"/>
              </a:lnSpc>
            </a:pPr>
            <a:r>
              <a:rPr lang="en-US" altLang="en-US" sz="1800" b="1" dirty="0"/>
              <a:t>1992 Land Remote Sensing Act (repealed 1984 Landsat Act)</a:t>
            </a:r>
          </a:p>
          <a:p>
            <a:pPr lvl="1">
              <a:lnSpc>
                <a:spcPct val="90000"/>
              </a:lnSpc>
            </a:pPr>
            <a:r>
              <a:rPr lang="en-US" altLang="en-US" sz="1800" b="1" dirty="0"/>
              <a:t>1998  Commercial Space Act</a:t>
            </a:r>
          </a:p>
          <a:p>
            <a:pPr lvl="1">
              <a:lnSpc>
                <a:spcPct val="90000"/>
              </a:lnSpc>
            </a:pPr>
            <a:r>
              <a:rPr lang="en-US" altLang="en-US" sz="1800" b="1" dirty="0"/>
              <a:t>2004 Commercial Space Transportation Act Amendments</a:t>
            </a:r>
          </a:p>
          <a:p>
            <a:pPr lvl="1">
              <a:lnSpc>
                <a:spcPct val="90000"/>
              </a:lnSpc>
            </a:pPr>
            <a:r>
              <a:rPr lang="en-US" altLang="en-US" sz="1800" b="1" dirty="0"/>
              <a:t>2015 Commercial Space Launch Services Act</a:t>
            </a:r>
          </a:p>
          <a:p>
            <a:pPr>
              <a:lnSpc>
                <a:spcPct val="90000"/>
              </a:lnSpc>
            </a:pPr>
            <a:r>
              <a:rPr lang="en-US" altLang="en-US" sz="1800" b="1" dirty="0"/>
              <a:t>Establishing Regulatory Framework (e.g.):</a:t>
            </a:r>
          </a:p>
          <a:p>
            <a:pPr lvl="1">
              <a:lnSpc>
                <a:spcPct val="90000"/>
              </a:lnSpc>
            </a:pPr>
            <a:r>
              <a:rPr lang="en-US" altLang="en-US" sz="1800" b="1" dirty="0"/>
              <a:t>Space Launch and Reentry Services</a:t>
            </a:r>
          </a:p>
          <a:p>
            <a:pPr lvl="1">
              <a:lnSpc>
                <a:spcPct val="90000"/>
              </a:lnSpc>
            </a:pPr>
            <a:r>
              <a:rPr lang="en-US" altLang="en-US" sz="1800" b="1" dirty="0"/>
              <a:t>Commercial Remote Sensing</a:t>
            </a:r>
          </a:p>
          <a:p>
            <a:pPr lvl="1">
              <a:lnSpc>
                <a:spcPct val="90000"/>
              </a:lnSpc>
            </a:pPr>
            <a:r>
              <a:rPr lang="en-US" altLang="en-US" sz="1800" b="1" dirty="0"/>
              <a:t>Export Controls (e.g. ITAR)</a:t>
            </a:r>
          </a:p>
          <a:p>
            <a:pPr lvl="1">
              <a:lnSpc>
                <a:spcPct val="90000"/>
              </a:lnSpc>
            </a:pPr>
            <a:r>
              <a:rPr lang="en-US" altLang="en-US" sz="1800" b="1" dirty="0"/>
              <a:t>Who’s in Charge (Dept of Transportation or Dept of Commerce)</a:t>
            </a:r>
          </a:p>
        </p:txBody>
      </p:sp>
      <p:sp>
        <p:nvSpPr>
          <p:cNvPr id="13314" name="Slide Number Placeholder 5">
            <a:extLst>
              <a:ext uri="{FF2B5EF4-FFF2-40B4-BE49-F238E27FC236}">
                <a16:creationId xmlns:a16="http://schemas.microsoft.com/office/drawing/2014/main" id="{3FD1348D-B544-4EFC-AADB-B22B974FEF5E}"/>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901C070F-6566-4282-80F4-B808A17C012D}" type="slidenum">
              <a:rPr lang="en-US" altLang="en-US" sz="1800">
                <a:solidFill>
                  <a:schemeClr val="tx1">
                    <a:alpha val="80000"/>
                  </a:schemeClr>
                </a:solidFill>
              </a:rPr>
              <a:pPr>
                <a:lnSpc>
                  <a:spcPct val="90000"/>
                </a:lnSpc>
                <a:spcBef>
                  <a:spcPct val="0"/>
                </a:spcBef>
                <a:spcAft>
                  <a:spcPts val="600"/>
                </a:spcAft>
                <a:buFontTx/>
                <a:buNone/>
              </a:pPr>
              <a:t>14</a:t>
            </a:fld>
            <a:endParaRPr lang="en-US" altLang="en-US" sz="1800" dirty="0">
              <a:solidFill>
                <a:schemeClr val="tx1">
                  <a:alpha val="80000"/>
                </a:schemeClr>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F570E87-7E70-4113-8959-45AACB7696C0}"/>
              </a:ext>
            </a:extLst>
          </p:cNvPr>
          <p:cNvSpPr>
            <a:spLocks noGrp="1"/>
          </p:cNvSpPr>
          <p:nvPr>
            <p:ph type="title"/>
          </p:nvPr>
        </p:nvSpPr>
        <p:spPr>
          <a:xfrm>
            <a:off x="480060" y="325369"/>
            <a:ext cx="3276451" cy="1956841"/>
          </a:xfrm>
        </p:spPr>
        <p:txBody>
          <a:bodyPr anchor="b">
            <a:normAutofit/>
          </a:bodyPr>
          <a:lstStyle/>
          <a:p>
            <a:pPr>
              <a:lnSpc>
                <a:spcPct val="90000"/>
              </a:lnSpc>
            </a:pPr>
            <a:r>
              <a:rPr lang="en-US" sz="2900" dirty="0"/>
              <a:t>Case Study of the Role of Congress: </a:t>
            </a:r>
            <a:br>
              <a:rPr lang="en-US" sz="2900" dirty="0"/>
            </a:br>
            <a:r>
              <a:rPr lang="en-US" sz="2900" dirty="0"/>
              <a:t>Human Exploration of Space</a:t>
            </a:r>
          </a:p>
        </p:txBody>
      </p:sp>
      <p:sp>
        <p:nvSpPr>
          <p:cNvPr id="3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0060" y="2586994"/>
            <a:ext cx="2606040" cy="18288"/>
          </a:xfrm>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 name="connsiteX0" fmla="*/ 0 w 2606040"/>
              <a:gd name="connsiteY0" fmla="*/ 0 h 18288"/>
              <a:gd name="connsiteX1" fmla="*/ 599389 w 2606040"/>
              <a:gd name="connsiteY1" fmla="*/ 0 h 18288"/>
              <a:gd name="connsiteX2" fmla="*/ 1303020 w 2606040"/>
              <a:gd name="connsiteY2" fmla="*/ 0 h 18288"/>
              <a:gd name="connsiteX3" fmla="*/ 1876349 w 2606040"/>
              <a:gd name="connsiteY3" fmla="*/ 0 h 18288"/>
              <a:gd name="connsiteX4" fmla="*/ 2606040 w 2606040"/>
              <a:gd name="connsiteY4" fmla="*/ 0 h 18288"/>
              <a:gd name="connsiteX5" fmla="*/ 2606040 w 2606040"/>
              <a:gd name="connsiteY5" fmla="*/ 18288 h 18288"/>
              <a:gd name="connsiteX6" fmla="*/ 1980590 w 2606040"/>
              <a:gd name="connsiteY6" fmla="*/ 18288 h 18288"/>
              <a:gd name="connsiteX7" fmla="*/ 1276960 w 2606040"/>
              <a:gd name="connsiteY7" fmla="*/ 18288 h 18288"/>
              <a:gd name="connsiteX8" fmla="*/ 65151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11079" y="-22080"/>
                  <a:pt x="479378" y="-26537"/>
                  <a:pt x="625450" y="0"/>
                </a:cubicBezTo>
                <a:cubicBezTo>
                  <a:pt x="925937" y="-4758"/>
                  <a:pt x="973176" y="15739"/>
                  <a:pt x="1224839" y="0"/>
                </a:cubicBezTo>
                <a:cubicBezTo>
                  <a:pt x="1479663" y="-11328"/>
                  <a:pt x="1566636" y="18697"/>
                  <a:pt x="1824228" y="0"/>
                </a:cubicBezTo>
                <a:cubicBezTo>
                  <a:pt x="2086799" y="-72665"/>
                  <a:pt x="2306223" y="-891"/>
                  <a:pt x="2606040" y="0"/>
                </a:cubicBezTo>
                <a:cubicBezTo>
                  <a:pt x="2606645" y="4461"/>
                  <a:pt x="2607031" y="13181"/>
                  <a:pt x="2606040" y="18288"/>
                </a:cubicBezTo>
                <a:cubicBezTo>
                  <a:pt x="2260204" y="29342"/>
                  <a:pt x="2175708" y="5614"/>
                  <a:pt x="1902409" y="18288"/>
                </a:cubicBezTo>
                <a:cubicBezTo>
                  <a:pt x="1638502" y="41064"/>
                  <a:pt x="1460923" y="-16269"/>
                  <a:pt x="1276960" y="18288"/>
                </a:cubicBezTo>
                <a:cubicBezTo>
                  <a:pt x="1057717" y="14361"/>
                  <a:pt x="867956" y="2320"/>
                  <a:pt x="677570" y="18288"/>
                </a:cubicBezTo>
                <a:cubicBezTo>
                  <a:pt x="457951" y="33373"/>
                  <a:pt x="189752" y="55388"/>
                  <a:pt x="0" y="18288"/>
                </a:cubicBezTo>
                <a:cubicBezTo>
                  <a:pt x="1586" y="13022"/>
                  <a:pt x="-95" y="4569"/>
                  <a:pt x="0" y="0"/>
                </a:cubicBezTo>
                <a:close/>
              </a:path>
              <a:path w="2606040" h="18288" stroke="0" extrusionOk="0">
                <a:moveTo>
                  <a:pt x="0" y="0"/>
                </a:moveTo>
                <a:cubicBezTo>
                  <a:pt x="172759" y="3236"/>
                  <a:pt x="361166" y="-13413"/>
                  <a:pt x="599389" y="0"/>
                </a:cubicBezTo>
                <a:cubicBezTo>
                  <a:pt x="841226" y="37042"/>
                  <a:pt x="968991" y="14587"/>
                  <a:pt x="1303020" y="0"/>
                </a:cubicBezTo>
                <a:cubicBezTo>
                  <a:pt x="1643101" y="-7120"/>
                  <a:pt x="1717813" y="7213"/>
                  <a:pt x="1876349" y="0"/>
                </a:cubicBezTo>
                <a:cubicBezTo>
                  <a:pt x="2036762" y="-14138"/>
                  <a:pt x="2426397" y="-4451"/>
                  <a:pt x="2606040" y="0"/>
                </a:cubicBezTo>
                <a:cubicBezTo>
                  <a:pt x="2606314" y="8448"/>
                  <a:pt x="2606550" y="14527"/>
                  <a:pt x="2606040" y="18288"/>
                </a:cubicBezTo>
                <a:cubicBezTo>
                  <a:pt x="2344840" y="2643"/>
                  <a:pt x="2192043" y="7399"/>
                  <a:pt x="1980590" y="18288"/>
                </a:cubicBezTo>
                <a:cubicBezTo>
                  <a:pt x="1783984" y="-9745"/>
                  <a:pt x="1487673" y="45908"/>
                  <a:pt x="1276960" y="18288"/>
                </a:cubicBezTo>
                <a:cubicBezTo>
                  <a:pt x="1088134" y="-41257"/>
                  <a:pt x="877974" y="49968"/>
                  <a:pt x="651510" y="18288"/>
                </a:cubicBezTo>
                <a:cubicBezTo>
                  <a:pt x="430798" y="-27764"/>
                  <a:pt x="132889" y="-33467"/>
                  <a:pt x="0" y="18288"/>
                </a:cubicBezTo>
                <a:cubicBezTo>
                  <a:pt x="212" y="10845"/>
                  <a:pt x="-833" y="6193"/>
                  <a:pt x="0" y="0"/>
                </a:cubicBezTo>
                <a:close/>
              </a:path>
              <a:path w="2606040" h="18288" fill="none" stroke="0" extrusionOk="0">
                <a:moveTo>
                  <a:pt x="0" y="0"/>
                </a:moveTo>
                <a:cubicBezTo>
                  <a:pt x="202328" y="-14716"/>
                  <a:pt x="332722" y="-11499"/>
                  <a:pt x="625450" y="0"/>
                </a:cubicBezTo>
                <a:cubicBezTo>
                  <a:pt x="927712" y="6878"/>
                  <a:pt x="971143" y="7084"/>
                  <a:pt x="1224839" y="0"/>
                </a:cubicBezTo>
                <a:cubicBezTo>
                  <a:pt x="1477775" y="-16815"/>
                  <a:pt x="1569904" y="19146"/>
                  <a:pt x="1824228" y="0"/>
                </a:cubicBezTo>
                <a:cubicBezTo>
                  <a:pt x="2055206" y="24867"/>
                  <a:pt x="2317192" y="-62872"/>
                  <a:pt x="2606040" y="0"/>
                </a:cubicBezTo>
                <a:cubicBezTo>
                  <a:pt x="2606166" y="3680"/>
                  <a:pt x="2606905" y="11461"/>
                  <a:pt x="2606040" y="18288"/>
                </a:cubicBezTo>
                <a:cubicBezTo>
                  <a:pt x="2234648" y="26976"/>
                  <a:pt x="2180202" y="-10361"/>
                  <a:pt x="1902409" y="18288"/>
                </a:cubicBezTo>
                <a:cubicBezTo>
                  <a:pt x="1635562" y="47194"/>
                  <a:pt x="1477339" y="4794"/>
                  <a:pt x="1276960" y="18288"/>
                </a:cubicBezTo>
                <a:cubicBezTo>
                  <a:pt x="1058094" y="66922"/>
                  <a:pt x="904206" y="-20636"/>
                  <a:pt x="677570" y="18288"/>
                </a:cubicBezTo>
                <a:cubicBezTo>
                  <a:pt x="485746" y="14713"/>
                  <a:pt x="195925" y="33005"/>
                  <a:pt x="0" y="18288"/>
                </a:cubicBezTo>
                <a:cubicBezTo>
                  <a:pt x="1168" y="12774"/>
                  <a:pt x="-229" y="3745"/>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custGeom>
                    <a:avLst/>
                    <a:gdLst>
                      <a:gd name="connsiteX0" fmla="*/ 0 w 2606040"/>
                      <a:gd name="connsiteY0" fmla="*/ 0 h 18288"/>
                      <a:gd name="connsiteX1" fmla="*/ 625450 w 2606040"/>
                      <a:gd name="connsiteY1" fmla="*/ 0 h 18288"/>
                      <a:gd name="connsiteX2" fmla="*/ 1224839 w 2606040"/>
                      <a:gd name="connsiteY2" fmla="*/ 0 h 18288"/>
                      <a:gd name="connsiteX3" fmla="*/ 1824228 w 2606040"/>
                      <a:gd name="connsiteY3" fmla="*/ 0 h 18288"/>
                      <a:gd name="connsiteX4" fmla="*/ 2606040 w 2606040"/>
                      <a:gd name="connsiteY4" fmla="*/ 0 h 18288"/>
                      <a:gd name="connsiteX5" fmla="*/ 2606040 w 2606040"/>
                      <a:gd name="connsiteY5" fmla="*/ 18288 h 18288"/>
                      <a:gd name="connsiteX6" fmla="*/ 1902409 w 2606040"/>
                      <a:gd name="connsiteY6" fmla="*/ 18288 h 18288"/>
                      <a:gd name="connsiteX7" fmla="*/ 1276960 w 2606040"/>
                      <a:gd name="connsiteY7" fmla="*/ 18288 h 18288"/>
                      <a:gd name="connsiteX8" fmla="*/ 677570 w 2606040"/>
                      <a:gd name="connsiteY8" fmla="*/ 18288 h 18288"/>
                      <a:gd name="connsiteX9" fmla="*/ 0 w 2606040"/>
                      <a:gd name="connsiteY9" fmla="*/ 18288 h 18288"/>
                      <a:gd name="connsiteX10" fmla="*/ 0 w 2606040"/>
                      <a:gd name="connsiteY10"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06040" h="18288" fill="none" extrusionOk="0">
                        <a:moveTo>
                          <a:pt x="0" y="0"/>
                        </a:moveTo>
                        <a:cubicBezTo>
                          <a:pt x="266776" y="-600"/>
                          <a:pt x="322756" y="3201"/>
                          <a:pt x="625450" y="0"/>
                        </a:cubicBezTo>
                        <a:cubicBezTo>
                          <a:pt x="928144" y="-3201"/>
                          <a:pt x="968141" y="9269"/>
                          <a:pt x="1224839" y="0"/>
                        </a:cubicBezTo>
                        <a:cubicBezTo>
                          <a:pt x="1481537" y="-9269"/>
                          <a:pt x="1569059" y="21947"/>
                          <a:pt x="1824228" y="0"/>
                        </a:cubicBezTo>
                        <a:cubicBezTo>
                          <a:pt x="2079397" y="-21947"/>
                          <a:pt x="2326053" y="-10194"/>
                          <a:pt x="2606040" y="0"/>
                        </a:cubicBezTo>
                        <a:cubicBezTo>
                          <a:pt x="2605462" y="4771"/>
                          <a:pt x="2606793" y="12323"/>
                          <a:pt x="2606040" y="18288"/>
                        </a:cubicBezTo>
                        <a:cubicBezTo>
                          <a:pt x="2256758" y="31410"/>
                          <a:pt x="2173673" y="-12878"/>
                          <a:pt x="1902409" y="18288"/>
                        </a:cubicBezTo>
                        <a:cubicBezTo>
                          <a:pt x="1631145" y="49454"/>
                          <a:pt x="1461378" y="5466"/>
                          <a:pt x="1276960" y="18288"/>
                        </a:cubicBezTo>
                        <a:cubicBezTo>
                          <a:pt x="1092542" y="31110"/>
                          <a:pt x="890442" y="13213"/>
                          <a:pt x="677570" y="18288"/>
                        </a:cubicBezTo>
                        <a:cubicBezTo>
                          <a:pt x="464698" y="23364"/>
                          <a:pt x="187648" y="35837"/>
                          <a:pt x="0" y="18288"/>
                        </a:cubicBezTo>
                        <a:cubicBezTo>
                          <a:pt x="841" y="12879"/>
                          <a:pt x="-726" y="3977"/>
                          <a:pt x="0" y="0"/>
                        </a:cubicBezTo>
                        <a:close/>
                      </a:path>
                      <a:path w="2606040" h="18288" stroke="0" extrusionOk="0">
                        <a:moveTo>
                          <a:pt x="0" y="0"/>
                        </a:moveTo>
                        <a:cubicBezTo>
                          <a:pt x="197231" y="3803"/>
                          <a:pt x="358914" y="-9291"/>
                          <a:pt x="599389" y="0"/>
                        </a:cubicBezTo>
                        <a:cubicBezTo>
                          <a:pt x="839864" y="9291"/>
                          <a:pt x="979371" y="8509"/>
                          <a:pt x="1303020" y="0"/>
                        </a:cubicBezTo>
                        <a:cubicBezTo>
                          <a:pt x="1626669" y="-8509"/>
                          <a:pt x="1726300" y="7440"/>
                          <a:pt x="1876349" y="0"/>
                        </a:cubicBezTo>
                        <a:cubicBezTo>
                          <a:pt x="2026398" y="-7440"/>
                          <a:pt x="2430712" y="17957"/>
                          <a:pt x="2606040" y="0"/>
                        </a:cubicBezTo>
                        <a:cubicBezTo>
                          <a:pt x="2605426" y="8857"/>
                          <a:pt x="2606544" y="13619"/>
                          <a:pt x="2606040" y="18288"/>
                        </a:cubicBezTo>
                        <a:cubicBezTo>
                          <a:pt x="2393024" y="2241"/>
                          <a:pt x="2191161" y="39259"/>
                          <a:pt x="1980590" y="18288"/>
                        </a:cubicBezTo>
                        <a:cubicBezTo>
                          <a:pt x="1770019" y="-2683"/>
                          <a:pt x="1476440" y="36114"/>
                          <a:pt x="1276960" y="18288"/>
                        </a:cubicBezTo>
                        <a:cubicBezTo>
                          <a:pt x="1077480" y="463"/>
                          <a:pt x="880988" y="42125"/>
                          <a:pt x="651510" y="18288"/>
                        </a:cubicBezTo>
                        <a:cubicBezTo>
                          <a:pt x="422032" y="-5549"/>
                          <a:pt x="130744" y="-1947"/>
                          <a:pt x="0" y="18288"/>
                        </a:cubicBezTo>
                        <a:cubicBezTo>
                          <a:pt x="-487" y="10816"/>
                          <a:pt x="-839" y="6058"/>
                          <a:pt x="0" y="0"/>
                        </a:cubicBezTo>
                        <a:close/>
                      </a:path>
                    </a:pathLst>
                  </a:cu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768E46F1-7C69-43E9-B57A-C1B1ABB69E6D}"/>
              </a:ext>
            </a:extLst>
          </p:cNvPr>
          <p:cNvSpPr>
            <a:spLocks noGrp="1"/>
          </p:cNvSpPr>
          <p:nvPr>
            <p:ph idx="1"/>
          </p:nvPr>
        </p:nvSpPr>
        <p:spPr>
          <a:xfrm>
            <a:off x="480060" y="2872899"/>
            <a:ext cx="3406140" cy="3320668"/>
          </a:xfrm>
        </p:spPr>
        <p:txBody>
          <a:bodyPr>
            <a:normAutofit/>
          </a:bodyPr>
          <a:lstStyle/>
          <a:p>
            <a:pPr marL="0" indent="0" algn="ctr">
              <a:buNone/>
            </a:pPr>
            <a:r>
              <a:rPr lang="en-US" altLang="en-US" dirty="0"/>
              <a:t>Apollo 17 Left the Moon Almost </a:t>
            </a:r>
            <a:r>
              <a:rPr lang="en-US" altLang="en-US" u="sng" dirty="0"/>
              <a:t>49 </a:t>
            </a:r>
            <a:r>
              <a:rPr lang="en-US" altLang="en-US" dirty="0"/>
              <a:t>Years Ago</a:t>
            </a:r>
          </a:p>
          <a:p>
            <a:pPr marL="0" indent="0" algn="ctr">
              <a:buNone/>
            </a:pPr>
            <a:r>
              <a:rPr lang="en-US" altLang="en-US" dirty="0"/>
              <a:t>WHY HAVEN’T WE BEEN BACK? </a:t>
            </a:r>
          </a:p>
        </p:txBody>
      </p:sp>
      <p:pic>
        <p:nvPicPr>
          <p:cNvPr id="7" name="Picture 6" descr="A picture containing sky, outdoor, grass, transport&#10;&#10;Description automatically generated">
            <a:extLst>
              <a:ext uri="{FF2B5EF4-FFF2-40B4-BE49-F238E27FC236}">
                <a16:creationId xmlns:a16="http://schemas.microsoft.com/office/drawing/2014/main" id="{DD49A399-57A4-4915-9D91-BA34865FCCD5}"/>
              </a:ext>
            </a:extLst>
          </p:cNvPr>
          <p:cNvPicPr>
            <a:picLocks noChangeAspect="1"/>
          </p:cNvPicPr>
          <p:nvPr/>
        </p:nvPicPr>
        <p:blipFill rotWithShape="1">
          <a:blip r:embed="rId3">
            <a:extLst>
              <a:ext uri="{28A0092B-C50C-407E-A947-70E740481C1C}">
                <a14:useLocalDpi xmlns:a14="http://schemas.microsoft.com/office/drawing/2010/main" val="0"/>
              </a:ext>
            </a:extLst>
          </a:blip>
          <a:srcRect l="6100" r="9145"/>
          <a:stretch/>
        </p:blipFill>
        <p:spPr>
          <a:xfrm>
            <a:off x="3983776" y="10"/>
            <a:ext cx="5159081"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4" name="Slide Number Placeholder 3">
            <a:extLst>
              <a:ext uri="{FF2B5EF4-FFF2-40B4-BE49-F238E27FC236}">
                <a16:creationId xmlns:a16="http://schemas.microsoft.com/office/drawing/2014/main" id="{8539AC61-1E74-4BF4-9893-93B62F686D1D}"/>
              </a:ext>
            </a:extLst>
          </p:cNvPr>
          <p:cNvSpPr>
            <a:spLocks noGrp="1"/>
          </p:cNvSpPr>
          <p:nvPr>
            <p:ph type="sldNum" sz="quarter" idx="12"/>
          </p:nvPr>
        </p:nvSpPr>
        <p:spPr>
          <a:xfrm>
            <a:off x="8652078" y="6452082"/>
            <a:ext cx="438150" cy="365125"/>
          </a:xfrm>
        </p:spPr>
        <p:txBody>
          <a:bodyPr>
            <a:normAutofit/>
          </a:bodyPr>
          <a:lstStyle/>
          <a:p>
            <a:pPr>
              <a:spcAft>
                <a:spcPts val="600"/>
              </a:spcAft>
            </a:pPr>
            <a:fld id="{EC4C1745-081E-4F2C-ACF1-747BF558B413}" type="slidenum">
              <a:rPr lang="en-US" altLang="en-US">
                <a:solidFill>
                  <a:srgbClr val="FFFFFF"/>
                </a:solidFill>
              </a:rPr>
              <a:pPr>
                <a:spcAft>
                  <a:spcPts val="600"/>
                </a:spcAft>
              </a:pPr>
              <a:t>15</a:t>
            </a:fld>
            <a:endParaRPr lang="en-US" altLang="en-US" dirty="0">
              <a:solidFill>
                <a:srgbClr val="FFFFFF"/>
              </a:solidFill>
            </a:endParaRPr>
          </a:p>
        </p:txBody>
      </p:sp>
      <p:sp>
        <p:nvSpPr>
          <p:cNvPr id="8" name="TextBox 7">
            <a:extLst>
              <a:ext uri="{FF2B5EF4-FFF2-40B4-BE49-F238E27FC236}">
                <a16:creationId xmlns:a16="http://schemas.microsoft.com/office/drawing/2014/main" id="{A1BBB8BF-75D4-4E2D-8FD4-7C59526BABBF}"/>
              </a:ext>
            </a:extLst>
          </p:cNvPr>
          <p:cNvSpPr txBox="1"/>
          <p:nvPr/>
        </p:nvSpPr>
        <p:spPr>
          <a:xfrm>
            <a:off x="990600" y="6507257"/>
            <a:ext cx="3417604" cy="276999"/>
          </a:xfrm>
          <a:prstGeom prst="rect">
            <a:avLst/>
          </a:prstGeom>
          <a:noFill/>
        </p:spPr>
        <p:txBody>
          <a:bodyPr wrap="square" rtlCol="0">
            <a:spAutoFit/>
          </a:bodyPr>
          <a:lstStyle/>
          <a:p>
            <a:r>
              <a:rPr lang="en-US" sz="1200" dirty="0"/>
              <a:t>Harrison (Jack) Schmitt, Gene Cernan, Ron Evans</a:t>
            </a:r>
          </a:p>
        </p:txBody>
      </p:sp>
    </p:spTree>
    <p:extLst>
      <p:ext uri="{BB962C8B-B14F-4D97-AF65-F5344CB8AC3E}">
        <p14:creationId xmlns:p14="http://schemas.microsoft.com/office/powerpoint/2010/main" val="12711503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6A6B2-6F53-470A-B7C0-A4E17564EEC9}"/>
              </a:ext>
            </a:extLst>
          </p:cNvPr>
          <p:cNvSpPr>
            <a:spLocks noGrp="1"/>
          </p:cNvSpPr>
          <p:nvPr>
            <p:ph type="title"/>
          </p:nvPr>
        </p:nvSpPr>
        <p:spPr>
          <a:xfrm>
            <a:off x="1201922" y="335915"/>
            <a:ext cx="7025402" cy="1188720"/>
          </a:xfrm>
        </p:spPr>
        <p:txBody>
          <a:bodyPr>
            <a:normAutofit/>
          </a:bodyPr>
          <a:lstStyle/>
          <a:p>
            <a:pPr>
              <a:lnSpc>
                <a:spcPct val="90000"/>
              </a:lnSpc>
            </a:pPr>
            <a:r>
              <a:rPr lang="en-US" sz="3700" dirty="0"/>
              <a:t>Case Study: </a:t>
            </a:r>
            <a:br>
              <a:rPr lang="en-US" sz="3700" dirty="0"/>
            </a:br>
            <a:r>
              <a:rPr lang="en-US" sz="3700" dirty="0"/>
              <a:t>Human Exploration of Space (2)</a:t>
            </a:r>
          </a:p>
        </p:txBody>
      </p:sp>
      <p:sp>
        <p:nvSpPr>
          <p:cNvPr id="16" name="Freeform: Shape 15">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Shape 17">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Freeform: Shape 19">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Content Placeholder 2">
            <a:extLst>
              <a:ext uri="{FF2B5EF4-FFF2-40B4-BE49-F238E27FC236}">
                <a16:creationId xmlns:a16="http://schemas.microsoft.com/office/drawing/2014/main" id="{009A561B-3D21-44B1-8BAD-E3FEE5298F93}"/>
              </a:ext>
            </a:extLst>
          </p:cNvPr>
          <p:cNvSpPr>
            <a:spLocks noGrp="1"/>
          </p:cNvSpPr>
          <p:nvPr>
            <p:ph idx="1"/>
          </p:nvPr>
        </p:nvSpPr>
        <p:spPr>
          <a:xfrm>
            <a:off x="1240022" y="2176272"/>
            <a:ext cx="7025403" cy="4041648"/>
          </a:xfrm>
        </p:spPr>
        <p:txBody>
          <a:bodyPr anchor="t">
            <a:normAutofit/>
          </a:bodyPr>
          <a:lstStyle/>
          <a:p>
            <a:pPr marL="0" indent="0" algn="ctr">
              <a:buNone/>
            </a:pPr>
            <a:r>
              <a:rPr lang="en-US" sz="2800" dirty="0"/>
              <a:t>ANSWER: </a:t>
            </a:r>
          </a:p>
          <a:p>
            <a:pPr marL="0" indent="0" algn="ctr">
              <a:buNone/>
            </a:pPr>
            <a:r>
              <a:rPr lang="en-US" sz="2800" dirty="0"/>
              <a:t>INDECISIVENESS AND MONEY</a:t>
            </a:r>
          </a:p>
          <a:p>
            <a:pPr marL="0" indent="0">
              <a:buNone/>
            </a:pPr>
            <a:endParaRPr lang="en-US" sz="2800" dirty="0"/>
          </a:p>
          <a:p>
            <a:pPr marL="0" indent="0">
              <a:buNone/>
            </a:pPr>
            <a:r>
              <a:rPr lang="en-US" sz="2800" dirty="0"/>
              <a:t>Getting Congress and the White House to agree on policy is hard enough, getting the money is harder still</a:t>
            </a:r>
          </a:p>
        </p:txBody>
      </p:sp>
      <p:sp>
        <p:nvSpPr>
          <p:cNvPr id="4" name="Slide Number Placeholder 3">
            <a:extLst>
              <a:ext uri="{FF2B5EF4-FFF2-40B4-BE49-F238E27FC236}">
                <a16:creationId xmlns:a16="http://schemas.microsoft.com/office/drawing/2014/main" id="{619E03EB-0C58-44C8-AF2D-2ADEEF1F7EDE}"/>
              </a:ext>
            </a:extLst>
          </p:cNvPr>
          <p:cNvSpPr>
            <a:spLocks noGrp="1"/>
          </p:cNvSpPr>
          <p:nvPr>
            <p:ph type="sldNum" sz="quarter" idx="12"/>
          </p:nvPr>
        </p:nvSpPr>
        <p:spPr>
          <a:xfrm>
            <a:off x="6818386" y="6356350"/>
            <a:ext cx="1447038" cy="365125"/>
          </a:xfrm>
        </p:spPr>
        <p:txBody>
          <a:bodyPr>
            <a:normAutofit/>
          </a:bodyPr>
          <a:lstStyle/>
          <a:p>
            <a:pPr>
              <a:spcAft>
                <a:spcPts val="600"/>
              </a:spcAft>
            </a:pPr>
            <a:fld id="{EC4C1745-081E-4F2C-ACF1-747BF558B413}" type="slidenum">
              <a:rPr lang="en-US" altLang="en-US">
                <a:solidFill>
                  <a:schemeClr val="tx1">
                    <a:alpha val="80000"/>
                  </a:schemeClr>
                </a:solidFill>
              </a:rPr>
              <a:pPr>
                <a:spcAft>
                  <a:spcPts val="600"/>
                </a:spcAft>
              </a:pPr>
              <a:t>16</a:t>
            </a:fld>
            <a:endParaRPr lang="en-US" altLang="en-US" dirty="0">
              <a:solidFill>
                <a:schemeClr val="tx1">
                  <a:alpha val="80000"/>
                </a:schemeClr>
              </a:solidFill>
            </a:endParaRPr>
          </a:p>
        </p:txBody>
      </p:sp>
    </p:spTree>
    <p:extLst>
      <p:ext uri="{BB962C8B-B14F-4D97-AF65-F5344CB8AC3E}">
        <p14:creationId xmlns:p14="http://schemas.microsoft.com/office/powerpoint/2010/main" val="33936557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8ED27B-4393-4A47-BC4D-AD797079F193}"/>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Case Study: </a:t>
            </a:r>
            <a:br>
              <a:rPr lang="en-US" sz="3700" dirty="0"/>
            </a:br>
            <a:r>
              <a:rPr lang="en-US" sz="3700" dirty="0"/>
              <a:t>Human Exploration of Space (3)</a:t>
            </a:r>
          </a:p>
        </p:txBody>
      </p:sp>
      <p:sp>
        <p:nvSpPr>
          <p:cNvPr id="32" name="Freeform: Shape 31">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4" name="Freeform: Shape 33">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6" name="Freeform: Shape 35">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Content Placeholder 2">
            <a:extLst>
              <a:ext uri="{FF2B5EF4-FFF2-40B4-BE49-F238E27FC236}">
                <a16:creationId xmlns:a16="http://schemas.microsoft.com/office/drawing/2014/main" id="{7CD3E770-FADB-43EF-A010-A6C10B1B78D4}"/>
              </a:ext>
            </a:extLst>
          </p:cNvPr>
          <p:cNvSpPr>
            <a:spLocks noGrp="1"/>
          </p:cNvSpPr>
          <p:nvPr>
            <p:ph idx="1"/>
          </p:nvPr>
        </p:nvSpPr>
        <p:spPr>
          <a:xfrm>
            <a:off x="1240022" y="2176272"/>
            <a:ext cx="7025403" cy="4041648"/>
          </a:xfrm>
        </p:spPr>
        <p:txBody>
          <a:bodyPr anchor="t">
            <a:normAutofit lnSpcReduction="10000"/>
          </a:bodyPr>
          <a:lstStyle/>
          <a:p>
            <a:pPr>
              <a:lnSpc>
                <a:spcPct val="90000"/>
              </a:lnSpc>
            </a:pPr>
            <a:r>
              <a:rPr lang="en-US" altLang="en-US" sz="2000" b="1" u="sng" dirty="0"/>
              <a:t>1969</a:t>
            </a:r>
            <a:r>
              <a:rPr lang="en-US" altLang="en-US" sz="2000" b="1" dirty="0"/>
              <a:t>: </a:t>
            </a:r>
            <a:r>
              <a:rPr lang="en-US" altLang="en-US" sz="2000" dirty="0"/>
              <a:t>VP Agnew’s Space Task Group (STG) lays out bold goals: a Space Transportation System, a permanently occupied Space Station, back to the Moon and on to Mars as early as the</a:t>
            </a:r>
            <a:r>
              <a:rPr lang="en-US" altLang="en-US" sz="2000" b="1" dirty="0"/>
              <a:t> </a:t>
            </a:r>
            <a:r>
              <a:rPr lang="en-US" altLang="en-US" sz="2000" dirty="0"/>
              <a:t>mid-1980s.</a:t>
            </a:r>
          </a:p>
          <a:p>
            <a:pPr>
              <a:lnSpc>
                <a:spcPct val="90000"/>
              </a:lnSpc>
            </a:pPr>
            <a:r>
              <a:rPr lang="en-US" altLang="en-US" sz="2000" b="1" u="sng" dirty="0"/>
              <a:t>1972: </a:t>
            </a:r>
            <a:r>
              <a:rPr lang="en-US" altLang="en-US" sz="2000" dirty="0"/>
              <a:t>Nixon reluctantly approves only the transportation system – the Space Shuttle. </a:t>
            </a:r>
            <a:r>
              <a:rPr lang="en-US" altLang="en-US" sz="2000" b="1" u="sng" dirty="0"/>
              <a:t>Congress agrees after lots of debate</a:t>
            </a:r>
            <a:r>
              <a:rPr lang="en-US" altLang="en-US" sz="2000" b="1" dirty="0"/>
              <a:t>. </a:t>
            </a:r>
          </a:p>
          <a:p>
            <a:pPr>
              <a:lnSpc>
                <a:spcPct val="90000"/>
              </a:lnSpc>
            </a:pPr>
            <a:r>
              <a:rPr lang="en-US" altLang="en-US" sz="2000" b="1" u="sng" dirty="0"/>
              <a:t>1981</a:t>
            </a:r>
            <a:r>
              <a:rPr lang="en-US" altLang="en-US" sz="2000" b="1" dirty="0"/>
              <a:t>: </a:t>
            </a:r>
            <a:r>
              <a:rPr lang="en-US" altLang="en-US" sz="2000" dirty="0"/>
              <a:t>Over budget &amp; behind schedule, Space Shuttle makes 1st flight.</a:t>
            </a:r>
          </a:p>
          <a:p>
            <a:pPr>
              <a:lnSpc>
                <a:spcPct val="90000"/>
              </a:lnSpc>
            </a:pPr>
            <a:r>
              <a:rPr lang="en-US" altLang="en-US" sz="2000" b="1" u="sng" dirty="0"/>
              <a:t>1984: </a:t>
            </a:r>
            <a:r>
              <a:rPr lang="en-US" altLang="en-US" sz="2000" dirty="0"/>
              <a:t>Reagan announces 2</a:t>
            </a:r>
            <a:r>
              <a:rPr lang="en-US" altLang="en-US" sz="2000" baseline="30000" dirty="0"/>
              <a:t>nd</a:t>
            </a:r>
            <a:r>
              <a:rPr lang="en-US" altLang="en-US" sz="2000" dirty="0"/>
              <a:t> step, a Space Station. </a:t>
            </a:r>
            <a:r>
              <a:rPr lang="en-US" altLang="en-US" sz="2000" b="1" u="sng" dirty="0"/>
              <a:t>Congress agrees,</a:t>
            </a:r>
            <a:r>
              <a:rPr lang="en-US" altLang="en-US" sz="2000" b="1" dirty="0"/>
              <a:t>  </a:t>
            </a:r>
            <a:r>
              <a:rPr lang="en-US" altLang="en-US" sz="2000" b="1" u="sng" dirty="0"/>
              <a:t>but</a:t>
            </a:r>
            <a:r>
              <a:rPr lang="en-US" altLang="en-US" sz="2000" dirty="0"/>
              <a:t> when NASA calls it the “next logical step,” Congress asks: logical step to what</a:t>
            </a:r>
            <a:r>
              <a:rPr lang="en-US" altLang="en-US" sz="2000" b="1" dirty="0"/>
              <a:t>? </a:t>
            </a:r>
            <a:r>
              <a:rPr lang="en-US" altLang="en-US" sz="2000" b="1" dirty="0">
                <a:solidFill>
                  <a:srgbClr val="00B0F0"/>
                </a:solidFill>
              </a:rPr>
              <a:t>Creates National Commission on Space (NCOS)</a:t>
            </a:r>
            <a:r>
              <a:rPr lang="en-US" altLang="en-US" sz="2000" dirty="0"/>
              <a:t> to give them an answer, with one year to do it. Lots of future space studies over the decades, but this is the only one set up by Congress.</a:t>
            </a:r>
          </a:p>
          <a:p>
            <a:pPr>
              <a:lnSpc>
                <a:spcPct val="90000"/>
              </a:lnSpc>
            </a:pPr>
            <a:endParaRPr lang="en-US" sz="1800" dirty="0"/>
          </a:p>
        </p:txBody>
      </p:sp>
      <p:sp>
        <p:nvSpPr>
          <p:cNvPr id="4" name="Slide Number Placeholder 3">
            <a:extLst>
              <a:ext uri="{FF2B5EF4-FFF2-40B4-BE49-F238E27FC236}">
                <a16:creationId xmlns:a16="http://schemas.microsoft.com/office/drawing/2014/main" id="{ECFFC8E1-EBA0-4752-BDED-9591B1D640FA}"/>
              </a:ext>
            </a:extLst>
          </p:cNvPr>
          <p:cNvSpPr>
            <a:spLocks noGrp="1"/>
          </p:cNvSpPr>
          <p:nvPr>
            <p:ph type="sldNum" sz="quarter" idx="12"/>
          </p:nvPr>
        </p:nvSpPr>
        <p:spPr>
          <a:xfrm>
            <a:off x="6818386" y="6356350"/>
            <a:ext cx="1447038" cy="365125"/>
          </a:xfrm>
        </p:spPr>
        <p:txBody>
          <a:bodyPr>
            <a:normAutofit/>
          </a:bodyPr>
          <a:lstStyle/>
          <a:p>
            <a:pPr>
              <a:spcAft>
                <a:spcPts val="600"/>
              </a:spcAft>
            </a:pPr>
            <a:fld id="{EC4C1745-081E-4F2C-ACF1-747BF558B413}" type="slidenum">
              <a:rPr lang="en-US" altLang="en-US">
                <a:solidFill>
                  <a:schemeClr val="tx1">
                    <a:alpha val="80000"/>
                  </a:schemeClr>
                </a:solidFill>
              </a:rPr>
              <a:pPr>
                <a:spcAft>
                  <a:spcPts val="600"/>
                </a:spcAft>
              </a:pPr>
              <a:t>17</a:t>
            </a:fld>
            <a:endParaRPr lang="en-US" altLang="en-US" dirty="0">
              <a:solidFill>
                <a:schemeClr val="tx1">
                  <a:alpha val="80000"/>
                </a:schemeClr>
              </a:solidFill>
            </a:endParaRPr>
          </a:p>
        </p:txBody>
      </p:sp>
    </p:spTree>
    <p:extLst>
      <p:ext uri="{BB962C8B-B14F-4D97-AF65-F5344CB8AC3E}">
        <p14:creationId xmlns:p14="http://schemas.microsoft.com/office/powerpoint/2010/main" val="21309663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7064FAE-06A2-4A6A-9161-A33BCAEDBF61}"/>
              </a:ext>
            </a:extLst>
          </p:cNvPr>
          <p:cNvSpPr>
            <a:spLocks noGrp="1"/>
          </p:cNvSpPr>
          <p:nvPr>
            <p:ph type="sldNum" sz="quarter" idx="12"/>
          </p:nvPr>
        </p:nvSpPr>
        <p:spPr/>
        <p:txBody>
          <a:bodyPr/>
          <a:lstStyle/>
          <a:p>
            <a:fld id="{EC4C1745-081E-4F2C-ACF1-747BF558B413}" type="slidenum">
              <a:rPr lang="en-US" altLang="en-US" smtClean="0"/>
              <a:pPr/>
              <a:t>18</a:t>
            </a:fld>
            <a:endParaRPr lang="en-US" altLang="en-US" dirty="0"/>
          </a:p>
        </p:txBody>
      </p:sp>
      <p:pic>
        <p:nvPicPr>
          <p:cNvPr id="6" name="Content Placeholder 5" descr="A picture containing text, night sky&#10;&#10;Description automatically generated">
            <a:extLst>
              <a:ext uri="{FF2B5EF4-FFF2-40B4-BE49-F238E27FC236}">
                <a16:creationId xmlns:a16="http://schemas.microsoft.com/office/drawing/2014/main" id="{27C2983B-6AF4-483B-A495-F5F5BA24FB0A}"/>
              </a:ext>
            </a:extLst>
          </p:cNvPr>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2895600" y="360735"/>
            <a:ext cx="4267200" cy="5530836"/>
          </a:xfrm>
        </p:spPr>
      </p:pic>
      <p:sp>
        <p:nvSpPr>
          <p:cNvPr id="7" name="TextBox 6">
            <a:extLst>
              <a:ext uri="{FF2B5EF4-FFF2-40B4-BE49-F238E27FC236}">
                <a16:creationId xmlns:a16="http://schemas.microsoft.com/office/drawing/2014/main" id="{BE2AB37F-6A12-4D56-A414-F80A71EC039D}"/>
              </a:ext>
            </a:extLst>
          </p:cNvPr>
          <p:cNvSpPr txBox="1"/>
          <p:nvPr/>
        </p:nvSpPr>
        <p:spPr>
          <a:xfrm>
            <a:off x="1600200" y="5891571"/>
            <a:ext cx="6400800" cy="400110"/>
          </a:xfrm>
          <a:prstGeom prst="rect">
            <a:avLst/>
          </a:prstGeom>
          <a:noFill/>
        </p:spPr>
        <p:txBody>
          <a:bodyPr wrap="square" rtlCol="0">
            <a:spAutoFit/>
          </a:bodyPr>
          <a:lstStyle/>
          <a:p>
            <a:r>
              <a:rPr lang="en-US" sz="2000" dirty="0"/>
              <a:t>https://archive.org/details/pioneeringspacef00unit/mode/2up</a:t>
            </a:r>
          </a:p>
        </p:txBody>
      </p:sp>
    </p:spTree>
    <p:extLst>
      <p:ext uri="{BB962C8B-B14F-4D97-AF65-F5344CB8AC3E}">
        <p14:creationId xmlns:p14="http://schemas.microsoft.com/office/powerpoint/2010/main" val="18654861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1B5A605-764F-4711-A75E-9BF0DCEFB0AC}"/>
              </a:ext>
            </a:extLst>
          </p:cNvPr>
          <p:cNvSpPr>
            <a:spLocks noGrp="1"/>
          </p:cNvSpPr>
          <p:nvPr>
            <p:ph type="title"/>
          </p:nvPr>
        </p:nvSpPr>
        <p:spPr>
          <a:xfrm>
            <a:off x="1240022" y="365760"/>
            <a:ext cx="7025402" cy="1188720"/>
          </a:xfrm>
        </p:spPr>
        <p:txBody>
          <a:bodyPr>
            <a:normAutofit/>
          </a:bodyPr>
          <a:lstStyle/>
          <a:p>
            <a:pPr>
              <a:lnSpc>
                <a:spcPct val="90000"/>
              </a:lnSpc>
            </a:pPr>
            <a:r>
              <a:rPr lang="en-US" altLang="en-US" sz="3700" dirty="0"/>
              <a:t>Case Study: </a:t>
            </a:r>
            <a:br>
              <a:rPr lang="en-US" altLang="en-US" sz="3700" dirty="0"/>
            </a:br>
            <a:r>
              <a:rPr lang="en-US" altLang="en-US" sz="3700" dirty="0"/>
              <a:t>Human Exploration of Space (4)</a:t>
            </a:r>
          </a:p>
        </p:txBody>
      </p:sp>
      <p:sp>
        <p:nvSpPr>
          <p:cNvPr id="137" name="Freeform: Shape 13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9" name="Freeform: Shape 13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1" name="Freeform: Shape 14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363" name="Content Placeholder 2">
            <a:extLst>
              <a:ext uri="{FF2B5EF4-FFF2-40B4-BE49-F238E27FC236}">
                <a16:creationId xmlns:a16="http://schemas.microsoft.com/office/drawing/2014/main" id="{596516A7-18AC-410B-9530-F0B9BFF22192}"/>
              </a:ext>
            </a:extLst>
          </p:cNvPr>
          <p:cNvSpPr>
            <a:spLocks noGrp="1"/>
          </p:cNvSpPr>
          <p:nvPr>
            <p:ph idx="1"/>
          </p:nvPr>
        </p:nvSpPr>
        <p:spPr>
          <a:xfrm>
            <a:off x="1240022" y="2176272"/>
            <a:ext cx="7025403" cy="4041648"/>
          </a:xfrm>
        </p:spPr>
        <p:txBody>
          <a:bodyPr anchor="t">
            <a:normAutofit/>
          </a:bodyPr>
          <a:lstStyle/>
          <a:p>
            <a:pPr>
              <a:lnSpc>
                <a:spcPct val="90000"/>
              </a:lnSpc>
            </a:pPr>
            <a:r>
              <a:rPr lang="en-US" altLang="en-US" sz="2400" b="1" u="sng" dirty="0"/>
              <a:t>1985</a:t>
            </a:r>
            <a:r>
              <a:rPr lang="en-US" altLang="en-US" sz="2400" b="1" dirty="0"/>
              <a:t>: </a:t>
            </a:r>
            <a:r>
              <a:rPr lang="en-US" altLang="en-US" sz="2400" dirty="0"/>
              <a:t>NCOS gets underway.</a:t>
            </a:r>
          </a:p>
          <a:p>
            <a:pPr lvl="1">
              <a:lnSpc>
                <a:spcPct val="90000"/>
              </a:lnSpc>
            </a:pPr>
            <a:r>
              <a:rPr lang="en-US" altLang="en-US" sz="2000" dirty="0">
                <a:solidFill>
                  <a:srgbClr val="00B0F0"/>
                </a:solidFill>
              </a:rPr>
              <a:t>chaired by Tom Paine, NASA Administrator during 1st Apollo landings</a:t>
            </a:r>
            <a:r>
              <a:rPr lang="en-US" altLang="en-US" sz="2000" dirty="0"/>
              <a:t> and NASA’s voice on 1969 Space Task Group report, with 14 other Reagan-appointed members (I was Executive Director, on leave from CRS)</a:t>
            </a:r>
          </a:p>
          <a:p>
            <a:pPr>
              <a:lnSpc>
                <a:spcPct val="90000"/>
              </a:lnSpc>
            </a:pPr>
            <a:r>
              <a:rPr lang="en-US" altLang="en-US" sz="2400" b="1" u="sng" dirty="0"/>
              <a:t>1986</a:t>
            </a:r>
            <a:r>
              <a:rPr lang="en-US" altLang="en-US" sz="2400" dirty="0"/>
              <a:t>: </a:t>
            </a:r>
          </a:p>
          <a:p>
            <a:pPr lvl="1">
              <a:lnSpc>
                <a:spcPct val="90000"/>
              </a:lnSpc>
            </a:pPr>
            <a:r>
              <a:rPr lang="en-US" altLang="en-US" sz="2000" u="sng" dirty="0"/>
              <a:t>January</a:t>
            </a:r>
            <a:r>
              <a:rPr lang="en-US" altLang="en-US" sz="2000" dirty="0"/>
              <a:t>: Space Shuttle Challenger tragedy changes everything  </a:t>
            </a:r>
          </a:p>
          <a:p>
            <a:pPr lvl="1">
              <a:lnSpc>
                <a:spcPct val="90000"/>
              </a:lnSpc>
            </a:pPr>
            <a:r>
              <a:rPr lang="en-US" altLang="en-US" sz="2000" u="sng" dirty="0"/>
              <a:t>July</a:t>
            </a:r>
            <a:r>
              <a:rPr lang="en-US" altLang="en-US" sz="2000" dirty="0"/>
              <a:t>: NCOS report </a:t>
            </a:r>
            <a:r>
              <a:rPr lang="en-US" altLang="en-US" sz="2000" b="1" dirty="0"/>
              <a:t>recommends bold program </a:t>
            </a:r>
            <a:r>
              <a:rPr lang="en-US" altLang="en-US" sz="2000" b="1" dirty="0">
                <a:solidFill>
                  <a:srgbClr val="00B0F0"/>
                </a:solidFill>
              </a:rPr>
              <a:t>to open the inner solar system for science, exploration and development</a:t>
            </a:r>
            <a:r>
              <a:rPr lang="en-US" altLang="en-US" sz="2000" dirty="0"/>
              <a:t> (Moon by 2005, Mars by 2015). But no appetite for it at that moment in time.</a:t>
            </a:r>
          </a:p>
        </p:txBody>
      </p:sp>
      <p:sp>
        <p:nvSpPr>
          <p:cNvPr id="15364" name="Slide Number Placeholder 3">
            <a:extLst>
              <a:ext uri="{FF2B5EF4-FFF2-40B4-BE49-F238E27FC236}">
                <a16:creationId xmlns:a16="http://schemas.microsoft.com/office/drawing/2014/main" id="{9360A171-6F3F-40C4-9218-52C8C5E27F94}"/>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BBF3CA34-2B60-44C6-B17F-9C6ADF12FAAF}" type="slidenum">
              <a:rPr lang="en-US" altLang="en-US" sz="1800">
                <a:solidFill>
                  <a:schemeClr val="tx1">
                    <a:alpha val="80000"/>
                  </a:schemeClr>
                </a:solidFill>
              </a:rPr>
              <a:pPr>
                <a:lnSpc>
                  <a:spcPct val="90000"/>
                </a:lnSpc>
                <a:spcBef>
                  <a:spcPct val="0"/>
                </a:spcBef>
                <a:spcAft>
                  <a:spcPts val="600"/>
                </a:spcAft>
                <a:buFontTx/>
                <a:buNone/>
              </a:pPr>
              <a:t>19</a:t>
            </a:fld>
            <a:endParaRPr lang="en-US" altLang="en-US" sz="1800" dirty="0">
              <a:solidFill>
                <a:schemeClr val="tx1">
                  <a:alpha val="80000"/>
                </a:schemeClr>
              </a:solidFill>
            </a:endParaRPr>
          </a:p>
        </p:txBody>
      </p:sp>
    </p:spTree>
    <p:extLst>
      <p:ext uri="{BB962C8B-B14F-4D97-AF65-F5344CB8AC3E}">
        <p14:creationId xmlns:p14="http://schemas.microsoft.com/office/powerpoint/2010/main" val="1487982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7" name="Rectangle 2">
            <a:extLst>
              <a:ext uri="{FF2B5EF4-FFF2-40B4-BE49-F238E27FC236}">
                <a16:creationId xmlns:a16="http://schemas.microsoft.com/office/drawing/2014/main" id="{1F4B9A49-10B2-4DAA-BA04-630695AAB83F}"/>
              </a:ext>
            </a:extLst>
          </p:cNvPr>
          <p:cNvSpPr>
            <a:spLocks noGrp="1" noChangeArrowheads="1"/>
          </p:cNvSpPr>
          <p:nvPr>
            <p:ph type="title"/>
          </p:nvPr>
        </p:nvSpPr>
        <p:spPr>
          <a:xfrm>
            <a:off x="1240022" y="365760"/>
            <a:ext cx="7025402" cy="1188720"/>
          </a:xfrm>
        </p:spPr>
        <p:txBody>
          <a:bodyPr>
            <a:normAutofit/>
          </a:bodyPr>
          <a:lstStyle/>
          <a:p>
            <a:r>
              <a:rPr lang="en-US" altLang="en-US" b="1" dirty="0"/>
              <a:t>Where Congress Fits</a:t>
            </a:r>
          </a:p>
        </p:txBody>
      </p:sp>
      <p:sp>
        <p:nvSpPr>
          <p:cNvPr id="73" name="Freeform: Shape 72">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5" name="Freeform: Shape 74">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7" name="Freeform: Shape 76">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148" name="Rectangle 3">
            <a:extLst>
              <a:ext uri="{FF2B5EF4-FFF2-40B4-BE49-F238E27FC236}">
                <a16:creationId xmlns:a16="http://schemas.microsoft.com/office/drawing/2014/main" id="{47213572-8325-4B8D-A423-2288DA6E48A2}"/>
              </a:ext>
            </a:extLst>
          </p:cNvPr>
          <p:cNvSpPr>
            <a:spLocks noGrp="1" noChangeArrowheads="1"/>
          </p:cNvSpPr>
          <p:nvPr>
            <p:ph idx="1"/>
          </p:nvPr>
        </p:nvSpPr>
        <p:spPr>
          <a:xfrm>
            <a:off x="1240022" y="2619756"/>
            <a:ext cx="7025403" cy="3310128"/>
          </a:xfrm>
        </p:spPr>
        <p:txBody>
          <a:bodyPr anchor="t">
            <a:normAutofit/>
          </a:bodyPr>
          <a:lstStyle/>
          <a:p>
            <a:endParaRPr lang="en-US" altLang="en-US" sz="2100" dirty="0"/>
          </a:p>
          <a:p>
            <a:r>
              <a:rPr lang="en-US" altLang="en-US" sz="2800" b="1" dirty="0"/>
              <a:t>“… government of the people, by the people, and for the people…”  	</a:t>
            </a:r>
          </a:p>
          <a:p>
            <a:pPr>
              <a:buFontTx/>
              <a:buNone/>
            </a:pPr>
            <a:r>
              <a:rPr lang="en-US" altLang="en-US" sz="2800" b="1" dirty="0"/>
              <a:t>					Abraham Lincoln					Gettysburg Address</a:t>
            </a:r>
          </a:p>
        </p:txBody>
      </p:sp>
      <p:sp>
        <p:nvSpPr>
          <p:cNvPr id="6146" name="Slide Number Placeholder 5">
            <a:extLst>
              <a:ext uri="{FF2B5EF4-FFF2-40B4-BE49-F238E27FC236}">
                <a16:creationId xmlns:a16="http://schemas.microsoft.com/office/drawing/2014/main" id="{8A853DE2-6DBC-441D-AFE2-0D0942994AAF}"/>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A0A9A538-916B-4EC5-9429-BA2B689E759A}" type="slidenum">
              <a:rPr lang="en-US" altLang="en-US" sz="1800">
                <a:solidFill>
                  <a:schemeClr val="tx1">
                    <a:alpha val="80000"/>
                  </a:schemeClr>
                </a:solidFill>
              </a:rPr>
              <a:pPr>
                <a:lnSpc>
                  <a:spcPct val="90000"/>
                </a:lnSpc>
                <a:spcBef>
                  <a:spcPct val="0"/>
                </a:spcBef>
                <a:spcAft>
                  <a:spcPts val="600"/>
                </a:spcAft>
                <a:buFontTx/>
                <a:buNone/>
              </a:pPr>
              <a:t>2</a:t>
            </a:fld>
            <a:endParaRPr lang="en-US" altLang="en-US" sz="1800" dirty="0">
              <a:solidFill>
                <a:schemeClr val="tx1">
                  <a:alpha val="80000"/>
                </a:schemeClr>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5" name="Rectangle 2">
            <a:extLst>
              <a:ext uri="{FF2B5EF4-FFF2-40B4-BE49-F238E27FC236}">
                <a16:creationId xmlns:a16="http://schemas.microsoft.com/office/drawing/2014/main" id="{9A828E93-EA77-43D8-933F-CF55C694E494}"/>
              </a:ext>
            </a:extLst>
          </p:cNvPr>
          <p:cNvSpPr>
            <a:spLocks noGrp="1" noChangeArrowheads="1"/>
          </p:cNvSpPr>
          <p:nvPr>
            <p:ph type="title"/>
          </p:nvPr>
        </p:nvSpPr>
        <p:spPr>
          <a:xfrm>
            <a:off x="1240022" y="365760"/>
            <a:ext cx="7025402" cy="1188720"/>
          </a:xfrm>
        </p:spPr>
        <p:txBody>
          <a:bodyPr>
            <a:normAutofit/>
          </a:bodyPr>
          <a:lstStyle/>
          <a:p>
            <a:pPr>
              <a:lnSpc>
                <a:spcPct val="90000"/>
              </a:lnSpc>
            </a:pPr>
            <a:r>
              <a:rPr lang="en-US" altLang="en-US" sz="3700" dirty="0"/>
              <a:t>Case Study: </a:t>
            </a:r>
            <a:br>
              <a:rPr lang="en-US" altLang="en-US" sz="3700" dirty="0"/>
            </a:br>
            <a:r>
              <a:rPr lang="en-US" altLang="en-US" sz="3700" dirty="0"/>
              <a:t>Human Exploration of Space (5)</a:t>
            </a:r>
          </a:p>
        </p:txBody>
      </p:sp>
      <p:sp>
        <p:nvSpPr>
          <p:cNvPr id="137" name="Freeform: Shape 13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9" name="Freeform: Shape 13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1" name="Freeform: Shape 14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436" name="Rectangle 3">
            <a:extLst>
              <a:ext uri="{FF2B5EF4-FFF2-40B4-BE49-F238E27FC236}">
                <a16:creationId xmlns:a16="http://schemas.microsoft.com/office/drawing/2014/main" id="{8DE93862-20BA-41F6-B2B8-7D22902D9188}"/>
              </a:ext>
            </a:extLst>
          </p:cNvPr>
          <p:cNvSpPr>
            <a:spLocks noGrp="1" noChangeArrowheads="1"/>
          </p:cNvSpPr>
          <p:nvPr>
            <p:ph idx="1"/>
          </p:nvPr>
        </p:nvSpPr>
        <p:spPr>
          <a:xfrm>
            <a:off x="1240022" y="2176271"/>
            <a:ext cx="7141978" cy="4180077"/>
          </a:xfrm>
        </p:spPr>
        <p:txBody>
          <a:bodyPr anchor="t">
            <a:noAutofit/>
          </a:bodyPr>
          <a:lstStyle/>
          <a:p>
            <a:pPr>
              <a:lnSpc>
                <a:spcPct val="90000"/>
              </a:lnSpc>
            </a:pPr>
            <a:r>
              <a:rPr lang="en-US" altLang="en-US" sz="2400" b="1" u="sng" dirty="0"/>
              <a:t>1989</a:t>
            </a:r>
            <a:r>
              <a:rPr lang="en-US" altLang="en-US" sz="2400" b="1" dirty="0"/>
              <a:t>: </a:t>
            </a:r>
            <a:r>
              <a:rPr lang="en-US" altLang="en-US" sz="2400" dirty="0"/>
              <a:t>3 years after Challenger, President George H.W. Bush announces </a:t>
            </a:r>
            <a:r>
              <a:rPr lang="en-US" altLang="en-US" sz="2400" dirty="0">
                <a:solidFill>
                  <a:srgbClr val="00B0F0"/>
                </a:solidFill>
              </a:rPr>
              <a:t>Space Exploration Initiative </a:t>
            </a:r>
            <a:r>
              <a:rPr lang="en-US" altLang="en-US" sz="2400" dirty="0"/>
              <a:t>– back to the Moon and on to Mars by 2019</a:t>
            </a:r>
            <a:r>
              <a:rPr lang="en-US" altLang="en-US" sz="2400" b="1" dirty="0"/>
              <a:t>.  </a:t>
            </a:r>
            <a:r>
              <a:rPr lang="en-US" altLang="en-US" sz="2400" b="1" u="sng" dirty="0"/>
              <a:t>Congress disagrees </a:t>
            </a:r>
            <a:r>
              <a:rPr lang="en-US" altLang="en-US" sz="2400" dirty="0"/>
              <a:t>amid the Gramm-Rudman-Hollings deficit reduction era</a:t>
            </a:r>
            <a:r>
              <a:rPr lang="en-US" altLang="en-US" sz="2400" b="1" dirty="0"/>
              <a:t>. </a:t>
            </a:r>
            <a:r>
              <a:rPr lang="en-US" altLang="en-US" sz="2400" dirty="0"/>
              <a:t>No money.</a:t>
            </a:r>
          </a:p>
          <a:p>
            <a:pPr>
              <a:lnSpc>
                <a:spcPct val="90000"/>
              </a:lnSpc>
            </a:pPr>
            <a:r>
              <a:rPr lang="en-US" altLang="en-US" sz="2400" b="1" u="sng" dirty="0"/>
              <a:t>1990s-early 2000s </a:t>
            </a:r>
            <a:r>
              <a:rPr lang="en-US" altLang="en-US" sz="2400" dirty="0"/>
              <a:t>Presidents and Congresses consumed with space station drama.</a:t>
            </a:r>
          </a:p>
          <a:p>
            <a:pPr lvl="1">
              <a:lnSpc>
                <a:spcPct val="90000"/>
              </a:lnSpc>
            </a:pPr>
            <a:r>
              <a:rPr lang="en-US" altLang="en-US" sz="2400" dirty="0"/>
              <a:t>supposed to be built by 1994 for $8 billion; construction completed in 2010 for ~ $100 billion</a:t>
            </a:r>
          </a:p>
          <a:p>
            <a:pPr lvl="1">
              <a:lnSpc>
                <a:spcPct val="90000"/>
              </a:lnSpc>
            </a:pPr>
            <a:r>
              <a:rPr lang="en-US" altLang="en-US" sz="2400" dirty="0"/>
              <a:t>disincentive for future space exploration planning</a:t>
            </a:r>
          </a:p>
        </p:txBody>
      </p:sp>
      <p:sp>
        <p:nvSpPr>
          <p:cNvPr id="18434" name="Slide Number Placeholder 5">
            <a:extLst>
              <a:ext uri="{FF2B5EF4-FFF2-40B4-BE49-F238E27FC236}">
                <a16:creationId xmlns:a16="http://schemas.microsoft.com/office/drawing/2014/main" id="{3B101960-F235-4420-A68E-DAB43D210A69}"/>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6E07F311-E94E-4CFF-8C8F-6D50FF632187}" type="slidenum">
              <a:rPr lang="en-US" altLang="en-US" sz="1800">
                <a:solidFill>
                  <a:schemeClr val="tx1">
                    <a:alpha val="80000"/>
                  </a:schemeClr>
                </a:solidFill>
              </a:rPr>
              <a:pPr>
                <a:lnSpc>
                  <a:spcPct val="90000"/>
                </a:lnSpc>
                <a:spcBef>
                  <a:spcPct val="0"/>
                </a:spcBef>
                <a:spcAft>
                  <a:spcPts val="600"/>
                </a:spcAft>
                <a:buFontTx/>
                <a:buNone/>
              </a:pPr>
              <a:t>20</a:t>
            </a:fld>
            <a:endParaRPr lang="en-US" altLang="en-US" sz="1800" dirty="0">
              <a:solidFill>
                <a:schemeClr val="tx1">
                  <a:alpha val="80000"/>
                </a:schemeClr>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5" name="Rectangle 2">
            <a:extLst>
              <a:ext uri="{FF2B5EF4-FFF2-40B4-BE49-F238E27FC236}">
                <a16:creationId xmlns:a16="http://schemas.microsoft.com/office/drawing/2014/main" id="{9A828E93-EA77-43D8-933F-CF55C694E494}"/>
              </a:ext>
            </a:extLst>
          </p:cNvPr>
          <p:cNvSpPr>
            <a:spLocks noGrp="1" noChangeArrowheads="1"/>
          </p:cNvSpPr>
          <p:nvPr>
            <p:ph type="title"/>
          </p:nvPr>
        </p:nvSpPr>
        <p:spPr>
          <a:xfrm>
            <a:off x="1240022" y="365760"/>
            <a:ext cx="7025402" cy="1188720"/>
          </a:xfrm>
        </p:spPr>
        <p:txBody>
          <a:bodyPr>
            <a:normAutofit/>
          </a:bodyPr>
          <a:lstStyle/>
          <a:p>
            <a:pPr>
              <a:lnSpc>
                <a:spcPct val="90000"/>
              </a:lnSpc>
            </a:pPr>
            <a:r>
              <a:rPr lang="en-US" altLang="en-US" sz="3700" dirty="0"/>
              <a:t>Case Study: </a:t>
            </a:r>
            <a:br>
              <a:rPr lang="en-US" altLang="en-US" sz="3700" dirty="0"/>
            </a:br>
            <a:r>
              <a:rPr lang="en-US" altLang="en-US" sz="3700" dirty="0"/>
              <a:t>Human Exploration of Space (6)</a:t>
            </a:r>
          </a:p>
        </p:txBody>
      </p:sp>
      <p:sp>
        <p:nvSpPr>
          <p:cNvPr id="137" name="Freeform: Shape 13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9" name="Freeform: Shape 13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1" name="Freeform: Shape 14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436" name="Rectangle 3">
            <a:extLst>
              <a:ext uri="{FF2B5EF4-FFF2-40B4-BE49-F238E27FC236}">
                <a16:creationId xmlns:a16="http://schemas.microsoft.com/office/drawing/2014/main" id="{8DE93862-20BA-41F6-B2B8-7D22902D9188}"/>
              </a:ext>
            </a:extLst>
          </p:cNvPr>
          <p:cNvSpPr>
            <a:spLocks noGrp="1" noChangeArrowheads="1"/>
          </p:cNvSpPr>
          <p:nvPr>
            <p:ph idx="1"/>
          </p:nvPr>
        </p:nvSpPr>
        <p:spPr>
          <a:xfrm>
            <a:off x="1240022" y="2176271"/>
            <a:ext cx="7141978" cy="4180077"/>
          </a:xfrm>
        </p:spPr>
        <p:txBody>
          <a:bodyPr anchor="t">
            <a:noAutofit/>
          </a:bodyPr>
          <a:lstStyle/>
          <a:p>
            <a:pPr>
              <a:lnSpc>
                <a:spcPct val="90000"/>
              </a:lnSpc>
            </a:pPr>
            <a:r>
              <a:rPr lang="en-US" altLang="en-US" sz="2000" b="1" u="sng" dirty="0"/>
              <a:t>2003</a:t>
            </a:r>
            <a:r>
              <a:rPr lang="en-US" altLang="en-US" sz="2000" u="sng" dirty="0"/>
              <a:t>: </a:t>
            </a:r>
            <a:r>
              <a:rPr lang="en-US" altLang="en-US" sz="2000" dirty="0"/>
              <a:t>Space Shuttle Columbia tragedy forces rethinking of why we send astronauts into space in the first place. </a:t>
            </a:r>
          </a:p>
          <a:p>
            <a:pPr>
              <a:lnSpc>
                <a:spcPct val="90000"/>
              </a:lnSpc>
            </a:pPr>
            <a:r>
              <a:rPr lang="en-US" altLang="en-US" sz="2000" dirty="0"/>
              <a:t>Columbia Accident Investigation Board has the answer  --</a:t>
            </a:r>
          </a:p>
          <a:p>
            <a:pPr>
              <a:lnSpc>
                <a:spcPct val="90000"/>
              </a:lnSpc>
            </a:pPr>
            <a:endParaRPr lang="en-US" altLang="en-US" sz="2000" dirty="0"/>
          </a:p>
          <a:p>
            <a:pPr marL="457200" lvl="1" indent="0" algn="ctr">
              <a:lnSpc>
                <a:spcPct val="90000"/>
              </a:lnSpc>
              <a:buNone/>
            </a:pPr>
            <a:r>
              <a:rPr lang="en-US" altLang="en-US" sz="3600" b="1" dirty="0">
                <a:solidFill>
                  <a:srgbClr val="00B0F0"/>
                </a:solidFill>
              </a:rPr>
              <a:t>TO EXPLORE</a:t>
            </a:r>
          </a:p>
          <a:p>
            <a:pPr marL="342900" marR="0" lvl="0" indent="-342900" algn="l" defTabSz="914400" rtl="0" eaLnBrk="0" fontAlgn="base" latinLnBrk="0" hangingPunct="0">
              <a:lnSpc>
                <a:spcPct val="90000"/>
              </a:lnSpc>
              <a:spcBef>
                <a:spcPct val="20000"/>
              </a:spcBef>
              <a:spcAft>
                <a:spcPct val="0"/>
              </a:spcAft>
              <a:buClrTx/>
              <a:buSzTx/>
              <a:buFontTx/>
              <a:buChar char="•"/>
              <a:tabLst/>
              <a:defRPr/>
            </a:pPr>
            <a:endParaRPr kumimoji="0" lang="en-US" altLang="en-US" sz="1900" b="1" i="0" u="sng" strike="noStrike" kern="0" cap="none" spc="0" normalizeH="0" baseline="0" noProof="0" dirty="0">
              <a:ln>
                <a:noFill/>
              </a:ln>
              <a:solidFill>
                <a:prstClr val="white"/>
              </a:solidFill>
              <a:effectLst/>
              <a:uLnTx/>
              <a:uFillTx/>
              <a:latin typeface="Times New Roman"/>
              <a:ea typeface="+mn-ea"/>
              <a:cs typeface="+mn-cs"/>
            </a:endParaRPr>
          </a:p>
          <a:p>
            <a:pPr marL="342900" marR="0" lvl="0" indent="-342900" algn="l" defTabSz="914400" rtl="0" eaLnBrk="0" fontAlgn="base" latinLnBrk="0" hangingPunct="0">
              <a:lnSpc>
                <a:spcPct val="90000"/>
              </a:lnSpc>
              <a:spcBef>
                <a:spcPct val="20000"/>
              </a:spcBef>
              <a:spcAft>
                <a:spcPct val="0"/>
              </a:spcAft>
              <a:buClrTx/>
              <a:buSzTx/>
              <a:buFontTx/>
              <a:buChar char="•"/>
              <a:tabLst/>
              <a:defRPr/>
            </a:pPr>
            <a:r>
              <a:rPr kumimoji="0" lang="en-US" altLang="en-US" sz="2000" b="1" i="0" u="sng" strike="noStrike" kern="0" cap="none" spc="0" normalizeH="0" baseline="0" noProof="0" dirty="0">
                <a:ln>
                  <a:noFill/>
                </a:ln>
                <a:solidFill>
                  <a:prstClr val="white"/>
                </a:solidFill>
                <a:effectLst/>
                <a:uLnTx/>
                <a:uFillTx/>
                <a:latin typeface="Times New Roman"/>
                <a:ea typeface="+mn-ea"/>
                <a:cs typeface="+mn-cs"/>
              </a:rPr>
              <a:t>2004</a:t>
            </a:r>
            <a:r>
              <a:rPr kumimoji="0" lang="en-US" altLang="en-US" sz="2000" b="0" i="0" u="sng" strike="noStrike" kern="0" cap="none" spc="0" normalizeH="0" baseline="0" noProof="0" dirty="0">
                <a:ln>
                  <a:noFill/>
                </a:ln>
                <a:solidFill>
                  <a:prstClr val="white"/>
                </a:solidFill>
                <a:effectLst/>
                <a:uLnTx/>
                <a:uFillTx/>
                <a:latin typeface="Times New Roman"/>
                <a:ea typeface="+mn-ea"/>
                <a:cs typeface="+mn-cs"/>
              </a:rPr>
              <a:t>: </a:t>
            </a:r>
            <a:r>
              <a:rPr kumimoji="0" lang="en-US" altLang="en-US" sz="2000" i="0" u="none" strike="noStrike" kern="0" cap="none" spc="0" normalizeH="0" baseline="0" noProof="0" dirty="0">
                <a:ln>
                  <a:noFill/>
                </a:ln>
                <a:solidFill>
                  <a:prstClr val="white"/>
                </a:solidFill>
                <a:effectLst/>
                <a:uLnTx/>
                <a:uFillTx/>
                <a:latin typeface="Times New Roman"/>
                <a:ea typeface="+mn-ea"/>
                <a:cs typeface="+mn-cs"/>
              </a:rPr>
              <a:t>President George W. Bush resurrects his father’s SEI as the </a:t>
            </a:r>
            <a:r>
              <a:rPr kumimoji="0" lang="en-US" altLang="en-US" sz="2000" i="0" u="none" strike="noStrike" kern="0" cap="none" spc="0" normalizeH="0" baseline="0" noProof="0" dirty="0">
                <a:ln>
                  <a:noFill/>
                </a:ln>
                <a:solidFill>
                  <a:srgbClr val="00B0F0"/>
                </a:solidFill>
                <a:effectLst/>
                <a:uLnTx/>
                <a:uFillTx/>
                <a:latin typeface="Times New Roman"/>
                <a:ea typeface="+mn-ea"/>
                <a:cs typeface="+mn-cs"/>
              </a:rPr>
              <a:t>Vision for Space Exploration (VSE)</a:t>
            </a:r>
            <a:r>
              <a:rPr kumimoji="0" lang="en-US" altLang="en-US" sz="2000" i="0" u="none" strike="noStrike" kern="0" cap="none" spc="0" normalizeH="0" baseline="0" noProof="0" dirty="0">
                <a:ln>
                  <a:noFill/>
                </a:ln>
                <a:solidFill>
                  <a:prstClr val="white"/>
                </a:solidFill>
                <a:effectLst/>
                <a:uLnTx/>
                <a:uFillTx/>
                <a:latin typeface="Times New Roman"/>
                <a:ea typeface="+mn-ea"/>
                <a:cs typeface="+mn-cs"/>
              </a:rPr>
              <a:t>—</a:t>
            </a:r>
            <a:r>
              <a:rPr kumimoji="0" lang="en-US" altLang="en-US" sz="2000" b="0" i="0" u="none" strike="noStrike" kern="0" cap="none" spc="0" normalizeH="0" baseline="0" noProof="0" dirty="0">
                <a:ln>
                  <a:noFill/>
                </a:ln>
                <a:solidFill>
                  <a:prstClr val="white"/>
                </a:solidFill>
                <a:effectLst/>
                <a:uLnTx/>
                <a:uFillTx/>
                <a:latin typeface="Times New Roman"/>
                <a:ea typeface="+mn-ea"/>
                <a:cs typeface="+mn-cs"/>
              </a:rPr>
              <a:t>to the Moon by 2020, then Mars. </a:t>
            </a:r>
            <a:r>
              <a:rPr kumimoji="0" lang="en-US" altLang="en-US" sz="2000" b="0" i="0" u="sng" strike="noStrike" kern="0" cap="none" spc="0" normalizeH="0" baseline="0" noProof="0" dirty="0">
                <a:ln>
                  <a:noFill/>
                </a:ln>
                <a:solidFill>
                  <a:srgbClr val="00B0F0"/>
                </a:solidFill>
                <a:effectLst/>
                <a:uLnTx/>
                <a:uFillTx/>
                <a:latin typeface="Times New Roman"/>
                <a:ea typeface="+mn-ea"/>
                <a:cs typeface="+mn-cs"/>
              </a:rPr>
              <a:t>BUT</a:t>
            </a:r>
            <a:r>
              <a:rPr kumimoji="0" lang="en-US" altLang="en-US" sz="2000" b="0" i="0" u="none" strike="noStrike" kern="0" cap="none" spc="0" normalizeH="0" baseline="0" noProof="0" dirty="0">
                <a:ln>
                  <a:noFill/>
                </a:ln>
                <a:solidFill>
                  <a:srgbClr val="00B0F0"/>
                </a:solidFill>
                <a:effectLst/>
                <a:uLnTx/>
                <a:uFillTx/>
                <a:latin typeface="Times New Roman"/>
                <a:ea typeface="+mn-ea"/>
                <a:cs typeface="+mn-cs"/>
              </a:rPr>
              <a:t> </a:t>
            </a:r>
            <a:r>
              <a:rPr kumimoji="0" lang="en-US" altLang="en-US" sz="2000" b="0" i="0" u="none" strike="noStrike" kern="0" cap="none" spc="0" normalizeH="0" baseline="0" noProof="0" dirty="0">
                <a:ln>
                  <a:noFill/>
                </a:ln>
                <a:solidFill>
                  <a:prstClr val="white"/>
                </a:solidFill>
                <a:effectLst/>
                <a:uLnTx/>
                <a:uFillTx/>
                <a:latin typeface="Times New Roman"/>
                <a:ea typeface="+mn-ea"/>
                <a:cs typeface="+mn-cs"/>
              </a:rPr>
              <a:t>space shuttle must be terminated once space station construction is complete to get money to pay for it (and safety reasons). </a:t>
            </a:r>
            <a:r>
              <a:rPr kumimoji="0" lang="en-US" altLang="en-US" sz="2000" b="1" i="0" u="sng" strike="noStrike" kern="0" cap="none" spc="0" normalizeH="0" baseline="0" noProof="0" dirty="0">
                <a:ln>
                  <a:noFill/>
                </a:ln>
                <a:solidFill>
                  <a:prstClr val="white"/>
                </a:solidFill>
                <a:effectLst/>
                <a:uLnTx/>
                <a:uFillTx/>
                <a:latin typeface="Times New Roman"/>
                <a:ea typeface="+mn-ea"/>
                <a:cs typeface="+mn-cs"/>
              </a:rPr>
              <a:t>Congress agrees</a:t>
            </a:r>
            <a:r>
              <a:rPr kumimoji="0" lang="en-US" altLang="en-US" sz="2000" b="1" i="0" u="none" strike="noStrike" kern="0" cap="none" spc="0" normalizeH="0" baseline="0" noProof="0" dirty="0">
                <a:ln>
                  <a:noFill/>
                </a:ln>
                <a:solidFill>
                  <a:prstClr val="white"/>
                </a:solidFill>
                <a:effectLst/>
                <a:uLnTx/>
                <a:uFillTx/>
                <a:latin typeface="Times New Roman"/>
                <a:ea typeface="+mn-ea"/>
                <a:cs typeface="+mn-cs"/>
              </a:rPr>
              <a:t> </a:t>
            </a:r>
            <a:r>
              <a:rPr kumimoji="0" lang="en-US" altLang="en-US" sz="2000" b="0" i="0" u="none" strike="noStrike" kern="0" cap="none" spc="0" normalizeH="0" baseline="0" noProof="0" dirty="0">
                <a:ln>
                  <a:noFill/>
                </a:ln>
                <a:solidFill>
                  <a:prstClr val="white"/>
                </a:solidFill>
                <a:effectLst/>
                <a:uLnTx/>
                <a:uFillTx/>
                <a:latin typeface="Times New Roman"/>
                <a:ea typeface="+mn-ea"/>
                <a:cs typeface="+mn-cs"/>
              </a:rPr>
              <a:t>expressing bipartisan support in the 2005 and 2008 NASA Authorization Acts.</a:t>
            </a:r>
            <a:endParaRPr kumimoji="0" lang="en-US" altLang="en-US" sz="2000" b="1" i="0" u="none" strike="noStrike" kern="0" cap="none" spc="0" normalizeH="0" baseline="0" noProof="0" dirty="0">
              <a:ln>
                <a:noFill/>
              </a:ln>
              <a:solidFill>
                <a:prstClr val="white"/>
              </a:solidFill>
              <a:effectLst/>
              <a:uLnTx/>
              <a:uFillTx/>
              <a:latin typeface="Times New Roman"/>
              <a:ea typeface="+mn-ea"/>
              <a:cs typeface="+mn-cs"/>
            </a:endParaRPr>
          </a:p>
          <a:p>
            <a:pPr marL="457200" lvl="1" indent="0">
              <a:lnSpc>
                <a:spcPct val="90000"/>
              </a:lnSpc>
              <a:buNone/>
            </a:pPr>
            <a:endParaRPr lang="en-US" altLang="en-US" sz="3600" dirty="0">
              <a:solidFill>
                <a:srgbClr val="002060"/>
              </a:solidFill>
            </a:endParaRPr>
          </a:p>
        </p:txBody>
      </p:sp>
      <p:sp>
        <p:nvSpPr>
          <p:cNvPr id="18434" name="Slide Number Placeholder 5">
            <a:extLst>
              <a:ext uri="{FF2B5EF4-FFF2-40B4-BE49-F238E27FC236}">
                <a16:creationId xmlns:a16="http://schemas.microsoft.com/office/drawing/2014/main" id="{3B101960-F235-4420-A68E-DAB43D210A69}"/>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6E07F311-E94E-4CFF-8C8F-6D50FF632187}" type="slidenum">
              <a:rPr lang="en-US" altLang="en-US" sz="1800">
                <a:solidFill>
                  <a:schemeClr val="tx1">
                    <a:alpha val="80000"/>
                  </a:schemeClr>
                </a:solidFill>
              </a:rPr>
              <a:pPr>
                <a:lnSpc>
                  <a:spcPct val="90000"/>
                </a:lnSpc>
                <a:spcBef>
                  <a:spcPct val="0"/>
                </a:spcBef>
                <a:spcAft>
                  <a:spcPts val="600"/>
                </a:spcAft>
                <a:buFontTx/>
                <a:buNone/>
              </a:pPr>
              <a:t>21</a:t>
            </a:fld>
            <a:endParaRPr lang="en-US" altLang="en-US" sz="1800" dirty="0">
              <a:solidFill>
                <a:schemeClr val="tx1">
                  <a:alpha val="80000"/>
                </a:schemeClr>
              </a:solidFill>
            </a:endParaRPr>
          </a:p>
        </p:txBody>
      </p:sp>
    </p:spTree>
    <p:extLst>
      <p:ext uri="{BB962C8B-B14F-4D97-AF65-F5344CB8AC3E}">
        <p14:creationId xmlns:p14="http://schemas.microsoft.com/office/powerpoint/2010/main" val="867218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F90B99B4-0B42-4730-B4D5-547A959BDAA0}"/>
              </a:ext>
            </a:extLst>
          </p:cNvPr>
          <p:cNvSpPr>
            <a:spLocks noGrp="1"/>
          </p:cNvSpPr>
          <p:nvPr>
            <p:ph type="title"/>
          </p:nvPr>
        </p:nvSpPr>
        <p:spPr>
          <a:xfrm>
            <a:off x="1240022" y="365760"/>
            <a:ext cx="7025402" cy="1188720"/>
          </a:xfrm>
        </p:spPr>
        <p:txBody>
          <a:bodyPr>
            <a:normAutofit/>
          </a:bodyPr>
          <a:lstStyle/>
          <a:p>
            <a:pPr>
              <a:lnSpc>
                <a:spcPct val="90000"/>
              </a:lnSpc>
            </a:pPr>
            <a:r>
              <a:rPr lang="en-US" altLang="en-US" sz="3700" dirty="0"/>
              <a:t>Case Study: </a:t>
            </a:r>
            <a:br>
              <a:rPr lang="en-US" altLang="en-US" sz="3700" dirty="0"/>
            </a:br>
            <a:r>
              <a:rPr lang="en-US" altLang="en-US" sz="3700" dirty="0"/>
              <a:t>Human Exploration of Space (7)</a:t>
            </a:r>
          </a:p>
        </p:txBody>
      </p:sp>
      <p:sp>
        <p:nvSpPr>
          <p:cNvPr id="137" name="Freeform: Shape 13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9" name="Freeform: Shape 13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1" name="Freeform: Shape 14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9459" name="Content Placeholder 2">
            <a:extLst>
              <a:ext uri="{FF2B5EF4-FFF2-40B4-BE49-F238E27FC236}">
                <a16:creationId xmlns:a16="http://schemas.microsoft.com/office/drawing/2014/main" id="{88BA77B3-0C8A-4AA0-B0E9-0C60C56CBEFA}"/>
              </a:ext>
            </a:extLst>
          </p:cNvPr>
          <p:cNvSpPr>
            <a:spLocks noGrp="1"/>
          </p:cNvSpPr>
          <p:nvPr>
            <p:ph idx="1"/>
          </p:nvPr>
        </p:nvSpPr>
        <p:spPr>
          <a:xfrm>
            <a:off x="1240022" y="1828800"/>
            <a:ext cx="7025403" cy="4389120"/>
          </a:xfrm>
        </p:spPr>
        <p:txBody>
          <a:bodyPr anchor="t">
            <a:normAutofit lnSpcReduction="10000"/>
          </a:bodyPr>
          <a:lstStyle/>
          <a:p>
            <a:pPr lvl="1">
              <a:lnSpc>
                <a:spcPct val="90000"/>
              </a:lnSpc>
            </a:pPr>
            <a:endParaRPr lang="en-US" altLang="en-US" sz="1800" b="1" dirty="0">
              <a:solidFill>
                <a:schemeClr val="tx2">
                  <a:lumMod val="90000"/>
                </a:schemeClr>
              </a:solidFill>
            </a:endParaRPr>
          </a:p>
          <a:p>
            <a:pPr>
              <a:lnSpc>
                <a:spcPct val="90000"/>
              </a:lnSpc>
            </a:pPr>
            <a:r>
              <a:rPr lang="en-US" altLang="en-US" sz="2000" b="1" u="sng" dirty="0"/>
              <a:t>2004-2008: </a:t>
            </a:r>
            <a:r>
              <a:rPr lang="en-US" altLang="en-US" sz="2000" dirty="0"/>
              <a:t>For first time since Apollo, Congress and White House on same page philosophically… “Moon, then Mars.”  </a:t>
            </a:r>
          </a:p>
          <a:p>
            <a:pPr lvl="1">
              <a:lnSpc>
                <a:spcPct val="90000"/>
              </a:lnSpc>
            </a:pPr>
            <a:r>
              <a:rPr lang="en-US" altLang="en-US" sz="2000" dirty="0"/>
              <a:t>NASA begins Constellation program. </a:t>
            </a:r>
            <a:r>
              <a:rPr lang="en-US" altLang="en-US" sz="2000" b="1" u="sng" dirty="0">
                <a:solidFill>
                  <a:schemeClr val="tx2">
                    <a:lumMod val="90000"/>
                  </a:schemeClr>
                </a:solidFill>
              </a:rPr>
              <a:t>BUT</a:t>
            </a:r>
            <a:r>
              <a:rPr lang="en-US" altLang="en-US" sz="2000" b="1" dirty="0"/>
              <a:t> </a:t>
            </a:r>
            <a:r>
              <a:rPr lang="en-US" altLang="en-US" sz="2000" dirty="0"/>
              <a:t>Bush does not request and Congress does not appropriate requisite money (some, but not enough)</a:t>
            </a:r>
          </a:p>
          <a:p>
            <a:pPr lvl="1">
              <a:lnSpc>
                <a:spcPct val="90000"/>
              </a:lnSpc>
            </a:pPr>
            <a:r>
              <a:rPr lang="en-US" altLang="en-US" sz="2000" dirty="0"/>
              <a:t>Bush decision to terminate shuttle creates need to replace its capacity to continue resupplying the space station. Opens new era of </a:t>
            </a:r>
            <a:r>
              <a:rPr lang="en-US" altLang="en-US" sz="2000" b="1" dirty="0"/>
              <a:t>Public-Private Partnerships (PPPs) </a:t>
            </a:r>
            <a:r>
              <a:rPr lang="en-US" altLang="en-US" sz="2000" dirty="0"/>
              <a:t>with “commercial cargo” program</a:t>
            </a:r>
          </a:p>
          <a:p>
            <a:pPr>
              <a:lnSpc>
                <a:spcPct val="90000"/>
              </a:lnSpc>
            </a:pPr>
            <a:r>
              <a:rPr lang="en-US" altLang="en-US" sz="2000" b="1" u="sng" dirty="0"/>
              <a:t>2009</a:t>
            </a:r>
            <a:r>
              <a:rPr lang="en-US" altLang="en-US" sz="2000" b="1" dirty="0"/>
              <a:t>: </a:t>
            </a:r>
            <a:r>
              <a:rPr lang="en-US" altLang="en-US" sz="2000" dirty="0"/>
              <a:t>President Barack Obama takes office amid financial crisis.</a:t>
            </a:r>
          </a:p>
          <a:p>
            <a:pPr lvl="1">
              <a:lnSpc>
                <a:spcPct val="90000"/>
              </a:lnSpc>
            </a:pPr>
            <a:r>
              <a:rPr lang="en-US" altLang="en-US" sz="2000" dirty="0"/>
              <a:t>Creates Blue Ribbon Augustine Committee</a:t>
            </a:r>
          </a:p>
          <a:p>
            <a:pPr lvl="1">
              <a:lnSpc>
                <a:spcPct val="90000"/>
              </a:lnSpc>
            </a:pPr>
            <a:r>
              <a:rPr lang="en-US" altLang="en-US" sz="2000" dirty="0"/>
              <a:t>Offers options, NOT recommendations, but bottom line is NASA needs $3 billion more/year to be on Moon by 2020</a:t>
            </a:r>
          </a:p>
          <a:p>
            <a:pPr>
              <a:lnSpc>
                <a:spcPct val="90000"/>
              </a:lnSpc>
            </a:pPr>
            <a:endParaRPr lang="en-US" altLang="en-US" sz="2000" dirty="0"/>
          </a:p>
          <a:p>
            <a:pPr lvl="1">
              <a:lnSpc>
                <a:spcPct val="90000"/>
              </a:lnSpc>
            </a:pPr>
            <a:endParaRPr lang="en-US" altLang="en-US" sz="1900" dirty="0"/>
          </a:p>
          <a:p>
            <a:pPr lvl="1">
              <a:lnSpc>
                <a:spcPct val="90000"/>
              </a:lnSpc>
            </a:pPr>
            <a:endParaRPr lang="en-US" altLang="en-US" sz="1900" dirty="0"/>
          </a:p>
        </p:txBody>
      </p:sp>
      <p:sp>
        <p:nvSpPr>
          <p:cNvPr id="19460" name="Slide Number Placeholder 3">
            <a:extLst>
              <a:ext uri="{FF2B5EF4-FFF2-40B4-BE49-F238E27FC236}">
                <a16:creationId xmlns:a16="http://schemas.microsoft.com/office/drawing/2014/main" id="{25D561A9-D70B-4E9D-B651-C78D366EDB9E}"/>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Aft>
                <a:spcPts val="600"/>
              </a:spcAft>
            </a:pPr>
            <a:fld id="{A2F6BA0B-6EC6-4829-8F93-620225312FBF}" type="slidenum">
              <a:rPr lang="en-US" altLang="en-US" sz="1900">
                <a:solidFill>
                  <a:schemeClr val="tx1">
                    <a:alpha val="80000"/>
                  </a:schemeClr>
                </a:solidFill>
              </a:rPr>
              <a:pPr>
                <a:lnSpc>
                  <a:spcPct val="90000"/>
                </a:lnSpc>
                <a:spcAft>
                  <a:spcPts val="600"/>
                </a:spcAft>
              </a:pPr>
              <a:t>22</a:t>
            </a:fld>
            <a:endParaRPr lang="en-US" altLang="en-US" sz="1900" dirty="0">
              <a:solidFill>
                <a:schemeClr val="tx1">
                  <a:alpha val="80000"/>
                </a:schemeClr>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F7E41-514C-4320-9DC6-44587143DF77}"/>
              </a:ext>
            </a:extLst>
          </p:cNvPr>
          <p:cNvSpPr>
            <a:spLocks noGrp="1"/>
          </p:cNvSpPr>
          <p:nvPr>
            <p:ph type="title"/>
          </p:nvPr>
        </p:nvSpPr>
        <p:spPr>
          <a:xfrm>
            <a:off x="1240022" y="365760"/>
            <a:ext cx="7025402" cy="1188720"/>
          </a:xfrm>
        </p:spPr>
        <p:txBody>
          <a:bodyPr>
            <a:normAutofit/>
          </a:bodyPr>
          <a:lstStyle/>
          <a:p>
            <a:pPr>
              <a:lnSpc>
                <a:spcPct val="90000"/>
              </a:lnSpc>
            </a:pPr>
            <a:r>
              <a:rPr lang="en-US" altLang="en-US" sz="3700" dirty="0"/>
              <a:t>Case Study: </a:t>
            </a:r>
            <a:br>
              <a:rPr lang="en-US" altLang="en-US" sz="3700" dirty="0"/>
            </a:br>
            <a:r>
              <a:rPr lang="en-US" altLang="en-US" sz="3700" dirty="0"/>
              <a:t>Human Exploration of Space (8)</a:t>
            </a:r>
            <a:endParaRPr lang="en-US" sz="3700" dirty="0"/>
          </a:p>
        </p:txBody>
      </p:sp>
      <p:sp>
        <p:nvSpPr>
          <p:cNvPr id="16" name="Freeform: Shape 15">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Freeform: Shape 17">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 name="Freeform: Shape 19">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 name="Content Placeholder 2">
            <a:extLst>
              <a:ext uri="{FF2B5EF4-FFF2-40B4-BE49-F238E27FC236}">
                <a16:creationId xmlns:a16="http://schemas.microsoft.com/office/drawing/2014/main" id="{CA918CDB-CA6A-4463-ACC6-FBDF8A85FEE5}"/>
              </a:ext>
            </a:extLst>
          </p:cNvPr>
          <p:cNvSpPr>
            <a:spLocks noGrp="1"/>
          </p:cNvSpPr>
          <p:nvPr>
            <p:ph idx="1"/>
          </p:nvPr>
        </p:nvSpPr>
        <p:spPr>
          <a:xfrm>
            <a:off x="914400" y="2176271"/>
            <a:ext cx="7848600" cy="4180077"/>
          </a:xfrm>
        </p:spPr>
        <p:txBody>
          <a:bodyPr anchor="t">
            <a:normAutofit fontScale="92500" lnSpcReduction="20000"/>
          </a:bodyPr>
          <a:lstStyle/>
          <a:p>
            <a:pPr>
              <a:lnSpc>
                <a:spcPct val="90000"/>
              </a:lnSpc>
            </a:pPr>
            <a:r>
              <a:rPr lang="en-US" altLang="en-US" sz="2200" b="1" u="sng" dirty="0"/>
              <a:t>2010-2016</a:t>
            </a:r>
            <a:r>
              <a:rPr lang="en-US" altLang="en-US" sz="2200" u="sng" dirty="0"/>
              <a:t>: </a:t>
            </a:r>
            <a:r>
              <a:rPr lang="en-US" altLang="en-US" sz="2200" dirty="0"/>
              <a:t>Obama “kills” Constellation in 2010 (FY2011 budget request) and proposes turning human spaceflight over to the private sector as “commercial crew” program.</a:t>
            </a:r>
          </a:p>
          <a:p>
            <a:pPr lvl="1">
              <a:lnSpc>
                <a:spcPct val="90000"/>
              </a:lnSpc>
            </a:pPr>
            <a:r>
              <a:rPr lang="en-US" altLang="en-US" sz="1600" dirty="0"/>
              <a:t> </a:t>
            </a:r>
            <a:r>
              <a:rPr lang="en-US" altLang="en-US" sz="1900" b="1" u="sng" dirty="0"/>
              <a:t>Congress Disagrees on Bipartisan Basis</a:t>
            </a:r>
            <a:r>
              <a:rPr lang="en-US" altLang="en-US" sz="1900" b="1" dirty="0"/>
              <a:t>.  Destroys 5 years of harmony</a:t>
            </a:r>
          </a:p>
          <a:p>
            <a:pPr lvl="1">
              <a:lnSpc>
                <a:spcPct val="90000"/>
              </a:lnSpc>
            </a:pPr>
            <a:r>
              <a:rPr lang="en-US" altLang="en-US" sz="2000" dirty="0"/>
              <a:t>Amid bipartisan furor in Congress, Obama adds fuel to the flame announcing “No Moon, Just Mars” plan to put people in orbit around (not land on) Mars in 2030s, using an asteroid as steppingstone because Moon is “been there/done that”</a:t>
            </a:r>
          </a:p>
          <a:p>
            <a:pPr lvl="1">
              <a:lnSpc>
                <a:spcPct val="90000"/>
              </a:lnSpc>
            </a:pPr>
            <a:r>
              <a:rPr lang="en-US" altLang="en-US" sz="2000" dirty="0"/>
              <a:t>Sen. Bill Nelson (D-FL) and Sen. Kay Bailey Hutchison (R-TX) craft compromise in 2010 NASA Authorization Act – </a:t>
            </a:r>
          </a:p>
          <a:p>
            <a:pPr lvl="2">
              <a:lnSpc>
                <a:spcPct val="90000"/>
              </a:lnSpc>
            </a:pPr>
            <a:r>
              <a:rPr lang="en-US" altLang="en-US" sz="2000" dirty="0"/>
              <a:t>Do both, but with no extra money. Obama can have commercial crew, but NASA must build big new rocket (SLS) and crew spacecraft (Orion), essentially continuing Constellation</a:t>
            </a:r>
          </a:p>
          <a:p>
            <a:pPr lvl="2">
              <a:lnSpc>
                <a:spcPct val="90000"/>
              </a:lnSpc>
            </a:pPr>
            <a:r>
              <a:rPr lang="en-US" altLang="en-US" sz="2000" dirty="0"/>
              <a:t>Congress approves lower funding for commercial crew for several years, delaying program, because SLS/Orion is its priority </a:t>
            </a:r>
          </a:p>
          <a:p>
            <a:pPr lvl="1">
              <a:lnSpc>
                <a:spcPct val="90000"/>
              </a:lnSpc>
            </a:pPr>
            <a:r>
              <a:rPr lang="en-US" altLang="en-US" sz="2200" dirty="0"/>
              <a:t>A time of disarray, but some progress on Congress’ SLS/Orion and Obama’s commercial crew. Obama’s Asteroid Redirect Mission (ARM) gets no love</a:t>
            </a:r>
          </a:p>
          <a:p>
            <a:pPr>
              <a:lnSpc>
                <a:spcPct val="90000"/>
              </a:lnSpc>
            </a:pPr>
            <a:endParaRPr lang="en-US" sz="1300" dirty="0"/>
          </a:p>
        </p:txBody>
      </p:sp>
      <p:sp>
        <p:nvSpPr>
          <p:cNvPr id="4" name="Slide Number Placeholder 3">
            <a:extLst>
              <a:ext uri="{FF2B5EF4-FFF2-40B4-BE49-F238E27FC236}">
                <a16:creationId xmlns:a16="http://schemas.microsoft.com/office/drawing/2014/main" id="{77539954-ABAC-4C85-B2EF-10286711EAD4}"/>
              </a:ext>
            </a:extLst>
          </p:cNvPr>
          <p:cNvSpPr>
            <a:spLocks noGrp="1"/>
          </p:cNvSpPr>
          <p:nvPr>
            <p:ph type="sldNum" sz="quarter" idx="12"/>
          </p:nvPr>
        </p:nvSpPr>
        <p:spPr>
          <a:xfrm>
            <a:off x="6818386" y="6356350"/>
            <a:ext cx="1447038" cy="365125"/>
          </a:xfrm>
        </p:spPr>
        <p:txBody>
          <a:bodyPr>
            <a:normAutofit/>
          </a:bodyPr>
          <a:lstStyle/>
          <a:p>
            <a:pPr>
              <a:spcAft>
                <a:spcPts val="600"/>
              </a:spcAft>
            </a:pPr>
            <a:fld id="{EC4C1745-081E-4F2C-ACF1-747BF558B413}" type="slidenum">
              <a:rPr lang="en-US" altLang="en-US">
                <a:solidFill>
                  <a:schemeClr val="tx1">
                    <a:alpha val="80000"/>
                  </a:schemeClr>
                </a:solidFill>
              </a:rPr>
              <a:pPr>
                <a:spcAft>
                  <a:spcPts val="600"/>
                </a:spcAft>
              </a:pPr>
              <a:t>23</a:t>
            </a:fld>
            <a:endParaRPr lang="en-US" altLang="en-US" dirty="0">
              <a:solidFill>
                <a:schemeClr val="tx1">
                  <a:alpha val="80000"/>
                </a:schemeClr>
              </a:solidFill>
            </a:endParaRPr>
          </a:p>
        </p:txBody>
      </p:sp>
    </p:spTree>
    <p:extLst>
      <p:ext uri="{BB962C8B-B14F-4D97-AF65-F5344CB8AC3E}">
        <p14:creationId xmlns:p14="http://schemas.microsoft.com/office/powerpoint/2010/main" val="41381471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7E48E-81E0-4A1E-9001-7277C793AF17}"/>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Case Study: </a:t>
            </a:r>
            <a:br>
              <a:rPr lang="en-US" sz="3700" dirty="0"/>
            </a:br>
            <a:r>
              <a:rPr lang="en-US" sz="3700" dirty="0"/>
              <a:t>Human Exploration of Space (9)</a:t>
            </a:r>
          </a:p>
        </p:txBody>
      </p:sp>
      <p:sp>
        <p:nvSpPr>
          <p:cNvPr id="25" name="Freeform: Shape 24">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Freeform: Shape 26">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Shape 28">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Content Placeholder 3">
            <a:extLst>
              <a:ext uri="{FF2B5EF4-FFF2-40B4-BE49-F238E27FC236}">
                <a16:creationId xmlns:a16="http://schemas.microsoft.com/office/drawing/2014/main" id="{DE949290-3155-4392-BB2D-58A8C63D117A}"/>
              </a:ext>
            </a:extLst>
          </p:cNvPr>
          <p:cNvSpPr>
            <a:spLocks noGrp="1"/>
          </p:cNvSpPr>
          <p:nvPr>
            <p:ph idx="1"/>
          </p:nvPr>
        </p:nvSpPr>
        <p:spPr>
          <a:xfrm>
            <a:off x="728740" y="2169330"/>
            <a:ext cx="7937238" cy="4180077"/>
          </a:xfrm>
        </p:spPr>
        <p:txBody>
          <a:bodyPr anchor="t">
            <a:normAutofit/>
          </a:bodyPr>
          <a:lstStyle/>
          <a:p>
            <a:pPr>
              <a:lnSpc>
                <a:spcPct val="90000"/>
              </a:lnSpc>
            </a:pPr>
            <a:r>
              <a:rPr lang="en-US" sz="2400" b="1" u="sng" dirty="0"/>
              <a:t>January 2017-March 25, 2019</a:t>
            </a:r>
            <a:r>
              <a:rPr lang="en-US" sz="2400" dirty="0"/>
              <a:t>: President Donald Trump quickly kills Obama’s Asteroid Redirect Mission and resumes “Moon, then Mars” with Space Policy Directive-1.  </a:t>
            </a:r>
          </a:p>
          <a:p>
            <a:pPr>
              <a:lnSpc>
                <a:spcPct val="90000"/>
              </a:lnSpc>
            </a:pPr>
            <a:r>
              <a:rPr lang="en-US" sz="2400" b="1" u="sng" dirty="0"/>
              <a:t>Congress generally agrees</a:t>
            </a:r>
            <a:r>
              <a:rPr lang="en-US" sz="2400" b="1" dirty="0"/>
              <a:t>, though by now Mars has gained a foothold as destination of choice (Mars 2033!).</a:t>
            </a:r>
          </a:p>
          <a:p>
            <a:pPr lvl="1">
              <a:lnSpc>
                <a:spcPct val="90000"/>
              </a:lnSpc>
            </a:pPr>
            <a:r>
              <a:rPr lang="en-US" sz="2400" dirty="0"/>
              <a:t>NASA begins planning to return astronauts to lunar surface in 2028 as “proving ground” for Mars, with commercial and international partners</a:t>
            </a:r>
          </a:p>
          <a:p>
            <a:pPr lvl="1">
              <a:lnSpc>
                <a:spcPct val="90000"/>
              </a:lnSpc>
            </a:pPr>
            <a:r>
              <a:rPr lang="en-US" sz="2400" dirty="0"/>
              <a:t>SLS/Orion and commercial crew both over cost and behind schedule</a:t>
            </a:r>
          </a:p>
        </p:txBody>
      </p:sp>
      <p:sp>
        <p:nvSpPr>
          <p:cNvPr id="3" name="Slide Number Placeholder 2">
            <a:extLst>
              <a:ext uri="{FF2B5EF4-FFF2-40B4-BE49-F238E27FC236}">
                <a16:creationId xmlns:a16="http://schemas.microsoft.com/office/drawing/2014/main" id="{82A8EB40-A2A9-4A60-86B4-DB1F0105F2B2}"/>
              </a:ext>
            </a:extLst>
          </p:cNvPr>
          <p:cNvSpPr>
            <a:spLocks noGrp="1"/>
          </p:cNvSpPr>
          <p:nvPr>
            <p:ph type="sldNum" sz="quarter" idx="12"/>
          </p:nvPr>
        </p:nvSpPr>
        <p:spPr>
          <a:xfrm>
            <a:off x="6818386" y="6356350"/>
            <a:ext cx="1447038" cy="365125"/>
          </a:xfrm>
        </p:spPr>
        <p:txBody>
          <a:bodyPr>
            <a:normAutofit/>
          </a:bodyPr>
          <a:lstStyle/>
          <a:p>
            <a:pPr>
              <a:spcAft>
                <a:spcPts val="600"/>
              </a:spcAft>
            </a:pPr>
            <a:fld id="{E205DA10-FA64-49F0-9F5A-475E97D80C4C}" type="slidenum">
              <a:rPr lang="en-US" altLang="en-US">
                <a:solidFill>
                  <a:schemeClr val="tx1">
                    <a:alpha val="80000"/>
                  </a:schemeClr>
                </a:solidFill>
              </a:rPr>
              <a:pPr>
                <a:spcAft>
                  <a:spcPts val="600"/>
                </a:spcAft>
              </a:pPr>
              <a:t>24</a:t>
            </a:fld>
            <a:endParaRPr lang="en-US" altLang="en-US" dirty="0">
              <a:solidFill>
                <a:schemeClr val="tx1">
                  <a:alpha val="80000"/>
                </a:schemeClr>
              </a:solidFill>
            </a:endParaRPr>
          </a:p>
        </p:txBody>
      </p:sp>
    </p:spTree>
    <p:extLst>
      <p:ext uri="{BB962C8B-B14F-4D97-AF65-F5344CB8AC3E}">
        <p14:creationId xmlns:p14="http://schemas.microsoft.com/office/powerpoint/2010/main" val="27904923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7E48E-81E0-4A1E-9001-7277C793AF17}"/>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Case Study: </a:t>
            </a:r>
            <a:br>
              <a:rPr lang="en-US" sz="3700" dirty="0"/>
            </a:br>
            <a:r>
              <a:rPr lang="en-US" sz="3700" dirty="0"/>
              <a:t>Human Exploration of Space (10)</a:t>
            </a:r>
          </a:p>
        </p:txBody>
      </p:sp>
      <p:sp>
        <p:nvSpPr>
          <p:cNvPr id="25" name="Freeform: Shape 24">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Freeform: Shape 26">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Shape 28">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Content Placeholder 3">
            <a:extLst>
              <a:ext uri="{FF2B5EF4-FFF2-40B4-BE49-F238E27FC236}">
                <a16:creationId xmlns:a16="http://schemas.microsoft.com/office/drawing/2014/main" id="{DE949290-3155-4392-BB2D-58A8C63D117A}"/>
              </a:ext>
            </a:extLst>
          </p:cNvPr>
          <p:cNvSpPr>
            <a:spLocks noGrp="1"/>
          </p:cNvSpPr>
          <p:nvPr>
            <p:ph idx="1"/>
          </p:nvPr>
        </p:nvSpPr>
        <p:spPr>
          <a:xfrm>
            <a:off x="728740" y="2169330"/>
            <a:ext cx="7937238" cy="4231469"/>
          </a:xfrm>
        </p:spPr>
        <p:txBody>
          <a:bodyPr anchor="t">
            <a:normAutofit lnSpcReduction="10000"/>
          </a:bodyPr>
          <a:lstStyle/>
          <a:p>
            <a:pPr>
              <a:lnSpc>
                <a:spcPct val="90000"/>
              </a:lnSpc>
            </a:pPr>
            <a:r>
              <a:rPr lang="en-US" sz="2000" b="1" u="sng" dirty="0"/>
              <a:t>March 26, 2019- January 20, 2021</a:t>
            </a:r>
            <a:r>
              <a:rPr lang="en-US" sz="2000" u="sng" dirty="0"/>
              <a:t>:</a:t>
            </a:r>
            <a:r>
              <a:rPr lang="en-US" sz="2000" dirty="0"/>
              <a:t> VP Pence announces acceleration of lunar landing to 2024 so will happen during Trump presidency if he is reelected.</a:t>
            </a:r>
          </a:p>
          <a:p>
            <a:pPr lvl="1">
              <a:lnSpc>
                <a:spcPct val="90000"/>
              </a:lnSpc>
            </a:pPr>
            <a:r>
              <a:rPr lang="en-US" sz="1800" dirty="0"/>
              <a:t>NASA names it Artemis, embraces PPPs and international partnerships </a:t>
            </a:r>
          </a:p>
          <a:p>
            <a:pPr lvl="1">
              <a:lnSpc>
                <a:spcPct val="90000"/>
              </a:lnSpc>
            </a:pPr>
            <a:r>
              <a:rPr lang="en-US" sz="1800" dirty="0"/>
              <a:t>NASA cost estimate FY2021-FY2025 is ~$28 billion on top of NASA’s other activities, of which $16 B is for Human Landing Systems (HLS)</a:t>
            </a:r>
          </a:p>
          <a:p>
            <a:pPr lvl="1">
              <a:lnSpc>
                <a:spcPct val="90000"/>
              </a:lnSpc>
            </a:pPr>
            <a:r>
              <a:rPr lang="en-US" sz="1800" dirty="0"/>
              <a:t>Congress supports concept, but skeptical of 2024 deadline; provides only 25% of FY2021 funding for HLS</a:t>
            </a:r>
          </a:p>
          <a:p>
            <a:pPr>
              <a:lnSpc>
                <a:spcPct val="90000"/>
              </a:lnSpc>
            </a:pPr>
            <a:r>
              <a:rPr lang="en-US" sz="2000" b="1" u="sng" dirty="0"/>
              <a:t>January 20, 2021-present</a:t>
            </a:r>
            <a:r>
              <a:rPr lang="en-US" sz="2000" b="1" dirty="0"/>
              <a:t>: </a:t>
            </a:r>
            <a:r>
              <a:rPr lang="en-US" sz="2000" dirty="0"/>
              <a:t>Biden adopts Trump plan</a:t>
            </a:r>
          </a:p>
          <a:p>
            <a:pPr lvl="1">
              <a:lnSpc>
                <a:spcPct val="90000"/>
              </a:lnSpc>
            </a:pPr>
            <a:r>
              <a:rPr lang="en-US" sz="1800" dirty="0"/>
              <a:t>FY2022 NASA budget request is 6.6% over FY2021, but only modest increase for Artemis ($6.9 B, $325 M more than FY2021)</a:t>
            </a:r>
          </a:p>
          <a:p>
            <a:pPr lvl="1"/>
            <a:r>
              <a:rPr lang="en-US" sz="1800" dirty="0"/>
              <a:t>On April 16, NASA picks SpaceX as sole HLS contractor for 1</a:t>
            </a:r>
            <a:r>
              <a:rPr lang="en-US" sz="1800" baseline="30000" dirty="0"/>
              <a:t>st</a:t>
            </a:r>
            <a:r>
              <a:rPr lang="en-US" sz="1800" dirty="0"/>
              <a:t> lunar landing because of funding shortfall. GAO denies protest by Blue Origin and </a:t>
            </a:r>
            <a:r>
              <a:rPr lang="en-US" sz="1800" dirty="0" err="1"/>
              <a:t>Dynetics</a:t>
            </a:r>
            <a:r>
              <a:rPr lang="en-US" sz="1800" dirty="0"/>
              <a:t>. Blue Origin sues in federal court. Ruling expected early November.</a:t>
            </a:r>
          </a:p>
          <a:p>
            <a:pPr>
              <a:lnSpc>
                <a:spcPct val="90000"/>
              </a:lnSpc>
            </a:pPr>
            <a:endParaRPr lang="en-US" sz="2000" dirty="0"/>
          </a:p>
          <a:p>
            <a:pPr marL="457200" lvl="1" indent="0">
              <a:lnSpc>
                <a:spcPct val="90000"/>
              </a:lnSpc>
              <a:buNone/>
            </a:pPr>
            <a:endParaRPr lang="en-US" sz="2200" dirty="0"/>
          </a:p>
          <a:p>
            <a:pPr lvl="1">
              <a:lnSpc>
                <a:spcPct val="90000"/>
              </a:lnSpc>
            </a:pPr>
            <a:endParaRPr lang="en-US" sz="1800" dirty="0"/>
          </a:p>
        </p:txBody>
      </p:sp>
      <p:sp>
        <p:nvSpPr>
          <p:cNvPr id="3" name="Slide Number Placeholder 2">
            <a:extLst>
              <a:ext uri="{FF2B5EF4-FFF2-40B4-BE49-F238E27FC236}">
                <a16:creationId xmlns:a16="http://schemas.microsoft.com/office/drawing/2014/main" id="{82A8EB40-A2A9-4A60-86B4-DB1F0105F2B2}"/>
              </a:ext>
            </a:extLst>
          </p:cNvPr>
          <p:cNvSpPr>
            <a:spLocks noGrp="1"/>
          </p:cNvSpPr>
          <p:nvPr>
            <p:ph type="sldNum" sz="quarter" idx="12"/>
          </p:nvPr>
        </p:nvSpPr>
        <p:spPr>
          <a:xfrm>
            <a:off x="6818386" y="6356350"/>
            <a:ext cx="1447038" cy="365125"/>
          </a:xfrm>
        </p:spPr>
        <p:txBody>
          <a:bodyPr>
            <a:normAutofit/>
          </a:bodyPr>
          <a:lstStyle/>
          <a:p>
            <a:pPr>
              <a:spcAft>
                <a:spcPts val="600"/>
              </a:spcAft>
            </a:pPr>
            <a:fld id="{E205DA10-FA64-49F0-9F5A-475E97D80C4C}" type="slidenum">
              <a:rPr lang="en-US" altLang="en-US">
                <a:solidFill>
                  <a:schemeClr val="tx1">
                    <a:alpha val="80000"/>
                  </a:schemeClr>
                </a:solidFill>
              </a:rPr>
              <a:pPr>
                <a:spcAft>
                  <a:spcPts val="600"/>
                </a:spcAft>
              </a:pPr>
              <a:t>25</a:t>
            </a:fld>
            <a:endParaRPr lang="en-US" altLang="en-US" dirty="0">
              <a:solidFill>
                <a:schemeClr val="tx1">
                  <a:alpha val="80000"/>
                </a:schemeClr>
              </a:solidFill>
            </a:endParaRPr>
          </a:p>
        </p:txBody>
      </p:sp>
    </p:spTree>
    <p:extLst>
      <p:ext uri="{BB962C8B-B14F-4D97-AF65-F5344CB8AC3E}">
        <p14:creationId xmlns:p14="http://schemas.microsoft.com/office/powerpoint/2010/main" val="16029822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E7E48E-81E0-4A1E-9001-7277C793AF17}"/>
              </a:ext>
            </a:extLst>
          </p:cNvPr>
          <p:cNvSpPr>
            <a:spLocks noGrp="1"/>
          </p:cNvSpPr>
          <p:nvPr>
            <p:ph type="title"/>
          </p:nvPr>
        </p:nvSpPr>
        <p:spPr>
          <a:xfrm>
            <a:off x="1240022" y="365760"/>
            <a:ext cx="7025402" cy="1188720"/>
          </a:xfrm>
        </p:spPr>
        <p:txBody>
          <a:bodyPr>
            <a:normAutofit/>
          </a:bodyPr>
          <a:lstStyle/>
          <a:p>
            <a:pPr>
              <a:lnSpc>
                <a:spcPct val="90000"/>
              </a:lnSpc>
            </a:pPr>
            <a:r>
              <a:rPr lang="en-US" sz="3700" dirty="0"/>
              <a:t>Case Study: </a:t>
            </a:r>
            <a:br>
              <a:rPr lang="en-US" sz="3700" dirty="0"/>
            </a:br>
            <a:r>
              <a:rPr lang="en-US" sz="3700" dirty="0"/>
              <a:t>Human Exploration of Space (11)</a:t>
            </a:r>
          </a:p>
        </p:txBody>
      </p:sp>
      <p:sp>
        <p:nvSpPr>
          <p:cNvPr id="25" name="Freeform: Shape 24">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7" name="Freeform: Shape 26">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9" name="Freeform: Shape 28">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4" name="Content Placeholder 3">
            <a:extLst>
              <a:ext uri="{FF2B5EF4-FFF2-40B4-BE49-F238E27FC236}">
                <a16:creationId xmlns:a16="http://schemas.microsoft.com/office/drawing/2014/main" id="{DE949290-3155-4392-BB2D-58A8C63D117A}"/>
              </a:ext>
            </a:extLst>
          </p:cNvPr>
          <p:cNvSpPr>
            <a:spLocks noGrp="1"/>
          </p:cNvSpPr>
          <p:nvPr>
            <p:ph idx="1"/>
          </p:nvPr>
        </p:nvSpPr>
        <p:spPr>
          <a:xfrm>
            <a:off x="728740" y="2169330"/>
            <a:ext cx="7937238" cy="3926669"/>
          </a:xfrm>
        </p:spPr>
        <p:txBody>
          <a:bodyPr anchor="t">
            <a:normAutofit/>
          </a:bodyPr>
          <a:lstStyle/>
          <a:p>
            <a:pPr>
              <a:spcBef>
                <a:spcPct val="0"/>
              </a:spcBef>
              <a:defRPr/>
            </a:pPr>
            <a:r>
              <a:rPr kumimoji="0" lang="en-US" sz="2400" b="1" i="0" u="sng" strike="noStrike" kern="1200" cap="none" spc="0" normalizeH="0" baseline="0" noProof="0" dirty="0">
                <a:ln>
                  <a:noFill/>
                </a:ln>
                <a:solidFill>
                  <a:prstClr val="white"/>
                </a:solidFill>
                <a:effectLst/>
                <a:uLnTx/>
                <a:uFillTx/>
                <a:latin typeface="Times New Roman" panose="02020603050405020304" pitchFamily="18" charset="0"/>
                <a:ea typeface="+mn-ea"/>
                <a:cs typeface="+mn-cs"/>
              </a:rPr>
              <a:t>Congress Still Deciding </a:t>
            </a:r>
            <a:r>
              <a:rPr kumimoji="0" lang="en-US" sz="2400" b="1" i="0" u="sng" strike="noStrike" kern="1200" cap="none" spc="0" normalizeH="0" baseline="0" noProof="0" dirty="0" err="1">
                <a:ln>
                  <a:noFill/>
                </a:ln>
                <a:solidFill>
                  <a:prstClr val="white"/>
                </a:solidFill>
                <a:effectLst/>
                <a:uLnTx/>
                <a:uFillTx/>
                <a:latin typeface="Times New Roman" panose="02020603050405020304" pitchFamily="18" charset="0"/>
                <a:ea typeface="+mn-ea"/>
                <a:cs typeface="+mn-cs"/>
              </a:rPr>
              <a:t>Wha</a:t>
            </a:r>
            <a:r>
              <a:rPr lang="en-US" sz="2400" b="1" u="sng" kern="1200" dirty="0">
                <a:solidFill>
                  <a:prstClr val="white"/>
                </a:solidFill>
                <a:latin typeface="Times New Roman" panose="02020603050405020304" pitchFamily="18" charset="0"/>
              </a:rPr>
              <a:t>t to Do</a:t>
            </a:r>
            <a:endParaRPr kumimoji="0" lang="en-US" sz="2400" b="1" i="0" u="sng" strike="noStrike" kern="1200" cap="none" spc="0" normalizeH="0" baseline="0" noProof="0" dirty="0">
              <a:ln>
                <a:noFill/>
              </a:ln>
              <a:solidFill>
                <a:prstClr val="white"/>
              </a:solidFill>
              <a:effectLst/>
              <a:uLnTx/>
              <a:uFillTx/>
              <a:latin typeface="Times New Roman" panose="02020603050405020304" pitchFamily="18" charset="0"/>
              <a:ea typeface="+mn-ea"/>
              <a:cs typeface="+mn-cs"/>
            </a:endParaRPr>
          </a:p>
          <a:p>
            <a:pPr lvl="1">
              <a:spcBef>
                <a:spcPct val="0"/>
              </a:spcBef>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mn-cs"/>
              </a:rPr>
              <a:t>Bipartisan support for “Moon, then Mars” and “Constancy of Purpose” but continued skepticism 2024 Moon landing is feasible</a:t>
            </a:r>
          </a:p>
          <a:p>
            <a:pPr lvl="1">
              <a:spcBef>
                <a:spcPct val="0"/>
              </a:spcBef>
              <a:defRPr/>
            </a:pPr>
            <a:r>
              <a:rPr lang="en-US" sz="2000" kern="1200" dirty="0">
                <a:solidFill>
                  <a:prstClr val="white"/>
                </a:solidFill>
                <a:latin typeface="Times New Roman" panose="02020603050405020304" pitchFamily="18" charset="0"/>
                <a:ea typeface="+mn-ea"/>
                <a:cs typeface="+mn-cs"/>
              </a:rPr>
              <a:t>HLS is key (plus lunar spacesuits)</a:t>
            </a:r>
            <a:endPar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mn-cs"/>
            </a:endParaRPr>
          </a:p>
          <a:p>
            <a:pPr lvl="1">
              <a:spcBef>
                <a:spcPct val="0"/>
              </a:spcBef>
              <a:defRPr/>
            </a:pPr>
            <a:r>
              <a:rPr lang="en-US" sz="2000" kern="1200" dirty="0">
                <a:solidFill>
                  <a:prstClr val="white"/>
                </a:solidFill>
                <a:latin typeface="Times New Roman" panose="02020603050405020304" pitchFamily="18" charset="0"/>
                <a:ea typeface="+mn-ea"/>
                <a:cs typeface="+mn-cs"/>
              </a:rPr>
              <a:t>FY2022 budget request for HLS ($1.195 B) is for one system despite widespread support for two</a:t>
            </a:r>
          </a:p>
          <a:p>
            <a:pPr lvl="2">
              <a:spcBef>
                <a:spcPct val="0"/>
              </a:spcBef>
              <a:defRPr/>
            </a:pPr>
            <a:r>
              <a:rPr lang="en-US" sz="2000" kern="1200" dirty="0">
                <a:solidFill>
                  <a:prstClr val="white"/>
                </a:solidFill>
                <a:latin typeface="Times New Roman" panose="02020603050405020304" pitchFamily="18" charset="0"/>
                <a:ea typeface="+mn-ea"/>
                <a:cs typeface="+mn-cs"/>
              </a:rPr>
              <a:t>House appropriators add $150 M to the request; Senate appropriators add $100 M. Not enough to fund a second HLS.</a:t>
            </a:r>
          </a:p>
          <a:p>
            <a:pPr lvl="2">
              <a:spcBef>
                <a:spcPct val="0"/>
              </a:spcBef>
              <a:defRPr/>
            </a:pPr>
            <a:r>
              <a:rPr kumimoji="0" lang="en-US" sz="2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mn-cs"/>
              </a:rPr>
              <a:t>Senate put $10 B in NASA authorization bill, but that’s just a recommendation and no action in the House.</a:t>
            </a:r>
          </a:p>
          <a:p>
            <a:pPr lvl="1">
              <a:spcBef>
                <a:spcPct val="0"/>
              </a:spcBef>
              <a:defRPr/>
            </a:pPr>
            <a:r>
              <a:rPr lang="en-US" sz="2000" dirty="0"/>
              <a:t>Nelson wants Congress to put $5.4 B in jobs/infrastructure bill for second HLS (part of ~$11B wish list). Does not look likely.</a:t>
            </a:r>
          </a:p>
          <a:p>
            <a:pPr lvl="1">
              <a:spcBef>
                <a:spcPct val="0"/>
              </a:spcBef>
              <a:defRPr/>
            </a:pPr>
            <a:endParaRPr lang="en-US" sz="2000" b="1" dirty="0"/>
          </a:p>
        </p:txBody>
      </p:sp>
      <p:sp>
        <p:nvSpPr>
          <p:cNvPr id="3" name="Slide Number Placeholder 2">
            <a:extLst>
              <a:ext uri="{FF2B5EF4-FFF2-40B4-BE49-F238E27FC236}">
                <a16:creationId xmlns:a16="http://schemas.microsoft.com/office/drawing/2014/main" id="{82A8EB40-A2A9-4A60-86B4-DB1F0105F2B2}"/>
              </a:ext>
            </a:extLst>
          </p:cNvPr>
          <p:cNvSpPr>
            <a:spLocks noGrp="1"/>
          </p:cNvSpPr>
          <p:nvPr>
            <p:ph type="sldNum" sz="quarter" idx="12"/>
          </p:nvPr>
        </p:nvSpPr>
        <p:spPr>
          <a:xfrm>
            <a:off x="6818386" y="6356350"/>
            <a:ext cx="1447038" cy="365125"/>
          </a:xfrm>
        </p:spPr>
        <p:txBody>
          <a:bodyPr>
            <a:normAutofit/>
          </a:bodyPr>
          <a:lstStyle/>
          <a:p>
            <a:pPr>
              <a:spcAft>
                <a:spcPts val="600"/>
              </a:spcAft>
            </a:pPr>
            <a:fld id="{E205DA10-FA64-49F0-9F5A-475E97D80C4C}" type="slidenum">
              <a:rPr lang="en-US" altLang="en-US">
                <a:solidFill>
                  <a:schemeClr val="tx1">
                    <a:alpha val="80000"/>
                  </a:schemeClr>
                </a:solidFill>
              </a:rPr>
              <a:pPr>
                <a:spcAft>
                  <a:spcPts val="600"/>
                </a:spcAft>
              </a:pPr>
              <a:t>26</a:t>
            </a:fld>
            <a:endParaRPr lang="en-US" altLang="en-US" dirty="0">
              <a:solidFill>
                <a:schemeClr val="tx1">
                  <a:alpha val="80000"/>
                </a:schemeClr>
              </a:solidFill>
            </a:endParaRPr>
          </a:p>
        </p:txBody>
      </p:sp>
    </p:spTree>
    <p:extLst>
      <p:ext uri="{BB962C8B-B14F-4D97-AF65-F5344CB8AC3E}">
        <p14:creationId xmlns:p14="http://schemas.microsoft.com/office/powerpoint/2010/main" val="35011580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DBB08537-EB99-4C33-9A43-D9A0822C5D26}"/>
              </a:ext>
            </a:extLst>
          </p:cNvPr>
          <p:cNvSpPr>
            <a:spLocks noGrp="1"/>
          </p:cNvSpPr>
          <p:nvPr>
            <p:ph type="title"/>
          </p:nvPr>
        </p:nvSpPr>
        <p:spPr>
          <a:xfrm>
            <a:off x="1240022" y="365760"/>
            <a:ext cx="7025402" cy="1188720"/>
          </a:xfrm>
        </p:spPr>
        <p:txBody>
          <a:bodyPr>
            <a:normAutofit/>
          </a:bodyPr>
          <a:lstStyle/>
          <a:p>
            <a:r>
              <a:rPr lang="en-US" altLang="en-US" sz="4100" dirty="0"/>
              <a:t>Is </a:t>
            </a:r>
            <a:r>
              <a:rPr lang="en-US" altLang="en-US" sz="4100" b="1" dirty="0"/>
              <a:t>THIS</a:t>
            </a:r>
            <a:r>
              <a:rPr lang="en-US" altLang="en-US" sz="4100" dirty="0"/>
              <a:t> Time the Charm?</a:t>
            </a:r>
          </a:p>
        </p:txBody>
      </p:sp>
      <p:sp>
        <p:nvSpPr>
          <p:cNvPr id="137" name="Freeform: Shape 13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9" name="Freeform: Shape 13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1" name="Freeform: Shape 14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0483" name="Content Placeholder 3">
            <a:extLst>
              <a:ext uri="{FF2B5EF4-FFF2-40B4-BE49-F238E27FC236}">
                <a16:creationId xmlns:a16="http://schemas.microsoft.com/office/drawing/2014/main" id="{E998B971-E290-41E7-BF42-4CC09DCD3B62}"/>
              </a:ext>
            </a:extLst>
          </p:cNvPr>
          <p:cNvSpPr>
            <a:spLocks noGrp="1"/>
          </p:cNvSpPr>
          <p:nvPr>
            <p:ph idx="1"/>
          </p:nvPr>
        </p:nvSpPr>
        <p:spPr>
          <a:xfrm>
            <a:off x="1240022" y="2176272"/>
            <a:ext cx="7025403" cy="4041648"/>
          </a:xfrm>
        </p:spPr>
        <p:txBody>
          <a:bodyPr anchor="t">
            <a:normAutofit/>
          </a:bodyPr>
          <a:lstStyle/>
          <a:p>
            <a:pPr>
              <a:lnSpc>
                <a:spcPct val="90000"/>
              </a:lnSpc>
            </a:pPr>
            <a:r>
              <a:rPr lang="en-US" altLang="en-US" sz="1900" dirty="0"/>
              <a:t>Emergence of entrepreneurial private sector in space and PPPs with NASA </a:t>
            </a:r>
            <a:r>
              <a:rPr lang="en-US" altLang="en-US" sz="1900" u="sng" dirty="0"/>
              <a:t>COULD</a:t>
            </a:r>
            <a:r>
              <a:rPr lang="en-US" altLang="en-US" sz="1900" dirty="0"/>
              <a:t> make a difference</a:t>
            </a:r>
          </a:p>
          <a:p>
            <a:pPr>
              <a:lnSpc>
                <a:spcPct val="90000"/>
              </a:lnSpc>
            </a:pPr>
            <a:r>
              <a:rPr lang="en-US" altLang="en-US" sz="1900" dirty="0"/>
              <a:t>But success of PPP model still not proven.</a:t>
            </a:r>
          </a:p>
          <a:p>
            <a:pPr lvl="1">
              <a:lnSpc>
                <a:spcPct val="90000"/>
              </a:lnSpc>
            </a:pPr>
            <a:r>
              <a:rPr lang="en-US" altLang="en-US" sz="1900" dirty="0"/>
              <a:t>Commercial cargo companies and one commercial crew provider successful technically, but what about closing the business case? SpaceX only one making progress.</a:t>
            </a:r>
          </a:p>
          <a:p>
            <a:pPr>
              <a:lnSpc>
                <a:spcPct val="90000"/>
              </a:lnSpc>
            </a:pPr>
            <a:r>
              <a:rPr lang="en-US" altLang="en-US" sz="1900" dirty="0"/>
              <a:t>How far will private sector go without NASA?</a:t>
            </a:r>
          </a:p>
          <a:p>
            <a:pPr lvl="1">
              <a:lnSpc>
                <a:spcPct val="90000"/>
              </a:lnSpc>
            </a:pPr>
            <a:r>
              <a:rPr lang="en-US" altLang="en-US" sz="1900" dirty="0"/>
              <a:t>Lots of talk from Musk/SpaceX and Bezos/Blue Origin about going to the Moon and/or Mars, but both want NASA money</a:t>
            </a:r>
          </a:p>
          <a:p>
            <a:pPr lvl="1">
              <a:lnSpc>
                <a:spcPct val="90000"/>
              </a:lnSpc>
            </a:pPr>
            <a:r>
              <a:rPr lang="en-US" altLang="en-US" sz="1900" dirty="0"/>
              <a:t>If Congress doesn’t provide what NASA needs for HLS, will these two richest men in the world step up to fill the gap? Bezos offered $2 B on July 26, so … maybe?</a:t>
            </a:r>
          </a:p>
          <a:p>
            <a:pPr lvl="1">
              <a:lnSpc>
                <a:spcPct val="90000"/>
              </a:lnSpc>
            </a:pPr>
            <a:endParaRPr lang="en-US" altLang="en-US" sz="1900" dirty="0"/>
          </a:p>
        </p:txBody>
      </p:sp>
      <p:sp>
        <p:nvSpPr>
          <p:cNvPr id="20484" name="Slide Number Placeholder 2">
            <a:extLst>
              <a:ext uri="{FF2B5EF4-FFF2-40B4-BE49-F238E27FC236}">
                <a16:creationId xmlns:a16="http://schemas.microsoft.com/office/drawing/2014/main" id="{3C7F4181-D5F4-41BB-AB4C-3F7FC894BD1D}"/>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pPr>
              <a:lnSpc>
                <a:spcPct val="90000"/>
              </a:lnSpc>
              <a:spcAft>
                <a:spcPts val="600"/>
              </a:spcAft>
            </a:pPr>
            <a:fld id="{D17889BE-9997-4198-A1E4-63EA4CCB32C3}" type="slidenum">
              <a:rPr lang="en-US" altLang="en-US" sz="1900">
                <a:solidFill>
                  <a:schemeClr val="tx1">
                    <a:alpha val="80000"/>
                  </a:schemeClr>
                </a:solidFill>
              </a:rPr>
              <a:pPr>
                <a:lnSpc>
                  <a:spcPct val="90000"/>
                </a:lnSpc>
                <a:spcAft>
                  <a:spcPts val="600"/>
                </a:spcAft>
              </a:pPr>
              <a:t>27</a:t>
            </a:fld>
            <a:endParaRPr lang="en-US" altLang="en-US" sz="1900" dirty="0">
              <a:solidFill>
                <a:schemeClr val="tx1">
                  <a:alpha val="80000"/>
                </a:schemeClr>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7" name="Rectangle 2">
            <a:extLst>
              <a:ext uri="{FF2B5EF4-FFF2-40B4-BE49-F238E27FC236}">
                <a16:creationId xmlns:a16="http://schemas.microsoft.com/office/drawing/2014/main" id="{CA13214A-4350-4FB3-AD01-451F492B2391}"/>
              </a:ext>
            </a:extLst>
          </p:cNvPr>
          <p:cNvSpPr>
            <a:spLocks noGrp="1" noChangeArrowheads="1"/>
          </p:cNvSpPr>
          <p:nvPr>
            <p:ph type="title"/>
          </p:nvPr>
        </p:nvSpPr>
        <p:spPr>
          <a:xfrm>
            <a:off x="1240022" y="365760"/>
            <a:ext cx="7446778" cy="1188720"/>
          </a:xfrm>
        </p:spPr>
        <p:txBody>
          <a:bodyPr>
            <a:normAutofit/>
          </a:bodyPr>
          <a:lstStyle/>
          <a:p>
            <a:pPr>
              <a:lnSpc>
                <a:spcPct val="90000"/>
              </a:lnSpc>
            </a:pPr>
            <a:r>
              <a:rPr lang="en-US" altLang="en-US" sz="3700" b="1" dirty="0"/>
              <a:t>Where Does That Leave Congress?</a:t>
            </a:r>
          </a:p>
        </p:txBody>
      </p:sp>
      <p:sp>
        <p:nvSpPr>
          <p:cNvPr id="75" name="Freeform: Shape 74">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7" name="Freeform: Shape 76">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79" name="Freeform: Shape 78">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1508" name="Rectangle 3">
            <a:extLst>
              <a:ext uri="{FF2B5EF4-FFF2-40B4-BE49-F238E27FC236}">
                <a16:creationId xmlns:a16="http://schemas.microsoft.com/office/drawing/2014/main" id="{23DE234F-B1D8-4B66-ABA1-9D036A6B6ACC}"/>
              </a:ext>
            </a:extLst>
          </p:cNvPr>
          <p:cNvSpPr>
            <a:spLocks noGrp="1" noChangeArrowheads="1"/>
          </p:cNvSpPr>
          <p:nvPr>
            <p:ph idx="1"/>
          </p:nvPr>
        </p:nvSpPr>
        <p:spPr>
          <a:xfrm>
            <a:off x="1240022" y="2176272"/>
            <a:ext cx="7025403" cy="4041648"/>
          </a:xfrm>
        </p:spPr>
        <p:txBody>
          <a:bodyPr anchor="t">
            <a:normAutofit/>
          </a:bodyPr>
          <a:lstStyle/>
          <a:p>
            <a:r>
              <a:rPr lang="en-US" altLang="en-US" sz="2400" b="1" dirty="0"/>
              <a:t>Key issues for Congress are --</a:t>
            </a:r>
          </a:p>
          <a:p>
            <a:pPr lvl="1"/>
            <a:r>
              <a:rPr lang="en-US" altLang="en-US" sz="2100" dirty="0"/>
              <a:t>National Prestige/Identity/Leadership</a:t>
            </a:r>
          </a:p>
          <a:p>
            <a:pPr lvl="1"/>
            <a:r>
              <a:rPr lang="en-US" altLang="en-US" sz="2100" dirty="0"/>
              <a:t>Health of Industrial Base</a:t>
            </a:r>
          </a:p>
          <a:p>
            <a:pPr lvl="1"/>
            <a:r>
              <a:rPr lang="en-US" altLang="en-US" sz="2100" dirty="0"/>
              <a:t>How Does NASA Spending Help the Economy/Jobs</a:t>
            </a:r>
          </a:p>
          <a:p>
            <a:r>
              <a:rPr lang="en-US" altLang="en-US" sz="2400" b="1" dirty="0"/>
              <a:t>If taxpayer money is needed, must choose--</a:t>
            </a:r>
          </a:p>
          <a:p>
            <a:pPr lvl="1"/>
            <a:r>
              <a:rPr lang="en-US" altLang="en-US" sz="2100" dirty="0"/>
              <a:t>between NASA and other national priorities, and </a:t>
            </a:r>
          </a:p>
          <a:p>
            <a:pPr lvl="1"/>
            <a:r>
              <a:rPr lang="en-US" altLang="en-US" sz="2100" dirty="0"/>
              <a:t>balance within NASA among science, aeronautics, and human spaceflight</a:t>
            </a:r>
          </a:p>
          <a:p>
            <a:r>
              <a:rPr lang="en-US" altLang="en-US" sz="2500" b="1" dirty="0"/>
              <a:t>And if it’s taxpayer’s money, remember…</a:t>
            </a:r>
          </a:p>
          <a:p>
            <a:pPr lvl="1"/>
            <a:endParaRPr lang="en-US" altLang="en-US" sz="2100" dirty="0"/>
          </a:p>
          <a:p>
            <a:pPr lvl="1"/>
            <a:endParaRPr lang="en-US" altLang="en-US" sz="2100" dirty="0"/>
          </a:p>
          <a:p>
            <a:endParaRPr lang="en-US" altLang="en-US" sz="2100" b="1" dirty="0"/>
          </a:p>
        </p:txBody>
      </p:sp>
      <p:sp>
        <p:nvSpPr>
          <p:cNvPr id="21506" name="Slide Number Placeholder 5">
            <a:extLst>
              <a:ext uri="{FF2B5EF4-FFF2-40B4-BE49-F238E27FC236}">
                <a16:creationId xmlns:a16="http://schemas.microsoft.com/office/drawing/2014/main" id="{7CC8998B-3899-4674-AB65-BD7DCC33D8AA}"/>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326BEF22-49A7-475E-A4C3-3846CA8FF52D}" type="slidenum">
              <a:rPr lang="en-US" altLang="en-US" sz="1800">
                <a:solidFill>
                  <a:schemeClr val="tx1">
                    <a:alpha val="80000"/>
                  </a:schemeClr>
                </a:solidFill>
              </a:rPr>
              <a:pPr>
                <a:lnSpc>
                  <a:spcPct val="90000"/>
                </a:lnSpc>
                <a:spcBef>
                  <a:spcPct val="0"/>
                </a:spcBef>
                <a:spcAft>
                  <a:spcPts val="600"/>
                </a:spcAft>
                <a:buFontTx/>
                <a:buNone/>
              </a:pPr>
              <a:t>28</a:t>
            </a:fld>
            <a:endParaRPr lang="en-US" altLang="en-US" sz="1800" dirty="0">
              <a:solidFill>
                <a:schemeClr val="tx1">
                  <a:alpha val="80000"/>
                </a:schemeClr>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3">
            <a:extLst>
              <a:ext uri="{FF2B5EF4-FFF2-40B4-BE49-F238E27FC236}">
                <a16:creationId xmlns:a16="http://schemas.microsoft.com/office/drawing/2014/main" id="{751FF826-E442-43A6-B8A4-052C73A08C6C}"/>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D2FF5FA8-466E-489A-A9B0-B57017B61BA1}" type="slidenum">
              <a:rPr lang="en-US" altLang="en-US" sz="1400"/>
              <a:pPr>
                <a:spcBef>
                  <a:spcPct val="0"/>
                </a:spcBef>
                <a:buFontTx/>
                <a:buNone/>
              </a:pPr>
              <a:t>29</a:t>
            </a:fld>
            <a:endParaRPr lang="en-US" altLang="en-US" sz="1400" dirty="0"/>
          </a:p>
        </p:txBody>
      </p:sp>
      <p:pic>
        <p:nvPicPr>
          <p:cNvPr id="23555" name="Picture 4">
            <a:extLst>
              <a:ext uri="{FF2B5EF4-FFF2-40B4-BE49-F238E27FC236}">
                <a16:creationId xmlns:a16="http://schemas.microsoft.com/office/drawing/2014/main" id="{3613AC29-3CF4-4322-A526-4D9F42311DB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381000"/>
            <a:ext cx="2874963" cy="383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TextBox 5">
            <a:extLst>
              <a:ext uri="{FF2B5EF4-FFF2-40B4-BE49-F238E27FC236}">
                <a16:creationId xmlns:a16="http://schemas.microsoft.com/office/drawing/2014/main" id="{211C23DD-1ACF-46C1-A40C-3B40D596CE7D}"/>
              </a:ext>
            </a:extLst>
          </p:cNvPr>
          <p:cNvSpPr txBox="1">
            <a:spLocks noChangeArrowheads="1"/>
          </p:cNvSpPr>
          <p:nvPr/>
        </p:nvSpPr>
        <p:spPr bwMode="auto">
          <a:xfrm>
            <a:off x="838200" y="1371600"/>
            <a:ext cx="42354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t>Tip O’Neill (D-Mass), </a:t>
            </a:r>
          </a:p>
          <a:p>
            <a:pPr>
              <a:spcBef>
                <a:spcPct val="0"/>
              </a:spcBef>
              <a:buFontTx/>
              <a:buNone/>
            </a:pPr>
            <a:r>
              <a:rPr lang="en-US" altLang="en-US" sz="2400" dirty="0"/>
              <a:t>Speaker of the House 1977-1987</a:t>
            </a:r>
          </a:p>
        </p:txBody>
      </p:sp>
      <p:sp>
        <p:nvSpPr>
          <p:cNvPr id="23557" name="TextBox 7">
            <a:extLst>
              <a:ext uri="{FF2B5EF4-FFF2-40B4-BE49-F238E27FC236}">
                <a16:creationId xmlns:a16="http://schemas.microsoft.com/office/drawing/2014/main" id="{3412EF3D-7A16-483B-949D-E32DD2E3D1BB}"/>
              </a:ext>
            </a:extLst>
          </p:cNvPr>
          <p:cNvSpPr txBox="1">
            <a:spLocks noChangeArrowheads="1"/>
          </p:cNvSpPr>
          <p:nvPr/>
        </p:nvSpPr>
        <p:spPr bwMode="auto">
          <a:xfrm>
            <a:off x="2984500" y="4419600"/>
            <a:ext cx="55038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4800" dirty="0"/>
              <a:t>“All politics is local”</a:t>
            </a:r>
          </a:p>
        </p:txBody>
      </p:sp>
      <p:sp>
        <p:nvSpPr>
          <p:cNvPr id="23558" name="TextBox 1">
            <a:extLst>
              <a:ext uri="{FF2B5EF4-FFF2-40B4-BE49-F238E27FC236}">
                <a16:creationId xmlns:a16="http://schemas.microsoft.com/office/drawing/2014/main" id="{8D1A00FC-4801-4BF6-AA6E-8809CD0DF50A}"/>
              </a:ext>
            </a:extLst>
          </p:cNvPr>
          <p:cNvSpPr txBox="1">
            <a:spLocks noChangeArrowheads="1"/>
          </p:cNvSpPr>
          <p:nvPr/>
        </p:nvSpPr>
        <p:spPr bwMode="auto">
          <a:xfrm>
            <a:off x="838200" y="3124200"/>
            <a:ext cx="32178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t>A man of many quips….</a:t>
            </a:r>
          </a:p>
        </p:txBody>
      </p:sp>
      <p:sp>
        <p:nvSpPr>
          <p:cNvPr id="23559" name="TextBox 3">
            <a:extLst>
              <a:ext uri="{FF2B5EF4-FFF2-40B4-BE49-F238E27FC236}">
                <a16:creationId xmlns:a16="http://schemas.microsoft.com/office/drawing/2014/main" id="{771FBBEB-6527-4D1B-A2B7-6F7DC11E6DFC}"/>
              </a:ext>
            </a:extLst>
          </p:cNvPr>
          <p:cNvSpPr txBox="1">
            <a:spLocks noChangeArrowheads="1"/>
          </p:cNvSpPr>
          <p:nvPr/>
        </p:nvSpPr>
        <p:spPr bwMode="auto">
          <a:xfrm>
            <a:off x="2057400" y="5562600"/>
            <a:ext cx="50784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dirty="0"/>
              <a:t>…and that is what Congress is all about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 name="Rectangle 80">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36" name="Rectangle 4">
            <a:extLst>
              <a:ext uri="{FF2B5EF4-FFF2-40B4-BE49-F238E27FC236}">
                <a16:creationId xmlns:a16="http://schemas.microsoft.com/office/drawing/2014/main" id="{AF81D334-BC20-4003-9A0C-4A5F998CBD8A}"/>
              </a:ext>
            </a:extLst>
          </p:cNvPr>
          <p:cNvSpPr>
            <a:spLocks noGrp="1" noChangeArrowheads="1"/>
          </p:cNvSpPr>
          <p:nvPr>
            <p:ph type="title"/>
          </p:nvPr>
        </p:nvSpPr>
        <p:spPr>
          <a:xfrm>
            <a:off x="628650" y="365125"/>
            <a:ext cx="7886700" cy="1325563"/>
          </a:xfrm>
        </p:spPr>
        <p:txBody>
          <a:bodyPr vert="horz" lIns="91440" tIns="45720" rIns="91440" bIns="45720" rtlCol="0" anchor="ctr">
            <a:normAutofit/>
          </a:bodyPr>
          <a:lstStyle/>
          <a:p>
            <a:pPr eaLnBrk="1" hangingPunct="1">
              <a:lnSpc>
                <a:spcPct val="90000"/>
              </a:lnSpc>
            </a:pPr>
            <a:r>
              <a:rPr lang="en-US" altLang="en-US" b="1" kern="1200" dirty="0">
                <a:solidFill>
                  <a:srgbClr val="FFFFFF"/>
                </a:solidFill>
              </a:rPr>
              <a:t>Where Congress Fits (2)</a:t>
            </a:r>
          </a:p>
        </p:txBody>
      </p:sp>
      <p:sp>
        <p:nvSpPr>
          <p:cNvPr id="1035" name="Slide Number Placeholder 5">
            <a:extLst>
              <a:ext uri="{FF2B5EF4-FFF2-40B4-BE49-F238E27FC236}">
                <a16:creationId xmlns:a16="http://schemas.microsoft.com/office/drawing/2014/main" id="{3FEF799E-B378-4527-BA0E-37D0E9714232}"/>
              </a:ext>
            </a:extLst>
          </p:cNvPr>
          <p:cNvSpPr>
            <a:spLocks noGrp="1"/>
          </p:cNvSpPr>
          <p:nvPr>
            <p:ph type="sldNum" sz="quarter" idx="12"/>
          </p:nvPr>
        </p:nvSpPr>
        <p:spPr>
          <a:xfrm>
            <a:off x="6457950" y="6356350"/>
            <a:ext cx="205740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eaLnBrk="1" fontAlgn="auto" hangingPunct="1">
              <a:spcBef>
                <a:spcPts val="0"/>
              </a:spcBef>
              <a:spcAft>
                <a:spcPts val="600"/>
              </a:spcAft>
              <a:buNone/>
              <a:defRPr/>
            </a:pPr>
            <a:fld id="{EA8BC61B-4F1E-459C-87DF-0D54F67BB0AC}" type="slidenum">
              <a:rPr lang="en-US" altLang="en-US" sz="1000">
                <a:solidFill>
                  <a:srgbClr val="FFFFFF"/>
                </a:solidFill>
                <a:latin typeface="Calibri" panose="020F0502020204030204"/>
              </a:rPr>
              <a:pPr eaLnBrk="1" fontAlgn="auto" hangingPunct="1">
                <a:spcBef>
                  <a:spcPts val="0"/>
                </a:spcBef>
                <a:spcAft>
                  <a:spcPts val="600"/>
                </a:spcAft>
                <a:buNone/>
                <a:defRPr/>
              </a:pPr>
              <a:t>3</a:t>
            </a:fld>
            <a:endParaRPr lang="en-US" altLang="en-US" sz="1000" dirty="0">
              <a:solidFill>
                <a:srgbClr val="FFFFFF"/>
              </a:solidFill>
              <a:latin typeface="Calibri" panose="020F0502020204030204"/>
            </a:endParaRPr>
          </a:p>
        </p:txBody>
      </p:sp>
      <p:graphicFrame>
        <p:nvGraphicFramePr>
          <p:cNvPr id="2" name="Diagram 1">
            <a:extLst>
              <a:ext uri="{FF2B5EF4-FFF2-40B4-BE49-F238E27FC236}">
                <a16:creationId xmlns:a16="http://schemas.microsoft.com/office/drawing/2014/main" id="{614BE7B9-BA58-4EA2-8268-A8807E8334EF}"/>
              </a:ext>
            </a:extLst>
          </p:cNvPr>
          <p:cNvGraphicFramePr/>
          <p:nvPr>
            <p:extLst>
              <p:ext uri="{D42A27DB-BD31-4B8C-83A1-F6EECF244321}">
                <p14:modId xmlns:p14="http://schemas.microsoft.com/office/powerpoint/2010/main" val="234194959"/>
              </p:ext>
            </p:extLst>
          </p:nvPr>
        </p:nvGraphicFramePr>
        <p:xfrm>
          <a:off x="666750" y="1700213"/>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overrideClrMapping bg1="dk1" tx1="lt1" bg2="dk2" tx2="lt2" accent1="accent1" accent2="accent2" accent3="accent3" accent4="accent4" accent5="accent5" accent6="accent6" hlink="hlink" folHlink="folHlink"/>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36143A6-A35A-4FFB-8643-82799B6380B5}"/>
              </a:ext>
            </a:extLst>
          </p:cNvPr>
          <p:cNvSpPr>
            <a:spLocks noGrp="1"/>
          </p:cNvSpPr>
          <p:nvPr>
            <p:ph type="title"/>
          </p:nvPr>
        </p:nvSpPr>
        <p:spPr/>
        <p:txBody>
          <a:bodyPr/>
          <a:lstStyle/>
          <a:p>
            <a:r>
              <a:rPr lang="en-US" dirty="0"/>
              <a:t>A New Administrator</a:t>
            </a:r>
          </a:p>
        </p:txBody>
      </p:sp>
      <p:sp>
        <p:nvSpPr>
          <p:cNvPr id="4" name="Content Placeholder 3">
            <a:extLst>
              <a:ext uri="{FF2B5EF4-FFF2-40B4-BE49-F238E27FC236}">
                <a16:creationId xmlns:a16="http://schemas.microsoft.com/office/drawing/2014/main" id="{0B836D59-4ECE-4BFA-A003-FE3D6AE7BBDF}"/>
              </a:ext>
            </a:extLst>
          </p:cNvPr>
          <p:cNvSpPr>
            <a:spLocks noGrp="1"/>
          </p:cNvSpPr>
          <p:nvPr>
            <p:ph idx="1"/>
          </p:nvPr>
        </p:nvSpPr>
        <p:spPr>
          <a:xfrm>
            <a:off x="695324" y="2082288"/>
            <a:ext cx="3114675" cy="3937511"/>
          </a:xfrm>
        </p:spPr>
        <p:txBody>
          <a:bodyPr/>
          <a:lstStyle/>
          <a:p>
            <a:pPr marL="0" indent="0">
              <a:buNone/>
            </a:pPr>
            <a:r>
              <a:rPr lang="en-US" sz="2400" dirty="0"/>
              <a:t>No one knows that better than Bill Nelson, NASA’s new Administrator (member of House, 1979-1991; Senate 2001-2019). </a:t>
            </a:r>
          </a:p>
          <a:p>
            <a:pPr marL="0" indent="0">
              <a:buNone/>
            </a:pPr>
            <a:endParaRPr lang="en-US" sz="2400" dirty="0"/>
          </a:p>
          <a:p>
            <a:pPr marL="0" indent="0">
              <a:buNone/>
            </a:pPr>
            <a:r>
              <a:rPr lang="en-US" sz="2400" dirty="0"/>
              <a:t>He has his work cut out for him.</a:t>
            </a:r>
          </a:p>
        </p:txBody>
      </p:sp>
      <p:sp>
        <p:nvSpPr>
          <p:cNvPr id="2" name="Slide Number Placeholder 1">
            <a:extLst>
              <a:ext uri="{FF2B5EF4-FFF2-40B4-BE49-F238E27FC236}">
                <a16:creationId xmlns:a16="http://schemas.microsoft.com/office/drawing/2014/main" id="{3E009429-E595-438F-BDEF-B9BAC6048DC1}"/>
              </a:ext>
            </a:extLst>
          </p:cNvPr>
          <p:cNvSpPr>
            <a:spLocks noGrp="1"/>
          </p:cNvSpPr>
          <p:nvPr>
            <p:ph type="sldNum" sz="quarter" idx="12"/>
          </p:nvPr>
        </p:nvSpPr>
        <p:spPr/>
        <p:txBody>
          <a:bodyPr/>
          <a:lstStyle/>
          <a:p>
            <a:fld id="{D074CDBE-138D-4EC0-949D-DA49373D9713}" type="slidenum">
              <a:rPr lang="en-US" altLang="en-US" smtClean="0"/>
              <a:pPr/>
              <a:t>30</a:t>
            </a:fld>
            <a:endParaRPr lang="en-US" altLang="en-US" dirty="0"/>
          </a:p>
        </p:txBody>
      </p:sp>
      <p:pic>
        <p:nvPicPr>
          <p:cNvPr id="7" name="Picture 6" descr="A picture containing person, indoor, suit, dressed&#10;&#10;Description automatically generated">
            <a:extLst>
              <a:ext uri="{FF2B5EF4-FFF2-40B4-BE49-F238E27FC236}">
                <a16:creationId xmlns:a16="http://schemas.microsoft.com/office/drawing/2014/main" id="{E290110F-D589-4282-9DB6-47C7E05325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76800" y="1743075"/>
            <a:ext cx="3200400" cy="4000500"/>
          </a:xfrm>
          <a:prstGeom prst="rect">
            <a:avLst/>
          </a:prstGeom>
        </p:spPr>
      </p:pic>
    </p:spTree>
    <p:extLst>
      <p:ext uri="{BB962C8B-B14F-4D97-AF65-F5344CB8AC3E}">
        <p14:creationId xmlns:p14="http://schemas.microsoft.com/office/powerpoint/2010/main" val="8882096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pattFill prst="zigZag">
          <a:fgClr>
            <a:schemeClr val="accent1"/>
          </a:fgClr>
          <a:bgClr>
            <a:schemeClr val="bg1"/>
          </a:bgClr>
        </a:patt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F76AE2D-EF0A-45AD-ACC0-E52DC6BFAB57}"/>
              </a:ext>
            </a:extLst>
          </p:cNvPr>
          <p:cNvSpPr>
            <a:spLocks noGrp="1"/>
          </p:cNvSpPr>
          <p:nvPr>
            <p:ph type="sldNum" sz="quarter" idx="12"/>
          </p:nvPr>
        </p:nvSpPr>
        <p:spPr/>
        <p:txBody>
          <a:bodyPr/>
          <a:lstStyle/>
          <a:p>
            <a:fld id="{D074CDBE-138D-4EC0-949D-DA49373D9713}" type="slidenum">
              <a:rPr lang="en-US" altLang="en-US" smtClean="0"/>
              <a:pPr/>
              <a:t>31</a:t>
            </a:fld>
            <a:endParaRPr lang="en-US" altLang="en-US" dirty="0"/>
          </a:p>
        </p:txBody>
      </p:sp>
      <p:sp>
        <p:nvSpPr>
          <p:cNvPr id="3" name="TextBox 2">
            <a:extLst>
              <a:ext uri="{FF2B5EF4-FFF2-40B4-BE49-F238E27FC236}">
                <a16:creationId xmlns:a16="http://schemas.microsoft.com/office/drawing/2014/main" id="{DBDF38A7-7119-4A85-9843-8F0D2FB45C53}"/>
              </a:ext>
            </a:extLst>
          </p:cNvPr>
          <p:cNvSpPr txBox="1"/>
          <p:nvPr/>
        </p:nvSpPr>
        <p:spPr>
          <a:xfrm>
            <a:off x="2258840" y="3733800"/>
            <a:ext cx="4267200" cy="1569660"/>
          </a:xfrm>
          <a:prstGeom prst="rect">
            <a:avLst/>
          </a:prstGeom>
          <a:noFill/>
        </p:spPr>
        <p:txBody>
          <a:bodyPr wrap="square" rtlCol="0">
            <a:spAutoFit/>
          </a:bodyPr>
          <a:lstStyle/>
          <a:p>
            <a:pPr algn="ctr"/>
            <a:endParaRPr lang="en-US" dirty="0"/>
          </a:p>
          <a:p>
            <a:pPr algn="ctr"/>
            <a:r>
              <a:rPr lang="en-US" b="1" dirty="0"/>
              <a:t>QUESTIONS? </a:t>
            </a:r>
          </a:p>
          <a:p>
            <a:pPr algn="ctr"/>
            <a:endParaRPr lang="en-US" b="1" dirty="0"/>
          </a:p>
          <a:p>
            <a:pPr algn="ctr"/>
            <a:r>
              <a:rPr lang="en-US" dirty="0"/>
              <a:t>(anything re space policy)</a:t>
            </a:r>
          </a:p>
        </p:txBody>
      </p:sp>
      <p:pic>
        <p:nvPicPr>
          <p:cNvPr id="5" name="Picture 4" descr="A picture containing sky, outdoor, government building, day&#10;&#10;Description automatically generated">
            <a:extLst>
              <a:ext uri="{FF2B5EF4-FFF2-40B4-BE49-F238E27FC236}">
                <a16:creationId xmlns:a16="http://schemas.microsoft.com/office/drawing/2014/main" id="{590A7CE0-BAB8-4B4C-AFE7-540135D3DF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1600" y="152400"/>
            <a:ext cx="6620257" cy="3514253"/>
          </a:xfrm>
          <a:prstGeom prst="rect">
            <a:avLst/>
          </a:prstGeom>
        </p:spPr>
      </p:pic>
    </p:spTree>
    <p:extLst>
      <p:ext uri="{BB962C8B-B14F-4D97-AF65-F5344CB8AC3E}">
        <p14:creationId xmlns:p14="http://schemas.microsoft.com/office/powerpoint/2010/main" val="24738555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1" name="Rectangle 2">
            <a:extLst>
              <a:ext uri="{FF2B5EF4-FFF2-40B4-BE49-F238E27FC236}">
                <a16:creationId xmlns:a16="http://schemas.microsoft.com/office/drawing/2014/main" id="{49DD48BF-16AA-4018-9D38-7F24D58CE81A}"/>
              </a:ext>
            </a:extLst>
          </p:cNvPr>
          <p:cNvSpPr>
            <a:spLocks noGrp="1" noChangeArrowheads="1"/>
          </p:cNvSpPr>
          <p:nvPr>
            <p:ph type="title"/>
          </p:nvPr>
        </p:nvSpPr>
        <p:spPr>
          <a:xfrm>
            <a:off x="685800" y="228600"/>
            <a:ext cx="7772400" cy="1143000"/>
          </a:xfrm>
        </p:spPr>
        <p:txBody>
          <a:bodyPr/>
          <a:lstStyle/>
          <a:p>
            <a:r>
              <a:rPr lang="en-US" altLang="en-US" sz="4000" dirty="0"/>
              <a:t>Congressional Organization</a:t>
            </a:r>
            <a:br>
              <a:rPr lang="en-US" altLang="en-US" sz="4000" dirty="0"/>
            </a:br>
            <a:r>
              <a:rPr lang="en-US" altLang="en-US" sz="4000" dirty="0"/>
              <a:t> (Simple Version)</a:t>
            </a:r>
          </a:p>
        </p:txBody>
      </p:sp>
      <p:graphicFrame>
        <p:nvGraphicFramePr>
          <p:cNvPr id="2" name="Diagram 1">
            <a:extLst>
              <a:ext uri="{FF2B5EF4-FFF2-40B4-BE49-F238E27FC236}">
                <a16:creationId xmlns:a16="http://schemas.microsoft.com/office/drawing/2014/main" id="{A04DD3CB-4BF3-4E24-ABA5-F0112828A949}"/>
              </a:ext>
            </a:extLst>
          </p:cNvPr>
          <p:cNvGraphicFramePr/>
          <p:nvPr/>
        </p:nvGraphicFramePr>
        <p:xfrm>
          <a:off x="685800" y="1524000"/>
          <a:ext cx="77724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62" name="Line 14">
            <a:extLst>
              <a:ext uri="{FF2B5EF4-FFF2-40B4-BE49-F238E27FC236}">
                <a16:creationId xmlns:a16="http://schemas.microsoft.com/office/drawing/2014/main" id="{BBB03249-6587-4D1F-AAFE-41C7B9862EB7}"/>
              </a:ext>
            </a:extLst>
          </p:cNvPr>
          <p:cNvSpPr>
            <a:spLocks noChangeShapeType="1"/>
          </p:cNvSpPr>
          <p:nvPr/>
        </p:nvSpPr>
        <p:spPr bwMode="auto">
          <a:xfrm>
            <a:off x="4572000" y="2971800"/>
            <a:ext cx="0" cy="28194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dirty="0"/>
          </a:p>
        </p:txBody>
      </p:sp>
      <p:sp>
        <p:nvSpPr>
          <p:cNvPr id="2063" name="_s1032">
            <a:extLst>
              <a:ext uri="{FF2B5EF4-FFF2-40B4-BE49-F238E27FC236}">
                <a16:creationId xmlns:a16="http://schemas.microsoft.com/office/drawing/2014/main" id="{E5A0AC74-B298-44A6-BC6A-E43AFA25033E}"/>
              </a:ext>
            </a:extLst>
          </p:cNvPr>
          <p:cNvSpPr>
            <a:spLocks noChangeArrowheads="1"/>
          </p:cNvSpPr>
          <p:nvPr/>
        </p:nvSpPr>
        <p:spPr bwMode="auto">
          <a:xfrm>
            <a:off x="3352800" y="5791200"/>
            <a:ext cx="2330450" cy="1028700"/>
          </a:xfrm>
          <a:prstGeom prst="roundRect">
            <a:avLst>
              <a:gd name="adj" fmla="val 16667"/>
            </a:avLst>
          </a:prstGeom>
          <a:solidFill>
            <a:schemeClr val="accent3"/>
          </a:solidFill>
          <a:ln w="9525">
            <a:solidFill>
              <a:schemeClr val="tx1"/>
            </a:solidFill>
            <a:round/>
            <a:headEnd/>
            <a:tailEnd/>
          </a:ln>
        </p:spPr>
        <p:txBody>
          <a:bodyPr wrap="none" lIns="0" tIns="0" rIns="0" bIns="0" anchor="ct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gn="ctr">
              <a:spcBef>
                <a:spcPct val="0"/>
              </a:spcBef>
              <a:buFontTx/>
              <a:buNone/>
            </a:pPr>
            <a:r>
              <a:rPr lang="en-US" altLang="en-US" sz="2000" dirty="0"/>
              <a:t>Support Agencies</a:t>
            </a:r>
          </a:p>
          <a:p>
            <a:pPr algn="ctr">
              <a:spcBef>
                <a:spcPct val="0"/>
              </a:spcBef>
              <a:buFontTx/>
              <a:buNone/>
            </a:pPr>
            <a:r>
              <a:rPr lang="en-US" altLang="en-US" sz="2000" dirty="0"/>
              <a:t>(CRS, CBO, GAO)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3">
            <a:extLst>
              <a:ext uri="{FF2B5EF4-FFF2-40B4-BE49-F238E27FC236}">
                <a16:creationId xmlns:a16="http://schemas.microsoft.com/office/drawing/2014/main" id="{366F6F34-8D97-4AB4-8A9A-D3774DF5F716}"/>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B99A33A7-13DF-4518-8831-4865A747BDDC}" type="slidenum">
              <a:rPr lang="en-US" altLang="en-US" sz="1400"/>
              <a:pPr>
                <a:spcBef>
                  <a:spcPct val="0"/>
                </a:spcBef>
                <a:buFontTx/>
                <a:buNone/>
              </a:pPr>
              <a:t>5</a:t>
            </a:fld>
            <a:endParaRPr lang="en-US" altLang="en-US" sz="1400" dirty="0"/>
          </a:p>
        </p:txBody>
      </p:sp>
      <p:pic>
        <p:nvPicPr>
          <p:cNvPr id="7171" name="Picture 4">
            <a:extLst>
              <a:ext uri="{FF2B5EF4-FFF2-40B4-BE49-F238E27FC236}">
                <a16:creationId xmlns:a16="http://schemas.microsoft.com/office/drawing/2014/main" id="{5A54DC0A-0A1C-400C-A0E4-B8C9C51ABEB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381000"/>
            <a:ext cx="2874963" cy="383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TextBox 5">
            <a:extLst>
              <a:ext uri="{FF2B5EF4-FFF2-40B4-BE49-F238E27FC236}">
                <a16:creationId xmlns:a16="http://schemas.microsoft.com/office/drawing/2014/main" id="{1A356310-ED5C-47B7-A054-8F43E0448EDE}"/>
              </a:ext>
            </a:extLst>
          </p:cNvPr>
          <p:cNvSpPr txBox="1">
            <a:spLocks noChangeArrowheads="1"/>
          </p:cNvSpPr>
          <p:nvPr/>
        </p:nvSpPr>
        <p:spPr bwMode="auto">
          <a:xfrm>
            <a:off x="838200" y="1371600"/>
            <a:ext cx="42354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t>Tip O’Neill (D-Mass), </a:t>
            </a:r>
          </a:p>
          <a:p>
            <a:pPr>
              <a:spcBef>
                <a:spcPct val="0"/>
              </a:spcBef>
              <a:buFontTx/>
              <a:buNone/>
            </a:pPr>
            <a:r>
              <a:rPr lang="en-US" altLang="en-US" sz="2400" dirty="0"/>
              <a:t>Speaker of the House 1977-1987</a:t>
            </a:r>
          </a:p>
        </p:txBody>
      </p:sp>
      <p:sp>
        <p:nvSpPr>
          <p:cNvPr id="7173" name="TextBox 6">
            <a:extLst>
              <a:ext uri="{FF2B5EF4-FFF2-40B4-BE49-F238E27FC236}">
                <a16:creationId xmlns:a16="http://schemas.microsoft.com/office/drawing/2014/main" id="{9157BE79-DFAE-43BE-889A-CFEEE3BB9C64}"/>
              </a:ext>
            </a:extLst>
          </p:cNvPr>
          <p:cNvSpPr txBox="1">
            <a:spLocks noChangeArrowheads="1"/>
          </p:cNvSpPr>
          <p:nvPr/>
        </p:nvSpPr>
        <p:spPr bwMode="auto">
          <a:xfrm>
            <a:off x="1676400" y="4876800"/>
            <a:ext cx="563880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t>“The Republicans are the opposition;</a:t>
            </a:r>
          </a:p>
          <a:p>
            <a:pPr>
              <a:spcBef>
                <a:spcPct val="0"/>
              </a:spcBef>
              <a:buFontTx/>
              <a:buNone/>
            </a:pPr>
            <a:r>
              <a:rPr lang="en-US" altLang="en-US" sz="2400" dirty="0"/>
              <a:t>the Senate is the enemy.”</a:t>
            </a:r>
          </a:p>
        </p:txBody>
      </p:sp>
      <p:sp>
        <p:nvSpPr>
          <p:cNvPr id="7174" name="TextBox 7">
            <a:extLst>
              <a:ext uri="{FF2B5EF4-FFF2-40B4-BE49-F238E27FC236}">
                <a16:creationId xmlns:a16="http://schemas.microsoft.com/office/drawing/2014/main" id="{83967916-7446-4C9F-B37D-7413BC65BC3D}"/>
              </a:ext>
            </a:extLst>
          </p:cNvPr>
          <p:cNvSpPr txBox="1">
            <a:spLocks noChangeArrowheads="1"/>
          </p:cNvSpPr>
          <p:nvPr/>
        </p:nvSpPr>
        <p:spPr bwMode="auto">
          <a:xfrm>
            <a:off x="1066800" y="3276600"/>
            <a:ext cx="354012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r>
              <a:rPr lang="en-US" altLang="en-US" sz="2400" dirty="0"/>
              <a:t>Reportedly told a freshman</a:t>
            </a:r>
          </a:p>
          <a:p>
            <a:pPr>
              <a:spcBef>
                <a:spcPct val="0"/>
              </a:spcBef>
              <a:buFontTx/>
              <a:buNone/>
            </a:pPr>
            <a:r>
              <a:rPr lang="en-US" altLang="en-US" sz="2400" dirty="0"/>
              <a:t>Democrat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77" name="Rectangle 76">
            <a:extLst>
              <a:ext uri="{FF2B5EF4-FFF2-40B4-BE49-F238E27FC236}">
                <a16:creationId xmlns:a16="http://schemas.microsoft.com/office/drawing/2014/main" id="{4C608BEB-860E-4094-8511-78603564A7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3044287" cy="6858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219" name="Rectangle 2">
            <a:extLst>
              <a:ext uri="{FF2B5EF4-FFF2-40B4-BE49-F238E27FC236}">
                <a16:creationId xmlns:a16="http://schemas.microsoft.com/office/drawing/2014/main" id="{AD331EF0-1431-43AB-A5F2-B00CD5887ADB}"/>
              </a:ext>
            </a:extLst>
          </p:cNvPr>
          <p:cNvSpPr>
            <a:spLocks noGrp="1" noChangeArrowheads="1"/>
          </p:cNvSpPr>
          <p:nvPr>
            <p:ph type="title"/>
          </p:nvPr>
        </p:nvSpPr>
        <p:spPr>
          <a:xfrm>
            <a:off x="-76200" y="1412488"/>
            <a:ext cx="3044286" cy="4709532"/>
          </a:xfrm>
        </p:spPr>
        <p:txBody>
          <a:bodyPr anchor="t">
            <a:normAutofit/>
          </a:bodyPr>
          <a:lstStyle/>
          <a:p>
            <a:r>
              <a:rPr lang="en-US" altLang="en-US" sz="3000" b="1" dirty="0">
                <a:solidFill>
                  <a:srgbClr val="FFFFFF"/>
                </a:solidFill>
              </a:rPr>
              <a:t>Selected Committees (subcommittees) Involved in Space Issues</a:t>
            </a:r>
          </a:p>
        </p:txBody>
      </p:sp>
      <p:sp>
        <p:nvSpPr>
          <p:cNvPr id="9220" name="Rectangle 3">
            <a:extLst>
              <a:ext uri="{FF2B5EF4-FFF2-40B4-BE49-F238E27FC236}">
                <a16:creationId xmlns:a16="http://schemas.microsoft.com/office/drawing/2014/main" id="{9929D81B-EAED-47A4-A5E7-0DE30DE22624}"/>
              </a:ext>
            </a:extLst>
          </p:cNvPr>
          <p:cNvSpPr>
            <a:spLocks noGrp="1" noChangeArrowheads="1"/>
          </p:cNvSpPr>
          <p:nvPr>
            <p:ph sz="half" idx="1"/>
          </p:nvPr>
        </p:nvSpPr>
        <p:spPr>
          <a:xfrm>
            <a:off x="3285641" y="1412489"/>
            <a:ext cx="2570462" cy="4363844"/>
          </a:xfrm>
        </p:spPr>
        <p:txBody>
          <a:bodyPr>
            <a:normAutofit lnSpcReduction="10000"/>
          </a:bodyPr>
          <a:lstStyle/>
          <a:p>
            <a:pPr marL="0" indent="0">
              <a:lnSpc>
                <a:spcPct val="90000"/>
              </a:lnSpc>
              <a:buNone/>
            </a:pPr>
            <a:r>
              <a:rPr lang="en-US" altLang="en-US" sz="2400" b="1" dirty="0"/>
              <a:t>House</a:t>
            </a:r>
          </a:p>
          <a:p>
            <a:pPr marL="0" indent="0">
              <a:lnSpc>
                <a:spcPct val="90000"/>
              </a:lnSpc>
              <a:buNone/>
            </a:pPr>
            <a:r>
              <a:rPr lang="en-US" altLang="en-US" sz="2000" b="1" dirty="0"/>
              <a:t>Appropriations:</a:t>
            </a:r>
          </a:p>
          <a:p>
            <a:pPr marL="514350" lvl="1" indent="0">
              <a:lnSpc>
                <a:spcPct val="90000"/>
              </a:lnSpc>
              <a:buNone/>
            </a:pPr>
            <a:r>
              <a:rPr lang="en-US" altLang="en-US" sz="1600" b="1" dirty="0"/>
              <a:t>(CJS, Defense, THUD)</a:t>
            </a:r>
          </a:p>
          <a:p>
            <a:pPr marL="0" indent="0">
              <a:lnSpc>
                <a:spcPct val="90000"/>
              </a:lnSpc>
              <a:buNone/>
            </a:pPr>
            <a:r>
              <a:rPr lang="en-US" altLang="en-US" sz="2000" b="1" dirty="0"/>
              <a:t>Authorizations:</a:t>
            </a:r>
          </a:p>
          <a:p>
            <a:pPr>
              <a:lnSpc>
                <a:spcPct val="90000"/>
              </a:lnSpc>
            </a:pPr>
            <a:r>
              <a:rPr lang="en-US" altLang="en-US" sz="2000" b="1" dirty="0"/>
              <a:t>Science, Space &amp; Technology</a:t>
            </a:r>
          </a:p>
          <a:p>
            <a:pPr marL="514350" lvl="1" indent="0">
              <a:lnSpc>
                <a:spcPct val="90000"/>
              </a:lnSpc>
              <a:buNone/>
            </a:pPr>
            <a:r>
              <a:rPr lang="en-US" altLang="en-US" sz="1600" b="1" dirty="0"/>
              <a:t>(Space and Aeronautics)</a:t>
            </a:r>
          </a:p>
          <a:p>
            <a:pPr marL="514350" lvl="1" indent="0">
              <a:lnSpc>
                <a:spcPct val="90000"/>
              </a:lnSpc>
              <a:buNone/>
            </a:pPr>
            <a:r>
              <a:rPr lang="en-US" altLang="en-US" sz="1600" b="1" dirty="0"/>
              <a:t>(Environment)</a:t>
            </a:r>
          </a:p>
          <a:p>
            <a:pPr>
              <a:lnSpc>
                <a:spcPct val="90000"/>
              </a:lnSpc>
            </a:pPr>
            <a:r>
              <a:rPr lang="en-US" altLang="en-US" sz="2000" b="1" dirty="0"/>
              <a:t>Armed Services</a:t>
            </a:r>
          </a:p>
          <a:p>
            <a:pPr marL="514350" lvl="1" indent="0">
              <a:lnSpc>
                <a:spcPct val="90000"/>
              </a:lnSpc>
              <a:buNone/>
            </a:pPr>
            <a:r>
              <a:rPr lang="en-US" altLang="en-US" sz="1600" b="1" dirty="0"/>
              <a:t>(Strategic Forces)</a:t>
            </a:r>
          </a:p>
          <a:p>
            <a:pPr>
              <a:lnSpc>
                <a:spcPct val="90000"/>
              </a:lnSpc>
            </a:pPr>
            <a:r>
              <a:rPr lang="en-US" altLang="en-US" sz="2000" b="1" dirty="0"/>
              <a:t>Intelligence</a:t>
            </a:r>
          </a:p>
          <a:p>
            <a:pPr>
              <a:lnSpc>
                <a:spcPct val="90000"/>
              </a:lnSpc>
            </a:pPr>
            <a:r>
              <a:rPr lang="en-US" altLang="en-US" sz="2000" b="1" dirty="0"/>
              <a:t>Transportation &amp; Infrastructure</a:t>
            </a:r>
          </a:p>
          <a:p>
            <a:pPr marL="457200" lvl="1" indent="0">
              <a:lnSpc>
                <a:spcPct val="90000"/>
              </a:lnSpc>
              <a:buNone/>
            </a:pPr>
            <a:r>
              <a:rPr lang="en-US" altLang="en-US" sz="1600" b="1" dirty="0"/>
              <a:t>  (Aviation)</a:t>
            </a:r>
          </a:p>
          <a:p>
            <a:pPr>
              <a:lnSpc>
                <a:spcPct val="90000"/>
              </a:lnSpc>
            </a:pPr>
            <a:endParaRPr lang="en-US" altLang="en-US" sz="2000" b="1" dirty="0"/>
          </a:p>
          <a:p>
            <a:pPr lvl="1">
              <a:lnSpc>
                <a:spcPct val="90000"/>
              </a:lnSpc>
            </a:pPr>
            <a:endParaRPr lang="en-US" altLang="en-US" sz="1700" b="1" dirty="0"/>
          </a:p>
        </p:txBody>
      </p:sp>
      <p:cxnSp>
        <p:nvCxnSpPr>
          <p:cNvPr id="79" name="Straight Connector 78">
            <a:extLst>
              <a:ext uri="{FF2B5EF4-FFF2-40B4-BE49-F238E27FC236}">
                <a16:creationId xmlns:a16="http://schemas.microsoft.com/office/drawing/2014/main" id="{1F16A8D4-FE87-4604-88B2-394B5D1EB43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97403" y="1412488"/>
            <a:ext cx="0" cy="365760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221" name="Rectangle 4">
            <a:extLst>
              <a:ext uri="{FF2B5EF4-FFF2-40B4-BE49-F238E27FC236}">
                <a16:creationId xmlns:a16="http://schemas.microsoft.com/office/drawing/2014/main" id="{EC5936F9-8CDF-4513-80D6-E989B03EEE06}"/>
              </a:ext>
            </a:extLst>
          </p:cNvPr>
          <p:cNvSpPr>
            <a:spLocks noGrp="1" noChangeArrowheads="1"/>
          </p:cNvSpPr>
          <p:nvPr>
            <p:ph sz="half" idx="2"/>
          </p:nvPr>
        </p:nvSpPr>
        <p:spPr>
          <a:xfrm>
            <a:off x="6338703" y="1412488"/>
            <a:ext cx="2652895" cy="4363845"/>
          </a:xfrm>
        </p:spPr>
        <p:txBody>
          <a:bodyPr>
            <a:normAutofit lnSpcReduction="10000"/>
          </a:bodyPr>
          <a:lstStyle/>
          <a:p>
            <a:pPr marL="0" indent="0">
              <a:lnSpc>
                <a:spcPct val="90000"/>
              </a:lnSpc>
              <a:buNone/>
            </a:pPr>
            <a:r>
              <a:rPr lang="en-US" altLang="en-US" sz="2400" b="1" dirty="0"/>
              <a:t>Senate</a:t>
            </a:r>
          </a:p>
          <a:p>
            <a:pPr marL="0" indent="0">
              <a:lnSpc>
                <a:spcPct val="90000"/>
              </a:lnSpc>
              <a:buNone/>
            </a:pPr>
            <a:r>
              <a:rPr lang="en-US" altLang="en-US" sz="2000" b="1" dirty="0"/>
              <a:t>Appropriations</a:t>
            </a:r>
          </a:p>
          <a:p>
            <a:pPr marL="514350" lvl="1" indent="0">
              <a:lnSpc>
                <a:spcPct val="90000"/>
              </a:lnSpc>
              <a:buNone/>
            </a:pPr>
            <a:r>
              <a:rPr lang="en-US" altLang="en-US" sz="1600" b="1" dirty="0"/>
              <a:t>(CJS, Defense, THUD)</a:t>
            </a:r>
          </a:p>
          <a:p>
            <a:pPr marL="0" indent="0">
              <a:lnSpc>
                <a:spcPct val="90000"/>
              </a:lnSpc>
              <a:buNone/>
            </a:pPr>
            <a:r>
              <a:rPr lang="en-US" altLang="en-US" sz="2000" b="1" dirty="0"/>
              <a:t>Authorizations:</a:t>
            </a:r>
          </a:p>
          <a:p>
            <a:pPr>
              <a:lnSpc>
                <a:spcPct val="90000"/>
              </a:lnSpc>
            </a:pPr>
            <a:r>
              <a:rPr lang="en-US" altLang="en-US" sz="2000" b="1" dirty="0"/>
              <a:t>Commerce, Science &amp; Transportation</a:t>
            </a:r>
          </a:p>
          <a:p>
            <a:pPr marL="514350" lvl="1" indent="0">
              <a:lnSpc>
                <a:spcPct val="90000"/>
              </a:lnSpc>
              <a:buNone/>
            </a:pPr>
            <a:r>
              <a:rPr lang="en-US" altLang="en-US" sz="1600" b="1" dirty="0"/>
              <a:t>(Space &amp; Science)</a:t>
            </a:r>
          </a:p>
          <a:p>
            <a:pPr marL="514350" lvl="1" indent="0">
              <a:lnSpc>
                <a:spcPct val="90000"/>
              </a:lnSpc>
              <a:buNone/>
            </a:pPr>
            <a:r>
              <a:rPr lang="en-US" altLang="en-US" sz="1600" b="1" dirty="0"/>
              <a:t>(Oceans/</a:t>
            </a:r>
          </a:p>
          <a:p>
            <a:pPr marL="514350" lvl="1" indent="0">
              <a:lnSpc>
                <a:spcPct val="90000"/>
              </a:lnSpc>
              <a:buNone/>
            </a:pPr>
            <a:r>
              <a:rPr lang="en-US" altLang="en-US" sz="1600" b="1" dirty="0"/>
              <a:t>Fisheries/etc)</a:t>
            </a:r>
          </a:p>
          <a:p>
            <a:pPr>
              <a:lnSpc>
                <a:spcPct val="90000"/>
              </a:lnSpc>
            </a:pPr>
            <a:r>
              <a:rPr lang="en-US" altLang="en-US" sz="2000" b="1" dirty="0"/>
              <a:t>Armed Services</a:t>
            </a:r>
          </a:p>
          <a:p>
            <a:pPr marL="514350" lvl="1" indent="0">
              <a:lnSpc>
                <a:spcPct val="90000"/>
              </a:lnSpc>
              <a:buNone/>
            </a:pPr>
            <a:r>
              <a:rPr lang="en-US" altLang="en-US" sz="1600" b="1" dirty="0"/>
              <a:t>(Strategic Forces)</a:t>
            </a:r>
          </a:p>
          <a:p>
            <a:pPr>
              <a:lnSpc>
                <a:spcPct val="90000"/>
              </a:lnSpc>
            </a:pPr>
            <a:r>
              <a:rPr lang="en-US" altLang="en-US" sz="2000" b="1" dirty="0"/>
              <a:t>Intelligence</a:t>
            </a:r>
          </a:p>
        </p:txBody>
      </p:sp>
      <p:sp>
        <p:nvSpPr>
          <p:cNvPr id="9218" name="Slide Number Placeholder 6">
            <a:extLst>
              <a:ext uri="{FF2B5EF4-FFF2-40B4-BE49-F238E27FC236}">
                <a16:creationId xmlns:a16="http://schemas.microsoft.com/office/drawing/2014/main" id="{C22B11CF-F24E-4C72-B53F-621500DA75CF}"/>
              </a:ext>
            </a:extLst>
          </p:cNvPr>
          <p:cNvSpPr>
            <a:spLocks noGrp="1"/>
          </p:cNvSpPr>
          <p:nvPr>
            <p:ph type="sldNum" sz="quarter" idx="12"/>
          </p:nvPr>
        </p:nvSpPr>
        <p:spPr>
          <a:xfrm>
            <a:off x="6901774" y="6356350"/>
            <a:ext cx="1613576"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E3C0C80E-5AE4-456A-9CEF-F008AB2FB30A}" type="slidenum">
              <a:rPr lang="en-US" altLang="en-US" sz="1800"/>
              <a:pPr>
                <a:lnSpc>
                  <a:spcPct val="90000"/>
                </a:lnSpc>
                <a:spcBef>
                  <a:spcPct val="0"/>
                </a:spcBef>
                <a:spcAft>
                  <a:spcPts val="600"/>
                </a:spcAft>
                <a:buFontTx/>
                <a:buNone/>
              </a:pPr>
              <a:t>6</a:t>
            </a:fld>
            <a:endParaRPr lang="en-US" altLang="en-US" sz="1800" dirty="0"/>
          </a:p>
        </p:txBody>
      </p:sp>
      <p:sp>
        <p:nvSpPr>
          <p:cNvPr id="2" name="TextBox 1">
            <a:extLst>
              <a:ext uri="{FF2B5EF4-FFF2-40B4-BE49-F238E27FC236}">
                <a16:creationId xmlns:a16="http://schemas.microsoft.com/office/drawing/2014/main" id="{3CA6171E-0366-4D01-8A0D-1EF7215D50FB}"/>
              </a:ext>
            </a:extLst>
          </p:cNvPr>
          <p:cNvSpPr txBox="1"/>
          <p:nvPr/>
        </p:nvSpPr>
        <p:spPr>
          <a:xfrm>
            <a:off x="3581400" y="5893892"/>
            <a:ext cx="4933949" cy="400110"/>
          </a:xfrm>
          <a:prstGeom prst="rect">
            <a:avLst/>
          </a:prstGeom>
          <a:noFill/>
        </p:spPr>
        <p:txBody>
          <a:bodyPr wrap="square" rtlCol="0">
            <a:spAutoFit/>
          </a:bodyPr>
          <a:lstStyle/>
          <a:p>
            <a:r>
              <a:rPr lang="en-US" sz="1000" dirty="0"/>
              <a:t>CJS=Commerce, Justice, Science; THUD=Transportation-Housing and Urban Development; Sci=Science; Wx =Weather</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1B5A605-764F-4711-A75E-9BF0DCEFB0AC}"/>
              </a:ext>
            </a:extLst>
          </p:cNvPr>
          <p:cNvSpPr>
            <a:spLocks noGrp="1"/>
          </p:cNvSpPr>
          <p:nvPr>
            <p:ph type="title"/>
          </p:nvPr>
        </p:nvSpPr>
        <p:spPr>
          <a:xfrm>
            <a:off x="1240022" y="365760"/>
            <a:ext cx="7025402" cy="1188720"/>
          </a:xfrm>
        </p:spPr>
        <p:txBody>
          <a:bodyPr>
            <a:normAutofit/>
          </a:bodyPr>
          <a:lstStyle/>
          <a:p>
            <a:pPr>
              <a:lnSpc>
                <a:spcPct val="90000"/>
              </a:lnSpc>
            </a:pPr>
            <a:r>
              <a:rPr lang="en-US" altLang="en-US" sz="3700" b="1" dirty="0"/>
              <a:t>Appropriations  v </a:t>
            </a:r>
            <a:br>
              <a:rPr lang="en-US" altLang="en-US" sz="3700" b="1" dirty="0"/>
            </a:br>
            <a:r>
              <a:rPr lang="en-US" altLang="en-US" sz="3700" b="1" dirty="0"/>
              <a:t>Authorizations</a:t>
            </a:r>
          </a:p>
        </p:txBody>
      </p:sp>
      <p:sp>
        <p:nvSpPr>
          <p:cNvPr id="137" name="Freeform: Shape 136">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323075"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39" name="Freeform: Shape 138">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0"/>
            <a:ext cx="9144000"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41" name="Freeform: Shape 140">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728740"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5363" name="Content Placeholder 2">
            <a:extLst>
              <a:ext uri="{FF2B5EF4-FFF2-40B4-BE49-F238E27FC236}">
                <a16:creationId xmlns:a16="http://schemas.microsoft.com/office/drawing/2014/main" id="{596516A7-18AC-410B-9530-F0B9BFF22192}"/>
              </a:ext>
            </a:extLst>
          </p:cNvPr>
          <p:cNvSpPr>
            <a:spLocks noGrp="1"/>
          </p:cNvSpPr>
          <p:nvPr>
            <p:ph idx="1"/>
          </p:nvPr>
        </p:nvSpPr>
        <p:spPr>
          <a:xfrm>
            <a:off x="1240022" y="2176272"/>
            <a:ext cx="7025403" cy="4041648"/>
          </a:xfrm>
        </p:spPr>
        <p:txBody>
          <a:bodyPr anchor="t">
            <a:normAutofit/>
          </a:bodyPr>
          <a:lstStyle/>
          <a:p>
            <a:pPr>
              <a:lnSpc>
                <a:spcPct val="90000"/>
              </a:lnSpc>
            </a:pPr>
            <a:r>
              <a:rPr lang="en-US" altLang="en-US" sz="1900" b="1" dirty="0"/>
              <a:t>Appropriators</a:t>
            </a:r>
            <a:r>
              <a:rPr lang="en-US" altLang="en-US" sz="1900" dirty="0"/>
              <a:t> provide money</a:t>
            </a:r>
          </a:p>
          <a:p>
            <a:pPr lvl="1">
              <a:lnSpc>
                <a:spcPct val="90000"/>
              </a:lnSpc>
            </a:pPr>
            <a:r>
              <a:rPr lang="en-US" altLang="en-US" sz="1900" dirty="0"/>
              <a:t>House and Senate Appropriations Committees</a:t>
            </a:r>
          </a:p>
          <a:p>
            <a:pPr lvl="2">
              <a:lnSpc>
                <a:spcPct val="90000"/>
              </a:lnSpc>
            </a:pPr>
            <a:r>
              <a:rPr lang="en-US" altLang="en-US" sz="1900" dirty="0"/>
              <a:t>Commerce, Justice, Science Sbcmt (NASA/NOAA)</a:t>
            </a:r>
          </a:p>
          <a:p>
            <a:pPr lvl="2">
              <a:lnSpc>
                <a:spcPct val="90000"/>
              </a:lnSpc>
            </a:pPr>
            <a:r>
              <a:rPr lang="en-US" altLang="en-US" sz="1900" dirty="0"/>
              <a:t>Defense Sbcmt (DOD/Intel)</a:t>
            </a:r>
          </a:p>
          <a:p>
            <a:pPr lvl="2">
              <a:lnSpc>
                <a:spcPct val="90000"/>
              </a:lnSpc>
            </a:pPr>
            <a:r>
              <a:rPr lang="en-US" altLang="en-US" sz="1900" dirty="0"/>
              <a:t>Transportation-HUD Sbcmt (FAA Space Office)</a:t>
            </a:r>
          </a:p>
          <a:p>
            <a:pPr>
              <a:lnSpc>
                <a:spcPct val="90000"/>
              </a:lnSpc>
            </a:pPr>
            <a:r>
              <a:rPr lang="en-US" altLang="en-US" sz="1900" b="1" dirty="0"/>
              <a:t>Authorizers</a:t>
            </a:r>
            <a:r>
              <a:rPr lang="en-US" altLang="en-US" sz="1900" dirty="0"/>
              <a:t> </a:t>
            </a:r>
            <a:r>
              <a:rPr lang="en-US" altLang="en-US" sz="1900" u="sng" dirty="0"/>
              <a:t>recommend</a:t>
            </a:r>
            <a:r>
              <a:rPr lang="en-US" altLang="en-US" sz="1900" dirty="0"/>
              <a:t> funding levels and set policy</a:t>
            </a:r>
          </a:p>
          <a:p>
            <a:pPr lvl="1">
              <a:lnSpc>
                <a:spcPct val="90000"/>
              </a:lnSpc>
            </a:pPr>
            <a:r>
              <a:rPr lang="en-US" altLang="en-US" sz="1900" b="1" dirty="0"/>
              <a:t>NASA, NOAA, FAA Space Office:</a:t>
            </a:r>
          </a:p>
          <a:p>
            <a:pPr lvl="2">
              <a:lnSpc>
                <a:spcPct val="90000"/>
              </a:lnSpc>
            </a:pPr>
            <a:r>
              <a:rPr lang="en-US" altLang="en-US" sz="1900" b="1" i="1" dirty="0"/>
              <a:t>House:</a:t>
            </a:r>
            <a:r>
              <a:rPr lang="en-US" altLang="en-US" sz="1900" b="1" dirty="0"/>
              <a:t> </a:t>
            </a:r>
            <a:r>
              <a:rPr lang="en-US" altLang="en-US" sz="1900" dirty="0"/>
              <a:t>Committee on Science, Space and Technology; House Committee on Transportation and Infrastructure </a:t>
            </a:r>
          </a:p>
          <a:p>
            <a:pPr lvl="2">
              <a:lnSpc>
                <a:spcPct val="90000"/>
              </a:lnSpc>
            </a:pPr>
            <a:r>
              <a:rPr lang="en-US" altLang="en-US" sz="1900" b="1" i="1" dirty="0"/>
              <a:t>Senate:</a:t>
            </a:r>
            <a:r>
              <a:rPr lang="en-US" altLang="en-US" sz="1900" dirty="0"/>
              <a:t> Committee on Commerce, Science and Transportation</a:t>
            </a:r>
          </a:p>
          <a:p>
            <a:pPr lvl="1">
              <a:lnSpc>
                <a:spcPct val="90000"/>
              </a:lnSpc>
            </a:pPr>
            <a:r>
              <a:rPr lang="en-US" altLang="en-US" sz="1900" b="1" dirty="0"/>
              <a:t>National Defense (</a:t>
            </a:r>
            <a:r>
              <a:rPr lang="en-US" altLang="en-US" sz="1900" b="1" i="1" dirty="0"/>
              <a:t>both chambers</a:t>
            </a:r>
            <a:r>
              <a:rPr lang="en-US" altLang="en-US" sz="1900" b="1" dirty="0"/>
              <a:t>):  </a:t>
            </a:r>
            <a:r>
              <a:rPr lang="en-US" altLang="en-US" sz="1900" dirty="0"/>
              <a:t>Armed Services, Intelligence</a:t>
            </a:r>
          </a:p>
          <a:p>
            <a:pPr lvl="1">
              <a:lnSpc>
                <a:spcPct val="90000"/>
              </a:lnSpc>
            </a:pPr>
            <a:endParaRPr lang="en-US" altLang="en-US" sz="1900" dirty="0"/>
          </a:p>
        </p:txBody>
      </p:sp>
      <p:sp>
        <p:nvSpPr>
          <p:cNvPr id="15364" name="Slide Number Placeholder 3">
            <a:extLst>
              <a:ext uri="{FF2B5EF4-FFF2-40B4-BE49-F238E27FC236}">
                <a16:creationId xmlns:a16="http://schemas.microsoft.com/office/drawing/2014/main" id="{9360A171-6F3F-40C4-9218-52C8C5E27F94}"/>
              </a:ext>
            </a:extLst>
          </p:cNvPr>
          <p:cNvSpPr>
            <a:spLocks noGrp="1"/>
          </p:cNvSpPr>
          <p:nvPr>
            <p:ph type="sldNum" sz="quarter" idx="12"/>
          </p:nvPr>
        </p:nvSpPr>
        <p:spPr>
          <a:xfrm>
            <a:off x="6818386" y="6356350"/>
            <a:ext cx="1447038"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BBF3CA34-2B60-44C6-B17F-9C6ADF12FAAF}" type="slidenum">
              <a:rPr lang="en-US" altLang="en-US" sz="1800">
                <a:solidFill>
                  <a:schemeClr val="tx1">
                    <a:alpha val="80000"/>
                  </a:schemeClr>
                </a:solidFill>
              </a:rPr>
              <a:pPr>
                <a:lnSpc>
                  <a:spcPct val="90000"/>
                </a:lnSpc>
                <a:spcBef>
                  <a:spcPct val="0"/>
                </a:spcBef>
                <a:spcAft>
                  <a:spcPts val="600"/>
                </a:spcAft>
                <a:buFontTx/>
                <a:buNone/>
              </a:pPr>
              <a:t>7</a:t>
            </a:fld>
            <a:endParaRPr lang="en-US" altLang="en-US" sz="1800" dirty="0">
              <a:solidFill>
                <a:schemeClr val="tx1">
                  <a:alpha val="80000"/>
                </a:schemeClr>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48D9BC6A-A231-4A13-9C35-736DE275E8C0}"/>
              </a:ext>
            </a:extLst>
          </p:cNvPr>
          <p:cNvSpPr>
            <a:spLocks noGrp="1"/>
          </p:cNvSpPr>
          <p:nvPr>
            <p:ph type="title"/>
          </p:nvPr>
        </p:nvSpPr>
        <p:spPr/>
        <p:txBody>
          <a:bodyPr/>
          <a:lstStyle/>
          <a:p>
            <a:r>
              <a:rPr lang="en-US" altLang="en-US" dirty="0"/>
              <a:t>Congress Gets “Advice” From Many Places</a:t>
            </a:r>
          </a:p>
        </p:txBody>
      </p:sp>
      <p:graphicFrame>
        <p:nvGraphicFramePr>
          <p:cNvPr id="5" name="SmartArt Placeholder 4">
            <a:extLst>
              <a:ext uri="{FF2B5EF4-FFF2-40B4-BE49-F238E27FC236}">
                <a16:creationId xmlns:a16="http://schemas.microsoft.com/office/drawing/2014/main" id="{8F3BFCFC-AEC9-44BC-A369-CF5A7DC8984D}"/>
              </a:ext>
            </a:extLst>
          </p:cNvPr>
          <p:cNvGraphicFramePr>
            <a:graphicFrameLocks noGrp="1"/>
          </p:cNvGraphicFramePr>
          <p:nvPr>
            <p:ph type="dgm" idx="1"/>
            <p:extLst>
              <p:ext uri="{D42A27DB-BD31-4B8C-83A1-F6EECF244321}">
                <p14:modId xmlns:p14="http://schemas.microsoft.com/office/powerpoint/2010/main" val="3310874306"/>
              </p:ext>
            </p:extLst>
          </p:nvPr>
        </p:nvGraphicFramePr>
        <p:xfrm>
          <a:off x="685800" y="2057400"/>
          <a:ext cx="77724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244" name="Slide Number Placeholder 3">
            <a:extLst>
              <a:ext uri="{FF2B5EF4-FFF2-40B4-BE49-F238E27FC236}">
                <a16:creationId xmlns:a16="http://schemas.microsoft.com/office/drawing/2014/main" id="{C94EDA69-0D44-451E-9144-E1FB1E42F5F8}"/>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00437C8-5889-43F8-B3D0-D8E4703ECA06}" type="slidenum">
              <a:rPr lang="en-US" altLang="en-US" sz="1400"/>
              <a:pPr>
                <a:spcBef>
                  <a:spcPct val="0"/>
                </a:spcBef>
                <a:buFontTx/>
                <a:buNone/>
              </a:pPr>
              <a:t>8</a:t>
            </a:fld>
            <a:endParaRPr lang="en-US" altLang="en-US" sz="1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654581A1-EDEF-484E-BC9E-8C102B977997}"/>
              </a:ext>
            </a:extLst>
          </p:cNvPr>
          <p:cNvSpPr>
            <a:spLocks noGrp="1"/>
          </p:cNvSpPr>
          <p:nvPr>
            <p:ph type="title"/>
          </p:nvPr>
        </p:nvSpPr>
        <p:spPr>
          <a:xfrm>
            <a:off x="486696" y="629266"/>
            <a:ext cx="2750280" cy="5506358"/>
          </a:xfrm>
        </p:spPr>
        <p:txBody>
          <a:bodyPr>
            <a:normAutofit/>
          </a:bodyPr>
          <a:lstStyle/>
          <a:p>
            <a:pPr algn="l"/>
            <a:r>
              <a:rPr lang="en-US" altLang="en-US" sz="3500" dirty="0"/>
              <a:t>Congressional Support Agencies:</a:t>
            </a:r>
            <a:br>
              <a:rPr lang="en-US" altLang="en-US" sz="3500" dirty="0"/>
            </a:br>
            <a:br>
              <a:rPr lang="en-US" altLang="en-US" sz="3500" dirty="0"/>
            </a:br>
            <a:r>
              <a:rPr lang="en-US" altLang="en-US" sz="2800" dirty="0"/>
              <a:t>Where Congress turns for non-partisan research &amp; analysis, budget scoring, investigations</a:t>
            </a:r>
          </a:p>
        </p:txBody>
      </p:sp>
      <p:sp>
        <p:nvSpPr>
          <p:cNvPr id="75" name="Rectangle 74">
            <a:extLst>
              <a:ext uri="{FF2B5EF4-FFF2-40B4-BE49-F238E27FC236}">
                <a16:creationId xmlns:a16="http://schemas.microsoft.com/office/drawing/2014/main" id="{577D1452-F0B7-431E-9A24-D3F7103D85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79292" y="0"/>
            <a:ext cx="5664708" cy="6858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7" name="Rounded Rectangle 20">
            <a:extLst>
              <a:ext uri="{FF2B5EF4-FFF2-40B4-BE49-F238E27FC236}">
                <a16:creationId xmlns:a16="http://schemas.microsoft.com/office/drawing/2014/main" id="{A660F4F9-5DF5-4F15-BE6A-CD8648BB1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38700" y="559407"/>
            <a:ext cx="4945891" cy="5739187"/>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268" name="Slide Number Placeholder 3">
            <a:extLst>
              <a:ext uri="{FF2B5EF4-FFF2-40B4-BE49-F238E27FC236}">
                <a16:creationId xmlns:a16="http://schemas.microsoft.com/office/drawing/2014/main" id="{AE9A35BB-2340-4F95-BD75-FACAD5A972F7}"/>
              </a:ext>
            </a:extLst>
          </p:cNvPr>
          <p:cNvSpPr>
            <a:spLocks noGrp="1"/>
          </p:cNvSpPr>
          <p:nvPr>
            <p:ph type="sldNum" sz="quarter" idx="12"/>
          </p:nvPr>
        </p:nvSpPr>
        <p:spPr>
          <a:xfrm>
            <a:off x="8404479" y="6391798"/>
            <a:ext cx="514350" cy="3651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rmAutofit/>
          </a:bodyPr>
          <a:lstStyle>
            <a:lvl1pPr>
              <a:spcBef>
                <a:spcPct val="20000"/>
              </a:spcBef>
              <a:buChar char="•"/>
              <a:defRPr sz="3200">
                <a:solidFill>
                  <a:schemeClr val="tx1"/>
                </a:solidFill>
                <a:latin typeface="Times New Roman" panose="02020603050405020304" pitchFamily="18" charset="0"/>
              </a:defRPr>
            </a:lvl1pPr>
            <a:lvl2pPr marL="742950" indent="-285750">
              <a:spcBef>
                <a:spcPct val="20000"/>
              </a:spcBef>
              <a:buChar char="–"/>
              <a:defRPr sz="2800">
                <a:solidFill>
                  <a:schemeClr val="tx1"/>
                </a:solidFill>
                <a:latin typeface="Times New Roman" panose="02020603050405020304" pitchFamily="18" charset="0"/>
              </a:defRPr>
            </a:lvl2pPr>
            <a:lvl3pPr marL="1143000" indent="-228600">
              <a:spcBef>
                <a:spcPct val="20000"/>
              </a:spcBef>
              <a:buChar char="•"/>
              <a:defRPr sz="2400">
                <a:solidFill>
                  <a:schemeClr val="tx1"/>
                </a:solidFill>
                <a:latin typeface="Times New Roman" panose="02020603050405020304" pitchFamily="18" charset="0"/>
              </a:defRPr>
            </a:lvl3pPr>
            <a:lvl4pPr marL="1600200" indent="-228600">
              <a:spcBef>
                <a:spcPct val="20000"/>
              </a:spcBef>
              <a:buChar char="–"/>
              <a:defRPr sz="2000">
                <a:solidFill>
                  <a:schemeClr val="tx1"/>
                </a:solidFill>
                <a:latin typeface="Times New Roman" panose="02020603050405020304" pitchFamily="18" charset="0"/>
              </a:defRPr>
            </a:lvl4pPr>
            <a:lvl5pPr marL="2057400" indent="-22860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lnSpc>
                <a:spcPct val="90000"/>
              </a:lnSpc>
              <a:spcBef>
                <a:spcPct val="0"/>
              </a:spcBef>
              <a:spcAft>
                <a:spcPts val="600"/>
              </a:spcAft>
              <a:buFontTx/>
              <a:buNone/>
            </a:pPr>
            <a:fld id="{4AE6573B-BAD9-4512-AD11-A250365F5AF2}" type="slidenum">
              <a:rPr lang="en-US" altLang="en-US" sz="1800"/>
              <a:pPr>
                <a:lnSpc>
                  <a:spcPct val="90000"/>
                </a:lnSpc>
                <a:spcBef>
                  <a:spcPct val="0"/>
                </a:spcBef>
                <a:spcAft>
                  <a:spcPts val="600"/>
                </a:spcAft>
                <a:buFontTx/>
                <a:buNone/>
              </a:pPr>
              <a:t>9</a:t>
            </a:fld>
            <a:endParaRPr lang="en-US" altLang="en-US" sz="1800" dirty="0"/>
          </a:p>
        </p:txBody>
      </p:sp>
      <p:graphicFrame>
        <p:nvGraphicFramePr>
          <p:cNvPr id="11270" name="Content Placeholder 2">
            <a:extLst>
              <a:ext uri="{FF2B5EF4-FFF2-40B4-BE49-F238E27FC236}">
                <a16:creationId xmlns:a16="http://schemas.microsoft.com/office/drawing/2014/main" id="{4CF43D88-0E41-48DA-9F01-ED3B75B6794D}"/>
              </a:ext>
            </a:extLst>
          </p:cNvPr>
          <p:cNvGraphicFramePr>
            <a:graphicFrameLocks noGrp="1"/>
          </p:cNvGraphicFramePr>
          <p:nvPr>
            <p:ph idx="1"/>
            <p:extLst>
              <p:ext uri="{D42A27DB-BD31-4B8C-83A1-F6EECF244321}">
                <p14:modId xmlns:p14="http://schemas.microsoft.com/office/powerpoint/2010/main" val="799152120"/>
              </p:ext>
            </p:extLst>
          </p:nvPr>
        </p:nvGraphicFramePr>
        <p:xfrm>
          <a:off x="3963924" y="722376"/>
          <a:ext cx="4697730" cy="54132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theme/theme1.xml><?xml version="1.0" encoding="utf-8"?>
<a:theme xmlns:a="http://schemas.openxmlformats.org/drawingml/2006/main" name="Default Design">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1029</TotalTime>
  <Words>2242</Words>
  <Application>Microsoft Office PowerPoint</Application>
  <PresentationFormat>On-screen Show (4:3)</PresentationFormat>
  <Paragraphs>255</Paragraphs>
  <Slides>31</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31</vt:i4>
      </vt:variant>
    </vt:vector>
  </HeadingPairs>
  <TitlesOfParts>
    <vt:vector size="34" baseType="lpstr">
      <vt:lpstr>Calibri</vt:lpstr>
      <vt:lpstr>Times New Roman</vt:lpstr>
      <vt:lpstr>Default Design</vt:lpstr>
      <vt:lpstr>The Role of Congress in Space Activities and  Today’s Space Policy Scene October 27, 2021</vt:lpstr>
      <vt:lpstr>Where Congress Fits</vt:lpstr>
      <vt:lpstr>Where Congress Fits (2)</vt:lpstr>
      <vt:lpstr>Congressional Organization  (Simple Version)</vt:lpstr>
      <vt:lpstr>PowerPoint Presentation</vt:lpstr>
      <vt:lpstr>Selected Committees (subcommittees) Involved in Space Issues</vt:lpstr>
      <vt:lpstr>Appropriations  v  Authorizations</vt:lpstr>
      <vt:lpstr>Congress Gets “Advice” From Many Places</vt:lpstr>
      <vt:lpstr>Congressional Support Agencies:  Where Congress turns for non-partisan research &amp; analysis, budget scoring, investigations</vt:lpstr>
      <vt:lpstr>Congress’ Major Roles in U.S. Government Space Activities</vt:lpstr>
      <vt:lpstr>Government-Funded Activities Need Money from Congress</vt:lpstr>
      <vt:lpstr>FY2020 FEDERAL SPENDING (Outlays)</vt:lpstr>
      <vt:lpstr>PowerPoint Presentation</vt:lpstr>
      <vt:lpstr>Congress’ Major Roles in Commercial Space Activities</vt:lpstr>
      <vt:lpstr>Case Study of the Role of Congress:  Human Exploration of Space</vt:lpstr>
      <vt:lpstr>Case Study:  Human Exploration of Space (2)</vt:lpstr>
      <vt:lpstr>Case Study:  Human Exploration of Space (3)</vt:lpstr>
      <vt:lpstr>PowerPoint Presentation</vt:lpstr>
      <vt:lpstr>Case Study:  Human Exploration of Space (4)</vt:lpstr>
      <vt:lpstr>Case Study:  Human Exploration of Space (5)</vt:lpstr>
      <vt:lpstr>Case Study:  Human Exploration of Space (6)</vt:lpstr>
      <vt:lpstr>Case Study:  Human Exploration of Space (7)</vt:lpstr>
      <vt:lpstr>Case Study:  Human Exploration of Space (8)</vt:lpstr>
      <vt:lpstr>Case Study:  Human Exploration of Space (9)</vt:lpstr>
      <vt:lpstr>Case Study:  Human Exploration of Space (10)</vt:lpstr>
      <vt:lpstr>Case Study:  Human Exploration of Space (11)</vt:lpstr>
      <vt:lpstr>Is THIS Time the Charm?</vt:lpstr>
      <vt:lpstr>Where Does That Leave Congress?</vt:lpstr>
      <vt:lpstr>PowerPoint Presentation</vt:lpstr>
      <vt:lpstr>A New Administrator</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Role of Congress in Space Activities</dc:title>
  <dc:creator>Marcia Smith</dc:creator>
  <cp:lastModifiedBy>Marcia Smith</cp:lastModifiedBy>
  <cp:revision>89</cp:revision>
  <dcterms:created xsi:type="dcterms:W3CDTF">2020-11-12T18:58:14Z</dcterms:created>
  <dcterms:modified xsi:type="dcterms:W3CDTF">2021-10-25T19:09:44Z</dcterms:modified>
</cp:coreProperties>
</file>