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ppt/comments/comment2.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2" r:id="rId1"/>
  </p:sldMasterIdLst>
  <p:notesMasterIdLst>
    <p:notesMasterId r:id="rId48"/>
  </p:notesMasterIdLst>
  <p:handoutMasterIdLst>
    <p:handoutMasterId r:id="rId49"/>
  </p:handoutMasterIdLst>
  <p:sldIdLst>
    <p:sldId id="339" r:id="rId2"/>
    <p:sldId id="342" r:id="rId3"/>
    <p:sldId id="464" r:id="rId4"/>
    <p:sldId id="357" r:id="rId5"/>
    <p:sldId id="399" r:id="rId6"/>
    <p:sldId id="400" r:id="rId7"/>
    <p:sldId id="408" r:id="rId8"/>
    <p:sldId id="403" r:id="rId9"/>
    <p:sldId id="415" r:id="rId10"/>
    <p:sldId id="404" r:id="rId11"/>
    <p:sldId id="402" r:id="rId12"/>
    <p:sldId id="261" r:id="rId13"/>
    <p:sldId id="401" r:id="rId14"/>
    <p:sldId id="417" r:id="rId15"/>
    <p:sldId id="418" r:id="rId16"/>
    <p:sldId id="419" r:id="rId17"/>
    <p:sldId id="407" r:id="rId18"/>
    <p:sldId id="322" r:id="rId19"/>
    <p:sldId id="426" r:id="rId20"/>
    <p:sldId id="431" r:id="rId21"/>
    <p:sldId id="432" r:id="rId22"/>
    <p:sldId id="433" r:id="rId23"/>
    <p:sldId id="430" r:id="rId24"/>
    <p:sldId id="435" r:id="rId25"/>
    <p:sldId id="434" r:id="rId26"/>
    <p:sldId id="405" r:id="rId27"/>
    <p:sldId id="466" r:id="rId28"/>
    <p:sldId id="467" r:id="rId29"/>
    <p:sldId id="468" r:id="rId30"/>
    <p:sldId id="416" r:id="rId31"/>
    <p:sldId id="345" r:id="rId32"/>
    <p:sldId id="395" r:id="rId33"/>
    <p:sldId id="347" r:id="rId34"/>
    <p:sldId id="446" r:id="rId35"/>
    <p:sldId id="447" r:id="rId36"/>
    <p:sldId id="448" r:id="rId37"/>
    <p:sldId id="449" r:id="rId38"/>
    <p:sldId id="450" r:id="rId39"/>
    <p:sldId id="451" r:id="rId40"/>
    <p:sldId id="398" r:id="rId41"/>
    <p:sldId id="330" r:id="rId42"/>
    <p:sldId id="332" r:id="rId43"/>
    <p:sldId id="334" r:id="rId44"/>
    <p:sldId id="319" r:id="rId45"/>
    <p:sldId id="422" r:id="rId46"/>
    <p:sldId id="442" r:id="rId47"/>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Franklin Gothic Book" pitchFamily="34" charset="0"/>
        <a:ea typeface="+mn-ea"/>
        <a:cs typeface="Arial" charset="0"/>
      </a:defRPr>
    </a:lvl1pPr>
    <a:lvl2pPr marL="457200" algn="l" rtl="0" fontAlgn="base">
      <a:spcBef>
        <a:spcPct val="0"/>
      </a:spcBef>
      <a:spcAft>
        <a:spcPct val="0"/>
      </a:spcAft>
      <a:defRPr kern="1200">
        <a:solidFill>
          <a:schemeClr val="tx1"/>
        </a:solidFill>
        <a:latin typeface="Franklin Gothic Book" pitchFamily="34" charset="0"/>
        <a:ea typeface="+mn-ea"/>
        <a:cs typeface="Arial" charset="0"/>
      </a:defRPr>
    </a:lvl2pPr>
    <a:lvl3pPr marL="914400" algn="l" rtl="0" fontAlgn="base">
      <a:spcBef>
        <a:spcPct val="0"/>
      </a:spcBef>
      <a:spcAft>
        <a:spcPct val="0"/>
      </a:spcAft>
      <a:defRPr kern="1200">
        <a:solidFill>
          <a:schemeClr val="tx1"/>
        </a:solidFill>
        <a:latin typeface="Franklin Gothic Book" pitchFamily="34" charset="0"/>
        <a:ea typeface="+mn-ea"/>
        <a:cs typeface="Arial" charset="0"/>
      </a:defRPr>
    </a:lvl3pPr>
    <a:lvl4pPr marL="1371600" algn="l" rtl="0" fontAlgn="base">
      <a:spcBef>
        <a:spcPct val="0"/>
      </a:spcBef>
      <a:spcAft>
        <a:spcPct val="0"/>
      </a:spcAft>
      <a:defRPr kern="1200">
        <a:solidFill>
          <a:schemeClr val="tx1"/>
        </a:solidFill>
        <a:latin typeface="Franklin Gothic Book" pitchFamily="34" charset="0"/>
        <a:ea typeface="+mn-ea"/>
        <a:cs typeface="Arial" charset="0"/>
      </a:defRPr>
    </a:lvl4pPr>
    <a:lvl5pPr marL="1828800" algn="l" rtl="0" fontAlgn="base">
      <a:spcBef>
        <a:spcPct val="0"/>
      </a:spcBef>
      <a:spcAft>
        <a:spcPct val="0"/>
      </a:spcAft>
      <a:defRPr kern="1200">
        <a:solidFill>
          <a:schemeClr val="tx1"/>
        </a:solidFill>
        <a:latin typeface="Franklin Gothic Book" pitchFamily="34" charset="0"/>
        <a:ea typeface="+mn-ea"/>
        <a:cs typeface="Arial" charset="0"/>
      </a:defRPr>
    </a:lvl5pPr>
    <a:lvl6pPr marL="2286000" algn="l" defTabSz="914400" rtl="0" eaLnBrk="1" latinLnBrk="0" hangingPunct="1">
      <a:defRPr kern="1200">
        <a:solidFill>
          <a:schemeClr val="tx1"/>
        </a:solidFill>
        <a:latin typeface="Franklin Gothic Book" pitchFamily="34" charset="0"/>
        <a:ea typeface="+mn-ea"/>
        <a:cs typeface="Arial" charset="0"/>
      </a:defRPr>
    </a:lvl6pPr>
    <a:lvl7pPr marL="2743200" algn="l" defTabSz="914400" rtl="0" eaLnBrk="1" latinLnBrk="0" hangingPunct="1">
      <a:defRPr kern="1200">
        <a:solidFill>
          <a:schemeClr val="tx1"/>
        </a:solidFill>
        <a:latin typeface="Franklin Gothic Book" pitchFamily="34" charset="0"/>
        <a:ea typeface="+mn-ea"/>
        <a:cs typeface="Arial" charset="0"/>
      </a:defRPr>
    </a:lvl7pPr>
    <a:lvl8pPr marL="3200400" algn="l" defTabSz="914400" rtl="0" eaLnBrk="1" latinLnBrk="0" hangingPunct="1">
      <a:defRPr kern="1200">
        <a:solidFill>
          <a:schemeClr val="tx1"/>
        </a:solidFill>
        <a:latin typeface="Franklin Gothic Book" pitchFamily="34" charset="0"/>
        <a:ea typeface="+mn-ea"/>
        <a:cs typeface="Arial" charset="0"/>
      </a:defRPr>
    </a:lvl8pPr>
    <a:lvl9pPr marL="3657600" algn="l" defTabSz="914400" rtl="0" eaLnBrk="1" latinLnBrk="0" hangingPunct="1">
      <a:defRPr kern="1200">
        <a:solidFill>
          <a:schemeClr val="tx1"/>
        </a:solidFill>
        <a:latin typeface="Franklin Gothic Book"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brooks" initials="" lastIdx="3" clrIdx="0"/>
  <p:cmAuthor id="1" name="Moulton, Daniel F. (MSFC-VA000)" initials="MDF(" lastIdx="36" clrIdx="1">
    <p:extLst>
      <p:ext uri="{19B8F6BF-5375-455C-9EA6-DF929625EA0E}">
        <p15:presenceInfo xmlns:p15="http://schemas.microsoft.com/office/powerpoint/2012/main" userId="S::dfmoulto@ndc.nasa.gov::d87f8cfa-39ad-4a50-8630-51ce9c3821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4BEEA"/>
    <a:srgbClr val="FFCC66"/>
    <a:srgbClr val="CCFF99"/>
    <a:srgbClr val="99FF66"/>
    <a:srgbClr val="FF3300"/>
    <a:srgbClr val="008000"/>
    <a:srgbClr val="CC0000"/>
    <a:srgbClr val="B5CEE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14" autoAdjust="0"/>
    <p:restoredTop sz="97237" autoAdjust="0"/>
  </p:normalViewPr>
  <p:slideViewPr>
    <p:cSldViewPr>
      <p:cViewPr varScale="1">
        <p:scale>
          <a:sx n="59" d="100"/>
          <a:sy n="59" d="100"/>
        </p:scale>
        <p:origin x="1456"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1183"/>
    </p:cViewPr>
  </p:sorterViewPr>
  <p:notesViewPr>
    <p:cSldViewPr>
      <p:cViewPr varScale="1">
        <p:scale>
          <a:sx n="52" d="100"/>
          <a:sy n="52" d="100"/>
        </p:scale>
        <p:origin x="-1788" y="-102"/>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1-04-12T10:07:54.579" idx="1">
    <p:pos x="10" y="10"/>
    <p:text>Add intergovernmental to the title</p:text>
    <p:extLst>
      <p:ext uri="{C676402C-5697-4E1C-873F-D02D1690AC5C}">
        <p15:threadingInfo xmlns:p15="http://schemas.microsoft.com/office/powerpoint/2012/main" timeZoneBias="30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1-04-12T10:10:24.131" idx="3">
    <p:pos x="10" y="10"/>
    <p:text>Maybe a line that points upward to administrator, or a reference to OLIA AA is one of X AAs at NASA who report directly etc.</p:text>
    <p:extLst>
      <p:ext uri="{C676402C-5697-4E1C-873F-D02D1690AC5C}">
        <p15:threadingInfo xmlns:p15="http://schemas.microsoft.com/office/powerpoint/2012/main" timeZoneBias="300"/>
      </p:ext>
    </p:extLs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3038475" cy="466726"/>
          </a:xfrm>
          <a:prstGeom prst="rect">
            <a:avLst/>
          </a:prstGeom>
          <a:noFill/>
          <a:ln w="9525">
            <a:noFill/>
            <a:miter lim="800000"/>
            <a:headEnd/>
            <a:tailEnd/>
          </a:ln>
          <a:effectLst/>
        </p:spPr>
        <p:txBody>
          <a:bodyPr vert="horz" wrap="square" lIns="19049" tIns="0" rIns="19049" bIns="0" numCol="1" anchor="t" anchorCtr="0" compatLnSpc="1">
            <a:prstTxWarp prst="textNoShape">
              <a:avLst/>
            </a:prstTxWarp>
          </a:bodyPr>
          <a:lstStyle>
            <a:lvl1pPr defTabSz="949325" eaLnBrk="0" hangingPunct="0">
              <a:lnSpc>
                <a:spcPct val="100000"/>
              </a:lnSpc>
              <a:spcBef>
                <a:spcPct val="0"/>
              </a:spcBef>
              <a:buFontTx/>
              <a:buNone/>
              <a:defRPr sz="1000" i="1">
                <a:latin typeface="Times New Roman" pitchFamily="18" charset="0"/>
              </a:defRPr>
            </a:lvl1pPr>
          </a:lstStyle>
          <a:p>
            <a:pPr>
              <a:defRPr/>
            </a:pPr>
            <a:r>
              <a:rPr lang="en-US"/>
              <a:t>Legislative Status</a:t>
            </a:r>
          </a:p>
        </p:txBody>
      </p:sp>
      <p:sp>
        <p:nvSpPr>
          <p:cNvPr id="4099" name="Rectangle 3"/>
          <p:cNvSpPr>
            <a:spLocks noGrp="1" noChangeArrowheads="1"/>
          </p:cNvSpPr>
          <p:nvPr>
            <p:ph type="dt" sz="quarter" idx="1"/>
          </p:nvPr>
        </p:nvSpPr>
        <p:spPr bwMode="auto">
          <a:xfrm>
            <a:off x="3971925" y="-1588"/>
            <a:ext cx="3038475" cy="466726"/>
          </a:xfrm>
          <a:prstGeom prst="rect">
            <a:avLst/>
          </a:prstGeom>
          <a:noFill/>
          <a:ln w="9525">
            <a:noFill/>
            <a:miter lim="800000"/>
            <a:headEnd/>
            <a:tailEnd/>
          </a:ln>
          <a:effectLst/>
        </p:spPr>
        <p:txBody>
          <a:bodyPr vert="horz" wrap="square" lIns="19049" tIns="0" rIns="19049" bIns="0" numCol="1" anchor="t" anchorCtr="0" compatLnSpc="1">
            <a:prstTxWarp prst="textNoShape">
              <a:avLst/>
            </a:prstTxWarp>
          </a:bodyPr>
          <a:lstStyle>
            <a:lvl1pPr algn="r" defTabSz="949325" eaLnBrk="0" hangingPunct="0">
              <a:lnSpc>
                <a:spcPct val="100000"/>
              </a:lnSpc>
              <a:spcBef>
                <a:spcPct val="0"/>
              </a:spcBef>
              <a:buFontTx/>
              <a:buNone/>
              <a:defRPr sz="1000" i="1">
                <a:latin typeface="Times New Roman" pitchFamily="18" charset="0"/>
              </a:defRPr>
            </a:lvl1pPr>
          </a:lstStyle>
          <a:p>
            <a:pPr>
              <a:defRPr/>
            </a:pPr>
            <a:endParaRPr lang="en-US"/>
          </a:p>
        </p:txBody>
      </p:sp>
      <p:sp>
        <p:nvSpPr>
          <p:cNvPr id="4100" name="Rectangle 4"/>
          <p:cNvSpPr>
            <a:spLocks noGrp="1" noChangeArrowheads="1"/>
          </p:cNvSpPr>
          <p:nvPr>
            <p:ph type="ftr" sz="quarter" idx="2"/>
          </p:nvPr>
        </p:nvSpPr>
        <p:spPr bwMode="auto">
          <a:xfrm>
            <a:off x="0" y="8829675"/>
            <a:ext cx="3038475" cy="466725"/>
          </a:xfrm>
          <a:prstGeom prst="rect">
            <a:avLst/>
          </a:prstGeom>
          <a:noFill/>
          <a:ln w="9525">
            <a:noFill/>
            <a:miter lim="800000"/>
            <a:headEnd/>
            <a:tailEnd/>
          </a:ln>
          <a:effectLst/>
        </p:spPr>
        <p:txBody>
          <a:bodyPr vert="horz" wrap="square" lIns="19049" tIns="0" rIns="19049" bIns="0" numCol="1" anchor="b" anchorCtr="0" compatLnSpc="1">
            <a:prstTxWarp prst="textNoShape">
              <a:avLst/>
            </a:prstTxWarp>
          </a:bodyPr>
          <a:lstStyle>
            <a:lvl1pPr defTabSz="949325" eaLnBrk="0" hangingPunct="0">
              <a:lnSpc>
                <a:spcPct val="100000"/>
              </a:lnSpc>
              <a:spcBef>
                <a:spcPct val="0"/>
              </a:spcBef>
              <a:buFontTx/>
              <a:buNone/>
              <a:defRPr sz="1000" i="1">
                <a:latin typeface="Times New Roman" pitchFamily="18" charset="0"/>
              </a:defRPr>
            </a:lvl1pPr>
          </a:lstStyle>
          <a:p>
            <a:pPr>
              <a:defRPr/>
            </a:pPr>
            <a:r>
              <a:rPr lang="en-US"/>
              <a:t>Margaret Kieffer</a:t>
            </a:r>
          </a:p>
        </p:txBody>
      </p:sp>
      <p:sp>
        <p:nvSpPr>
          <p:cNvPr id="4101" name="Rectangle 5"/>
          <p:cNvSpPr>
            <a:spLocks noGrp="1" noChangeArrowheads="1"/>
          </p:cNvSpPr>
          <p:nvPr>
            <p:ph type="sldNum" sz="quarter" idx="3"/>
          </p:nvPr>
        </p:nvSpPr>
        <p:spPr bwMode="auto">
          <a:xfrm>
            <a:off x="3971925" y="8829675"/>
            <a:ext cx="3038475" cy="466725"/>
          </a:xfrm>
          <a:prstGeom prst="rect">
            <a:avLst/>
          </a:prstGeom>
          <a:noFill/>
          <a:ln w="9525">
            <a:noFill/>
            <a:miter lim="800000"/>
            <a:headEnd/>
            <a:tailEnd/>
          </a:ln>
          <a:effectLst/>
        </p:spPr>
        <p:txBody>
          <a:bodyPr vert="horz" wrap="square" lIns="19049" tIns="0" rIns="19049" bIns="0" numCol="1" anchor="b" anchorCtr="0" compatLnSpc="1">
            <a:prstTxWarp prst="textNoShape">
              <a:avLst/>
            </a:prstTxWarp>
          </a:bodyPr>
          <a:lstStyle>
            <a:lvl1pPr algn="r" defTabSz="949325" eaLnBrk="0" hangingPunct="0">
              <a:lnSpc>
                <a:spcPct val="100000"/>
              </a:lnSpc>
              <a:spcBef>
                <a:spcPct val="0"/>
              </a:spcBef>
              <a:buFontTx/>
              <a:buNone/>
              <a:defRPr sz="1000" i="1">
                <a:latin typeface="Times New Roman" pitchFamily="18" charset="0"/>
              </a:defRPr>
            </a:lvl1pPr>
          </a:lstStyle>
          <a:p>
            <a:pPr>
              <a:defRPr/>
            </a:pPr>
            <a:fld id="{AC2663A0-18F6-408A-A372-FC2CE1527774}"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30163"/>
            <a:ext cx="3038475" cy="463550"/>
          </a:xfrm>
          <a:prstGeom prst="rect">
            <a:avLst/>
          </a:prstGeom>
          <a:noFill/>
          <a:ln w="9525">
            <a:noFill/>
            <a:miter lim="800000"/>
            <a:headEnd/>
            <a:tailEnd/>
          </a:ln>
          <a:effectLst/>
        </p:spPr>
        <p:txBody>
          <a:bodyPr vert="horz" wrap="square" lIns="19049" tIns="0" rIns="19049" bIns="0" numCol="1" anchor="t" anchorCtr="0" compatLnSpc="1">
            <a:prstTxWarp prst="textNoShape">
              <a:avLst/>
            </a:prstTxWarp>
          </a:bodyPr>
          <a:lstStyle>
            <a:lvl1pPr defTabSz="949325" eaLnBrk="0" hangingPunct="0">
              <a:lnSpc>
                <a:spcPct val="100000"/>
              </a:lnSpc>
              <a:spcBef>
                <a:spcPct val="0"/>
              </a:spcBef>
              <a:buFontTx/>
              <a:buNone/>
              <a:defRPr sz="1000" i="1">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3971925" y="30163"/>
            <a:ext cx="3038475" cy="463550"/>
          </a:xfrm>
          <a:prstGeom prst="rect">
            <a:avLst/>
          </a:prstGeom>
          <a:noFill/>
          <a:ln w="9525">
            <a:noFill/>
            <a:miter lim="800000"/>
            <a:headEnd/>
            <a:tailEnd/>
          </a:ln>
          <a:effectLst/>
        </p:spPr>
        <p:txBody>
          <a:bodyPr vert="horz" wrap="square" lIns="19049" tIns="0" rIns="19049" bIns="0" numCol="1" anchor="t" anchorCtr="0" compatLnSpc="1">
            <a:prstTxWarp prst="textNoShape">
              <a:avLst/>
            </a:prstTxWarp>
          </a:bodyPr>
          <a:lstStyle>
            <a:lvl1pPr algn="r" defTabSz="949325" eaLnBrk="0" hangingPunct="0">
              <a:lnSpc>
                <a:spcPct val="100000"/>
              </a:lnSpc>
              <a:spcBef>
                <a:spcPct val="0"/>
              </a:spcBef>
              <a:buFontTx/>
              <a:buNone/>
              <a:defRPr sz="1000" i="1">
                <a:latin typeface="Times New Roman" pitchFamily="18" charset="0"/>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206500" y="728663"/>
            <a:ext cx="4598988" cy="3449637"/>
          </a:xfrm>
          <a:prstGeom prst="rect">
            <a:avLst/>
          </a:prstGeom>
          <a:noFill/>
          <a:ln w="12700">
            <a:solidFill>
              <a:schemeClr val="tx1"/>
            </a:solidFill>
            <a:miter lim="800000"/>
            <a:headEnd/>
            <a:tailEnd/>
          </a:ln>
        </p:spPr>
      </p:sp>
      <p:sp>
        <p:nvSpPr>
          <p:cNvPr id="2053" name="Rectangle 5"/>
          <p:cNvSpPr>
            <a:spLocks noGrp="1" noChangeArrowheads="1"/>
          </p:cNvSpPr>
          <p:nvPr>
            <p:ph type="body" sz="quarter" idx="3"/>
          </p:nvPr>
        </p:nvSpPr>
        <p:spPr bwMode="auto">
          <a:xfrm>
            <a:off x="935038" y="4418013"/>
            <a:ext cx="5140325" cy="4154487"/>
          </a:xfrm>
          <a:prstGeom prst="rect">
            <a:avLst/>
          </a:prstGeom>
          <a:noFill/>
          <a:ln w="9525">
            <a:noFill/>
            <a:miter lim="800000"/>
            <a:headEnd/>
            <a:tailEnd/>
          </a:ln>
          <a:effectLst/>
        </p:spPr>
        <p:txBody>
          <a:bodyPr vert="horz" wrap="square" lIns="93657" tIns="47622" rIns="93657" bIns="4762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4" name="Rectangle 6"/>
          <p:cNvSpPr>
            <a:spLocks noGrp="1" noChangeArrowheads="1"/>
          </p:cNvSpPr>
          <p:nvPr>
            <p:ph type="ftr" sz="quarter" idx="4"/>
          </p:nvPr>
        </p:nvSpPr>
        <p:spPr bwMode="auto">
          <a:xfrm>
            <a:off x="0" y="8802688"/>
            <a:ext cx="3038475" cy="461962"/>
          </a:xfrm>
          <a:prstGeom prst="rect">
            <a:avLst/>
          </a:prstGeom>
          <a:noFill/>
          <a:ln w="9525">
            <a:noFill/>
            <a:miter lim="800000"/>
            <a:headEnd/>
            <a:tailEnd/>
          </a:ln>
          <a:effectLst/>
        </p:spPr>
        <p:txBody>
          <a:bodyPr vert="horz" wrap="square" lIns="19049" tIns="0" rIns="19049" bIns="0" numCol="1" anchor="b" anchorCtr="0" compatLnSpc="1">
            <a:prstTxWarp prst="textNoShape">
              <a:avLst/>
            </a:prstTxWarp>
          </a:bodyPr>
          <a:lstStyle>
            <a:lvl1pPr defTabSz="949325" eaLnBrk="0" hangingPunct="0">
              <a:lnSpc>
                <a:spcPct val="100000"/>
              </a:lnSpc>
              <a:spcBef>
                <a:spcPct val="0"/>
              </a:spcBef>
              <a:buFontTx/>
              <a:buNone/>
              <a:defRPr sz="1000" i="1">
                <a:latin typeface="Times New Roman" pitchFamily="18" charset="0"/>
              </a:defRPr>
            </a:lvl1pPr>
          </a:lstStyle>
          <a:p>
            <a:pPr>
              <a:defRPr/>
            </a:pPr>
            <a:endParaRPr lang="en-US"/>
          </a:p>
        </p:txBody>
      </p:sp>
      <p:sp>
        <p:nvSpPr>
          <p:cNvPr id="2055" name="Rectangle 7"/>
          <p:cNvSpPr>
            <a:spLocks noGrp="1" noChangeArrowheads="1"/>
          </p:cNvSpPr>
          <p:nvPr>
            <p:ph type="sldNum" sz="quarter" idx="5"/>
          </p:nvPr>
        </p:nvSpPr>
        <p:spPr bwMode="auto">
          <a:xfrm>
            <a:off x="3971925" y="8802688"/>
            <a:ext cx="3038475" cy="461962"/>
          </a:xfrm>
          <a:prstGeom prst="rect">
            <a:avLst/>
          </a:prstGeom>
          <a:noFill/>
          <a:ln w="9525">
            <a:noFill/>
            <a:miter lim="800000"/>
            <a:headEnd/>
            <a:tailEnd/>
          </a:ln>
          <a:effectLst/>
        </p:spPr>
        <p:txBody>
          <a:bodyPr vert="horz" wrap="square" lIns="19049" tIns="0" rIns="19049" bIns="0" numCol="1" anchor="b" anchorCtr="0" compatLnSpc="1">
            <a:prstTxWarp prst="textNoShape">
              <a:avLst/>
            </a:prstTxWarp>
          </a:bodyPr>
          <a:lstStyle>
            <a:lvl1pPr algn="r" defTabSz="949325" eaLnBrk="0" hangingPunct="0">
              <a:lnSpc>
                <a:spcPct val="100000"/>
              </a:lnSpc>
              <a:spcBef>
                <a:spcPct val="0"/>
              </a:spcBef>
              <a:buFontTx/>
              <a:buNone/>
              <a:defRPr sz="1000" i="1">
                <a:latin typeface="Times New Roman" pitchFamily="18" charset="0"/>
              </a:defRPr>
            </a:lvl1pPr>
          </a:lstStyle>
          <a:p>
            <a:pPr>
              <a:defRPr/>
            </a:pPr>
            <a:fld id="{4B744D0C-4419-4CF2-AB48-621C7E758A0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949325" rtl="0" eaLnBrk="0" fontAlgn="base" hangingPunct="0">
      <a:spcBef>
        <a:spcPct val="30000"/>
      </a:spcBef>
      <a:spcAft>
        <a:spcPct val="0"/>
      </a:spcAft>
      <a:defRPr sz="1200" kern="1200">
        <a:solidFill>
          <a:schemeClr val="tx1"/>
        </a:solidFill>
        <a:latin typeface="Arial" charset="0"/>
        <a:ea typeface="+mn-ea"/>
        <a:cs typeface="+mn-cs"/>
      </a:defRPr>
    </a:lvl1pPr>
    <a:lvl2pPr marL="465138" algn="l" defTabSz="949325" rtl="0" eaLnBrk="0" fontAlgn="base" hangingPunct="0">
      <a:spcBef>
        <a:spcPct val="30000"/>
      </a:spcBef>
      <a:spcAft>
        <a:spcPct val="0"/>
      </a:spcAft>
      <a:defRPr sz="1200" kern="1200">
        <a:solidFill>
          <a:schemeClr val="tx1"/>
        </a:solidFill>
        <a:latin typeface="Arial" charset="0"/>
        <a:ea typeface="+mn-ea"/>
        <a:cs typeface="+mn-cs"/>
      </a:defRPr>
    </a:lvl2pPr>
    <a:lvl3pPr marL="931863" algn="l" defTabSz="949325" rtl="0" eaLnBrk="0" fontAlgn="base" hangingPunct="0">
      <a:spcBef>
        <a:spcPct val="30000"/>
      </a:spcBef>
      <a:spcAft>
        <a:spcPct val="0"/>
      </a:spcAft>
      <a:defRPr sz="1200" kern="1200">
        <a:solidFill>
          <a:schemeClr val="tx1"/>
        </a:solidFill>
        <a:latin typeface="Arial" charset="0"/>
        <a:ea typeface="+mn-ea"/>
        <a:cs typeface="+mn-cs"/>
      </a:defRPr>
    </a:lvl3pPr>
    <a:lvl4pPr marL="1397000" algn="l" defTabSz="949325" rtl="0" eaLnBrk="0" fontAlgn="base" hangingPunct="0">
      <a:spcBef>
        <a:spcPct val="30000"/>
      </a:spcBef>
      <a:spcAft>
        <a:spcPct val="0"/>
      </a:spcAft>
      <a:defRPr sz="1200" kern="1200">
        <a:solidFill>
          <a:schemeClr val="tx1"/>
        </a:solidFill>
        <a:latin typeface="Arial" charset="0"/>
        <a:ea typeface="+mn-ea"/>
        <a:cs typeface="+mn-cs"/>
      </a:defRPr>
    </a:lvl4pPr>
    <a:lvl5pPr marL="1862138" algn="l" defTabSz="949325"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7"/>
          <p:cNvSpPr>
            <a:spLocks noGrp="1" noChangeArrowheads="1"/>
          </p:cNvSpPr>
          <p:nvPr>
            <p:ph type="sldNum" sz="quarter" idx="5"/>
          </p:nvPr>
        </p:nvSpPr>
        <p:spPr>
          <a:noFill/>
        </p:spPr>
        <p:txBody>
          <a:bodyPr/>
          <a:lstStyle/>
          <a:p>
            <a:fld id="{670C4ABF-DB7C-44CD-8796-A351D6B7F7F7}" type="slidenum">
              <a:rPr lang="en-US" smtClean="0"/>
              <a:pPr/>
              <a:t>1</a:t>
            </a:fld>
            <a:endParaRPr lang="en-US" dirty="0"/>
          </a:p>
        </p:txBody>
      </p:sp>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a:prstGeom prst="rect">
            <a:avLst/>
          </a:prstGeom>
          <a:noFill/>
          <a:ln w="12700">
            <a:solidFill>
              <a:prstClr val="black"/>
            </a:solidFill>
          </a:ln>
        </p:spPr>
      </p:sp>
      <p:sp>
        <p:nvSpPr>
          <p:cNvPr id="3" name="Notes Placeholder 2"/>
          <p:cNvSpPr>
            <a:spLocks noGrp="1"/>
          </p:cNvSpPr>
          <p:nvPr>
            <p:ph type="body" idx="1"/>
          </p:nvPr>
        </p:nvSpPr>
        <p:spPr>
          <a:xfrm>
            <a:off x="701040" y="4415790"/>
            <a:ext cx="5608320" cy="4183380"/>
          </a:xfrm>
          <a:prstGeom prst="rect">
            <a:avLst/>
          </a:prstGeom>
        </p:spPr>
        <p:txBody>
          <a:bodyPr>
            <a:normAutofit/>
          </a:bodyPr>
          <a:lstStyle/>
          <a:p>
            <a:r>
              <a:rPr lang="en-US" dirty="0"/>
              <a:t>From House Report 111-132, S Con Res 13</a:t>
            </a:r>
          </a:p>
        </p:txBody>
      </p:sp>
      <p:sp>
        <p:nvSpPr>
          <p:cNvPr id="4" name="Slide Number Placeholder 3"/>
          <p:cNvSpPr>
            <a:spLocks noGrp="1"/>
          </p:cNvSpPr>
          <p:nvPr>
            <p:ph type="sldNum" sz="quarter" idx="10"/>
          </p:nvPr>
        </p:nvSpPr>
        <p:spPr/>
        <p:txBody>
          <a:bodyPr/>
          <a:lstStyle/>
          <a:p>
            <a:fld id="{EDA4B31B-5BB3-46FD-BF56-A6C35C051746}" type="slidenum">
              <a:rPr lang="en-US" smtClean="0"/>
              <a:pPr/>
              <a:t>32</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a:prstGeom prst="rect">
            <a:avLst/>
          </a:prstGeom>
          <a:noFill/>
          <a:ln w="12700">
            <a:solidFill>
              <a:prstClr val="black"/>
            </a:solidFill>
          </a:ln>
        </p:spPr>
      </p:sp>
      <p:sp>
        <p:nvSpPr>
          <p:cNvPr id="3" name="Notes Placeholder 2"/>
          <p:cNvSpPr>
            <a:spLocks noGrp="1"/>
          </p:cNvSpPr>
          <p:nvPr>
            <p:ph type="body" idx="1"/>
          </p:nvPr>
        </p:nvSpPr>
        <p:spPr>
          <a:xfrm>
            <a:off x="701040" y="4415790"/>
            <a:ext cx="5608320" cy="4183380"/>
          </a:xfrm>
          <a:prstGeom prst="rect">
            <a:avLst/>
          </a:prstGeom>
        </p:spPr>
        <p:txBody>
          <a:bodyPr>
            <a:normAutofit/>
          </a:bodyPr>
          <a:lstStyle/>
          <a:p>
            <a:r>
              <a:rPr lang="en-US" dirty="0"/>
              <a:t>From House Report 111-132, S Con Res 13</a:t>
            </a:r>
          </a:p>
          <a:p>
            <a:endParaRPr lang="en-US" dirty="0"/>
          </a:p>
        </p:txBody>
      </p:sp>
      <p:sp>
        <p:nvSpPr>
          <p:cNvPr id="4" name="Slide Number Placeholder 3"/>
          <p:cNvSpPr>
            <a:spLocks noGrp="1"/>
          </p:cNvSpPr>
          <p:nvPr>
            <p:ph type="sldNum" sz="quarter" idx="10"/>
          </p:nvPr>
        </p:nvSpPr>
        <p:spPr/>
        <p:txBody>
          <a:bodyPr/>
          <a:lstStyle/>
          <a:p>
            <a:fld id="{EDA4B31B-5BB3-46FD-BF56-A6C35C051746}" type="slidenum">
              <a:rPr lang="en-US" smtClean="0"/>
              <a:pPr/>
              <a:t>38</a:t>
            </a:fld>
            <a:endParaRPr lang="en-US"/>
          </a:p>
        </p:txBody>
      </p:sp>
    </p:spTree>
    <p:extLst>
      <p:ext uri="{BB962C8B-B14F-4D97-AF65-F5344CB8AC3E}">
        <p14:creationId xmlns:p14="http://schemas.microsoft.com/office/powerpoint/2010/main" val="996206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a:prstGeom prst="rect">
            <a:avLst/>
          </a:prstGeom>
          <a:noFill/>
          <a:ln w="12700">
            <a:solidFill>
              <a:prstClr val="black"/>
            </a:solidFill>
          </a:ln>
        </p:spPr>
      </p:sp>
      <p:sp>
        <p:nvSpPr>
          <p:cNvPr id="3" name="Notes Placeholder 2"/>
          <p:cNvSpPr>
            <a:spLocks noGrp="1"/>
          </p:cNvSpPr>
          <p:nvPr>
            <p:ph type="body" idx="1"/>
          </p:nvPr>
        </p:nvSpPr>
        <p:spPr>
          <a:xfrm>
            <a:off x="701040" y="4415790"/>
            <a:ext cx="5608320" cy="4183380"/>
          </a:xfrm>
          <a:prstGeom prst="rect">
            <a:avLst/>
          </a:prstGeom>
        </p:spPr>
        <p:txBody>
          <a:bodyPr>
            <a:normAutofit/>
          </a:bodyPr>
          <a:lstStyle/>
          <a:p>
            <a:r>
              <a:rPr lang="en-US" dirty="0"/>
              <a:t>From HR 3288, FY2010 appropriations bill</a:t>
            </a:r>
          </a:p>
        </p:txBody>
      </p:sp>
      <p:sp>
        <p:nvSpPr>
          <p:cNvPr id="4" name="Slide Number Placeholder 3"/>
          <p:cNvSpPr>
            <a:spLocks noGrp="1"/>
          </p:cNvSpPr>
          <p:nvPr>
            <p:ph type="sldNum" sz="quarter" idx="10"/>
          </p:nvPr>
        </p:nvSpPr>
        <p:spPr/>
        <p:txBody>
          <a:bodyPr/>
          <a:lstStyle/>
          <a:p>
            <a:fld id="{EDA4B31B-5BB3-46FD-BF56-A6C35C051746}" type="slidenum">
              <a:rPr lang="en-US" smtClean="0"/>
              <a:pPr/>
              <a:t>39</a:t>
            </a:fld>
            <a:endParaRPr lang="en-US"/>
          </a:p>
        </p:txBody>
      </p:sp>
    </p:spTree>
    <p:extLst>
      <p:ext uri="{BB962C8B-B14F-4D97-AF65-F5344CB8AC3E}">
        <p14:creationId xmlns:p14="http://schemas.microsoft.com/office/powerpoint/2010/main" val="53684136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a:prstGeom prst="rect">
            <a:avLst/>
          </a:prstGeom>
          <a:noFill/>
          <a:ln w="12700">
            <a:solidFill>
              <a:prstClr val="black"/>
            </a:solidFill>
          </a:ln>
        </p:spPr>
      </p:sp>
      <p:sp>
        <p:nvSpPr>
          <p:cNvPr id="3" name="Notes Placeholder 2"/>
          <p:cNvSpPr>
            <a:spLocks noGrp="1"/>
          </p:cNvSpPr>
          <p:nvPr>
            <p:ph type="body" idx="1"/>
          </p:nvPr>
        </p:nvSpPr>
        <p:spPr>
          <a:xfrm>
            <a:off x="701040" y="4415790"/>
            <a:ext cx="5608320" cy="4183380"/>
          </a:xfrm>
          <a:prstGeom prst="rect">
            <a:avLst/>
          </a:prstGeom>
        </p:spPr>
        <p:txBody>
          <a:bodyPr>
            <a:normAutofit/>
          </a:bodyPr>
          <a:lstStyle/>
          <a:p>
            <a:r>
              <a:rPr lang="en-US" dirty="0"/>
              <a:t>From House Report 111-132, S Con Res 13</a:t>
            </a:r>
          </a:p>
          <a:p>
            <a:endParaRPr lang="en-US" dirty="0"/>
          </a:p>
        </p:txBody>
      </p:sp>
      <p:sp>
        <p:nvSpPr>
          <p:cNvPr id="4" name="Slide Number Placeholder 3"/>
          <p:cNvSpPr>
            <a:spLocks noGrp="1"/>
          </p:cNvSpPr>
          <p:nvPr>
            <p:ph type="sldNum" sz="quarter" idx="10"/>
          </p:nvPr>
        </p:nvSpPr>
        <p:spPr/>
        <p:txBody>
          <a:bodyPr/>
          <a:lstStyle/>
          <a:p>
            <a:fld id="{EDA4B31B-5BB3-46FD-BF56-A6C35C051746}" type="slidenum">
              <a:rPr lang="en-US" smtClean="0"/>
              <a:pPr/>
              <a:t>40</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7"/>
          <p:cNvSpPr>
            <a:spLocks noGrp="1" noChangeArrowheads="1"/>
          </p:cNvSpPr>
          <p:nvPr>
            <p:ph type="sldNum" sz="quarter" idx="5"/>
          </p:nvPr>
        </p:nvSpPr>
        <p:spPr>
          <a:noFill/>
        </p:spPr>
        <p:txBody>
          <a:bodyPr/>
          <a:lstStyle/>
          <a:p>
            <a:fld id="{2990822F-AFB5-4A8F-9C68-4FB92F36FE06}" type="slidenum">
              <a:rPr lang="en-US" smtClean="0"/>
              <a:pPr/>
              <a:t>41</a:t>
            </a:fld>
            <a:endParaRPr lang="en-US"/>
          </a:p>
        </p:txBody>
      </p:sp>
      <p:sp>
        <p:nvSpPr>
          <p:cNvPr id="63490" name="Rectangle 2"/>
          <p:cNvSpPr>
            <a:spLocks noGrp="1" noRot="1" noChangeAspect="1" noChangeArrowheads="1" noTextEdit="1"/>
          </p:cNvSpPr>
          <p:nvPr>
            <p:ph type="sldImg"/>
          </p:nvPr>
        </p:nvSpPr>
        <p:spPr>
          <a:ln/>
        </p:spPr>
      </p:sp>
      <p:sp>
        <p:nvSpPr>
          <p:cNvPr id="63491"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7"/>
          <p:cNvSpPr>
            <a:spLocks noGrp="1" noChangeArrowheads="1"/>
          </p:cNvSpPr>
          <p:nvPr>
            <p:ph type="sldNum" sz="quarter" idx="5"/>
          </p:nvPr>
        </p:nvSpPr>
        <p:spPr>
          <a:noFill/>
        </p:spPr>
        <p:txBody>
          <a:bodyPr/>
          <a:lstStyle/>
          <a:p>
            <a:fld id="{AF9EBFD6-D546-4809-9C0D-FB59FCB7A67F}" type="slidenum">
              <a:rPr lang="en-US" smtClean="0"/>
              <a:pPr/>
              <a:t>42</a:t>
            </a:fld>
            <a:endParaRPr lang="en-US"/>
          </a:p>
        </p:txBody>
      </p:sp>
      <p:sp>
        <p:nvSpPr>
          <p:cNvPr id="65538" name="Rectangle 2"/>
          <p:cNvSpPr>
            <a:spLocks noGrp="1" noRot="1" noChangeAspect="1" noChangeArrowheads="1" noTextEdit="1"/>
          </p:cNvSpPr>
          <p:nvPr>
            <p:ph type="sldImg"/>
          </p:nvPr>
        </p:nvSpPr>
        <p:spPr>
          <a:ln/>
        </p:spPr>
      </p:sp>
      <p:sp>
        <p:nvSpPr>
          <p:cNvPr id="65539"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a:spLocks noGrp="1" noChangeArrowheads="1"/>
          </p:cNvSpPr>
          <p:nvPr>
            <p:ph type="sldNum" sz="quarter" idx="5"/>
          </p:nvPr>
        </p:nvSpPr>
        <p:spPr>
          <a:noFill/>
        </p:spPr>
        <p:txBody>
          <a:bodyPr/>
          <a:lstStyle/>
          <a:p>
            <a:fld id="{AFDA7055-174C-45CF-BB1D-EB44C1DFAF45}" type="slidenum">
              <a:rPr lang="en-US" smtClean="0"/>
              <a:pPr/>
              <a:t>43</a:t>
            </a:fld>
            <a:endParaRPr lang="en-US"/>
          </a:p>
        </p:txBody>
      </p:sp>
      <p:sp>
        <p:nvSpPr>
          <p:cNvPr id="71682" name="Rectangle 2"/>
          <p:cNvSpPr>
            <a:spLocks noGrp="1" noRot="1" noChangeAspect="1" noChangeArrowheads="1" noTextEdit="1"/>
          </p:cNvSpPr>
          <p:nvPr>
            <p:ph type="sldImg"/>
          </p:nvPr>
        </p:nvSpPr>
        <p:spPr>
          <a:ln/>
        </p:spPr>
      </p:sp>
      <p:sp>
        <p:nvSpPr>
          <p:cNvPr id="71683"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a:spLocks noGrp="1" noChangeArrowheads="1"/>
          </p:cNvSpPr>
          <p:nvPr>
            <p:ph type="sldNum" sz="quarter" idx="5"/>
          </p:nvPr>
        </p:nvSpPr>
        <p:spPr>
          <a:noFill/>
        </p:spPr>
        <p:txBody>
          <a:bodyPr/>
          <a:lstStyle/>
          <a:p>
            <a:fld id="{3D0ED1B8-5BF5-43F4-B1B6-2734D50A5EFD}" type="slidenum">
              <a:rPr lang="en-US" smtClean="0"/>
              <a:pPr/>
              <a:t>44</a:t>
            </a:fld>
            <a:endParaRPr lang="en-US"/>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a:spLocks noGrp="1" noChangeArrowheads="1"/>
          </p:cNvSpPr>
          <p:nvPr>
            <p:ph type="sldNum" sz="quarter" idx="5"/>
          </p:nvPr>
        </p:nvSpPr>
        <p:spPr>
          <a:noFill/>
        </p:spPr>
        <p:txBody>
          <a:bodyPr/>
          <a:lstStyle/>
          <a:p>
            <a:fld id="{5C2648F2-5C61-491E-B2AA-565CF2B3D0E7}" type="slidenum">
              <a:rPr lang="en-US" smtClean="0"/>
              <a:pPr/>
              <a:t>2</a:t>
            </a:fld>
            <a:endParaRPr lang="en-US" dirty="0"/>
          </a:p>
        </p:txBody>
      </p:sp>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7"/>
          <p:cNvSpPr>
            <a:spLocks noGrp="1" noChangeArrowheads="1"/>
          </p:cNvSpPr>
          <p:nvPr>
            <p:ph type="sldNum" sz="quarter" idx="5"/>
          </p:nvPr>
        </p:nvSpPr>
        <p:spPr>
          <a:noFill/>
        </p:spPr>
        <p:txBody>
          <a:bodyPr/>
          <a:lstStyle/>
          <a:p>
            <a:fld id="{E5B547B7-A85E-425B-A1D5-2336C2FDA310}" type="slidenum">
              <a:rPr lang="en-US" smtClean="0"/>
              <a:pPr/>
              <a:t>12</a:t>
            </a:fld>
            <a:endParaRPr lang="en-US" dirty="0"/>
          </a:p>
        </p:txBody>
      </p:sp>
      <p:sp>
        <p:nvSpPr>
          <p:cNvPr id="57346" name="Rectangle 2"/>
          <p:cNvSpPr>
            <a:spLocks noGrp="1" noRot="1" noChangeAspect="1" noChangeArrowheads="1" noTextEdit="1"/>
          </p:cNvSpPr>
          <p:nvPr>
            <p:ph type="sldImg"/>
          </p:nvPr>
        </p:nvSpPr>
        <p:spPr>
          <a:ln/>
        </p:spPr>
      </p:sp>
      <p:sp>
        <p:nvSpPr>
          <p:cNvPr id="57347" name="Rectangle 3"/>
          <p:cNvSpPr>
            <a:spLocks noGrp="1" noChangeArrowheads="1"/>
          </p:cNvSpPr>
          <p:nvPr>
            <p:ph type="body" idx="1"/>
          </p:nvPr>
        </p:nvSpPr>
        <p:spPr>
          <a:noFill/>
          <a:ln/>
        </p:spPr>
        <p:txBody>
          <a:bodyPr/>
          <a:lstStyle/>
          <a:p>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a:spLocks noGrp="1" noChangeArrowheads="1"/>
          </p:cNvSpPr>
          <p:nvPr>
            <p:ph type="sldNum" sz="quarter" idx="5"/>
          </p:nvPr>
        </p:nvSpPr>
        <p:spPr>
          <a:noFill/>
        </p:spPr>
        <p:txBody>
          <a:bodyPr/>
          <a:lstStyle/>
          <a:p>
            <a:pPr defTabSz="947738"/>
            <a:fld id="{BD74486B-18E7-47ED-97B0-62DB00884A2A}" type="slidenum">
              <a:rPr lang="en-US" smtClean="0"/>
              <a:pPr defTabSz="947738"/>
              <a:t>14</a:t>
            </a:fld>
            <a:endParaRPr lang="en-US"/>
          </a:p>
        </p:txBody>
      </p:sp>
      <p:sp>
        <p:nvSpPr>
          <p:cNvPr id="55298" name="Rectangle 2"/>
          <p:cNvSpPr>
            <a:spLocks noGrp="1" noRot="1" noChangeAspect="1" noChangeArrowheads="1" noTextEdit="1"/>
          </p:cNvSpPr>
          <p:nvPr>
            <p:ph type="sldImg"/>
          </p:nvPr>
        </p:nvSpPr>
        <p:spPr>
          <a:ln/>
        </p:spPr>
      </p:sp>
      <p:sp>
        <p:nvSpPr>
          <p:cNvPr id="55299" name="Rectangle 3"/>
          <p:cNvSpPr>
            <a:spLocks noGrp="1" noChangeArrowheads="1"/>
          </p:cNvSpPr>
          <p:nvPr>
            <p:ph type="body" idx="1"/>
          </p:nvPr>
        </p:nvSpPr>
        <p:spPr>
          <a:noFill/>
          <a:ln/>
        </p:spPr>
        <p:txBody>
          <a:bodyPr/>
          <a:lstStyle/>
          <a:p>
            <a:endParaRPr lang="en-US" dirty="0"/>
          </a:p>
        </p:txBody>
      </p:sp>
    </p:spTree>
    <p:extLst>
      <p:ext uri="{BB962C8B-B14F-4D97-AF65-F5344CB8AC3E}">
        <p14:creationId xmlns:p14="http://schemas.microsoft.com/office/powerpoint/2010/main" val="4020638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7"/>
          <p:cNvSpPr>
            <a:spLocks noGrp="1" noChangeArrowheads="1"/>
          </p:cNvSpPr>
          <p:nvPr>
            <p:ph type="sldNum" sz="quarter" idx="5"/>
          </p:nvPr>
        </p:nvSpPr>
        <p:spPr>
          <a:noFill/>
        </p:spPr>
        <p:txBody>
          <a:bodyPr/>
          <a:lstStyle/>
          <a:p>
            <a:fld id="{D0E0E30A-2773-4EFA-B65E-0D2827A4A70C}" type="slidenum">
              <a:rPr lang="en-US" smtClean="0"/>
              <a:pPr/>
              <a:t>16</a:t>
            </a:fld>
            <a:endParaRPr lang="en-US"/>
          </a:p>
        </p:txBody>
      </p:sp>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32495445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7"/>
          <p:cNvSpPr>
            <a:spLocks noGrp="1" noChangeArrowheads="1"/>
          </p:cNvSpPr>
          <p:nvPr>
            <p:ph type="sldNum" sz="quarter" idx="5"/>
          </p:nvPr>
        </p:nvSpPr>
        <p:spPr>
          <a:noFill/>
        </p:spPr>
        <p:txBody>
          <a:bodyPr/>
          <a:lstStyle/>
          <a:p>
            <a:fld id="{84D385E6-CEDA-40AB-92F5-CBA98E388726}" type="slidenum">
              <a:rPr lang="en-US" smtClean="0"/>
              <a:pPr/>
              <a:t>17</a:t>
            </a:fld>
            <a:endParaRPr lang="en-US"/>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4168507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7"/>
          <p:cNvSpPr>
            <a:spLocks noGrp="1" noChangeArrowheads="1"/>
          </p:cNvSpPr>
          <p:nvPr>
            <p:ph type="sldNum" sz="quarter" idx="5"/>
          </p:nvPr>
        </p:nvSpPr>
        <p:spPr>
          <a:noFill/>
        </p:spPr>
        <p:txBody>
          <a:bodyPr/>
          <a:lstStyle/>
          <a:p>
            <a:fld id="{C6763DF1-71BF-417B-BB65-145529162616}" type="slidenum">
              <a:rPr lang="en-US" smtClean="0"/>
              <a:pPr/>
              <a:t>18</a:t>
            </a:fld>
            <a:endParaRPr lang="en-US"/>
          </a:p>
        </p:txBody>
      </p:sp>
      <p:sp>
        <p:nvSpPr>
          <p:cNvPr id="61442" name="Rectangle 2"/>
          <p:cNvSpPr>
            <a:spLocks noGrp="1" noRot="1" noChangeAspect="1" noChangeArrowheads="1" noTextEdit="1"/>
          </p:cNvSpPr>
          <p:nvPr>
            <p:ph type="sldImg"/>
          </p:nvPr>
        </p:nvSpPr>
        <p:spPr>
          <a:ln/>
        </p:spPr>
      </p:sp>
      <p:sp>
        <p:nvSpPr>
          <p:cNvPr id="61443" name="Rectangle 3"/>
          <p:cNvSpPr>
            <a:spLocks noGrp="1" noChangeArrowheads="1"/>
          </p:cNvSpPr>
          <p:nvPr>
            <p:ph type="body" idx="1"/>
          </p:nvPr>
        </p:nvSpPr>
        <p:spPr>
          <a:noFill/>
          <a:ln/>
        </p:spPr>
        <p:txBody>
          <a:bodyPr/>
          <a:lstStyle/>
          <a:p>
            <a:pPr lvl="1"/>
            <a:r>
              <a:rPr lang="en-US"/>
              <a:t>Michael McCaul (TX-10)</a:t>
            </a:r>
          </a:p>
          <a:p>
            <a:pPr lvl="1"/>
            <a:r>
              <a:rPr lang="en-US"/>
              <a:t>Ken Calvert (CA-44)	</a:t>
            </a:r>
          </a:p>
          <a:p>
            <a:pPr lvl="1"/>
            <a:r>
              <a:rPr lang="en-US"/>
              <a:t>Robert E. "Bud" Cramer (AL-5)	</a:t>
            </a:r>
          </a:p>
          <a:p>
            <a:pPr lvl="1"/>
            <a:r>
              <a:rPr lang="en-US"/>
              <a:t>John Culberson (TX-7)</a:t>
            </a:r>
          </a:p>
          <a:p>
            <a:pPr lvl="1"/>
            <a:r>
              <a:rPr lang="en-US"/>
              <a:t>Dave Weldon (FL-15)</a:t>
            </a:r>
          </a:p>
          <a:p>
            <a:pPr lvl="1"/>
            <a:r>
              <a:rPr lang="en-US"/>
              <a:t>Lamar Smith (TX-21)</a:t>
            </a:r>
          </a:p>
          <a:p>
            <a:pPr lvl="1"/>
            <a:r>
              <a:rPr lang="en-US"/>
              <a:t>Ralph Hall	 (TX-4)</a:t>
            </a:r>
          </a:p>
          <a:p>
            <a:pPr lvl="1"/>
            <a:r>
              <a:rPr lang="en-US"/>
              <a:t>Robert Aderholt (AL-4)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7"/>
          <p:cNvSpPr>
            <a:spLocks noGrp="1" noChangeArrowheads="1"/>
          </p:cNvSpPr>
          <p:nvPr>
            <p:ph type="sldNum" sz="quarter" idx="5"/>
          </p:nvPr>
        </p:nvSpPr>
        <p:spPr>
          <a:noFill/>
        </p:spPr>
        <p:txBody>
          <a:bodyPr/>
          <a:lstStyle/>
          <a:p>
            <a:fld id="{1E39AD93-3431-4D58-887F-5765F5F92920}" type="slidenum">
              <a:rPr lang="en-US" smtClean="0"/>
              <a:pPr/>
              <a:t>26</a:t>
            </a:fld>
            <a:endParaRPr lang="en-US"/>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2841272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7"/>
          <p:cNvSpPr>
            <a:spLocks noGrp="1" noChangeArrowheads="1"/>
          </p:cNvSpPr>
          <p:nvPr>
            <p:ph type="sldNum" sz="quarter" idx="5"/>
          </p:nvPr>
        </p:nvSpPr>
        <p:spPr>
          <a:noFill/>
        </p:spPr>
        <p:txBody>
          <a:bodyPr/>
          <a:lstStyle/>
          <a:p>
            <a:fld id="{83DE1DE9-6056-4C1A-B1E5-AEEBBCF3060D}" type="slidenum">
              <a:rPr lang="en-US" smtClean="0"/>
              <a:pPr/>
              <a:t>29</a:t>
            </a:fld>
            <a:endParaRPr lang="en-US"/>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a:noFill/>
          <a:ln/>
        </p:spPr>
        <p:txBody>
          <a:bodyPr/>
          <a:lstStyle/>
          <a:p>
            <a:endParaRPr lang="en-US"/>
          </a:p>
        </p:txBody>
      </p:sp>
    </p:spTree>
    <p:extLst>
      <p:ext uri="{BB962C8B-B14F-4D97-AF65-F5344CB8AC3E}">
        <p14:creationId xmlns:p14="http://schemas.microsoft.com/office/powerpoint/2010/main" val="12348293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6" name="Rectangle 6"/>
          <p:cNvSpPr>
            <a:spLocks noGrp="1" noChangeArrowheads="1"/>
          </p:cNvSpPr>
          <p:nvPr>
            <p:ph type="sldNum" sz="quarter" idx="12"/>
          </p:nvPr>
        </p:nvSpPr>
        <p:spPr>
          <a:ln/>
        </p:spPr>
        <p:txBody>
          <a:bodyPr/>
          <a:lstStyle>
            <a:lvl1pPr>
              <a:defRPr/>
            </a:lvl1pPr>
          </a:lstStyle>
          <a:p>
            <a:pPr>
              <a:defRPr/>
            </a:pPr>
            <a:fld id="{97D45DEC-E7C6-4187-BEAC-D2E2B4E74F98}"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6" name="Rectangle 6"/>
          <p:cNvSpPr>
            <a:spLocks noGrp="1" noChangeArrowheads="1"/>
          </p:cNvSpPr>
          <p:nvPr>
            <p:ph type="sldNum" sz="quarter" idx="12"/>
          </p:nvPr>
        </p:nvSpPr>
        <p:spPr>
          <a:ln/>
        </p:spPr>
        <p:txBody>
          <a:bodyPr/>
          <a:lstStyle>
            <a:lvl1pPr>
              <a:defRPr/>
            </a:lvl1pPr>
          </a:lstStyle>
          <a:p>
            <a:pPr>
              <a:defRPr/>
            </a:pPr>
            <a:fld id="{F45EB86C-3FC1-4074-BBE3-C251EA34085D}"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6" name="Rectangle 6"/>
          <p:cNvSpPr>
            <a:spLocks noGrp="1" noChangeArrowheads="1"/>
          </p:cNvSpPr>
          <p:nvPr>
            <p:ph type="sldNum" sz="quarter" idx="12"/>
          </p:nvPr>
        </p:nvSpPr>
        <p:spPr>
          <a:ln/>
        </p:spPr>
        <p:txBody>
          <a:bodyPr/>
          <a:lstStyle>
            <a:lvl1pPr>
              <a:defRPr/>
            </a:lvl1pPr>
          </a:lstStyle>
          <a:p>
            <a:pPr>
              <a:defRPr/>
            </a:pPr>
            <a:fld id="{C658E1B2-F97F-4F18-A1D6-79ADFAF7EA06}"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SmartArt Placeholder 2"/>
          <p:cNvSpPr>
            <a:spLocks noGrp="1"/>
          </p:cNvSpPr>
          <p:nvPr>
            <p:ph type="dgm" idx="1"/>
          </p:nvPr>
        </p:nvSpPr>
        <p:spPr>
          <a:xfrm>
            <a:off x="457200" y="1600200"/>
            <a:ext cx="8229600" cy="4525963"/>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6" name="Rectangle 6"/>
          <p:cNvSpPr>
            <a:spLocks noGrp="1" noChangeArrowheads="1"/>
          </p:cNvSpPr>
          <p:nvPr>
            <p:ph type="sldNum" sz="quarter" idx="12"/>
          </p:nvPr>
        </p:nvSpPr>
        <p:spPr>
          <a:ln/>
        </p:spPr>
        <p:txBody>
          <a:bodyPr/>
          <a:lstStyle>
            <a:lvl1pPr>
              <a:defRPr/>
            </a:lvl1pPr>
          </a:lstStyle>
          <a:p>
            <a:pPr>
              <a:defRPr/>
            </a:pPr>
            <a:fld id="{800A73DA-DBC2-4B45-8F20-EEFBAA6B2ECB}"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able Placeholder 2"/>
          <p:cNvSpPr>
            <a:spLocks noGrp="1"/>
          </p:cNvSpPr>
          <p:nvPr>
            <p:ph type="tbl" idx="1"/>
          </p:nvPr>
        </p:nvSpPr>
        <p:spPr>
          <a:xfrm>
            <a:off x="457200" y="1600200"/>
            <a:ext cx="8229600" cy="4525963"/>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6" name="Rectangle 6"/>
          <p:cNvSpPr>
            <a:spLocks noGrp="1" noChangeArrowheads="1"/>
          </p:cNvSpPr>
          <p:nvPr>
            <p:ph type="sldNum" sz="quarter" idx="12"/>
          </p:nvPr>
        </p:nvSpPr>
        <p:spPr>
          <a:ln/>
        </p:spPr>
        <p:txBody>
          <a:bodyPr/>
          <a:lstStyle>
            <a:lvl1pPr>
              <a:defRPr/>
            </a:lvl1pPr>
          </a:lstStyle>
          <a:p>
            <a:pPr>
              <a:defRPr/>
            </a:pPr>
            <a:fld id="{7D7299D8-E4F6-4266-BAA3-81C80521F278}"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p:txBody>
          <a:bodyPr/>
          <a:lstStyle>
            <a:lvl1pPr>
              <a:defRPr/>
            </a:lvl1pPr>
          </a:lstStyle>
          <a:p>
            <a:pPr>
              <a:defRPr/>
            </a:pPr>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80045AEB-C31F-46E7-8BE1-2C7FD87BDB54}"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6" name="Rectangle 6"/>
          <p:cNvSpPr>
            <a:spLocks noGrp="1" noChangeArrowheads="1"/>
          </p:cNvSpPr>
          <p:nvPr>
            <p:ph type="sldNum" sz="quarter" idx="12"/>
          </p:nvPr>
        </p:nvSpPr>
        <p:spPr>
          <a:ln/>
        </p:spPr>
        <p:txBody>
          <a:bodyPr/>
          <a:lstStyle>
            <a:lvl1pPr>
              <a:defRPr/>
            </a:lvl1pPr>
          </a:lstStyle>
          <a:p>
            <a:pPr>
              <a:defRPr/>
            </a:pPr>
            <a:fld id="{C1FBF554-137D-450F-AC08-84AD6BF9A197}"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6" name="Rectangle 6"/>
          <p:cNvSpPr>
            <a:spLocks noGrp="1" noChangeArrowheads="1"/>
          </p:cNvSpPr>
          <p:nvPr>
            <p:ph type="sldNum" sz="quarter" idx="12"/>
          </p:nvPr>
        </p:nvSpPr>
        <p:spPr>
          <a:ln/>
        </p:spPr>
        <p:txBody>
          <a:bodyPr/>
          <a:lstStyle>
            <a:lvl1pPr>
              <a:defRPr/>
            </a:lvl1pPr>
          </a:lstStyle>
          <a:p>
            <a:pPr>
              <a:defRPr/>
            </a:pPr>
            <a:fld id="{107289FD-2C94-4BDA-A5CA-5DB26CBEAF16}"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7" name="Rectangle 6"/>
          <p:cNvSpPr>
            <a:spLocks noGrp="1" noChangeArrowheads="1"/>
          </p:cNvSpPr>
          <p:nvPr>
            <p:ph type="sldNum" sz="quarter" idx="12"/>
          </p:nvPr>
        </p:nvSpPr>
        <p:spPr>
          <a:ln/>
        </p:spPr>
        <p:txBody>
          <a:bodyPr/>
          <a:lstStyle>
            <a:lvl1pPr>
              <a:defRPr/>
            </a:lvl1pPr>
          </a:lstStyle>
          <a:p>
            <a:pPr>
              <a:defRPr/>
            </a:pPr>
            <a:fld id="{115844CF-097E-470B-87A3-75D83E5446AB}"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9" name="Rectangle 6"/>
          <p:cNvSpPr>
            <a:spLocks noGrp="1" noChangeArrowheads="1"/>
          </p:cNvSpPr>
          <p:nvPr>
            <p:ph type="sldNum" sz="quarter" idx="12"/>
          </p:nvPr>
        </p:nvSpPr>
        <p:spPr>
          <a:ln/>
        </p:spPr>
        <p:txBody>
          <a:bodyPr/>
          <a:lstStyle>
            <a:lvl1pPr>
              <a:defRPr/>
            </a:lvl1pPr>
          </a:lstStyle>
          <a:p>
            <a:pPr>
              <a:defRPr/>
            </a:pPr>
            <a:fld id="{574F1ADD-4D44-4A1E-ADA7-3003AB636603}"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5" name="Rectangle 6"/>
          <p:cNvSpPr>
            <a:spLocks noGrp="1" noChangeArrowheads="1"/>
          </p:cNvSpPr>
          <p:nvPr>
            <p:ph type="sldNum" sz="quarter" idx="12"/>
          </p:nvPr>
        </p:nvSpPr>
        <p:spPr>
          <a:ln/>
        </p:spPr>
        <p:txBody>
          <a:bodyPr/>
          <a:lstStyle>
            <a:lvl1pPr>
              <a:defRPr/>
            </a:lvl1pPr>
          </a:lstStyle>
          <a:p>
            <a:pPr>
              <a:defRPr/>
            </a:pPr>
            <a:fld id="{BA7CF04B-8428-42F6-BF8D-529582FED0A7}"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4" name="Rectangle 6"/>
          <p:cNvSpPr>
            <a:spLocks noGrp="1" noChangeArrowheads="1"/>
          </p:cNvSpPr>
          <p:nvPr>
            <p:ph type="sldNum" sz="quarter" idx="12"/>
          </p:nvPr>
        </p:nvSpPr>
        <p:spPr>
          <a:ln/>
        </p:spPr>
        <p:txBody>
          <a:bodyPr/>
          <a:lstStyle>
            <a:lvl1pPr>
              <a:defRPr/>
            </a:lvl1pPr>
          </a:lstStyle>
          <a:p>
            <a:pPr>
              <a:defRPr/>
            </a:pPr>
            <a:fld id="{18FA89C9-9F28-4AED-8CA1-3D605B6F7092}"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7" name="Rectangle 6"/>
          <p:cNvSpPr>
            <a:spLocks noGrp="1" noChangeArrowheads="1"/>
          </p:cNvSpPr>
          <p:nvPr>
            <p:ph type="sldNum" sz="quarter" idx="12"/>
          </p:nvPr>
        </p:nvSpPr>
        <p:spPr>
          <a:ln/>
        </p:spPr>
        <p:txBody>
          <a:bodyPr/>
          <a:lstStyle>
            <a:lvl1pPr>
              <a:defRPr/>
            </a:lvl1pPr>
          </a:lstStyle>
          <a:p>
            <a:pPr>
              <a:defRPr/>
            </a:pPr>
            <a:fld id="{4D29C23B-9220-4BDB-B503-4466D8168929}"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NASA Internal Use Only</a:t>
            </a:r>
          </a:p>
        </p:txBody>
      </p:sp>
      <p:sp>
        <p:nvSpPr>
          <p:cNvPr id="7" name="Rectangle 6"/>
          <p:cNvSpPr>
            <a:spLocks noGrp="1" noChangeArrowheads="1"/>
          </p:cNvSpPr>
          <p:nvPr>
            <p:ph type="sldNum" sz="quarter" idx="12"/>
          </p:nvPr>
        </p:nvSpPr>
        <p:spPr>
          <a:ln/>
        </p:spPr>
        <p:txBody>
          <a:bodyPr/>
          <a:lstStyle>
            <a:lvl1pPr>
              <a:defRPr/>
            </a:lvl1pPr>
          </a:lstStyle>
          <a:p>
            <a:pPr>
              <a:defRPr/>
            </a:pPr>
            <a:fld id="{7BEE4AEB-9424-4002-A91B-F2FDAAFD75A2}" type="slidenum">
              <a:rPr lang="en-US"/>
              <a:pPr>
                <a:defRPr/>
              </a:pPr>
              <a:t>‹#›</a:t>
            </a:fld>
            <a:endParaRPr lang="en-US"/>
          </a:p>
        </p:txBody>
      </p:sp>
    </p:spTree>
  </p:cSld>
  <p:clrMapOvr>
    <a:masterClrMapping/>
  </p:clrMapOvr>
  <p:transition spd="med">
    <p:newsflash/>
    <p:sndAc>
      <p:stSnd>
        <p:snd r:embed="rId1" name="cashreg.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758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100000"/>
              </a:lnSpc>
              <a:spcBef>
                <a:spcPct val="0"/>
              </a:spcBef>
              <a:buFontTx/>
              <a:buNone/>
              <a:defRPr sz="1400"/>
            </a:lvl1pPr>
          </a:lstStyle>
          <a:p>
            <a:pPr>
              <a:defRPr/>
            </a:pPr>
            <a:endParaRPr lang="en-US"/>
          </a:p>
        </p:txBody>
      </p:sp>
      <p:sp>
        <p:nvSpPr>
          <p:cNvPr id="6758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lnSpc>
                <a:spcPct val="100000"/>
              </a:lnSpc>
              <a:spcBef>
                <a:spcPct val="0"/>
              </a:spcBef>
              <a:buFontTx/>
              <a:buNone/>
              <a:defRPr sz="1400" b="1" i="1"/>
            </a:lvl1pPr>
          </a:lstStyle>
          <a:p>
            <a:pPr>
              <a:defRPr/>
            </a:pPr>
            <a:r>
              <a:rPr lang="en-US"/>
              <a:t>NASA Internal Use Only</a:t>
            </a:r>
          </a:p>
        </p:txBody>
      </p:sp>
      <p:sp>
        <p:nvSpPr>
          <p:cNvPr id="6759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100000"/>
              </a:lnSpc>
              <a:spcBef>
                <a:spcPct val="0"/>
              </a:spcBef>
              <a:buFontTx/>
              <a:buNone/>
              <a:defRPr sz="1400"/>
            </a:lvl1pPr>
          </a:lstStyle>
          <a:p>
            <a:pPr>
              <a:defRPr/>
            </a:pPr>
            <a:fld id="{AF6CD4DB-7589-4227-9665-CD3496F2D15D}" type="slidenum">
              <a:rPr lang="en-US"/>
              <a:pPr>
                <a:defRPr/>
              </a:pPr>
              <a:t>‹#›</a:t>
            </a:fld>
            <a:endParaRPr lang="en-US"/>
          </a:p>
        </p:txBody>
      </p:sp>
      <p:pic>
        <p:nvPicPr>
          <p:cNvPr id="1031" name="Picture 7" descr="meatball"/>
          <p:cNvPicPr>
            <a:picLocks noChangeAspect="1" noChangeArrowheads="1"/>
          </p:cNvPicPr>
          <p:nvPr userDrawn="1"/>
        </p:nvPicPr>
        <p:blipFill>
          <a:blip r:embed="rId17" cstate="print"/>
          <a:srcRect/>
          <a:stretch>
            <a:fillRect/>
          </a:stretch>
        </p:blipFill>
        <p:spPr bwMode="auto">
          <a:xfrm>
            <a:off x="7832725" y="401638"/>
            <a:ext cx="1082675" cy="893762"/>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Lst>
  <p:transition spd="med">
    <p:newsflash/>
    <p:sndAc>
      <p:stSnd>
        <p:snd r:embed="rId16" name="cashreg.wav"/>
      </p:stSnd>
    </p:sndAc>
  </p:transition>
  <p:hf hdr="0" ftr="0" dt="0"/>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Franklin Gothic Book" pitchFamily="34" charset="0"/>
          <a:cs typeface="Arial" charset="0"/>
        </a:defRPr>
      </a:lvl2pPr>
      <a:lvl3pPr algn="ctr" rtl="0" eaLnBrk="0" fontAlgn="base" hangingPunct="0">
        <a:spcBef>
          <a:spcPct val="0"/>
        </a:spcBef>
        <a:spcAft>
          <a:spcPct val="0"/>
        </a:spcAft>
        <a:defRPr sz="3200" b="1">
          <a:solidFill>
            <a:schemeClr val="tx2"/>
          </a:solidFill>
          <a:latin typeface="Franklin Gothic Book" pitchFamily="34" charset="0"/>
          <a:cs typeface="Arial" charset="0"/>
        </a:defRPr>
      </a:lvl3pPr>
      <a:lvl4pPr algn="ctr" rtl="0" eaLnBrk="0" fontAlgn="base" hangingPunct="0">
        <a:spcBef>
          <a:spcPct val="0"/>
        </a:spcBef>
        <a:spcAft>
          <a:spcPct val="0"/>
        </a:spcAft>
        <a:defRPr sz="3200" b="1">
          <a:solidFill>
            <a:schemeClr val="tx2"/>
          </a:solidFill>
          <a:latin typeface="Franklin Gothic Book" pitchFamily="34" charset="0"/>
          <a:cs typeface="Arial" charset="0"/>
        </a:defRPr>
      </a:lvl4pPr>
      <a:lvl5pPr algn="ctr" rtl="0" eaLnBrk="0" fontAlgn="base" hangingPunct="0">
        <a:spcBef>
          <a:spcPct val="0"/>
        </a:spcBef>
        <a:spcAft>
          <a:spcPct val="0"/>
        </a:spcAft>
        <a:defRPr sz="3200" b="1">
          <a:solidFill>
            <a:schemeClr val="tx2"/>
          </a:solidFill>
          <a:latin typeface="Franklin Gothic Book" pitchFamily="34" charset="0"/>
          <a:cs typeface="Arial" charset="0"/>
        </a:defRPr>
      </a:lvl5pPr>
      <a:lvl6pPr marL="457200" algn="ctr" rtl="0" fontAlgn="base">
        <a:spcBef>
          <a:spcPct val="0"/>
        </a:spcBef>
        <a:spcAft>
          <a:spcPct val="0"/>
        </a:spcAft>
        <a:defRPr sz="3200" b="1">
          <a:solidFill>
            <a:schemeClr val="tx2"/>
          </a:solidFill>
          <a:latin typeface="Franklin Gothic Book" pitchFamily="34" charset="0"/>
          <a:cs typeface="Arial" charset="0"/>
        </a:defRPr>
      </a:lvl6pPr>
      <a:lvl7pPr marL="914400" algn="ctr" rtl="0" fontAlgn="base">
        <a:spcBef>
          <a:spcPct val="0"/>
        </a:spcBef>
        <a:spcAft>
          <a:spcPct val="0"/>
        </a:spcAft>
        <a:defRPr sz="3200" b="1">
          <a:solidFill>
            <a:schemeClr val="tx2"/>
          </a:solidFill>
          <a:latin typeface="Franklin Gothic Book" pitchFamily="34" charset="0"/>
          <a:cs typeface="Arial" charset="0"/>
        </a:defRPr>
      </a:lvl7pPr>
      <a:lvl8pPr marL="1371600" algn="ctr" rtl="0" fontAlgn="base">
        <a:spcBef>
          <a:spcPct val="0"/>
        </a:spcBef>
        <a:spcAft>
          <a:spcPct val="0"/>
        </a:spcAft>
        <a:defRPr sz="3200" b="1">
          <a:solidFill>
            <a:schemeClr val="tx2"/>
          </a:solidFill>
          <a:latin typeface="Franklin Gothic Book" pitchFamily="34" charset="0"/>
          <a:cs typeface="Arial" charset="0"/>
        </a:defRPr>
      </a:lvl8pPr>
      <a:lvl9pPr marL="1828800" algn="ctr" rtl="0" fontAlgn="base">
        <a:spcBef>
          <a:spcPct val="0"/>
        </a:spcBef>
        <a:spcAft>
          <a:spcPct val="0"/>
        </a:spcAft>
        <a:defRPr sz="3200" b="1">
          <a:solidFill>
            <a:schemeClr val="tx2"/>
          </a:solidFill>
          <a:latin typeface="Franklin Gothic Book" pitchFamily="34" charset="0"/>
          <a:cs typeface="Arial"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cs typeface="+mn-cs"/>
        </a:defRPr>
      </a:lvl2pPr>
      <a:lvl3pPr marL="1143000" indent="-228600" algn="l" rtl="0" eaLnBrk="0" fontAlgn="base" hangingPunct="0">
        <a:spcBef>
          <a:spcPct val="20000"/>
        </a:spcBef>
        <a:spcAft>
          <a:spcPct val="0"/>
        </a:spcAft>
        <a:buChar char="•"/>
        <a:defRPr sz="1600">
          <a:solidFill>
            <a:schemeClr val="tx1"/>
          </a:solidFill>
          <a:latin typeface="+mn-lt"/>
          <a:cs typeface="+mn-cs"/>
        </a:defRPr>
      </a:lvl3pPr>
      <a:lvl4pPr marL="1600200" indent="-228600" algn="l" rtl="0" eaLnBrk="0" fontAlgn="base" hangingPunct="0">
        <a:spcBef>
          <a:spcPct val="20000"/>
        </a:spcBef>
        <a:spcAft>
          <a:spcPct val="0"/>
        </a:spcAft>
        <a:buChar char="–"/>
        <a:defRPr sz="1400">
          <a:solidFill>
            <a:schemeClr val="tx1"/>
          </a:solidFill>
          <a:latin typeface="+mn-lt"/>
          <a:cs typeface="+mn-cs"/>
        </a:defRPr>
      </a:lvl4pPr>
      <a:lvl5pPr marL="2057400" indent="-228600" algn="l" rtl="0" eaLnBrk="0" fontAlgn="base" hangingPunct="0">
        <a:spcBef>
          <a:spcPct val="20000"/>
        </a:spcBef>
        <a:spcAft>
          <a:spcPct val="0"/>
        </a:spcAft>
        <a:buChar char="»"/>
        <a:defRPr sz="1400">
          <a:solidFill>
            <a:schemeClr val="tx1"/>
          </a:solidFill>
          <a:latin typeface="+mn-lt"/>
          <a:cs typeface="+mn-cs"/>
        </a:defRPr>
      </a:lvl5pPr>
      <a:lvl6pPr marL="2514600" indent="-228600" algn="l" rtl="0" fontAlgn="base">
        <a:spcBef>
          <a:spcPct val="20000"/>
        </a:spcBef>
        <a:spcAft>
          <a:spcPct val="0"/>
        </a:spcAft>
        <a:buChar char="»"/>
        <a:defRPr sz="1400">
          <a:solidFill>
            <a:schemeClr val="tx1"/>
          </a:solidFill>
          <a:latin typeface="+mn-lt"/>
          <a:cs typeface="+mn-cs"/>
        </a:defRPr>
      </a:lvl6pPr>
      <a:lvl7pPr marL="2971800" indent="-228600" algn="l" rtl="0" fontAlgn="base">
        <a:spcBef>
          <a:spcPct val="20000"/>
        </a:spcBef>
        <a:spcAft>
          <a:spcPct val="0"/>
        </a:spcAft>
        <a:buChar char="»"/>
        <a:defRPr sz="1400">
          <a:solidFill>
            <a:schemeClr val="tx1"/>
          </a:solidFill>
          <a:latin typeface="+mn-lt"/>
          <a:cs typeface="+mn-cs"/>
        </a:defRPr>
      </a:lvl7pPr>
      <a:lvl8pPr marL="3429000" indent="-228600" algn="l" rtl="0" fontAlgn="base">
        <a:spcBef>
          <a:spcPct val="20000"/>
        </a:spcBef>
        <a:spcAft>
          <a:spcPct val="0"/>
        </a:spcAft>
        <a:buChar char="»"/>
        <a:defRPr sz="1400">
          <a:solidFill>
            <a:schemeClr val="tx1"/>
          </a:solidFill>
          <a:latin typeface="+mn-lt"/>
          <a:cs typeface="+mn-cs"/>
        </a:defRPr>
      </a:lvl8pPr>
      <a:lvl9pPr marL="3886200" indent="-228600" algn="l" rtl="0" fontAlgn="base">
        <a:spcBef>
          <a:spcPct val="20000"/>
        </a:spcBef>
        <a:spcAft>
          <a:spcPct val="0"/>
        </a:spcAft>
        <a:buChar char="»"/>
        <a:defRPr sz="14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comments" Target="../comments/commen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ChangeArrowheads="1"/>
          </p:cNvSpPr>
          <p:nvPr>
            <p:ph type="ctrTitle"/>
          </p:nvPr>
        </p:nvSpPr>
        <p:spPr/>
        <p:txBody>
          <a:bodyPr/>
          <a:lstStyle/>
          <a:p>
            <a:pPr eaLnBrk="1" hangingPunct="1"/>
            <a:r>
              <a:rPr lang="en-US" sz="4400" dirty="0"/>
              <a:t>Working with Congress</a:t>
            </a:r>
          </a:p>
        </p:txBody>
      </p:sp>
      <p:pic>
        <p:nvPicPr>
          <p:cNvPr id="18434" name="Picture 3" descr="header"/>
          <p:cNvPicPr>
            <a:picLocks noChangeAspect="1" noChangeArrowheads="1"/>
          </p:cNvPicPr>
          <p:nvPr/>
        </p:nvPicPr>
        <p:blipFill>
          <a:blip r:embed="rId3" cstate="print"/>
          <a:srcRect/>
          <a:stretch>
            <a:fillRect/>
          </a:stretch>
        </p:blipFill>
        <p:spPr bwMode="auto">
          <a:xfrm>
            <a:off x="381000" y="4876800"/>
            <a:ext cx="8305800" cy="14478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p:txBody>
          <a:bodyPr/>
          <a:lstStyle/>
          <a:p>
            <a:pPr marL="0" indent="0" algn="ctr">
              <a:buNone/>
            </a:pPr>
            <a:r>
              <a:rPr lang="en-US" sz="4000" dirty="0"/>
              <a:t>The Committee Process</a:t>
            </a:r>
          </a:p>
        </p:txBody>
      </p:sp>
      <p:sp>
        <p:nvSpPr>
          <p:cNvPr id="3" name="Slide Number Placeholder 2"/>
          <p:cNvSpPr>
            <a:spLocks noGrp="1"/>
          </p:cNvSpPr>
          <p:nvPr>
            <p:ph type="sldNum" sz="quarter" idx="12"/>
          </p:nvPr>
        </p:nvSpPr>
        <p:spPr/>
        <p:txBody>
          <a:bodyPr/>
          <a:lstStyle/>
          <a:p>
            <a:pPr>
              <a:defRPr/>
            </a:pPr>
            <a:fld id="{80045AEB-C31F-46E7-8BE1-2C7FD87BDB54}" type="slidenum">
              <a:rPr lang="en-US" smtClean="0"/>
              <a:pPr>
                <a:defRPr/>
              </a:pPr>
              <a:t>10</a:t>
            </a:fld>
            <a:endParaRPr lang="en-US" dirty="0"/>
          </a:p>
        </p:txBody>
      </p:sp>
      <p:sp>
        <p:nvSpPr>
          <p:cNvPr id="4" name="TextBox 3"/>
          <p:cNvSpPr txBox="1"/>
          <p:nvPr/>
        </p:nvSpPr>
        <p:spPr>
          <a:xfrm>
            <a:off x="446690" y="1066800"/>
            <a:ext cx="8077200" cy="5632311"/>
          </a:xfrm>
          <a:prstGeom prst="rect">
            <a:avLst/>
          </a:prstGeom>
          <a:noFill/>
        </p:spPr>
        <p:txBody>
          <a:bodyPr wrap="square" rtlCol="0">
            <a:spAutoFit/>
          </a:bodyPr>
          <a:lstStyle/>
          <a:p>
            <a:r>
              <a:rPr lang="en-US" dirty="0"/>
              <a:t>Why do we focus on committees? </a:t>
            </a:r>
          </a:p>
          <a:p>
            <a:pPr lvl="1"/>
            <a:r>
              <a:rPr lang="en-US" b="1" u="sng" dirty="0">
                <a:solidFill>
                  <a:srgbClr val="FF0000"/>
                </a:solidFill>
              </a:rPr>
              <a:t>All legislation must go through a committee</a:t>
            </a:r>
          </a:p>
          <a:p>
            <a:pPr marL="285750" indent="-285750">
              <a:buFont typeface="Arial" panose="020B0604020202020204" pitchFamily="34" charset="0"/>
              <a:buChar char="•"/>
            </a:pPr>
            <a:r>
              <a:rPr lang="en-US" dirty="0"/>
              <a:t>Senate/House leadership define which committees will deal with particular issues</a:t>
            </a:r>
          </a:p>
          <a:p>
            <a:pPr marL="285750" indent="-285750">
              <a:buFont typeface="Arial" panose="020B0604020202020204" pitchFamily="34" charset="0"/>
              <a:buChar char="•"/>
            </a:pPr>
            <a:r>
              <a:rPr lang="en-US" dirty="0"/>
              <a:t>Committee Chairs are very powerful</a:t>
            </a:r>
          </a:p>
          <a:p>
            <a:pPr marL="742950" lvl="1" indent="-285750">
              <a:buFont typeface="Arial" panose="020B0604020202020204" pitchFamily="34" charset="0"/>
              <a:buChar char="•"/>
            </a:pPr>
            <a:r>
              <a:rPr lang="en-US" dirty="0"/>
              <a:t>Chairs are always from the majority party</a:t>
            </a:r>
          </a:p>
          <a:p>
            <a:pPr marL="742950" lvl="1" indent="-285750">
              <a:buFont typeface="Arial" panose="020B0604020202020204" pitchFamily="34" charset="0"/>
              <a:buChar char="•"/>
            </a:pPr>
            <a:r>
              <a:rPr lang="en-US" dirty="0"/>
              <a:t>A Chair can prevent the committee from acting on legislation</a:t>
            </a:r>
          </a:p>
          <a:p>
            <a:pPr marL="742950" lvl="1" indent="-285750">
              <a:buFont typeface="Arial" panose="020B0604020202020204" pitchFamily="34" charset="0"/>
              <a:buChar char="•"/>
            </a:pPr>
            <a:r>
              <a:rPr lang="en-US" dirty="0"/>
              <a:t>A Chair can force a committee to vote on legislation</a:t>
            </a:r>
          </a:p>
          <a:p>
            <a:pPr marL="742950" lvl="1" indent="-285750">
              <a:buFont typeface="Arial" panose="020B0604020202020204" pitchFamily="34" charset="0"/>
              <a:buChar char="•"/>
            </a:pPr>
            <a:r>
              <a:rPr lang="en-US" dirty="0"/>
              <a:t>The Chair appoints the vast majority of professional staff, who draft and analyze legislation</a:t>
            </a:r>
          </a:p>
          <a:p>
            <a:pPr marL="742950" lvl="1" indent="-285750">
              <a:buFont typeface="Arial" panose="020B0604020202020204" pitchFamily="34" charset="0"/>
              <a:buChar char="•"/>
            </a:pPr>
            <a:r>
              <a:rPr lang="en-US" dirty="0"/>
              <a:t>Chair can negotiate with other committees if there is an issue overlap</a:t>
            </a:r>
          </a:p>
          <a:p>
            <a:pPr marL="742950" lvl="1" indent="-285750">
              <a:buFont typeface="Arial" panose="020B0604020202020204" pitchFamily="34" charset="0"/>
              <a:buChar char="•"/>
            </a:pPr>
            <a:r>
              <a:rPr lang="en-US" dirty="0"/>
              <a:t>Leadership will defer to the Chair</a:t>
            </a:r>
          </a:p>
          <a:p>
            <a:pPr marL="742950" lvl="1" indent="-285750">
              <a:buFont typeface="Arial" panose="020B0604020202020204" pitchFamily="34" charset="0"/>
              <a:buChar char="•"/>
            </a:pPr>
            <a:r>
              <a:rPr lang="en-US" dirty="0"/>
              <a:t>Chairs are often, but not always, the most senior member of a committee</a:t>
            </a:r>
          </a:p>
          <a:p>
            <a:pPr marL="285750" indent="-285750">
              <a:buFont typeface="Arial" panose="020B0604020202020204" pitchFamily="34" charset="0"/>
              <a:buChar char="•"/>
            </a:pPr>
            <a:r>
              <a:rPr lang="en-US" dirty="0"/>
              <a:t>Committee Members are important</a:t>
            </a:r>
          </a:p>
          <a:p>
            <a:pPr marL="742950" lvl="1" indent="-285750">
              <a:buFont typeface="Arial" panose="020B0604020202020204" pitchFamily="34" charset="0"/>
              <a:buChar char="•"/>
            </a:pPr>
            <a:r>
              <a:rPr lang="en-US" dirty="0"/>
              <a:t>Legislation introduced by a Member of a Committee is much more likely to be acted on, or incorporated into legislation being worked on by the Committee</a:t>
            </a:r>
          </a:p>
          <a:p>
            <a:pPr marL="742950" lvl="1" indent="-285750">
              <a:buFont typeface="Arial" panose="020B0604020202020204" pitchFamily="34" charset="0"/>
              <a:buChar char="•"/>
            </a:pPr>
            <a:r>
              <a:rPr lang="en-US" dirty="0"/>
              <a:t>Members can work to amend and change drafts of legislation going through committee</a:t>
            </a:r>
          </a:p>
          <a:p>
            <a:pPr marL="742950" lvl="1" indent="-285750">
              <a:buFont typeface="Arial" panose="020B0604020202020204" pitchFamily="34" charset="0"/>
              <a:buChar char="•"/>
            </a:pPr>
            <a:r>
              <a:rPr lang="en-US" dirty="0"/>
              <a:t>Members try to be assigned to committees of interest to their district</a:t>
            </a:r>
          </a:p>
        </p:txBody>
      </p:sp>
    </p:spTree>
    <p:extLst>
      <p:ext uri="{BB962C8B-B14F-4D97-AF65-F5344CB8AC3E}">
        <p14:creationId xmlns:p14="http://schemas.microsoft.com/office/powerpoint/2010/main" val="1516767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Committees Affecting NASA</a:t>
            </a:r>
          </a:p>
        </p:txBody>
      </p:sp>
      <p:sp>
        <p:nvSpPr>
          <p:cNvPr id="3" name="Content Placeholder 2"/>
          <p:cNvSpPr>
            <a:spLocks noGrp="1"/>
          </p:cNvSpPr>
          <p:nvPr>
            <p:ph idx="1"/>
          </p:nvPr>
        </p:nvSpPr>
        <p:spPr>
          <a:xfrm>
            <a:off x="438807" y="1143000"/>
            <a:ext cx="8229600" cy="4525963"/>
          </a:xfrm>
        </p:spPr>
        <p:txBody>
          <a:bodyPr/>
          <a:lstStyle/>
          <a:p>
            <a:pPr marL="0" lvl="0" indent="0" eaLnBrk="1" hangingPunct="1">
              <a:spcBef>
                <a:spcPct val="0"/>
              </a:spcBef>
              <a:buNone/>
            </a:pPr>
            <a:r>
              <a:rPr lang="en-US" b="1" u="sng" kern="1200" dirty="0">
                <a:latin typeface="Franklin Gothic Book" pitchFamily="34" charset="0"/>
                <a:cs typeface="Arial" charset="0"/>
              </a:rPr>
              <a:t>Key Committees:</a:t>
            </a:r>
          </a:p>
          <a:p>
            <a:pPr marL="0" lvl="0" indent="0" eaLnBrk="1" hangingPunct="1">
              <a:spcBef>
                <a:spcPct val="0"/>
              </a:spcBef>
              <a:buNone/>
            </a:pPr>
            <a:r>
              <a:rPr lang="en-US" sz="1800" u="sng" kern="1200" dirty="0">
                <a:latin typeface="Franklin Gothic Book" pitchFamily="34" charset="0"/>
                <a:cs typeface="Arial" charset="0"/>
              </a:rPr>
              <a:t>House:</a:t>
            </a:r>
          </a:p>
          <a:p>
            <a:pPr marL="0" lvl="0" indent="0" eaLnBrk="1" hangingPunct="1">
              <a:spcBef>
                <a:spcPct val="0"/>
              </a:spcBef>
              <a:buNone/>
            </a:pPr>
            <a:r>
              <a:rPr lang="en-US" sz="1800" kern="1200" dirty="0">
                <a:latin typeface="Franklin Gothic Book" pitchFamily="34" charset="0"/>
                <a:cs typeface="Arial" charset="0"/>
              </a:rPr>
              <a:t>	Appropriations (Commerce, Science and Justice Subcommittee)</a:t>
            </a:r>
          </a:p>
          <a:p>
            <a:pPr marL="0" lvl="0" indent="0" eaLnBrk="1" hangingPunct="1">
              <a:spcBef>
                <a:spcPct val="0"/>
              </a:spcBef>
              <a:buNone/>
            </a:pPr>
            <a:r>
              <a:rPr lang="en-US" sz="1800" kern="1200" dirty="0">
                <a:latin typeface="Franklin Gothic Book" pitchFamily="34" charset="0"/>
                <a:cs typeface="Arial" charset="0"/>
              </a:rPr>
              <a:t>	Science Space and Technology  (Space and Aeronautics Subcommittee)</a:t>
            </a:r>
          </a:p>
          <a:p>
            <a:pPr marL="0" lvl="0" indent="0" eaLnBrk="1" hangingPunct="1">
              <a:spcBef>
                <a:spcPct val="0"/>
              </a:spcBef>
              <a:buNone/>
            </a:pPr>
            <a:r>
              <a:rPr lang="en-US" sz="1800" u="sng" kern="1200" dirty="0">
                <a:latin typeface="Franklin Gothic Book" pitchFamily="34" charset="0"/>
                <a:cs typeface="Arial" charset="0"/>
              </a:rPr>
              <a:t>Senate:</a:t>
            </a:r>
          </a:p>
          <a:p>
            <a:pPr marL="0" lvl="0" indent="0" eaLnBrk="1" hangingPunct="1">
              <a:spcBef>
                <a:spcPct val="0"/>
              </a:spcBef>
              <a:buNone/>
            </a:pPr>
            <a:r>
              <a:rPr lang="en-US" sz="1800" kern="1200" dirty="0">
                <a:latin typeface="Franklin Gothic Book" pitchFamily="34" charset="0"/>
                <a:cs typeface="Arial" charset="0"/>
              </a:rPr>
              <a:t>	Appropriations (Commerce, Science and Justice Subcommittee)</a:t>
            </a:r>
          </a:p>
          <a:p>
            <a:pPr marL="0" lvl="0" indent="0" eaLnBrk="1" hangingPunct="1">
              <a:spcBef>
                <a:spcPct val="0"/>
              </a:spcBef>
              <a:buNone/>
            </a:pPr>
            <a:r>
              <a:rPr lang="en-US" sz="1800" kern="1200" dirty="0">
                <a:latin typeface="Franklin Gothic Book" pitchFamily="34" charset="0"/>
                <a:cs typeface="Arial" charset="0"/>
              </a:rPr>
              <a:t>	Senate Commerce, Science and Transportation Committee</a:t>
            </a:r>
          </a:p>
          <a:p>
            <a:pPr marL="1257300" lvl="3" indent="0" eaLnBrk="1" hangingPunct="1">
              <a:spcBef>
                <a:spcPct val="0"/>
              </a:spcBef>
              <a:buNone/>
            </a:pPr>
            <a:r>
              <a:rPr lang="en-US" sz="1800" kern="1200" dirty="0">
                <a:latin typeface="Franklin Gothic Book" pitchFamily="34" charset="0"/>
                <a:cs typeface="Arial" charset="0"/>
              </a:rPr>
              <a:t>(Space and Science Subcommittee)</a:t>
            </a:r>
          </a:p>
          <a:p>
            <a:pPr marL="0" lvl="0" indent="0" eaLnBrk="1" hangingPunct="1">
              <a:spcBef>
                <a:spcPct val="0"/>
              </a:spcBef>
              <a:buNone/>
            </a:pPr>
            <a:endParaRPr lang="en-US" sz="1200" u="sng" kern="1200" dirty="0">
              <a:latin typeface="Franklin Gothic Book" pitchFamily="34" charset="0"/>
              <a:cs typeface="Arial" charset="0"/>
            </a:endParaRPr>
          </a:p>
          <a:p>
            <a:pPr marL="0" lvl="0" indent="0" eaLnBrk="1" hangingPunct="1">
              <a:spcBef>
                <a:spcPct val="0"/>
              </a:spcBef>
              <a:buNone/>
            </a:pPr>
            <a:r>
              <a:rPr lang="en-US" b="1" u="sng" kern="1200" dirty="0">
                <a:latin typeface="Franklin Gothic Book" pitchFamily="34" charset="0"/>
                <a:cs typeface="Arial" charset="0"/>
              </a:rPr>
              <a:t>Other Committees of Interest:</a:t>
            </a:r>
          </a:p>
          <a:p>
            <a:pPr marL="0" lvl="0" indent="0" eaLnBrk="1" hangingPunct="1">
              <a:spcBef>
                <a:spcPct val="0"/>
              </a:spcBef>
              <a:buNone/>
            </a:pPr>
            <a:r>
              <a:rPr lang="en-US" sz="1800" u="sng" kern="1200" dirty="0">
                <a:latin typeface="Franklin Gothic Book" pitchFamily="34" charset="0"/>
                <a:cs typeface="Arial" charset="0"/>
              </a:rPr>
              <a:t>House:</a:t>
            </a:r>
          </a:p>
          <a:p>
            <a:pPr marL="0" lvl="0" indent="0" eaLnBrk="1" hangingPunct="1">
              <a:spcBef>
                <a:spcPct val="0"/>
              </a:spcBef>
              <a:buNone/>
            </a:pPr>
            <a:r>
              <a:rPr lang="en-US" sz="1800" kern="1200" dirty="0">
                <a:latin typeface="Franklin Gothic Book" pitchFamily="34" charset="0"/>
                <a:cs typeface="Arial" charset="0"/>
              </a:rPr>
              <a:t>	Armed Services</a:t>
            </a:r>
          </a:p>
          <a:p>
            <a:pPr marL="0" lvl="0" indent="0" eaLnBrk="1" hangingPunct="1">
              <a:spcBef>
                <a:spcPct val="0"/>
              </a:spcBef>
              <a:buNone/>
            </a:pPr>
            <a:r>
              <a:rPr lang="en-US" sz="1800" kern="1200" dirty="0">
                <a:latin typeface="Franklin Gothic Book" pitchFamily="34" charset="0"/>
                <a:cs typeface="Arial" charset="0"/>
              </a:rPr>
              <a:t>	Foreign Affairs</a:t>
            </a:r>
          </a:p>
          <a:p>
            <a:pPr marL="0" lvl="0" indent="0" eaLnBrk="1" hangingPunct="1">
              <a:spcBef>
                <a:spcPct val="0"/>
              </a:spcBef>
              <a:buNone/>
            </a:pPr>
            <a:r>
              <a:rPr lang="en-US" sz="1800" kern="1200" dirty="0">
                <a:latin typeface="Franklin Gothic Book" pitchFamily="34" charset="0"/>
                <a:cs typeface="Arial" charset="0"/>
              </a:rPr>
              <a:t>	Oversight and Government Reform</a:t>
            </a:r>
          </a:p>
          <a:p>
            <a:pPr marL="0" lvl="0" indent="0" eaLnBrk="1" hangingPunct="1">
              <a:spcBef>
                <a:spcPct val="0"/>
              </a:spcBef>
              <a:buNone/>
            </a:pPr>
            <a:r>
              <a:rPr lang="en-US" sz="1800" kern="1200" dirty="0">
                <a:latin typeface="Franklin Gothic Book" pitchFamily="34" charset="0"/>
                <a:cs typeface="Arial" charset="0"/>
              </a:rPr>
              <a:t>	Small Business</a:t>
            </a:r>
          </a:p>
          <a:p>
            <a:pPr marL="0" lvl="0" indent="0" eaLnBrk="1" hangingPunct="1">
              <a:spcBef>
                <a:spcPct val="0"/>
              </a:spcBef>
              <a:buNone/>
            </a:pPr>
            <a:r>
              <a:rPr lang="en-US" sz="1800" kern="1200" dirty="0">
                <a:latin typeface="Franklin Gothic Book" pitchFamily="34" charset="0"/>
                <a:cs typeface="Arial" charset="0"/>
              </a:rPr>
              <a:t>	Transportation and Infrastructure</a:t>
            </a:r>
          </a:p>
          <a:p>
            <a:pPr marL="0" lvl="0" indent="0" eaLnBrk="1" hangingPunct="1">
              <a:spcBef>
                <a:spcPct val="0"/>
              </a:spcBef>
              <a:buNone/>
            </a:pPr>
            <a:r>
              <a:rPr lang="en-US" sz="1800" u="sng" kern="1200" dirty="0">
                <a:latin typeface="Franklin Gothic Book" pitchFamily="34" charset="0"/>
                <a:cs typeface="Arial" charset="0"/>
              </a:rPr>
              <a:t>Senate:</a:t>
            </a:r>
          </a:p>
          <a:p>
            <a:pPr marL="0" lvl="0" indent="0" eaLnBrk="1" hangingPunct="1">
              <a:spcBef>
                <a:spcPct val="0"/>
              </a:spcBef>
              <a:buNone/>
            </a:pPr>
            <a:r>
              <a:rPr lang="en-US" sz="1800" kern="1200" dirty="0">
                <a:latin typeface="Franklin Gothic Book" pitchFamily="34" charset="0"/>
                <a:cs typeface="Arial" charset="0"/>
              </a:rPr>
              <a:t>	Armed Services</a:t>
            </a:r>
          </a:p>
          <a:p>
            <a:pPr marL="0" lvl="0" indent="0" eaLnBrk="1" hangingPunct="1">
              <a:spcBef>
                <a:spcPct val="0"/>
              </a:spcBef>
              <a:buNone/>
            </a:pPr>
            <a:r>
              <a:rPr lang="en-US" sz="1800" kern="1200" dirty="0">
                <a:latin typeface="Franklin Gothic Book" pitchFamily="34" charset="0"/>
                <a:cs typeface="Arial" charset="0"/>
              </a:rPr>
              <a:t>	Foreign Relations</a:t>
            </a:r>
          </a:p>
          <a:p>
            <a:pPr marL="0" lvl="0" indent="0" eaLnBrk="1" hangingPunct="1">
              <a:spcBef>
                <a:spcPct val="0"/>
              </a:spcBef>
              <a:buNone/>
            </a:pPr>
            <a:r>
              <a:rPr lang="en-US" sz="1800" kern="1200" dirty="0">
                <a:latin typeface="Franklin Gothic Book" pitchFamily="34" charset="0"/>
                <a:cs typeface="Arial" charset="0"/>
              </a:rPr>
              <a:t>	Homeland Security and Government Affairs</a:t>
            </a:r>
          </a:p>
          <a:p>
            <a:pPr marL="0" lvl="0" indent="0" eaLnBrk="1" hangingPunct="1">
              <a:spcBef>
                <a:spcPct val="0"/>
              </a:spcBef>
              <a:buNone/>
            </a:pPr>
            <a:r>
              <a:rPr lang="en-US" sz="1800" kern="1200" dirty="0">
                <a:latin typeface="Franklin Gothic Book" pitchFamily="34" charset="0"/>
                <a:cs typeface="Arial" charset="0"/>
              </a:rPr>
              <a:t>	Small Business and Entrepreneurship</a:t>
            </a:r>
          </a:p>
          <a:p>
            <a:pPr marL="0" lvl="0" indent="0" eaLnBrk="1" hangingPunct="1">
              <a:spcBef>
                <a:spcPct val="0"/>
              </a:spcBef>
              <a:buNone/>
            </a:pPr>
            <a:endParaRPr lang="en-US" sz="1800" kern="1200" dirty="0">
              <a:latin typeface="Franklin Gothic Book" pitchFamily="34" charset="0"/>
              <a:cs typeface="Arial" charset="0"/>
            </a:endParaRPr>
          </a:p>
          <a:p>
            <a:pPr marL="0" indent="0">
              <a:buNone/>
            </a:pPr>
            <a:endParaRPr lang="en-US" dirty="0"/>
          </a:p>
        </p:txBody>
      </p:sp>
      <p:sp>
        <p:nvSpPr>
          <p:cNvPr id="4" name="Slide Number Placeholder 3"/>
          <p:cNvSpPr>
            <a:spLocks noGrp="1"/>
          </p:cNvSpPr>
          <p:nvPr>
            <p:ph type="sldNum" sz="quarter" idx="12"/>
          </p:nvPr>
        </p:nvSpPr>
        <p:spPr/>
        <p:txBody>
          <a:bodyPr/>
          <a:lstStyle/>
          <a:p>
            <a:pPr>
              <a:defRPr/>
            </a:pPr>
            <a:fld id="{C1FBF554-137D-450F-AC08-84AD6BF9A197}" type="slidenum">
              <a:rPr lang="en-US" smtClean="0"/>
              <a:pPr>
                <a:defRPr/>
              </a:pPr>
              <a:t>11</a:t>
            </a:fld>
            <a:endParaRPr lang="en-US" dirty="0"/>
          </a:p>
        </p:txBody>
      </p:sp>
    </p:spTree>
    <p:extLst>
      <p:ext uri="{BB962C8B-B14F-4D97-AF65-F5344CB8AC3E}">
        <p14:creationId xmlns:p14="http://schemas.microsoft.com/office/powerpoint/2010/main" val="35882778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Number Placeholder 5"/>
          <p:cNvSpPr>
            <a:spLocks noGrp="1"/>
          </p:cNvSpPr>
          <p:nvPr>
            <p:ph type="sldNum" sz="quarter" idx="12"/>
          </p:nvPr>
        </p:nvSpPr>
        <p:spPr>
          <a:noFill/>
        </p:spPr>
        <p:txBody>
          <a:bodyPr/>
          <a:lstStyle/>
          <a:p>
            <a:fld id="{87FA68B6-73E9-43B9-816C-E266B62E4D1C}" type="slidenum">
              <a:rPr lang="en-US" smtClean="0"/>
              <a:pPr/>
              <a:t>12</a:t>
            </a:fld>
            <a:endParaRPr lang="en-US" dirty="0"/>
          </a:p>
        </p:txBody>
      </p:sp>
      <p:sp>
        <p:nvSpPr>
          <p:cNvPr id="56322" name="Rectangle 2"/>
          <p:cNvSpPr>
            <a:spLocks noGrp="1" noChangeArrowheads="1"/>
          </p:cNvSpPr>
          <p:nvPr>
            <p:ph type="title"/>
          </p:nvPr>
        </p:nvSpPr>
        <p:spPr/>
        <p:txBody>
          <a:bodyPr lIns="92075" tIns="46038" rIns="92075" bIns="46038"/>
          <a:lstStyle/>
          <a:p>
            <a:pPr eaLnBrk="1" hangingPunct="1"/>
            <a:r>
              <a:rPr lang="en-US" dirty="0"/>
              <a:t>Power of Committees</a:t>
            </a:r>
          </a:p>
        </p:txBody>
      </p:sp>
      <p:sp>
        <p:nvSpPr>
          <p:cNvPr id="23555" name="Rectangle 3"/>
          <p:cNvSpPr>
            <a:spLocks noGrp="1" noChangeArrowheads="1"/>
          </p:cNvSpPr>
          <p:nvPr>
            <p:ph type="body" idx="1"/>
          </p:nvPr>
        </p:nvSpPr>
        <p:spPr>
          <a:xfrm>
            <a:off x="2438400" y="1600200"/>
            <a:ext cx="6019800" cy="3276600"/>
          </a:xfrm>
        </p:spPr>
        <p:txBody>
          <a:bodyPr lIns="92075" tIns="46038" rIns="92075" bIns="46038"/>
          <a:lstStyle/>
          <a:p>
            <a:pPr eaLnBrk="1" hangingPunct="1">
              <a:defRPr/>
            </a:pPr>
            <a:r>
              <a:rPr lang="en-US" sz="1800" dirty="0">
                <a:latin typeface="Times New Roman" pitchFamily="18" charset="0"/>
                <a:cs typeface="Times New Roman" pitchFamily="18" charset="0"/>
              </a:rPr>
              <a:t>Power of the purse (appropriators)</a:t>
            </a:r>
          </a:p>
          <a:p>
            <a:pPr lvl="1" eaLnBrk="1" hangingPunct="1">
              <a:defRPr/>
            </a:pPr>
            <a:r>
              <a:rPr lang="en-US" sz="1600" dirty="0">
                <a:solidFill>
                  <a:schemeClr val="tx2"/>
                </a:solidFill>
                <a:latin typeface="Times New Roman" pitchFamily="18" charset="0"/>
              </a:rPr>
              <a:t>Appropriations Committees deliberate over budget authority for discretionary spending based on the allocation of discretionary budget authority in the Budget Resolution and legislation passed by the Authorization Committees of jurisdiction.    </a:t>
            </a:r>
            <a:r>
              <a:rPr lang="en-US" sz="1600" b="1" dirty="0">
                <a:solidFill>
                  <a:schemeClr val="tx2"/>
                </a:solidFill>
                <a:effectLst>
                  <a:outerShdw blurRad="38100" dist="38100" dir="2700000" algn="tl">
                    <a:srgbClr val="C0C0C0"/>
                  </a:outerShdw>
                </a:effectLst>
                <a:latin typeface="Times New Roman" pitchFamily="18" charset="0"/>
              </a:rPr>
              <a:t>  </a:t>
            </a:r>
            <a:endParaRPr lang="en-US" sz="1600" dirty="0">
              <a:solidFill>
                <a:schemeClr val="tx2"/>
              </a:solidFill>
              <a:latin typeface="Times New Roman" pitchFamily="18" charset="0"/>
            </a:endParaRPr>
          </a:p>
          <a:p>
            <a:pPr eaLnBrk="1" hangingPunct="1">
              <a:defRPr/>
            </a:pPr>
            <a:r>
              <a:rPr lang="en-US" sz="1800" dirty="0">
                <a:latin typeface="Times New Roman" pitchFamily="18" charset="0"/>
                <a:cs typeface="Times New Roman" pitchFamily="18" charset="0"/>
              </a:rPr>
              <a:t>Power of policy (authorizers)</a:t>
            </a:r>
          </a:p>
          <a:p>
            <a:pPr lvl="1" eaLnBrk="1" hangingPunct="1">
              <a:defRPr/>
            </a:pPr>
            <a:r>
              <a:rPr lang="en-US" sz="1600" dirty="0">
                <a:solidFill>
                  <a:schemeClr val="tx2"/>
                </a:solidFill>
                <a:latin typeface="Times New Roman" pitchFamily="18" charset="0"/>
                <a:cs typeface="Times New Roman" pitchFamily="18" charset="0"/>
              </a:rPr>
              <a:t>Authorization legislation mandates what programs and plans we can pursue</a:t>
            </a:r>
          </a:p>
          <a:p>
            <a:pPr lvl="1" eaLnBrk="1" hangingPunct="1">
              <a:defRPr/>
            </a:pPr>
            <a:r>
              <a:rPr lang="en-US" sz="1600" dirty="0">
                <a:solidFill>
                  <a:schemeClr val="tx2"/>
                </a:solidFill>
                <a:latin typeface="Times New Roman" pitchFamily="18" charset="0"/>
                <a:cs typeface="Times New Roman" pitchFamily="18" charset="0"/>
              </a:rPr>
              <a:t>Authorization Committees also provides Congressional oversight of agency programs and plans, </a:t>
            </a:r>
          </a:p>
          <a:p>
            <a:pPr eaLnBrk="1" hangingPunct="1">
              <a:defRPr/>
            </a:pPr>
            <a:r>
              <a:rPr lang="en-US" dirty="0">
                <a:latin typeface="Times New Roman" pitchFamily="18" charset="0"/>
                <a:cs typeface="Times New Roman" pitchFamily="18" charset="0"/>
              </a:rPr>
              <a:t>Statutory language</a:t>
            </a:r>
          </a:p>
          <a:p>
            <a:pPr eaLnBrk="1" hangingPunct="1">
              <a:defRPr/>
            </a:pPr>
            <a:r>
              <a:rPr lang="en-US" sz="1800" dirty="0">
                <a:latin typeface="Times New Roman" pitchFamily="18" charset="0"/>
                <a:cs typeface="Times New Roman" pitchFamily="18" charset="0"/>
              </a:rPr>
              <a:t>Report language</a:t>
            </a:r>
          </a:p>
          <a:p>
            <a:pPr eaLnBrk="1" hangingPunct="1">
              <a:defRPr/>
            </a:pPr>
            <a:r>
              <a:rPr lang="en-US" sz="1800" dirty="0">
                <a:latin typeface="Times New Roman" pitchFamily="18" charset="0"/>
                <a:cs typeface="Times New Roman" pitchFamily="18" charset="0"/>
              </a:rPr>
              <a:t>Reprogramming review/concurrence</a:t>
            </a:r>
          </a:p>
          <a:p>
            <a:pPr eaLnBrk="1" hangingPunct="1">
              <a:defRPr/>
            </a:pPr>
            <a:r>
              <a:rPr lang="en-US" sz="1800" dirty="0">
                <a:latin typeface="Times New Roman" pitchFamily="18" charset="0"/>
                <a:cs typeface="Times New Roman" pitchFamily="18" charset="0"/>
              </a:rPr>
              <a:t>Have staff of experts that focus on agency details</a:t>
            </a:r>
          </a:p>
          <a:p>
            <a:pPr eaLnBrk="1" hangingPunct="1">
              <a:defRPr/>
            </a:pPr>
            <a:r>
              <a:rPr lang="en-US" sz="1800" dirty="0">
                <a:latin typeface="Times New Roman" pitchFamily="18" charset="0"/>
                <a:cs typeface="Times New Roman" pitchFamily="18" charset="0"/>
              </a:rPr>
              <a:t>Have access to Agency leadership and senior staff</a:t>
            </a:r>
          </a:p>
        </p:txBody>
      </p:sp>
      <p:pic>
        <p:nvPicPr>
          <p:cNvPr id="56324" name="Picture 2" descr="U.S. Capitol"/>
          <p:cNvPicPr>
            <a:picLocks noChangeAspect="1" noChangeArrowheads="1"/>
          </p:cNvPicPr>
          <p:nvPr/>
        </p:nvPicPr>
        <p:blipFill>
          <a:blip r:embed="rId3" cstate="print"/>
          <a:srcRect/>
          <a:stretch>
            <a:fillRect/>
          </a:stretch>
        </p:blipFill>
        <p:spPr bwMode="auto">
          <a:xfrm>
            <a:off x="533400" y="1752600"/>
            <a:ext cx="1644650" cy="21336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Content Placeholder 1"/>
          <p:cNvSpPr>
            <a:spLocks noGrp="1"/>
          </p:cNvSpPr>
          <p:nvPr>
            <p:ph/>
          </p:nvPr>
        </p:nvSpPr>
        <p:spPr/>
        <p:txBody>
          <a:bodyPr anchor="ctr"/>
          <a:lstStyle/>
          <a:p>
            <a:pPr algn="ctr" eaLnBrk="1" hangingPunct="1">
              <a:buFontTx/>
              <a:buNone/>
            </a:pPr>
            <a:r>
              <a:rPr lang="en-US" sz="4800" b="1" i="1" dirty="0">
                <a:latin typeface="Bodoni MT Black" pitchFamily="18" charset="0"/>
              </a:rPr>
              <a:t>SO WHO ARE THEY?</a:t>
            </a:r>
          </a:p>
        </p:txBody>
      </p:sp>
      <p:sp>
        <p:nvSpPr>
          <p:cNvPr id="53250" name="Slide Number Placeholder 2"/>
          <p:cNvSpPr>
            <a:spLocks noGrp="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8DB93378-3DCF-4249-A8C9-EDF3A9C9B55D}" type="slidenum">
              <a:rPr kumimoji="0" lang="en-US" sz="1400" b="0" i="0" u="none" strike="noStrike" kern="1200" cap="none" spc="0" normalizeH="0" baseline="0" noProof="0" smtClean="0">
                <a:ln>
                  <a:noFill/>
                </a:ln>
                <a:solidFill>
                  <a:srgbClr val="000000"/>
                </a:solidFill>
                <a:effectLst/>
                <a:uLnTx/>
                <a:uFillTx/>
                <a:latin typeface="Franklin Gothic Book"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en-US" sz="1400" b="0" i="0" u="none" strike="noStrike" kern="1200" cap="none" spc="0" normalizeH="0" baseline="0" noProof="0" dirty="0">
              <a:ln>
                <a:noFill/>
              </a:ln>
              <a:solidFill>
                <a:srgbClr val="000000"/>
              </a:solidFill>
              <a:effectLst/>
              <a:uLnTx/>
              <a:uFillTx/>
              <a:latin typeface="Franklin Gothic Book" pitchFamily="34" charset="0"/>
              <a:ea typeface="+mn-ea"/>
              <a:cs typeface="Arial" charset="0"/>
            </a:endParaRPr>
          </a:p>
        </p:txBody>
      </p:sp>
    </p:spTree>
    <p:extLst>
      <p:ext uri="{BB962C8B-B14F-4D97-AF65-F5344CB8AC3E}">
        <p14:creationId xmlns:p14="http://schemas.microsoft.com/office/powerpoint/2010/main" val="1571485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noChangeArrowheads="1"/>
          </p:cNvSpPr>
          <p:nvPr>
            <p:ph type="title"/>
          </p:nvPr>
        </p:nvSpPr>
        <p:spPr>
          <a:xfrm>
            <a:off x="-457200" y="266700"/>
            <a:ext cx="9144000" cy="1143000"/>
          </a:xfrm>
        </p:spPr>
        <p:txBody>
          <a:bodyPr lIns="92075" tIns="46038" rIns="92075" bIns="46038"/>
          <a:lstStyle/>
          <a:p>
            <a:pPr eaLnBrk="1" hangingPunct="1"/>
            <a:r>
              <a:rPr lang="en-US" sz="3600" dirty="0">
                <a:solidFill>
                  <a:schemeClr val="tx1"/>
                </a:solidFill>
              </a:rPr>
              <a:t>NASA Committees of Jurisdiction</a:t>
            </a:r>
          </a:p>
        </p:txBody>
      </p:sp>
      <p:sp>
        <p:nvSpPr>
          <p:cNvPr id="54273" name="Slide Number Placeholder 5"/>
          <p:cNvSpPr>
            <a:spLocks noGrp="1"/>
          </p:cNvSpPr>
          <p:nvPr>
            <p:ph type="sldNum" sz="quarter" idx="12"/>
          </p:nvPr>
        </p:nvSpPr>
        <p:spPr>
          <a:noFill/>
        </p:spPr>
        <p:txBody>
          <a:bodyPr/>
          <a:lstStyle/>
          <a:p>
            <a:fld id="{B7B66F87-7584-4E44-9A39-1E14F29B7615}" type="slidenum">
              <a:rPr lang="en-US" smtClean="0">
                <a:solidFill>
                  <a:schemeClr val="bg1"/>
                </a:solidFill>
              </a:rPr>
              <a:pPr/>
              <a:t>14</a:t>
            </a:fld>
            <a:endParaRPr lang="en-US" dirty="0">
              <a:solidFill>
                <a:schemeClr val="bg1"/>
              </a:solidFill>
            </a:endParaRPr>
          </a:p>
        </p:txBody>
      </p:sp>
      <p:sp>
        <p:nvSpPr>
          <p:cNvPr id="54275" name="Rectangle 7"/>
          <p:cNvSpPr>
            <a:spLocks noChangeArrowheads="1"/>
          </p:cNvSpPr>
          <p:nvPr/>
        </p:nvSpPr>
        <p:spPr bwMode="auto">
          <a:xfrm>
            <a:off x="822325" y="2514600"/>
            <a:ext cx="1463675" cy="911661"/>
          </a:xfrm>
          <a:prstGeom prst="rect">
            <a:avLst/>
          </a:prstGeom>
          <a:noFill/>
          <a:ln w="9525">
            <a:noFill/>
            <a:miter lim="800000"/>
            <a:headEnd/>
            <a:tailEnd/>
          </a:ln>
        </p:spPr>
        <p:txBody>
          <a:bodyPr lIns="92075" tIns="46038" rIns="92075" bIns="46038">
            <a:spAutoFit/>
          </a:bodyPr>
          <a:lstStyle/>
          <a:p>
            <a:pPr eaLnBrk="0" hangingPunct="0">
              <a:lnSpc>
                <a:spcPct val="80000"/>
              </a:lnSpc>
              <a:spcBef>
                <a:spcPct val="20000"/>
              </a:spcBef>
              <a:buFontTx/>
              <a:buChar char="•"/>
            </a:pPr>
            <a:endParaRPr lang="en-US" sz="1400" dirty="0">
              <a:solidFill>
                <a:schemeClr val="bg1"/>
              </a:solidFill>
              <a:latin typeface="Times New Roman" pitchFamily="18" charset="0"/>
            </a:endParaRPr>
          </a:p>
          <a:p>
            <a:pPr eaLnBrk="0" hangingPunct="0">
              <a:lnSpc>
                <a:spcPct val="80000"/>
              </a:lnSpc>
              <a:spcBef>
                <a:spcPct val="20000"/>
              </a:spcBef>
              <a:buFontTx/>
              <a:buChar char="•"/>
            </a:pPr>
            <a:endParaRPr lang="en-US" sz="1400" dirty="0">
              <a:solidFill>
                <a:schemeClr val="bg1"/>
              </a:solidFill>
              <a:latin typeface="Times New Roman" pitchFamily="18" charset="0"/>
            </a:endParaRPr>
          </a:p>
          <a:p>
            <a:pPr eaLnBrk="0" hangingPunct="0">
              <a:lnSpc>
                <a:spcPct val="80000"/>
              </a:lnSpc>
              <a:spcBef>
                <a:spcPct val="20000"/>
              </a:spcBef>
              <a:buFontTx/>
              <a:buChar char="•"/>
            </a:pPr>
            <a:endParaRPr lang="en-US" sz="1400" dirty="0">
              <a:solidFill>
                <a:schemeClr val="bg1"/>
              </a:solidFill>
              <a:latin typeface="Times New Roman" pitchFamily="18" charset="0"/>
            </a:endParaRPr>
          </a:p>
          <a:p>
            <a:pPr eaLnBrk="0" hangingPunct="0">
              <a:lnSpc>
                <a:spcPct val="80000"/>
              </a:lnSpc>
              <a:spcBef>
                <a:spcPct val="20000"/>
              </a:spcBef>
              <a:buFontTx/>
              <a:buChar char="•"/>
            </a:pPr>
            <a:endParaRPr lang="en-US" sz="1400" dirty="0">
              <a:solidFill>
                <a:schemeClr val="bg1"/>
              </a:solidFill>
              <a:latin typeface="Times New Roman" pitchFamily="18" charset="0"/>
            </a:endParaRPr>
          </a:p>
        </p:txBody>
      </p:sp>
      <p:sp>
        <p:nvSpPr>
          <p:cNvPr id="54276" name="Rectangle 9"/>
          <p:cNvSpPr>
            <a:spLocks noChangeArrowheads="1"/>
          </p:cNvSpPr>
          <p:nvPr/>
        </p:nvSpPr>
        <p:spPr bwMode="auto">
          <a:xfrm>
            <a:off x="4495800" y="2514600"/>
            <a:ext cx="1677988" cy="480774"/>
          </a:xfrm>
          <a:prstGeom prst="rect">
            <a:avLst/>
          </a:prstGeom>
          <a:noFill/>
          <a:ln w="9525">
            <a:noFill/>
            <a:miter lim="800000"/>
            <a:headEnd/>
            <a:tailEnd/>
          </a:ln>
        </p:spPr>
        <p:txBody>
          <a:bodyPr lIns="92075" tIns="46038" rIns="92075" bIns="46038">
            <a:spAutoFit/>
          </a:bodyPr>
          <a:lstStyle/>
          <a:p>
            <a:pPr marL="0" lvl="2" eaLnBrk="0" hangingPunct="0">
              <a:lnSpc>
                <a:spcPct val="80000"/>
              </a:lnSpc>
              <a:spcBef>
                <a:spcPct val="20000"/>
              </a:spcBef>
              <a:buFontTx/>
              <a:buChar char="•"/>
            </a:pPr>
            <a:endParaRPr lang="en-US" sz="1400" dirty="0">
              <a:solidFill>
                <a:schemeClr val="bg1"/>
              </a:solidFill>
              <a:latin typeface="Times New Roman" pitchFamily="18" charset="0"/>
            </a:endParaRPr>
          </a:p>
          <a:p>
            <a:pPr eaLnBrk="0" hangingPunct="0">
              <a:lnSpc>
                <a:spcPct val="80000"/>
              </a:lnSpc>
              <a:spcBef>
                <a:spcPct val="20000"/>
              </a:spcBef>
              <a:buFontTx/>
              <a:buChar char="•"/>
            </a:pPr>
            <a:endParaRPr lang="en-US" sz="1400" dirty="0">
              <a:solidFill>
                <a:schemeClr val="bg1"/>
              </a:solidFill>
              <a:latin typeface="Times New Roman" pitchFamily="18" charset="0"/>
            </a:endParaRPr>
          </a:p>
        </p:txBody>
      </p:sp>
      <p:sp>
        <p:nvSpPr>
          <p:cNvPr id="54277" name="Rectangle 0"/>
          <p:cNvSpPr>
            <a:spLocks noChangeArrowheads="1"/>
          </p:cNvSpPr>
          <p:nvPr/>
        </p:nvSpPr>
        <p:spPr bwMode="auto">
          <a:xfrm>
            <a:off x="838200" y="5334000"/>
            <a:ext cx="3429000" cy="990600"/>
          </a:xfrm>
          <a:prstGeom prst="rect">
            <a:avLst/>
          </a:prstGeom>
          <a:noFill/>
          <a:ln w="12700" algn="ctr">
            <a:noFill/>
            <a:miter lim="800000"/>
            <a:headEnd/>
            <a:tailEnd/>
          </a:ln>
        </p:spPr>
        <p:txBody>
          <a:bodyPr anchor="ctr"/>
          <a:lstStyle/>
          <a:p>
            <a:pPr eaLnBrk="0" hangingPunct="0">
              <a:lnSpc>
                <a:spcPct val="80000"/>
              </a:lnSpc>
              <a:spcBef>
                <a:spcPct val="20000"/>
              </a:spcBef>
              <a:buFontTx/>
              <a:buChar char="•"/>
            </a:pPr>
            <a:endParaRPr lang="en-US" sz="2400" dirty="0">
              <a:solidFill>
                <a:schemeClr val="bg1"/>
              </a:solidFill>
              <a:latin typeface="Times New Roman" pitchFamily="18" charset="0"/>
            </a:endParaRPr>
          </a:p>
        </p:txBody>
      </p:sp>
      <p:sp>
        <p:nvSpPr>
          <p:cNvPr id="128001" name="Text Box 1"/>
          <p:cNvSpPr txBox="1">
            <a:spLocks noChangeArrowheads="1"/>
          </p:cNvSpPr>
          <p:nvPr/>
        </p:nvSpPr>
        <p:spPr bwMode="auto">
          <a:xfrm rot="16200000">
            <a:off x="4592824" y="5340158"/>
            <a:ext cx="256802" cy="289310"/>
          </a:xfrm>
          <a:prstGeom prst="rect">
            <a:avLst/>
          </a:prstGeom>
          <a:noFill/>
          <a:ln w="12700" algn="ctr">
            <a:noFill/>
            <a:miter lim="800000"/>
            <a:headEnd/>
            <a:tailEnd/>
          </a:ln>
          <a:effectLst/>
        </p:spPr>
        <p:txBody>
          <a:bodyPr rot="10800000" wrap="none">
            <a:spAutoFit/>
          </a:bodyPr>
          <a:lstStyle/>
          <a:p>
            <a:pPr algn="ctr" eaLnBrk="0" hangingPunct="0">
              <a:lnSpc>
                <a:spcPct val="80000"/>
              </a:lnSpc>
              <a:spcBef>
                <a:spcPct val="20000"/>
              </a:spcBef>
              <a:buFontTx/>
              <a:buChar char="•"/>
              <a:defRPr/>
            </a:pPr>
            <a:endParaRPr lang="en-US" sz="1600" b="1" dirty="0">
              <a:solidFill>
                <a:schemeClr val="bg1"/>
              </a:solidFill>
              <a:effectLst>
                <a:outerShdw blurRad="38100" dist="38100" dir="2700000" algn="tl">
                  <a:srgbClr val="C0C0C0"/>
                </a:outerShdw>
              </a:effectLst>
              <a:latin typeface="Times New Roman" pitchFamily="18" charset="0"/>
            </a:endParaRPr>
          </a:p>
        </p:txBody>
      </p:sp>
      <p:cxnSp>
        <p:nvCxnSpPr>
          <p:cNvPr id="54279" name="Straight Connector 19"/>
          <p:cNvCxnSpPr>
            <a:cxnSpLocks noChangeShapeType="1"/>
          </p:cNvCxnSpPr>
          <p:nvPr/>
        </p:nvCxnSpPr>
        <p:spPr bwMode="auto">
          <a:xfrm rot="16200000" flipH="1">
            <a:off x="4114800" y="4800600"/>
            <a:ext cx="304800" cy="0"/>
          </a:xfrm>
          <a:prstGeom prst="line">
            <a:avLst/>
          </a:prstGeom>
          <a:noFill/>
          <a:ln w="9525" algn="ctr">
            <a:noFill/>
            <a:round/>
            <a:headEnd/>
            <a:tailEnd/>
          </a:ln>
        </p:spPr>
      </p:cxnSp>
      <p:cxnSp>
        <p:nvCxnSpPr>
          <p:cNvPr id="54280" name="Straight Connector 21"/>
          <p:cNvCxnSpPr>
            <a:cxnSpLocks noChangeShapeType="1"/>
          </p:cNvCxnSpPr>
          <p:nvPr/>
        </p:nvCxnSpPr>
        <p:spPr bwMode="auto">
          <a:xfrm rot="16200000" flipH="1">
            <a:off x="4114800" y="4800600"/>
            <a:ext cx="304800" cy="0"/>
          </a:xfrm>
          <a:prstGeom prst="line">
            <a:avLst/>
          </a:prstGeom>
          <a:noFill/>
          <a:ln w="9525" algn="ctr">
            <a:noFill/>
            <a:round/>
            <a:headEnd/>
            <a:tailEnd/>
          </a:ln>
        </p:spPr>
      </p:cxnSp>
      <p:cxnSp>
        <p:nvCxnSpPr>
          <p:cNvPr id="54281" name="Straight Connector 23"/>
          <p:cNvCxnSpPr>
            <a:cxnSpLocks noChangeShapeType="1"/>
          </p:cNvCxnSpPr>
          <p:nvPr/>
        </p:nvCxnSpPr>
        <p:spPr bwMode="auto">
          <a:xfrm rot="5400000">
            <a:off x="4114800" y="4800600"/>
            <a:ext cx="304800" cy="0"/>
          </a:xfrm>
          <a:prstGeom prst="line">
            <a:avLst/>
          </a:prstGeom>
          <a:noFill/>
          <a:ln w="9525" algn="ctr">
            <a:noFill/>
            <a:round/>
            <a:headEnd/>
            <a:tailEnd/>
          </a:ln>
        </p:spPr>
      </p:cxnSp>
      <p:graphicFrame>
        <p:nvGraphicFramePr>
          <p:cNvPr id="26" name="Table 25"/>
          <p:cNvGraphicFramePr>
            <a:graphicFrameLocks noGrp="1"/>
          </p:cNvGraphicFramePr>
          <p:nvPr>
            <p:extLst>
              <p:ext uri="{D42A27DB-BD31-4B8C-83A1-F6EECF244321}">
                <p14:modId xmlns:p14="http://schemas.microsoft.com/office/powerpoint/2010/main" val="3273333475"/>
              </p:ext>
            </p:extLst>
          </p:nvPr>
        </p:nvGraphicFramePr>
        <p:xfrm>
          <a:off x="685800" y="1248594"/>
          <a:ext cx="6847114" cy="5453528"/>
        </p:xfrm>
        <a:graphic>
          <a:graphicData uri="http://schemas.openxmlformats.org/drawingml/2006/table">
            <a:tbl>
              <a:tblPr firstRow="1">
                <a:tableStyleId>{8EC20E35-A176-4012-BC5E-935CFFF8708E}</a:tableStyleId>
              </a:tblPr>
              <a:tblGrid>
                <a:gridCol w="3595873">
                  <a:extLst>
                    <a:ext uri="{9D8B030D-6E8A-4147-A177-3AD203B41FA5}">
                      <a16:colId xmlns:a16="http://schemas.microsoft.com/office/drawing/2014/main" val="20000"/>
                    </a:ext>
                  </a:extLst>
                </a:gridCol>
                <a:gridCol w="3251241">
                  <a:extLst>
                    <a:ext uri="{9D8B030D-6E8A-4147-A177-3AD203B41FA5}">
                      <a16:colId xmlns:a16="http://schemas.microsoft.com/office/drawing/2014/main" val="20001"/>
                    </a:ext>
                  </a:extLst>
                </a:gridCol>
              </a:tblGrid>
              <a:tr h="0">
                <a:tc gridSpan="2">
                  <a:txBody>
                    <a:bodyPr/>
                    <a:lstStyle/>
                    <a:p>
                      <a:pPr algn="ctr"/>
                      <a:r>
                        <a:rPr lang="en-US" sz="1800" kern="1200" dirty="0">
                          <a:solidFill>
                            <a:schemeClr val="tx1"/>
                          </a:solidFill>
                        </a:rPr>
                        <a:t>Authorization</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tc>
                <a:extLst>
                  <a:ext uri="{0D108BD9-81ED-4DB2-BD59-A6C34878D82A}">
                    <a16:rowId xmlns:a16="http://schemas.microsoft.com/office/drawing/2014/main" val="10000"/>
                  </a:ext>
                </a:extLst>
              </a:tr>
              <a:tr h="363146">
                <a:tc>
                  <a:txBody>
                    <a:bodyPr/>
                    <a:lstStyle/>
                    <a:p>
                      <a:pPr algn="ctr"/>
                      <a:r>
                        <a:rPr lang="en-US" sz="1800" kern="1200" dirty="0">
                          <a:solidFill>
                            <a:schemeClr val="tx1"/>
                          </a:solidFill>
                        </a:rPr>
                        <a:t>House</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kern="1200" dirty="0">
                          <a:solidFill>
                            <a:schemeClr val="tx1"/>
                          </a:solidFill>
                        </a:rPr>
                        <a:t>Senate</a:t>
                      </a:r>
                      <a:endParaRPr lang="en-US"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033721">
                <a:tc>
                  <a:txBody>
                    <a:bodyPr/>
                    <a:lstStyle/>
                    <a:p>
                      <a:pPr marL="0" marR="0">
                        <a:lnSpc>
                          <a:spcPct val="115000"/>
                        </a:lnSpc>
                        <a:spcBef>
                          <a:spcPts val="0"/>
                        </a:spcBef>
                        <a:spcAft>
                          <a:spcPts val="0"/>
                        </a:spcAft>
                      </a:pPr>
                      <a:r>
                        <a:rPr lang="en-US" sz="1600" b="1" dirty="0">
                          <a:solidFill>
                            <a:schemeClr val="tx1"/>
                          </a:solidFill>
                          <a:latin typeface="+mj-lt"/>
                          <a:ea typeface="Calibri"/>
                          <a:cs typeface="Times New Roman" pitchFamily="18" charset="0"/>
                        </a:rPr>
                        <a:t>Committee on Science,</a:t>
                      </a:r>
                      <a:r>
                        <a:rPr lang="en-US" sz="1600" b="1" baseline="0" dirty="0">
                          <a:solidFill>
                            <a:schemeClr val="tx1"/>
                          </a:solidFill>
                          <a:latin typeface="+mj-lt"/>
                          <a:ea typeface="Calibri"/>
                          <a:cs typeface="Times New Roman" pitchFamily="18" charset="0"/>
                        </a:rPr>
                        <a:t> Space and </a:t>
                      </a:r>
                      <a:r>
                        <a:rPr lang="en-US" sz="1600" b="1" dirty="0">
                          <a:solidFill>
                            <a:schemeClr val="tx1"/>
                          </a:solidFill>
                          <a:latin typeface="+mj-lt"/>
                          <a:ea typeface="Calibri"/>
                          <a:cs typeface="Times New Roman" pitchFamily="18" charset="0"/>
                        </a:rPr>
                        <a:t>Technology</a:t>
                      </a:r>
                    </a:p>
                    <a:p>
                      <a:pPr marL="0" marR="0" lvl="0" indent="0">
                        <a:lnSpc>
                          <a:spcPct val="115000"/>
                        </a:lnSpc>
                        <a:spcBef>
                          <a:spcPts val="0"/>
                        </a:spcBef>
                        <a:spcAft>
                          <a:spcPts val="0"/>
                        </a:spcAft>
                        <a:buFont typeface="Arial"/>
                        <a:buNone/>
                      </a:pPr>
                      <a:r>
                        <a:rPr lang="en-US" sz="1600" b="0" dirty="0">
                          <a:solidFill>
                            <a:schemeClr val="tx1"/>
                          </a:solidFill>
                          <a:latin typeface="+mj-lt"/>
                          <a:ea typeface="Calibri"/>
                          <a:cs typeface="Times New Roman" pitchFamily="18" charset="0"/>
                        </a:rPr>
                        <a:t>Chair: Eddie Bernice Johnson</a:t>
                      </a:r>
                      <a:r>
                        <a:rPr lang="en-US" sz="1600" b="0" baseline="0" dirty="0">
                          <a:solidFill>
                            <a:schemeClr val="tx1"/>
                          </a:solidFill>
                          <a:latin typeface="+mj-lt"/>
                          <a:ea typeface="Calibri"/>
                          <a:cs typeface="Times New Roman" pitchFamily="18" charset="0"/>
                        </a:rPr>
                        <a:t> (D-TX)</a:t>
                      </a:r>
                      <a:endParaRPr lang="en-US" sz="1600" b="0" dirty="0">
                        <a:solidFill>
                          <a:schemeClr val="tx1"/>
                        </a:solidFill>
                        <a:latin typeface="+mj-lt"/>
                        <a:ea typeface="Calibri"/>
                        <a:cs typeface="Times New Roman" pitchFamily="18" charset="0"/>
                      </a:endParaRPr>
                    </a:p>
                    <a:p>
                      <a:pPr marL="0" marR="0" lvl="0" indent="0">
                        <a:lnSpc>
                          <a:spcPct val="115000"/>
                        </a:lnSpc>
                        <a:spcBef>
                          <a:spcPts val="0"/>
                        </a:spcBef>
                        <a:spcAft>
                          <a:spcPts val="0"/>
                        </a:spcAft>
                        <a:buFont typeface="Arial"/>
                        <a:buNone/>
                      </a:pPr>
                      <a:r>
                        <a:rPr lang="en-US" sz="1600" b="0" dirty="0">
                          <a:solidFill>
                            <a:schemeClr val="tx1"/>
                          </a:solidFill>
                          <a:latin typeface="+mj-lt"/>
                          <a:ea typeface="Calibri"/>
                          <a:cs typeface="Times New Roman" pitchFamily="18" charset="0"/>
                        </a:rPr>
                        <a:t>Ranking : Frank Lucas (R-OK)</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1" dirty="0">
                          <a:solidFill>
                            <a:schemeClr val="tx1"/>
                          </a:solidFill>
                          <a:latin typeface="+mj-lt"/>
                          <a:ea typeface="Calibri"/>
                          <a:cs typeface="Times New Roman" pitchFamily="18" charset="0"/>
                        </a:rPr>
                        <a:t>Committee on Commerce, Science and Transportation</a:t>
                      </a:r>
                    </a:p>
                    <a:p>
                      <a:pPr marL="0" marR="0" lvl="0" indent="0">
                        <a:lnSpc>
                          <a:spcPct val="115000"/>
                        </a:lnSpc>
                        <a:spcBef>
                          <a:spcPts val="385"/>
                        </a:spcBef>
                        <a:spcAft>
                          <a:spcPts val="0"/>
                        </a:spcAft>
                        <a:buFont typeface="Times New Roman"/>
                        <a:buNone/>
                      </a:pPr>
                      <a:r>
                        <a:rPr lang="en-US" sz="1600" b="0" dirty="0">
                          <a:solidFill>
                            <a:schemeClr val="tx1"/>
                          </a:solidFill>
                          <a:latin typeface="+mj-lt"/>
                          <a:ea typeface="Calibri"/>
                          <a:cs typeface="Times New Roman" pitchFamily="18" charset="0"/>
                        </a:rPr>
                        <a:t>Chair: Maria Cantwell (D-WA)</a:t>
                      </a:r>
                    </a:p>
                    <a:p>
                      <a:pPr marL="0" marR="0" lvl="0" indent="0">
                        <a:lnSpc>
                          <a:spcPct val="115000"/>
                        </a:lnSpc>
                        <a:spcBef>
                          <a:spcPts val="385"/>
                        </a:spcBef>
                        <a:spcAft>
                          <a:spcPts val="0"/>
                        </a:spcAft>
                        <a:buFont typeface="Times New Roman"/>
                        <a:buNone/>
                      </a:pPr>
                      <a:r>
                        <a:rPr lang="en-US" sz="1600" b="0" dirty="0">
                          <a:solidFill>
                            <a:schemeClr val="tx1"/>
                          </a:solidFill>
                          <a:latin typeface="+mj-lt"/>
                          <a:ea typeface="Calibri"/>
                          <a:cs typeface="Times New Roman" pitchFamily="18" charset="0"/>
                        </a:rPr>
                        <a:t>Ranking: Roger Wicker (R-MS)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688287">
                <a:tc>
                  <a:txBody>
                    <a:bodyPr/>
                    <a:lstStyle/>
                    <a:p>
                      <a:pPr marL="0" marR="0">
                        <a:lnSpc>
                          <a:spcPct val="115000"/>
                        </a:lnSpc>
                        <a:spcBef>
                          <a:spcPts val="0"/>
                        </a:spcBef>
                        <a:spcAft>
                          <a:spcPts val="0"/>
                        </a:spcAft>
                      </a:pPr>
                      <a:r>
                        <a:rPr lang="en-US" sz="1600" b="1" dirty="0">
                          <a:solidFill>
                            <a:schemeClr val="tx1"/>
                          </a:solidFill>
                          <a:latin typeface="+mj-lt"/>
                          <a:ea typeface="Calibri"/>
                          <a:cs typeface="Times New Roman" pitchFamily="18" charset="0"/>
                        </a:rPr>
                        <a:t>Subcommittee on Space and Aeronautics</a:t>
                      </a:r>
                    </a:p>
                    <a:p>
                      <a:pPr marL="0" marR="0" lvl="0" indent="0">
                        <a:lnSpc>
                          <a:spcPct val="115000"/>
                        </a:lnSpc>
                        <a:spcBef>
                          <a:spcPts val="385"/>
                        </a:spcBef>
                        <a:spcAft>
                          <a:spcPts val="0"/>
                        </a:spcAft>
                        <a:buFont typeface="Times New Roman"/>
                        <a:buNone/>
                      </a:pPr>
                      <a:endParaRPr lang="en-US" sz="1600" b="0" kern="1200" baseline="0" dirty="0">
                        <a:solidFill>
                          <a:schemeClr val="tx1"/>
                        </a:solidFill>
                        <a:latin typeface="+mn-lt"/>
                        <a:ea typeface="Calibri"/>
                        <a:cs typeface="Times New Roman" pitchFamily="18" charset="0"/>
                      </a:endParaRPr>
                    </a:p>
                    <a:p>
                      <a:pPr marL="0" marR="0" lvl="0" indent="0">
                        <a:lnSpc>
                          <a:spcPct val="115000"/>
                        </a:lnSpc>
                        <a:spcBef>
                          <a:spcPts val="385"/>
                        </a:spcBef>
                        <a:spcAft>
                          <a:spcPts val="0"/>
                        </a:spcAft>
                        <a:buFont typeface="Times New Roman"/>
                        <a:buNone/>
                      </a:pPr>
                      <a:r>
                        <a:rPr lang="en-US" sz="1600" b="0" kern="1200" baseline="0" dirty="0">
                          <a:solidFill>
                            <a:schemeClr val="tx1"/>
                          </a:solidFill>
                          <a:latin typeface="+mn-lt"/>
                          <a:ea typeface="Calibri"/>
                          <a:cs typeface="Times New Roman" pitchFamily="18" charset="0"/>
                        </a:rPr>
                        <a:t>Congressman Don Beyer (D-VA)</a:t>
                      </a:r>
                    </a:p>
                    <a:p>
                      <a:pPr marL="0" marR="0" lvl="0" indent="0">
                        <a:lnSpc>
                          <a:spcPct val="115000"/>
                        </a:lnSpc>
                        <a:spcBef>
                          <a:spcPts val="385"/>
                        </a:spcBef>
                        <a:spcAft>
                          <a:spcPts val="0"/>
                        </a:spcAft>
                        <a:buFont typeface="Times New Roman"/>
                        <a:buNone/>
                      </a:pPr>
                      <a:r>
                        <a:rPr lang="en-US" sz="1600" b="0" kern="1200" baseline="0" dirty="0">
                          <a:solidFill>
                            <a:schemeClr val="tx1"/>
                          </a:solidFill>
                          <a:latin typeface="+mn-lt"/>
                          <a:ea typeface="Calibri"/>
                          <a:cs typeface="Times New Roman" pitchFamily="18" charset="0"/>
                        </a:rPr>
                        <a:t>Congressman Brian </a:t>
                      </a:r>
                      <a:r>
                        <a:rPr lang="en-US" sz="1600" b="0" kern="1200" baseline="0" dirty="0" err="1">
                          <a:solidFill>
                            <a:schemeClr val="tx1"/>
                          </a:solidFill>
                          <a:latin typeface="+mn-lt"/>
                          <a:ea typeface="Calibri"/>
                          <a:cs typeface="Times New Roman" pitchFamily="18" charset="0"/>
                        </a:rPr>
                        <a:t>Babin</a:t>
                      </a:r>
                      <a:r>
                        <a:rPr lang="en-US" sz="1600" b="0" kern="1200" baseline="0" dirty="0">
                          <a:solidFill>
                            <a:schemeClr val="tx1"/>
                          </a:solidFill>
                          <a:latin typeface="+mn-lt"/>
                          <a:ea typeface="Calibri"/>
                          <a:cs typeface="Times New Roman" pitchFamily="18" charset="0"/>
                        </a:rPr>
                        <a:t> (R-TX)</a:t>
                      </a:r>
                      <a:endParaRPr lang="en-US" sz="1600" b="1" kern="1200" dirty="0">
                        <a:solidFill>
                          <a:schemeClr val="tx1"/>
                        </a:solidFill>
                        <a:latin typeface="+mn-lt"/>
                        <a:ea typeface="Calibri"/>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1" dirty="0">
                          <a:solidFill>
                            <a:schemeClr val="tx1"/>
                          </a:solidFill>
                          <a:latin typeface="+mj-lt"/>
                          <a:ea typeface="Calibri"/>
                          <a:cs typeface="Times New Roman" pitchFamily="18" charset="0"/>
                        </a:rPr>
                        <a:t>Subcommittee on Space and</a:t>
                      </a:r>
                      <a:r>
                        <a:rPr lang="en-US" sz="1600" b="1" baseline="0" dirty="0">
                          <a:solidFill>
                            <a:schemeClr val="tx1"/>
                          </a:solidFill>
                          <a:latin typeface="+mj-lt"/>
                          <a:ea typeface="Calibri"/>
                          <a:cs typeface="Times New Roman" pitchFamily="18" charset="0"/>
                        </a:rPr>
                        <a:t> Science</a:t>
                      </a:r>
                    </a:p>
                    <a:p>
                      <a:pPr marL="0" marR="0">
                        <a:lnSpc>
                          <a:spcPct val="115000"/>
                        </a:lnSpc>
                        <a:spcBef>
                          <a:spcPts val="0"/>
                        </a:spcBef>
                        <a:spcAft>
                          <a:spcPts val="0"/>
                        </a:spcAft>
                      </a:pPr>
                      <a:endParaRPr lang="en-US" sz="1600" b="1" baseline="0" dirty="0">
                        <a:solidFill>
                          <a:schemeClr val="tx1"/>
                        </a:solidFill>
                        <a:latin typeface="+mj-lt"/>
                        <a:ea typeface="Calibri"/>
                        <a:cs typeface="Times New Roman" pitchFamily="18" charset="0"/>
                      </a:endParaRPr>
                    </a:p>
                    <a:p>
                      <a:pPr marL="0" marR="0">
                        <a:lnSpc>
                          <a:spcPct val="115000"/>
                        </a:lnSpc>
                        <a:spcBef>
                          <a:spcPts val="0"/>
                        </a:spcBef>
                        <a:spcAft>
                          <a:spcPts val="0"/>
                        </a:spcAft>
                      </a:pPr>
                      <a:r>
                        <a:rPr lang="en-US" sz="1600" b="0" baseline="0" dirty="0">
                          <a:solidFill>
                            <a:schemeClr val="tx1"/>
                          </a:solidFill>
                          <a:latin typeface="+mj-lt"/>
                          <a:ea typeface="Calibri"/>
                          <a:cs typeface="Times New Roman" pitchFamily="18" charset="0"/>
                        </a:rPr>
                        <a:t>Chair John Hickenlooper (D-CO)</a:t>
                      </a:r>
                    </a:p>
                    <a:p>
                      <a:pPr marL="0" marR="0">
                        <a:lnSpc>
                          <a:spcPct val="115000"/>
                        </a:lnSpc>
                        <a:spcBef>
                          <a:spcPts val="0"/>
                        </a:spcBef>
                        <a:spcAft>
                          <a:spcPts val="0"/>
                        </a:spcAft>
                      </a:pPr>
                      <a:r>
                        <a:rPr lang="en-US" sz="1600" b="0" baseline="0" dirty="0">
                          <a:solidFill>
                            <a:schemeClr val="tx1"/>
                          </a:solidFill>
                          <a:latin typeface="+mj-lt"/>
                          <a:ea typeface="Calibri"/>
                          <a:cs typeface="Times New Roman" pitchFamily="18" charset="0"/>
                        </a:rPr>
                        <a:t>Ranking Cynthia Lummis (R-WY)</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cxnSp>
        <p:nvCxnSpPr>
          <p:cNvPr id="3" name="Straight Connector 2"/>
          <p:cNvCxnSpPr/>
          <p:nvPr/>
        </p:nvCxnSpPr>
        <p:spPr bwMode="auto">
          <a:xfrm>
            <a:off x="4545725" y="1404472"/>
            <a:ext cx="4570" cy="5075156"/>
          </a:xfrm>
          <a:prstGeom prst="line">
            <a:avLst/>
          </a:prstGeom>
          <a:ln>
            <a:headEnd type="none" w="med" len="med"/>
            <a:tailEnd type="none" w="med" len="med"/>
          </a:ln>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val="56622858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NASA Committees of Jurisdiction</a:t>
            </a:r>
          </a:p>
        </p:txBody>
      </p:sp>
      <p:sp>
        <p:nvSpPr>
          <p:cNvPr id="4" name="Slide Number Placeholder 3"/>
          <p:cNvSpPr>
            <a:spLocks noGrp="1"/>
          </p:cNvSpPr>
          <p:nvPr>
            <p:ph type="sldNum" sz="quarter" idx="12"/>
          </p:nvPr>
        </p:nvSpPr>
        <p:spPr/>
        <p:txBody>
          <a:bodyPr/>
          <a:lstStyle/>
          <a:p>
            <a:pPr>
              <a:defRPr/>
            </a:pPr>
            <a:fld id="{7D7299D8-E4F6-4266-BAA3-81C80521F278}" type="slidenum">
              <a:rPr lang="en-US" smtClean="0"/>
              <a:pPr>
                <a:defRPr/>
              </a:pPr>
              <a:t>15</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2588823985"/>
              </p:ext>
            </p:extLst>
          </p:nvPr>
        </p:nvGraphicFramePr>
        <p:xfrm>
          <a:off x="762000" y="1267947"/>
          <a:ext cx="7391400" cy="5453528"/>
        </p:xfrm>
        <a:graphic>
          <a:graphicData uri="http://schemas.openxmlformats.org/drawingml/2006/table">
            <a:tbl>
              <a:tblPr firstRow="1">
                <a:tableStyleId>{8EC20E35-A176-4012-BC5E-935CFFF8708E}</a:tableStyleId>
              </a:tblPr>
              <a:tblGrid>
                <a:gridCol w="3642271">
                  <a:extLst>
                    <a:ext uri="{9D8B030D-6E8A-4147-A177-3AD203B41FA5}">
                      <a16:colId xmlns:a16="http://schemas.microsoft.com/office/drawing/2014/main" val="1847806782"/>
                    </a:ext>
                  </a:extLst>
                </a:gridCol>
                <a:gridCol w="3749129">
                  <a:extLst>
                    <a:ext uri="{9D8B030D-6E8A-4147-A177-3AD203B41FA5}">
                      <a16:colId xmlns:a16="http://schemas.microsoft.com/office/drawing/2014/main" val="3415125070"/>
                    </a:ext>
                  </a:extLst>
                </a:gridCol>
              </a:tblGrid>
              <a:tr h="0">
                <a:tc gridSpan="2">
                  <a:txBody>
                    <a:bodyPr/>
                    <a:lstStyle/>
                    <a:p>
                      <a:pPr algn="ctr"/>
                      <a:r>
                        <a:rPr lang="en-US" sz="1800" kern="1200" dirty="0">
                          <a:solidFill>
                            <a:schemeClr val="tx1"/>
                          </a:solidFill>
                        </a:rPr>
                        <a:t>Appropriations</a:t>
                      </a:r>
                      <a:endParaRPr lang="en-US" dirty="0">
                        <a:solidFill>
                          <a:schemeClr val="tx1"/>
                        </a:solidFil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hMerge="1">
                  <a:txBody>
                    <a:bodyPr/>
                    <a:lstStyle/>
                    <a:p>
                      <a:endParaRPr lang="en-US" dirty="0"/>
                    </a:p>
                  </a:txBody>
                  <a:tcPr/>
                </a:tc>
                <a:extLst>
                  <a:ext uri="{0D108BD9-81ED-4DB2-BD59-A6C34878D82A}">
                    <a16:rowId xmlns:a16="http://schemas.microsoft.com/office/drawing/2014/main" val="4068312455"/>
                  </a:ext>
                </a:extLst>
              </a:tr>
              <a:tr h="363146">
                <a:tc>
                  <a:txBody>
                    <a:bodyPr/>
                    <a:lstStyle/>
                    <a:p>
                      <a:pPr algn="ctr"/>
                      <a:r>
                        <a:rPr lang="en-US" sz="1800" kern="1200" dirty="0">
                          <a:solidFill>
                            <a:schemeClr val="tx1"/>
                          </a:solidFill>
                        </a:rPr>
                        <a:t>House</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kern="1200" dirty="0">
                          <a:solidFill>
                            <a:schemeClr val="tx1"/>
                          </a:solidFill>
                        </a:rPr>
                        <a:t>Senate</a:t>
                      </a:r>
                      <a:endParaRPr lang="en-US"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91030443"/>
                  </a:ext>
                </a:extLst>
              </a:tr>
              <a:tr h="2033721">
                <a:tc>
                  <a:txBody>
                    <a:bodyPr/>
                    <a:lstStyle/>
                    <a:p>
                      <a:pPr marL="0" marR="0">
                        <a:lnSpc>
                          <a:spcPct val="115000"/>
                        </a:lnSpc>
                        <a:spcBef>
                          <a:spcPts val="0"/>
                        </a:spcBef>
                        <a:spcAft>
                          <a:spcPts val="0"/>
                        </a:spcAft>
                      </a:pPr>
                      <a:r>
                        <a:rPr lang="en-US" sz="1600" b="1" dirty="0">
                          <a:solidFill>
                            <a:schemeClr val="tx1"/>
                          </a:solidFill>
                          <a:latin typeface="+mj-lt"/>
                          <a:ea typeface="Calibri"/>
                          <a:cs typeface="Times New Roman" pitchFamily="18" charset="0"/>
                        </a:rPr>
                        <a:t>Committee on Appropriations</a:t>
                      </a:r>
                    </a:p>
                    <a:p>
                      <a:pPr marL="0" marR="0" lvl="0" indent="0">
                        <a:lnSpc>
                          <a:spcPct val="115000"/>
                        </a:lnSpc>
                        <a:spcBef>
                          <a:spcPts val="385"/>
                        </a:spcBef>
                        <a:spcAft>
                          <a:spcPts val="0"/>
                        </a:spcAft>
                        <a:buFont typeface="Times New Roman"/>
                        <a:buNone/>
                      </a:pPr>
                      <a:r>
                        <a:rPr lang="en-US" sz="1600" b="0" dirty="0">
                          <a:solidFill>
                            <a:schemeClr val="tx1"/>
                          </a:solidFill>
                          <a:latin typeface="+mj-lt"/>
                          <a:ea typeface="Calibri"/>
                          <a:cs typeface="Times New Roman" pitchFamily="18" charset="0"/>
                        </a:rPr>
                        <a:t>Chair: Rosa DeLauro (D-CT)</a:t>
                      </a:r>
                    </a:p>
                    <a:p>
                      <a:pPr marL="0" marR="0" lvl="0" indent="0">
                        <a:lnSpc>
                          <a:spcPct val="115000"/>
                        </a:lnSpc>
                        <a:spcBef>
                          <a:spcPts val="385"/>
                        </a:spcBef>
                        <a:spcAft>
                          <a:spcPts val="0"/>
                        </a:spcAft>
                        <a:buFont typeface="Times New Roman"/>
                        <a:buNone/>
                      </a:pPr>
                      <a:r>
                        <a:rPr lang="en-US" sz="1600" b="0" dirty="0">
                          <a:solidFill>
                            <a:schemeClr val="tx1"/>
                          </a:solidFill>
                          <a:latin typeface="+mj-lt"/>
                          <a:ea typeface="Calibri"/>
                          <a:cs typeface="Times New Roman" pitchFamily="18" charset="0"/>
                        </a:rPr>
                        <a:t>Ranking: Kay Granger (R-TX)</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0"/>
                        </a:spcAft>
                      </a:pPr>
                      <a:r>
                        <a:rPr lang="en-US" sz="1600" b="1" dirty="0">
                          <a:solidFill>
                            <a:schemeClr val="tx1"/>
                          </a:solidFill>
                          <a:latin typeface="+mj-lt"/>
                          <a:ea typeface="Calibri"/>
                          <a:cs typeface="Times New Roman" pitchFamily="18" charset="0"/>
                        </a:rPr>
                        <a:t>Committee on Appropriations</a:t>
                      </a:r>
                    </a:p>
                    <a:p>
                      <a:pPr marL="0" marR="0" lvl="0" indent="0">
                        <a:lnSpc>
                          <a:spcPct val="115000"/>
                        </a:lnSpc>
                        <a:spcBef>
                          <a:spcPts val="385"/>
                        </a:spcBef>
                        <a:spcAft>
                          <a:spcPts val="0"/>
                        </a:spcAft>
                        <a:buFont typeface="Times New Roman"/>
                        <a:buNone/>
                      </a:pPr>
                      <a:r>
                        <a:rPr lang="en-US" sz="1600" b="0" dirty="0">
                          <a:solidFill>
                            <a:schemeClr val="tx1"/>
                          </a:solidFill>
                          <a:latin typeface="+mj-lt"/>
                          <a:ea typeface="Calibri"/>
                          <a:cs typeface="Times New Roman" pitchFamily="18" charset="0"/>
                        </a:rPr>
                        <a:t>Chair: Patrick Leahy (D-VT)</a:t>
                      </a:r>
                    </a:p>
                    <a:p>
                      <a:pPr marL="0" marR="0" lvl="0" indent="0">
                        <a:lnSpc>
                          <a:spcPct val="115000"/>
                        </a:lnSpc>
                        <a:spcBef>
                          <a:spcPts val="385"/>
                        </a:spcBef>
                        <a:spcAft>
                          <a:spcPts val="0"/>
                        </a:spcAft>
                        <a:buFont typeface="Times New Roman"/>
                        <a:buNone/>
                      </a:pPr>
                      <a:r>
                        <a:rPr lang="en-US" sz="1600" b="0" dirty="0">
                          <a:solidFill>
                            <a:schemeClr val="tx1"/>
                          </a:solidFill>
                          <a:latin typeface="+mj-lt"/>
                          <a:ea typeface="Calibri"/>
                          <a:cs typeface="Times New Roman" pitchFamily="18" charset="0"/>
                        </a:rPr>
                        <a:t>Ranking: Richard Shelby (R-AL)</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07283488"/>
                  </a:ext>
                </a:extLst>
              </a:tr>
              <a:tr h="2688287">
                <a:tc>
                  <a:txBody>
                    <a:bodyPr/>
                    <a:lstStyle/>
                    <a:p>
                      <a:pPr marL="0" marR="0">
                        <a:lnSpc>
                          <a:spcPct val="115000"/>
                        </a:lnSpc>
                        <a:spcBef>
                          <a:spcPts val="0"/>
                        </a:spcBef>
                        <a:spcAft>
                          <a:spcPts val="0"/>
                        </a:spcAft>
                      </a:pPr>
                      <a:r>
                        <a:rPr lang="en-US" sz="1600" b="1" dirty="0">
                          <a:solidFill>
                            <a:schemeClr val="tx1"/>
                          </a:solidFill>
                          <a:latin typeface="+mj-lt"/>
                          <a:ea typeface="Calibri"/>
                          <a:cs typeface="Times New Roman" pitchFamily="18" charset="0"/>
                        </a:rPr>
                        <a:t>Subcommittee on Commerce, Justice, Science and Related Agencies</a:t>
                      </a:r>
                    </a:p>
                    <a:p>
                      <a:pPr marL="0" marR="0" lvl="0" indent="0">
                        <a:lnSpc>
                          <a:spcPct val="115000"/>
                        </a:lnSpc>
                        <a:spcBef>
                          <a:spcPts val="385"/>
                        </a:spcBef>
                        <a:spcAft>
                          <a:spcPts val="0"/>
                        </a:spcAft>
                        <a:buFont typeface="Times New Roman"/>
                        <a:buNone/>
                      </a:pPr>
                      <a:r>
                        <a:rPr lang="en-US" sz="1600" b="0" dirty="0">
                          <a:solidFill>
                            <a:schemeClr val="tx1"/>
                          </a:solidFill>
                          <a:latin typeface="+mj-lt"/>
                          <a:ea typeface="Calibri"/>
                          <a:cs typeface="Times New Roman" pitchFamily="18" charset="0"/>
                        </a:rPr>
                        <a:t>Chair: Matt Cartwright (D-PA)</a:t>
                      </a:r>
                    </a:p>
                    <a:p>
                      <a:pPr marL="0" marR="0" lvl="0" indent="0">
                        <a:lnSpc>
                          <a:spcPct val="115000"/>
                        </a:lnSpc>
                        <a:spcBef>
                          <a:spcPts val="385"/>
                        </a:spcBef>
                        <a:spcAft>
                          <a:spcPts val="0"/>
                        </a:spcAft>
                        <a:buFont typeface="Times New Roman"/>
                        <a:buNone/>
                      </a:pPr>
                      <a:r>
                        <a:rPr lang="en-US" sz="1600" b="0" dirty="0">
                          <a:solidFill>
                            <a:schemeClr val="tx1"/>
                          </a:solidFill>
                          <a:latin typeface="+mj-lt"/>
                          <a:ea typeface="Calibri"/>
                          <a:cs typeface="Times New Roman" pitchFamily="18" charset="0"/>
                        </a:rPr>
                        <a:t>Ranking: Robert Aderholt (R-AL)</a:t>
                      </a:r>
                    </a:p>
                    <a:p>
                      <a:pPr marL="0" marR="0" lvl="0" indent="0">
                        <a:lnSpc>
                          <a:spcPct val="115000"/>
                        </a:lnSpc>
                        <a:spcBef>
                          <a:spcPts val="385"/>
                        </a:spcBef>
                        <a:spcAft>
                          <a:spcPts val="0"/>
                        </a:spcAft>
                        <a:buFont typeface="Times New Roman"/>
                        <a:buNone/>
                      </a:pPr>
                      <a:endParaRPr lang="en-US" sz="1600" b="0" dirty="0">
                        <a:solidFill>
                          <a:schemeClr val="tx1"/>
                        </a:solidFill>
                        <a:latin typeface="+mj-lt"/>
                        <a:ea typeface="Calibri"/>
                        <a:cs typeface="Times New Roman"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15000"/>
                        </a:lnSpc>
                        <a:spcBef>
                          <a:spcPts val="0"/>
                        </a:spcBef>
                        <a:spcAft>
                          <a:spcPts val="600"/>
                        </a:spcAft>
                      </a:pPr>
                      <a:r>
                        <a:rPr lang="en-US" sz="1600" b="1" dirty="0">
                          <a:solidFill>
                            <a:schemeClr val="tx1"/>
                          </a:solidFill>
                          <a:latin typeface="+mj-lt"/>
                          <a:ea typeface="Calibri"/>
                          <a:cs typeface="Times New Roman" pitchFamily="18" charset="0"/>
                        </a:rPr>
                        <a:t>Subcommittee on Commerce, Justice, Science and Related Agencies</a:t>
                      </a:r>
                    </a:p>
                    <a:p>
                      <a:pPr marL="0" marR="0">
                        <a:lnSpc>
                          <a:spcPct val="107000"/>
                        </a:lnSpc>
                        <a:spcBef>
                          <a:spcPts val="0"/>
                        </a:spcBef>
                        <a:spcAft>
                          <a:spcPts val="600"/>
                        </a:spcAft>
                      </a:pPr>
                      <a:r>
                        <a:rPr lang="en-US" sz="1600" dirty="0">
                          <a:effectLst/>
                          <a:latin typeface="Franklin Gothic Book" panose="020B0503020102020204" pitchFamily="34" charset="0"/>
                          <a:ea typeface="Calibri" panose="020F0502020204030204" pitchFamily="34" charset="0"/>
                        </a:rPr>
                        <a:t>Chair: Jeanne </a:t>
                      </a:r>
                      <a:r>
                        <a:rPr lang="en-US" sz="1600" dirty="0" err="1">
                          <a:effectLst/>
                          <a:latin typeface="Franklin Gothic Book" panose="020B0503020102020204" pitchFamily="34" charset="0"/>
                          <a:ea typeface="Calibri" panose="020F0502020204030204" pitchFamily="34" charset="0"/>
                        </a:rPr>
                        <a:t>Shaheen</a:t>
                      </a:r>
                      <a:r>
                        <a:rPr lang="en-US" sz="1600" dirty="0">
                          <a:effectLst/>
                          <a:latin typeface="Franklin Gothic Book" panose="020B0503020102020204" pitchFamily="34" charset="0"/>
                          <a:ea typeface="Calibri" panose="020F0502020204030204" pitchFamily="34" charset="0"/>
                        </a:rPr>
                        <a:t> (D-NH)</a:t>
                      </a:r>
                      <a:endParaRPr lang="en-US" sz="1200" dirty="0">
                        <a:effectLst/>
                        <a:latin typeface="Times New Roman" panose="02020603050405020304" pitchFamily="18" charset="0"/>
                        <a:ea typeface="Calibri" panose="020F0502020204030204" pitchFamily="34" charset="0"/>
                      </a:endParaRPr>
                    </a:p>
                    <a:p>
                      <a:pPr marL="0" marR="0">
                        <a:lnSpc>
                          <a:spcPct val="107000"/>
                        </a:lnSpc>
                        <a:spcBef>
                          <a:spcPts val="0"/>
                        </a:spcBef>
                        <a:spcAft>
                          <a:spcPts val="600"/>
                        </a:spcAft>
                      </a:pPr>
                      <a:r>
                        <a:rPr lang="en-US" sz="1600" dirty="0">
                          <a:effectLst/>
                          <a:latin typeface="Franklin Gothic Book" panose="020B0503020102020204" pitchFamily="34" charset="0"/>
                          <a:ea typeface="Calibri" panose="020F0502020204030204" pitchFamily="34" charset="0"/>
                        </a:rPr>
                        <a:t>Ranking: Jerry Moran (R-KS)</a:t>
                      </a:r>
                      <a:endParaRPr lang="en-US" sz="1200" dirty="0">
                        <a:effectLst/>
                        <a:latin typeface="Times New Roman" panose="02020603050405020304" pitchFamily="18"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96049551"/>
                  </a:ext>
                </a:extLst>
              </a:tr>
            </a:tbl>
          </a:graphicData>
        </a:graphic>
      </p:graphicFrame>
    </p:spTree>
    <p:extLst>
      <p:ext uri="{BB962C8B-B14F-4D97-AF65-F5344CB8AC3E}">
        <p14:creationId xmlns:p14="http://schemas.microsoft.com/office/powerpoint/2010/main" val="31844018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0" y="274638"/>
            <a:ext cx="9144000" cy="1143000"/>
          </a:xfrm>
        </p:spPr>
        <p:txBody>
          <a:bodyPr/>
          <a:lstStyle/>
          <a:p>
            <a:pPr eaLnBrk="1" hangingPunct="1"/>
            <a:r>
              <a:rPr lang="en-US" sz="3600" dirty="0">
                <a:solidFill>
                  <a:schemeClr val="tx1"/>
                </a:solidFill>
              </a:rPr>
              <a:t>Congressional Leadership</a:t>
            </a:r>
          </a:p>
        </p:txBody>
      </p:sp>
      <p:sp>
        <p:nvSpPr>
          <p:cNvPr id="58371" name="Rectangle 3"/>
          <p:cNvSpPr>
            <a:spLocks noGrp="1" noChangeArrowheads="1"/>
          </p:cNvSpPr>
          <p:nvPr>
            <p:ph idx="1"/>
          </p:nvPr>
        </p:nvSpPr>
        <p:spPr>
          <a:xfrm>
            <a:off x="524933" y="1600200"/>
            <a:ext cx="8382000" cy="5257800"/>
          </a:xfrm>
          <a:noFill/>
        </p:spPr>
        <p:txBody>
          <a:bodyPr/>
          <a:lstStyle/>
          <a:p>
            <a:pPr eaLnBrk="1" hangingPunct="1">
              <a:buFontTx/>
              <a:buNone/>
            </a:pPr>
            <a:r>
              <a:rPr lang="en-US" sz="2200" b="1" u="sng" dirty="0"/>
              <a:t>Senate Leadership</a:t>
            </a:r>
          </a:p>
          <a:p>
            <a:pPr lvl="1" eaLnBrk="1" hangingPunct="1"/>
            <a:r>
              <a:rPr lang="en-US" sz="2200" dirty="0"/>
              <a:t>Majority Leader: Charles Schumer (D-NY)</a:t>
            </a:r>
          </a:p>
          <a:p>
            <a:pPr lvl="1" eaLnBrk="1" hangingPunct="1"/>
            <a:r>
              <a:rPr lang="en-US" sz="2200" dirty="0"/>
              <a:t>Majority Whip: </a:t>
            </a:r>
            <a:r>
              <a:rPr lang="en-US" sz="2200" dirty="0">
                <a:solidFill>
                  <a:srgbClr val="000000"/>
                </a:solidFill>
              </a:rPr>
              <a:t>Richard Durbin (D-IL)</a:t>
            </a:r>
          </a:p>
          <a:p>
            <a:pPr lvl="1" eaLnBrk="1" hangingPunct="1"/>
            <a:r>
              <a:rPr lang="en-US" sz="2200" dirty="0"/>
              <a:t>Minority Leader: </a:t>
            </a:r>
            <a:r>
              <a:rPr lang="en-US" sz="2200" dirty="0">
                <a:solidFill>
                  <a:srgbClr val="000000"/>
                </a:solidFill>
              </a:rPr>
              <a:t>Mitch McConnell (R-KY)</a:t>
            </a:r>
          </a:p>
          <a:p>
            <a:pPr lvl="1" eaLnBrk="1" hangingPunct="1"/>
            <a:r>
              <a:rPr lang="en-US" sz="2200" dirty="0"/>
              <a:t>Minority Whip: John Thune (R-SD)</a:t>
            </a:r>
          </a:p>
          <a:p>
            <a:pPr eaLnBrk="1" hangingPunct="1">
              <a:buFontTx/>
              <a:buNone/>
            </a:pPr>
            <a:endParaRPr lang="en-US" sz="2200" b="1" u="sng" dirty="0"/>
          </a:p>
          <a:p>
            <a:pPr eaLnBrk="1" hangingPunct="1">
              <a:buFontTx/>
              <a:buNone/>
            </a:pPr>
            <a:r>
              <a:rPr lang="en-US" sz="2200" b="1" u="sng" dirty="0"/>
              <a:t>House Leadership</a:t>
            </a:r>
          </a:p>
          <a:p>
            <a:pPr lvl="1" eaLnBrk="1" hangingPunct="1"/>
            <a:r>
              <a:rPr lang="en-US" sz="2200" dirty="0"/>
              <a:t>Speaker: Nancy Pelosi (D-CA)</a:t>
            </a:r>
          </a:p>
          <a:p>
            <a:pPr lvl="1" eaLnBrk="1" hangingPunct="1"/>
            <a:r>
              <a:rPr lang="en-US" sz="2200" dirty="0"/>
              <a:t>Majority Leader: </a:t>
            </a:r>
            <a:r>
              <a:rPr lang="en-US" sz="2200" dirty="0" err="1"/>
              <a:t>Steny</a:t>
            </a:r>
            <a:r>
              <a:rPr lang="en-US" sz="2200" dirty="0"/>
              <a:t> Hoyer (D-MD)</a:t>
            </a:r>
          </a:p>
          <a:p>
            <a:pPr lvl="1" eaLnBrk="1" hangingPunct="1"/>
            <a:r>
              <a:rPr lang="en-US" sz="2200" dirty="0"/>
              <a:t>Majority Whip: James Clyburn (D-SC)</a:t>
            </a:r>
          </a:p>
          <a:p>
            <a:pPr lvl="1" eaLnBrk="1" hangingPunct="1"/>
            <a:r>
              <a:rPr lang="en-US" sz="2200" dirty="0"/>
              <a:t>Minority Leader: </a:t>
            </a:r>
            <a:r>
              <a:rPr lang="en-US" sz="2200" dirty="0">
                <a:solidFill>
                  <a:srgbClr val="000000"/>
                </a:solidFill>
              </a:rPr>
              <a:t>Kevin McCarthy (R-CA)</a:t>
            </a:r>
          </a:p>
        </p:txBody>
      </p:sp>
    </p:spTree>
    <p:extLst>
      <p:ext uri="{BB962C8B-B14F-4D97-AF65-F5344CB8AC3E}">
        <p14:creationId xmlns:p14="http://schemas.microsoft.com/office/powerpoint/2010/main" val="4564705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Number Placeholder 3"/>
          <p:cNvSpPr>
            <a:spLocks noGrp="1"/>
          </p:cNvSpPr>
          <p:nvPr>
            <p:ph type="sldNum" sz="quarter" idx="12"/>
          </p:nvPr>
        </p:nvSpPr>
        <p:spPr>
          <a:noFill/>
        </p:spPr>
        <p:txBody>
          <a:bodyPr/>
          <a:lstStyle/>
          <a:p>
            <a:fld id="{80C50AB3-37C2-455F-84F5-5EA87960EB15}" type="slidenum">
              <a:rPr lang="en-US" smtClean="0"/>
              <a:pPr/>
              <a:t>17</a:t>
            </a:fld>
            <a:endParaRPr lang="en-US"/>
          </a:p>
        </p:txBody>
      </p:sp>
      <p:sp>
        <p:nvSpPr>
          <p:cNvPr id="74754" name="Rectangle 1026"/>
          <p:cNvSpPr>
            <a:spLocks noChangeArrowheads="1"/>
          </p:cNvSpPr>
          <p:nvPr/>
        </p:nvSpPr>
        <p:spPr bwMode="auto">
          <a:xfrm>
            <a:off x="381000" y="304800"/>
            <a:ext cx="7939088" cy="1066800"/>
          </a:xfrm>
          <a:prstGeom prst="rect">
            <a:avLst/>
          </a:prstGeom>
          <a:noFill/>
          <a:ln w="9525">
            <a:noFill/>
            <a:miter lim="800000"/>
            <a:headEnd/>
            <a:tailEnd/>
          </a:ln>
        </p:spPr>
        <p:txBody>
          <a:bodyPr lIns="92075" tIns="46038" rIns="92075" bIns="46038">
            <a:spAutoFit/>
          </a:bodyPr>
          <a:lstStyle/>
          <a:p>
            <a:pPr algn="ctr" eaLnBrk="0" hangingPunct="0"/>
            <a:r>
              <a:rPr lang="en-US" sz="3200" b="1"/>
              <a:t>Who Influences the</a:t>
            </a:r>
          </a:p>
          <a:p>
            <a:pPr algn="ctr" eaLnBrk="0" hangingPunct="0"/>
            <a:r>
              <a:rPr lang="en-US" sz="3200" b="1"/>
              <a:t> NASA/Congress Relationship</a:t>
            </a:r>
          </a:p>
        </p:txBody>
      </p:sp>
      <p:sp>
        <p:nvSpPr>
          <p:cNvPr id="74755" name="Rectangle 1028"/>
          <p:cNvSpPr>
            <a:spLocks noChangeArrowheads="1"/>
          </p:cNvSpPr>
          <p:nvPr/>
        </p:nvSpPr>
        <p:spPr bwMode="auto">
          <a:xfrm>
            <a:off x="2895600" y="2895600"/>
            <a:ext cx="2743200" cy="2006600"/>
          </a:xfrm>
          <a:prstGeom prst="rect">
            <a:avLst/>
          </a:prstGeom>
          <a:solidFill>
            <a:schemeClr val="bg1"/>
          </a:solidFill>
          <a:ln w="9525">
            <a:noFill/>
            <a:miter lim="800000"/>
            <a:headEnd/>
            <a:tailEnd/>
          </a:ln>
        </p:spPr>
        <p:txBody>
          <a:bodyPr lIns="92075" tIns="46038" rIns="92075" bIns="46038">
            <a:spAutoFit/>
          </a:bodyPr>
          <a:lstStyle/>
          <a:p>
            <a:pPr algn="ctr" eaLnBrk="0" hangingPunct="0"/>
            <a:r>
              <a:rPr lang="en-US" sz="1400">
                <a:latin typeface="Times New Roman" pitchFamily="18" charset="0"/>
              </a:rPr>
              <a:t>Congressional Members</a:t>
            </a:r>
          </a:p>
          <a:p>
            <a:pPr algn="ctr" eaLnBrk="0" hangingPunct="0"/>
            <a:endParaRPr lang="en-US" sz="1400">
              <a:latin typeface="Times New Roman" pitchFamily="18" charset="0"/>
            </a:endParaRPr>
          </a:p>
          <a:p>
            <a:pPr algn="ctr" eaLnBrk="0" hangingPunct="0"/>
            <a:r>
              <a:rPr lang="en-US" sz="1400">
                <a:latin typeface="Times New Roman" pitchFamily="18" charset="0"/>
              </a:rPr>
              <a:t>Congressional Staffers</a:t>
            </a:r>
          </a:p>
          <a:p>
            <a:pPr algn="ctr" eaLnBrk="0" hangingPunct="0"/>
            <a:endParaRPr lang="en-US" sz="1400">
              <a:latin typeface="Times New Roman" pitchFamily="18" charset="0"/>
            </a:endParaRPr>
          </a:p>
          <a:p>
            <a:pPr algn="ctr" eaLnBrk="0" hangingPunct="0"/>
            <a:r>
              <a:rPr lang="en-US" sz="1400">
                <a:latin typeface="Times New Roman" pitchFamily="18" charset="0"/>
              </a:rPr>
              <a:t>Congressional Budget Office</a:t>
            </a:r>
          </a:p>
          <a:p>
            <a:pPr algn="ctr" eaLnBrk="0" hangingPunct="0"/>
            <a:endParaRPr lang="en-US" sz="1400">
              <a:latin typeface="Times New Roman" pitchFamily="18" charset="0"/>
            </a:endParaRPr>
          </a:p>
          <a:p>
            <a:pPr algn="ctr" eaLnBrk="0" hangingPunct="0"/>
            <a:r>
              <a:rPr lang="en-US" sz="1400">
                <a:latin typeface="Times New Roman" pitchFamily="18" charset="0"/>
              </a:rPr>
              <a:t>Congressional Research Service</a:t>
            </a:r>
          </a:p>
          <a:p>
            <a:pPr algn="ctr" eaLnBrk="0" hangingPunct="0"/>
            <a:endParaRPr lang="en-US" sz="1400">
              <a:latin typeface="Times New Roman" pitchFamily="18" charset="0"/>
            </a:endParaRPr>
          </a:p>
          <a:p>
            <a:pPr algn="ctr" eaLnBrk="0" hangingPunct="0"/>
            <a:r>
              <a:rPr lang="en-US" sz="1400">
                <a:latin typeface="Times New Roman" pitchFamily="18" charset="0"/>
              </a:rPr>
              <a:t>Government Accountability Office</a:t>
            </a:r>
          </a:p>
        </p:txBody>
      </p:sp>
      <p:sp>
        <p:nvSpPr>
          <p:cNvPr id="74756" name="Line 1029"/>
          <p:cNvSpPr>
            <a:spLocks noChangeShapeType="1"/>
          </p:cNvSpPr>
          <p:nvPr/>
        </p:nvSpPr>
        <p:spPr bwMode="auto">
          <a:xfrm flipH="1" flipV="1">
            <a:off x="2819400" y="2590800"/>
            <a:ext cx="454025" cy="265113"/>
          </a:xfrm>
          <a:prstGeom prst="line">
            <a:avLst/>
          </a:prstGeom>
          <a:noFill/>
          <a:ln w="12700">
            <a:solidFill>
              <a:schemeClr val="tx1"/>
            </a:solidFill>
            <a:round/>
            <a:headEnd type="stealth" w="med" len="lg"/>
            <a:tailEnd type="stealth" w="med" len="lg"/>
          </a:ln>
        </p:spPr>
        <p:txBody>
          <a:bodyPr wrap="none" anchor="ctr"/>
          <a:lstStyle/>
          <a:p>
            <a:endParaRPr lang="en-US"/>
          </a:p>
        </p:txBody>
      </p:sp>
      <p:sp>
        <p:nvSpPr>
          <p:cNvPr id="74757" name="Line 1030"/>
          <p:cNvSpPr>
            <a:spLocks noChangeShapeType="1"/>
          </p:cNvSpPr>
          <p:nvPr/>
        </p:nvSpPr>
        <p:spPr bwMode="auto">
          <a:xfrm flipH="1" flipV="1">
            <a:off x="3810000" y="2133600"/>
            <a:ext cx="152400" cy="304800"/>
          </a:xfrm>
          <a:prstGeom prst="line">
            <a:avLst/>
          </a:prstGeom>
          <a:noFill/>
          <a:ln w="12700">
            <a:solidFill>
              <a:schemeClr val="tx1"/>
            </a:solidFill>
            <a:round/>
            <a:headEnd type="stealth" w="med" len="lg"/>
            <a:tailEnd type="stealth" w="med" len="lg"/>
          </a:ln>
        </p:spPr>
        <p:txBody>
          <a:bodyPr wrap="none" anchor="ctr"/>
          <a:lstStyle/>
          <a:p>
            <a:endParaRPr lang="en-US"/>
          </a:p>
        </p:txBody>
      </p:sp>
      <p:sp>
        <p:nvSpPr>
          <p:cNvPr id="74758" name="Line 1032"/>
          <p:cNvSpPr>
            <a:spLocks noChangeShapeType="1"/>
          </p:cNvSpPr>
          <p:nvPr/>
        </p:nvSpPr>
        <p:spPr bwMode="auto">
          <a:xfrm flipH="1">
            <a:off x="2209800" y="3352800"/>
            <a:ext cx="584200" cy="0"/>
          </a:xfrm>
          <a:prstGeom prst="line">
            <a:avLst/>
          </a:prstGeom>
          <a:noFill/>
          <a:ln w="12700">
            <a:solidFill>
              <a:schemeClr val="tx1"/>
            </a:solidFill>
            <a:round/>
            <a:headEnd type="stealth" w="med" len="lg"/>
            <a:tailEnd type="stealth" w="med" len="lg"/>
          </a:ln>
        </p:spPr>
        <p:txBody>
          <a:bodyPr wrap="none" anchor="ctr"/>
          <a:lstStyle/>
          <a:p>
            <a:endParaRPr lang="en-US"/>
          </a:p>
        </p:txBody>
      </p:sp>
      <p:sp>
        <p:nvSpPr>
          <p:cNvPr id="74759" name="Line 1033"/>
          <p:cNvSpPr>
            <a:spLocks noChangeShapeType="1"/>
          </p:cNvSpPr>
          <p:nvPr/>
        </p:nvSpPr>
        <p:spPr bwMode="auto">
          <a:xfrm flipH="1">
            <a:off x="2133600" y="4038600"/>
            <a:ext cx="595313" cy="152400"/>
          </a:xfrm>
          <a:prstGeom prst="line">
            <a:avLst/>
          </a:prstGeom>
          <a:noFill/>
          <a:ln w="12700">
            <a:solidFill>
              <a:schemeClr val="tx1"/>
            </a:solidFill>
            <a:round/>
            <a:headEnd type="stealth" w="med" len="lg"/>
            <a:tailEnd type="stealth" w="med" len="lg"/>
          </a:ln>
        </p:spPr>
        <p:txBody>
          <a:bodyPr wrap="none" anchor="ctr"/>
          <a:lstStyle/>
          <a:p>
            <a:endParaRPr lang="en-US"/>
          </a:p>
        </p:txBody>
      </p:sp>
      <p:sp>
        <p:nvSpPr>
          <p:cNvPr id="74760" name="Line 1034"/>
          <p:cNvSpPr>
            <a:spLocks noChangeShapeType="1"/>
          </p:cNvSpPr>
          <p:nvPr/>
        </p:nvSpPr>
        <p:spPr bwMode="auto">
          <a:xfrm flipV="1">
            <a:off x="2286000" y="4800600"/>
            <a:ext cx="530225" cy="304800"/>
          </a:xfrm>
          <a:prstGeom prst="line">
            <a:avLst/>
          </a:prstGeom>
          <a:noFill/>
          <a:ln w="12700">
            <a:solidFill>
              <a:schemeClr val="tx1"/>
            </a:solidFill>
            <a:round/>
            <a:headEnd type="stealth" w="med" len="lg"/>
            <a:tailEnd type="stealth" w="med" len="lg"/>
          </a:ln>
        </p:spPr>
        <p:txBody>
          <a:bodyPr wrap="none" anchor="ctr"/>
          <a:lstStyle/>
          <a:p>
            <a:endParaRPr lang="en-US"/>
          </a:p>
        </p:txBody>
      </p:sp>
      <p:sp>
        <p:nvSpPr>
          <p:cNvPr id="74761" name="Line 1035"/>
          <p:cNvSpPr>
            <a:spLocks noChangeShapeType="1"/>
          </p:cNvSpPr>
          <p:nvPr/>
        </p:nvSpPr>
        <p:spPr bwMode="auto">
          <a:xfrm flipV="1">
            <a:off x="2971800" y="5257800"/>
            <a:ext cx="304800" cy="457200"/>
          </a:xfrm>
          <a:prstGeom prst="line">
            <a:avLst/>
          </a:prstGeom>
          <a:noFill/>
          <a:ln w="12700">
            <a:solidFill>
              <a:schemeClr val="tx1"/>
            </a:solidFill>
            <a:round/>
            <a:headEnd type="stealth" w="med" len="lg"/>
            <a:tailEnd type="stealth" w="med" len="lg"/>
          </a:ln>
        </p:spPr>
        <p:txBody>
          <a:bodyPr wrap="none" anchor="ctr"/>
          <a:lstStyle/>
          <a:p>
            <a:endParaRPr lang="en-US"/>
          </a:p>
        </p:txBody>
      </p:sp>
      <p:sp>
        <p:nvSpPr>
          <p:cNvPr id="74762" name="Line 1036"/>
          <p:cNvSpPr>
            <a:spLocks noChangeShapeType="1"/>
          </p:cNvSpPr>
          <p:nvPr/>
        </p:nvSpPr>
        <p:spPr bwMode="auto">
          <a:xfrm flipH="1" flipV="1">
            <a:off x="4495800" y="5486400"/>
            <a:ext cx="0" cy="381000"/>
          </a:xfrm>
          <a:prstGeom prst="line">
            <a:avLst/>
          </a:prstGeom>
          <a:noFill/>
          <a:ln w="12700">
            <a:solidFill>
              <a:schemeClr val="tx1"/>
            </a:solidFill>
            <a:round/>
            <a:headEnd type="stealth" w="med" len="lg"/>
            <a:tailEnd type="stealth" w="med" len="lg"/>
          </a:ln>
        </p:spPr>
        <p:txBody>
          <a:bodyPr wrap="none" anchor="ctr"/>
          <a:lstStyle/>
          <a:p>
            <a:endParaRPr lang="en-US"/>
          </a:p>
        </p:txBody>
      </p:sp>
      <p:sp>
        <p:nvSpPr>
          <p:cNvPr id="74763" name="Line 1037"/>
          <p:cNvSpPr>
            <a:spLocks noChangeShapeType="1"/>
          </p:cNvSpPr>
          <p:nvPr/>
        </p:nvSpPr>
        <p:spPr bwMode="auto">
          <a:xfrm flipH="1" flipV="1">
            <a:off x="5562600" y="4876800"/>
            <a:ext cx="533400" cy="152400"/>
          </a:xfrm>
          <a:prstGeom prst="line">
            <a:avLst/>
          </a:prstGeom>
          <a:noFill/>
          <a:ln w="12700">
            <a:solidFill>
              <a:schemeClr val="tx1"/>
            </a:solidFill>
            <a:round/>
            <a:headEnd type="stealth" w="med" len="lg"/>
            <a:tailEnd type="stealth" w="med" len="lg"/>
          </a:ln>
        </p:spPr>
        <p:txBody>
          <a:bodyPr wrap="none" anchor="ctr"/>
          <a:lstStyle/>
          <a:p>
            <a:endParaRPr lang="en-US"/>
          </a:p>
        </p:txBody>
      </p:sp>
      <p:sp>
        <p:nvSpPr>
          <p:cNvPr id="74764" name="Line 1038"/>
          <p:cNvSpPr>
            <a:spLocks noChangeShapeType="1"/>
          </p:cNvSpPr>
          <p:nvPr/>
        </p:nvSpPr>
        <p:spPr bwMode="auto">
          <a:xfrm>
            <a:off x="5867400" y="4267200"/>
            <a:ext cx="649288" cy="0"/>
          </a:xfrm>
          <a:prstGeom prst="line">
            <a:avLst/>
          </a:prstGeom>
          <a:noFill/>
          <a:ln w="12700">
            <a:solidFill>
              <a:schemeClr val="tx1"/>
            </a:solidFill>
            <a:round/>
            <a:headEnd type="stealth" w="med" len="lg"/>
            <a:tailEnd type="stealth" w="med" len="lg"/>
          </a:ln>
        </p:spPr>
        <p:txBody>
          <a:bodyPr wrap="none" anchor="ctr"/>
          <a:lstStyle/>
          <a:p>
            <a:endParaRPr lang="en-US"/>
          </a:p>
        </p:txBody>
      </p:sp>
      <p:sp>
        <p:nvSpPr>
          <p:cNvPr id="74765" name="Line 1039"/>
          <p:cNvSpPr>
            <a:spLocks noChangeShapeType="1"/>
          </p:cNvSpPr>
          <p:nvPr/>
        </p:nvSpPr>
        <p:spPr bwMode="auto">
          <a:xfrm flipH="1">
            <a:off x="5562600" y="2667000"/>
            <a:ext cx="457200" cy="304800"/>
          </a:xfrm>
          <a:prstGeom prst="line">
            <a:avLst/>
          </a:prstGeom>
          <a:noFill/>
          <a:ln w="12700">
            <a:solidFill>
              <a:schemeClr val="tx1"/>
            </a:solidFill>
            <a:round/>
            <a:headEnd type="stealth" w="med" len="lg"/>
            <a:tailEnd type="stealth" w="med" len="lg"/>
          </a:ln>
        </p:spPr>
        <p:txBody>
          <a:bodyPr wrap="none" anchor="ctr"/>
          <a:lstStyle/>
          <a:p>
            <a:endParaRPr lang="en-US"/>
          </a:p>
        </p:txBody>
      </p:sp>
      <p:sp>
        <p:nvSpPr>
          <p:cNvPr id="74766" name="Line 1040"/>
          <p:cNvSpPr>
            <a:spLocks noChangeShapeType="1"/>
          </p:cNvSpPr>
          <p:nvPr/>
        </p:nvSpPr>
        <p:spPr bwMode="auto">
          <a:xfrm flipH="1">
            <a:off x="4616313" y="1996094"/>
            <a:ext cx="322263" cy="396875"/>
          </a:xfrm>
          <a:prstGeom prst="line">
            <a:avLst/>
          </a:prstGeom>
          <a:noFill/>
          <a:ln w="12700">
            <a:solidFill>
              <a:schemeClr val="tx1"/>
            </a:solidFill>
            <a:round/>
            <a:headEnd type="stealth" w="med" len="lg"/>
            <a:tailEnd type="stealth" w="med" len="lg"/>
          </a:ln>
        </p:spPr>
        <p:txBody>
          <a:bodyPr wrap="none" anchor="ctr"/>
          <a:lstStyle/>
          <a:p>
            <a:endParaRPr lang="en-US"/>
          </a:p>
        </p:txBody>
      </p:sp>
      <p:sp>
        <p:nvSpPr>
          <p:cNvPr id="74767" name="Rectangle 1041"/>
          <p:cNvSpPr>
            <a:spLocks noChangeArrowheads="1"/>
          </p:cNvSpPr>
          <p:nvPr/>
        </p:nvSpPr>
        <p:spPr bwMode="auto">
          <a:xfrm>
            <a:off x="1600200" y="2362200"/>
            <a:ext cx="1117600" cy="304800"/>
          </a:xfrm>
          <a:prstGeom prst="rect">
            <a:avLst/>
          </a:prstGeom>
          <a:noFill/>
          <a:ln w="9525">
            <a:noFill/>
            <a:miter lim="800000"/>
            <a:headEnd/>
            <a:tailEnd/>
          </a:ln>
        </p:spPr>
        <p:txBody>
          <a:bodyPr wrap="none" lIns="92075" tIns="46038" rIns="92075" bIns="46038">
            <a:spAutoFit/>
          </a:bodyPr>
          <a:lstStyle/>
          <a:p>
            <a:pPr eaLnBrk="0" hangingPunct="0"/>
            <a:r>
              <a:rPr lang="en-US" sz="1400">
                <a:latin typeface="Times New Roman" pitchFamily="18" charset="0"/>
              </a:rPr>
              <a:t>White House</a:t>
            </a:r>
          </a:p>
        </p:txBody>
      </p:sp>
      <p:sp>
        <p:nvSpPr>
          <p:cNvPr id="74768" name="Rectangle 1042"/>
          <p:cNvSpPr>
            <a:spLocks noChangeArrowheads="1"/>
          </p:cNvSpPr>
          <p:nvPr/>
        </p:nvSpPr>
        <p:spPr bwMode="auto">
          <a:xfrm>
            <a:off x="6096000" y="2514600"/>
            <a:ext cx="1971694" cy="308419"/>
          </a:xfrm>
          <a:prstGeom prst="rect">
            <a:avLst/>
          </a:prstGeom>
          <a:noFill/>
          <a:ln w="9525">
            <a:noFill/>
            <a:miter lim="800000"/>
            <a:headEnd/>
            <a:tailEnd/>
          </a:ln>
        </p:spPr>
        <p:txBody>
          <a:bodyPr wrap="none" lIns="92075" tIns="46038" rIns="92075" bIns="46038">
            <a:spAutoFit/>
          </a:bodyPr>
          <a:lstStyle/>
          <a:p>
            <a:pPr eaLnBrk="0" hangingPunct="0"/>
            <a:r>
              <a:rPr lang="en-US" sz="1400" dirty="0">
                <a:latin typeface="Times New Roman" pitchFamily="18" charset="0"/>
              </a:rPr>
              <a:t>Contractors and Industry</a:t>
            </a:r>
          </a:p>
        </p:txBody>
      </p:sp>
      <p:sp>
        <p:nvSpPr>
          <p:cNvPr id="74769" name="Rectangle 1043"/>
          <p:cNvSpPr>
            <a:spLocks noChangeArrowheads="1"/>
          </p:cNvSpPr>
          <p:nvPr/>
        </p:nvSpPr>
        <p:spPr bwMode="auto">
          <a:xfrm>
            <a:off x="3733800" y="5867400"/>
            <a:ext cx="1719263" cy="304800"/>
          </a:xfrm>
          <a:prstGeom prst="rect">
            <a:avLst/>
          </a:prstGeom>
          <a:noFill/>
          <a:ln w="9525">
            <a:noFill/>
            <a:miter lim="800000"/>
            <a:headEnd/>
            <a:tailEnd/>
          </a:ln>
        </p:spPr>
        <p:txBody>
          <a:bodyPr wrap="none" lIns="92075" tIns="46038" rIns="92075" bIns="46038">
            <a:spAutoFit/>
          </a:bodyPr>
          <a:lstStyle/>
          <a:p>
            <a:pPr eaLnBrk="0" hangingPunct="0"/>
            <a:r>
              <a:rPr lang="en-US" sz="1400">
                <a:latin typeface="Times New Roman" pitchFamily="18" charset="0"/>
              </a:rPr>
              <a:t>International Partners</a:t>
            </a:r>
          </a:p>
        </p:txBody>
      </p:sp>
      <p:sp>
        <p:nvSpPr>
          <p:cNvPr id="74770" name="Rectangle 1044"/>
          <p:cNvSpPr>
            <a:spLocks noChangeArrowheads="1"/>
          </p:cNvSpPr>
          <p:nvPr/>
        </p:nvSpPr>
        <p:spPr bwMode="auto">
          <a:xfrm>
            <a:off x="6553200" y="4038600"/>
            <a:ext cx="1379538" cy="517525"/>
          </a:xfrm>
          <a:prstGeom prst="rect">
            <a:avLst/>
          </a:prstGeom>
          <a:noFill/>
          <a:ln w="9525">
            <a:noFill/>
            <a:miter lim="800000"/>
            <a:headEnd/>
            <a:tailEnd/>
          </a:ln>
        </p:spPr>
        <p:txBody>
          <a:bodyPr wrap="none" lIns="92075" tIns="46038" rIns="92075" bIns="46038">
            <a:spAutoFit/>
          </a:bodyPr>
          <a:lstStyle/>
          <a:p>
            <a:pPr eaLnBrk="0" hangingPunct="0"/>
            <a:r>
              <a:rPr lang="en-US" sz="1400">
                <a:latin typeface="Times New Roman" pitchFamily="18" charset="0"/>
              </a:rPr>
              <a:t>Outside Science </a:t>
            </a:r>
          </a:p>
          <a:p>
            <a:pPr eaLnBrk="0" hangingPunct="0"/>
            <a:r>
              <a:rPr lang="en-US" sz="1400">
                <a:latin typeface="Times New Roman" pitchFamily="18" charset="0"/>
              </a:rPr>
              <a:t>Community</a:t>
            </a:r>
          </a:p>
        </p:txBody>
      </p:sp>
      <p:sp>
        <p:nvSpPr>
          <p:cNvPr id="74771" name="Rectangle 1045"/>
          <p:cNvSpPr>
            <a:spLocks noChangeArrowheads="1"/>
          </p:cNvSpPr>
          <p:nvPr/>
        </p:nvSpPr>
        <p:spPr bwMode="auto">
          <a:xfrm>
            <a:off x="6324600" y="4876800"/>
            <a:ext cx="1944688" cy="304800"/>
          </a:xfrm>
          <a:prstGeom prst="rect">
            <a:avLst/>
          </a:prstGeom>
          <a:noFill/>
          <a:ln w="9525">
            <a:noFill/>
            <a:miter lim="800000"/>
            <a:headEnd/>
            <a:tailEnd/>
          </a:ln>
        </p:spPr>
        <p:txBody>
          <a:bodyPr wrap="none" lIns="92075" tIns="46038" rIns="92075" bIns="46038">
            <a:spAutoFit/>
          </a:bodyPr>
          <a:lstStyle/>
          <a:p>
            <a:pPr eaLnBrk="0" hangingPunct="0"/>
            <a:r>
              <a:rPr lang="en-US" sz="1400">
                <a:latin typeface="Times New Roman" pitchFamily="18" charset="0"/>
              </a:rPr>
              <a:t>Space Advocacy Groups</a:t>
            </a:r>
          </a:p>
        </p:txBody>
      </p:sp>
      <p:sp>
        <p:nvSpPr>
          <p:cNvPr id="74772" name="Rectangle 1046"/>
          <p:cNvSpPr>
            <a:spLocks noChangeArrowheads="1"/>
          </p:cNvSpPr>
          <p:nvPr/>
        </p:nvSpPr>
        <p:spPr bwMode="auto">
          <a:xfrm>
            <a:off x="4411990" y="1653498"/>
            <a:ext cx="1255713" cy="304800"/>
          </a:xfrm>
          <a:prstGeom prst="rect">
            <a:avLst/>
          </a:prstGeom>
          <a:noFill/>
          <a:ln w="9525">
            <a:noFill/>
            <a:miter lim="800000"/>
            <a:headEnd/>
            <a:tailEnd/>
          </a:ln>
        </p:spPr>
        <p:txBody>
          <a:bodyPr wrap="none" lIns="92075" tIns="46038" rIns="92075" bIns="46038">
            <a:spAutoFit/>
          </a:bodyPr>
          <a:lstStyle/>
          <a:p>
            <a:pPr eaLnBrk="0" hangingPunct="0"/>
            <a:r>
              <a:rPr lang="en-US" sz="1400" dirty="0">
                <a:latin typeface="Times New Roman" pitchFamily="18" charset="0"/>
              </a:rPr>
              <a:t>NASA Centers</a:t>
            </a:r>
          </a:p>
        </p:txBody>
      </p:sp>
      <p:sp>
        <p:nvSpPr>
          <p:cNvPr id="74773" name="Rectangle 1047"/>
          <p:cNvSpPr>
            <a:spLocks noChangeArrowheads="1"/>
          </p:cNvSpPr>
          <p:nvPr/>
        </p:nvSpPr>
        <p:spPr bwMode="auto">
          <a:xfrm>
            <a:off x="2209800" y="5791200"/>
            <a:ext cx="1246188" cy="304800"/>
          </a:xfrm>
          <a:prstGeom prst="rect">
            <a:avLst/>
          </a:prstGeom>
          <a:noFill/>
          <a:ln w="9525">
            <a:noFill/>
            <a:miter lim="800000"/>
            <a:headEnd/>
            <a:tailEnd/>
          </a:ln>
        </p:spPr>
        <p:txBody>
          <a:bodyPr wrap="none" lIns="92075" tIns="46038" rIns="92075" bIns="46038">
            <a:spAutoFit/>
          </a:bodyPr>
          <a:lstStyle/>
          <a:p>
            <a:pPr eaLnBrk="0" hangingPunct="0"/>
            <a:r>
              <a:rPr lang="en-US" sz="1400">
                <a:latin typeface="Times New Roman" pitchFamily="18" charset="0"/>
              </a:rPr>
              <a:t>General Public</a:t>
            </a:r>
          </a:p>
        </p:txBody>
      </p:sp>
      <p:sp>
        <p:nvSpPr>
          <p:cNvPr id="74774" name="Rectangle 1048"/>
          <p:cNvSpPr>
            <a:spLocks noChangeArrowheads="1"/>
          </p:cNvSpPr>
          <p:nvPr/>
        </p:nvSpPr>
        <p:spPr bwMode="auto">
          <a:xfrm>
            <a:off x="2209800" y="1600200"/>
            <a:ext cx="2212975" cy="517525"/>
          </a:xfrm>
          <a:prstGeom prst="rect">
            <a:avLst/>
          </a:prstGeom>
          <a:noFill/>
          <a:ln w="9525">
            <a:noFill/>
            <a:miter lim="800000"/>
            <a:headEnd/>
            <a:tailEnd/>
          </a:ln>
        </p:spPr>
        <p:txBody>
          <a:bodyPr wrap="none" lIns="92075" tIns="46038" rIns="92075" bIns="46038">
            <a:spAutoFit/>
          </a:bodyPr>
          <a:lstStyle/>
          <a:p>
            <a:pPr eaLnBrk="0" hangingPunct="0"/>
            <a:r>
              <a:rPr lang="en-US" sz="1400">
                <a:latin typeface="Times New Roman" pitchFamily="18" charset="0"/>
              </a:rPr>
              <a:t>NASA Headquarters &amp;</a:t>
            </a:r>
          </a:p>
          <a:p>
            <a:pPr eaLnBrk="0" hangingPunct="0"/>
            <a:r>
              <a:rPr lang="en-US" sz="1400">
                <a:latin typeface="Times New Roman" pitchFamily="18" charset="0"/>
              </a:rPr>
              <a:t>Office of Legislative Affairs</a:t>
            </a:r>
          </a:p>
        </p:txBody>
      </p:sp>
      <p:sp>
        <p:nvSpPr>
          <p:cNvPr id="74775" name="Rectangle 1049"/>
          <p:cNvSpPr>
            <a:spLocks noChangeArrowheads="1"/>
          </p:cNvSpPr>
          <p:nvPr/>
        </p:nvSpPr>
        <p:spPr bwMode="auto">
          <a:xfrm>
            <a:off x="838200" y="2971800"/>
            <a:ext cx="1428750" cy="730250"/>
          </a:xfrm>
          <a:prstGeom prst="rect">
            <a:avLst/>
          </a:prstGeom>
          <a:noFill/>
          <a:ln w="9525">
            <a:noFill/>
            <a:miter lim="800000"/>
            <a:headEnd/>
            <a:tailEnd/>
          </a:ln>
        </p:spPr>
        <p:txBody>
          <a:bodyPr wrap="none" lIns="92075" tIns="46038" rIns="92075" bIns="46038">
            <a:spAutoFit/>
          </a:bodyPr>
          <a:lstStyle/>
          <a:p>
            <a:pPr eaLnBrk="0" hangingPunct="0"/>
            <a:r>
              <a:rPr lang="en-US" sz="1400">
                <a:latin typeface="Times New Roman" pitchFamily="18" charset="0"/>
              </a:rPr>
              <a:t>Office of Science</a:t>
            </a:r>
          </a:p>
          <a:p>
            <a:pPr eaLnBrk="0" hangingPunct="0"/>
            <a:r>
              <a:rPr lang="en-US" sz="1400">
                <a:latin typeface="Times New Roman" pitchFamily="18" charset="0"/>
              </a:rPr>
              <a:t>and Technology</a:t>
            </a:r>
          </a:p>
          <a:p>
            <a:pPr eaLnBrk="0" hangingPunct="0"/>
            <a:r>
              <a:rPr lang="en-US" sz="1400">
                <a:latin typeface="Times New Roman" pitchFamily="18" charset="0"/>
              </a:rPr>
              <a:t>Policy (OSTP)</a:t>
            </a:r>
          </a:p>
        </p:txBody>
      </p:sp>
      <p:sp>
        <p:nvSpPr>
          <p:cNvPr id="74776" name="Rectangle 1050"/>
          <p:cNvSpPr>
            <a:spLocks noChangeArrowheads="1"/>
          </p:cNvSpPr>
          <p:nvPr/>
        </p:nvSpPr>
        <p:spPr bwMode="auto">
          <a:xfrm>
            <a:off x="1600200" y="5257800"/>
            <a:ext cx="638175" cy="304800"/>
          </a:xfrm>
          <a:prstGeom prst="rect">
            <a:avLst/>
          </a:prstGeom>
          <a:noFill/>
          <a:ln w="9525">
            <a:noFill/>
            <a:miter lim="800000"/>
            <a:headEnd/>
            <a:tailEnd/>
          </a:ln>
        </p:spPr>
        <p:txBody>
          <a:bodyPr wrap="none" lIns="92075" tIns="46038" rIns="92075" bIns="46038">
            <a:spAutoFit/>
          </a:bodyPr>
          <a:lstStyle/>
          <a:p>
            <a:pPr eaLnBrk="0" hangingPunct="0"/>
            <a:r>
              <a:rPr lang="en-US" sz="1400" dirty="0">
                <a:latin typeface="Times New Roman" pitchFamily="18" charset="0"/>
              </a:rPr>
              <a:t>Media</a:t>
            </a:r>
          </a:p>
        </p:txBody>
      </p:sp>
      <p:sp>
        <p:nvSpPr>
          <p:cNvPr id="74777" name="Rectangle 1051"/>
          <p:cNvSpPr>
            <a:spLocks noChangeArrowheads="1"/>
          </p:cNvSpPr>
          <p:nvPr/>
        </p:nvSpPr>
        <p:spPr bwMode="auto">
          <a:xfrm>
            <a:off x="838200" y="4038600"/>
            <a:ext cx="1416050" cy="942975"/>
          </a:xfrm>
          <a:prstGeom prst="rect">
            <a:avLst/>
          </a:prstGeom>
          <a:noFill/>
          <a:ln w="9525">
            <a:noFill/>
            <a:miter lim="800000"/>
            <a:headEnd/>
            <a:tailEnd/>
          </a:ln>
        </p:spPr>
        <p:txBody>
          <a:bodyPr wrap="none" lIns="92075" tIns="46038" rIns="92075" bIns="46038">
            <a:spAutoFit/>
          </a:bodyPr>
          <a:lstStyle/>
          <a:p>
            <a:pPr eaLnBrk="0" hangingPunct="0"/>
            <a:r>
              <a:rPr lang="en-US" sz="1400">
                <a:latin typeface="Times New Roman" pitchFamily="18" charset="0"/>
              </a:rPr>
              <a:t>Office of </a:t>
            </a:r>
          </a:p>
          <a:p>
            <a:pPr eaLnBrk="0" hangingPunct="0"/>
            <a:r>
              <a:rPr lang="en-US" sz="1400">
                <a:latin typeface="Times New Roman" pitchFamily="18" charset="0"/>
              </a:rPr>
              <a:t>Management and</a:t>
            </a:r>
          </a:p>
          <a:p>
            <a:pPr eaLnBrk="0" hangingPunct="0"/>
            <a:r>
              <a:rPr lang="en-US" sz="1400">
                <a:latin typeface="Times New Roman" pitchFamily="18" charset="0"/>
              </a:rPr>
              <a:t>Budget (OMB)</a:t>
            </a:r>
          </a:p>
          <a:p>
            <a:pPr eaLnBrk="0" hangingPunct="0"/>
            <a:endParaRPr lang="en-US" sz="1400">
              <a:latin typeface="Times New Roman" pitchFamily="18" charset="0"/>
            </a:endParaRPr>
          </a:p>
        </p:txBody>
      </p:sp>
      <p:sp>
        <p:nvSpPr>
          <p:cNvPr id="74778" name="Oval 1054"/>
          <p:cNvSpPr>
            <a:spLocks noChangeArrowheads="1"/>
          </p:cNvSpPr>
          <p:nvPr/>
        </p:nvSpPr>
        <p:spPr bwMode="auto">
          <a:xfrm>
            <a:off x="2819400" y="2438400"/>
            <a:ext cx="2971800" cy="3124200"/>
          </a:xfrm>
          <a:prstGeom prst="ellipse">
            <a:avLst/>
          </a:prstGeom>
          <a:noFill/>
          <a:ln w="12700" algn="ctr">
            <a:solidFill>
              <a:schemeClr val="tx1"/>
            </a:solidFill>
            <a:round/>
            <a:headEnd/>
            <a:tailEnd/>
          </a:ln>
        </p:spPr>
        <p:txBody>
          <a:bodyPr vert="eaVert" wrap="none" anchor="ctr"/>
          <a:lstStyle/>
          <a:p>
            <a:pPr>
              <a:lnSpc>
                <a:spcPct val="80000"/>
              </a:lnSpc>
              <a:spcBef>
                <a:spcPct val="20000"/>
              </a:spcBef>
              <a:buFontTx/>
              <a:buChar char="•"/>
            </a:pPr>
            <a:endParaRPr lang="en-US"/>
          </a:p>
        </p:txBody>
      </p:sp>
      <p:sp>
        <p:nvSpPr>
          <p:cNvPr id="74779" name="Line 1055"/>
          <p:cNvSpPr>
            <a:spLocks noChangeShapeType="1"/>
          </p:cNvSpPr>
          <p:nvPr/>
        </p:nvSpPr>
        <p:spPr bwMode="auto">
          <a:xfrm flipV="1">
            <a:off x="5791200" y="3505200"/>
            <a:ext cx="725488" cy="76200"/>
          </a:xfrm>
          <a:prstGeom prst="line">
            <a:avLst/>
          </a:prstGeom>
          <a:noFill/>
          <a:ln w="12700">
            <a:solidFill>
              <a:schemeClr val="tx1"/>
            </a:solidFill>
            <a:round/>
            <a:headEnd type="stealth" w="med" len="lg"/>
            <a:tailEnd type="stealth" w="med" len="lg"/>
          </a:ln>
        </p:spPr>
        <p:txBody>
          <a:bodyPr wrap="none" anchor="ctr"/>
          <a:lstStyle/>
          <a:p>
            <a:endParaRPr lang="en-US"/>
          </a:p>
        </p:txBody>
      </p:sp>
      <p:sp>
        <p:nvSpPr>
          <p:cNvPr id="74780" name="Rectangle 1056"/>
          <p:cNvSpPr>
            <a:spLocks noChangeArrowheads="1"/>
          </p:cNvSpPr>
          <p:nvPr/>
        </p:nvSpPr>
        <p:spPr bwMode="auto">
          <a:xfrm>
            <a:off x="6553200" y="3276600"/>
            <a:ext cx="1878013" cy="517525"/>
          </a:xfrm>
          <a:prstGeom prst="rect">
            <a:avLst/>
          </a:prstGeom>
          <a:noFill/>
          <a:ln w="9525">
            <a:noFill/>
            <a:miter lim="800000"/>
            <a:headEnd/>
            <a:tailEnd/>
          </a:ln>
        </p:spPr>
        <p:txBody>
          <a:bodyPr wrap="none" lIns="92075" tIns="46038" rIns="92075" bIns="46038">
            <a:spAutoFit/>
          </a:bodyPr>
          <a:lstStyle/>
          <a:p>
            <a:pPr eaLnBrk="0" hangingPunct="0"/>
            <a:r>
              <a:rPr lang="en-US" sz="1400">
                <a:latin typeface="Times New Roman" pitchFamily="18" charset="0"/>
              </a:rPr>
              <a:t>Educators and </a:t>
            </a:r>
          </a:p>
          <a:p>
            <a:pPr eaLnBrk="0" hangingPunct="0"/>
            <a:r>
              <a:rPr lang="en-US" sz="1400">
                <a:latin typeface="Times New Roman" pitchFamily="18" charset="0"/>
              </a:rPr>
              <a:t>Educational Institutions</a:t>
            </a:r>
          </a:p>
        </p:txBody>
      </p:sp>
      <p:sp>
        <p:nvSpPr>
          <p:cNvPr id="74781" name="Rectangle 1057"/>
          <p:cNvSpPr>
            <a:spLocks noChangeArrowheads="1"/>
          </p:cNvSpPr>
          <p:nvPr/>
        </p:nvSpPr>
        <p:spPr bwMode="auto">
          <a:xfrm>
            <a:off x="5943600" y="5486400"/>
            <a:ext cx="2293938" cy="304800"/>
          </a:xfrm>
          <a:prstGeom prst="rect">
            <a:avLst/>
          </a:prstGeom>
          <a:noFill/>
          <a:ln w="9525">
            <a:noFill/>
            <a:miter lim="800000"/>
            <a:headEnd/>
            <a:tailEnd/>
          </a:ln>
        </p:spPr>
        <p:txBody>
          <a:bodyPr wrap="none" lIns="92075" tIns="46038" rIns="92075" bIns="46038">
            <a:spAutoFit/>
          </a:bodyPr>
          <a:lstStyle/>
          <a:p>
            <a:pPr eaLnBrk="0" hangingPunct="0"/>
            <a:r>
              <a:rPr lang="en-US" sz="1400">
                <a:latin typeface="Times New Roman" pitchFamily="18" charset="0"/>
              </a:rPr>
              <a:t>State and Local Governments</a:t>
            </a:r>
          </a:p>
        </p:txBody>
      </p:sp>
      <p:sp>
        <p:nvSpPr>
          <p:cNvPr id="74782" name="Line 1058"/>
          <p:cNvSpPr>
            <a:spLocks noChangeShapeType="1"/>
          </p:cNvSpPr>
          <p:nvPr/>
        </p:nvSpPr>
        <p:spPr bwMode="auto">
          <a:xfrm flipH="1" flipV="1">
            <a:off x="5257800" y="5257800"/>
            <a:ext cx="457200" cy="228600"/>
          </a:xfrm>
          <a:prstGeom prst="line">
            <a:avLst/>
          </a:prstGeom>
          <a:noFill/>
          <a:ln w="12700">
            <a:solidFill>
              <a:schemeClr val="tx1"/>
            </a:solidFill>
            <a:round/>
            <a:headEnd type="stealth" w="med" len="lg"/>
            <a:tailEnd type="stealth" w="med" len="lg"/>
          </a:ln>
        </p:spPr>
        <p:txBody>
          <a:bodyPr wrap="none" anchor="ctr"/>
          <a:lstStyle/>
          <a:p>
            <a:endParaRPr lang="en-US"/>
          </a:p>
        </p:txBody>
      </p:sp>
      <p:pic>
        <p:nvPicPr>
          <p:cNvPr id="2" name="Picture 1"/>
          <p:cNvPicPr>
            <a:picLocks noChangeAspect="1"/>
          </p:cNvPicPr>
          <p:nvPr/>
        </p:nvPicPr>
        <p:blipFill>
          <a:blip r:embed="rId3"/>
          <a:stretch>
            <a:fillRect/>
          </a:stretch>
        </p:blipFill>
        <p:spPr>
          <a:xfrm>
            <a:off x="5216579" y="2141165"/>
            <a:ext cx="560881" cy="640135"/>
          </a:xfrm>
          <a:prstGeom prst="rect">
            <a:avLst/>
          </a:prstGeom>
        </p:spPr>
      </p:pic>
      <p:sp>
        <p:nvSpPr>
          <p:cNvPr id="3" name="TextBox 2"/>
          <p:cNvSpPr txBox="1"/>
          <p:nvPr/>
        </p:nvSpPr>
        <p:spPr>
          <a:xfrm>
            <a:off x="5676954" y="1821165"/>
            <a:ext cx="2714205" cy="338554"/>
          </a:xfrm>
          <a:prstGeom prst="rect">
            <a:avLst/>
          </a:prstGeom>
          <a:noFill/>
        </p:spPr>
        <p:txBody>
          <a:bodyPr wrap="none" rtlCol="0">
            <a:spAutoFit/>
          </a:bodyPr>
          <a:lstStyle/>
          <a:p>
            <a:r>
              <a:rPr lang="en-US" sz="1600" dirty="0">
                <a:latin typeface="Times New Roman" panose="02020603050405020304" pitchFamily="18" charset="0"/>
                <a:cs typeface="Times New Roman" panose="02020603050405020304" pitchFamily="18" charset="0"/>
              </a:rPr>
              <a:t>National Space Policy Council</a:t>
            </a:r>
          </a:p>
        </p:txBody>
      </p:sp>
    </p:spTree>
    <p:extLst>
      <p:ext uri="{BB962C8B-B14F-4D97-AF65-F5344CB8AC3E}">
        <p14:creationId xmlns:p14="http://schemas.microsoft.com/office/powerpoint/2010/main" val="7168829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Number Placeholder 5"/>
          <p:cNvSpPr>
            <a:spLocks noGrp="1"/>
          </p:cNvSpPr>
          <p:nvPr>
            <p:ph type="sldNum" sz="quarter" idx="12"/>
          </p:nvPr>
        </p:nvSpPr>
        <p:spPr>
          <a:noFill/>
        </p:spPr>
        <p:txBody>
          <a:bodyPr/>
          <a:lstStyle/>
          <a:p>
            <a:fld id="{C6817183-610E-466D-9168-A79ECF637105}" type="slidenum">
              <a:rPr lang="en-US" smtClean="0"/>
              <a:pPr/>
              <a:t>18</a:t>
            </a:fld>
            <a:endParaRPr lang="en-US"/>
          </a:p>
        </p:txBody>
      </p:sp>
      <p:sp>
        <p:nvSpPr>
          <p:cNvPr id="60418" name="Rectangle 2"/>
          <p:cNvSpPr>
            <a:spLocks noGrp="1" noChangeArrowheads="1"/>
          </p:cNvSpPr>
          <p:nvPr>
            <p:ph type="title"/>
          </p:nvPr>
        </p:nvSpPr>
        <p:spPr>
          <a:xfrm>
            <a:off x="457200" y="304800"/>
            <a:ext cx="8229600" cy="1143000"/>
          </a:xfrm>
        </p:spPr>
        <p:txBody>
          <a:bodyPr/>
          <a:lstStyle/>
          <a:p>
            <a:pPr eaLnBrk="1" hangingPunct="1"/>
            <a:r>
              <a:rPr lang="en-US" dirty="0"/>
              <a:t>Congressional Players</a:t>
            </a:r>
          </a:p>
        </p:txBody>
      </p:sp>
      <p:sp>
        <p:nvSpPr>
          <p:cNvPr id="60419" name="Rectangle 3"/>
          <p:cNvSpPr>
            <a:spLocks noGrp="1" noChangeArrowheads="1"/>
          </p:cNvSpPr>
          <p:nvPr>
            <p:ph type="body" idx="1"/>
          </p:nvPr>
        </p:nvSpPr>
        <p:spPr>
          <a:xfrm>
            <a:off x="609600" y="1371600"/>
            <a:ext cx="7924800" cy="5105400"/>
          </a:xfrm>
        </p:spPr>
        <p:txBody>
          <a:bodyPr/>
          <a:lstStyle/>
          <a:p>
            <a:pPr marL="381000" indent="-381000" eaLnBrk="1" hangingPunct="1">
              <a:lnSpc>
                <a:spcPct val="90000"/>
              </a:lnSpc>
            </a:pPr>
            <a:r>
              <a:rPr lang="en-US" dirty="0"/>
              <a:t>Center Delegations</a:t>
            </a:r>
          </a:p>
          <a:p>
            <a:pPr marL="781050" lvl="1" indent="-381000" eaLnBrk="1" hangingPunct="1">
              <a:lnSpc>
                <a:spcPct val="90000"/>
              </a:lnSpc>
            </a:pPr>
            <a:r>
              <a:rPr lang="en-US" dirty="0"/>
              <a:t>House Members from district where Center is actually located (may include surrounding House districts if member shows interest or if constituency includes workforce or contractors)</a:t>
            </a:r>
          </a:p>
          <a:p>
            <a:pPr marL="781050" lvl="1" indent="-381000" eaLnBrk="1" hangingPunct="1">
              <a:lnSpc>
                <a:spcPct val="90000"/>
              </a:lnSpc>
            </a:pPr>
            <a:r>
              <a:rPr lang="en-US" dirty="0"/>
              <a:t>Senate Members from Center’s State (2 per Center)</a:t>
            </a:r>
          </a:p>
          <a:p>
            <a:pPr marL="781050" lvl="1" indent="-381000" eaLnBrk="1" hangingPunct="1">
              <a:lnSpc>
                <a:spcPct val="90000"/>
              </a:lnSpc>
            </a:pPr>
            <a:r>
              <a:rPr lang="en-US" dirty="0"/>
              <a:t>Tend to have a high level of interest in NASA issues, especially those related to their local center</a:t>
            </a:r>
          </a:p>
          <a:p>
            <a:pPr marL="381000" indent="-381000" eaLnBrk="1" hangingPunct="1">
              <a:lnSpc>
                <a:spcPct val="90000"/>
              </a:lnSpc>
            </a:pPr>
            <a:r>
              <a:rPr lang="en-US" dirty="0"/>
              <a:t>Caucuses with NASA Interest (</a:t>
            </a:r>
            <a:r>
              <a:rPr lang="en-US"/>
              <a:t>there is a </a:t>
            </a:r>
            <a:r>
              <a:rPr lang="en-US" dirty="0"/>
              <a:t>Congressional NASA Caucus and a Congressional Staff Space Advocates Caucus) </a:t>
            </a:r>
          </a:p>
          <a:p>
            <a:pPr marL="381000" indent="-381000" eaLnBrk="1" hangingPunct="1">
              <a:lnSpc>
                <a:spcPct val="90000"/>
              </a:lnSpc>
            </a:pPr>
            <a:r>
              <a:rPr lang="en-US" dirty="0"/>
              <a:t>Districts and States with NASA Procurement</a:t>
            </a:r>
          </a:p>
          <a:p>
            <a:pPr marL="781050" lvl="1" indent="-381000" eaLnBrk="1" hangingPunct="1">
              <a:lnSpc>
                <a:spcPct val="90000"/>
              </a:lnSpc>
            </a:pPr>
            <a:r>
              <a:rPr lang="en-US" dirty="0"/>
              <a:t>Industry Hubs</a:t>
            </a:r>
          </a:p>
          <a:p>
            <a:pPr marL="781050" lvl="1" indent="-381000" eaLnBrk="1" hangingPunct="1">
              <a:lnSpc>
                <a:spcPct val="90000"/>
              </a:lnSpc>
            </a:pPr>
            <a:r>
              <a:rPr lang="en-US" dirty="0"/>
              <a:t>Academic Hubs</a:t>
            </a:r>
          </a:p>
          <a:p>
            <a:pPr marL="381000" indent="-381000" eaLnBrk="1" hangingPunct="1">
              <a:lnSpc>
                <a:spcPct val="90000"/>
              </a:lnSpc>
            </a:pPr>
            <a:r>
              <a:rPr lang="en-US" dirty="0"/>
              <a:t>Industry organizations (Commercial Spaceflight Federation, Citizens for Space Exploration, Space Transportation Assn., </a:t>
            </a:r>
            <a:r>
              <a:rPr lang="en-US" dirty="0" err="1"/>
              <a:t>AIAA</a:t>
            </a:r>
            <a:r>
              <a:rPr lang="en-US" dirty="0"/>
              <a:t>)</a:t>
            </a:r>
          </a:p>
          <a:p>
            <a:pPr marL="381000" indent="-381000" eaLnBrk="1" hangingPunct="1">
              <a:lnSpc>
                <a:spcPct val="90000"/>
              </a:lnSpc>
            </a:pPr>
            <a:r>
              <a:rPr lang="en-US" dirty="0"/>
              <a:t>Member background related to NASA (i.e. engineer or scientist)</a:t>
            </a:r>
          </a:p>
          <a:p>
            <a:pPr marL="381000" indent="-381000" eaLnBrk="1" hangingPunct="1">
              <a:lnSpc>
                <a:spcPct val="90000"/>
              </a:lnSpc>
            </a:pPr>
            <a:r>
              <a:rPr lang="en-US" dirty="0"/>
              <a:t>Member personally interested in NASA</a:t>
            </a:r>
          </a:p>
          <a:p>
            <a:pPr marL="800100" lvl="1" indent="-342900" eaLnBrk="1" hangingPunct="1">
              <a:lnSpc>
                <a:spcPct val="90000"/>
              </a:lnSpc>
            </a:pP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229600" cy="1143000"/>
          </a:xfrm>
        </p:spPr>
        <p:txBody>
          <a:bodyPr/>
          <a:lstStyle/>
          <a:p>
            <a:r>
              <a:rPr lang="en-US" dirty="0"/>
              <a:t>How a Bill Becomes Law	</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311166"/>
            <a:ext cx="8686800" cy="5602728"/>
          </a:xfrm>
        </p:spPr>
      </p:pic>
      <p:sp>
        <p:nvSpPr>
          <p:cNvPr id="4" name="Slide Number Placeholder 3"/>
          <p:cNvSpPr>
            <a:spLocks noGrp="1"/>
          </p:cNvSpPr>
          <p:nvPr>
            <p:ph type="sldNum" sz="quarter" idx="12"/>
          </p:nvPr>
        </p:nvSpPr>
        <p:spPr/>
        <p:txBody>
          <a:bodyPr/>
          <a:lstStyle/>
          <a:p>
            <a:pPr>
              <a:defRPr/>
            </a:pPr>
            <a:fld id="{C1FBF554-137D-450F-AC08-84AD6BF9A197}" type="slidenum">
              <a:rPr lang="en-US" smtClean="0"/>
              <a:pPr>
                <a:defRPr/>
              </a:pPr>
              <a:t>19</a:t>
            </a:fld>
            <a:endParaRPr lang="en-US"/>
          </a:p>
        </p:txBody>
      </p:sp>
    </p:spTree>
    <p:extLst>
      <p:ext uri="{BB962C8B-B14F-4D97-AF65-F5344CB8AC3E}">
        <p14:creationId xmlns:p14="http://schemas.microsoft.com/office/powerpoint/2010/main" val="28236117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Number Placeholder 5"/>
          <p:cNvSpPr>
            <a:spLocks noGrp="1"/>
          </p:cNvSpPr>
          <p:nvPr>
            <p:ph type="sldNum" sz="quarter" idx="12"/>
          </p:nvPr>
        </p:nvSpPr>
        <p:spPr>
          <a:noFill/>
        </p:spPr>
        <p:txBody>
          <a:bodyPr/>
          <a:lstStyle/>
          <a:p>
            <a:fld id="{BB82AA5F-DAB6-4667-87F7-B058BD7EF7BA}" type="slidenum">
              <a:rPr lang="en-US" smtClean="0"/>
              <a:pPr/>
              <a:t>2</a:t>
            </a:fld>
            <a:endParaRPr lang="en-US" dirty="0"/>
          </a:p>
        </p:txBody>
      </p:sp>
      <p:sp>
        <p:nvSpPr>
          <p:cNvPr id="22530" name="Rectangle 2"/>
          <p:cNvSpPr>
            <a:spLocks noGrp="1" noChangeArrowheads="1"/>
          </p:cNvSpPr>
          <p:nvPr>
            <p:ph type="title"/>
          </p:nvPr>
        </p:nvSpPr>
        <p:spPr>
          <a:xfrm>
            <a:off x="-76200" y="420688"/>
            <a:ext cx="8229600" cy="1143000"/>
          </a:xfrm>
        </p:spPr>
        <p:txBody>
          <a:bodyPr/>
          <a:lstStyle/>
          <a:p>
            <a:pPr eaLnBrk="1" hangingPunct="1"/>
            <a:r>
              <a:rPr lang="en-US" dirty="0"/>
              <a:t>Office of Legislative and Intergovernmental Affairs</a:t>
            </a:r>
          </a:p>
        </p:txBody>
      </p:sp>
      <p:sp>
        <p:nvSpPr>
          <p:cNvPr id="22531" name="Rectangle 3"/>
          <p:cNvSpPr>
            <a:spLocks noGrp="1" noChangeArrowheads="1"/>
          </p:cNvSpPr>
          <p:nvPr>
            <p:ph type="body" idx="1"/>
          </p:nvPr>
        </p:nvSpPr>
        <p:spPr>
          <a:xfrm>
            <a:off x="838200" y="2362200"/>
            <a:ext cx="7086600" cy="2286000"/>
          </a:xfrm>
        </p:spPr>
        <p:txBody>
          <a:bodyPr/>
          <a:lstStyle/>
          <a:p>
            <a:pPr indent="0" eaLnBrk="1" hangingPunct="1">
              <a:buFontTx/>
              <a:buNone/>
            </a:pPr>
            <a:r>
              <a:rPr lang="en-US" b="1" dirty="0"/>
              <a:t>Mission:</a:t>
            </a:r>
            <a:r>
              <a:rPr lang="en-US" dirty="0"/>
              <a:t> The Office of Legislative and Intergovernmental Affairs provides executive leadership, direction, and coordination of all communications and relationships, both legislative and non-legislative, between NASA and the United States Congress as well as state and local governments. </a:t>
            </a:r>
          </a:p>
          <a:p>
            <a:pPr lvl="1" indent="6350" algn="ctr" eaLnBrk="1" hangingPunct="1">
              <a:buFontTx/>
              <a:buNone/>
            </a:pPr>
            <a:endParaRPr lang="en-US" dirty="0"/>
          </a:p>
          <a:p>
            <a:pPr indent="0" algn="ctr" eaLnBrk="1" hangingPunct="1">
              <a:buFontTx/>
              <a:buNone/>
            </a:pPr>
            <a:endParaRPr lang="en-US" dirty="0"/>
          </a:p>
        </p:txBody>
      </p:sp>
      <p:sp>
        <p:nvSpPr>
          <p:cNvPr id="204807" name="Text Box 7"/>
          <p:cNvSpPr txBox="1">
            <a:spLocks noChangeArrowheads="1"/>
          </p:cNvSpPr>
          <p:nvPr/>
        </p:nvSpPr>
        <p:spPr bwMode="auto">
          <a:xfrm>
            <a:off x="3429000" y="5334000"/>
            <a:ext cx="4114800" cy="308419"/>
          </a:xfrm>
          <a:prstGeom prst="rect">
            <a:avLst/>
          </a:prstGeom>
          <a:noFill/>
          <a:ln w="12700" algn="ctr">
            <a:noFill/>
            <a:miter lim="800000"/>
            <a:headEnd/>
            <a:tailEnd/>
          </a:ln>
          <a:effectLst/>
        </p:spPr>
        <p:txBody>
          <a:bodyPr lIns="92075" tIns="46038" rIns="92075" bIns="46038">
            <a:spAutoFit/>
          </a:bodyPr>
          <a:lstStyle/>
          <a:p>
            <a:pPr algn="ctr" eaLnBrk="0" hangingPunct="0">
              <a:defRPr/>
            </a:pPr>
            <a:r>
              <a:rPr lang="en-US" sz="1400" b="1" dirty="0">
                <a:solidFill>
                  <a:schemeClr val="tx2"/>
                </a:solidFill>
                <a:latin typeface="Times New Roman" pitchFamily="18" charset="0"/>
              </a:rPr>
              <a:t>Phone: 202-358-1055    Fax: 202-38-4340    </a:t>
            </a:r>
          </a:p>
        </p:txBody>
      </p:sp>
      <p:pic>
        <p:nvPicPr>
          <p:cNvPr id="22533" name="Picture 8" descr="header"/>
          <p:cNvPicPr>
            <a:picLocks noChangeAspect="1" noChangeArrowheads="1"/>
          </p:cNvPicPr>
          <p:nvPr/>
        </p:nvPicPr>
        <p:blipFill>
          <a:blip r:embed="rId3" cstate="print"/>
          <a:srcRect r="72478"/>
          <a:stretch>
            <a:fillRect/>
          </a:stretch>
        </p:blipFill>
        <p:spPr bwMode="auto">
          <a:xfrm>
            <a:off x="457200" y="4953000"/>
            <a:ext cx="2286000" cy="14478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Committee Hearings</a:t>
            </a:r>
          </a:p>
        </p:txBody>
      </p:sp>
      <p:sp>
        <p:nvSpPr>
          <p:cNvPr id="3" name="Slide Number Placeholder 2"/>
          <p:cNvSpPr>
            <a:spLocks noGrp="1"/>
          </p:cNvSpPr>
          <p:nvPr>
            <p:ph type="sldNum" sz="quarter" idx="12"/>
          </p:nvPr>
        </p:nvSpPr>
        <p:spPr/>
        <p:txBody>
          <a:bodyPr/>
          <a:lstStyle/>
          <a:p>
            <a:pPr>
              <a:defRPr/>
            </a:pPr>
            <a:fld id="{BA7CF04B-8428-42F6-BF8D-529582FED0A7}" type="slidenum">
              <a:rPr lang="en-US" smtClean="0"/>
              <a:pPr>
                <a:defRPr/>
              </a:pPr>
              <a:t>20</a:t>
            </a:fld>
            <a:endParaRPr lang="en-US"/>
          </a:p>
        </p:txBody>
      </p:sp>
      <p:sp>
        <p:nvSpPr>
          <p:cNvPr id="4" name="TextBox 3"/>
          <p:cNvSpPr txBox="1"/>
          <p:nvPr/>
        </p:nvSpPr>
        <p:spPr>
          <a:xfrm>
            <a:off x="457200" y="1089164"/>
            <a:ext cx="7543800" cy="5632311"/>
          </a:xfrm>
          <a:prstGeom prst="rect">
            <a:avLst/>
          </a:prstGeom>
          <a:noFill/>
        </p:spPr>
        <p:txBody>
          <a:bodyPr wrap="square" rtlCol="0">
            <a:spAutoFit/>
          </a:bodyPr>
          <a:lstStyle/>
          <a:p>
            <a:r>
              <a:rPr lang="en-US" dirty="0"/>
              <a:t>A hearing is a meeting of a committee of Congress </a:t>
            </a:r>
          </a:p>
          <a:p>
            <a:pPr marL="285750" indent="-285750">
              <a:buFont typeface="Arial" panose="020B0604020202020204" pitchFamily="34" charset="0"/>
              <a:buChar char="•"/>
            </a:pPr>
            <a:r>
              <a:rPr lang="en-US" dirty="0"/>
              <a:t>To obtain information on proposed legislation, conduct an investigation, or evaluate/oversee the activities of a government department </a:t>
            </a:r>
          </a:p>
          <a:p>
            <a:pPr marL="285750" indent="-285750">
              <a:buFont typeface="Arial" panose="020B0604020202020204" pitchFamily="34" charset="0"/>
              <a:buChar char="•"/>
            </a:pPr>
            <a:r>
              <a:rPr lang="en-US" dirty="0"/>
              <a:t>Hearings may also be purely exploratory in nature, providing testimony and data about topics of current interest.</a:t>
            </a:r>
          </a:p>
          <a:p>
            <a:pPr marL="285750" indent="-285750">
              <a:buFont typeface="Arial" panose="020B0604020202020204" pitchFamily="34" charset="0"/>
              <a:buChar char="•"/>
            </a:pPr>
            <a:r>
              <a:rPr lang="en-US" dirty="0"/>
              <a:t>Hearings become part of the permanent Congressional record</a:t>
            </a:r>
          </a:p>
          <a:p>
            <a:pPr marL="285750" indent="-285750">
              <a:buFont typeface="Arial" panose="020B0604020202020204" pitchFamily="34" charset="0"/>
              <a:buChar char="•"/>
            </a:pPr>
            <a:r>
              <a:rPr lang="en-US" dirty="0"/>
              <a:t>Hearings normally have witnesses, invited to testify to the Committee</a:t>
            </a:r>
          </a:p>
          <a:p>
            <a:pPr marL="742950" lvl="1" indent="-285750">
              <a:buFont typeface="Arial" panose="020B0604020202020204" pitchFamily="34" charset="0"/>
              <a:buChar char="•"/>
            </a:pPr>
            <a:r>
              <a:rPr lang="en-US" dirty="0"/>
              <a:t>Witness requested by committee may be subject to negotiations</a:t>
            </a:r>
          </a:p>
          <a:p>
            <a:pPr marL="285750" indent="-285750">
              <a:buFont typeface="Arial" panose="020B0604020202020204" pitchFamily="34" charset="0"/>
              <a:buChar char="•"/>
            </a:pPr>
            <a:r>
              <a:rPr lang="en-US" dirty="0"/>
              <a:t>Congress wants hearings to be exciting, agencies want hearings to be boring</a:t>
            </a:r>
          </a:p>
          <a:p>
            <a:r>
              <a:rPr lang="en-US" dirty="0"/>
              <a:t>Because NASA is part of the Executive branch, we must obtain approval for witnesses to testify to committees</a:t>
            </a:r>
          </a:p>
          <a:p>
            <a:pPr marL="285750" indent="-285750">
              <a:buFont typeface="Arial" panose="020B0604020202020204" pitchFamily="34" charset="0"/>
              <a:buChar char="•"/>
            </a:pPr>
            <a:r>
              <a:rPr lang="en-US" dirty="0"/>
              <a:t>Written testimony must be approved by the Administration</a:t>
            </a:r>
          </a:p>
          <a:p>
            <a:pPr marL="285750" indent="-285750">
              <a:buFont typeface="Arial" panose="020B0604020202020204" pitchFamily="34" charset="0"/>
              <a:buChar char="•"/>
            </a:pPr>
            <a:r>
              <a:rPr lang="en-US" dirty="0"/>
              <a:t>NASA conducts “murder boards”, which is an internal NASA meeting where we ask witnesses the kind of questions we think they will be asked and have them answer. </a:t>
            </a:r>
          </a:p>
          <a:p>
            <a:pPr marL="285750" indent="-285750">
              <a:buFont typeface="Arial" panose="020B0604020202020204" pitchFamily="34" charset="0"/>
              <a:buChar char="•"/>
            </a:pPr>
            <a:r>
              <a:rPr lang="en-US" dirty="0"/>
              <a:t>After the hearing, the committee will submit written questions “for the record” – questions that will become part of the written documentation of the committee hearing. Again, because we are part of the Executive branch, all responses must be approved by the Administration </a:t>
            </a:r>
          </a:p>
        </p:txBody>
      </p:sp>
    </p:spTree>
    <p:extLst>
      <p:ext uri="{BB962C8B-B14F-4D97-AF65-F5344CB8AC3E}">
        <p14:creationId xmlns:p14="http://schemas.microsoft.com/office/powerpoint/2010/main" val="9796794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Committee Markup</a:t>
            </a:r>
          </a:p>
        </p:txBody>
      </p:sp>
      <p:sp>
        <p:nvSpPr>
          <p:cNvPr id="3" name="Slide Number Placeholder 2"/>
          <p:cNvSpPr>
            <a:spLocks noGrp="1"/>
          </p:cNvSpPr>
          <p:nvPr>
            <p:ph type="sldNum" sz="quarter" idx="12"/>
          </p:nvPr>
        </p:nvSpPr>
        <p:spPr/>
        <p:txBody>
          <a:bodyPr/>
          <a:lstStyle/>
          <a:p>
            <a:pPr>
              <a:defRPr/>
            </a:pPr>
            <a:fld id="{BA7CF04B-8428-42F6-BF8D-529582FED0A7}" type="slidenum">
              <a:rPr lang="en-US" smtClean="0"/>
              <a:pPr>
                <a:defRPr/>
              </a:pPr>
              <a:t>21</a:t>
            </a:fld>
            <a:endParaRPr lang="en-US"/>
          </a:p>
        </p:txBody>
      </p:sp>
      <p:sp>
        <p:nvSpPr>
          <p:cNvPr id="4" name="TextBox 3"/>
          <p:cNvSpPr txBox="1"/>
          <p:nvPr/>
        </p:nvSpPr>
        <p:spPr>
          <a:xfrm>
            <a:off x="248022" y="1524000"/>
            <a:ext cx="7981578" cy="4247317"/>
          </a:xfrm>
          <a:prstGeom prst="rect">
            <a:avLst/>
          </a:prstGeom>
          <a:noFill/>
        </p:spPr>
        <p:txBody>
          <a:bodyPr wrap="square" rtlCol="0">
            <a:spAutoFit/>
          </a:bodyPr>
          <a:lstStyle/>
          <a:p>
            <a:pPr marL="285750" indent="-285750">
              <a:buFont typeface="Arial" panose="020B0604020202020204" pitchFamily="34" charset="0"/>
              <a:buChar char="•"/>
            </a:pPr>
            <a:r>
              <a:rPr lang="en-US" dirty="0"/>
              <a:t>A “markup” is where legislation that has been introduced is amended (edited) and then voted on</a:t>
            </a:r>
          </a:p>
          <a:p>
            <a:pPr marL="742950" lvl="1" indent="-285750">
              <a:buFont typeface="Arial" panose="020B0604020202020204" pitchFamily="34" charset="0"/>
              <a:buChar char="•"/>
            </a:pPr>
            <a:r>
              <a:rPr lang="en-US" dirty="0"/>
              <a:t>Amendments to the legislation can be introduced by any member of the committee</a:t>
            </a:r>
          </a:p>
          <a:p>
            <a:pPr marL="1200150" lvl="2" indent="-285750">
              <a:buFont typeface="Arial" panose="020B0604020202020204" pitchFamily="34" charset="0"/>
              <a:buChar char="•"/>
            </a:pPr>
            <a:r>
              <a:rPr lang="en-US" dirty="0"/>
              <a:t>Non-members of the committee cannot introduce amendments. If a legislator is interested in the legislation and is not on the committee, the non-member must find a member willing to try and amend the bill</a:t>
            </a:r>
          </a:p>
          <a:p>
            <a:pPr marL="742950" lvl="1" indent="-285750">
              <a:buFont typeface="Arial" panose="020B0604020202020204" pitchFamily="34" charset="0"/>
              <a:buChar char="•"/>
            </a:pPr>
            <a:r>
              <a:rPr lang="en-US" dirty="0"/>
              <a:t>Amendments can be voted on or “tabled” (not voted on)</a:t>
            </a:r>
          </a:p>
          <a:p>
            <a:pPr marL="742950" lvl="1" indent="-285750">
              <a:buFont typeface="Arial" panose="020B0604020202020204" pitchFamily="34" charset="0"/>
              <a:buChar char="•"/>
            </a:pPr>
            <a:r>
              <a:rPr lang="en-US" dirty="0"/>
              <a:t>Amendments are often “tabled”, with a pledge from the Committee Chair that the Members concerns will be address at a future point in the process</a:t>
            </a:r>
          </a:p>
          <a:p>
            <a:pPr marL="742950" lvl="1" indent="-285750">
              <a:buFont typeface="Arial" panose="020B0604020202020204" pitchFamily="34" charset="0"/>
              <a:buChar char="•"/>
            </a:pPr>
            <a:r>
              <a:rPr lang="en-US" dirty="0"/>
              <a:t>Markups do not have witnesses, they are strictly to amend and pass legislation</a:t>
            </a:r>
          </a:p>
          <a:p>
            <a:endParaRPr lang="en-US" dirty="0"/>
          </a:p>
        </p:txBody>
      </p:sp>
    </p:spTree>
    <p:extLst>
      <p:ext uri="{BB962C8B-B14F-4D97-AF65-F5344CB8AC3E}">
        <p14:creationId xmlns:p14="http://schemas.microsoft.com/office/powerpoint/2010/main" val="24044481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Committee Reports</a:t>
            </a:r>
          </a:p>
        </p:txBody>
      </p:sp>
      <p:sp>
        <p:nvSpPr>
          <p:cNvPr id="3" name="Content Placeholder 2"/>
          <p:cNvSpPr>
            <a:spLocks noGrp="1"/>
          </p:cNvSpPr>
          <p:nvPr>
            <p:ph idx="1"/>
          </p:nvPr>
        </p:nvSpPr>
        <p:spPr>
          <a:xfrm>
            <a:off x="467710" y="1409755"/>
            <a:ext cx="8229600" cy="4525963"/>
          </a:xfrm>
        </p:spPr>
        <p:txBody>
          <a:bodyPr/>
          <a:lstStyle/>
          <a:p>
            <a:pPr marL="0" indent="0">
              <a:buNone/>
            </a:pPr>
            <a:r>
              <a:rPr lang="en-US" sz="1800" b="1" dirty="0">
                <a:solidFill>
                  <a:srgbClr val="01203B"/>
                </a:solidFill>
              </a:rPr>
              <a:t>What is a Committee Report?</a:t>
            </a:r>
            <a:endParaRPr lang="en-US" sz="1800" dirty="0">
              <a:solidFill>
                <a:srgbClr val="01203B"/>
              </a:solidFill>
            </a:endParaRPr>
          </a:p>
          <a:p>
            <a:r>
              <a:rPr lang="en-US" sz="1800" dirty="0"/>
              <a:t>Legislation is usually accompanied by a committee report which describes the measure, the committee's views on it, its costs, and the changes it proposes to make in existing law. The legislation that has passed the committee is normally not up for floor consideration until the report has been filed. </a:t>
            </a:r>
          </a:p>
          <a:p>
            <a:r>
              <a:rPr lang="en-US" sz="1800" dirty="0"/>
              <a:t>Committee reports do the heavy lifting to explain the details of the legislation. Many Bills get attention for being so lengthy, they'd be even longer without committee reports!</a:t>
            </a:r>
          </a:p>
          <a:p>
            <a:pPr marL="0" indent="0">
              <a:buNone/>
            </a:pPr>
            <a:r>
              <a:rPr lang="en-US" sz="1800" b="1" dirty="0">
                <a:solidFill>
                  <a:srgbClr val="01203B"/>
                </a:solidFill>
              </a:rPr>
              <a:t>Congressional Reports can be important in ascertaining the legislative intent</a:t>
            </a:r>
          </a:p>
          <a:p>
            <a:r>
              <a:rPr lang="en-US" sz="1800" dirty="0">
                <a:solidFill>
                  <a:srgbClr val="01203B"/>
                </a:solidFill>
              </a:rPr>
              <a:t>If the implementation of legislation becomes an issue in a lawsuit, the judiciary many times will refer to the Committee report on legislation to ascertain the intent of the legislation.</a:t>
            </a:r>
          </a:p>
          <a:p>
            <a:r>
              <a:rPr lang="en-US" sz="1800" dirty="0">
                <a:solidFill>
                  <a:srgbClr val="01203B"/>
                </a:solidFill>
              </a:rPr>
              <a:t>It is often useful in understanding why a Committee passed particular legislation, and what issues were critical in how the legislation was crafted.</a:t>
            </a:r>
          </a:p>
          <a:p>
            <a:endParaRPr lang="en-US" sz="1800" dirty="0">
              <a:solidFill>
                <a:srgbClr val="01203B"/>
              </a:solidFill>
            </a:endParaRPr>
          </a:p>
          <a:p>
            <a:pPr marL="0" indent="0">
              <a:buNone/>
            </a:pPr>
            <a:r>
              <a:rPr lang="en-US" sz="1800" u="sng" dirty="0">
                <a:solidFill>
                  <a:srgbClr val="01203B"/>
                </a:solidFill>
              </a:rPr>
              <a:t>For appropriations, the Committee and Conference reports are essential in implementing the law.</a:t>
            </a:r>
          </a:p>
          <a:p>
            <a:endParaRPr lang="en-US" sz="1800" b="1" dirty="0">
              <a:solidFill>
                <a:srgbClr val="01203B"/>
              </a:solidFill>
            </a:endParaRPr>
          </a:p>
        </p:txBody>
      </p:sp>
      <p:sp>
        <p:nvSpPr>
          <p:cNvPr id="4" name="Slide Number Placeholder 3"/>
          <p:cNvSpPr>
            <a:spLocks noGrp="1"/>
          </p:cNvSpPr>
          <p:nvPr>
            <p:ph type="sldNum" sz="quarter" idx="12"/>
          </p:nvPr>
        </p:nvSpPr>
        <p:spPr/>
        <p:txBody>
          <a:bodyPr/>
          <a:lstStyle/>
          <a:p>
            <a:pPr>
              <a:defRPr/>
            </a:pPr>
            <a:fld id="{C1FBF554-137D-450F-AC08-84AD6BF9A197}" type="slidenum">
              <a:rPr lang="en-US" smtClean="0"/>
              <a:pPr>
                <a:defRPr/>
              </a:pPr>
              <a:t>22</a:t>
            </a:fld>
            <a:endParaRPr lang="en-US"/>
          </a:p>
        </p:txBody>
      </p:sp>
    </p:spTree>
    <p:extLst>
      <p:ext uri="{BB962C8B-B14F-4D97-AF65-F5344CB8AC3E}">
        <p14:creationId xmlns:p14="http://schemas.microsoft.com/office/powerpoint/2010/main" val="34597912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Amendments</a:t>
            </a:r>
          </a:p>
        </p:txBody>
      </p:sp>
      <p:sp>
        <p:nvSpPr>
          <p:cNvPr id="3" name="Content Placeholder 2"/>
          <p:cNvSpPr>
            <a:spLocks noGrp="1"/>
          </p:cNvSpPr>
          <p:nvPr>
            <p:ph idx="1"/>
          </p:nvPr>
        </p:nvSpPr>
        <p:spPr>
          <a:xfrm>
            <a:off x="304800" y="1143000"/>
            <a:ext cx="8229600" cy="4525963"/>
          </a:xfrm>
        </p:spPr>
        <p:txBody>
          <a:bodyPr/>
          <a:lstStyle/>
          <a:p>
            <a:r>
              <a:rPr lang="en-US" dirty="0"/>
              <a:t>Amendments to legislation can be made at several points in the process</a:t>
            </a:r>
          </a:p>
          <a:p>
            <a:pPr lvl="1"/>
            <a:r>
              <a:rPr lang="en-US" dirty="0"/>
              <a:t>During committee and subcommittee markup of the legislation</a:t>
            </a:r>
          </a:p>
          <a:p>
            <a:pPr lvl="1"/>
            <a:r>
              <a:rPr lang="en-US" dirty="0"/>
              <a:t>During floor consideration</a:t>
            </a:r>
          </a:p>
          <a:p>
            <a:pPr lvl="2"/>
            <a:r>
              <a:rPr lang="en-US" dirty="0"/>
              <a:t>The House normally passes a rule that only allows certain amendments to come to the floor for a vote.</a:t>
            </a:r>
          </a:p>
          <a:p>
            <a:pPr lvl="2"/>
            <a:r>
              <a:rPr lang="en-US" dirty="0"/>
              <a:t>In the Senate, any Senator may normally amend the legislation during floor consideration. The Senate may decide an amendment must be submitted to and published in the Congressional Record ahead of time, however normally the Senate does not stop amendments from coming to the floor as the House does</a:t>
            </a:r>
          </a:p>
          <a:p>
            <a:pPr lvl="2"/>
            <a:r>
              <a:rPr lang="en-US" dirty="0"/>
              <a:t>In a “Manager’s Amendment.” Committees may, between when the legislation is passed and when it comes to the floor, submit a “Manager’s Amendment.” This is normally an amendment the Chair submits containing technical corrections and/or addressing concerns Committee Members expressed during the markup.</a:t>
            </a:r>
          </a:p>
          <a:p>
            <a:pPr lvl="1"/>
            <a:r>
              <a:rPr lang="en-US" dirty="0"/>
              <a:t>During Conference Committee</a:t>
            </a:r>
          </a:p>
          <a:p>
            <a:pPr lvl="2"/>
            <a:r>
              <a:rPr lang="en-US" dirty="0"/>
              <a:t>When the two chambers pass different version of the legislation, the differences must be reconciled with a Conference committee containing members from both Chambers. Amendments unrelated to anything previously discussed can be introduced during conference. </a:t>
            </a:r>
          </a:p>
        </p:txBody>
      </p:sp>
      <p:sp>
        <p:nvSpPr>
          <p:cNvPr id="4" name="Slide Number Placeholder 3"/>
          <p:cNvSpPr>
            <a:spLocks noGrp="1"/>
          </p:cNvSpPr>
          <p:nvPr>
            <p:ph type="sldNum" sz="quarter" idx="12"/>
          </p:nvPr>
        </p:nvSpPr>
        <p:spPr/>
        <p:txBody>
          <a:bodyPr/>
          <a:lstStyle/>
          <a:p>
            <a:pPr>
              <a:defRPr/>
            </a:pPr>
            <a:fld id="{C1FBF554-137D-450F-AC08-84AD6BF9A197}" type="slidenum">
              <a:rPr lang="en-US" smtClean="0"/>
              <a:pPr>
                <a:defRPr/>
              </a:pPr>
              <a:t>23</a:t>
            </a:fld>
            <a:endParaRPr lang="en-US"/>
          </a:p>
        </p:txBody>
      </p:sp>
    </p:spTree>
    <p:extLst>
      <p:ext uri="{BB962C8B-B14F-4D97-AF65-F5344CB8AC3E}">
        <p14:creationId xmlns:p14="http://schemas.microsoft.com/office/powerpoint/2010/main" val="33993359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Conference Report</a:t>
            </a:r>
          </a:p>
        </p:txBody>
      </p:sp>
      <p:sp>
        <p:nvSpPr>
          <p:cNvPr id="3" name="Content Placeholder 2"/>
          <p:cNvSpPr>
            <a:spLocks noGrp="1"/>
          </p:cNvSpPr>
          <p:nvPr>
            <p:ph idx="1"/>
          </p:nvPr>
        </p:nvSpPr>
        <p:spPr>
          <a:xfrm>
            <a:off x="457200" y="1143000"/>
            <a:ext cx="8229600" cy="4525963"/>
          </a:xfrm>
        </p:spPr>
        <p:txBody>
          <a:bodyPr/>
          <a:lstStyle/>
          <a:p>
            <a:pPr marL="0" indent="0">
              <a:buNone/>
            </a:pPr>
            <a:r>
              <a:rPr lang="en-US" dirty="0"/>
              <a:t>Conference Reports are the product of a Conference Committee</a:t>
            </a:r>
          </a:p>
          <a:p>
            <a:r>
              <a:rPr lang="en-US" dirty="0"/>
              <a:t>Conference Reports are agreements on legislation that is negotiated between the House and Senate via conference committees. </a:t>
            </a:r>
          </a:p>
          <a:p>
            <a:r>
              <a:rPr lang="en-US" dirty="0"/>
              <a:t>The bills passed by the Senate and House must be identical. When they are not (when one chamber has amended the bill) the Speaker of the House and the Presiding Officer of the Senate appoint the members of the conference committee, “managers,” as the conferees are called. Generally, they are selected from the committee or committees having charge of the bill.</a:t>
            </a:r>
          </a:p>
          <a:p>
            <a:r>
              <a:rPr lang="en-US" dirty="0"/>
              <a:t>After resolving the points in disagreement, the conference committee issues a report to each Chamber containing the edited version of the bill. If the report passes each Chamber, the bill is then enrolled and sent to the President. If the report is rejected by either Chamber, the conference committee either goes back to the drawing board and tries to come to a new agreement, or the bill dies.</a:t>
            </a:r>
          </a:p>
          <a:p>
            <a:endParaRPr lang="en-US" dirty="0"/>
          </a:p>
        </p:txBody>
      </p:sp>
      <p:sp>
        <p:nvSpPr>
          <p:cNvPr id="4" name="Slide Number Placeholder 3"/>
          <p:cNvSpPr>
            <a:spLocks noGrp="1"/>
          </p:cNvSpPr>
          <p:nvPr>
            <p:ph type="sldNum" sz="quarter" idx="12"/>
          </p:nvPr>
        </p:nvSpPr>
        <p:spPr/>
        <p:txBody>
          <a:bodyPr/>
          <a:lstStyle/>
          <a:p>
            <a:pPr>
              <a:defRPr/>
            </a:pPr>
            <a:fld id="{C1FBF554-137D-450F-AC08-84AD6BF9A197}" type="slidenum">
              <a:rPr lang="en-US" smtClean="0"/>
              <a:pPr>
                <a:defRPr/>
              </a:pPr>
              <a:t>24</a:t>
            </a:fld>
            <a:endParaRPr lang="en-US"/>
          </a:p>
        </p:txBody>
      </p:sp>
    </p:spTree>
    <p:extLst>
      <p:ext uri="{BB962C8B-B14F-4D97-AF65-F5344CB8AC3E}">
        <p14:creationId xmlns:p14="http://schemas.microsoft.com/office/powerpoint/2010/main" val="21670277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3476" y="152400"/>
            <a:ext cx="8229600" cy="1143000"/>
          </a:xfrm>
        </p:spPr>
        <p:txBody>
          <a:bodyPr/>
          <a:lstStyle/>
          <a:p>
            <a:r>
              <a:rPr lang="en-US" dirty="0"/>
              <a:t>“Stand alone” Legislation	</a:t>
            </a:r>
          </a:p>
        </p:txBody>
      </p:sp>
      <p:sp>
        <p:nvSpPr>
          <p:cNvPr id="3" name="Content Placeholder 2"/>
          <p:cNvSpPr>
            <a:spLocks noGrp="1"/>
          </p:cNvSpPr>
          <p:nvPr>
            <p:ph idx="1"/>
          </p:nvPr>
        </p:nvSpPr>
        <p:spPr>
          <a:xfrm>
            <a:off x="493986" y="1143000"/>
            <a:ext cx="8229600" cy="4525963"/>
          </a:xfrm>
        </p:spPr>
        <p:txBody>
          <a:bodyPr/>
          <a:lstStyle/>
          <a:p>
            <a:pPr marL="0" indent="0">
              <a:buNone/>
            </a:pPr>
            <a:r>
              <a:rPr lang="en-US" dirty="0"/>
              <a:t>Legislation that deals with one issue or a small issue area</a:t>
            </a:r>
          </a:p>
          <a:p>
            <a:r>
              <a:rPr lang="en-US" dirty="0"/>
              <a:t>Not part of a “must pass” bill</a:t>
            </a:r>
          </a:p>
          <a:p>
            <a:pPr lvl="1"/>
            <a:r>
              <a:rPr lang="en-US" dirty="0"/>
              <a:t>Must pass examples: appropriations, DoD authorization</a:t>
            </a:r>
          </a:p>
          <a:p>
            <a:pPr marL="0" indent="0">
              <a:buNone/>
            </a:pPr>
            <a:r>
              <a:rPr lang="en-US" dirty="0"/>
              <a:t>Difficult to pass “stand alone” legislation</a:t>
            </a:r>
          </a:p>
          <a:p>
            <a:r>
              <a:rPr lang="en-US" dirty="0"/>
              <a:t>In the Senate:</a:t>
            </a:r>
          </a:p>
          <a:p>
            <a:pPr lvl="1"/>
            <a:r>
              <a:rPr lang="en-US" dirty="0"/>
              <a:t>Senate floor time is very limited</a:t>
            </a:r>
          </a:p>
          <a:p>
            <a:pPr lvl="1"/>
            <a:r>
              <a:rPr lang="en-US" dirty="0"/>
              <a:t>ANY Senator can “filibuster” the bill, most bills in the Senate pass by unanimous consent</a:t>
            </a:r>
          </a:p>
          <a:p>
            <a:pPr lvl="1"/>
            <a:r>
              <a:rPr lang="en-US" dirty="0"/>
              <a:t>Senate not use floor times for simple bills</a:t>
            </a:r>
          </a:p>
          <a:p>
            <a:r>
              <a:rPr lang="en-US" dirty="0"/>
              <a:t>In the House</a:t>
            </a:r>
          </a:p>
          <a:p>
            <a:pPr lvl="1"/>
            <a:r>
              <a:rPr lang="en-US" dirty="0"/>
              <a:t>Better than the Senate, but floor time is still limited</a:t>
            </a:r>
          </a:p>
          <a:p>
            <a:pPr lvl="1"/>
            <a:r>
              <a:rPr lang="en-US" dirty="0"/>
              <a:t>“Suspense” calendar used for non-controversial bills, must pass by 2/3 vote</a:t>
            </a:r>
          </a:p>
          <a:p>
            <a:pPr marL="0" indent="0">
              <a:buNone/>
            </a:pPr>
            <a:r>
              <a:rPr lang="en-US" dirty="0"/>
              <a:t>NASA authorization legislation is the best opportunity for NASA to meet it’s legislative needs</a:t>
            </a:r>
          </a:p>
        </p:txBody>
      </p:sp>
      <p:sp>
        <p:nvSpPr>
          <p:cNvPr id="4" name="Slide Number Placeholder 3"/>
          <p:cNvSpPr>
            <a:spLocks noGrp="1"/>
          </p:cNvSpPr>
          <p:nvPr>
            <p:ph type="sldNum" sz="quarter" idx="12"/>
          </p:nvPr>
        </p:nvSpPr>
        <p:spPr/>
        <p:txBody>
          <a:bodyPr/>
          <a:lstStyle/>
          <a:p>
            <a:pPr>
              <a:defRPr/>
            </a:pPr>
            <a:fld id="{C1FBF554-137D-450F-AC08-84AD6BF9A197}" type="slidenum">
              <a:rPr lang="en-US" smtClean="0"/>
              <a:pPr>
                <a:defRPr/>
              </a:pPr>
              <a:t>25</a:t>
            </a:fld>
            <a:endParaRPr lang="en-US"/>
          </a:p>
        </p:txBody>
      </p:sp>
    </p:spTree>
    <p:extLst>
      <p:ext uri="{BB962C8B-B14F-4D97-AF65-F5344CB8AC3E}">
        <p14:creationId xmlns:p14="http://schemas.microsoft.com/office/powerpoint/2010/main" val="33891914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Number Placeholder 5"/>
          <p:cNvSpPr>
            <a:spLocks noGrp="1"/>
          </p:cNvSpPr>
          <p:nvPr>
            <p:ph type="sldNum" sz="quarter" idx="12"/>
          </p:nvPr>
        </p:nvSpPr>
        <p:spPr>
          <a:noFill/>
        </p:spPr>
        <p:txBody>
          <a:bodyPr/>
          <a:lstStyle/>
          <a:p>
            <a:fld id="{CC7A2650-1A44-4ACB-B9E5-0FF66E2E246F}" type="slidenum">
              <a:rPr lang="en-US" smtClean="0"/>
              <a:pPr/>
              <a:t>26</a:t>
            </a:fld>
            <a:endParaRPr lang="en-US"/>
          </a:p>
        </p:txBody>
      </p:sp>
      <p:sp>
        <p:nvSpPr>
          <p:cNvPr id="66562" name="Rectangle 2"/>
          <p:cNvSpPr>
            <a:spLocks noGrp="1" noChangeArrowheads="1"/>
          </p:cNvSpPr>
          <p:nvPr>
            <p:ph type="title"/>
          </p:nvPr>
        </p:nvSpPr>
        <p:spPr/>
        <p:txBody>
          <a:bodyPr lIns="92075" tIns="46038" rIns="92075" bIns="46038"/>
          <a:lstStyle/>
          <a:p>
            <a:pPr eaLnBrk="1" hangingPunct="1"/>
            <a:r>
              <a:rPr lang="en-US"/>
              <a:t>Authorization Process </a:t>
            </a:r>
          </a:p>
        </p:txBody>
      </p:sp>
      <p:sp>
        <p:nvSpPr>
          <p:cNvPr id="66563" name="Rectangle 3"/>
          <p:cNvSpPr>
            <a:spLocks noGrp="1" noChangeArrowheads="1"/>
          </p:cNvSpPr>
          <p:nvPr>
            <p:ph type="body" idx="1"/>
          </p:nvPr>
        </p:nvSpPr>
        <p:spPr>
          <a:xfrm>
            <a:off x="2286000" y="1417638"/>
            <a:ext cx="6400800" cy="4906962"/>
          </a:xfrm>
        </p:spPr>
        <p:txBody>
          <a:bodyPr lIns="92075" tIns="46038" rIns="92075" bIns="46038"/>
          <a:lstStyle/>
          <a:p>
            <a:pPr eaLnBrk="1" hangingPunct="1"/>
            <a:r>
              <a:rPr lang="en-US" dirty="0"/>
              <a:t>Purpose is to establish, continue or modify federal programs and was originally intended to precede the Appropriations process</a:t>
            </a:r>
            <a:endParaRPr lang="en-US" u="sng" dirty="0"/>
          </a:p>
          <a:p>
            <a:pPr eaLnBrk="1" hangingPunct="1"/>
            <a:r>
              <a:rPr lang="en-US" dirty="0"/>
              <a:t>This stopped in the seventies, Congress now frequently enacts appropriations for a program/agency even though there is no specific authorization for it by waiving rules</a:t>
            </a:r>
          </a:p>
          <a:p>
            <a:pPr eaLnBrk="1" hangingPunct="1"/>
            <a:r>
              <a:rPr lang="en-US" dirty="0"/>
              <a:t>Authorization committees set policies, authorize programs, and execute Congressional oversight of agency programs and plans</a:t>
            </a:r>
          </a:p>
          <a:p>
            <a:pPr eaLnBrk="1" hangingPunct="1"/>
            <a:r>
              <a:rPr lang="en-US" dirty="0"/>
              <a:t>Bills often include limits on the amount that can be appropriated for the program/agency </a:t>
            </a:r>
          </a:p>
          <a:p>
            <a:pPr eaLnBrk="1" hangingPunct="1"/>
            <a:r>
              <a:rPr lang="en-US" dirty="0"/>
              <a:t>Some programs/agencies are authorized annually, others for a specified number of years or even indefinitely. NASA is considered to be indefinitely authorized.</a:t>
            </a:r>
          </a:p>
        </p:txBody>
      </p:sp>
      <p:pic>
        <p:nvPicPr>
          <p:cNvPr id="66564" name="Picture 4" descr="U.S. Capitol"/>
          <p:cNvPicPr>
            <a:picLocks noChangeAspect="1" noChangeArrowheads="1"/>
          </p:cNvPicPr>
          <p:nvPr/>
        </p:nvPicPr>
        <p:blipFill>
          <a:blip r:embed="rId3" cstate="print"/>
          <a:srcRect/>
          <a:stretch>
            <a:fillRect/>
          </a:stretch>
        </p:blipFill>
        <p:spPr bwMode="auto">
          <a:xfrm>
            <a:off x="304800" y="1752600"/>
            <a:ext cx="1644650" cy="2133600"/>
          </a:xfrm>
          <a:prstGeom prst="rect">
            <a:avLst/>
          </a:prstGeom>
          <a:noFill/>
          <a:ln w="9525">
            <a:noFill/>
            <a:miter lim="800000"/>
            <a:headEnd/>
            <a:tailEnd/>
          </a:ln>
        </p:spPr>
      </p:pic>
    </p:spTree>
    <p:extLst>
      <p:ext uri="{BB962C8B-B14F-4D97-AF65-F5344CB8AC3E}">
        <p14:creationId xmlns:p14="http://schemas.microsoft.com/office/powerpoint/2010/main" val="39669722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NASA’s Legislative Proposals</a:t>
            </a:r>
          </a:p>
        </p:txBody>
      </p:sp>
      <p:sp>
        <p:nvSpPr>
          <p:cNvPr id="3" name="Content Placeholder 2"/>
          <p:cNvSpPr>
            <a:spLocks noGrp="1"/>
          </p:cNvSpPr>
          <p:nvPr>
            <p:ph idx="1"/>
          </p:nvPr>
        </p:nvSpPr>
        <p:spPr/>
        <p:txBody>
          <a:bodyPr/>
          <a:lstStyle/>
          <a:p>
            <a:r>
              <a:rPr lang="en-US" dirty="0"/>
              <a:t>NASA, </a:t>
            </a:r>
            <a:r>
              <a:rPr lang="en-US" u="sng" dirty="0"/>
              <a:t>as we are part of the Executive branch</a:t>
            </a:r>
            <a:r>
              <a:rPr lang="en-US" dirty="0"/>
              <a:t>, </a:t>
            </a:r>
            <a:r>
              <a:rPr lang="en-US" dirty="0">
                <a:solidFill>
                  <a:srgbClr val="FF0000"/>
                </a:solidFill>
              </a:rPr>
              <a:t>CANNOT advocate for any specific legislation or legislative proposal unless the Administration has approved it, and it is in accord with Administration programs and policies.</a:t>
            </a:r>
          </a:p>
          <a:p>
            <a:r>
              <a:rPr lang="en-US" dirty="0"/>
              <a:t>This sometimes means we cannot advocate for our specific needs to Congress, if an authorization bill has been introduced before our proposals have been reviewed and approved. </a:t>
            </a:r>
          </a:p>
          <a:p>
            <a:r>
              <a:rPr lang="en-US" dirty="0"/>
              <a:t>We cannot support or oppose</a:t>
            </a:r>
            <a:r>
              <a:rPr lang="en-US" u="sng" dirty="0"/>
              <a:t> any legislation without clearance from the Executive branch</a:t>
            </a:r>
            <a:r>
              <a:rPr lang="en-US" dirty="0"/>
              <a:t>. This includes bills normally seen as dealing with minor issues, such as renaming facilities.</a:t>
            </a:r>
          </a:p>
          <a:p>
            <a:r>
              <a:rPr lang="en-US" dirty="0"/>
              <a:t>It also means we cannot advise Congress to enact a policy contrary to those set by the White House. We are part of the Executive branch.</a:t>
            </a:r>
          </a:p>
        </p:txBody>
      </p:sp>
      <p:sp>
        <p:nvSpPr>
          <p:cNvPr id="4" name="Slide Number Placeholder 3"/>
          <p:cNvSpPr>
            <a:spLocks noGrp="1"/>
          </p:cNvSpPr>
          <p:nvPr>
            <p:ph type="sldNum" sz="quarter" idx="12"/>
          </p:nvPr>
        </p:nvSpPr>
        <p:spPr/>
        <p:txBody>
          <a:bodyPr/>
          <a:lstStyle/>
          <a:p>
            <a:pPr>
              <a:defRPr/>
            </a:pPr>
            <a:fld id="{C1FBF554-137D-450F-AC08-84AD6BF9A197}" type="slidenum">
              <a:rPr lang="en-US" smtClean="0"/>
              <a:pPr>
                <a:defRPr/>
              </a:pPr>
              <a:t>27</a:t>
            </a:fld>
            <a:endParaRPr lang="en-US"/>
          </a:p>
        </p:txBody>
      </p:sp>
    </p:spTree>
    <p:extLst>
      <p:ext uri="{BB962C8B-B14F-4D97-AF65-F5344CB8AC3E}">
        <p14:creationId xmlns:p14="http://schemas.microsoft.com/office/powerpoint/2010/main" val="2668103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1143000"/>
          </a:xfrm>
        </p:spPr>
        <p:txBody>
          <a:bodyPr/>
          <a:lstStyle/>
          <a:p>
            <a:r>
              <a:rPr lang="en-US" dirty="0"/>
              <a:t>NASA’s Legislative Proposal Process</a:t>
            </a:r>
          </a:p>
        </p:txBody>
      </p:sp>
      <p:sp>
        <p:nvSpPr>
          <p:cNvPr id="3" name="Content Placeholder 2"/>
          <p:cNvSpPr>
            <a:spLocks noGrp="1"/>
          </p:cNvSpPr>
          <p:nvPr>
            <p:ph idx="1"/>
          </p:nvPr>
        </p:nvSpPr>
        <p:spPr>
          <a:xfrm>
            <a:off x="388883" y="1692986"/>
            <a:ext cx="8763000" cy="4525963"/>
          </a:xfrm>
        </p:spPr>
        <p:txBody>
          <a:bodyPr/>
          <a:lstStyle/>
          <a:p>
            <a:pPr marL="0" indent="0">
              <a:buNone/>
            </a:pPr>
            <a:r>
              <a:rPr lang="en-US" b="1" dirty="0"/>
              <a:t>NASA issues a “Call for Legislative Proposals” internally for every Congress</a:t>
            </a:r>
          </a:p>
          <a:p>
            <a:pPr marL="0" indent="0">
              <a:buNone/>
              <a:tabLst>
                <a:tab pos="514350" algn="l"/>
              </a:tabLst>
            </a:pPr>
            <a:r>
              <a:rPr lang="en-US" dirty="0"/>
              <a:t>	MDs/</a:t>
            </a:r>
            <a:r>
              <a:rPr lang="en-US" dirty="0" err="1"/>
              <a:t>OIC</a:t>
            </a:r>
            <a:r>
              <a:rPr lang="en-US" dirty="0"/>
              <a:t>/AAs submit legislative proposals</a:t>
            </a:r>
          </a:p>
          <a:p>
            <a:pPr marL="0" indent="0">
              <a:buNone/>
              <a:tabLst>
                <a:tab pos="514350" algn="l"/>
              </a:tabLst>
            </a:pPr>
            <a:r>
              <a:rPr lang="en-US" dirty="0"/>
              <a:t>	</a:t>
            </a:r>
            <a:r>
              <a:rPr lang="en-US" dirty="0" err="1"/>
              <a:t>OGC</a:t>
            </a:r>
            <a:r>
              <a:rPr lang="en-US" dirty="0"/>
              <a:t> reviews legal language for “statutory sufficiency”</a:t>
            </a:r>
          </a:p>
          <a:p>
            <a:pPr marL="0" indent="0">
              <a:buNone/>
              <a:tabLst>
                <a:tab pos="514350" algn="l"/>
              </a:tabLst>
            </a:pPr>
            <a:r>
              <a:rPr lang="en-US" dirty="0"/>
              <a:t>	</a:t>
            </a:r>
            <a:r>
              <a:rPr lang="en-US" dirty="0" err="1"/>
              <a:t>OLIA</a:t>
            </a:r>
            <a:r>
              <a:rPr lang="en-US" dirty="0"/>
              <a:t> reviews for possible Congressional sensitivities</a:t>
            </a:r>
          </a:p>
          <a:p>
            <a:pPr marL="0" indent="0">
              <a:buNone/>
              <a:tabLst>
                <a:tab pos="514350" algn="l"/>
              </a:tabLst>
            </a:pPr>
            <a:r>
              <a:rPr lang="en-US" dirty="0"/>
              <a:t>	Senior Management Council meets to approve what will go forward</a:t>
            </a:r>
          </a:p>
          <a:p>
            <a:pPr marL="0" indent="0">
              <a:buNone/>
            </a:pPr>
            <a:r>
              <a:rPr lang="en-US" b="1" dirty="0"/>
              <a:t>Proposals are submitted to the Administration</a:t>
            </a:r>
          </a:p>
          <a:p>
            <a:pPr marL="400050" lvl="1" indent="0" defTabSz="514350">
              <a:buNone/>
            </a:pPr>
            <a:r>
              <a:rPr lang="en-US" dirty="0"/>
              <a:t>	OMB examiners review proposals, consults with NASA </a:t>
            </a:r>
          </a:p>
          <a:p>
            <a:pPr marL="400050" lvl="1" indent="0" defTabSz="514350">
              <a:buNone/>
            </a:pPr>
            <a:r>
              <a:rPr lang="en-US" dirty="0"/>
              <a:t>	OMB forwards proposals to all agencies in the federal government for comment</a:t>
            </a:r>
          </a:p>
          <a:p>
            <a:pPr marL="400050" lvl="1" indent="0">
              <a:buNone/>
              <a:tabLst>
                <a:tab pos="514350" algn="l"/>
              </a:tabLst>
            </a:pPr>
            <a:r>
              <a:rPr lang="en-US" dirty="0"/>
              <a:t>	NASA responds to OMB and other agency comments</a:t>
            </a:r>
          </a:p>
          <a:p>
            <a:pPr marL="400050" lvl="1" indent="0">
              <a:buNone/>
              <a:tabLst>
                <a:tab pos="514350" algn="l"/>
              </a:tabLst>
            </a:pPr>
            <a:r>
              <a:rPr lang="en-US" dirty="0"/>
              <a:t>	OMB sends edited proposals to White House Counsel for review</a:t>
            </a:r>
          </a:p>
          <a:p>
            <a:pPr marL="400050" lvl="1" indent="0">
              <a:buNone/>
              <a:tabLst>
                <a:tab pos="514350" algn="l"/>
              </a:tabLst>
            </a:pPr>
            <a:r>
              <a:rPr lang="en-US" dirty="0"/>
              <a:t>	Approved package of legislative proposals sent to NASA</a:t>
            </a:r>
          </a:p>
          <a:p>
            <a:pPr marL="0" indent="0">
              <a:buNone/>
            </a:pPr>
            <a:r>
              <a:rPr lang="en-US" b="1" dirty="0"/>
              <a:t>NASA submits approved legislative proposals to Congress</a:t>
            </a:r>
          </a:p>
          <a:p>
            <a:pPr marL="0" indent="0">
              <a:buNone/>
            </a:pPr>
            <a:r>
              <a:rPr lang="en-US" dirty="0"/>
              <a:t>	</a:t>
            </a:r>
          </a:p>
        </p:txBody>
      </p:sp>
      <p:sp>
        <p:nvSpPr>
          <p:cNvPr id="4" name="Slide Number Placeholder 3"/>
          <p:cNvSpPr>
            <a:spLocks noGrp="1"/>
          </p:cNvSpPr>
          <p:nvPr>
            <p:ph type="sldNum" sz="quarter" idx="12"/>
          </p:nvPr>
        </p:nvSpPr>
        <p:spPr/>
        <p:txBody>
          <a:bodyPr/>
          <a:lstStyle/>
          <a:p>
            <a:pPr>
              <a:defRPr/>
            </a:pPr>
            <a:fld id="{C1FBF554-137D-450F-AC08-84AD6BF9A197}" type="slidenum">
              <a:rPr lang="en-US" smtClean="0"/>
              <a:pPr>
                <a:defRPr/>
              </a:pPr>
              <a:t>28</a:t>
            </a:fld>
            <a:endParaRPr lang="en-US" dirty="0"/>
          </a:p>
        </p:txBody>
      </p:sp>
    </p:spTree>
    <p:extLst>
      <p:ext uri="{BB962C8B-B14F-4D97-AF65-F5344CB8AC3E}">
        <p14:creationId xmlns:p14="http://schemas.microsoft.com/office/powerpoint/2010/main" val="18273324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762000" y="86437"/>
            <a:ext cx="7162800" cy="838200"/>
          </a:xfrm>
        </p:spPr>
        <p:txBody>
          <a:bodyPr lIns="92075" tIns="46038" rIns="92075" bIns="46038"/>
          <a:lstStyle/>
          <a:p>
            <a:pPr eaLnBrk="1" hangingPunct="1"/>
            <a:r>
              <a:rPr lang="en-US" dirty="0"/>
              <a:t>Congressional Authorization Bill Process</a:t>
            </a:r>
          </a:p>
        </p:txBody>
      </p:sp>
      <p:sp>
        <p:nvSpPr>
          <p:cNvPr id="68612" name="Rectangle 4"/>
          <p:cNvSpPr>
            <a:spLocks noChangeArrowheads="1"/>
          </p:cNvSpPr>
          <p:nvPr/>
        </p:nvSpPr>
        <p:spPr bwMode="auto">
          <a:xfrm>
            <a:off x="1905000" y="1828800"/>
            <a:ext cx="984250" cy="366713"/>
          </a:xfrm>
          <a:prstGeom prst="rect">
            <a:avLst/>
          </a:prstGeom>
          <a:noFill/>
          <a:ln w="9525">
            <a:noFill/>
            <a:miter lim="800000"/>
            <a:headEnd/>
            <a:tailEnd/>
          </a:ln>
        </p:spPr>
        <p:txBody>
          <a:bodyPr wrap="none" lIns="92075" tIns="46038" rIns="92075" bIns="46038">
            <a:spAutoFit/>
          </a:bodyPr>
          <a:lstStyle/>
          <a:p>
            <a:pPr eaLnBrk="0" hangingPunct="0"/>
            <a:r>
              <a:rPr lang="en-US" b="1" u="sng" dirty="0">
                <a:latin typeface="Times New Roman" pitchFamily="18" charset="0"/>
              </a:rPr>
              <a:t>HOUSE</a:t>
            </a:r>
          </a:p>
        </p:txBody>
      </p:sp>
      <p:sp>
        <p:nvSpPr>
          <p:cNvPr id="68613" name="Rectangle 5"/>
          <p:cNvSpPr>
            <a:spLocks noChangeArrowheads="1"/>
          </p:cNvSpPr>
          <p:nvPr/>
        </p:nvSpPr>
        <p:spPr bwMode="auto">
          <a:xfrm>
            <a:off x="6172200" y="1828800"/>
            <a:ext cx="1098550" cy="366713"/>
          </a:xfrm>
          <a:prstGeom prst="rect">
            <a:avLst/>
          </a:prstGeom>
          <a:noFill/>
          <a:ln w="9525">
            <a:noFill/>
            <a:miter lim="800000"/>
            <a:headEnd/>
            <a:tailEnd/>
          </a:ln>
        </p:spPr>
        <p:txBody>
          <a:bodyPr wrap="none" lIns="92075" tIns="46038" rIns="92075" bIns="46038">
            <a:spAutoFit/>
          </a:bodyPr>
          <a:lstStyle/>
          <a:p>
            <a:pPr eaLnBrk="0" hangingPunct="0"/>
            <a:r>
              <a:rPr lang="en-US" b="1" u="sng" dirty="0">
                <a:latin typeface="Times New Roman" pitchFamily="18" charset="0"/>
              </a:rPr>
              <a:t>SENATE</a:t>
            </a:r>
          </a:p>
        </p:txBody>
      </p:sp>
      <p:sp>
        <p:nvSpPr>
          <p:cNvPr id="13318" name="Rectangle 6"/>
          <p:cNvSpPr>
            <a:spLocks noChangeArrowheads="1"/>
          </p:cNvSpPr>
          <p:nvPr/>
        </p:nvSpPr>
        <p:spPr bwMode="auto">
          <a:xfrm>
            <a:off x="838200" y="2286000"/>
            <a:ext cx="3124200" cy="673100"/>
          </a:xfrm>
          <a:prstGeom prst="rect">
            <a:avLst/>
          </a:prstGeom>
          <a:solidFill>
            <a:srgbClr val="CCFF99"/>
          </a:solidFill>
          <a:ln w="12700">
            <a:solidFill>
              <a:schemeClr val="tx1"/>
            </a:solidFill>
            <a:miter lim="800000"/>
            <a:headEnd/>
            <a:tailEnd/>
          </a:ln>
          <a:effectLst/>
        </p:spPr>
        <p:txBody>
          <a:bodyPr wrap="none" lIns="92075" tIns="46038" rIns="92075" bIns="46038" anchor="ctr"/>
          <a:lstStyle/>
          <a:p>
            <a:pPr eaLnBrk="0" hangingPunct="0">
              <a:defRPr/>
            </a:pPr>
            <a:r>
              <a:rPr lang="en-US" sz="1400" dirty="0">
                <a:latin typeface="Times New Roman" pitchFamily="18" charset="0"/>
              </a:rPr>
              <a:t>Hearings/Markup before</a:t>
            </a:r>
          </a:p>
          <a:p>
            <a:pPr eaLnBrk="0" hangingPunct="0">
              <a:defRPr/>
            </a:pPr>
            <a:r>
              <a:rPr lang="en-US" sz="1400" b="1" dirty="0">
                <a:effectLst>
                  <a:outerShdw blurRad="38100" dist="38100" dir="2700000" algn="tl">
                    <a:srgbClr val="FFFFFF"/>
                  </a:outerShdw>
                </a:effectLst>
                <a:latin typeface="Times New Roman" pitchFamily="18" charset="0"/>
              </a:rPr>
              <a:t>Subcommittee on </a:t>
            </a:r>
          </a:p>
          <a:p>
            <a:pPr eaLnBrk="0" hangingPunct="0">
              <a:defRPr/>
            </a:pPr>
            <a:r>
              <a:rPr lang="en-US" sz="1400" b="1" dirty="0">
                <a:effectLst>
                  <a:outerShdw blurRad="38100" dist="38100" dir="2700000" algn="tl">
                    <a:srgbClr val="FFFFFF"/>
                  </a:outerShdw>
                </a:effectLst>
                <a:latin typeface="Times New Roman" pitchFamily="18" charset="0"/>
              </a:rPr>
              <a:t>Space and Aeronautics</a:t>
            </a:r>
          </a:p>
        </p:txBody>
      </p:sp>
      <p:sp>
        <p:nvSpPr>
          <p:cNvPr id="13319" name="Rectangle 7"/>
          <p:cNvSpPr>
            <a:spLocks noChangeArrowheads="1"/>
          </p:cNvSpPr>
          <p:nvPr/>
        </p:nvSpPr>
        <p:spPr bwMode="auto">
          <a:xfrm>
            <a:off x="5257800" y="2286000"/>
            <a:ext cx="2959100" cy="6731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r" eaLnBrk="0" hangingPunct="0">
              <a:defRPr/>
            </a:pPr>
            <a:r>
              <a:rPr lang="en-US" sz="1400" dirty="0">
                <a:latin typeface="Times New Roman" pitchFamily="18" charset="0"/>
              </a:rPr>
              <a:t>Hearings/Markup before </a:t>
            </a:r>
            <a:br>
              <a:rPr lang="en-US" sz="1400" dirty="0">
                <a:latin typeface="Times New Roman" pitchFamily="18" charset="0"/>
              </a:rPr>
            </a:br>
            <a:r>
              <a:rPr lang="en-US" sz="1400" b="1" dirty="0">
                <a:effectLst>
                  <a:outerShdw blurRad="38100" dist="38100" dir="2700000" algn="tl">
                    <a:srgbClr val="FFFFFF"/>
                  </a:outerShdw>
                </a:effectLst>
                <a:latin typeface="Times New Roman" pitchFamily="18" charset="0"/>
              </a:rPr>
              <a:t>Subcommittee On Space, </a:t>
            </a:r>
          </a:p>
          <a:p>
            <a:pPr algn="r" eaLnBrk="0" hangingPunct="0">
              <a:defRPr/>
            </a:pPr>
            <a:r>
              <a:rPr lang="en-US" sz="1400" b="1" dirty="0">
                <a:effectLst>
                  <a:outerShdw blurRad="38100" dist="38100" dir="2700000" algn="tl">
                    <a:srgbClr val="FFFFFF"/>
                  </a:outerShdw>
                </a:effectLst>
                <a:latin typeface="Times New Roman" pitchFamily="18" charset="0"/>
              </a:rPr>
              <a:t>Aeronautics and Related Sciences</a:t>
            </a:r>
          </a:p>
        </p:txBody>
      </p:sp>
      <p:sp>
        <p:nvSpPr>
          <p:cNvPr id="13320" name="Rectangle 8"/>
          <p:cNvSpPr>
            <a:spLocks noChangeArrowheads="1"/>
          </p:cNvSpPr>
          <p:nvPr/>
        </p:nvSpPr>
        <p:spPr bwMode="auto">
          <a:xfrm>
            <a:off x="1676400" y="3276600"/>
            <a:ext cx="2197100" cy="825500"/>
          </a:xfrm>
          <a:prstGeom prst="rect">
            <a:avLst/>
          </a:prstGeom>
          <a:solidFill>
            <a:srgbClr val="CCFF99"/>
          </a:solidFill>
          <a:ln w="12700">
            <a:solidFill>
              <a:schemeClr val="tx1"/>
            </a:solidFill>
            <a:miter lim="800000"/>
            <a:headEnd/>
            <a:tailEnd/>
          </a:ln>
          <a:effectLst/>
        </p:spPr>
        <p:txBody>
          <a:bodyPr wrap="none" lIns="92075" tIns="46038" rIns="92075" bIns="46038" anchor="ctr"/>
          <a:lstStyle/>
          <a:p>
            <a:pPr eaLnBrk="0" hangingPunct="0">
              <a:defRPr/>
            </a:pPr>
            <a:r>
              <a:rPr lang="en-US" sz="1400" dirty="0">
                <a:latin typeface="Times New Roman" pitchFamily="18" charset="0"/>
              </a:rPr>
              <a:t>Hearings/Markup </a:t>
            </a:r>
          </a:p>
          <a:p>
            <a:pPr eaLnBrk="0" hangingPunct="0">
              <a:defRPr/>
            </a:pPr>
            <a:r>
              <a:rPr lang="en-US" sz="1400" b="1" dirty="0">
                <a:effectLst>
                  <a:outerShdw blurRad="38100" dist="38100" dir="2700000" algn="tl">
                    <a:srgbClr val="FFFFFF"/>
                  </a:outerShdw>
                </a:effectLst>
                <a:latin typeface="Times New Roman" pitchFamily="18" charset="0"/>
              </a:rPr>
              <a:t>Committee on Science </a:t>
            </a:r>
          </a:p>
          <a:p>
            <a:pPr eaLnBrk="0" hangingPunct="0">
              <a:defRPr/>
            </a:pPr>
            <a:r>
              <a:rPr lang="en-US" sz="1400" b="1" dirty="0" err="1">
                <a:effectLst>
                  <a:outerShdw blurRad="38100" dist="38100" dir="2700000" algn="tl">
                    <a:srgbClr val="FFFFFF"/>
                  </a:outerShdw>
                </a:effectLst>
                <a:latin typeface="Times New Roman" pitchFamily="18" charset="0"/>
              </a:rPr>
              <a:t>andTechnology</a:t>
            </a:r>
            <a:endParaRPr lang="en-US" sz="1400" b="1" dirty="0">
              <a:effectLst>
                <a:outerShdw blurRad="38100" dist="38100" dir="2700000" algn="tl">
                  <a:srgbClr val="FFFFFF"/>
                </a:outerShdw>
              </a:effectLst>
              <a:latin typeface="Times New Roman" pitchFamily="18" charset="0"/>
            </a:endParaRPr>
          </a:p>
        </p:txBody>
      </p:sp>
      <p:sp>
        <p:nvSpPr>
          <p:cNvPr id="13321" name="Rectangle 9"/>
          <p:cNvSpPr>
            <a:spLocks noChangeArrowheads="1"/>
          </p:cNvSpPr>
          <p:nvPr/>
        </p:nvSpPr>
        <p:spPr bwMode="auto">
          <a:xfrm>
            <a:off x="5334000" y="3352800"/>
            <a:ext cx="2438400" cy="6858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r" eaLnBrk="0" hangingPunct="0">
              <a:defRPr/>
            </a:pPr>
            <a:endParaRPr lang="en-US" sz="1400">
              <a:latin typeface="Times New Roman" pitchFamily="18" charset="0"/>
            </a:endParaRPr>
          </a:p>
          <a:p>
            <a:pPr algn="r" eaLnBrk="0" hangingPunct="0">
              <a:defRPr/>
            </a:pPr>
            <a:r>
              <a:rPr lang="en-US" sz="1400">
                <a:latin typeface="Times New Roman" pitchFamily="18" charset="0"/>
              </a:rPr>
              <a:t>Hearings/Markup before</a:t>
            </a:r>
          </a:p>
          <a:p>
            <a:pPr algn="r" eaLnBrk="0" hangingPunct="0">
              <a:defRPr/>
            </a:pPr>
            <a:r>
              <a:rPr lang="en-US" sz="1400" b="1">
                <a:effectLst>
                  <a:outerShdw blurRad="38100" dist="38100" dir="2700000" algn="tl">
                    <a:srgbClr val="FFFFFF"/>
                  </a:outerShdw>
                </a:effectLst>
                <a:latin typeface="Times New Roman" pitchFamily="18" charset="0"/>
              </a:rPr>
              <a:t>Committee on Commerce,</a:t>
            </a:r>
          </a:p>
          <a:p>
            <a:pPr algn="r" eaLnBrk="0" hangingPunct="0">
              <a:defRPr/>
            </a:pPr>
            <a:r>
              <a:rPr lang="en-US" sz="1400" b="1">
                <a:effectLst>
                  <a:outerShdw blurRad="38100" dist="38100" dir="2700000" algn="tl">
                    <a:srgbClr val="FFFFFF"/>
                  </a:outerShdw>
                </a:effectLst>
                <a:latin typeface="Times New Roman" pitchFamily="18" charset="0"/>
              </a:rPr>
              <a:t>Science and Transportation</a:t>
            </a:r>
          </a:p>
          <a:p>
            <a:pPr algn="r" eaLnBrk="0" hangingPunct="0">
              <a:defRPr/>
            </a:pPr>
            <a:endParaRPr lang="en-US" sz="1400" b="1">
              <a:latin typeface="Times New Roman" pitchFamily="18" charset="0"/>
            </a:endParaRPr>
          </a:p>
        </p:txBody>
      </p:sp>
      <p:sp>
        <p:nvSpPr>
          <p:cNvPr id="68618" name="Rectangle 14"/>
          <p:cNvSpPr>
            <a:spLocks noChangeArrowheads="1"/>
          </p:cNvSpPr>
          <p:nvPr/>
        </p:nvSpPr>
        <p:spPr bwMode="auto">
          <a:xfrm>
            <a:off x="3505200" y="4953000"/>
            <a:ext cx="2133600" cy="444500"/>
          </a:xfrm>
          <a:prstGeom prst="rect">
            <a:avLst/>
          </a:prstGeom>
          <a:gradFill rotWithShape="1">
            <a:gsLst>
              <a:gs pos="0">
                <a:srgbClr val="CCFF99"/>
              </a:gs>
              <a:gs pos="100000">
                <a:schemeClr val="accent1"/>
              </a:gs>
            </a:gsLst>
            <a:lin ang="0" scaled="1"/>
          </a:gradFill>
          <a:ln w="12700">
            <a:solidFill>
              <a:schemeClr val="tx1"/>
            </a:solidFill>
            <a:miter lim="800000"/>
            <a:headEnd/>
            <a:tailEnd/>
          </a:ln>
        </p:spPr>
        <p:txBody>
          <a:bodyPr wrap="none" lIns="92075" tIns="46038" rIns="92075" bIns="46038" anchor="ctr"/>
          <a:lstStyle/>
          <a:p>
            <a:pPr algn="ctr" eaLnBrk="0" hangingPunct="0"/>
            <a:r>
              <a:rPr lang="en-US" b="1">
                <a:latin typeface="Times New Roman" pitchFamily="18" charset="0"/>
              </a:rPr>
              <a:t>Conference</a:t>
            </a:r>
          </a:p>
          <a:p>
            <a:pPr algn="ctr" eaLnBrk="0" hangingPunct="0"/>
            <a:r>
              <a:rPr lang="en-US" sz="1200">
                <a:latin typeface="Times New Roman" pitchFamily="18" charset="0"/>
              </a:rPr>
              <a:t>(work out differences)</a:t>
            </a:r>
          </a:p>
        </p:txBody>
      </p:sp>
      <p:sp>
        <p:nvSpPr>
          <p:cNvPr id="68619" name="Rectangle 15"/>
          <p:cNvSpPr>
            <a:spLocks noChangeArrowheads="1"/>
          </p:cNvSpPr>
          <p:nvPr/>
        </p:nvSpPr>
        <p:spPr bwMode="auto">
          <a:xfrm>
            <a:off x="2209800" y="5867400"/>
            <a:ext cx="4787900" cy="444500"/>
          </a:xfrm>
          <a:prstGeom prst="rect">
            <a:avLst/>
          </a:prstGeom>
          <a:solidFill>
            <a:srgbClr val="FFCC66"/>
          </a:solidFill>
          <a:ln w="12700">
            <a:solidFill>
              <a:schemeClr val="tx1"/>
            </a:solidFill>
            <a:miter lim="800000"/>
            <a:headEnd/>
            <a:tailEnd/>
          </a:ln>
        </p:spPr>
        <p:txBody>
          <a:bodyPr wrap="none" lIns="92075" tIns="46038" rIns="92075" bIns="46038" anchor="ctr"/>
          <a:lstStyle/>
          <a:p>
            <a:pPr algn="ctr" eaLnBrk="0" hangingPunct="0"/>
            <a:r>
              <a:rPr lang="en-US" b="1">
                <a:latin typeface="Times New Roman" pitchFamily="18" charset="0"/>
              </a:rPr>
              <a:t>President Signs or Vetoes Authorization </a:t>
            </a:r>
          </a:p>
        </p:txBody>
      </p:sp>
      <p:sp>
        <p:nvSpPr>
          <p:cNvPr id="68620" name="Rectangle 25"/>
          <p:cNvSpPr>
            <a:spLocks noChangeArrowheads="1"/>
          </p:cNvSpPr>
          <p:nvPr/>
        </p:nvSpPr>
        <p:spPr bwMode="auto">
          <a:xfrm>
            <a:off x="457200" y="4191000"/>
            <a:ext cx="1219200" cy="533400"/>
          </a:xfrm>
          <a:prstGeom prst="rect">
            <a:avLst/>
          </a:prstGeom>
          <a:solidFill>
            <a:srgbClr val="CCFF99"/>
          </a:solidFill>
          <a:ln w="12700">
            <a:solidFill>
              <a:schemeClr val="tx1"/>
            </a:solidFill>
            <a:miter lim="800000"/>
            <a:headEnd/>
            <a:tailEnd/>
          </a:ln>
        </p:spPr>
        <p:txBody>
          <a:bodyPr wrap="none" lIns="92075" tIns="46038" rIns="92075" bIns="46038" anchor="ctr"/>
          <a:lstStyle/>
          <a:p>
            <a:pPr algn="ctr" eaLnBrk="0" hangingPunct="0"/>
            <a:r>
              <a:rPr lang="en-US">
                <a:latin typeface="Times New Roman" pitchFamily="18" charset="0"/>
              </a:rPr>
              <a:t>Rules Cmte</a:t>
            </a:r>
          </a:p>
        </p:txBody>
      </p:sp>
      <p:sp>
        <p:nvSpPr>
          <p:cNvPr id="13344" name="Rectangle 32"/>
          <p:cNvSpPr>
            <a:spLocks noChangeArrowheads="1"/>
          </p:cNvSpPr>
          <p:nvPr/>
        </p:nvSpPr>
        <p:spPr bwMode="auto">
          <a:xfrm>
            <a:off x="8305800" y="4267200"/>
            <a:ext cx="184150" cy="336550"/>
          </a:xfrm>
          <a:prstGeom prst="rect">
            <a:avLst/>
          </a:prstGeom>
          <a:noFill/>
          <a:ln w="12700">
            <a:noFill/>
            <a:miter lim="800000"/>
            <a:headEnd type="none" w="sm" len="sm"/>
            <a:tailEnd type="none" w="sm" len="sm"/>
          </a:ln>
          <a:effectLst/>
        </p:spPr>
        <p:txBody>
          <a:bodyPr wrap="none">
            <a:spAutoFit/>
          </a:bodyPr>
          <a:lstStyle/>
          <a:p>
            <a:pPr>
              <a:defRPr/>
            </a:pPr>
            <a:endParaRPr lang="en-US" sz="1600" b="1">
              <a:solidFill>
                <a:schemeClr val="tx2"/>
              </a:solidFill>
              <a:effectLst>
                <a:outerShdw blurRad="38100" dist="38100" dir="2700000" algn="tl">
                  <a:srgbClr val="C0C0C0"/>
                </a:outerShdw>
              </a:effectLst>
              <a:latin typeface="Times New Roman" pitchFamily="18" charset="0"/>
            </a:endParaRPr>
          </a:p>
        </p:txBody>
      </p:sp>
      <p:sp>
        <p:nvSpPr>
          <p:cNvPr id="68622" name="Rectangle 39"/>
          <p:cNvSpPr>
            <a:spLocks noChangeArrowheads="1"/>
          </p:cNvSpPr>
          <p:nvPr/>
        </p:nvSpPr>
        <p:spPr bwMode="auto">
          <a:xfrm>
            <a:off x="1752600" y="4953000"/>
            <a:ext cx="1447800" cy="609600"/>
          </a:xfrm>
          <a:prstGeom prst="rect">
            <a:avLst/>
          </a:prstGeom>
          <a:solidFill>
            <a:srgbClr val="CCFF99"/>
          </a:solidFill>
          <a:ln w="12700">
            <a:solidFill>
              <a:schemeClr val="tx1"/>
            </a:solidFill>
            <a:miter lim="800000"/>
            <a:headEnd/>
            <a:tailEnd/>
          </a:ln>
        </p:spPr>
        <p:txBody>
          <a:bodyPr wrap="none" lIns="92075" tIns="46038" rIns="92075" bIns="46038" anchor="ctr"/>
          <a:lstStyle/>
          <a:p>
            <a:pPr algn="ctr" eaLnBrk="0" hangingPunct="0"/>
            <a:r>
              <a:rPr lang="en-US" sz="2000" b="1">
                <a:latin typeface="Times New Roman" pitchFamily="18" charset="0"/>
              </a:rPr>
              <a:t>FLOOR</a:t>
            </a:r>
          </a:p>
        </p:txBody>
      </p:sp>
      <p:sp>
        <p:nvSpPr>
          <p:cNvPr id="68623" name="Line 54"/>
          <p:cNvSpPr>
            <a:spLocks noChangeShapeType="1"/>
          </p:cNvSpPr>
          <p:nvPr/>
        </p:nvSpPr>
        <p:spPr bwMode="auto">
          <a:xfrm>
            <a:off x="5638800" y="2895600"/>
            <a:ext cx="0" cy="609600"/>
          </a:xfrm>
          <a:prstGeom prst="line">
            <a:avLst/>
          </a:prstGeom>
          <a:noFill/>
          <a:ln w="76200">
            <a:solidFill>
              <a:schemeClr val="tx1"/>
            </a:solidFill>
            <a:round/>
            <a:headEnd/>
            <a:tailEnd type="stealth" w="med" len="med"/>
          </a:ln>
        </p:spPr>
        <p:txBody>
          <a:bodyPr vert="eaVert" wrap="none" anchor="ctr"/>
          <a:lstStyle/>
          <a:p>
            <a:endParaRPr lang="en-US"/>
          </a:p>
        </p:txBody>
      </p:sp>
      <p:sp>
        <p:nvSpPr>
          <p:cNvPr id="68624" name="Line 55"/>
          <p:cNvSpPr>
            <a:spLocks noChangeShapeType="1"/>
          </p:cNvSpPr>
          <p:nvPr/>
        </p:nvSpPr>
        <p:spPr bwMode="auto">
          <a:xfrm>
            <a:off x="1524000" y="4648200"/>
            <a:ext cx="457200" cy="381000"/>
          </a:xfrm>
          <a:prstGeom prst="line">
            <a:avLst/>
          </a:prstGeom>
          <a:noFill/>
          <a:ln w="76200">
            <a:solidFill>
              <a:schemeClr val="tx1"/>
            </a:solidFill>
            <a:round/>
            <a:headEnd/>
            <a:tailEnd type="stealth" w="med" len="med"/>
          </a:ln>
        </p:spPr>
        <p:txBody>
          <a:bodyPr vert="eaVert" wrap="none" anchor="ctr"/>
          <a:lstStyle/>
          <a:p>
            <a:endParaRPr lang="en-US"/>
          </a:p>
        </p:txBody>
      </p:sp>
      <p:sp>
        <p:nvSpPr>
          <p:cNvPr id="68625" name="Line 57"/>
          <p:cNvSpPr>
            <a:spLocks noChangeShapeType="1"/>
          </p:cNvSpPr>
          <p:nvPr/>
        </p:nvSpPr>
        <p:spPr bwMode="auto">
          <a:xfrm>
            <a:off x="4572000" y="5410200"/>
            <a:ext cx="0" cy="533400"/>
          </a:xfrm>
          <a:prstGeom prst="line">
            <a:avLst/>
          </a:prstGeom>
          <a:noFill/>
          <a:ln w="76200">
            <a:solidFill>
              <a:schemeClr val="tx1"/>
            </a:solidFill>
            <a:round/>
            <a:headEnd/>
            <a:tailEnd type="stealth" w="med" len="med"/>
          </a:ln>
        </p:spPr>
        <p:txBody>
          <a:bodyPr vert="eaVert" wrap="none" anchor="ctr"/>
          <a:lstStyle/>
          <a:p>
            <a:endParaRPr lang="en-US"/>
          </a:p>
        </p:txBody>
      </p:sp>
      <p:sp>
        <p:nvSpPr>
          <p:cNvPr id="68626" name="Line 58"/>
          <p:cNvSpPr>
            <a:spLocks noChangeShapeType="1"/>
          </p:cNvSpPr>
          <p:nvPr/>
        </p:nvSpPr>
        <p:spPr bwMode="auto">
          <a:xfrm>
            <a:off x="3733800" y="2895600"/>
            <a:ext cx="0" cy="609600"/>
          </a:xfrm>
          <a:prstGeom prst="line">
            <a:avLst/>
          </a:prstGeom>
          <a:noFill/>
          <a:ln w="76200">
            <a:solidFill>
              <a:schemeClr val="tx1"/>
            </a:solidFill>
            <a:round/>
            <a:headEnd/>
            <a:tailEnd type="stealth" w="med" len="med"/>
          </a:ln>
        </p:spPr>
        <p:txBody>
          <a:bodyPr vert="eaVert" wrap="none" anchor="ctr"/>
          <a:lstStyle/>
          <a:p>
            <a:endParaRPr lang="en-US"/>
          </a:p>
        </p:txBody>
      </p:sp>
      <p:sp>
        <p:nvSpPr>
          <p:cNvPr id="68627" name="Line 59"/>
          <p:cNvSpPr>
            <a:spLocks noChangeShapeType="1"/>
          </p:cNvSpPr>
          <p:nvPr/>
        </p:nvSpPr>
        <p:spPr bwMode="auto">
          <a:xfrm flipH="1">
            <a:off x="3810000" y="1676400"/>
            <a:ext cx="533400" cy="762000"/>
          </a:xfrm>
          <a:prstGeom prst="line">
            <a:avLst/>
          </a:prstGeom>
          <a:noFill/>
          <a:ln w="76200">
            <a:solidFill>
              <a:schemeClr val="tx1"/>
            </a:solidFill>
            <a:round/>
            <a:headEnd/>
            <a:tailEnd type="stealth" w="med" len="med"/>
          </a:ln>
        </p:spPr>
        <p:txBody>
          <a:bodyPr vert="eaVert" wrap="none" anchor="ctr"/>
          <a:lstStyle/>
          <a:p>
            <a:endParaRPr lang="en-US"/>
          </a:p>
        </p:txBody>
      </p:sp>
      <p:sp>
        <p:nvSpPr>
          <p:cNvPr id="68628" name="Line 60"/>
          <p:cNvSpPr>
            <a:spLocks noChangeShapeType="1"/>
          </p:cNvSpPr>
          <p:nvPr/>
        </p:nvSpPr>
        <p:spPr bwMode="auto">
          <a:xfrm>
            <a:off x="4953000" y="1676400"/>
            <a:ext cx="533400" cy="762000"/>
          </a:xfrm>
          <a:prstGeom prst="line">
            <a:avLst/>
          </a:prstGeom>
          <a:noFill/>
          <a:ln w="76200">
            <a:solidFill>
              <a:schemeClr val="tx1"/>
            </a:solidFill>
            <a:round/>
            <a:headEnd/>
            <a:tailEnd type="stealth" w="med" len="med"/>
          </a:ln>
        </p:spPr>
        <p:txBody>
          <a:bodyPr vert="eaVert" wrap="none" anchor="ctr"/>
          <a:lstStyle/>
          <a:p>
            <a:endParaRPr lang="en-US"/>
          </a:p>
        </p:txBody>
      </p:sp>
      <p:sp>
        <p:nvSpPr>
          <p:cNvPr id="68629" name="Line 74"/>
          <p:cNvSpPr>
            <a:spLocks noChangeShapeType="1"/>
          </p:cNvSpPr>
          <p:nvPr/>
        </p:nvSpPr>
        <p:spPr bwMode="auto">
          <a:xfrm flipH="1">
            <a:off x="3048000" y="5181600"/>
            <a:ext cx="685800" cy="0"/>
          </a:xfrm>
          <a:prstGeom prst="line">
            <a:avLst/>
          </a:prstGeom>
          <a:noFill/>
          <a:ln w="76200">
            <a:solidFill>
              <a:schemeClr val="tx1"/>
            </a:solidFill>
            <a:round/>
            <a:headEnd type="stealth" w="med" len="med"/>
            <a:tailEnd type="stealth" w="med" len="med"/>
          </a:ln>
        </p:spPr>
        <p:txBody>
          <a:bodyPr vert="eaVert" wrap="none" anchor="ctr"/>
          <a:lstStyle/>
          <a:p>
            <a:endParaRPr lang="en-US"/>
          </a:p>
        </p:txBody>
      </p:sp>
      <p:sp>
        <p:nvSpPr>
          <p:cNvPr id="68630" name="Line 75"/>
          <p:cNvSpPr>
            <a:spLocks noChangeShapeType="1"/>
          </p:cNvSpPr>
          <p:nvPr/>
        </p:nvSpPr>
        <p:spPr bwMode="auto">
          <a:xfrm flipH="1">
            <a:off x="1371600" y="3810000"/>
            <a:ext cx="381000" cy="457200"/>
          </a:xfrm>
          <a:prstGeom prst="line">
            <a:avLst/>
          </a:prstGeom>
          <a:noFill/>
          <a:ln w="76200">
            <a:solidFill>
              <a:schemeClr val="tx1"/>
            </a:solidFill>
            <a:round/>
            <a:headEnd/>
            <a:tailEnd type="stealth" w="med" len="med"/>
          </a:ln>
        </p:spPr>
        <p:txBody>
          <a:bodyPr vert="eaVert" wrap="none" anchor="ctr"/>
          <a:lstStyle/>
          <a:p>
            <a:endParaRPr lang="en-US"/>
          </a:p>
        </p:txBody>
      </p:sp>
      <p:sp>
        <p:nvSpPr>
          <p:cNvPr id="68631" name="Rectangle 79"/>
          <p:cNvSpPr>
            <a:spLocks noChangeArrowheads="1"/>
          </p:cNvSpPr>
          <p:nvPr/>
        </p:nvSpPr>
        <p:spPr bwMode="auto">
          <a:xfrm>
            <a:off x="6019800" y="4953000"/>
            <a:ext cx="1447800" cy="609600"/>
          </a:xfrm>
          <a:prstGeom prst="rect">
            <a:avLst/>
          </a:prstGeom>
          <a:solidFill>
            <a:schemeClr val="accent1"/>
          </a:solidFill>
          <a:ln w="12700">
            <a:solidFill>
              <a:schemeClr val="tx1"/>
            </a:solidFill>
            <a:miter lim="800000"/>
            <a:headEnd/>
            <a:tailEnd/>
          </a:ln>
        </p:spPr>
        <p:txBody>
          <a:bodyPr wrap="none" lIns="92075" tIns="46038" rIns="92075" bIns="46038" anchor="ctr"/>
          <a:lstStyle/>
          <a:p>
            <a:pPr algn="ctr" eaLnBrk="0" hangingPunct="0"/>
            <a:r>
              <a:rPr lang="en-US" sz="2000" b="1">
                <a:latin typeface="Times New Roman" pitchFamily="18" charset="0"/>
              </a:rPr>
              <a:t>FLOOR</a:t>
            </a:r>
          </a:p>
        </p:txBody>
      </p:sp>
      <p:sp>
        <p:nvSpPr>
          <p:cNvPr id="68632" name="Line 73"/>
          <p:cNvSpPr>
            <a:spLocks noChangeShapeType="1"/>
          </p:cNvSpPr>
          <p:nvPr/>
        </p:nvSpPr>
        <p:spPr bwMode="auto">
          <a:xfrm flipH="1">
            <a:off x="5410200" y="5181600"/>
            <a:ext cx="685800" cy="0"/>
          </a:xfrm>
          <a:prstGeom prst="line">
            <a:avLst/>
          </a:prstGeom>
          <a:noFill/>
          <a:ln w="76200">
            <a:solidFill>
              <a:schemeClr val="tx1"/>
            </a:solidFill>
            <a:round/>
            <a:headEnd type="stealth" w="med" len="med"/>
            <a:tailEnd type="stealth" w="med" len="med"/>
          </a:ln>
        </p:spPr>
        <p:txBody>
          <a:bodyPr vert="eaVert" wrap="none" anchor="ctr"/>
          <a:lstStyle/>
          <a:p>
            <a:endParaRPr lang="en-US"/>
          </a:p>
        </p:txBody>
      </p:sp>
      <p:sp>
        <p:nvSpPr>
          <p:cNvPr id="68633" name="Line 72"/>
          <p:cNvSpPr>
            <a:spLocks noChangeShapeType="1"/>
          </p:cNvSpPr>
          <p:nvPr/>
        </p:nvSpPr>
        <p:spPr bwMode="auto">
          <a:xfrm>
            <a:off x="7010400" y="4038600"/>
            <a:ext cx="0" cy="990600"/>
          </a:xfrm>
          <a:prstGeom prst="line">
            <a:avLst/>
          </a:prstGeom>
          <a:noFill/>
          <a:ln w="76200">
            <a:solidFill>
              <a:schemeClr val="tx1"/>
            </a:solidFill>
            <a:round/>
            <a:headEnd/>
            <a:tailEnd type="stealth" w="med" len="med"/>
          </a:ln>
        </p:spPr>
        <p:txBody>
          <a:bodyPr vert="eaVert" wrap="none" anchor="ctr"/>
          <a:lstStyle/>
          <a:p>
            <a:endParaRPr lang="en-US"/>
          </a:p>
        </p:txBody>
      </p:sp>
      <p:sp>
        <p:nvSpPr>
          <p:cNvPr id="68611" name="Rectangle 3"/>
          <p:cNvSpPr>
            <a:spLocks noChangeArrowheads="1"/>
          </p:cNvSpPr>
          <p:nvPr/>
        </p:nvSpPr>
        <p:spPr bwMode="auto">
          <a:xfrm>
            <a:off x="1069428" y="899237"/>
            <a:ext cx="7086600" cy="901700"/>
          </a:xfrm>
          <a:prstGeom prst="rect">
            <a:avLst/>
          </a:prstGeom>
          <a:solidFill>
            <a:srgbClr val="FFCC66"/>
          </a:solidFill>
          <a:ln w="12700">
            <a:solidFill>
              <a:schemeClr val="tx1"/>
            </a:solidFill>
            <a:miter lim="800000"/>
            <a:headEnd/>
            <a:tailEnd/>
          </a:ln>
        </p:spPr>
        <p:txBody>
          <a:bodyPr wrap="none" lIns="92075" tIns="46038" rIns="92075" bIns="46038" anchor="ctr"/>
          <a:lstStyle/>
          <a:p>
            <a:pPr algn="ctr" eaLnBrk="0" hangingPunct="0"/>
            <a:r>
              <a:rPr lang="en-US" b="1" dirty="0">
                <a:latin typeface="Times New Roman" pitchFamily="18" charset="0"/>
              </a:rPr>
              <a:t>Agency/Administration Submits Proposed Authorization Proposals</a:t>
            </a:r>
          </a:p>
          <a:p>
            <a:pPr algn="ctr" eaLnBrk="0" hangingPunct="0"/>
            <a:r>
              <a:rPr lang="en-US" b="1" dirty="0" err="1">
                <a:latin typeface="Times New Roman" pitchFamily="18" charset="0"/>
              </a:rPr>
              <a:t>And/Or</a:t>
            </a:r>
            <a:endParaRPr lang="en-US" b="1" dirty="0">
              <a:latin typeface="Times New Roman" pitchFamily="18" charset="0"/>
            </a:endParaRPr>
          </a:p>
          <a:p>
            <a:pPr algn="ctr" eaLnBrk="0" hangingPunct="0"/>
            <a:r>
              <a:rPr lang="en-US" b="1" dirty="0">
                <a:latin typeface="Times New Roman" pitchFamily="18" charset="0"/>
              </a:rPr>
              <a:t>Committee Starts work on Authorization Legislation</a:t>
            </a:r>
          </a:p>
        </p:txBody>
      </p:sp>
    </p:spTree>
    <p:extLst>
      <p:ext uri="{BB962C8B-B14F-4D97-AF65-F5344CB8AC3E}">
        <p14:creationId xmlns:p14="http://schemas.microsoft.com/office/powerpoint/2010/main" val="941794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Slide Number Placeholder 1"/>
          <p:cNvSpPr>
            <a:spLocks noGrp="1"/>
          </p:cNvSpPr>
          <p:nvPr>
            <p:ph type="sldNum" sz="quarter" idx="12"/>
          </p:nvPr>
        </p:nvSpPr>
        <p:spPr>
          <a:noFill/>
        </p:spPr>
        <p:txBody>
          <a:bodyPr/>
          <a:lstStyle/>
          <a:p>
            <a:fld id="{90CD4DA6-17AF-4165-AD7F-D743F0FE7B9F}" type="slidenum">
              <a:rPr lang="en-US" smtClean="0"/>
              <a:pPr/>
              <a:t>3</a:t>
            </a:fld>
            <a:endParaRPr lang="en-US" dirty="0"/>
          </a:p>
        </p:txBody>
      </p:sp>
      <p:pic>
        <p:nvPicPr>
          <p:cNvPr id="35844" name="Picture 4" descr="https://www.nasa.gov/sites/default/files/thumbnails/image/olia_organizational_chart_titles_onl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524000"/>
            <a:ext cx="7242175" cy="5431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23020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0045AEB-C31F-46E7-8BE1-2C7FD87BDB54}" type="slidenum">
              <a:rPr lang="en-US" smtClean="0"/>
              <a:pPr>
                <a:defRPr/>
              </a:pPr>
              <a:t>30</a:t>
            </a:fld>
            <a:endParaRPr lang="en-US"/>
          </a:p>
        </p:txBody>
      </p:sp>
      <p:sp>
        <p:nvSpPr>
          <p:cNvPr id="2" name="TextBox 1"/>
          <p:cNvSpPr txBox="1"/>
          <p:nvPr/>
        </p:nvSpPr>
        <p:spPr>
          <a:xfrm>
            <a:off x="1066800" y="2743200"/>
            <a:ext cx="6722738" cy="707886"/>
          </a:xfrm>
          <a:prstGeom prst="rect">
            <a:avLst/>
          </a:prstGeom>
          <a:noFill/>
        </p:spPr>
        <p:txBody>
          <a:bodyPr wrap="none" rtlCol="0">
            <a:spAutoFit/>
          </a:bodyPr>
          <a:lstStyle/>
          <a:p>
            <a:r>
              <a:rPr lang="en-US" sz="4000"/>
              <a:t>Congressional Budget Process</a:t>
            </a:r>
            <a:endParaRPr lang="en-US" sz="4000" dirty="0"/>
          </a:p>
        </p:txBody>
      </p:sp>
    </p:spTree>
    <p:extLst>
      <p:ext uri="{BB962C8B-B14F-4D97-AF65-F5344CB8AC3E}">
        <p14:creationId xmlns:p14="http://schemas.microsoft.com/office/powerpoint/2010/main" val="40818171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eaLnBrk="1" hangingPunct="1">
              <a:defRPr/>
            </a:pPr>
            <a:r>
              <a:rPr lang="en-US" sz="6000" dirty="0">
                <a:solidFill>
                  <a:schemeClr val="tx1"/>
                </a:solidFill>
              </a:rPr>
              <a:t>U.S. Constitution</a:t>
            </a:r>
            <a:br>
              <a:rPr lang="en-US" sz="6000" dirty="0">
                <a:solidFill>
                  <a:schemeClr val="tx1"/>
                </a:solidFill>
              </a:rPr>
            </a:br>
            <a:endParaRPr lang="en-US" dirty="0"/>
          </a:p>
        </p:txBody>
      </p:sp>
      <p:sp>
        <p:nvSpPr>
          <p:cNvPr id="38914" name="Content Placeholder 2"/>
          <p:cNvSpPr>
            <a:spLocks noGrp="1"/>
          </p:cNvSpPr>
          <p:nvPr>
            <p:ph idx="1"/>
          </p:nvPr>
        </p:nvSpPr>
        <p:spPr/>
        <p:txBody>
          <a:bodyPr/>
          <a:lstStyle/>
          <a:p>
            <a:pPr algn="ctr" eaLnBrk="1" hangingPunct="1">
              <a:buFontTx/>
              <a:buNone/>
            </a:pPr>
            <a:endParaRPr lang="en-US" b="1">
              <a:solidFill>
                <a:srgbClr val="FF0000"/>
              </a:solidFill>
            </a:endParaRPr>
          </a:p>
          <a:p>
            <a:pPr algn="ctr" eaLnBrk="1" hangingPunct="1">
              <a:buFontTx/>
              <a:buNone/>
            </a:pPr>
            <a:r>
              <a:rPr lang="en-US" b="1">
                <a:solidFill>
                  <a:srgbClr val="FF0000"/>
                </a:solidFill>
              </a:rPr>
              <a:t>Article I</a:t>
            </a:r>
          </a:p>
          <a:p>
            <a:pPr algn="ctr" eaLnBrk="1" hangingPunct="1">
              <a:buFontTx/>
              <a:buNone/>
            </a:pPr>
            <a:r>
              <a:rPr lang="en-US" b="1">
                <a:solidFill>
                  <a:srgbClr val="FF0000"/>
                </a:solidFill>
              </a:rPr>
              <a:t>Section 9.</a:t>
            </a:r>
          </a:p>
          <a:p>
            <a:pPr algn="ctr" eaLnBrk="1" hangingPunct="1">
              <a:buFontTx/>
              <a:buNone/>
            </a:pPr>
            <a:endParaRPr lang="en-US"/>
          </a:p>
          <a:p>
            <a:pPr algn="ctr" eaLnBrk="1" hangingPunct="1">
              <a:buFontTx/>
              <a:buNone/>
            </a:pPr>
            <a:endParaRPr lang="en-US"/>
          </a:p>
          <a:p>
            <a:pPr algn="ctr" eaLnBrk="1" hangingPunct="1">
              <a:buFontTx/>
              <a:buNone/>
            </a:pPr>
            <a:r>
              <a:rPr lang="en-US" b="1">
                <a:solidFill>
                  <a:srgbClr val="FF0000"/>
                </a:solidFill>
                <a:latin typeface="Verdana" pitchFamily="34" charset="0"/>
              </a:rPr>
              <a:t>No money shall be drawn from the treasury, but in consequence of appropriations made by law;</a:t>
            </a:r>
          </a:p>
          <a:p>
            <a:pPr eaLnBrk="1" hangingPunct="1"/>
            <a:endParaRPr lang="en-US"/>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638"/>
            <a:ext cx="8229600" cy="563562"/>
          </a:xfrm>
        </p:spPr>
        <p:txBody>
          <a:bodyPr/>
          <a:lstStyle/>
          <a:p>
            <a:pPr eaLnBrk="1" hangingPunct="1"/>
            <a:r>
              <a:rPr lang="en-US" sz="2800" b="1"/>
              <a:t>The President Proposes, Congress Disposes</a:t>
            </a:r>
          </a:p>
        </p:txBody>
      </p:sp>
      <p:sp>
        <p:nvSpPr>
          <p:cNvPr id="5123" name="Rectangle 3"/>
          <p:cNvSpPr>
            <a:spLocks noGrp="1" noChangeArrowheads="1"/>
          </p:cNvSpPr>
          <p:nvPr>
            <p:ph type="body" idx="1"/>
          </p:nvPr>
        </p:nvSpPr>
        <p:spPr>
          <a:xfrm>
            <a:off x="381000" y="1447800"/>
            <a:ext cx="8229600" cy="4525963"/>
          </a:xfrm>
        </p:spPr>
        <p:txBody>
          <a:bodyPr/>
          <a:lstStyle/>
          <a:p>
            <a:pPr eaLnBrk="1" hangingPunct="1">
              <a:lnSpc>
                <a:spcPct val="80000"/>
              </a:lnSpc>
              <a:spcAft>
                <a:spcPct val="30000"/>
              </a:spcAft>
            </a:pPr>
            <a:r>
              <a:rPr lang="en-US" sz="2400" dirty="0"/>
              <a:t>Congress actually spends the money</a:t>
            </a:r>
          </a:p>
          <a:p>
            <a:pPr eaLnBrk="1" hangingPunct="1">
              <a:lnSpc>
                <a:spcPct val="80000"/>
              </a:lnSpc>
              <a:spcAft>
                <a:spcPct val="30000"/>
              </a:spcAft>
            </a:pPr>
            <a:r>
              <a:rPr lang="en-US" sz="2400" dirty="0"/>
              <a:t>At the beginning of the budget cycle, Congress passes a budget resolution</a:t>
            </a:r>
          </a:p>
          <a:p>
            <a:pPr eaLnBrk="1" hangingPunct="1">
              <a:lnSpc>
                <a:spcPct val="80000"/>
              </a:lnSpc>
              <a:spcAft>
                <a:spcPct val="30000"/>
              </a:spcAft>
            </a:pPr>
            <a:r>
              <a:rPr lang="en-US" sz="2400" dirty="0"/>
              <a:t>It sets the ceilings for what the Appropriations Committee can spend</a:t>
            </a:r>
          </a:p>
          <a:p>
            <a:pPr eaLnBrk="1" hangingPunct="1">
              <a:lnSpc>
                <a:spcPct val="80000"/>
              </a:lnSpc>
              <a:spcAft>
                <a:spcPct val="30000"/>
              </a:spcAft>
            </a:pPr>
            <a:r>
              <a:rPr lang="en-US" sz="2400" dirty="0"/>
              <a:t>The overall limit is called a “302(a) allocation”</a:t>
            </a:r>
          </a:p>
          <a:p>
            <a:pPr eaLnBrk="1" hangingPunct="1">
              <a:lnSpc>
                <a:spcPct val="80000"/>
              </a:lnSpc>
              <a:spcAft>
                <a:spcPct val="30000"/>
              </a:spcAft>
            </a:pPr>
            <a:r>
              <a:rPr lang="en-US" sz="2400" dirty="0"/>
              <a:t>For FY 2021, it was $4,829B</a:t>
            </a:r>
          </a:p>
          <a:p>
            <a:pPr eaLnBrk="1" hangingPunct="1">
              <a:lnSpc>
                <a:spcPct val="80000"/>
              </a:lnSpc>
              <a:spcAft>
                <a:spcPct val="30000"/>
              </a:spcAft>
            </a:pPr>
            <a:r>
              <a:rPr lang="en-US" sz="2400" dirty="0">
                <a:solidFill>
                  <a:srgbClr val="FF3300"/>
                </a:solidFill>
              </a:rPr>
              <a:t>The Appropriations Committee then further divides that sum between its 12 subcommittees. That sum is the maximum amount the subcommittee can spend for </a:t>
            </a:r>
            <a:r>
              <a:rPr lang="en-US" sz="2400" b="1" i="1" u="sng" dirty="0">
                <a:solidFill>
                  <a:srgbClr val="0066FF"/>
                </a:solidFill>
              </a:rPr>
              <a:t>every agency</a:t>
            </a:r>
            <a:r>
              <a:rPr lang="en-US" sz="2400" dirty="0">
                <a:solidFill>
                  <a:srgbClr val="FF3300"/>
                </a:solidFill>
              </a:rPr>
              <a:t> under the subcommittee’s jurisdiction. </a:t>
            </a:r>
            <a:r>
              <a:rPr lang="en-US" sz="2400" dirty="0"/>
              <a:t>That is called a “302(b) allocation”</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a:xfrm>
            <a:off x="457200" y="2286000"/>
            <a:ext cx="8229600" cy="1143000"/>
          </a:xfrm>
        </p:spPr>
        <p:txBody>
          <a:bodyPr/>
          <a:lstStyle/>
          <a:p>
            <a:pPr eaLnBrk="1" hangingPunct="1"/>
            <a:r>
              <a:rPr lang="en-US" dirty="0">
                <a:solidFill>
                  <a:srgbClr val="FF0000"/>
                </a:solidFill>
              </a:rPr>
              <a:t>WHAT THE PRESIDENT PROPOSED FOR FY 2021</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8"/>
          <p:cNvSpPr txBox="1">
            <a:spLocks noChangeArrowheads="1"/>
          </p:cNvSpPr>
          <p:nvPr/>
        </p:nvSpPr>
        <p:spPr bwMode="auto">
          <a:xfrm>
            <a:off x="228600" y="330068"/>
            <a:ext cx="4102854" cy="646331"/>
          </a:xfrm>
          <a:prstGeom prst="rect">
            <a:avLst/>
          </a:prstGeom>
          <a:noFill/>
          <a:ln w="9525">
            <a:noFill/>
            <a:miter lim="800000"/>
            <a:headEnd/>
            <a:tailEnd/>
          </a:ln>
        </p:spPr>
        <p:txBody>
          <a:bodyPr wrap="none">
            <a:spAutoFit/>
          </a:bodyPr>
          <a:lstStyle/>
          <a:p>
            <a:pPr>
              <a:lnSpc>
                <a:spcPct val="80000"/>
              </a:lnSpc>
              <a:spcBef>
                <a:spcPct val="20000"/>
              </a:spcBef>
            </a:pPr>
            <a:r>
              <a:rPr lang="en-US" sz="2000" b="1" dirty="0"/>
              <a:t>FY 2021 Federal Budget – </a:t>
            </a:r>
          </a:p>
          <a:p>
            <a:pPr>
              <a:lnSpc>
                <a:spcPct val="80000"/>
              </a:lnSpc>
              <a:spcBef>
                <a:spcPct val="20000"/>
              </a:spcBef>
            </a:pPr>
            <a:r>
              <a:rPr lang="en-US" sz="2000" b="1" dirty="0"/>
              <a:t>Mandatory v Discretionary Spending</a:t>
            </a:r>
          </a:p>
        </p:txBody>
      </p:sp>
      <p:pic>
        <p:nvPicPr>
          <p:cNvPr id="19" name="Picture 18" descr="Diagram&#10;&#10;Description automatically generated">
            <a:extLst>
              <a:ext uri="{FF2B5EF4-FFF2-40B4-BE49-F238E27FC236}">
                <a16:creationId xmlns:a16="http://schemas.microsoft.com/office/drawing/2014/main" id="{3D753FEA-64ED-4C0F-BA2C-54F06D29854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926" y="1034614"/>
            <a:ext cx="7039693" cy="4343400"/>
          </a:xfrm>
          <a:prstGeom prst="rect">
            <a:avLst/>
          </a:prstGeom>
        </p:spPr>
      </p:pic>
      <p:graphicFrame>
        <p:nvGraphicFramePr>
          <p:cNvPr id="22" name="Table 21">
            <a:extLst>
              <a:ext uri="{FF2B5EF4-FFF2-40B4-BE49-F238E27FC236}">
                <a16:creationId xmlns:a16="http://schemas.microsoft.com/office/drawing/2014/main" id="{9545474D-F0F9-4D04-BC16-0910E59FC915}"/>
              </a:ext>
            </a:extLst>
          </p:cNvPr>
          <p:cNvGraphicFramePr>
            <a:graphicFrameLocks noGrp="1"/>
          </p:cNvGraphicFramePr>
          <p:nvPr/>
        </p:nvGraphicFramePr>
        <p:xfrm>
          <a:off x="4829175" y="5467350"/>
          <a:ext cx="3848100" cy="1219200"/>
        </p:xfrm>
        <a:graphic>
          <a:graphicData uri="http://schemas.openxmlformats.org/drawingml/2006/table">
            <a:tbl>
              <a:tblPr/>
              <a:tblGrid>
                <a:gridCol w="1839982">
                  <a:extLst>
                    <a:ext uri="{9D8B030D-6E8A-4147-A177-3AD203B41FA5}">
                      <a16:colId xmlns:a16="http://schemas.microsoft.com/office/drawing/2014/main" val="2306445026"/>
                    </a:ext>
                  </a:extLst>
                </a:gridCol>
                <a:gridCol w="2008118">
                  <a:extLst>
                    <a:ext uri="{9D8B030D-6E8A-4147-A177-3AD203B41FA5}">
                      <a16:colId xmlns:a16="http://schemas.microsoft.com/office/drawing/2014/main" val="2097240561"/>
                    </a:ext>
                  </a:extLst>
                </a:gridCol>
              </a:tblGrid>
              <a:tr h="304800">
                <a:tc>
                  <a:txBody>
                    <a:bodyPr/>
                    <a:lstStyle/>
                    <a:p>
                      <a:pPr algn="l" fontAlgn="b"/>
                      <a:r>
                        <a:rPr lang="en-US" sz="1800" b="1" i="0" u="none" strike="noStrike">
                          <a:solidFill>
                            <a:srgbClr val="FFFFFF"/>
                          </a:solidFill>
                          <a:effectLst/>
                          <a:latin typeface="Franklin Gothic Book" panose="020B0503020102020204" pitchFamily="34" charset="0"/>
                        </a:rPr>
                        <a:t>Spending Type</a:t>
                      </a:r>
                    </a:p>
                  </a:txBody>
                  <a:tcPr marL="9525" marR="9525" marT="9525" marB="0" anchor="b">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A5B592"/>
                    </a:solidFill>
                  </a:tcPr>
                </a:tc>
                <a:tc>
                  <a:txBody>
                    <a:bodyPr/>
                    <a:lstStyle/>
                    <a:p>
                      <a:pPr algn="l" fontAlgn="b"/>
                      <a:r>
                        <a:rPr lang="en-US" sz="1800" b="1" i="0" u="none" strike="noStrike" dirty="0">
                          <a:solidFill>
                            <a:srgbClr val="FFFFFF"/>
                          </a:solidFill>
                          <a:effectLst/>
                          <a:latin typeface="Franklin Gothic Book" panose="020B0503020102020204" pitchFamily="34" charset="0"/>
                        </a:rPr>
                        <a:t>2021 Level ($B)</a:t>
                      </a:r>
                    </a:p>
                  </a:txBody>
                  <a:tcPr marL="9525" marR="9525" marT="9525" marB="0" anchor="b">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rgbClr val="A5B592"/>
                    </a:solidFill>
                  </a:tcPr>
                </a:tc>
                <a:extLst>
                  <a:ext uri="{0D108BD9-81ED-4DB2-BD59-A6C34878D82A}">
                    <a16:rowId xmlns:a16="http://schemas.microsoft.com/office/drawing/2014/main" val="4199522813"/>
                  </a:ext>
                </a:extLst>
              </a:tr>
              <a:tr h="304800">
                <a:tc>
                  <a:txBody>
                    <a:bodyPr/>
                    <a:lstStyle/>
                    <a:p>
                      <a:pPr algn="l" fontAlgn="b"/>
                      <a:r>
                        <a:rPr lang="en-US" sz="1800" b="0" i="0" u="none" strike="noStrike" dirty="0">
                          <a:solidFill>
                            <a:srgbClr val="000000"/>
                          </a:solidFill>
                          <a:effectLst/>
                          <a:latin typeface="Franklin Gothic Book" panose="020B0503020102020204" pitchFamily="34" charset="0"/>
                        </a:rPr>
                        <a:t>Mandatory</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800" b="0" i="0" u="none" strike="noStrike">
                          <a:solidFill>
                            <a:srgbClr val="000000"/>
                          </a:solidFill>
                          <a:effectLst/>
                          <a:latin typeface="Franklin Gothic Book" panose="020B0503020102020204" pitchFamily="34" charset="0"/>
                        </a:rPr>
                        <a:t> $                   2,966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983392171"/>
                  </a:ext>
                </a:extLst>
              </a:tr>
              <a:tr h="304800">
                <a:tc>
                  <a:txBody>
                    <a:bodyPr/>
                    <a:lstStyle/>
                    <a:p>
                      <a:pPr algn="l" fontAlgn="b"/>
                      <a:r>
                        <a:rPr lang="en-US" sz="1800" b="0" i="0" u="none" strike="noStrike" dirty="0">
                          <a:solidFill>
                            <a:srgbClr val="000000"/>
                          </a:solidFill>
                          <a:effectLst/>
                          <a:latin typeface="Franklin Gothic Book" panose="020B0503020102020204" pitchFamily="34" charset="0"/>
                        </a:rPr>
                        <a:t>Interest</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800" b="0" i="0" u="none" strike="noStrike">
                          <a:solidFill>
                            <a:srgbClr val="000000"/>
                          </a:solidFill>
                          <a:effectLst/>
                          <a:latin typeface="Franklin Gothic Book" panose="020B0503020102020204" pitchFamily="34" charset="0"/>
                        </a:rPr>
                        <a:t> $                      378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3940185244"/>
                  </a:ext>
                </a:extLst>
              </a:tr>
              <a:tr h="304800">
                <a:tc>
                  <a:txBody>
                    <a:bodyPr/>
                    <a:lstStyle/>
                    <a:p>
                      <a:pPr algn="l" fontAlgn="b"/>
                      <a:r>
                        <a:rPr lang="en-US" sz="1800" b="0" i="0" u="none" strike="noStrike">
                          <a:solidFill>
                            <a:srgbClr val="000000"/>
                          </a:solidFill>
                          <a:effectLst/>
                          <a:latin typeface="Franklin Gothic Book" panose="020B0503020102020204" pitchFamily="34" charset="0"/>
                        </a:rPr>
                        <a:t>Discretionary</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DBE1D2"/>
                    </a:solidFill>
                  </a:tcPr>
                </a:tc>
                <a:tc>
                  <a:txBody>
                    <a:bodyPr/>
                    <a:lstStyle/>
                    <a:p>
                      <a:pPr algn="l" fontAlgn="b"/>
                      <a:r>
                        <a:rPr lang="en-US" sz="1800" b="0" i="0" u="none" strike="noStrike" dirty="0">
                          <a:solidFill>
                            <a:srgbClr val="000000"/>
                          </a:solidFill>
                          <a:effectLst/>
                          <a:latin typeface="Franklin Gothic Book" panose="020B0503020102020204" pitchFamily="34" charset="0"/>
                        </a:rPr>
                        <a:t> $                   1,485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solidFill>
                      <a:srgbClr val="DBE1D2"/>
                    </a:solidFill>
                  </a:tcPr>
                </a:tc>
                <a:extLst>
                  <a:ext uri="{0D108BD9-81ED-4DB2-BD59-A6C34878D82A}">
                    <a16:rowId xmlns:a16="http://schemas.microsoft.com/office/drawing/2014/main" val="3438107143"/>
                  </a:ext>
                </a:extLst>
              </a:tr>
            </a:tbl>
          </a:graphicData>
        </a:graphic>
      </p:graphicFrame>
    </p:spTree>
    <p:extLst>
      <p:ext uri="{BB962C8B-B14F-4D97-AF65-F5344CB8AC3E}">
        <p14:creationId xmlns:p14="http://schemas.microsoft.com/office/powerpoint/2010/main" val="583226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sz="2800" dirty="0"/>
              <a:t>FY 2021 Federal Budget by Category</a:t>
            </a:r>
          </a:p>
        </p:txBody>
      </p:sp>
      <p:pic>
        <p:nvPicPr>
          <p:cNvPr id="5" name="Picture 4" descr="A picture containing text, accessory, businesscard&#10;&#10;Description automatically generated">
            <a:extLst>
              <a:ext uri="{FF2B5EF4-FFF2-40B4-BE49-F238E27FC236}">
                <a16:creationId xmlns:a16="http://schemas.microsoft.com/office/drawing/2014/main" id="{C2E7D0F8-A3F8-4CE3-8B77-D12A4D9B16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29" y="1417638"/>
            <a:ext cx="6067425" cy="3810000"/>
          </a:xfrm>
          <a:prstGeom prst="rect">
            <a:avLst/>
          </a:prstGeom>
        </p:spPr>
      </p:pic>
      <p:graphicFrame>
        <p:nvGraphicFramePr>
          <p:cNvPr id="6" name="Table 5">
            <a:extLst>
              <a:ext uri="{FF2B5EF4-FFF2-40B4-BE49-F238E27FC236}">
                <a16:creationId xmlns:a16="http://schemas.microsoft.com/office/drawing/2014/main" id="{80B38FC2-C36A-43F3-8F22-A257DC7BC13F}"/>
              </a:ext>
            </a:extLst>
          </p:cNvPr>
          <p:cNvGraphicFramePr>
            <a:graphicFrameLocks noGrp="1"/>
          </p:cNvGraphicFramePr>
          <p:nvPr/>
        </p:nvGraphicFramePr>
        <p:xfrm>
          <a:off x="5950230" y="3993358"/>
          <a:ext cx="2732088" cy="2468560"/>
        </p:xfrm>
        <a:graphic>
          <a:graphicData uri="http://schemas.openxmlformats.org/drawingml/2006/table">
            <a:tbl>
              <a:tblPr/>
              <a:tblGrid>
                <a:gridCol w="1741570">
                  <a:extLst>
                    <a:ext uri="{9D8B030D-6E8A-4147-A177-3AD203B41FA5}">
                      <a16:colId xmlns:a16="http://schemas.microsoft.com/office/drawing/2014/main" val="794686105"/>
                    </a:ext>
                  </a:extLst>
                </a:gridCol>
                <a:gridCol w="990518">
                  <a:extLst>
                    <a:ext uri="{9D8B030D-6E8A-4147-A177-3AD203B41FA5}">
                      <a16:colId xmlns:a16="http://schemas.microsoft.com/office/drawing/2014/main" val="1452053280"/>
                    </a:ext>
                  </a:extLst>
                </a:gridCol>
              </a:tblGrid>
              <a:tr h="308570">
                <a:tc>
                  <a:txBody>
                    <a:bodyPr/>
                    <a:lstStyle/>
                    <a:p>
                      <a:pPr algn="l" fontAlgn="b"/>
                      <a:r>
                        <a:rPr lang="en-US" sz="1100" b="1" i="0" u="none" strike="noStrike">
                          <a:solidFill>
                            <a:srgbClr val="FFFFFF"/>
                          </a:solidFill>
                          <a:effectLst/>
                          <a:latin typeface="Constantia" panose="02030602050306030303" pitchFamily="18" charset="0"/>
                        </a:rPr>
                        <a:t>Category</a:t>
                      </a:r>
                    </a:p>
                  </a:txBody>
                  <a:tcPr marL="9525" marR="9525" marT="9525" marB="0" anchor="b">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A5B592"/>
                    </a:solidFill>
                  </a:tcPr>
                </a:tc>
                <a:tc>
                  <a:txBody>
                    <a:bodyPr/>
                    <a:lstStyle/>
                    <a:p>
                      <a:pPr algn="l" fontAlgn="b"/>
                      <a:r>
                        <a:rPr lang="en-US" sz="1100" b="1" i="0" u="none" strike="noStrike">
                          <a:solidFill>
                            <a:srgbClr val="FFFFFF"/>
                          </a:solidFill>
                          <a:effectLst/>
                          <a:latin typeface="Constantia" panose="02030602050306030303" pitchFamily="18" charset="0"/>
                        </a:rPr>
                        <a:t>2021 Level</a:t>
                      </a:r>
                    </a:p>
                  </a:txBody>
                  <a:tcPr marL="9525" marR="9525" marT="9525" marB="0" anchor="b">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rgbClr val="A5B592"/>
                    </a:solidFill>
                  </a:tcPr>
                </a:tc>
                <a:extLst>
                  <a:ext uri="{0D108BD9-81ED-4DB2-BD59-A6C34878D82A}">
                    <a16:rowId xmlns:a16="http://schemas.microsoft.com/office/drawing/2014/main" val="1220774343"/>
                  </a:ext>
                </a:extLst>
              </a:tr>
              <a:tr h="308570">
                <a:tc>
                  <a:txBody>
                    <a:bodyPr/>
                    <a:lstStyle/>
                    <a:p>
                      <a:pPr algn="l" fontAlgn="b"/>
                      <a:r>
                        <a:rPr lang="en-US" sz="1100" b="0" i="0" u="none" strike="noStrike">
                          <a:solidFill>
                            <a:srgbClr val="000000"/>
                          </a:solidFill>
                          <a:effectLst/>
                          <a:latin typeface="Constantia" panose="02030602050306030303" pitchFamily="18" charset="0"/>
                        </a:rPr>
                        <a:t>Defense (D)</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754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2448852173"/>
                  </a:ext>
                </a:extLst>
              </a:tr>
              <a:tr h="308570">
                <a:tc>
                  <a:txBody>
                    <a:bodyPr/>
                    <a:lstStyle/>
                    <a:p>
                      <a:pPr algn="l" fontAlgn="b"/>
                      <a:r>
                        <a:rPr lang="en-US" sz="1100" b="0" i="0" u="none" strike="noStrike">
                          <a:solidFill>
                            <a:srgbClr val="000000"/>
                          </a:solidFill>
                          <a:effectLst/>
                          <a:latin typeface="Constantia" panose="02030602050306030303" pitchFamily="18" charset="0"/>
                        </a:rPr>
                        <a:t>Interest (I)</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Constantia" panose="02030602050306030303" pitchFamily="18" charset="0"/>
                        </a:rPr>
                        <a:t> $            378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3894990588"/>
                  </a:ext>
                </a:extLst>
              </a:tr>
              <a:tr h="308570">
                <a:tc>
                  <a:txBody>
                    <a:bodyPr/>
                    <a:lstStyle/>
                    <a:p>
                      <a:pPr algn="l" fontAlgn="b"/>
                      <a:r>
                        <a:rPr lang="en-US" sz="1100" b="0" i="0" u="none" strike="noStrike">
                          <a:solidFill>
                            <a:srgbClr val="000000"/>
                          </a:solidFill>
                          <a:effectLst/>
                          <a:latin typeface="Constantia" panose="02030602050306030303" pitchFamily="18" charset="0"/>
                        </a:rPr>
                        <a:t>Medicare (M)</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722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527681144"/>
                  </a:ext>
                </a:extLst>
              </a:tr>
              <a:tr h="308570">
                <a:tc>
                  <a:txBody>
                    <a:bodyPr/>
                    <a:lstStyle/>
                    <a:p>
                      <a:pPr algn="l" fontAlgn="b"/>
                      <a:r>
                        <a:rPr lang="en-US" sz="1100" b="0" i="0" u="none" strike="noStrike" dirty="0">
                          <a:solidFill>
                            <a:srgbClr val="000000"/>
                          </a:solidFill>
                          <a:effectLst/>
                          <a:latin typeface="Constantia" panose="02030602050306030303" pitchFamily="18" charset="0"/>
                        </a:rPr>
                        <a:t>Medicaid (M)</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Constantia" panose="02030602050306030303" pitchFamily="18" charset="0"/>
                        </a:rPr>
                        <a:t> $           448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1684225334"/>
                  </a:ext>
                </a:extLst>
              </a:tr>
              <a:tr h="308570">
                <a:tc>
                  <a:txBody>
                    <a:bodyPr/>
                    <a:lstStyle/>
                    <a:p>
                      <a:pPr algn="l" fontAlgn="b"/>
                      <a:r>
                        <a:rPr lang="en-US" sz="1100" b="0" i="0" u="none" strike="noStrike">
                          <a:solidFill>
                            <a:srgbClr val="000000"/>
                          </a:solidFill>
                          <a:effectLst/>
                          <a:latin typeface="Constantia" panose="02030602050306030303" pitchFamily="18" charset="0"/>
                        </a:rPr>
                        <a:t>Other (M)</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645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3510951890"/>
                  </a:ext>
                </a:extLst>
              </a:tr>
              <a:tr h="308570">
                <a:tc>
                  <a:txBody>
                    <a:bodyPr/>
                    <a:lstStyle/>
                    <a:p>
                      <a:pPr algn="l" fontAlgn="b"/>
                      <a:r>
                        <a:rPr lang="en-US" sz="1100" b="0" i="0" u="none" strike="noStrike" dirty="0">
                          <a:solidFill>
                            <a:srgbClr val="000000"/>
                          </a:solidFill>
                          <a:effectLst/>
                          <a:latin typeface="Constantia" panose="02030602050306030303" pitchFamily="18" charset="0"/>
                        </a:rPr>
                        <a:t>Social Security (M) </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Constantia" panose="02030602050306030303" pitchFamily="18" charset="0"/>
                        </a:rPr>
                        <a:t> $           1,151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1636688459"/>
                  </a:ext>
                </a:extLst>
              </a:tr>
              <a:tr h="308570">
                <a:tc>
                  <a:txBody>
                    <a:bodyPr/>
                    <a:lstStyle/>
                    <a:p>
                      <a:pPr algn="l" fontAlgn="b"/>
                      <a:r>
                        <a:rPr lang="en-US" sz="1100" b="0" i="0" u="none" strike="noStrike">
                          <a:solidFill>
                            <a:srgbClr val="000000"/>
                          </a:solidFill>
                          <a:effectLst/>
                          <a:latin typeface="Constantia" panose="02030602050306030303" pitchFamily="18" charset="0"/>
                        </a:rPr>
                        <a:t>Non-Defense (D)</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DBE1D2"/>
                    </a:solidFill>
                  </a:tcPr>
                </a:tc>
                <a:tc>
                  <a:txBody>
                    <a:bodyPr/>
                    <a:lstStyle/>
                    <a:p>
                      <a:pPr algn="l" fontAlgn="b"/>
                      <a:r>
                        <a:rPr lang="en-US" sz="1100" b="0" i="0" u="none" strike="noStrike" dirty="0">
                          <a:solidFill>
                            <a:srgbClr val="000000"/>
                          </a:solidFill>
                          <a:effectLst/>
                          <a:latin typeface="Constantia" panose="02030602050306030303" pitchFamily="18" charset="0"/>
                        </a:rPr>
                        <a:t> $            732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solidFill>
                      <a:srgbClr val="DBE1D2"/>
                    </a:solidFill>
                  </a:tcPr>
                </a:tc>
                <a:extLst>
                  <a:ext uri="{0D108BD9-81ED-4DB2-BD59-A6C34878D82A}">
                    <a16:rowId xmlns:a16="http://schemas.microsoft.com/office/drawing/2014/main" val="3706686104"/>
                  </a:ext>
                </a:extLst>
              </a:tr>
            </a:tbl>
          </a:graphicData>
        </a:graphic>
      </p:graphicFrame>
    </p:spTree>
    <p:extLst>
      <p:ext uri="{BB962C8B-B14F-4D97-AF65-F5344CB8AC3E}">
        <p14:creationId xmlns:p14="http://schemas.microsoft.com/office/powerpoint/2010/main" val="40855186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Chart, pie chart&#10;&#10;Description automatically generated">
            <a:extLst>
              <a:ext uri="{FF2B5EF4-FFF2-40B4-BE49-F238E27FC236}">
                <a16:creationId xmlns:a16="http://schemas.microsoft.com/office/drawing/2014/main" id="{8CFAD04B-A56C-4694-B662-3C4D936494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1203512"/>
            <a:ext cx="6724650" cy="4000500"/>
          </a:xfrm>
          <a:prstGeom prst="rect">
            <a:avLst/>
          </a:prstGeom>
        </p:spPr>
      </p:pic>
      <p:sp>
        <p:nvSpPr>
          <p:cNvPr id="2" name="Content Placeholder 1"/>
          <p:cNvSpPr>
            <a:spLocks noGrp="1"/>
          </p:cNvSpPr>
          <p:nvPr>
            <p:ph/>
          </p:nvPr>
        </p:nvSpPr>
        <p:spPr>
          <a:xfrm>
            <a:off x="228600" y="274639"/>
            <a:ext cx="8610600" cy="487362"/>
          </a:xfrm>
        </p:spPr>
        <p:txBody>
          <a:bodyPr/>
          <a:lstStyle/>
          <a:p>
            <a:pPr>
              <a:buNone/>
            </a:pPr>
            <a:r>
              <a:rPr lang="en-US" sz="2400" b="1" dirty="0"/>
              <a:t>FY 2021 Total </a:t>
            </a:r>
            <a:r>
              <a:rPr lang="en-US" sz="2400" b="1" i="1" dirty="0"/>
              <a:t>Non Defense </a:t>
            </a:r>
            <a:r>
              <a:rPr lang="en-US" sz="2400" b="1" dirty="0"/>
              <a:t>Discretionary Spending</a:t>
            </a:r>
          </a:p>
          <a:p>
            <a:pPr>
              <a:buNone/>
            </a:pPr>
            <a:endParaRPr lang="en-US" sz="2400" b="1" dirty="0"/>
          </a:p>
          <a:p>
            <a:pPr>
              <a:buNone/>
            </a:pPr>
            <a:endParaRPr lang="en-US" sz="2400" dirty="0"/>
          </a:p>
        </p:txBody>
      </p:sp>
      <p:graphicFrame>
        <p:nvGraphicFramePr>
          <p:cNvPr id="16" name="Table 15">
            <a:extLst>
              <a:ext uri="{FF2B5EF4-FFF2-40B4-BE49-F238E27FC236}">
                <a16:creationId xmlns:a16="http://schemas.microsoft.com/office/drawing/2014/main" id="{73C121C3-7D3F-4141-9FA4-3189D6CA1D11}"/>
              </a:ext>
            </a:extLst>
          </p:cNvPr>
          <p:cNvGraphicFramePr>
            <a:graphicFrameLocks noGrp="1"/>
          </p:cNvGraphicFramePr>
          <p:nvPr/>
        </p:nvGraphicFramePr>
        <p:xfrm>
          <a:off x="6248400" y="1653988"/>
          <a:ext cx="2854035" cy="4724412"/>
        </p:xfrm>
        <a:graphic>
          <a:graphicData uri="http://schemas.openxmlformats.org/drawingml/2006/table">
            <a:tbl>
              <a:tblPr/>
              <a:tblGrid>
                <a:gridCol w="1347369">
                  <a:extLst>
                    <a:ext uri="{9D8B030D-6E8A-4147-A177-3AD203B41FA5}">
                      <a16:colId xmlns:a16="http://schemas.microsoft.com/office/drawing/2014/main" val="3678012621"/>
                    </a:ext>
                  </a:extLst>
                </a:gridCol>
                <a:gridCol w="1506666">
                  <a:extLst>
                    <a:ext uri="{9D8B030D-6E8A-4147-A177-3AD203B41FA5}">
                      <a16:colId xmlns:a16="http://schemas.microsoft.com/office/drawing/2014/main" val="3048331245"/>
                    </a:ext>
                  </a:extLst>
                </a:gridCol>
              </a:tblGrid>
              <a:tr h="224972">
                <a:tc>
                  <a:txBody>
                    <a:bodyPr/>
                    <a:lstStyle/>
                    <a:p>
                      <a:pPr algn="l" fontAlgn="b"/>
                      <a:r>
                        <a:rPr lang="en-US" sz="1100" b="1" i="0" u="none" strike="noStrike" dirty="0">
                          <a:solidFill>
                            <a:srgbClr val="FFFFFF"/>
                          </a:solidFill>
                          <a:effectLst/>
                          <a:latin typeface="Constantia" panose="02030602050306030303" pitchFamily="18" charset="0"/>
                        </a:rPr>
                        <a:t>Agency</a:t>
                      </a:r>
                    </a:p>
                  </a:txBody>
                  <a:tcPr marL="9525" marR="9525" marT="9525" marB="0" anchor="b">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A5B592"/>
                    </a:solidFill>
                  </a:tcPr>
                </a:tc>
                <a:tc>
                  <a:txBody>
                    <a:bodyPr/>
                    <a:lstStyle/>
                    <a:p>
                      <a:pPr algn="l" fontAlgn="b"/>
                      <a:r>
                        <a:rPr lang="en-US" sz="1100" b="1" i="0" u="none" strike="noStrike" dirty="0">
                          <a:solidFill>
                            <a:srgbClr val="FFFFFF"/>
                          </a:solidFill>
                          <a:effectLst/>
                          <a:latin typeface="Constantia" panose="02030602050306030303" pitchFamily="18" charset="0"/>
                        </a:rPr>
                        <a:t>2021 Level ($B)</a:t>
                      </a:r>
                    </a:p>
                  </a:txBody>
                  <a:tcPr marL="9525" marR="9525" marT="9525" marB="0" anchor="b">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rgbClr val="A5B592"/>
                    </a:solidFill>
                  </a:tcPr>
                </a:tc>
                <a:extLst>
                  <a:ext uri="{0D108BD9-81ED-4DB2-BD59-A6C34878D82A}">
                    <a16:rowId xmlns:a16="http://schemas.microsoft.com/office/drawing/2014/main" val="2137295292"/>
                  </a:ext>
                </a:extLst>
              </a:tr>
              <a:tr h="224972">
                <a:tc>
                  <a:txBody>
                    <a:bodyPr/>
                    <a:lstStyle/>
                    <a:p>
                      <a:pPr algn="l" fontAlgn="b"/>
                      <a:r>
                        <a:rPr lang="en-US" sz="1100" b="0" i="0" u="none" strike="noStrike" dirty="0">
                          <a:solidFill>
                            <a:srgbClr val="000000"/>
                          </a:solidFill>
                          <a:effectLst/>
                          <a:latin typeface="Constantia" panose="02030602050306030303" pitchFamily="18" charset="0"/>
                        </a:rPr>
                        <a:t>VA</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105.0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312377093"/>
                  </a:ext>
                </a:extLst>
              </a:tr>
              <a:tr h="224972">
                <a:tc>
                  <a:txBody>
                    <a:bodyPr/>
                    <a:lstStyle/>
                    <a:p>
                      <a:pPr algn="l" fontAlgn="b"/>
                      <a:r>
                        <a:rPr lang="en-US" sz="1100" b="0" i="0" u="none" strike="noStrike">
                          <a:solidFill>
                            <a:srgbClr val="000000"/>
                          </a:solidFill>
                          <a:effectLst/>
                          <a:latin typeface="Constantia" panose="02030602050306030303" pitchFamily="18" charset="0"/>
                        </a:rPr>
                        <a:t>HHS</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Constantia" panose="02030602050306030303" pitchFamily="18" charset="0"/>
                        </a:rPr>
                        <a:t> $               96.4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231899797"/>
                  </a:ext>
                </a:extLst>
              </a:tr>
              <a:tr h="224972">
                <a:tc>
                  <a:txBody>
                    <a:bodyPr/>
                    <a:lstStyle/>
                    <a:p>
                      <a:pPr algn="l" fontAlgn="b"/>
                      <a:r>
                        <a:rPr lang="en-US" sz="1100" b="0" i="0" u="none" strike="noStrike">
                          <a:solidFill>
                            <a:srgbClr val="000000"/>
                          </a:solidFill>
                          <a:effectLst/>
                          <a:latin typeface="Constantia" panose="02030602050306030303" pitchFamily="18" charset="0"/>
                        </a:rPr>
                        <a:t>Education</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66.6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2477471435"/>
                  </a:ext>
                </a:extLst>
              </a:tr>
              <a:tr h="224972">
                <a:tc>
                  <a:txBody>
                    <a:bodyPr/>
                    <a:lstStyle/>
                    <a:p>
                      <a:pPr algn="l" fontAlgn="b"/>
                      <a:r>
                        <a:rPr lang="en-US" sz="1100" b="0" i="0" u="none" strike="noStrike">
                          <a:solidFill>
                            <a:srgbClr val="000000"/>
                          </a:solidFill>
                          <a:effectLst/>
                          <a:latin typeface="Constantia" panose="02030602050306030303" pitchFamily="18" charset="0"/>
                        </a:rPr>
                        <a:t>DHS</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Constantia" panose="02030602050306030303" pitchFamily="18" charset="0"/>
                        </a:rPr>
                        <a:t> $               49.7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3894807444"/>
                  </a:ext>
                </a:extLst>
              </a:tr>
              <a:tr h="224972">
                <a:tc>
                  <a:txBody>
                    <a:bodyPr/>
                    <a:lstStyle/>
                    <a:p>
                      <a:pPr algn="l" fontAlgn="b"/>
                      <a:r>
                        <a:rPr lang="en-US" sz="1100" b="0" i="0" u="none" strike="noStrike">
                          <a:solidFill>
                            <a:srgbClr val="000000"/>
                          </a:solidFill>
                          <a:effectLst/>
                          <a:latin typeface="Constantia" panose="02030602050306030303" pitchFamily="18" charset="0"/>
                        </a:rPr>
                        <a:t>State/Int'l Prog</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44.1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712299133"/>
                  </a:ext>
                </a:extLst>
              </a:tr>
              <a:tr h="224972">
                <a:tc>
                  <a:txBody>
                    <a:bodyPr/>
                    <a:lstStyle/>
                    <a:p>
                      <a:pPr algn="l" fontAlgn="b"/>
                      <a:r>
                        <a:rPr lang="en-US" sz="1100" b="0" i="0" u="none" strike="noStrike">
                          <a:solidFill>
                            <a:srgbClr val="000000"/>
                          </a:solidFill>
                          <a:effectLst/>
                          <a:latin typeface="Constantia" panose="02030602050306030303" pitchFamily="18" charset="0"/>
                        </a:rPr>
                        <a:t>HUD (w/ receipts)</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Constantia" panose="02030602050306030303" pitchFamily="18" charset="0"/>
                        </a:rPr>
                        <a:t> $                39.1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1556703345"/>
                  </a:ext>
                </a:extLst>
              </a:tr>
              <a:tr h="224972">
                <a:tc>
                  <a:txBody>
                    <a:bodyPr/>
                    <a:lstStyle/>
                    <a:p>
                      <a:pPr algn="l" fontAlgn="b"/>
                      <a:r>
                        <a:rPr lang="en-US" sz="1100" b="0" i="0" u="none" strike="noStrike">
                          <a:solidFill>
                            <a:srgbClr val="000000"/>
                          </a:solidFill>
                          <a:effectLst/>
                          <a:latin typeface="Constantia" panose="02030602050306030303" pitchFamily="18" charset="0"/>
                        </a:rPr>
                        <a:t>Energy </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35.4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1602587718"/>
                  </a:ext>
                </a:extLst>
              </a:tr>
              <a:tr h="224972">
                <a:tc>
                  <a:txBody>
                    <a:bodyPr/>
                    <a:lstStyle/>
                    <a:p>
                      <a:pPr algn="l" fontAlgn="b"/>
                      <a:r>
                        <a:rPr lang="en-US" sz="1100" b="0" i="0" u="none" strike="noStrike">
                          <a:solidFill>
                            <a:srgbClr val="000000"/>
                          </a:solidFill>
                          <a:effectLst/>
                          <a:latin typeface="Constantia" panose="02030602050306030303" pitchFamily="18" charset="0"/>
                        </a:rPr>
                        <a:t>DOJ</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Constantia" panose="02030602050306030303" pitchFamily="18" charset="0"/>
                        </a:rPr>
                        <a:t> $                31.7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1918141231"/>
                  </a:ext>
                </a:extLst>
              </a:tr>
              <a:tr h="224972">
                <a:tc>
                  <a:txBody>
                    <a:bodyPr/>
                    <a:lstStyle/>
                    <a:p>
                      <a:pPr algn="l" fontAlgn="b"/>
                      <a:r>
                        <a:rPr lang="en-US" sz="1100" b="0" i="0" u="none" strike="noStrike">
                          <a:solidFill>
                            <a:srgbClr val="000000"/>
                          </a:solidFill>
                          <a:effectLst/>
                          <a:latin typeface="Constantia" panose="02030602050306030303" pitchFamily="18" charset="0"/>
                        </a:rPr>
                        <a:t>NASA</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25.2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3952962605"/>
                  </a:ext>
                </a:extLst>
              </a:tr>
              <a:tr h="224972">
                <a:tc>
                  <a:txBody>
                    <a:bodyPr/>
                    <a:lstStyle/>
                    <a:p>
                      <a:pPr algn="l" fontAlgn="b"/>
                      <a:r>
                        <a:rPr lang="en-US" sz="1100" b="0" i="0" u="none" strike="noStrike">
                          <a:solidFill>
                            <a:srgbClr val="000000"/>
                          </a:solidFill>
                          <a:effectLst/>
                          <a:latin typeface="Constantia" panose="02030602050306030303" pitchFamily="18" charset="0"/>
                        </a:rPr>
                        <a:t>USDA</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Constantia" panose="02030602050306030303" pitchFamily="18" charset="0"/>
                        </a:rPr>
                        <a:t> $                21.8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3408933694"/>
                  </a:ext>
                </a:extLst>
              </a:tr>
              <a:tr h="224972">
                <a:tc>
                  <a:txBody>
                    <a:bodyPr/>
                    <a:lstStyle/>
                    <a:p>
                      <a:pPr algn="l" fontAlgn="b"/>
                      <a:r>
                        <a:rPr lang="en-US" sz="1100" b="0" i="0" u="none" strike="noStrike">
                          <a:solidFill>
                            <a:srgbClr val="000000"/>
                          </a:solidFill>
                          <a:effectLst/>
                          <a:latin typeface="Constantia" panose="02030602050306030303" pitchFamily="18" charset="0"/>
                        </a:rPr>
                        <a:t>DOT</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21.6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3875536109"/>
                  </a:ext>
                </a:extLst>
              </a:tr>
              <a:tr h="224972">
                <a:tc>
                  <a:txBody>
                    <a:bodyPr/>
                    <a:lstStyle/>
                    <a:p>
                      <a:pPr algn="l" fontAlgn="b"/>
                      <a:r>
                        <a:rPr lang="en-US" sz="1100" b="0" i="0" u="none" strike="noStrike">
                          <a:solidFill>
                            <a:srgbClr val="000000"/>
                          </a:solidFill>
                          <a:effectLst/>
                          <a:latin typeface="Constantia" panose="02030602050306030303" pitchFamily="18" charset="0"/>
                        </a:rPr>
                        <a:t>Treasury</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Constantia" panose="02030602050306030303" pitchFamily="18" charset="0"/>
                        </a:rPr>
                        <a:t> $                15.7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2409751778"/>
                  </a:ext>
                </a:extLst>
              </a:tr>
              <a:tr h="224972">
                <a:tc>
                  <a:txBody>
                    <a:bodyPr/>
                    <a:lstStyle/>
                    <a:p>
                      <a:pPr algn="l" fontAlgn="b"/>
                      <a:r>
                        <a:rPr lang="en-US" sz="1100" b="0" i="0" u="none" strike="noStrike">
                          <a:solidFill>
                            <a:srgbClr val="000000"/>
                          </a:solidFill>
                          <a:effectLst/>
                          <a:latin typeface="Constantia" panose="02030602050306030303" pitchFamily="18" charset="0"/>
                        </a:rPr>
                        <a:t>DOI</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12.7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1255020260"/>
                  </a:ext>
                </a:extLst>
              </a:tr>
              <a:tr h="224972">
                <a:tc>
                  <a:txBody>
                    <a:bodyPr/>
                    <a:lstStyle/>
                    <a:p>
                      <a:pPr algn="l" fontAlgn="b"/>
                      <a:r>
                        <a:rPr lang="en-US" sz="1100" b="0" i="0" u="none" strike="noStrike">
                          <a:solidFill>
                            <a:srgbClr val="000000"/>
                          </a:solidFill>
                          <a:effectLst/>
                          <a:latin typeface="Constantia" panose="02030602050306030303" pitchFamily="18" charset="0"/>
                        </a:rPr>
                        <a:t>DOL</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Constantia" panose="02030602050306030303" pitchFamily="18" charset="0"/>
                        </a:rPr>
                        <a:t> $                11.0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2197640587"/>
                  </a:ext>
                </a:extLst>
              </a:tr>
              <a:tr h="224972">
                <a:tc>
                  <a:txBody>
                    <a:bodyPr/>
                    <a:lstStyle/>
                    <a:p>
                      <a:pPr algn="l" fontAlgn="b"/>
                      <a:r>
                        <a:rPr lang="en-US" sz="1100" b="0" i="0" u="none" strike="noStrike">
                          <a:solidFill>
                            <a:srgbClr val="000000"/>
                          </a:solidFill>
                          <a:effectLst/>
                          <a:latin typeface="Constantia" panose="02030602050306030303" pitchFamily="18" charset="0"/>
                        </a:rPr>
                        <a:t>SSA</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9.0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703009293"/>
                  </a:ext>
                </a:extLst>
              </a:tr>
              <a:tr h="224972">
                <a:tc>
                  <a:txBody>
                    <a:bodyPr/>
                    <a:lstStyle/>
                    <a:p>
                      <a:pPr algn="l" fontAlgn="b"/>
                      <a:r>
                        <a:rPr lang="en-US" sz="1100" b="0" i="0" u="none" strike="noStrike">
                          <a:solidFill>
                            <a:srgbClr val="000000"/>
                          </a:solidFill>
                          <a:effectLst/>
                          <a:latin typeface="Constantia" panose="02030602050306030303" pitchFamily="18" charset="0"/>
                        </a:rPr>
                        <a:t>Commerce</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Constantia" panose="02030602050306030303" pitchFamily="18" charset="0"/>
                        </a:rPr>
                        <a:t> $                  8.1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1320645375"/>
                  </a:ext>
                </a:extLst>
              </a:tr>
              <a:tr h="224972">
                <a:tc>
                  <a:txBody>
                    <a:bodyPr/>
                    <a:lstStyle/>
                    <a:p>
                      <a:pPr algn="l" fontAlgn="b"/>
                      <a:r>
                        <a:rPr lang="en-US" sz="1100" b="0" i="0" u="none" strike="noStrike">
                          <a:solidFill>
                            <a:srgbClr val="000000"/>
                          </a:solidFill>
                          <a:effectLst/>
                          <a:latin typeface="Constantia" panose="02030602050306030303" pitchFamily="18" charset="0"/>
                        </a:rPr>
                        <a:t>NSF</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7.7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36747358"/>
                  </a:ext>
                </a:extLst>
              </a:tr>
              <a:tr h="224972">
                <a:tc>
                  <a:txBody>
                    <a:bodyPr/>
                    <a:lstStyle/>
                    <a:p>
                      <a:pPr algn="l" fontAlgn="b"/>
                      <a:r>
                        <a:rPr lang="en-US" sz="1100" b="0" i="0" u="none" strike="noStrike">
                          <a:solidFill>
                            <a:srgbClr val="000000"/>
                          </a:solidFill>
                          <a:effectLst/>
                          <a:latin typeface="Constantia" panose="02030602050306030303" pitchFamily="18" charset="0"/>
                        </a:rPr>
                        <a:t>EPA</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Constantia" panose="02030602050306030303" pitchFamily="18" charset="0"/>
                        </a:rPr>
                        <a:t> $                 6.7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2651093413"/>
                  </a:ext>
                </a:extLst>
              </a:tr>
              <a:tr h="224972">
                <a:tc>
                  <a:txBody>
                    <a:bodyPr/>
                    <a:lstStyle/>
                    <a:p>
                      <a:pPr algn="l" fontAlgn="b"/>
                      <a:r>
                        <a:rPr lang="en-US" sz="1100" b="0" i="0" u="none" strike="noStrike">
                          <a:solidFill>
                            <a:srgbClr val="000000"/>
                          </a:solidFill>
                          <a:effectLst/>
                          <a:latin typeface="Constantia" panose="02030602050306030303" pitchFamily="18" charset="0"/>
                        </a:rPr>
                        <a:t>Army COE</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Constantia" panose="02030602050306030303" pitchFamily="18" charset="0"/>
                        </a:rPr>
                        <a:t> $                 6.0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2832518422"/>
                  </a:ext>
                </a:extLst>
              </a:tr>
              <a:tr h="224972">
                <a:tc>
                  <a:txBody>
                    <a:bodyPr/>
                    <a:lstStyle/>
                    <a:p>
                      <a:pPr algn="l" fontAlgn="b"/>
                      <a:r>
                        <a:rPr lang="en-US" sz="1100" b="0" i="0" u="none" strike="noStrike">
                          <a:solidFill>
                            <a:srgbClr val="000000"/>
                          </a:solidFill>
                          <a:effectLst/>
                          <a:latin typeface="Constantia" panose="02030602050306030303" pitchFamily="18" charset="0"/>
                        </a:rPr>
                        <a:t>Other </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dirty="0">
                          <a:solidFill>
                            <a:srgbClr val="000000"/>
                          </a:solidFill>
                          <a:effectLst/>
                          <a:latin typeface="Constantia" panose="02030602050306030303" pitchFamily="18" charset="0"/>
                        </a:rPr>
                        <a:t> $               20.8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1403190039"/>
                  </a:ext>
                </a:extLst>
              </a:tr>
            </a:tbl>
          </a:graphicData>
        </a:graphic>
      </p:graphicFrame>
    </p:spTree>
    <p:extLst>
      <p:ext uri="{BB962C8B-B14F-4D97-AF65-F5344CB8AC3E}">
        <p14:creationId xmlns:p14="http://schemas.microsoft.com/office/powerpoint/2010/main" val="22380374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457200" y="2590800"/>
            <a:ext cx="8229600" cy="1143000"/>
          </a:xfrm>
        </p:spPr>
        <p:txBody>
          <a:bodyPr/>
          <a:lstStyle/>
          <a:p>
            <a:pPr eaLnBrk="1" hangingPunct="1"/>
            <a:r>
              <a:rPr lang="en-US" dirty="0">
                <a:solidFill>
                  <a:srgbClr val="FF0000"/>
                </a:solidFill>
              </a:rPr>
              <a:t>WHAT THE CONGRESS HAD TO DISPOSE</a:t>
            </a:r>
            <a:br>
              <a:rPr lang="en-US" dirty="0">
                <a:solidFill>
                  <a:srgbClr val="FF0000"/>
                </a:solidFill>
              </a:rPr>
            </a:br>
            <a:r>
              <a:rPr lang="en-US" dirty="0">
                <a:solidFill>
                  <a:srgbClr val="FF0000"/>
                </a:solidFill>
              </a:rPr>
              <a:t> IN FY 2021</a:t>
            </a:r>
          </a:p>
        </p:txBody>
      </p:sp>
    </p:spTree>
    <p:extLst>
      <p:ext uri="{BB962C8B-B14F-4D97-AF65-F5344CB8AC3E}">
        <p14:creationId xmlns:p14="http://schemas.microsoft.com/office/powerpoint/2010/main" val="41601115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8"/>
          <p:cNvSpPr txBox="1">
            <a:spLocks noChangeArrowheads="1"/>
          </p:cNvSpPr>
          <p:nvPr/>
        </p:nvSpPr>
        <p:spPr bwMode="auto">
          <a:xfrm>
            <a:off x="228600" y="228600"/>
            <a:ext cx="8334782" cy="461665"/>
          </a:xfrm>
          <a:prstGeom prst="rect">
            <a:avLst/>
          </a:prstGeom>
          <a:noFill/>
          <a:ln w="9525">
            <a:noFill/>
            <a:miter lim="800000"/>
            <a:headEnd/>
            <a:tailEnd/>
          </a:ln>
        </p:spPr>
        <p:txBody>
          <a:bodyPr wrap="none">
            <a:spAutoFit/>
          </a:bodyPr>
          <a:lstStyle/>
          <a:p>
            <a:r>
              <a:rPr lang="en-US" sz="2400" dirty="0"/>
              <a:t>FY2021 Appropriation Committee Allocations by Subcommittee</a:t>
            </a:r>
          </a:p>
        </p:txBody>
      </p:sp>
      <p:pic>
        <p:nvPicPr>
          <p:cNvPr id="4" name="Content Placeholder 3" descr="A picture containing text, accessory&#10;&#10;Description automatically generated">
            <a:extLst>
              <a:ext uri="{FF2B5EF4-FFF2-40B4-BE49-F238E27FC236}">
                <a16:creationId xmlns:a16="http://schemas.microsoft.com/office/drawing/2014/main" id="{73FFC3CC-5F86-4685-82AC-BB5662A222CF}"/>
              </a:ext>
            </a:extLst>
          </p:cNvPr>
          <p:cNvPicPr>
            <a:picLocks noGrp="1" noChangeAspect="1"/>
          </p:cNvPicPr>
          <p:nvPr>
            <p:ph/>
          </p:nvPr>
        </p:nvPicPr>
        <p:blipFill>
          <a:blip r:embed="rId3">
            <a:extLst>
              <a:ext uri="{28A0092B-C50C-407E-A947-70E740481C1C}">
                <a14:useLocalDpi xmlns:a14="http://schemas.microsoft.com/office/drawing/2010/main" val="0"/>
              </a:ext>
            </a:extLst>
          </a:blip>
          <a:stretch>
            <a:fillRect/>
          </a:stretch>
        </p:blipFill>
        <p:spPr>
          <a:xfrm>
            <a:off x="-152400" y="609600"/>
            <a:ext cx="7271346" cy="4415135"/>
          </a:xfrm>
        </p:spPr>
      </p:pic>
      <p:graphicFrame>
        <p:nvGraphicFramePr>
          <p:cNvPr id="6" name="Table 5">
            <a:extLst>
              <a:ext uri="{FF2B5EF4-FFF2-40B4-BE49-F238E27FC236}">
                <a16:creationId xmlns:a16="http://schemas.microsoft.com/office/drawing/2014/main" id="{557906A8-6E11-43E8-BFDA-EE9A97AA67D9}"/>
              </a:ext>
            </a:extLst>
          </p:cNvPr>
          <p:cNvGraphicFramePr>
            <a:graphicFrameLocks noGrp="1"/>
          </p:cNvGraphicFramePr>
          <p:nvPr/>
        </p:nvGraphicFramePr>
        <p:xfrm>
          <a:off x="6850564" y="1752597"/>
          <a:ext cx="2133600" cy="4415138"/>
        </p:xfrm>
        <a:graphic>
          <a:graphicData uri="http://schemas.openxmlformats.org/drawingml/2006/table">
            <a:tbl>
              <a:tblPr/>
              <a:tblGrid>
                <a:gridCol w="1143000">
                  <a:extLst>
                    <a:ext uri="{9D8B030D-6E8A-4147-A177-3AD203B41FA5}">
                      <a16:colId xmlns:a16="http://schemas.microsoft.com/office/drawing/2014/main" val="2409314834"/>
                    </a:ext>
                  </a:extLst>
                </a:gridCol>
                <a:gridCol w="990600">
                  <a:extLst>
                    <a:ext uri="{9D8B030D-6E8A-4147-A177-3AD203B41FA5}">
                      <a16:colId xmlns:a16="http://schemas.microsoft.com/office/drawing/2014/main" val="3812143707"/>
                    </a:ext>
                  </a:extLst>
                </a:gridCol>
              </a:tblGrid>
              <a:tr h="339626">
                <a:tc>
                  <a:txBody>
                    <a:bodyPr/>
                    <a:lstStyle/>
                    <a:p>
                      <a:pPr algn="l" fontAlgn="b"/>
                      <a:r>
                        <a:rPr lang="en-US" sz="1100" b="1" i="0" u="none" strike="noStrike">
                          <a:solidFill>
                            <a:srgbClr val="FFFFFF"/>
                          </a:solidFill>
                          <a:effectLst/>
                          <a:latin typeface="Constantia" panose="02030602050306030303" pitchFamily="18" charset="0"/>
                        </a:rPr>
                        <a:t>Subcommittee</a:t>
                      </a:r>
                    </a:p>
                  </a:txBody>
                  <a:tcPr marL="9525" marR="9525" marT="9525" marB="0" anchor="b">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A5B592"/>
                    </a:solidFill>
                  </a:tcPr>
                </a:tc>
                <a:tc>
                  <a:txBody>
                    <a:bodyPr/>
                    <a:lstStyle/>
                    <a:p>
                      <a:pPr algn="l" fontAlgn="b"/>
                      <a:r>
                        <a:rPr lang="en-US" sz="1100" b="1" i="0" u="none" strike="noStrike">
                          <a:solidFill>
                            <a:srgbClr val="FFFFFF"/>
                          </a:solidFill>
                          <a:effectLst/>
                          <a:latin typeface="Constantia" panose="02030602050306030303" pitchFamily="18" charset="0"/>
                        </a:rPr>
                        <a:t>2021 Level ($B)</a:t>
                      </a:r>
                    </a:p>
                  </a:txBody>
                  <a:tcPr marL="9525" marR="9525" marT="9525" marB="0" anchor="b">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rgbClr val="A5B592"/>
                    </a:solidFill>
                  </a:tcPr>
                </a:tc>
                <a:extLst>
                  <a:ext uri="{0D108BD9-81ED-4DB2-BD59-A6C34878D82A}">
                    <a16:rowId xmlns:a16="http://schemas.microsoft.com/office/drawing/2014/main" val="363849365"/>
                  </a:ext>
                </a:extLst>
              </a:tr>
              <a:tr h="339626">
                <a:tc>
                  <a:txBody>
                    <a:bodyPr/>
                    <a:lstStyle/>
                    <a:p>
                      <a:pPr algn="l" fontAlgn="b"/>
                      <a:r>
                        <a:rPr lang="en-US" sz="1100" b="0" i="0" u="none" strike="noStrike">
                          <a:solidFill>
                            <a:srgbClr val="000000"/>
                          </a:solidFill>
                          <a:effectLst/>
                          <a:latin typeface="Constantia" panose="02030602050306030303" pitchFamily="18" charset="0"/>
                        </a:rPr>
                        <a:t>Defense</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dirty="0">
                          <a:solidFill>
                            <a:srgbClr val="000000"/>
                          </a:solidFill>
                          <a:effectLst/>
                          <a:latin typeface="Constantia" panose="02030602050306030303" pitchFamily="18" charset="0"/>
                        </a:rPr>
                        <a:t> $                627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762077764"/>
                  </a:ext>
                </a:extLst>
              </a:tr>
              <a:tr h="339626">
                <a:tc>
                  <a:txBody>
                    <a:bodyPr/>
                    <a:lstStyle/>
                    <a:p>
                      <a:pPr algn="l" fontAlgn="b"/>
                      <a:r>
                        <a:rPr lang="en-US" sz="1100" b="0" i="0" u="none" strike="noStrike">
                          <a:solidFill>
                            <a:srgbClr val="000000"/>
                          </a:solidFill>
                          <a:effectLst/>
                          <a:latin typeface="Constantia" panose="02030602050306030303" pitchFamily="18" charset="0"/>
                        </a:rPr>
                        <a:t>Labor/HHS/ED</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dirty="0">
                          <a:solidFill>
                            <a:srgbClr val="000000"/>
                          </a:solidFill>
                          <a:effectLst/>
                          <a:latin typeface="Constantia" panose="02030602050306030303" pitchFamily="18" charset="0"/>
                        </a:rPr>
                        <a:t> $                 184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2147633038"/>
                  </a:ext>
                </a:extLst>
              </a:tr>
              <a:tr h="339626">
                <a:tc>
                  <a:txBody>
                    <a:bodyPr/>
                    <a:lstStyle/>
                    <a:p>
                      <a:pPr algn="l" fontAlgn="b"/>
                      <a:r>
                        <a:rPr lang="en-US" sz="1100" b="0" i="0" u="none" strike="noStrike">
                          <a:solidFill>
                            <a:srgbClr val="000000"/>
                          </a:solidFill>
                          <a:effectLst/>
                          <a:latin typeface="Constantia" panose="02030602050306030303" pitchFamily="18" charset="0"/>
                        </a:rPr>
                        <a:t>MILCON/VA</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dirty="0">
                          <a:solidFill>
                            <a:srgbClr val="000000"/>
                          </a:solidFill>
                          <a:effectLst/>
                          <a:latin typeface="Constantia" panose="02030602050306030303" pitchFamily="18" charset="0"/>
                        </a:rPr>
                        <a:t> $                 100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121944202"/>
                  </a:ext>
                </a:extLst>
              </a:tr>
              <a:tr h="339626">
                <a:tc>
                  <a:txBody>
                    <a:bodyPr/>
                    <a:lstStyle/>
                    <a:p>
                      <a:pPr algn="l" fontAlgn="b"/>
                      <a:r>
                        <a:rPr lang="en-US" sz="1100" b="0" i="0" u="none" strike="noStrike">
                          <a:solidFill>
                            <a:srgbClr val="000000"/>
                          </a:solidFill>
                          <a:effectLst/>
                          <a:latin typeface="Constantia" panose="02030602050306030303" pitchFamily="18" charset="0"/>
                        </a:rPr>
                        <a:t>Trans/HUD</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dirty="0">
                          <a:solidFill>
                            <a:srgbClr val="000000"/>
                          </a:solidFill>
                          <a:effectLst/>
                          <a:latin typeface="Constantia" panose="02030602050306030303" pitchFamily="18" charset="0"/>
                        </a:rPr>
                        <a:t> $                  75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1728070403"/>
                  </a:ext>
                </a:extLst>
              </a:tr>
              <a:tr h="339626">
                <a:tc>
                  <a:txBody>
                    <a:bodyPr/>
                    <a:lstStyle/>
                    <a:p>
                      <a:pPr algn="l" fontAlgn="b"/>
                      <a:r>
                        <a:rPr lang="en-US" sz="1100" b="0" i="0" u="none" strike="noStrike">
                          <a:solidFill>
                            <a:srgbClr val="000000"/>
                          </a:solidFill>
                          <a:effectLst/>
                          <a:latin typeface="Constantia" panose="02030602050306030303" pitchFamily="18" charset="0"/>
                        </a:rPr>
                        <a:t>CJS</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dirty="0">
                          <a:solidFill>
                            <a:srgbClr val="000000"/>
                          </a:solidFill>
                          <a:effectLst/>
                          <a:latin typeface="Constantia" panose="02030602050306030303" pitchFamily="18" charset="0"/>
                        </a:rPr>
                        <a:t> $                   71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2856713440"/>
                  </a:ext>
                </a:extLst>
              </a:tr>
              <a:tr h="339626">
                <a:tc>
                  <a:txBody>
                    <a:bodyPr/>
                    <a:lstStyle/>
                    <a:p>
                      <a:pPr algn="l" fontAlgn="b"/>
                      <a:r>
                        <a:rPr lang="en-US" sz="1100" b="0" i="0" u="none" strike="noStrike">
                          <a:solidFill>
                            <a:srgbClr val="000000"/>
                          </a:solidFill>
                          <a:effectLst/>
                          <a:latin typeface="Constantia" panose="02030602050306030303" pitchFamily="18" charset="0"/>
                        </a:rPr>
                        <a:t>Homeland </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dirty="0">
                          <a:solidFill>
                            <a:srgbClr val="000000"/>
                          </a:solidFill>
                          <a:effectLst/>
                          <a:latin typeface="Constantia" panose="02030602050306030303" pitchFamily="18" charset="0"/>
                        </a:rPr>
                        <a:t> $                  53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1414344000"/>
                  </a:ext>
                </a:extLst>
              </a:tr>
              <a:tr h="339626">
                <a:tc>
                  <a:txBody>
                    <a:bodyPr/>
                    <a:lstStyle/>
                    <a:p>
                      <a:pPr algn="l" fontAlgn="b"/>
                      <a:r>
                        <a:rPr lang="en-US" sz="1100" b="0" i="0" u="none" strike="noStrike">
                          <a:solidFill>
                            <a:srgbClr val="000000"/>
                          </a:solidFill>
                          <a:effectLst/>
                          <a:latin typeface="Constantia" panose="02030602050306030303" pitchFamily="18" charset="0"/>
                        </a:rPr>
                        <a:t>Energy</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dirty="0">
                          <a:solidFill>
                            <a:srgbClr val="000000"/>
                          </a:solidFill>
                          <a:effectLst/>
                          <a:latin typeface="Constantia" panose="02030602050306030303" pitchFamily="18" charset="0"/>
                        </a:rPr>
                        <a:t> $                  52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4051193739"/>
                  </a:ext>
                </a:extLst>
              </a:tr>
              <a:tr h="339626">
                <a:tc>
                  <a:txBody>
                    <a:bodyPr/>
                    <a:lstStyle/>
                    <a:p>
                      <a:pPr algn="l" fontAlgn="b"/>
                      <a:r>
                        <a:rPr lang="en-US" sz="1100" b="0" i="0" u="none" strike="noStrike">
                          <a:solidFill>
                            <a:srgbClr val="000000"/>
                          </a:solidFill>
                          <a:effectLst/>
                          <a:latin typeface="Constantia" panose="02030602050306030303" pitchFamily="18" charset="0"/>
                        </a:rPr>
                        <a:t>State</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dirty="0">
                          <a:solidFill>
                            <a:srgbClr val="000000"/>
                          </a:solidFill>
                          <a:effectLst/>
                          <a:latin typeface="Constantia" panose="02030602050306030303" pitchFamily="18" charset="0"/>
                        </a:rPr>
                        <a:t> $                  47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1623153784"/>
                  </a:ext>
                </a:extLst>
              </a:tr>
              <a:tr h="339626">
                <a:tc>
                  <a:txBody>
                    <a:bodyPr/>
                    <a:lstStyle/>
                    <a:p>
                      <a:pPr algn="l" fontAlgn="b"/>
                      <a:r>
                        <a:rPr lang="en-US" sz="1100" b="0" i="0" u="none" strike="noStrike">
                          <a:solidFill>
                            <a:srgbClr val="000000"/>
                          </a:solidFill>
                          <a:effectLst/>
                          <a:latin typeface="Constantia" panose="02030602050306030303" pitchFamily="18" charset="0"/>
                        </a:rPr>
                        <a:t>Interior</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dirty="0">
                          <a:solidFill>
                            <a:srgbClr val="000000"/>
                          </a:solidFill>
                          <a:effectLst/>
                          <a:latin typeface="Constantia" panose="02030602050306030303" pitchFamily="18" charset="0"/>
                        </a:rPr>
                        <a:t> $                  36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2259013271"/>
                  </a:ext>
                </a:extLst>
              </a:tr>
              <a:tr h="339626">
                <a:tc>
                  <a:txBody>
                    <a:bodyPr/>
                    <a:lstStyle/>
                    <a:p>
                      <a:pPr algn="l" fontAlgn="b"/>
                      <a:r>
                        <a:rPr lang="en-US" sz="1100" b="0" i="0" u="none" strike="noStrike">
                          <a:solidFill>
                            <a:srgbClr val="000000"/>
                          </a:solidFill>
                          <a:effectLst/>
                          <a:latin typeface="Constantia" panose="02030602050306030303" pitchFamily="18" charset="0"/>
                        </a:rPr>
                        <a:t>Financial</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dirty="0">
                          <a:solidFill>
                            <a:srgbClr val="000000"/>
                          </a:solidFill>
                          <a:effectLst/>
                          <a:latin typeface="Constantia" panose="02030602050306030303" pitchFamily="18" charset="0"/>
                        </a:rPr>
                        <a:t> $                  24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1050914451"/>
                  </a:ext>
                </a:extLst>
              </a:tr>
              <a:tr h="339626">
                <a:tc>
                  <a:txBody>
                    <a:bodyPr/>
                    <a:lstStyle/>
                    <a:p>
                      <a:pPr algn="l" fontAlgn="b"/>
                      <a:r>
                        <a:rPr lang="en-US" sz="1100" b="0" i="0" u="none" strike="noStrike">
                          <a:solidFill>
                            <a:srgbClr val="000000"/>
                          </a:solidFill>
                          <a:effectLst/>
                          <a:latin typeface="Constantia" panose="02030602050306030303" pitchFamily="18" charset="0"/>
                        </a:rPr>
                        <a:t>Agriculture</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dirty="0">
                          <a:solidFill>
                            <a:srgbClr val="000000"/>
                          </a:solidFill>
                          <a:effectLst/>
                          <a:latin typeface="Constantia" panose="02030602050306030303" pitchFamily="18" charset="0"/>
                        </a:rPr>
                        <a:t> $                  23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345878523"/>
                  </a:ext>
                </a:extLst>
              </a:tr>
              <a:tr h="339626">
                <a:tc>
                  <a:txBody>
                    <a:bodyPr/>
                    <a:lstStyle/>
                    <a:p>
                      <a:pPr algn="l" fontAlgn="b"/>
                      <a:r>
                        <a:rPr lang="en-US" sz="1100" b="0" i="0" u="none" strike="noStrike">
                          <a:solidFill>
                            <a:srgbClr val="000000"/>
                          </a:solidFill>
                          <a:effectLst/>
                          <a:latin typeface="Constantia" panose="02030602050306030303" pitchFamily="18" charset="0"/>
                        </a:rPr>
                        <a:t>Legislative</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ECEFE9"/>
                    </a:solidFill>
                  </a:tcPr>
                </a:tc>
                <a:tc>
                  <a:txBody>
                    <a:bodyPr/>
                    <a:lstStyle/>
                    <a:p>
                      <a:pPr algn="l" fontAlgn="b"/>
                      <a:r>
                        <a:rPr lang="en-US" sz="1100" b="0" i="0" u="none" strike="noStrike" dirty="0">
                          <a:solidFill>
                            <a:srgbClr val="000000"/>
                          </a:solidFill>
                          <a:effectLst/>
                          <a:latin typeface="Constantia" panose="02030602050306030303" pitchFamily="18" charset="0"/>
                        </a:rPr>
                        <a:t> $                    5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solidFill>
                      <a:srgbClr val="ECEFE9"/>
                    </a:solidFill>
                  </a:tcPr>
                </a:tc>
                <a:extLst>
                  <a:ext uri="{0D108BD9-81ED-4DB2-BD59-A6C34878D82A}">
                    <a16:rowId xmlns:a16="http://schemas.microsoft.com/office/drawing/2014/main" val="2434925852"/>
                  </a:ext>
                </a:extLst>
              </a:tr>
            </a:tbl>
          </a:graphicData>
        </a:graphic>
      </p:graphicFrame>
      <p:sp>
        <p:nvSpPr>
          <p:cNvPr id="2" name="TextBox 1"/>
          <p:cNvSpPr txBox="1"/>
          <p:nvPr/>
        </p:nvSpPr>
        <p:spPr>
          <a:xfrm>
            <a:off x="762000" y="6096000"/>
            <a:ext cx="5213543" cy="369332"/>
          </a:xfrm>
          <a:prstGeom prst="rect">
            <a:avLst/>
          </a:prstGeom>
          <a:noFill/>
        </p:spPr>
        <p:txBody>
          <a:bodyPr wrap="none" rtlCol="0">
            <a:spAutoFit/>
          </a:bodyPr>
          <a:lstStyle/>
          <a:p>
            <a:r>
              <a:rPr lang="en-US" dirty="0"/>
              <a:t>$1.298 trillion in discretionary spending for FY2021</a:t>
            </a:r>
          </a:p>
        </p:txBody>
      </p:sp>
    </p:spTree>
    <p:extLst>
      <p:ext uri="{BB962C8B-B14F-4D97-AF65-F5344CB8AC3E}">
        <p14:creationId xmlns:p14="http://schemas.microsoft.com/office/powerpoint/2010/main" val="20337195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a:xfrm>
            <a:off x="533400" y="0"/>
            <a:ext cx="8229600" cy="1143000"/>
          </a:xfrm>
        </p:spPr>
        <p:txBody>
          <a:bodyPr/>
          <a:lstStyle/>
          <a:p>
            <a:pPr eaLnBrk="1" hangingPunct="1"/>
            <a:r>
              <a:rPr lang="en-US" sz="2400" dirty="0"/>
              <a:t>FY 2021 CJS Subcommittee Appropriations</a:t>
            </a:r>
          </a:p>
        </p:txBody>
      </p:sp>
      <p:graphicFrame>
        <p:nvGraphicFramePr>
          <p:cNvPr id="2" name="Table 1">
            <a:extLst>
              <a:ext uri="{FF2B5EF4-FFF2-40B4-BE49-F238E27FC236}">
                <a16:creationId xmlns:a16="http://schemas.microsoft.com/office/drawing/2014/main" id="{5CE356AE-11C5-469F-AA3C-E4A01164DFDD}"/>
              </a:ext>
            </a:extLst>
          </p:cNvPr>
          <p:cNvGraphicFramePr>
            <a:graphicFrameLocks noGrp="1"/>
          </p:cNvGraphicFramePr>
          <p:nvPr/>
        </p:nvGraphicFramePr>
        <p:xfrm>
          <a:off x="3378200" y="3263106"/>
          <a:ext cx="2387600" cy="1200150"/>
        </p:xfrm>
        <a:graphic>
          <a:graphicData uri="http://schemas.openxmlformats.org/drawingml/2006/table">
            <a:tbl>
              <a:tblPr/>
              <a:tblGrid>
                <a:gridCol w="1521976">
                  <a:extLst>
                    <a:ext uri="{9D8B030D-6E8A-4147-A177-3AD203B41FA5}">
                      <a16:colId xmlns:a16="http://schemas.microsoft.com/office/drawing/2014/main" val="371742086"/>
                    </a:ext>
                  </a:extLst>
                </a:gridCol>
                <a:gridCol w="865624">
                  <a:extLst>
                    <a:ext uri="{9D8B030D-6E8A-4147-A177-3AD203B41FA5}">
                      <a16:colId xmlns:a16="http://schemas.microsoft.com/office/drawing/2014/main" val="3896432154"/>
                    </a:ext>
                  </a:extLst>
                </a:gridCol>
              </a:tblGrid>
              <a:tr h="200025">
                <a:tc>
                  <a:txBody>
                    <a:bodyPr/>
                    <a:lstStyle/>
                    <a:p>
                      <a:pPr algn="l" fontAlgn="b"/>
                      <a:r>
                        <a:rPr lang="en-US" sz="1100" b="1" i="0" u="none" strike="noStrike">
                          <a:solidFill>
                            <a:srgbClr val="FFFFFF"/>
                          </a:solidFill>
                          <a:effectLst/>
                          <a:latin typeface="Franklin Gothic Book" panose="020B0503020102020204" pitchFamily="34" charset="0"/>
                        </a:rPr>
                        <a:t>Agency</a:t>
                      </a:r>
                    </a:p>
                  </a:txBody>
                  <a:tcPr marL="9525" marR="9525" marT="9525" marB="0" anchor="b">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A5B592"/>
                    </a:solidFill>
                  </a:tcPr>
                </a:tc>
                <a:tc>
                  <a:txBody>
                    <a:bodyPr/>
                    <a:lstStyle/>
                    <a:p>
                      <a:pPr algn="l" fontAlgn="b"/>
                      <a:r>
                        <a:rPr lang="en-US" sz="1100" b="1" i="0" u="none" strike="noStrike">
                          <a:solidFill>
                            <a:srgbClr val="FFFFFF"/>
                          </a:solidFill>
                          <a:effectLst/>
                          <a:latin typeface="Franklin Gothic Book" panose="020B0503020102020204" pitchFamily="34" charset="0"/>
                        </a:rPr>
                        <a:t>2021 Level</a:t>
                      </a:r>
                    </a:p>
                  </a:txBody>
                  <a:tcPr marL="9525" marR="9525" marT="9525" marB="0" anchor="b">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rgbClr val="A5B592"/>
                    </a:solidFill>
                  </a:tcPr>
                </a:tc>
                <a:extLst>
                  <a:ext uri="{0D108BD9-81ED-4DB2-BD59-A6C34878D82A}">
                    <a16:rowId xmlns:a16="http://schemas.microsoft.com/office/drawing/2014/main" val="3743482410"/>
                  </a:ext>
                </a:extLst>
              </a:tr>
              <a:tr h="200025">
                <a:tc>
                  <a:txBody>
                    <a:bodyPr/>
                    <a:lstStyle/>
                    <a:p>
                      <a:pPr algn="l" fontAlgn="b"/>
                      <a:r>
                        <a:rPr lang="en-US" sz="1100" b="0" i="0" u="none" strike="noStrike">
                          <a:solidFill>
                            <a:srgbClr val="000000"/>
                          </a:solidFill>
                          <a:effectLst/>
                          <a:latin typeface="Franklin Gothic Book" panose="020B0503020102020204" pitchFamily="34" charset="0"/>
                        </a:rPr>
                        <a:t>Commerce</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Franklin Gothic Book" panose="020B0503020102020204" pitchFamily="34" charset="0"/>
                        </a:rPr>
                        <a:t> $           9.6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1810737394"/>
                  </a:ext>
                </a:extLst>
              </a:tr>
              <a:tr h="200025">
                <a:tc>
                  <a:txBody>
                    <a:bodyPr/>
                    <a:lstStyle/>
                    <a:p>
                      <a:pPr algn="l" fontAlgn="b"/>
                      <a:r>
                        <a:rPr lang="en-US" sz="1100" b="0" i="0" u="none" strike="noStrike">
                          <a:solidFill>
                            <a:srgbClr val="000000"/>
                          </a:solidFill>
                          <a:effectLst/>
                          <a:latin typeface="Franklin Gothic Book" panose="020B0503020102020204" pitchFamily="34" charset="0"/>
                        </a:rPr>
                        <a:t>Justice</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Franklin Gothic Book" panose="020B0503020102020204" pitchFamily="34" charset="0"/>
                        </a:rPr>
                        <a:t> $         33.7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1269119484"/>
                  </a:ext>
                </a:extLst>
              </a:tr>
              <a:tr h="200025">
                <a:tc>
                  <a:txBody>
                    <a:bodyPr/>
                    <a:lstStyle/>
                    <a:p>
                      <a:pPr algn="l" fontAlgn="b"/>
                      <a:r>
                        <a:rPr lang="en-US" sz="1100" b="0" i="0" u="none" strike="noStrike">
                          <a:solidFill>
                            <a:srgbClr val="000000"/>
                          </a:solidFill>
                          <a:effectLst/>
                          <a:latin typeface="Franklin Gothic Book" panose="020B0503020102020204" pitchFamily="34" charset="0"/>
                        </a:rPr>
                        <a:t>NASA</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Franklin Gothic Book" panose="020B0503020102020204" pitchFamily="34" charset="0"/>
                        </a:rPr>
                        <a:t> $         23.5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777073405"/>
                  </a:ext>
                </a:extLst>
              </a:tr>
              <a:tr h="200025">
                <a:tc>
                  <a:txBody>
                    <a:bodyPr/>
                    <a:lstStyle/>
                    <a:p>
                      <a:pPr algn="l" fontAlgn="b"/>
                      <a:r>
                        <a:rPr lang="en-US" sz="1100" b="0" i="0" u="none" strike="noStrike">
                          <a:solidFill>
                            <a:srgbClr val="000000"/>
                          </a:solidFill>
                          <a:effectLst/>
                          <a:latin typeface="Franklin Gothic Book" panose="020B0503020102020204" pitchFamily="34" charset="0"/>
                        </a:rPr>
                        <a:t>NSF</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Franklin Gothic Book" panose="020B0503020102020204" pitchFamily="34" charset="0"/>
                        </a:rPr>
                        <a:t> $           8.5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3692581596"/>
                  </a:ext>
                </a:extLst>
              </a:tr>
              <a:tr h="200025">
                <a:tc>
                  <a:txBody>
                    <a:bodyPr/>
                    <a:lstStyle/>
                    <a:p>
                      <a:pPr algn="l" fontAlgn="b"/>
                      <a:r>
                        <a:rPr lang="en-US" sz="1100" b="0" i="0" u="none" strike="noStrike">
                          <a:solidFill>
                            <a:srgbClr val="000000"/>
                          </a:solidFill>
                          <a:effectLst/>
                          <a:latin typeface="Franklin Gothic Book" panose="020B0503020102020204" pitchFamily="34" charset="0"/>
                        </a:rPr>
                        <a:t>Others (OSTP/NSC/etc)</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DBE1D2"/>
                    </a:solidFill>
                  </a:tcPr>
                </a:tc>
                <a:tc>
                  <a:txBody>
                    <a:bodyPr/>
                    <a:lstStyle/>
                    <a:p>
                      <a:pPr algn="l" fontAlgn="b"/>
                      <a:r>
                        <a:rPr lang="en-US" sz="1100" b="0" i="0" u="none" strike="noStrike" dirty="0">
                          <a:solidFill>
                            <a:srgbClr val="000000"/>
                          </a:solidFill>
                          <a:effectLst/>
                          <a:latin typeface="Franklin Gothic Book" panose="020B0503020102020204" pitchFamily="34" charset="0"/>
                        </a:rPr>
                        <a:t> $           0.2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solidFill>
                      <a:srgbClr val="DBE1D2"/>
                    </a:solidFill>
                  </a:tcPr>
                </a:tc>
                <a:extLst>
                  <a:ext uri="{0D108BD9-81ED-4DB2-BD59-A6C34878D82A}">
                    <a16:rowId xmlns:a16="http://schemas.microsoft.com/office/drawing/2014/main" val="2357501106"/>
                  </a:ext>
                </a:extLst>
              </a:tr>
            </a:tbl>
          </a:graphicData>
        </a:graphic>
      </p:graphicFrame>
      <p:pic>
        <p:nvPicPr>
          <p:cNvPr id="4" name="Picture 3" descr="A picture containing text, accessory&#10;&#10;Description automatically generated">
            <a:extLst>
              <a:ext uri="{FF2B5EF4-FFF2-40B4-BE49-F238E27FC236}">
                <a16:creationId xmlns:a16="http://schemas.microsoft.com/office/drawing/2014/main" id="{9C6B5C50-5F1D-4457-9135-BA94CCE707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990600"/>
            <a:ext cx="6543675" cy="3886200"/>
          </a:xfrm>
          <a:prstGeom prst="rect">
            <a:avLst/>
          </a:prstGeom>
        </p:spPr>
      </p:pic>
      <p:graphicFrame>
        <p:nvGraphicFramePr>
          <p:cNvPr id="10" name="Table 9">
            <a:extLst>
              <a:ext uri="{FF2B5EF4-FFF2-40B4-BE49-F238E27FC236}">
                <a16:creationId xmlns:a16="http://schemas.microsoft.com/office/drawing/2014/main" id="{EA1FB3AA-CED8-420F-A14B-80E305E0FDAC}"/>
              </a:ext>
            </a:extLst>
          </p:cNvPr>
          <p:cNvGraphicFramePr>
            <a:graphicFrameLocks noGrp="1"/>
          </p:cNvGraphicFramePr>
          <p:nvPr/>
        </p:nvGraphicFramePr>
        <p:xfrm>
          <a:off x="6086475" y="1905000"/>
          <a:ext cx="2905125" cy="1524000"/>
        </p:xfrm>
        <a:graphic>
          <a:graphicData uri="http://schemas.openxmlformats.org/drawingml/2006/table">
            <a:tbl>
              <a:tblPr/>
              <a:tblGrid>
                <a:gridCol w="1746696">
                  <a:extLst>
                    <a:ext uri="{9D8B030D-6E8A-4147-A177-3AD203B41FA5}">
                      <a16:colId xmlns:a16="http://schemas.microsoft.com/office/drawing/2014/main" val="2655426012"/>
                    </a:ext>
                  </a:extLst>
                </a:gridCol>
                <a:gridCol w="1158429">
                  <a:extLst>
                    <a:ext uri="{9D8B030D-6E8A-4147-A177-3AD203B41FA5}">
                      <a16:colId xmlns:a16="http://schemas.microsoft.com/office/drawing/2014/main" val="242296470"/>
                    </a:ext>
                  </a:extLst>
                </a:gridCol>
              </a:tblGrid>
              <a:tr h="254000">
                <a:tc>
                  <a:txBody>
                    <a:bodyPr/>
                    <a:lstStyle/>
                    <a:p>
                      <a:pPr algn="l" fontAlgn="b"/>
                      <a:r>
                        <a:rPr lang="en-US" sz="1100" b="1" i="0" u="none" strike="noStrike">
                          <a:solidFill>
                            <a:srgbClr val="FFFFFF"/>
                          </a:solidFill>
                          <a:effectLst/>
                          <a:latin typeface="Franklin Gothic Book" panose="020B0503020102020204" pitchFamily="34" charset="0"/>
                        </a:rPr>
                        <a:t>Agency</a:t>
                      </a:r>
                    </a:p>
                  </a:txBody>
                  <a:tcPr marL="9525" marR="9525" marT="9525" marB="0" anchor="b">
                    <a:lnL>
                      <a:noFill/>
                    </a:lnL>
                    <a:lnR w="6350" cap="flat" cmpd="sng" algn="ctr">
                      <a:solidFill>
                        <a:srgbClr val="FFFFFF"/>
                      </a:solidFill>
                      <a:prstDash val="solid"/>
                      <a:round/>
                      <a:headEnd type="none" w="med" len="med"/>
                      <a:tailEnd type="none" w="med" len="med"/>
                    </a:lnR>
                    <a:lnT>
                      <a:noFill/>
                    </a:lnT>
                    <a:lnB w="6350" cap="flat" cmpd="sng" algn="ctr">
                      <a:solidFill>
                        <a:srgbClr val="FFFFFF"/>
                      </a:solidFill>
                      <a:prstDash val="solid"/>
                      <a:round/>
                      <a:headEnd type="none" w="med" len="med"/>
                      <a:tailEnd type="none" w="med" len="med"/>
                    </a:lnB>
                    <a:solidFill>
                      <a:srgbClr val="A5B592"/>
                    </a:solidFill>
                  </a:tcPr>
                </a:tc>
                <a:tc>
                  <a:txBody>
                    <a:bodyPr/>
                    <a:lstStyle/>
                    <a:p>
                      <a:pPr algn="l" fontAlgn="b"/>
                      <a:r>
                        <a:rPr lang="en-US" sz="1100" b="1" i="0" u="none" strike="noStrike">
                          <a:solidFill>
                            <a:srgbClr val="FFFFFF"/>
                          </a:solidFill>
                          <a:effectLst/>
                          <a:latin typeface="Franklin Gothic Book" panose="020B0503020102020204" pitchFamily="34" charset="0"/>
                        </a:rPr>
                        <a:t>2021 Level</a:t>
                      </a:r>
                    </a:p>
                  </a:txBody>
                  <a:tcPr marL="9525" marR="9525" marT="9525" marB="0" anchor="b">
                    <a:lnL w="6350" cap="flat" cmpd="sng" algn="ctr">
                      <a:solidFill>
                        <a:srgbClr val="FFFFFF"/>
                      </a:solidFill>
                      <a:prstDash val="solid"/>
                      <a:round/>
                      <a:headEnd type="none" w="med" len="med"/>
                      <a:tailEnd type="none" w="med" len="med"/>
                    </a:lnL>
                    <a:lnR>
                      <a:noFill/>
                    </a:lnR>
                    <a:lnT>
                      <a:noFill/>
                    </a:lnT>
                    <a:lnB w="6350" cap="flat" cmpd="sng" algn="ctr">
                      <a:solidFill>
                        <a:srgbClr val="FFFFFF"/>
                      </a:solidFill>
                      <a:prstDash val="solid"/>
                      <a:round/>
                      <a:headEnd type="none" w="med" len="med"/>
                      <a:tailEnd type="none" w="med" len="med"/>
                    </a:lnB>
                    <a:solidFill>
                      <a:srgbClr val="A5B592"/>
                    </a:solidFill>
                  </a:tcPr>
                </a:tc>
                <a:extLst>
                  <a:ext uri="{0D108BD9-81ED-4DB2-BD59-A6C34878D82A}">
                    <a16:rowId xmlns:a16="http://schemas.microsoft.com/office/drawing/2014/main" val="1092456107"/>
                  </a:ext>
                </a:extLst>
              </a:tr>
              <a:tr h="254000">
                <a:tc>
                  <a:txBody>
                    <a:bodyPr/>
                    <a:lstStyle/>
                    <a:p>
                      <a:pPr algn="l" fontAlgn="b"/>
                      <a:r>
                        <a:rPr lang="en-US" sz="1100" b="0" i="0" u="none" strike="noStrike">
                          <a:solidFill>
                            <a:srgbClr val="000000"/>
                          </a:solidFill>
                          <a:effectLst/>
                          <a:latin typeface="Franklin Gothic Book" panose="020B0503020102020204" pitchFamily="34" charset="0"/>
                        </a:rPr>
                        <a:t>Commerce</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Franklin Gothic Book" panose="020B0503020102020204" pitchFamily="34" charset="0"/>
                        </a:rPr>
                        <a:t> $           9.6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1929568919"/>
                  </a:ext>
                </a:extLst>
              </a:tr>
              <a:tr h="254000">
                <a:tc>
                  <a:txBody>
                    <a:bodyPr/>
                    <a:lstStyle/>
                    <a:p>
                      <a:pPr algn="l" fontAlgn="b"/>
                      <a:r>
                        <a:rPr lang="en-US" sz="1100" b="0" i="0" u="none" strike="noStrike">
                          <a:solidFill>
                            <a:srgbClr val="000000"/>
                          </a:solidFill>
                          <a:effectLst/>
                          <a:latin typeface="Franklin Gothic Book" panose="020B0503020102020204" pitchFamily="34" charset="0"/>
                        </a:rPr>
                        <a:t>Justice</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dirty="0">
                          <a:solidFill>
                            <a:srgbClr val="000000"/>
                          </a:solidFill>
                          <a:effectLst/>
                          <a:latin typeface="Franklin Gothic Book" panose="020B0503020102020204" pitchFamily="34" charset="0"/>
                        </a:rPr>
                        <a:t> $         33.7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2943605196"/>
                  </a:ext>
                </a:extLst>
              </a:tr>
              <a:tr h="254000">
                <a:tc>
                  <a:txBody>
                    <a:bodyPr/>
                    <a:lstStyle/>
                    <a:p>
                      <a:pPr algn="l" fontAlgn="b"/>
                      <a:r>
                        <a:rPr lang="en-US" sz="1100" b="0" i="0" u="none" strike="noStrike">
                          <a:solidFill>
                            <a:srgbClr val="000000"/>
                          </a:solidFill>
                          <a:effectLst/>
                          <a:latin typeface="Franklin Gothic Book" panose="020B0503020102020204" pitchFamily="34" charset="0"/>
                        </a:rPr>
                        <a:t>NASA</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tc>
                  <a:txBody>
                    <a:bodyPr/>
                    <a:lstStyle/>
                    <a:p>
                      <a:pPr algn="l" fontAlgn="b"/>
                      <a:r>
                        <a:rPr lang="en-US" sz="1100" b="0" i="0" u="none" strike="noStrike">
                          <a:solidFill>
                            <a:srgbClr val="000000"/>
                          </a:solidFill>
                          <a:effectLst/>
                          <a:latin typeface="Franklin Gothic Book" panose="020B0503020102020204" pitchFamily="34" charset="0"/>
                        </a:rPr>
                        <a:t> $         23.5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DBE1D2"/>
                    </a:solidFill>
                  </a:tcPr>
                </a:tc>
                <a:extLst>
                  <a:ext uri="{0D108BD9-81ED-4DB2-BD59-A6C34878D82A}">
                    <a16:rowId xmlns:a16="http://schemas.microsoft.com/office/drawing/2014/main" val="1543846887"/>
                  </a:ext>
                </a:extLst>
              </a:tr>
              <a:tr h="254000">
                <a:tc>
                  <a:txBody>
                    <a:bodyPr/>
                    <a:lstStyle/>
                    <a:p>
                      <a:pPr algn="l" fontAlgn="b"/>
                      <a:r>
                        <a:rPr lang="en-US" sz="1100" b="0" i="0" u="none" strike="noStrike">
                          <a:solidFill>
                            <a:srgbClr val="000000"/>
                          </a:solidFill>
                          <a:effectLst/>
                          <a:latin typeface="Franklin Gothic Book" panose="020B0503020102020204" pitchFamily="34" charset="0"/>
                        </a:rPr>
                        <a:t>NSF</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tc>
                  <a:txBody>
                    <a:bodyPr/>
                    <a:lstStyle/>
                    <a:p>
                      <a:pPr algn="l" fontAlgn="b"/>
                      <a:r>
                        <a:rPr lang="en-US" sz="1100" b="0" i="0" u="none" strike="noStrike">
                          <a:solidFill>
                            <a:srgbClr val="000000"/>
                          </a:solidFill>
                          <a:effectLst/>
                          <a:latin typeface="Franklin Gothic Book" panose="020B0503020102020204" pitchFamily="34" charset="0"/>
                        </a:rPr>
                        <a:t> $           8.5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ECEFE9"/>
                    </a:solidFill>
                  </a:tcPr>
                </a:tc>
                <a:extLst>
                  <a:ext uri="{0D108BD9-81ED-4DB2-BD59-A6C34878D82A}">
                    <a16:rowId xmlns:a16="http://schemas.microsoft.com/office/drawing/2014/main" val="3726485619"/>
                  </a:ext>
                </a:extLst>
              </a:tr>
              <a:tr h="254000">
                <a:tc>
                  <a:txBody>
                    <a:bodyPr/>
                    <a:lstStyle/>
                    <a:p>
                      <a:pPr algn="l" fontAlgn="b"/>
                      <a:r>
                        <a:rPr lang="en-US" sz="1100" b="0" i="0" u="none" strike="noStrike">
                          <a:solidFill>
                            <a:srgbClr val="000000"/>
                          </a:solidFill>
                          <a:effectLst/>
                          <a:latin typeface="Franklin Gothic Book" panose="020B0503020102020204" pitchFamily="34" charset="0"/>
                        </a:rPr>
                        <a:t>Others (OSTP/NSC/etc)</a:t>
                      </a:r>
                    </a:p>
                  </a:txBody>
                  <a:tcPr marL="9525" marR="9525" marT="9525" marB="0" anchor="b">
                    <a:lnL>
                      <a:noFill/>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a:noFill/>
                    </a:lnB>
                    <a:solidFill>
                      <a:srgbClr val="DBE1D2"/>
                    </a:solidFill>
                  </a:tcPr>
                </a:tc>
                <a:tc>
                  <a:txBody>
                    <a:bodyPr/>
                    <a:lstStyle/>
                    <a:p>
                      <a:pPr algn="l" fontAlgn="b"/>
                      <a:r>
                        <a:rPr lang="en-US" sz="1100" b="0" i="0" u="none" strike="noStrike" dirty="0">
                          <a:solidFill>
                            <a:srgbClr val="000000"/>
                          </a:solidFill>
                          <a:effectLst/>
                          <a:latin typeface="Franklin Gothic Book" panose="020B0503020102020204" pitchFamily="34" charset="0"/>
                        </a:rPr>
                        <a:t> $           0.2 </a:t>
                      </a:r>
                    </a:p>
                  </a:txBody>
                  <a:tcPr marL="9525" marR="9525" marT="9525" marB="0" anchor="b">
                    <a:lnL w="6350" cap="flat" cmpd="sng" algn="ctr">
                      <a:solidFill>
                        <a:srgbClr val="FFFFFF"/>
                      </a:solidFill>
                      <a:prstDash val="solid"/>
                      <a:round/>
                      <a:headEnd type="none" w="med" len="med"/>
                      <a:tailEnd type="none" w="med" len="med"/>
                    </a:lnL>
                    <a:lnR>
                      <a:noFill/>
                    </a:lnR>
                    <a:lnT w="6350" cap="flat" cmpd="sng" algn="ctr">
                      <a:solidFill>
                        <a:srgbClr val="FFFFFF"/>
                      </a:solidFill>
                      <a:prstDash val="solid"/>
                      <a:round/>
                      <a:headEnd type="none" w="med" len="med"/>
                      <a:tailEnd type="none" w="med" len="med"/>
                    </a:lnT>
                    <a:lnB>
                      <a:noFill/>
                    </a:lnB>
                    <a:solidFill>
                      <a:srgbClr val="DBE1D2"/>
                    </a:solidFill>
                  </a:tcPr>
                </a:tc>
                <a:extLst>
                  <a:ext uri="{0D108BD9-81ED-4DB2-BD59-A6C34878D82A}">
                    <a16:rowId xmlns:a16="http://schemas.microsoft.com/office/drawing/2014/main" val="2649270362"/>
                  </a:ext>
                </a:extLst>
              </a:tr>
            </a:tbl>
          </a:graphicData>
        </a:graphic>
      </p:graphicFrame>
    </p:spTree>
    <p:extLst>
      <p:ext uri="{BB962C8B-B14F-4D97-AF65-F5344CB8AC3E}">
        <p14:creationId xmlns:p14="http://schemas.microsoft.com/office/powerpoint/2010/main" val="24865056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ctrTitle"/>
          </p:nvPr>
        </p:nvSpPr>
        <p:spPr/>
        <p:txBody>
          <a:bodyPr/>
          <a:lstStyle/>
          <a:p>
            <a:pPr eaLnBrk="1" hangingPunct="1"/>
            <a:r>
              <a:rPr lang="en-US" dirty="0"/>
              <a:t>HOW MANY ELECTED OFFICIALS ARE ELECTED ON A NATIONAL BASIS?</a:t>
            </a:r>
          </a:p>
        </p:txBody>
      </p:sp>
      <p:sp>
        <p:nvSpPr>
          <p:cNvPr id="50179" name="Slide Number Placeholder 3"/>
          <p:cNvSpPr>
            <a:spLocks noGrp="1"/>
          </p:cNvSpPr>
          <p:nvPr>
            <p:ph type="sldNum" sz="quarter" idx="12"/>
          </p:nvPr>
        </p:nvSpPr>
        <p:spPr>
          <a:noFill/>
        </p:spPr>
        <p:txBody>
          <a:bodyPr/>
          <a:lstStyle/>
          <a:p>
            <a:fld id="{CC2E541B-DCE3-4554-9A92-BB6E2E0B5572}" type="slidenum">
              <a:rPr lang="en-US" smtClean="0"/>
              <a:pPr/>
              <a:t>4</a:t>
            </a:fld>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152400"/>
            <a:ext cx="8229600" cy="1143000"/>
          </a:xfrm>
        </p:spPr>
        <p:txBody>
          <a:bodyPr/>
          <a:lstStyle/>
          <a:p>
            <a:pPr eaLnBrk="1" hangingPunct="1"/>
            <a:r>
              <a:rPr lang="en-US" sz="2400" dirty="0"/>
              <a:t>Agencies Funded by the Subcommittee on </a:t>
            </a:r>
            <a:br>
              <a:rPr lang="en-US" sz="2400" dirty="0"/>
            </a:br>
            <a:r>
              <a:rPr lang="en-US" sz="2400" dirty="0"/>
              <a:t>Commerce, Justice and Science</a:t>
            </a:r>
          </a:p>
        </p:txBody>
      </p:sp>
      <p:sp>
        <p:nvSpPr>
          <p:cNvPr id="7171" name="Rectangle 3"/>
          <p:cNvSpPr>
            <a:spLocks noGrp="1" noChangeArrowheads="1"/>
          </p:cNvSpPr>
          <p:nvPr>
            <p:ph type="body" idx="1"/>
          </p:nvPr>
        </p:nvSpPr>
        <p:spPr>
          <a:xfrm>
            <a:off x="457200" y="1295400"/>
            <a:ext cx="8229600" cy="4525963"/>
          </a:xfrm>
        </p:spPr>
        <p:txBody>
          <a:bodyPr/>
          <a:lstStyle/>
          <a:p>
            <a:pPr marL="0" indent="0" eaLnBrk="1" hangingPunct="1">
              <a:lnSpc>
                <a:spcPct val="80000"/>
              </a:lnSpc>
              <a:buFontTx/>
              <a:buNone/>
            </a:pPr>
            <a:r>
              <a:rPr lang="en-US" dirty="0"/>
              <a:t>Department of Commerce </a:t>
            </a:r>
          </a:p>
          <a:p>
            <a:pPr marL="0" indent="0" eaLnBrk="1" hangingPunct="1">
              <a:lnSpc>
                <a:spcPct val="80000"/>
              </a:lnSpc>
              <a:buFontTx/>
              <a:buNone/>
            </a:pPr>
            <a:r>
              <a:rPr lang="en-US" dirty="0"/>
              <a:t>Department of Justice </a:t>
            </a:r>
          </a:p>
          <a:p>
            <a:pPr marL="0" indent="0" eaLnBrk="1" hangingPunct="1">
              <a:lnSpc>
                <a:spcPct val="80000"/>
              </a:lnSpc>
              <a:buFontTx/>
              <a:buNone/>
            </a:pPr>
            <a:r>
              <a:rPr lang="en-US" dirty="0"/>
              <a:t>National Aeronautics and Space Administration</a:t>
            </a:r>
          </a:p>
          <a:p>
            <a:pPr marL="0" indent="0" eaLnBrk="1" hangingPunct="1">
              <a:lnSpc>
                <a:spcPct val="80000"/>
              </a:lnSpc>
              <a:buFontTx/>
              <a:buNone/>
            </a:pPr>
            <a:r>
              <a:rPr lang="en-US" dirty="0"/>
              <a:t>National Science Foundation</a:t>
            </a:r>
          </a:p>
          <a:p>
            <a:pPr marL="0" indent="0" eaLnBrk="1" hangingPunct="1">
              <a:lnSpc>
                <a:spcPct val="80000"/>
              </a:lnSpc>
              <a:buFontTx/>
              <a:buNone/>
            </a:pPr>
            <a:r>
              <a:rPr lang="en-US" dirty="0"/>
              <a:t>Related Agencies: </a:t>
            </a:r>
          </a:p>
          <a:p>
            <a:pPr marL="0" indent="0" eaLnBrk="1" hangingPunct="1">
              <a:lnSpc>
                <a:spcPct val="80000"/>
              </a:lnSpc>
              <a:buFontTx/>
              <a:buNone/>
            </a:pPr>
            <a:r>
              <a:rPr lang="en-US" dirty="0"/>
              <a:t>	Commission on Civil Rights</a:t>
            </a:r>
          </a:p>
          <a:p>
            <a:pPr marL="0" indent="0" eaLnBrk="1" hangingPunct="1">
              <a:lnSpc>
                <a:spcPct val="80000"/>
              </a:lnSpc>
              <a:buFontTx/>
              <a:buNone/>
            </a:pPr>
            <a:r>
              <a:rPr lang="en-US" dirty="0"/>
              <a:t>	Equal Employment Opportunity Commission</a:t>
            </a:r>
          </a:p>
          <a:p>
            <a:pPr marL="0" indent="0" eaLnBrk="1" hangingPunct="1">
              <a:lnSpc>
                <a:spcPct val="80000"/>
              </a:lnSpc>
              <a:buFontTx/>
              <a:buNone/>
            </a:pPr>
            <a:r>
              <a:rPr lang="en-US" dirty="0"/>
              <a:t>	International Trade Commission</a:t>
            </a:r>
          </a:p>
          <a:p>
            <a:pPr marL="0" indent="0" eaLnBrk="1" hangingPunct="1">
              <a:lnSpc>
                <a:spcPct val="80000"/>
              </a:lnSpc>
              <a:buFontTx/>
              <a:buNone/>
            </a:pPr>
            <a:r>
              <a:rPr lang="en-US" dirty="0"/>
              <a:t>	Legal Services Corporation</a:t>
            </a:r>
          </a:p>
          <a:p>
            <a:pPr marL="0" indent="0" eaLnBrk="1" hangingPunct="1">
              <a:lnSpc>
                <a:spcPct val="80000"/>
              </a:lnSpc>
              <a:buFontTx/>
              <a:buNone/>
            </a:pPr>
            <a:r>
              <a:rPr lang="en-US" dirty="0"/>
              <a:t>	Marine Mammal Commission</a:t>
            </a:r>
          </a:p>
          <a:p>
            <a:pPr marL="0" indent="0" eaLnBrk="1" hangingPunct="1">
              <a:lnSpc>
                <a:spcPct val="80000"/>
              </a:lnSpc>
              <a:buFontTx/>
              <a:buNone/>
            </a:pPr>
            <a:r>
              <a:rPr lang="en-US" dirty="0"/>
              <a:t>	Office of Science and Technology Policy</a:t>
            </a:r>
          </a:p>
          <a:p>
            <a:pPr marL="0" indent="0" eaLnBrk="1" hangingPunct="1">
              <a:lnSpc>
                <a:spcPct val="80000"/>
              </a:lnSpc>
              <a:buFontTx/>
              <a:buNone/>
            </a:pPr>
            <a:r>
              <a:rPr lang="en-US" dirty="0"/>
              <a:t>	Office of the United States Trade Representative</a:t>
            </a:r>
          </a:p>
          <a:p>
            <a:pPr marL="0" indent="0" eaLnBrk="1" hangingPunct="1">
              <a:lnSpc>
                <a:spcPct val="80000"/>
              </a:lnSpc>
              <a:buFontTx/>
              <a:buNone/>
            </a:pPr>
            <a:r>
              <a:rPr lang="en-US" dirty="0"/>
              <a:t>	State Justice Institute</a:t>
            </a:r>
          </a:p>
        </p:txBody>
      </p:sp>
      <p:sp>
        <p:nvSpPr>
          <p:cNvPr id="7172" name="Text Box 4"/>
          <p:cNvSpPr txBox="1">
            <a:spLocks noChangeArrowheads="1"/>
          </p:cNvSpPr>
          <p:nvPr/>
        </p:nvSpPr>
        <p:spPr bwMode="auto">
          <a:xfrm>
            <a:off x="304800" y="5715000"/>
            <a:ext cx="8397875" cy="646331"/>
          </a:xfrm>
          <a:prstGeom prst="rect">
            <a:avLst/>
          </a:prstGeom>
          <a:noFill/>
          <a:ln w="9525">
            <a:noFill/>
            <a:miter lim="800000"/>
            <a:headEnd/>
            <a:tailEnd/>
          </a:ln>
        </p:spPr>
        <p:txBody>
          <a:bodyPr>
            <a:spAutoFit/>
          </a:bodyPr>
          <a:lstStyle/>
          <a:p>
            <a:r>
              <a:rPr lang="en-US" b="1" i="1" dirty="0">
                <a:solidFill>
                  <a:srgbClr val="FF3300"/>
                </a:solidFill>
                <a:latin typeface="Eras Demi ITC" pitchFamily="34" charset="0"/>
              </a:rPr>
              <a:t>NASA competed with all these agencies for the 71 billion allocated to the CJS Appropriations Subcommittee in FY2021.  </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Number Placeholder 5"/>
          <p:cNvSpPr>
            <a:spLocks noGrp="1"/>
          </p:cNvSpPr>
          <p:nvPr>
            <p:ph type="sldNum" sz="quarter" idx="12"/>
          </p:nvPr>
        </p:nvSpPr>
        <p:spPr>
          <a:noFill/>
        </p:spPr>
        <p:txBody>
          <a:bodyPr/>
          <a:lstStyle/>
          <a:p>
            <a:fld id="{4CE38BAC-0C95-4CF6-8701-DF92F8DAD88F}" type="slidenum">
              <a:rPr lang="en-US" smtClean="0"/>
              <a:pPr/>
              <a:t>41</a:t>
            </a:fld>
            <a:endParaRPr lang="en-US"/>
          </a:p>
        </p:txBody>
      </p:sp>
      <p:sp>
        <p:nvSpPr>
          <p:cNvPr id="62466" name="Rectangle 2"/>
          <p:cNvSpPr>
            <a:spLocks noGrp="1" noChangeArrowheads="1"/>
          </p:cNvSpPr>
          <p:nvPr>
            <p:ph type="title"/>
          </p:nvPr>
        </p:nvSpPr>
        <p:spPr/>
        <p:txBody>
          <a:bodyPr lIns="92075" tIns="46038" rIns="92075" bIns="46038"/>
          <a:lstStyle/>
          <a:p>
            <a:pPr eaLnBrk="1" hangingPunct="1"/>
            <a:r>
              <a:rPr lang="en-US"/>
              <a:t>Congressional Budget Process</a:t>
            </a:r>
          </a:p>
        </p:txBody>
      </p:sp>
      <p:sp>
        <p:nvSpPr>
          <p:cNvPr id="62467" name="Rectangle 3"/>
          <p:cNvSpPr>
            <a:spLocks noGrp="1" noChangeArrowheads="1"/>
          </p:cNvSpPr>
          <p:nvPr>
            <p:ph type="body" idx="1"/>
          </p:nvPr>
        </p:nvSpPr>
        <p:spPr>
          <a:xfrm>
            <a:off x="457200" y="1600200"/>
            <a:ext cx="8229600" cy="4800600"/>
          </a:xfrm>
        </p:spPr>
        <p:txBody>
          <a:bodyPr lIns="92075" tIns="46038" rIns="92075" bIns="46038"/>
          <a:lstStyle/>
          <a:p>
            <a:pPr eaLnBrk="1" hangingPunct="1"/>
            <a:r>
              <a:rPr lang="en-US" b="1"/>
              <a:t>Agency budget preparation</a:t>
            </a:r>
            <a:endParaRPr lang="en-US"/>
          </a:p>
          <a:p>
            <a:pPr lvl="1" eaLnBrk="1" hangingPunct="1"/>
            <a:r>
              <a:rPr lang="en-US"/>
              <a:t>Agencies Submit Budget Request to OMB (early September)</a:t>
            </a:r>
          </a:p>
          <a:p>
            <a:pPr lvl="1" eaLnBrk="1" hangingPunct="1"/>
            <a:r>
              <a:rPr lang="en-US"/>
              <a:t>OMB Hearings (September/October)</a:t>
            </a:r>
          </a:p>
          <a:p>
            <a:pPr lvl="1" eaLnBrk="1" hangingPunct="1"/>
            <a:r>
              <a:rPr lang="en-US"/>
              <a:t>OMB Passback (November)</a:t>
            </a:r>
          </a:p>
          <a:p>
            <a:pPr lvl="1" eaLnBrk="1" hangingPunct="1"/>
            <a:r>
              <a:rPr lang="en-US"/>
              <a:t>Budget Lockup (December)</a:t>
            </a:r>
          </a:p>
          <a:p>
            <a:pPr eaLnBrk="1" hangingPunct="1"/>
            <a:r>
              <a:rPr lang="en-US" b="1"/>
              <a:t>Congress convenes</a:t>
            </a:r>
            <a:r>
              <a:rPr lang="en-US"/>
              <a:t> (first week in January)</a:t>
            </a:r>
          </a:p>
          <a:p>
            <a:pPr eaLnBrk="1" hangingPunct="1"/>
            <a:r>
              <a:rPr lang="en-US" b="1"/>
              <a:t>President submits budget request to Hill</a:t>
            </a:r>
            <a:r>
              <a:rPr lang="en-US"/>
              <a:t> (first Monday in February)</a:t>
            </a:r>
          </a:p>
          <a:p>
            <a:pPr eaLnBrk="1" hangingPunct="1"/>
            <a:r>
              <a:rPr lang="en-US" b="1"/>
              <a:t>Congressional consideration of budget</a:t>
            </a:r>
          </a:p>
          <a:p>
            <a:pPr lvl="1" eaLnBrk="1" hangingPunct="1"/>
            <a:r>
              <a:rPr lang="en-US"/>
              <a:t>Congress adopts conference report for the Budget Resolution (by April 15)</a:t>
            </a:r>
          </a:p>
          <a:p>
            <a:pPr lvl="1" eaLnBrk="1" hangingPunct="1"/>
            <a:r>
              <a:rPr lang="en-US"/>
              <a:t>Authorization oversight hearings (February/March) </a:t>
            </a:r>
          </a:p>
          <a:p>
            <a:pPr lvl="1" eaLnBrk="1" hangingPunct="1"/>
            <a:r>
              <a:rPr lang="en-US"/>
              <a:t>Appropriations hearings (March/April/May)</a:t>
            </a:r>
          </a:p>
          <a:p>
            <a:pPr lvl="1" eaLnBrk="1" hangingPunct="1"/>
            <a:r>
              <a:rPr lang="en-US"/>
              <a:t>Congress votes on authorization and appropriation bills (June/July)</a:t>
            </a:r>
          </a:p>
          <a:p>
            <a:pPr lvl="1" eaLnBrk="1" hangingPunct="1"/>
            <a:r>
              <a:rPr lang="en-US"/>
              <a:t>President signs appropriations bills by September 30 (or Continuing Resolution)</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Number Placeholder 5"/>
          <p:cNvSpPr>
            <a:spLocks noGrp="1"/>
          </p:cNvSpPr>
          <p:nvPr>
            <p:ph type="sldNum" sz="quarter" idx="12"/>
          </p:nvPr>
        </p:nvSpPr>
        <p:spPr>
          <a:noFill/>
        </p:spPr>
        <p:txBody>
          <a:bodyPr/>
          <a:lstStyle/>
          <a:p>
            <a:fld id="{5CFCB36F-5943-4557-938C-FD07F1067BC7}" type="slidenum">
              <a:rPr lang="en-US" smtClean="0"/>
              <a:pPr/>
              <a:t>42</a:t>
            </a:fld>
            <a:endParaRPr lang="en-US"/>
          </a:p>
        </p:txBody>
      </p:sp>
      <p:sp>
        <p:nvSpPr>
          <p:cNvPr id="64514" name="Rectangle 2"/>
          <p:cNvSpPr>
            <a:spLocks noGrp="1" noChangeArrowheads="1"/>
          </p:cNvSpPr>
          <p:nvPr>
            <p:ph type="title"/>
          </p:nvPr>
        </p:nvSpPr>
        <p:spPr/>
        <p:txBody>
          <a:bodyPr lIns="92075" tIns="46038" rIns="92075" bIns="46038"/>
          <a:lstStyle/>
          <a:p>
            <a:pPr eaLnBrk="1" hangingPunct="1"/>
            <a:r>
              <a:rPr lang="en-US"/>
              <a:t>Concurrent Resolution on the Budget</a:t>
            </a:r>
          </a:p>
        </p:txBody>
      </p:sp>
      <p:sp>
        <p:nvSpPr>
          <p:cNvPr id="64515" name="Rectangle 3"/>
          <p:cNvSpPr>
            <a:spLocks noGrp="1" noChangeArrowheads="1"/>
          </p:cNvSpPr>
          <p:nvPr>
            <p:ph type="body" idx="1"/>
          </p:nvPr>
        </p:nvSpPr>
        <p:spPr>
          <a:xfrm>
            <a:off x="457200" y="1600200"/>
            <a:ext cx="8229600" cy="4800600"/>
          </a:xfrm>
        </p:spPr>
        <p:txBody>
          <a:bodyPr lIns="92075" tIns="46038" rIns="92075" bIns="46038"/>
          <a:lstStyle/>
          <a:p>
            <a:pPr eaLnBrk="1" hangingPunct="1"/>
            <a:r>
              <a:rPr lang="en-US" dirty="0"/>
              <a:t>Managed by House and Senate Budget Committees</a:t>
            </a:r>
            <a:endParaRPr lang="en-US" sz="2800" dirty="0"/>
          </a:p>
          <a:p>
            <a:pPr eaLnBrk="1" hangingPunct="1"/>
            <a:r>
              <a:rPr lang="en-US" dirty="0"/>
              <a:t>Adopted by Congress by April 15 (target)</a:t>
            </a:r>
          </a:p>
          <a:p>
            <a:pPr eaLnBrk="1" hangingPunct="1"/>
            <a:r>
              <a:rPr lang="en-US" dirty="0"/>
              <a:t>Sets levels for total receipts and for budget authority and outlays, in total and by functional category (NASA budget found in Functions 250 and 400)</a:t>
            </a:r>
          </a:p>
          <a:p>
            <a:pPr eaLnBrk="1" hangingPunct="1"/>
            <a:r>
              <a:rPr lang="en-US" dirty="0"/>
              <a:t>Sets levels for budget surplus (or deficit) and debt</a:t>
            </a:r>
          </a:p>
          <a:p>
            <a:pPr eaLnBrk="1" hangingPunct="1"/>
            <a:r>
              <a:rPr lang="en-US" dirty="0"/>
              <a:t>Allocates budget authority and outlays for discretionary spending to House and Senate Appropriations Committees (302(a) allocation)</a:t>
            </a:r>
          </a:p>
          <a:p>
            <a:pPr eaLnBrk="1" hangingPunct="1"/>
            <a:r>
              <a:rPr lang="en-US" dirty="0"/>
              <a:t>May include specific funding “recommendations” </a:t>
            </a:r>
            <a:endParaRPr lang="en-US" b="1" dirty="0"/>
          </a:p>
          <a:p>
            <a:pPr eaLnBrk="1" hangingPunct="1"/>
            <a:r>
              <a:rPr lang="en-US" b="1" u="sng" dirty="0"/>
              <a:t>Does not require the President’s signature and does not carry the force of law</a:t>
            </a:r>
          </a:p>
          <a:p>
            <a:pPr eaLnBrk="1" hangingPunct="1"/>
            <a:r>
              <a:rPr lang="en-US" dirty="0">
                <a:solidFill>
                  <a:srgbClr val="FF0000"/>
                </a:solidFill>
              </a:rPr>
              <a:t>Appropriation Committee spreads allocation among 12 subcommittees (302(b) allocation)</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Number Placeholder 5"/>
          <p:cNvSpPr>
            <a:spLocks noGrp="1"/>
          </p:cNvSpPr>
          <p:nvPr>
            <p:ph type="sldNum" sz="quarter" idx="12"/>
          </p:nvPr>
        </p:nvSpPr>
        <p:spPr>
          <a:noFill/>
        </p:spPr>
        <p:txBody>
          <a:bodyPr/>
          <a:lstStyle/>
          <a:p>
            <a:fld id="{91773F81-6CF9-413C-A37E-B5597B03F1F1}" type="slidenum">
              <a:rPr lang="en-US" smtClean="0"/>
              <a:pPr/>
              <a:t>43</a:t>
            </a:fld>
            <a:endParaRPr lang="en-US"/>
          </a:p>
        </p:txBody>
      </p:sp>
      <p:sp>
        <p:nvSpPr>
          <p:cNvPr id="70658" name="Rectangle 2"/>
          <p:cNvSpPr>
            <a:spLocks noGrp="1" noChangeArrowheads="1"/>
          </p:cNvSpPr>
          <p:nvPr>
            <p:ph type="title"/>
          </p:nvPr>
        </p:nvSpPr>
        <p:spPr/>
        <p:txBody>
          <a:bodyPr lIns="92075" tIns="46038" rIns="92075" bIns="46038"/>
          <a:lstStyle/>
          <a:p>
            <a:pPr eaLnBrk="1" hangingPunct="1"/>
            <a:r>
              <a:rPr lang="en-US"/>
              <a:t>Appropriations Process</a:t>
            </a:r>
          </a:p>
        </p:txBody>
      </p:sp>
      <p:sp>
        <p:nvSpPr>
          <p:cNvPr id="70659" name="Rectangle 3"/>
          <p:cNvSpPr>
            <a:spLocks noGrp="1" noChangeArrowheads="1"/>
          </p:cNvSpPr>
          <p:nvPr>
            <p:ph type="body" idx="1"/>
          </p:nvPr>
        </p:nvSpPr>
        <p:spPr>
          <a:xfrm>
            <a:off x="2438400" y="2133600"/>
            <a:ext cx="5410200" cy="2819400"/>
          </a:xfrm>
        </p:spPr>
        <p:txBody>
          <a:bodyPr lIns="92075" tIns="46038" rIns="92075" bIns="46038"/>
          <a:lstStyle/>
          <a:p>
            <a:pPr eaLnBrk="1" hangingPunct="1">
              <a:lnSpc>
                <a:spcPct val="90000"/>
              </a:lnSpc>
            </a:pPr>
            <a:r>
              <a:rPr lang="en-US"/>
              <a:t>Provides budget authority to agencies (how much and for what)</a:t>
            </a:r>
          </a:p>
          <a:p>
            <a:pPr eaLnBrk="1" hangingPunct="1">
              <a:lnSpc>
                <a:spcPct val="90000"/>
              </a:lnSpc>
            </a:pPr>
            <a:r>
              <a:rPr lang="en-US"/>
              <a:t>Allows an agency to incur obligations</a:t>
            </a:r>
          </a:p>
          <a:p>
            <a:pPr eaLnBrk="1" hangingPunct="1">
              <a:lnSpc>
                <a:spcPct val="90000"/>
              </a:lnSpc>
            </a:pPr>
            <a:r>
              <a:rPr lang="en-US"/>
              <a:t>Originates in the House of Representatives</a:t>
            </a:r>
          </a:p>
          <a:p>
            <a:pPr eaLnBrk="1" hangingPunct="1">
              <a:lnSpc>
                <a:spcPct val="90000"/>
              </a:lnSpc>
            </a:pPr>
            <a:r>
              <a:rPr lang="en-US"/>
              <a:t>A point of order can be raised on an appropriations bill containing funding for a program that is not authorized </a:t>
            </a:r>
          </a:p>
          <a:p>
            <a:pPr eaLnBrk="1" hangingPunct="1">
              <a:lnSpc>
                <a:spcPct val="90000"/>
              </a:lnSpc>
            </a:pPr>
            <a:r>
              <a:rPr lang="en-US"/>
              <a:t>Earmarks -- usually not authorized</a:t>
            </a:r>
          </a:p>
          <a:p>
            <a:pPr eaLnBrk="1" hangingPunct="1">
              <a:lnSpc>
                <a:spcPct val="90000"/>
              </a:lnSpc>
            </a:pPr>
            <a:endParaRPr lang="en-US"/>
          </a:p>
        </p:txBody>
      </p:sp>
      <p:pic>
        <p:nvPicPr>
          <p:cNvPr id="70660" name="Picture 4" descr="U.S. Capitol"/>
          <p:cNvPicPr>
            <a:picLocks noChangeAspect="1" noChangeArrowheads="1"/>
          </p:cNvPicPr>
          <p:nvPr/>
        </p:nvPicPr>
        <p:blipFill>
          <a:blip r:embed="rId3" cstate="print"/>
          <a:srcRect/>
          <a:stretch>
            <a:fillRect/>
          </a:stretch>
        </p:blipFill>
        <p:spPr bwMode="auto">
          <a:xfrm>
            <a:off x="336550" y="2209800"/>
            <a:ext cx="1644650" cy="2133600"/>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2705" name="Rectangle 3"/>
          <p:cNvSpPr>
            <a:spLocks noGrp="1" noChangeArrowheads="1"/>
          </p:cNvSpPr>
          <p:nvPr>
            <p:ph type="title"/>
          </p:nvPr>
        </p:nvSpPr>
        <p:spPr>
          <a:xfrm>
            <a:off x="2362200" y="228600"/>
            <a:ext cx="4419600" cy="838200"/>
          </a:xfrm>
        </p:spPr>
        <p:txBody>
          <a:bodyPr lIns="92075" tIns="46038" rIns="92075" bIns="46038"/>
          <a:lstStyle/>
          <a:p>
            <a:pPr eaLnBrk="1" hangingPunct="1"/>
            <a:r>
              <a:rPr lang="en-US"/>
              <a:t>Appropriations Process</a:t>
            </a:r>
          </a:p>
        </p:txBody>
      </p:sp>
      <p:sp>
        <p:nvSpPr>
          <p:cNvPr id="120839" name="Rectangle 7"/>
          <p:cNvSpPr>
            <a:spLocks noChangeArrowheads="1"/>
          </p:cNvSpPr>
          <p:nvPr/>
        </p:nvSpPr>
        <p:spPr bwMode="auto">
          <a:xfrm>
            <a:off x="838200" y="2209800"/>
            <a:ext cx="3124200" cy="838200"/>
          </a:xfrm>
          <a:prstGeom prst="rect">
            <a:avLst/>
          </a:prstGeom>
          <a:solidFill>
            <a:srgbClr val="CCFF99"/>
          </a:solidFill>
          <a:ln w="12700">
            <a:solidFill>
              <a:schemeClr val="tx1"/>
            </a:solidFill>
            <a:miter lim="800000"/>
            <a:headEnd/>
            <a:tailEnd/>
          </a:ln>
          <a:effectLst/>
        </p:spPr>
        <p:txBody>
          <a:bodyPr wrap="none" lIns="92075" tIns="46038" rIns="92075" bIns="46038" anchor="ctr"/>
          <a:lstStyle/>
          <a:p>
            <a:pPr eaLnBrk="0" hangingPunct="0">
              <a:defRPr/>
            </a:pPr>
            <a:endParaRPr lang="en-US" sz="1400">
              <a:latin typeface="Times New Roman" pitchFamily="18" charset="0"/>
            </a:endParaRPr>
          </a:p>
          <a:p>
            <a:pPr eaLnBrk="0" hangingPunct="0">
              <a:defRPr/>
            </a:pPr>
            <a:r>
              <a:rPr lang="en-US" sz="1400">
                <a:latin typeface="Times New Roman" pitchFamily="18" charset="0"/>
              </a:rPr>
              <a:t>Hearings/Markup before</a:t>
            </a:r>
          </a:p>
          <a:p>
            <a:pPr eaLnBrk="0" hangingPunct="0">
              <a:defRPr/>
            </a:pPr>
            <a:r>
              <a:rPr lang="en-US" sz="1400" b="1">
                <a:effectLst>
                  <a:outerShdw blurRad="38100" dist="38100" dir="2700000" algn="tl">
                    <a:srgbClr val="FFFFFF"/>
                  </a:outerShdw>
                </a:effectLst>
                <a:latin typeface="Times New Roman" pitchFamily="18" charset="0"/>
              </a:rPr>
              <a:t>Subcommittee on Commerce, Justice,</a:t>
            </a:r>
          </a:p>
          <a:p>
            <a:pPr eaLnBrk="0" hangingPunct="0">
              <a:defRPr/>
            </a:pPr>
            <a:r>
              <a:rPr lang="en-US" sz="1400" b="1">
                <a:effectLst>
                  <a:outerShdw blurRad="38100" dist="38100" dir="2700000" algn="tl">
                    <a:srgbClr val="FFFFFF"/>
                  </a:outerShdw>
                </a:effectLst>
                <a:latin typeface="Times New Roman" pitchFamily="18" charset="0"/>
              </a:rPr>
              <a:t> Science and Related Agencies</a:t>
            </a:r>
          </a:p>
          <a:p>
            <a:pPr eaLnBrk="0" hangingPunct="0">
              <a:defRPr/>
            </a:pPr>
            <a:endParaRPr lang="en-US" sz="1400" b="1">
              <a:effectLst>
                <a:outerShdw blurRad="38100" dist="38100" dir="2700000" algn="tl">
                  <a:srgbClr val="FFFFFF"/>
                </a:outerShdw>
              </a:effectLst>
              <a:latin typeface="Times New Roman" pitchFamily="18" charset="0"/>
            </a:endParaRPr>
          </a:p>
        </p:txBody>
      </p:sp>
      <p:sp>
        <p:nvSpPr>
          <p:cNvPr id="120841" name="Rectangle 9"/>
          <p:cNvSpPr>
            <a:spLocks noChangeArrowheads="1"/>
          </p:cNvSpPr>
          <p:nvPr/>
        </p:nvSpPr>
        <p:spPr bwMode="auto">
          <a:xfrm>
            <a:off x="1752600" y="3276600"/>
            <a:ext cx="2197100" cy="825500"/>
          </a:xfrm>
          <a:prstGeom prst="rect">
            <a:avLst/>
          </a:prstGeom>
          <a:solidFill>
            <a:srgbClr val="CCFF99"/>
          </a:solidFill>
          <a:ln w="12700">
            <a:solidFill>
              <a:schemeClr val="tx1"/>
            </a:solidFill>
            <a:miter lim="800000"/>
            <a:headEnd/>
            <a:tailEnd/>
          </a:ln>
          <a:effectLst/>
        </p:spPr>
        <p:txBody>
          <a:bodyPr wrap="none" lIns="92075" tIns="46038" rIns="92075" bIns="46038" anchor="ctr"/>
          <a:lstStyle/>
          <a:p>
            <a:pPr eaLnBrk="0" hangingPunct="0">
              <a:defRPr/>
            </a:pPr>
            <a:r>
              <a:rPr lang="en-US" sz="1600">
                <a:latin typeface="Times New Roman" pitchFamily="18" charset="0"/>
              </a:rPr>
              <a:t>Markup by Full </a:t>
            </a:r>
          </a:p>
          <a:p>
            <a:pPr eaLnBrk="0" hangingPunct="0">
              <a:defRPr/>
            </a:pPr>
            <a:r>
              <a:rPr lang="en-US" sz="1600" b="1">
                <a:effectLst>
                  <a:outerShdw blurRad="38100" dist="38100" dir="2700000" algn="tl">
                    <a:srgbClr val="FFFFFF"/>
                  </a:outerShdw>
                </a:effectLst>
                <a:latin typeface="Times New Roman" pitchFamily="18" charset="0"/>
              </a:rPr>
              <a:t>Appropriations </a:t>
            </a:r>
          </a:p>
          <a:p>
            <a:pPr eaLnBrk="0" hangingPunct="0">
              <a:defRPr/>
            </a:pPr>
            <a:r>
              <a:rPr lang="en-US" sz="1600" b="1">
                <a:effectLst>
                  <a:outerShdw blurRad="38100" dist="38100" dir="2700000" algn="tl">
                    <a:srgbClr val="FFFFFF"/>
                  </a:outerShdw>
                </a:effectLst>
                <a:latin typeface="Times New Roman" pitchFamily="18" charset="0"/>
              </a:rPr>
              <a:t>Committee</a:t>
            </a:r>
          </a:p>
        </p:txBody>
      </p:sp>
      <p:sp>
        <p:nvSpPr>
          <p:cNvPr id="72708" name="Rectangle 11"/>
          <p:cNvSpPr>
            <a:spLocks noChangeArrowheads="1"/>
          </p:cNvSpPr>
          <p:nvPr/>
        </p:nvSpPr>
        <p:spPr bwMode="auto">
          <a:xfrm>
            <a:off x="3505200" y="4953000"/>
            <a:ext cx="2133600" cy="444500"/>
          </a:xfrm>
          <a:prstGeom prst="rect">
            <a:avLst/>
          </a:prstGeom>
          <a:gradFill rotWithShape="1">
            <a:gsLst>
              <a:gs pos="0">
                <a:srgbClr val="CCFF99"/>
              </a:gs>
              <a:gs pos="100000">
                <a:srgbClr val="B5CEE9"/>
              </a:gs>
            </a:gsLst>
            <a:lin ang="0" scaled="1"/>
          </a:gradFill>
          <a:ln w="12700">
            <a:solidFill>
              <a:schemeClr val="tx1"/>
            </a:solidFill>
            <a:miter lim="800000"/>
            <a:headEnd/>
            <a:tailEnd/>
          </a:ln>
        </p:spPr>
        <p:txBody>
          <a:bodyPr wrap="none" lIns="92075" tIns="46038" rIns="92075" bIns="46038" anchor="ctr"/>
          <a:lstStyle/>
          <a:p>
            <a:pPr algn="ctr" eaLnBrk="0" hangingPunct="0"/>
            <a:r>
              <a:rPr lang="en-US" b="1">
                <a:latin typeface="Times New Roman" pitchFamily="18" charset="0"/>
              </a:rPr>
              <a:t>Conference</a:t>
            </a:r>
          </a:p>
          <a:p>
            <a:pPr algn="ctr" eaLnBrk="0" hangingPunct="0"/>
            <a:r>
              <a:rPr lang="en-US" sz="1200">
                <a:latin typeface="Times New Roman" pitchFamily="18" charset="0"/>
              </a:rPr>
              <a:t>(work out differences)</a:t>
            </a:r>
          </a:p>
        </p:txBody>
      </p:sp>
      <p:sp>
        <p:nvSpPr>
          <p:cNvPr id="72709" name="Rectangle 12"/>
          <p:cNvSpPr>
            <a:spLocks noChangeArrowheads="1"/>
          </p:cNvSpPr>
          <p:nvPr/>
        </p:nvSpPr>
        <p:spPr bwMode="auto">
          <a:xfrm>
            <a:off x="2209800" y="5867400"/>
            <a:ext cx="4787900" cy="444500"/>
          </a:xfrm>
          <a:prstGeom prst="rect">
            <a:avLst/>
          </a:prstGeom>
          <a:solidFill>
            <a:srgbClr val="FFCC66"/>
          </a:solidFill>
          <a:ln w="12700">
            <a:solidFill>
              <a:schemeClr val="tx1"/>
            </a:solidFill>
            <a:miter lim="800000"/>
            <a:headEnd/>
            <a:tailEnd/>
          </a:ln>
        </p:spPr>
        <p:txBody>
          <a:bodyPr wrap="none" lIns="92075" tIns="46038" rIns="92075" bIns="46038" anchor="ctr"/>
          <a:lstStyle/>
          <a:p>
            <a:pPr algn="ctr" eaLnBrk="0" hangingPunct="0"/>
            <a:r>
              <a:rPr lang="en-US" b="1">
                <a:latin typeface="Times New Roman" pitchFamily="18" charset="0"/>
              </a:rPr>
              <a:t>President Signs or Vetoes Appropriations Bill </a:t>
            </a:r>
          </a:p>
        </p:txBody>
      </p:sp>
      <p:sp>
        <p:nvSpPr>
          <p:cNvPr id="72710" name="Rectangle 13"/>
          <p:cNvSpPr>
            <a:spLocks noChangeArrowheads="1"/>
          </p:cNvSpPr>
          <p:nvPr/>
        </p:nvSpPr>
        <p:spPr bwMode="auto">
          <a:xfrm>
            <a:off x="762000" y="4114800"/>
            <a:ext cx="825500" cy="444500"/>
          </a:xfrm>
          <a:prstGeom prst="rect">
            <a:avLst/>
          </a:prstGeom>
          <a:solidFill>
            <a:srgbClr val="CCFF99"/>
          </a:solidFill>
          <a:ln w="12700">
            <a:solidFill>
              <a:schemeClr val="tx1"/>
            </a:solidFill>
            <a:miter lim="800000"/>
            <a:headEnd/>
            <a:tailEnd/>
          </a:ln>
        </p:spPr>
        <p:txBody>
          <a:bodyPr wrap="none" lIns="92075" tIns="46038" rIns="92075" bIns="46038" anchor="ctr"/>
          <a:lstStyle/>
          <a:p>
            <a:pPr algn="ctr" eaLnBrk="0" hangingPunct="0"/>
            <a:r>
              <a:rPr lang="en-US" sz="2400">
                <a:latin typeface="Times New Roman" pitchFamily="18" charset="0"/>
              </a:rPr>
              <a:t>Rules</a:t>
            </a:r>
          </a:p>
        </p:txBody>
      </p:sp>
      <p:sp>
        <p:nvSpPr>
          <p:cNvPr id="120846" name="Rectangle 14"/>
          <p:cNvSpPr>
            <a:spLocks noChangeArrowheads="1"/>
          </p:cNvSpPr>
          <p:nvPr/>
        </p:nvSpPr>
        <p:spPr bwMode="auto">
          <a:xfrm>
            <a:off x="8305800" y="4267200"/>
            <a:ext cx="184150" cy="336550"/>
          </a:xfrm>
          <a:prstGeom prst="rect">
            <a:avLst/>
          </a:prstGeom>
          <a:noFill/>
          <a:ln w="12700">
            <a:noFill/>
            <a:miter lim="800000"/>
            <a:headEnd type="none" w="sm" len="sm"/>
            <a:tailEnd type="none" w="sm" len="sm"/>
          </a:ln>
          <a:effectLst/>
        </p:spPr>
        <p:txBody>
          <a:bodyPr wrap="none">
            <a:spAutoFit/>
          </a:bodyPr>
          <a:lstStyle/>
          <a:p>
            <a:pPr>
              <a:defRPr/>
            </a:pPr>
            <a:endParaRPr lang="en-US" sz="1600" b="1">
              <a:solidFill>
                <a:schemeClr val="tx2"/>
              </a:solidFill>
              <a:effectLst>
                <a:outerShdw blurRad="38100" dist="38100" dir="2700000" algn="tl">
                  <a:srgbClr val="C0C0C0"/>
                </a:outerShdw>
              </a:effectLst>
              <a:latin typeface="Times New Roman" pitchFamily="18" charset="0"/>
            </a:endParaRPr>
          </a:p>
        </p:txBody>
      </p:sp>
      <p:sp>
        <p:nvSpPr>
          <p:cNvPr id="72712" name="Line 19"/>
          <p:cNvSpPr>
            <a:spLocks noChangeShapeType="1"/>
          </p:cNvSpPr>
          <p:nvPr/>
        </p:nvSpPr>
        <p:spPr bwMode="auto">
          <a:xfrm>
            <a:off x="4495800" y="5410200"/>
            <a:ext cx="0" cy="533400"/>
          </a:xfrm>
          <a:prstGeom prst="line">
            <a:avLst/>
          </a:prstGeom>
          <a:noFill/>
          <a:ln w="76200">
            <a:solidFill>
              <a:schemeClr val="tx1"/>
            </a:solidFill>
            <a:round/>
            <a:headEnd/>
            <a:tailEnd type="stealth" w="med" len="med"/>
          </a:ln>
        </p:spPr>
        <p:txBody>
          <a:bodyPr vert="eaVert" wrap="none" anchor="ctr"/>
          <a:lstStyle/>
          <a:p>
            <a:endParaRPr lang="en-US"/>
          </a:p>
        </p:txBody>
      </p:sp>
      <p:sp>
        <p:nvSpPr>
          <p:cNvPr id="72713" name="Line 20"/>
          <p:cNvSpPr>
            <a:spLocks noChangeShapeType="1"/>
          </p:cNvSpPr>
          <p:nvPr/>
        </p:nvSpPr>
        <p:spPr bwMode="auto">
          <a:xfrm>
            <a:off x="3733800" y="2895600"/>
            <a:ext cx="0" cy="609600"/>
          </a:xfrm>
          <a:prstGeom prst="line">
            <a:avLst/>
          </a:prstGeom>
          <a:noFill/>
          <a:ln w="76200">
            <a:solidFill>
              <a:schemeClr val="tx1"/>
            </a:solidFill>
            <a:round/>
            <a:headEnd/>
            <a:tailEnd type="stealth" w="med" len="med"/>
          </a:ln>
        </p:spPr>
        <p:txBody>
          <a:bodyPr vert="eaVert" wrap="none" anchor="ctr"/>
          <a:lstStyle/>
          <a:p>
            <a:endParaRPr lang="en-US"/>
          </a:p>
        </p:txBody>
      </p:sp>
      <p:sp>
        <p:nvSpPr>
          <p:cNvPr id="120859" name="Rectangle 27"/>
          <p:cNvSpPr>
            <a:spLocks noChangeArrowheads="1"/>
          </p:cNvSpPr>
          <p:nvPr/>
        </p:nvSpPr>
        <p:spPr bwMode="auto">
          <a:xfrm>
            <a:off x="5410200" y="3276600"/>
            <a:ext cx="2197100" cy="8255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r" eaLnBrk="0" hangingPunct="0">
              <a:defRPr/>
            </a:pPr>
            <a:r>
              <a:rPr lang="en-US" sz="1600">
                <a:latin typeface="Times New Roman" pitchFamily="18" charset="0"/>
              </a:rPr>
              <a:t>Markup by Full </a:t>
            </a:r>
          </a:p>
          <a:p>
            <a:pPr algn="r" eaLnBrk="0" hangingPunct="0">
              <a:defRPr/>
            </a:pPr>
            <a:r>
              <a:rPr lang="en-US" sz="1600" b="1">
                <a:effectLst>
                  <a:outerShdw blurRad="38100" dist="38100" dir="2700000" algn="tl">
                    <a:srgbClr val="FFFFFF"/>
                  </a:outerShdw>
                </a:effectLst>
                <a:latin typeface="Times New Roman" pitchFamily="18" charset="0"/>
              </a:rPr>
              <a:t>Appropriations</a:t>
            </a:r>
          </a:p>
          <a:p>
            <a:pPr algn="r" eaLnBrk="0" hangingPunct="0">
              <a:defRPr/>
            </a:pPr>
            <a:r>
              <a:rPr lang="en-US" sz="1600" b="1">
                <a:effectLst>
                  <a:outerShdw blurRad="38100" dist="38100" dir="2700000" algn="tl">
                    <a:srgbClr val="FFFFFF"/>
                  </a:outerShdw>
                </a:effectLst>
                <a:latin typeface="Times New Roman" pitchFamily="18" charset="0"/>
              </a:rPr>
              <a:t>Committee</a:t>
            </a:r>
          </a:p>
        </p:txBody>
      </p:sp>
      <p:sp>
        <p:nvSpPr>
          <p:cNvPr id="72715" name="Line 16"/>
          <p:cNvSpPr>
            <a:spLocks noChangeShapeType="1"/>
          </p:cNvSpPr>
          <p:nvPr/>
        </p:nvSpPr>
        <p:spPr bwMode="auto">
          <a:xfrm>
            <a:off x="5638800" y="2895600"/>
            <a:ext cx="0" cy="609600"/>
          </a:xfrm>
          <a:prstGeom prst="line">
            <a:avLst/>
          </a:prstGeom>
          <a:noFill/>
          <a:ln w="76200">
            <a:solidFill>
              <a:schemeClr val="tx1"/>
            </a:solidFill>
            <a:round/>
            <a:headEnd/>
            <a:tailEnd type="stealth" w="med" len="med"/>
          </a:ln>
        </p:spPr>
        <p:txBody>
          <a:bodyPr vert="eaVert" wrap="none" anchor="ctr"/>
          <a:lstStyle/>
          <a:p>
            <a:endParaRPr lang="en-US"/>
          </a:p>
        </p:txBody>
      </p:sp>
      <p:sp>
        <p:nvSpPr>
          <p:cNvPr id="120866" name="Rectangle 34"/>
          <p:cNvSpPr>
            <a:spLocks noChangeArrowheads="1"/>
          </p:cNvSpPr>
          <p:nvPr/>
        </p:nvSpPr>
        <p:spPr bwMode="auto">
          <a:xfrm>
            <a:off x="1889125" y="1311275"/>
            <a:ext cx="1250950" cy="457200"/>
          </a:xfrm>
          <a:prstGeom prst="rect">
            <a:avLst/>
          </a:prstGeom>
          <a:noFill/>
          <a:ln w="9525">
            <a:noFill/>
            <a:miter lim="800000"/>
            <a:headEnd/>
            <a:tailEnd/>
          </a:ln>
          <a:effectLst/>
        </p:spPr>
        <p:txBody>
          <a:bodyPr wrap="none" lIns="92075" tIns="46038" rIns="92075" bIns="46038">
            <a:spAutoFit/>
          </a:bodyPr>
          <a:lstStyle/>
          <a:p>
            <a:pPr eaLnBrk="0" hangingPunct="0">
              <a:defRPr/>
            </a:pPr>
            <a:r>
              <a:rPr lang="en-US" sz="2400" b="1" u="sng">
                <a:latin typeface="Times New Roman" pitchFamily="18" charset="0"/>
              </a:rPr>
              <a:t>HOUSE</a:t>
            </a:r>
            <a:endParaRPr lang="en-US" sz="1400" b="1">
              <a:effectLst>
                <a:outerShdw blurRad="38100" dist="38100" dir="2700000" algn="tl">
                  <a:srgbClr val="C0C0C0"/>
                </a:outerShdw>
              </a:effectLst>
              <a:latin typeface="Times New Roman" pitchFamily="18" charset="0"/>
            </a:endParaRPr>
          </a:p>
        </p:txBody>
      </p:sp>
      <p:sp>
        <p:nvSpPr>
          <p:cNvPr id="120867" name="Rectangle 35"/>
          <p:cNvSpPr>
            <a:spLocks noChangeArrowheads="1"/>
          </p:cNvSpPr>
          <p:nvPr/>
        </p:nvSpPr>
        <p:spPr bwMode="auto">
          <a:xfrm>
            <a:off x="5181600" y="1311275"/>
            <a:ext cx="2514600" cy="457200"/>
          </a:xfrm>
          <a:prstGeom prst="rect">
            <a:avLst/>
          </a:prstGeom>
          <a:noFill/>
          <a:ln w="9525">
            <a:noFill/>
            <a:miter lim="800000"/>
            <a:headEnd/>
            <a:tailEnd/>
          </a:ln>
          <a:effectLst/>
        </p:spPr>
        <p:txBody>
          <a:bodyPr lIns="92075" tIns="46038" rIns="92075" bIns="46038">
            <a:spAutoFit/>
          </a:bodyPr>
          <a:lstStyle/>
          <a:p>
            <a:pPr algn="ctr" eaLnBrk="0" hangingPunct="0">
              <a:defRPr/>
            </a:pPr>
            <a:r>
              <a:rPr lang="en-US" sz="2400" b="1" u="sng">
                <a:latin typeface="Times New Roman" pitchFamily="18" charset="0"/>
              </a:rPr>
              <a:t>SENATE</a:t>
            </a:r>
            <a:endParaRPr lang="en-US" sz="2400" b="1">
              <a:effectLst>
                <a:outerShdw blurRad="38100" dist="38100" dir="2700000" algn="tl">
                  <a:srgbClr val="C0C0C0"/>
                </a:outerShdw>
              </a:effectLst>
              <a:latin typeface="Times New Roman" pitchFamily="18" charset="0"/>
            </a:endParaRPr>
          </a:p>
        </p:txBody>
      </p:sp>
      <p:sp>
        <p:nvSpPr>
          <p:cNvPr id="72718" name="Rectangle 36"/>
          <p:cNvSpPr>
            <a:spLocks noChangeArrowheads="1"/>
          </p:cNvSpPr>
          <p:nvPr/>
        </p:nvSpPr>
        <p:spPr bwMode="auto">
          <a:xfrm>
            <a:off x="152400" y="4114800"/>
            <a:ext cx="1435100" cy="609600"/>
          </a:xfrm>
          <a:prstGeom prst="rect">
            <a:avLst/>
          </a:prstGeom>
          <a:solidFill>
            <a:srgbClr val="CCFF99"/>
          </a:solidFill>
          <a:ln w="12700">
            <a:solidFill>
              <a:schemeClr val="tx1"/>
            </a:solidFill>
            <a:miter lim="800000"/>
            <a:headEnd/>
            <a:tailEnd/>
          </a:ln>
        </p:spPr>
        <p:txBody>
          <a:bodyPr wrap="none" lIns="92075" tIns="46038" rIns="92075" bIns="46038" anchor="ctr"/>
          <a:lstStyle/>
          <a:p>
            <a:pPr algn="ctr" eaLnBrk="0" hangingPunct="0"/>
            <a:r>
              <a:rPr lang="en-US">
                <a:latin typeface="Times New Roman" pitchFamily="18" charset="0"/>
              </a:rPr>
              <a:t>Rules Cmte</a:t>
            </a:r>
          </a:p>
        </p:txBody>
      </p:sp>
      <p:sp>
        <p:nvSpPr>
          <p:cNvPr id="72719" name="Line 26"/>
          <p:cNvSpPr>
            <a:spLocks noChangeShapeType="1"/>
          </p:cNvSpPr>
          <p:nvPr/>
        </p:nvSpPr>
        <p:spPr bwMode="auto">
          <a:xfrm flipH="1">
            <a:off x="1447800" y="3962400"/>
            <a:ext cx="381000" cy="304800"/>
          </a:xfrm>
          <a:prstGeom prst="line">
            <a:avLst/>
          </a:prstGeom>
          <a:noFill/>
          <a:ln w="76200">
            <a:solidFill>
              <a:schemeClr val="tx1"/>
            </a:solidFill>
            <a:round/>
            <a:headEnd/>
            <a:tailEnd type="stealth" w="med" len="med"/>
          </a:ln>
        </p:spPr>
        <p:txBody>
          <a:bodyPr vert="eaVert" wrap="none" anchor="ctr"/>
          <a:lstStyle/>
          <a:p>
            <a:endParaRPr lang="en-US"/>
          </a:p>
        </p:txBody>
      </p:sp>
      <p:sp>
        <p:nvSpPr>
          <p:cNvPr id="72720" name="Rectangle 37"/>
          <p:cNvSpPr>
            <a:spLocks noChangeArrowheads="1"/>
          </p:cNvSpPr>
          <p:nvPr/>
        </p:nvSpPr>
        <p:spPr bwMode="auto">
          <a:xfrm>
            <a:off x="1447800" y="4800600"/>
            <a:ext cx="1828800" cy="762000"/>
          </a:xfrm>
          <a:prstGeom prst="rect">
            <a:avLst/>
          </a:prstGeom>
          <a:solidFill>
            <a:srgbClr val="CCFF99"/>
          </a:solidFill>
          <a:ln w="12700">
            <a:solidFill>
              <a:schemeClr val="tx1"/>
            </a:solidFill>
            <a:miter lim="800000"/>
            <a:headEnd/>
            <a:tailEnd/>
          </a:ln>
        </p:spPr>
        <p:txBody>
          <a:bodyPr wrap="none" lIns="92075" tIns="46038" rIns="92075" bIns="46038" anchor="ctr"/>
          <a:lstStyle/>
          <a:p>
            <a:pPr algn="ctr" eaLnBrk="0" hangingPunct="0"/>
            <a:r>
              <a:rPr lang="en-US" sz="2000" b="1">
                <a:latin typeface="Times New Roman" pitchFamily="18" charset="0"/>
              </a:rPr>
              <a:t>FLOOR</a:t>
            </a:r>
          </a:p>
        </p:txBody>
      </p:sp>
      <p:sp>
        <p:nvSpPr>
          <p:cNvPr id="72721" name="Line 25"/>
          <p:cNvSpPr>
            <a:spLocks noChangeShapeType="1"/>
          </p:cNvSpPr>
          <p:nvPr/>
        </p:nvSpPr>
        <p:spPr bwMode="auto">
          <a:xfrm flipH="1">
            <a:off x="3124200" y="5257800"/>
            <a:ext cx="685800" cy="0"/>
          </a:xfrm>
          <a:prstGeom prst="line">
            <a:avLst/>
          </a:prstGeom>
          <a:noFill/>
          <a:ln w="76200">
            <a:solidFill>
              <a:schemeClr val="tx1"/>
            </a:solidFill>
            <a:round/>
            <a:headEnd type="stealth" w="med" len="med"/>
            <a:tailEnd type="stealth" w="med" len="med"/>
          </a:ln>
        </p:spPr>
        <p:txBody>
          <a:bodyPr vert="eaVert" wrap="none" anchor="ctr"/>
          <a:lstStyle/>
          <a:p>
            <a:endParaRPr lang="en-US"/>
          </a:p>
        </p:txBody>
      </p:sp>
      <p:sp>
        <p:nvSpPr>
          <p:cNvPr id="72722" name="Line 17"/>
          <p:cNvSpPr>
            <a:spLocks noChangeShapeType="1"/>
          </p:cNvSpPr>
          <p:nvPr/>
        </p:nvSpPr>
        <p:spPr bwMode="auto">
          <a:xfrm>
            <a:off x="1524000" y="4495800"/>
            <a:ext cx="457200" cy="381000"/>
          </a:xfrm>
          <a:prstGeom prst="line">
            <a:avLst/>
          </a:prstGeom>
          <a:noFill/>
          <a:ln w="76200">
            <a:solidFill>
              <a:schemeClr val="tx1"/>
            </a:solidFill>
            <a:round/>
            <a:headEnd/>
            <a:tailEnd type="stealth" w="med" len="med"/>
          </a:ln>
        </p:spPr>
        <p:txBody>
          <a:bodyPr vert="eaVert" wrap="none" anchor="ctr"/>
          <a:lstStyle/>
          <a:p>
            <a:endParaRPr lang="en-US"/>
          </a:p>
        </p:txBody>
      </p:sp>
      <p:sp>
        <p:nvSpPr>
          <p:cNvPr id="72723" name="Rectangle 38"/>
          <p:cNvSpPr>
            <a:spLocks noChangeArrowheads="1"/>
          </p:cNvSpPr>
          <p:nvPr/>
        </p:nvSpPr>
        <p:spPr bwMode="auto">
          <a:xfrm>
            <a:off x="6019800" y="4724400"/>
            <a:ext cx="1752600" cy="762000"/>
          </a:xfrm>
          <a:prstGeom prst="rect">
            <a:avLst/>
          </a:prstGeom>
          <a:solidFill>
            <a:schemeClr val="accent1"/>
          </a:solidFill>
          <a:ln w="12700">
            <a:solidFill>
              <a:schemeClr val="tx1"/>
            </a:solidFill>
            <a:miter lim="800000"/>
            <a:headEnd/>
            <a:tailEnd/>
          </a:ln>
        </p:spPr>
        <p:txBody>
          <a:bodyPr wrap="none" lIns="92075" tIns="46038" rIns="92075" bIns="46038" anchor="ctr"/>
          <a:lstStyle/>
          <a:p>
            <a:pPr algn="ctr" eaLnBrk="0" hangingPunct="0"/>
            <a:r>
              <a:rPr lang="en-US" sz="2000" b="1">
                <a:latin typeface="Times New Roman" pitchFamily="18" charset="0"/>
              </a:rPr>
              <a:t>FLOOR</a:t>
            </a:r>
          </a:p>
        </p:txBody>
      </p:sp>
      <p:sp>
        <p:nvSpPr>
          <p:cNvPr id="72724" name="Line 24"/>
          <p:cNvSpPr>
            <a:spLocks noChangeShapeType="1"/>
          </p:cNvSpPr>
          <p:nvPr/>
        </p:nvSpPr>
        <p:spPr bwMode="auto">
          <a:xfrm flipH="1">
            <a:off x="5334000" y="5181600"/>
            <a:ext cx="914400" cy="0"/>
          </a:xfrm>
          <a:prstGeom prst="line">
            <a:avLst/>
          </a:prstGeom>
          <a:noFill/>
          <a:ln w="76200">
            <a:solidFill>
              <a:schemeClr val="tx1"/>
            </a:solidFill>
            <a:round/>
            <a:headEnd type="stealth" w="med" len="med"/>
            <a:tailEnd type="stealth" w="med" len="med"/>
          </a:ln>
        </p:spPr>
        <p:txBody>
          <a:bodyPr vert="eaVert" wrap="none" anchor="ctr"/>
          <a:lstStyle/>
          <a:p>
            <a:endParaRPr lang="en-US"/>
          </a:p>
        </p:txBody>
      </p:sp>
      <p:sp>
        <p:nvSpPr>
          <p:cNvPr id="72725" name="Line 23"/>
          <p:cNvSpPr>
            <a:spLocks noChangeShapeType="1"/>
          </p:cNvSpPr>
          <p:nvPr/>
        </p:nvSpPr>
        <p:spPr bwMode="auto">
          <a:xfrm>
            <a:off x="7010400" y="4038600"/>
            <a:ext cx="0" cy="762000"/>
          </a:xfrm>
          <a:prstGeom prst="line">
            <a:avLst/>
          </a:prstGeom>
          <a:noFill/>
          <a:ln w="76200">
            <a:solidFill>
              <a:schemeClr val="tx1"/>
            </a:solidFill>
            <a:round/>
            <a:headEnd/>
            <a:tailEnd type="stealth" w="med" len="med"/>
          </a:ln>
        </p:spPr>
        <p:txBody>
          <a:bodyPr vert="eaVert" wrap="none" anchor="ctr"/>
          <a:lstStyle/>
          <a:p>
            <a:endParaRPr lang="en-US"/>
          </a:p>
        </p:txBody>
      </p:sp>
      <p:sp>
        <p:nvSpPr>
          <p:cNvPr id="120871" name="Rectangle 39"/>
          <p:cNvSpPr>
            <a:spLocks noChangeArrowheads="1"/>
          </p:cNvSpPr>
          <p:nvPr/>
        </p:nvSpPr>
        <p:spPr bwMode="auto">
          <a:xfrm>
            <a:off x="4724400" y="2209800"/>
            <a:ext cx="3124200" cy="838200"/>
          </a:xfrm>
          <a:prstGeom prst="rect">
            <a:avLst/>
          </a:prstGeom>
          <a:solidFill>
            <a:schemeClr val="accent1"/>
          </a:solidFill>
          <a:ln w="12700">
            <a:solidFill>
              <a:schemeClr val="tx1"/>
            </a:solidFill>
            <a:miter lim="800000"/>
            <a:headEnd/>
            <a:tailEnd/>
          </a:ln>
          <a:effectLst/>
        </p:spPr>
        <p:txBody>
          <a:bodyPr wrap="none" lIns="92075" tIns="46038" rIns="92075" bIns="46038" anchor="ctr"/>
          <a:lstStyle/>
          <a:p>
            <a:pPr algn="r" eaLnBrk="0" hangingPunct="0">
              <a:defRPr/>
            </a:pPr>
            <a:endParaRPr lang="en-US" sz="1400">
              <a:latin typeface="Times New Roman" pitchFamily="18" charset="0"/>
            </a:endParaRPr>
          </a:p>
          <a:p>
            <a:pPr algn="r" eaLnBrk="0" hangingPunct="0">
              <a:defRPr/>
            </a:pPr>
            <a:r>
              <a:rPr lang="en-US" sz="1400">
                <a:latin typeface="Times New Roman" pitchFamily="18" charset="0"/>
              </a:rPr>
              <a:t>Hearings/Markup before</a:t>
            </a:r>
          </a:p>
          <a:p>
            <a:pPr algn="r" eaLnBrk="0" hangingPunct="0">
              <a:defRPr/>
            </a:pPr>
            <a:r>
              <a:rPr lang="en-US" sz="1400" b="1">
                <a:effectLst>
                  <a:outerShdw blurRad="38100" dist="38100" dir="2700000" algn="tl">
                    <a:srgbClr val="FFFFFF"/>
                  </a:outerShdw>
                </a:effectLst>
                <a:latin typeface="Times New Roman" pitchFamily="18" charset="0"/>
              </a:rPr>
              <a:t>Subcommittee on Commerce, Justice,</a:t>
            </a:r>
          </a:p>
          <a:p>
            <a:pPr algn="r" eaLnBrk="0" hangingPunct="0">
              <a:defRPr/>
            </a:pPr>
            <a:r>
              <a:rPr lang="en-US" sz="1400" b="1">
                <a:effectLst>
                  <a:outerShdw blurRad="38100" dist="38100" dir="2700000" algn="tl">
                    <a:srgbClr val="FFFFFF"/>
                  </a:outerShdw>
                </a:effectLst>
                <a:latin typeface="Times New Roman" pitchFamily="18" charset="0"/>
              </a:rPr>
              <a:t> Science and Related Agencies</a:t>
            </a:r>
          </a:p>
          <a:p>
            <a:pPr algn="r" eaLnBrk="0" hangingPunct="0">
              <a:defRPr/>
            </a:pPr>
            <a:endParaRPr lang="en-US" sz="1400" b="1">
              <a:effectLst>
                <a:outerShdw blurRad="38100" dist="38100" dir="2700000" algn="tl">
                  <a:srgbClr val="FFFFFF"/>
                </a:outerShdw>
              </a:effectLst>
              <a:latin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72353"/>
            <a:ext cx="8229600" cy="1143000"/>
          </a:xfrm>
        </p:spPr>
        <p:txBody>
          <a:bodyPr/>
          <a:lstStyle/>
          <a:p>
            <a:r>
              <a:rPr lang="en-US" dirty="0"/>
              <a:t>Conference and Committee Reports</a:t>
            </a:r>
          </a:p>
        </p:txBody>
      </p:sp>
      <p:sp>
        <p:nvSpPr>
          <p:cNvPr id="3" name="Slide Number Placeholder 2"/>
          <p:cNvSpPr>
            <a:spLocks noGrp="1"/>
          </p:cNvSpPr>
          <p:nvPr>
            <p:ph type="sldNum" sz="quarter" idx="12"/>
          </p:nvPr>
        </p:nvSpPr>
        <p:spPr/>
        <p:txBody>
          <a:bodyPr/>
          <a:lstStyle/>
          <a:p>
            <a:pPr>
              <a:defRPr/>
            </a:pPr>
            <a:fld id="{BA7CF04B-8428-42F6-BF8D-529582FED0A7}" type="slidenum">
              <a:rPr lang="en-US" smtClean="0"/>
              <a:pPr>
                <a:defRPr/>
              </a:pPr>
              <a:t>45</a:t>
            </a:fld>
            <a:endParaRPr lang="en-US"/>
          </a:p>
        </p:txBody>
      </p:sp>
      <p:sp>
        <p:nvSpPr>
          <p:cNvPr id="4" name="TextBox 3"/>
          <p:cNvSpPr txBox="1"/>
          <p:nvPr/>
        </p:nvSpPr>
        <p:spPr>
          <a:xfrm>
            <a:off x="685800" y="1317980"/>
            <a:ext cx="7620001" cy="5355312"/>
          </a:xfrm>
          <a:prstGeom prst="rect">
            <a:avLst/>
          </a:prstGeom>
          <a:noFill/>
        </p:spPr>
        <p:txBody>
          <a:bodyPr wrap="square" rtlCol="0">
            <a:spAutoFit/>
          </a:bodyPr>
          <a:lstStyle/>
          <a:p>
            <a:r>
              <a:rPr lang="en-US" dirty="0"/>
              <a:t>As mentioned earlier, most bills that are marked up in Committee have a committee report.  The describes the measure, the committee's views on it, its costs, and the changes it proposes to make in existing law.</a:t>
            </a:r>
          </a:p>
          <a:p>
            <a:r>
              <a:rPr lang="en-US" dirty="0"/>
              <a:t>This applies to appropriations legislation.</a:t>
            </a:r>
          </a:p>
          <a:p>
            <a:endParaRPr lang="en-US" dirty="0"/>
          </a:p>
          <a:p>
            <a:r>
              <a:rPr lang="en-US" dirty="0"/>
              <a:t>When reconciling different versions of a bill that passed in the House and the Senate, a Conference report is issued. The conference report reconciles differences, and presents a single bill for both Chambers to approve.</a:t>
            </a:r>
          </a:p>
          <a:p>
            <a:endParaRPr lang="en-US" dirty="0"/>
          </a:p>
          <a:p>
            <a:r>
              <a:rPr lang="en-US" dirty="0"/>
              <a:t>In appropriations, the Conference report will go into much more detail than the legislation regarding allocations to accounts, and directives and restrictions on how the funds are spent. The conference report has the force of law, and MUST be read with the appropriations legislation to determine how funds are spent.</a:t>
            </a:r>
          </a:p>
          <a:p>
            <a:br>
              <a:rPr lang="en-US" dirty="0"/>
            </a:br>
            <a:r>
              <a:rPr lang="en-US" dirty="0"/>
              <a:t>Often, Conference reports will also incorporate elements of the Committee reports issued by House and Senate Appropriations committee. If these Committee reports are “incorporated by reference” direction from these reports must be followed as well. </a:t>
            </a:r>
          </a:p>
        </p:txBody>
      </p:sp>
    </p:spTree>
    <p:extLst>
      <p:ext uri="{BB962C8B-B14F-4D97-AF65-F5344CB8AC3E}">
        <p14:creationId xmlns:p14="http://schemas.microsoft.com/office/powerpoint/2010/main" val="7659715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US" dirty="0"/>
              <a:t>If Appropriators and Authorizers Disagree</a:t>
            </a:r>
          </a:p>
        </p:txBody>
      </p:sp>
      <p:sp>
        <p:nvSpPr>
          <p:cNvPr id="3" name="Slide Number Placeholder 2"/>
          <p:cNvSpPr>
            <a:spLocks noGrp="1"/>
          </p:cNvSpPr>
          <p:nvPr>
            <p:ph type="sldNum" sz="quarter" idx="12"/>
          </p:nvPr>
        </p:nvSpPr>
        <p:spPr/>
        <p:txBody>
          <a:bodyPr/>
          <a:lstStyle/>
          <a:p>
            <a:pPr>
              <a:defRPr/>
            </a:pPr>
            <a:fld id="{BA7CF04B-8428-42F6-BF8D-529582FED0A7}" type="slidenum">
              <a:rPr lang="en-US" smtClean="0"/>
              <a:pPr>
                <a:defRPr/>
              </a:pPr>
              <a:t>46</a:t>
            </a:fld>
            <a:endParaRPr lang="en-US"/>
          </a:p>
        </p:txBody>
      </p:sp>
      <p:sp>
        <p:nvSpPr>
          <p:cNvPr id="4" name="TextBox 3"/>
          <p:cNvSpPr txBox="1"/>
          <p:nvPr/>
        </p:nvSpPr>
        <p:spPr>
          <a:xfrm>
            <a:off x="430924" y="2123271"/>
            <a:ext cx="7924800" cy="4247317"/>
          </a:xfrm>
          <a:prstGeom prst="rect">
            <a:avLst/>
          </a:prstGeom>
          <a:noFill/>
        </p:spPr>
        <p:txBody>
          <a:bodyPr wrap="square" rtlCol="0">
            <a:spAutoFit/>
          </a:bodyPr>
          <a:lstStyle/>
          <a:p>
            <a:pPr marL="285750" indent="-285750">
              <a:buFont typeface="Arial" panose="020B0604020202020204" pitchFamily="34" charset="0"/>
              <a:buChar char="•"/>
            </a:pPr>
            <a:r>
              <a:rPr lang="en-US" dirty="0"/>
              <a:t>Courts have held </a:t>
            </a:r>
            <a:r>
              <a:rPr lang="en-US" u="sng" dirty="0"/>
              <a:t>the most recent legislation enacted </a:t>
            </a:r>
            <a:r>
              <a:rPr lang="en-US" dirty="0"/>
              <a:t>is the controlling legislation</a:t>
            </a:r>
          </a:p>
          <a:p>
            <a:pPr marL="285750" indent="-285750">
              <a:buFont typeface="Arial" panose="020B0604020202020204" pitchFamily="34" charset="0"/>
              <a:buChar char="•"/>
            </a:pPr>
            <a:r>
              <a:rPr lang="en-US" dirty="0"/>
              <a:t>This means normally appropriations will trump authorization, as authorizations are passed infrequently and appropriations are passed every year</a:t>
            </a:r>
          </a:p>
          <a:p>
            <a:pPr marL="285750" indent="-285750">
              <a:buFont typeface="Arial" panose="020B0604020202020204" pitchFamily="34" charset="0"/>
              <a:buChar char="•"/>
            </a:pPr>
            <a:r>
              <a:rPr lang="en-US" dirty="0"/>
              <a:t>Authorizations give permission for money to be spent, but specific appropriations allocating funding must be passed to spend funds</a:t>
            </a:r>
          </a:p>
          <a:p>
            <a:pPr marL="285750" indent="-285750">
              <a:buFont typeface="Arial" panose="020B0604020202020204" pitchFamily="34" charset="0"/>
              <a:buChar char="•"/>
            </a:pPr>
            <a:r>
              <a:rPr lang="en-US" dirty="0"/>
              <a:t>If money is appropriated for a program not authorized, it has been held that the passage of a bill appropriating the money means it is authorized</a:t>
            </a:r>
          </a:p>
          <a:p>
            <a:pPr marL="285750" indent="-285750">
              <a:buFont typeface="Arial" panose="020B0604020202020204" pitchFamily="34" charset="0"/>
              <a:buChar char="•"/>
            </a:pPr>
            <a:r>
              <a:rPr lang="en-US" dirty="0"/>
              <a:t>Most appropriators and authorizers try not to issue conflicting direction. NASA’s key committee staff in general works very well together. </a:t>
            </a:r>
          </a:p>
          <a:p>
            <a:pPr marL="285750" indent="-285750">
              <a:buFont typeface="Arial" panose="020B0604020202020204" pitchFamily="34" charset="0"/>
              <a:buChar char="•"/>
            </a:pPr>
            <a:r>
              <a:rPr lang="en-US" dirty="0"/>
              <a:t>When agencies meet with Congress, they typically don't meet with Authorization and Appropriations staff at same time for briefings, since their functions are so different</a:t>
            </a:r>
          </a:p>
          <a:p>
            <a:endParaRPr lang="en-US" dirty="0"/>
          </a:p>
        </p:txBody>
      </p:sp>
    </p:spTree>
    <p:extLst>
      <p:ext uri="{BB962C8B-B14F-4D97-AF65-F5344CB8AC3E}">
        <p14:creationId xmlns:p14="http://schemas.microsoft.com/office/powerpoint/2010/main" val="13091771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p:txBody>
          <a:bodyPr anchor="ctr">
            <a:scene3d>
              <a:camera prst="orthographicFront"/>
              <a:lightRig rig="threePt" dir="t"/>
            </a:scene3d>
            <a:sp3d extrusionH="57150">
              <a:bevelT w="57150" h="38100" prst="artDeco"/>
            </a:sp3d>
          </a:bodyPr>
          <a:lstStyle/>
          <a:p>
            <a:pPr algn="ctr" eaLnBrk="1" hangingPunct="1">
              <a:buFontTx/>
              <a:buNone/>
              <a:defRPr/>
            </a:pPr>
            <a:r>
              <a:rPr lang="en-US" sz="9600" b="1" i="1" dirty="0">
                <a:solidFill>
                  <a:srgbClr val="FF0000"/>
                </a:solidFill>
                <a:latin typeface="Rockwell Extra Bold" pitchFamily="18" charset="0"/>
              </a:rPr>
              <a:t>ONE</a:t>
            </a:r>
          </a:p>
          <a:p>
            <a:pPr algn="ctr" eaLnBrk="1" hangingPunct="1">
              <a:buFontTx/>
              <a:buNone/>
              <a:defRPr/>
            </a:pPr>
            <a:r>
              <a:rPr lang="en-US" sz="1200" b="1" i="1" dirty="0">
                <a:solidFill>
                  <a:srgbClr val="FF0000"/>
                </a:solidFill>
                <a:latin typeface="+mj-lt"/>
              </a:rPr>
              <a:t>(The President)</a:t>
            </a:r>
          </a:p>
        </p:txBody>
      </p:sp>
      <p:sp>
        <p:nvSpPr>
          <p:cNvPr id="51202" name="Slide Number Placeholder 2"/>
          <p:cNvSpPr>
            <a:spLocks noGrp="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B22FFB94-5E35-4F7B-AF3C-DEAFA915E2E5}" type="slidenum">
              <a:rPr kumimoji="0" lang="en-US" sz="1400" b="0" i="0" u="none" strike="noStrike" kern="1200" cap="none" spc="0" normalizeH="0" baseline="0" noProof="0" smtClean="0">
                <a:ln>
                  <a:noFill/>
                </a:ln>
                <a:solidFill>
                  <a:srgbClr val="000000"/>
                </a:solidFill>
                <a:effectLst/>
                <a:uLnTx/>
                <a:uFillTx/>
                <a:latin typeface="Franklin Gothic Book"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5</a:t>
            </a:fld>
            <a:endParaRPr kumimoji="0" lang="en-US" sz="1400" b="0" i="0" u="none" strike="noStrike" kern="1200" cap="none" spc="0" normalizeH="0" baseline="0" noProof="0" dirty="0">
              <a:ln>
                <a:noFill/>
              </a:ln>
              <a:solidFill>
                <a:srgbClr val="000000"/>
              </a:solidFill>
              <a:effectLst/>
              <a:uLnTx/>
              <a:uFillTx/>
              <a:latin typeface="Franklin Gothic Book" pitchFamily="34" charset="0"/>
              <a:ea typeface="+mn-ea"/>
              <a:cs typeface="Arial" charset="0"/>
            </a:endParaRPr>
          </a:p>
        </p:txBody>
      </p:sp>
    </p:spTree>
    <p:extLst>
      <p:ext uri="{BB962C8B-B14F-4D97-AF65-F5344CB8AC3E}">
        <p14:creationId xmlns:p14="http://schemas.microsoft.com/office/powerpoint/2010/main" val="33005610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Content Placeholder 1"/>
          <p:cNvSpPr>
            <a:spLocks noGrp="1"/>
          </p:cNvSpPr>
          <p:nvPr>
            <p:ph/>
          </p:nvPr>
        </p:nvSpPr>
        <p:spPr/>
        <p:txBody>
          <a:bodyPr anchor="ctr"/>
          <a:lstStyle/>
          <a:p>
            <a:pPr algn="ctr" eaLnBrk="1" hangingPunct="1">
              <a:buFontTx/>
              <a:buNone/>
            </a:pPr>
            <a:r>
              <a:rPr lang="en-US" sz="6000" b="1" dirty="0">
                <a:solidFill>
                  <a:srgbClr val="FF0000"/>
                </a:solidFill>
              </a:rPr>
              <a:t>ALL OTHERS ARE ACCOUNTABLE TO THEIR HOME STATE OR DISTRICT</a:t>
            </a:r>
          </a:p>
        </p:txBody>
      </p:sp>
      <p:sp>
        <p:nvSpPr>
          <p:cNvPr id="52226" name="Slide Number Placeholder 2"/>
          <p:cNvSpPr>
            <a:spLocks noGrp="1"/>
          </p:cNvSpPr>
          <p:nvPr>
            <p:ph type="sldNum" sz="quarter" idx="12"/>
          </p:nvPr>
        </p:nvSpPr>
        <p:spPr>
          <a:noFill/>
        </p:spPr>
        <p:txBody>
          <a:bodyPr/>
          <a:lstStyle/>
          <a:p>
            <a:pPr marL="0" marR="0" lvl="0" indent="0" algn="r" defTabSz="914400" rtl="0" eaLnBrk="1" fontAlgn="base" latinLnBrk="0" hangingPunct="1">
              <a:lnSpc>
                <a:spcPct val="100000"/>
              </a:lnSpc>
              <a:spcBef>
                <a:spcPct val="0"/>
              </a:spcBef>
              <a:spcAft>
                <a:spcPct val="0"/>
              </a:spcAft>
              <a:buClrTx/>
              <a:buSzTx/>
              <a:buFontTx/>
              <a:buNone/>
              <a:tabLst/>
              <a:defRPr/>
            </a:pPr>
            <a:fld id="{1F52E821-A1C0-4F82-8E84-C065D8BE7E4E}" type="slidenum">
              <a:rPr kumimoji="0" lang="en-US" sz="1400" b="0" i="0" u="none" strike="noStrike" kern="1200" cap="none" spc="0" normalizeH="0" baseline="0" noProof="0" smtClean="0">
                <a:ln>
                  <a:noFill/>
                </a:ln>
                <a:solidFill>
                  <a:srgbClr val="000000"/>
                </a:solidFill>
                <a:effectLst/>
                <a:uLnTx/>
                <a:uFillTx/>
                <a:latin typeface="Franklin Gothic Book" pitchFamily="34" charset="0"/>
                <a:ea typeface="+mn-ea"/>
                <a:cs typeface="Arial" charset="0"/>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sz="1400" b="0" i="0" u="none" strike="noStrike" kern="1200" cap="none" spc="0" normalizeH="0" baseline="0" noProof="0" dirty="0">
              <a:ln>
                <a:noFill/>
              </a:ln>
              <a:solidFill>
                <a:srgbClr val="000000"/>
              </a:solidFill>
              <a:effectLst/>
              <a:uLnTx/>
              <a:uFillTx/>
              <a:latin typeface="Franklin Gothic Book" pitchFamily="34" charset="0"/>
              <a:ea typeface="+mn-ea"/>
              <a:cs typeface="Arial" charset="0"/>
            </a:endParaRPr>
          </a:p>
        </p:txBody>
      </p:sp>
    </p:spTree>
    <p:extLst>
      <p:ext uri="{BB962C8B-B14F-4D97-AF65-F5344CB8AC3E}">
        <p14:creationId xmlns:p14="http://schemas.microsoft.com/office/powerpoint/2010/main" val="208706556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80045AEB-C31F-46E7-8BE1-2C7FD87BDB54}" type="slidenum">
              <a:rPr lang="en-US" smtClean="0"/>
              <a:pPr>
                <a:defRPr/>
              </a:pPr>
              <a:t>7</a:t>
            </a:fld>
            <a:endParaRPr lang="en-US" dirty="0"/>
          </a:p>
        </p:txBody>
      </p:sp>
      <p:sp>
        <p:nvSpPr>
          <p:cNvPr id="4" name="Content Placeholder 3"/>
          <p:cNvSpPr>
            <a:spLocks noGrp="1"/>
          </p:cNvSpPr>
          <p:nvPr>
            <p:ph/>
          </p:nvPr>
        </p:nvSpPr>
        <p:spPr>
          <a:xfrm>
            <a:off x="381000" y="846302"/>
            <a:ext cx="7696200" cy="5851525"/>
          </a:xfrm>
        </p:spPr>
        <p:txBody>
          <a:bodyPr/>
          <a:lstStyle/>
          <a:p>
            <a:pPr marL="0" indent="0">
              <a:buNone/>
            </a:pPr>
            <a:r>
              <a:rPr lang="en-US" dirty="0"/>
              <a:t>Elected representatives must pay attention to conditions in </a:t>
            </a:r>
            <a:r>
              <a:rPr lang="en-US" b="1" u="sng" dirty="0"/>
              <a:t>their</a:t>
            </a:r>
            <a:r>
              <a:rPr lang="en-US" dirty="0"/>
              <a:t> districts/states:</a:t>
            </a:r>
          </a:p>
          <a:p>
            <a:r>
              <a:rPr lang="en-US" dirty="0"/>
              <a:t>Who are the voters?</a:t>
            </a:r>
          </a:p>
          <a:p>
            <a:r>
              <a:rPr lang="en-US" dirty="0"/>
              <a:t>What is the makeup by age (predominately retired, younger families, middle aged)?</a:t>
            </a:r>
          </a:p>
          <a:p>
            <a:r>
              <a:rPr lang="en-US" dirty="0"/>
              <a:t>What are the economic drivers (agriculture, manufacturing, tourism)?</a:t>
            </a:r>
          </a:p>
          <a:p>
            <a:r>
              <a:rPr lang="en-US" dirty="0"/>
              <a:t>Is the district urban? Suburban? Rural?</a:t>
            </a:r>
          </a:p>
          <a:p>
            <a:r>
              <a:rPr lang="en-US" dirty="0"/>
              <a:t>Are there large military bases in the district? Tribal areas? Airports?</a:t>
            </a:r>
          </a:p>
          <a:p>
            <a:r>
              <a:rPr lang="en-US" dirty="0"/>
              <a:t>What party is dominant in the district?</a:t>
            </a:r>
          </a:p>
          <a:p>
            <a:r>
              <a:rPr lang="en-US" dirty="0"/>
              <a:t>Who are the community leaders? (Chambers of Commerce, local city and county officials)</a:t>
            </a:r>
          </a:p>
          <a:p>
            <a:pPr marL="0" indent="0">
              <a:buNone/>
            </a:pPr>
            <a:endParaRPr lang="en-US" dirty="0"/>
          </a:p>
          <a:p>
            <a:pPr marL="0" indent="0">
              <a:buNone/>
            </a:pPr>
            <a:r>
              <a:rPr lang="en-US" dirty="0"/>
              <a:t>Senators and Representatives are elected to represent the interest of their particular state and district. </a:t>
            </a:r>
            <a:r>
              <a:rPr lang="en-US" u="sng" dirty="0"/>
              <a:t>That is their priority.</a:t>
            </a:r>
          </a:p>
          <a:p>
            <a:pPr marL="0" indent="0">
              <a:buNone/>
            </a:pPr>
            <a:endParaRPr lang="en-US" dirty="0"/>
          </a:p>
        </p:txBody>
      </p:sp>
    </p:spTree>
    <p:extLst>
      <p:ext uri="{BB962C8B-B14F-4D97-AF65-F5344CB8AC3E}">
        <p14:creationId xmlns:p14="http://schemas.microsoft.com/office/powerpoint/2010/main" val="1105348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50218"/>
            <a:ext cx="8229600" cy="5851525"/>
          </a:xfrm>
        </p:spPr>
        <p:txBody>
          <a:bodyPr/>
          <a:lstStyle/>
          <a:p>
            <a:pPr marL="0" indent="0">
              <a:buNone/>
            </a:pPr>
            <a:r>
              <a:rPr lang="en-US" b="1" dirty="0"/>
              <a:t>Congress is a “bicameral” institution meaning that it has two </a:t>
            </a:r>
          </a:p>
          <a:p>
            <a:pPr marL="0" indent="0">
              <a:buNone/>
            </a:pPr>
            <a:r>
              <a:rPr lang="en-US" b="1" dirty="0"/>
              <a:t>chambers, the House and the Senate.</a:t>
            </a:r>
          </a:p>
          <a:p>
            <a:pPr marL="0" indent="0">
              <a:buNone/>
            </a:pPr>
            <a:endParaRPr lang="en-US" sz="900" b="1" u="sng" dirty="0"/>
          </a:p>
          <a:p>
            <a:pPr marL="0" indent="0">
              <a:buNone/>
            </a:pPr>
            <a:r>
              <a:rPr lang="en-US" b="1" u="sng" dirty="0"/>
              <a:t>House</a:t>
            </a:r>
          </a:p>
          <a:p>
            <a:r>
              <a:rPr lang="en-US" dirty="0"/>
              <a:t>Elected every two years</a:t>
            </a:r>
          </a:p>
          <a:p>
            <a:r>
              <a:rPr lang="en-US" dirty="0"/>
              <a:t>435 total members</a:t>
            </a:r>
          </a:p>
          <a:p>
            <a:r>
              <a:rPr lang="en-US" dirty="0"/>
              <a:t>Representation of each state varies by population. The Census every 10 years determines how many representatives are allocated to each state</a:t>
            </a:r>
          </a:p>
          <a:p>
            <a:r>
              <a:rPr lang="en-US" dirty="0"/>
              <a:t>Currently represent approximately 750,000 </a:t>
            </a:r>
            <a:r>
              <a:rPr lang="en-US" b="1" u="sng" dirty="0"/>
              <a:t>people </a:t>
            </a:r>
            <a:r>
              <a:rPr lang="en-US" dirty="0"/>
              <a:t>(not voters, every district varies on how many are registered to vote.)</a:t>
            </a:r>
          </a:p>
          <a:p>
            <a:r>
              <a:rPr lang="en-US" dirty="0"/>
              <a:t>Every state gets at least one House member, regardless of population</a:t>
            </a:r>
          </a:p>
          <a:p>
            <a:pPr marL="0" indent="0">
              <a:buNone/>
            </a:pPr>
            <a:endParaRPr lang="en-US" dirty="0"/>
          </a:p>
          <a:p>
            <a:pPr marL="0" indent="0">
              <a:buNone/>
            </a:pPr>
            <a:r>
              <a:rPr lang="en-US" b="1" u="sng" dirty="0"/>
              <a:t>Senate</a:t>
            </a:r>
          </a:p>
          <a:p>
            <a:r>
              <a:rPr lang="en-US" dirty="0"/>
              <a:t>Elected every six years. A third of the Senate is up for re-election every two years.</a:t>
            </a:r>
          </a:p>
          <a:p>
            <a:r>
              <a:rPr lang="en-US" dirty="0"/>
              <a:t>100 total members</a:t>
            </a:r>
          </a:p>
          <a:p>
            <a:r>
              <a:rPr lang="en-US" dirty="0"/>
              <a:t>Two Senator represent each state, regardless of population</a:t>
            </a:r>
          </a:p>
          <a:p>
            <a:pPr marL="0" indent="0">
              <a:buNone/>
            </a:pPr>
            <a:r>
              <a:rPr lang="en-US" dirty="0"/>
              <a:t>	</a:t>
            </a:r>
          </a:p>
        </p:txBody>
      </p:sp>
      <p:sp>
        <p:nvSpPr>
          <p:cNvPr id="3" name="Slide Number Placeholder 2"/>
          <p:cNvSpPr>
            <a:spLocks noGrp="1"/>
          </p:cNvSpPr>
          <p:nvPr>
            <p:ph type="sldNum" sz="quarter" idx="12"/>
          </p:nvPr>
        </p:nvSpPr>
        <p:spPr/>
        <p:txBody>
          <a:bodyPr/>
          <a:lstStyle/>
          <a:p>
            <a:pPr>
              <a:defRPr/>
            </a:pPr>
            <a:fld id="{80045AEB-C31F-46E7-8BE1-2C7FD87BDB54}" type="slidenum">
              <a:rPr lang="en-US" smtClean="0"/>
              <a:pPr>
                <a:defRPr/>
              </a:pPr>
              <a:t>8</a:t>
            </a:fld>
            <a:endParaRPr lang="en-US" dirty="0"/>
          </a:p>
        </p:txBody>
      </p:sp>
    </p:spTree>
    <p:extLst>
      <p:ext uri="{BB962C8B-B14F-4D97-AF65-F5344CB8AC3E}">
        <p14:creationId xmlns:p14="http://schemas.microsoft.com/office/powerpoint/2010/main" val="3266418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18FA89C9-9F28-4AED-8CA1-3D605B6F7092}" type="slidenum">
              <a:rPr lang="en-US" smtClean="0"/>
              <a:pPr>
                <a:defRPr/>
              </a:pPr>
              <a:t>9</a:t>
            </a:fld>
            <a:endParaRPr lang="en-US" dirty="0"/>
          </a:p>
        </p:txBody>
      </p:sp>
      <p:sp>
        <p:nvSpPr>
          <p:cNvPr id="3" name="TextBox 2"/>
          <p:cNvSpPr txBox="1"/>
          <p:nvPr/>
        </p:nvSpPr>
        <p:spPr>
          <a:xfrm>
            <a:off x="304800" y="2514600"/>
            <a:ext cx="8462125" cy="707886"/>
          </a:xfrm>
          <a:prstGeom prst="rect">
            <a:avLst/>
          </a:prstGeom>
          <a:noFill/>
        </p:spPr>
        <p:txBody>
          <a:bodyPr wrap="none" rtlCol="0">
            <a:spAutoFit/>
          </a:bodyPr>
          <a:lstStyle/>
          <a:p>
            <a:r>
              <a:rPr lang="en-US" sz="4000" dirty="0"/>
              <a:t>The Congressional Committee Process</a:t>
            </a:r>
          </a:p>
        </p:txBody>
      </p:sp>
    </p:spTree>
    <p:extLst>
      <p:ext uri="{BB962C8B-B14F-4D97-AF65-F5344CB8AC3E}">
        <p14:creationId xmlns:p14="http://schemas.microsoft.com/office/powerpoint/2010/main" val="23943222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Franklin Gothic Book"/>
        <a:ea typeface=""/>
        <a:cs typeface="Arial"/>
      </a:majorFont>
      <a:minorFont>
        <a:latin typeface="Franklin Gothic Book"/>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sz="1800" b="0" i="0" u="none" strike="noStrike" cap="none" normalizeH="0" baseline="0" smtClean="0">
            <a:ln>
              <a:noFill/>
            </a:ln>
            <a:solidFill>
              <a:schemeClr val="tx1"/>
            </a:solidFill>
            <a:effectLst/>
            <a:latin typeface="Franklin Gothic Book" pitchFamily="34" charset="0"/>
            <a:cs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Tx/>
          <a:buSzTx/>
          <a:buFontTx/>
          <a:buChar char="•"/>
          <a:tabLst/>
          <a:defRPr kumimoji="0" lang="en-US" sz="1800" b="0" i="0" u="none" strike="noStrike" cap="none" normalizeH="0" baseline="0" smtClean="0">
            <a:ln>
              <a:noFill/>
            </a:ln>
            <a:solidFill>
              <a:schemeClr val="tx1"/>
            </a:solidFill>
            <a:effectLst/>
            <a:latin typeface="Franklin Gothic Book" pitchFamily="34"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9578</TotalTime>
  <Words>3904</Words>
  <Application>Microsoft Office PowerPoint</Application>
  <PresentationFormat>On-screen Show (4:3)</PresentationFormat>
  <Paragraphs>565</Paragraphs>
  <Slides>46</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46</vt:i4>
      </vt:variant>
    </vt:vector>
  </HeadingPairs>
  <TitlesOfParts>
    <vt:vector size="55" baseType="lpstr">
      <vt:lpstr>Arial</vt:lpstr>
      <vt:lpstr>Bodoni MT Black</vt:lpstr>
      <vt:lpstr>Constantia</vt:lpstr>
      <vt:lpstr>Eras Demi ITC</vt:lpstr>
      <vt:lpstr>Franklin Gothic Book</vt:lpstr>
      <vt:lpstr>Rockwell Extra Bold</vt:lpstr>
      <vt:lpstr>Times New Roman</vt:lpstr>
      <vt:lpstr>Verdana</vt:lpstr>
      <vt:lpstr>Default Design</vt:lpstr>
      <vt:lpstr>Working with Congress</vt:lpstr>
      <vt:lpstr>Office of Legislative and Intergovernmental Affairs</vt:lpstr>
      <vt:lpstr>PowerPoint Presentation</vt:lpstr>
      <vt:lpstr>HOW MANY ELECTED OFFICIALS ARE ELECTED ON A NATIONAL BASIS?</vt:lpstr>
      <vt:lpstr>PowerPoint Presentation</vt:lpstr>
      <vt:lpstr>PowerPoint Presentation</vt:lpstr>
      <vt:lpstr>PowerPoint Presentation</vt:lpstr>
      <vt:lpstr>PowerPoint Presentation</vt:lpstr>
      <vt:lpstr>PowerPoint Presentation</vt:lpstr>
      <vt:lpstr>PowerPoint Presentation</vt:lpstr>
      <vt:lpstr>Committees Affecting NASA</vt:lpstr>
      <vt:lpstr>Power of Committees</vt:lpstr>
      <vt:lpstr>PowerPoint Presentation</vt:lpstr>
      <vt:lpstr>NASA Committees of Jurisdiction</vt:lpstr>
      <vt:lpstr>NASA Committees of Jurisdiction</vt:lpstr>
      <vt:lpstr>Congressional Leadership</vt:lpstr>
      <vt:lpstr>PowerPoint Presentation</vt:lpstr>
      <vt:lpstr>Congressional Players</vt:lpstr>
      <vt:lpstr>How a Bill Becomes Law </vt:lpstr>
      <vt:lpstr>Committee Hearings</vt:lpstr>
      <vt:lpstr>Committee Markup</vt:lpstr>
      <vt:lpstr>Committee Reports</vt:lpstr>
      <vt:lpstr>Amendments</vt:lpstr>
      <vt:lpstr>Conference Report</vt:lpstr>
      <vt:lpstr>“Stand alone” Legislation </vt:lpstr>
      <vt:lpstr>Authorization Process </vt:lpstr>
      <vt:lpstr>NASA’s Legislative Proposals</vt:lpstr>
      <vt:lpstr>NASA’s Legislative Proposal Process</vt:lpstr>
      <vt:lpstr>Congressional Authorization Bill Process</vt:lpstr>
      <vt:lpstr>PowerPoint Presentation</vt:lpstr>
      <vt:lpstr>U.S. Constitution </vt:lpstr>
      <vt:lpstr>The President Proposes, Congress Disposes</vt:lpstr>
      <vt:lpstr>WHAT THE PRESIDENT PROPOSED FOR FY 2021</vt:lpstr>
      <vt:lpstr>PowerPoint Presentation</vt:lpstr>
      <vt:lpstr>FY 2021 Federal Budget by Category</vt:lpstr>
      <vt:lpstr>PowerPoint Presentation</vt:lpstr>
      <vt:lpstr>WHAT THE CONGRESS HAD TO DISPOSE  IN FY 2021</vt:lpstr>
      <vt:lpstr>PowerPoint Presentation</vt:lpstr>
      <vt:lpstr>FY 2021 CJS Subcommittee Appropriations</vt:lpstr>
      <vt:lpstr>Agencies Funded by the Subcommittee on  Commerce, Justice and Science</vt:lpstr>
      <vt:lpstr>Congressional Budget Process</vt:lpstr>
      <vt:lpstr>Concurrent Resolution on the Budget</vt:lpstr>
      <vt:lpstr>Appropriations Process</vt:lpstr>
      <vt:lpstr>Appropriations Process</vt:lpstr>
      <vt:lpstr>Conference and Committee Reports</vt:lpstr>
      <vt:lpstr>If Appropriators and Authorizers Disagree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dc:title>
  <dc:creator>NASA Headquarters</dc:creator>
  <cp:lastModifiedBy>Muncy, Maureen (HQ-VA020)</cp:lastModifiedBy>
  <cp:revision>419</cp:revision>
  <cp:lastPrinted>2001-06-20T15:26:52Z</cp:lastPrinted>
  <dcterms:created xsi:type="dcterms:W3CDTF">1995-06-02T22:19:30Z</dcterms:created>
  <dcterms:modified xsi:type="dcterms:W3CDTF">2021-10-04T15:23:14Z</dcterms:modified>
</cp:coreProperties>
</file>