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90" r:id="rId1"/>
    <p:sldMasterId id="2147484903" r:id="rId2"/>
  </p:sldMasterIdLst>
  <p:notesMasterIdLst>
    <p:notesMasterId r:id="rId20"/>
  </p:notesMasterIdLst>
  <p:handoutMasterIdLst>
    <p:handoutMasterId r:id="rId21"/>
  </p:handoutMasterIdLst>
  <p:sldIdLst>
    <p:sldId id="412" r:id="rId3"/>
    <p:sldId id="388" r:id="rId4"/>
    <p:sldId id="390" r:id="rId5"/>
    <p:sldId id="391" r:id="rId6"/>
    <p:sldId id="392" r:id="rId7"/>
    <p:sldId id="393" r:id="rId8"/>
    <p:sldId id="407" r:id="rId9"/>
    <p:sldId id="409" r:id="rId10"/>
    <p:sldId id="431" r:id="rId11"/>
    <p:sldId id="430" r:id="rId12"/>
    <p:sldId id="432" r:id="rId13"/>
    <p:sldId id="427" r:id="rId14"/>
    <p:sldId id="428" r:id="rId15"/>
    <p:sldId id="424" r:id="rId16"/>
    <p:sldId id="422" r:id="rId17"/>
    <p:sldId id="420" r:id="rId18"/>
    <p:sldId id="372" r:id="rId19"/>
  </p:sldIdLst>
  <p:sldSz cx="9906000" cy="6858000" type="A4"/>
  <p:notesSz cx="9945688" cy="6858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AD261C7-8762-45BB-AA37-1A6A53BAEFD0}">
          <p14:sldIdLst>
            <p14:sldId id="412"/>
            <p14:sldId id="388"/>
            <p14:sldId id="390"/>
            <p14:sldId id="391"/>
            <p14:sldId id="392"/>
            <p14:sldId id="393"/>
            <p14:sldId id="407"/>
            <p14:sldId id="409"/>
            <p14:sldId id="431"/>
            <p14:sldId id="430"/>
            <p14:sldId id="432"/>
            <p14:sldId id="427"/>
            <p14:sldId id="428"/>
            <p14:sldId id="424"/>
          </p14:sldIdLst>
        </p14:section>
        <p14:section name="Untitled Section" id="{2FF8CBD4-F0E6-4689-8D80-F355E13817EA}">
          <p14:sldIdLst>
            <p14:sldId id="422"/>
            <p14:sldId id="420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241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Biegaj" initials="" lastIdx="1" clrIdx="0"/>
  <p:cmAuthor id="2" name="Krzysztof Biegaj" initials="KB" lastIdx="72" clrIdx="1">
    <p:extLst>
      <p:ext uri="{19B8F6BF-5375-455C-9EA6-DF929625EA0E}">
        <p15:presenceInfo xmlns:p15="http://schemas.microsoft.com/office/powerpoint/2012/main" userId="fb1f5560bafd3a28" providerId="Windows Live"/>
      </p:ext>
    </p:extLst>
  </p:cmAuthor>
  <p:cmAuthor id="3" name="Per Scrimshaw" initials="PS" lastIdx="11" clrIdx="2">
    <p:extLst>
      <p:ext uri="{19B8F6BF-5375-455C-9EA6-DF929625EA0E}">
        <p15:presenceInfo xmlns:p15="http://schemas.microsoft.com/office/powerpoint/2012/main" userId="00504e182f2008bd" providerId="Windows Live"/>
      </p:ext>
    </p:extLst>
  </p:cmAuthor>
  <p:cmAuthor id="4" name="Dr Simon Dominy" initials="DSD" lastIdx="1" clrIdx="3">
    <p:extLst>
      <p:ext uri="{19B8F6BF-5375-455C-9EA6-DF929625EA0E}">
        <p15:presenceInfo xmlns:p15="http://schemas.microsoft.com/office/powerpoint/2012/main" userId="f32b9f8e72b9a1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2F808"/>
    <a:srgbClr val="F7FB65"/>
    <a:srgbClr val="FFFF00"/>
    <a:srgbClr val="000000"/>
    <a:srgbClr val="D4F50B"/>
    <a:srgbClr val="FF0000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1" autoAdjust="0"/>
  </p:normalViewPr>
  <p:slideViewPr>
    <p:cSldViewPr>
      <p:cViewPr varScale="1">
        <p:scale>
          <a:sx n="88" d="100"/>
          <a:sy n="88" d="100"/>
        </p:scale>
        <p:origin x="576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2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>
      <p:cViewPr varScale="1">
        <p:scale>
          <a:sx n="37" d="100"/>
          <a:sy n="37" d="100"/>
        </p:scale>
        <p:origin x="-1541" y="-74"/>
      </p:cViewPr>
      <p:guideLst>
        <p:guide orient="horz" pos="1241"/>
        <p:guide pos="38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zysztof%20Biegaj\Documents\Ausvac%20Mining%20PL%20Web%2028%2004%202020%20++++\Website%20Update%2009%2003%202024%20+\GoDaddy%20Update%2018%2003%202024%20+\Graphs%20for%20PP%20Presentation\19%2002%202024\For%20Graphs%2013%2004%202024\Extra%20Au%20&amp;%20Ni%20Revenue%20from%20Vacuuming%2013%2004%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zysztof%20Biegaj\Documents\Ausvac%20Mining%20PL%20Web%2028%2004%202020%20++++\Website%20Update%2009%2003%202024%20+\GoDaddy%20Update%2018%2003%202024%20+\Graphs%20for%20PP%20Presentation\19%2002%202024\For%20Graphs%2013%2004%202024\13%2004%202024%20Nickel%20Extra%20Revenue%20from%20Vacuum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zysztof%20Biegaj\Documents\Ausvac%20Mining%20PL%20Web%2028%2004%202020%20++++\Website%20Update%2009%2003%202024%20+\GoDaddy%20Update%2018%2003%202024%20+\Graphs%20for%20PP%20Presentation\19%2002%202024\For%20Graphs%2013%2004%202024\13%2004%202024%20Gold%20Extra%20Revenue%20from%20Vacuum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Extra </a:t>
            </a:r>
            <a:r>
              <a:rPr lang="en-AU" b="1">
                <a:solidFill>
                  <a:srgbClr val="FFFF00"/>
                </a:solidFill>
              </a:rPr>
              <a:t>gold</a:t>
            </a:r>
            <a:r>
              <a:rPr lang="en-AU"/>
              <a:t> and </a:t>
            </a:r>
            <a:r>
              <a:rPr lang="en-AU" b="1">
                <a:solidFill>
                  <a:srgbClr val="00B0F0"/>
                </a:solidFill>
              </a:rPr>
              <a:t>nickel</a:t>
            </a:r>
            <a:r>
              <a:rPr lang="en-AU"/>
              <a:t> MONTHLY AND ANNUAL revenue from mine floors material</a:t>
            </a:r>
            <a:r>
              <a:rPr lang="en-AU" baseline="0"/>
              <a:t> recovery</a:t>
            </a:r>
            <a:r>
              <a:rPr lang="en-AU" b="1">
                <a:solidFill>
                  <a:srgbClr val="FF0000"/>
                </a:solidFill>
              </a:rPr>
              <a:t> </a:t>
            </a:r>
            <a:r>
              <a:rPr lang="en-AU"/>
              <a:t>after all costs deducted (VACUUMING INCl.)</a:t>
            </a:r>
          </a:p>
          <a:p>
            <a:pPr>
              <a:defRPr/>
            </a:pPr>
            <a:r>
              <a:rPr lang="en-AU" sz="1800" b="1" i="0">
                <a:solidFill>
                  <a:srgbClr val="FFC000"/>
                </a:solidFill>
              </a:rPr>
              <a:t>aU</a:t>
            </a:r>
            <a:r>
              <a:rPr lang="en-AU" sz="1800" b="1" i="0"/>
              <a:t> &amp; </a:t>
            </a:r>
            <a:r>
              <a:rPr lang="en-AU" sz="1800" b="1" i="0">
                <a:solidFill>
                  <a:srgbClr val="0070C0"/>
                </a:solidFill>
              </a:rPr>
              <a:t>NI</a:t>
            </a:r>
            <a:r>
              <a:rPr lang="en-AU" sz="1800" b="1" i="0" baseline="0"/>
              <a:t> </a:t>
            </a:r>
            <a:r>
              <a:rPr lang="en-AU" sz="1800" b="1" i="0"/>
              <a:t>Prices on</a:t>
            </a:r>
            <a:r>
              <a:rPr lang="en-AU" sz="1800" b="1" i="0" baseline="0"/>
              <a:t> 13 04 2024 IN US $</a:t>
            </a:r>
            <a:r>
              <a:rPr lang="en-AU" sz="1800" b="1" i="0"/>
              <a:t> </a:t>
            </a:r>
          </a:p>
        </c:rich>
      </c:tx>
      <c:layout>
        <c:manualLayout>
          <c:xMode val="edge"/>
          <c:yMode val="edge"/>
          <c:x val="5.622055949087646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426745900291203E-2"/>
          <c:y val="0.25748253349152217"/>
          <c:w val="0.70063826927379536"/>
          <c:h val="0.498491405468042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'13 04 2024'!$C$2</c:f>
              <c:strCache>
                <c:ptCount val="1"/>
                <c:pt idx="0">
                  <c:v>Monthly Revenue Aus$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('13 04 2024'!$B$3:$B$6,'13 04 2024'!$B$5:$B$6)</c:f>
              <c:strCache>
                <c:ptCount val="6"/>
                <c:pt idx="0">
                  <c:v>Gold (5 g/t)</c:v>
                </c:pt>
                <c:pt idx="1">
                  <c:v>Gold (120 g/t)</c:v>
                </c:pt>
                <c:pt idx="2">
                  <c:v>Nickel (2.0%)</c:v>
                </c:pt>
                <c:pt idx="3">
                  <c:v>Nickel (8.6%)</c:v>
                </c:pt>
                <c:pt idx="4">
                  <c:v>Nickel (2.0%)</c:v>
                </c:pt>
                <c:pt idx="5">
                  <c:v>Nickel (8.6%)</c:v>
                </c:pt>
              </c:strCache>
            </c:strRef>
          </c:cat>
          <c:val>
            <c:numRef>
              <c:f>'13 04 2024'!$C$3:$C$6</c:f>
              <c:numCache>
                <c:formatCode>#,##0</c:formatCode>
                <c:ptCount val="4"/>
                <c:pt idx="0">
                  <c:v>126884.41440438286</c:v>
                </c:pt>
                <c:pt idx="1">
                  <c:v>17593613.781033169</c:v>
                </c:pt>
                <c:pt idx="2">
                  <c:v>12506.383199999997</c:v>
                </c:pt>
                <c:pt idx="3">
                  <c:v>1551056.8310399998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B-45A3-BCE6-5365753EF907}"/>
            </c:ext>
          </c:extLst>
        </c:ser>
        <c:ser>
          <c:idx val="1"/>
          <c:order val="1"/>
          <c:tx>
            <c:strRef>
              <c:f>'13 04 2024'!$D$2</c:f>
              <c:strCache>
                <c:ptCount val="1"/>
                <c:pt idx="0">
                  <c:v>Annual Revenue Aus$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('13 04 2024'!$B$3:$B$6,'13 04 2024'!$B$5:$B$6)</c:f>
              <c:strCache>
                <c:ptCount val="6"/>
                <c:pt idx="0">
                  <c:v>Gold (5 g/t)</c:v>
                </c:pt>
                <c:pt idx="1">
                  <c:v>Gold (120 g/t)</c:v>
                </c:pt>
                <c:pt idx="2">
                  <c:v>Nickel (2.0%)</c:v>
                </c:pt>
                <c:pt idx="3">
                  <c:v>Nickel (8.6%)</c:v>
                </c:pt>
                <c:pt idx="4">
                  <c:v>Nickel (2.0%)</c:v>
                </c:pt>
                <c:pt idx="5">
                  <c:v>Nickel (8.6%)</c:v>
                </c:pt>
              </c:strCache>
            </c:strRef>
          </c:cat>
          <c:val>
            <c:numRef>
              <c:f>'13 04 2024'!$D$3:$D$6</c:f>
              <c:numCache>
                <c:formatCode>#,##0</c:formatCode>
                <c:ptCount val="4"/>
                <c:pt idx="0">
                  <c:v>1522612.9728525942</c:v>
                </c:pt>
                <c:pt idx="1">
                  <c:v>211123365.37239802</c:v>
                </c:pt>
                <c:pt idx="2">
                  <c:v>150076.59839999996</c:v>
                </c:pt>
                <c:pt idx="3">
                  <c:v>18612681.972479999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B-45A3-BCE6-5365753EF9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88497024"/>
        <c:axId val="994225936"/>
        <c:axId val="1000795472"/>
      </c:bar3DChart>
      <c:catAx>
        <c:axId val="888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  <c:auto val="0"/>
        <c:lblAlgn val="ctr"/>
        <c:lblOffset val="100"/>
        <c:noMultiLvlLbl val="0"/>
      </c:catAx>
      <c:valAx>
        <c:axId val="9942259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>
                    <a:solidFill>
                      <a:schemeClr val="bg1"/>
                    </a:solidFill>
                  </a:rPr>
                  <a:t>Revenue (AUD)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crossAx val="888497024"/>
        <c:crosses val="autoZero"/>
        <c:crossBetween val="between"/>
      </c:valAx>
      <c:serAx>
        <c:axId val="1000795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AU" u="sng" baseline="0"/>
              <a:t>Extra </a:t>
            </a:r>
            <a:r>
              <a:rPr lang="en-AU" sz="2000" b="1" u="sng" baseline="0">
                <a:solidFill>
                  <a:srgbClr val="00B0F0"/>
                </a:solidFill>
              </a:rPr>
              <a:t>NICKEL</a:t>
            </a:r>
            <a:r>
              <a:rPr lang="en-AU" baseline="0"/>
              <a:t> revenue from mine floors material vacuuming recovery</a:t>
            </a:r>
            <a:r>
              <a:rPr lang="en-AU" b="1" baseline="0">
                <a:solidFill>
                  <a:srgbClr val="FF0000"/>
                </a:solidFill>
              </a:rPr>
              <a:t> </a:t>
            </a:r>
            <a:r>
              <a:rPr lang="en-AU" baseline="0"/>
              <a:t>- monthly and annual after all costs deducted with 27% additional vacuuming capacities not included on the chart </a:t>
            </a:r>
          </a:p>
          <a:p>
            <a:pPr>
              <a:defRPr/>
            </a:pPr>
            <a:r>
              <a:rPr lang="en-AU" sz="1600" i="1" baseline="0"/>
              <a:t>(</a:t>
            </a:r>
            <a:r>
              <a:rPr lang="en-AU" sz="1600" b="1" i="1" baseline="0">
                <a:solidFill>
                  <a:srgbClr val="00B0F0"/>
                </a:solidFill>
              </a:rPr>
              <a:t>NI</a:t>
            </a:r>
            <a:r>
              <a:rPr lang="en-AU" sz="1600" i="1" baseline="0"/>
              <a:t> Price on 13 04 2024) </a:t>
            </a:r>
          </a:p>
        </c:rich>
      </c:tx>
      <c:layout>
        <c:manualLayout>
          <c:xMode val="edge"/>
          <c:yMode val="edge"/>
          <c:x val="6.0925724771464969E-2"/>
          <c:y val="2.322122334102771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812753536963803E-2"/>
          <c:y val="0.21810490374144223"/>
          <c:w val="0.70483290382072639"/>
          <c:h val="0.573121695876256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'13 04 2024'!$C$2</c:f>
              <c:strCache>
                <c:ptCount val="1"/>
                <c:pt idx="0">
                  <c:v>Monthly Revenue Aus$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('13 04 2024'!$B$5:$B$6,'13 04 2024'!$B$5:$B$6)</c:f>
              <c:strCache>
                <c:ptCount val="4"/>
                <c:pt idx="0">
                  <c:v>Nickel (2.0%)</c:v>
                </c:pt>
                <c:pt idx="1">
                  <c:v>Nickel (8.6%)</c:v>
                </c:pt>
                <c:pt idx="2">
                  <c:v>Nickel (2.0%)</c:v>
                </c:pt>
                <c:pt idx="3">
                  <c:v>Nickel (8.6%)</c:v>
                </c:pt>
              </c:strCache>
              <c:extLst/>
            </c:strRef>
          </c:cat>
          <c:val>
            <c:numRef>
              <c:f>'13 04 2024'!$C$5:$C$6</c:f>
              <c:numCache>
                <c:formatCode>#,##0</c:formatCode>
                <c:ptCount val="2"/>
                <c:pt idx="0">
                  <c:v>12506.383199999997</c:v>
                </c:pt>
                <c:pt idx="1">
                  <c:v>1551056.8310399998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9FA-4F02-AFF9-2467175A0626}"/>
            </c:ext>
          </c:extLst>
        </c:ser>
        <c:ser>
          <c:idx val="1"/>
          <c:order val="1"/>
          <c:tx>
            <c:strRef>
              <c:f>'13 04 2024'!$D$2</c:f>
              <c:strCache>
                <c:ptCount val="1"/>
                <c:pt idx="0">
                  <c:v>Annual Revenue Aus$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('13 04 2024'!$B$5:$B$6,'13 04 2024'!$B$5:$B$6)</c:f>
              <c:strCache>
                <c:ptCount val="4"/>
                <c:pt idx="0">
                  <c:v>Nickel (2.0%)</c:v>
                </c:pt>
                <c:pt idx="1">
                  <c:v>Nickel (8.6%)</c:v>
                </c:pt>
                <c:pt idx="2">
                  <c:v>Nickel (2.0%)</c:v>
                </c:pt>
                <c:pt idx="3">
                  <c:v>Nickel (8.6%)</c:v>
                </c:pt>
              </c:strCache>
              <c:extLst/>
            </c:strRef>
          </c:cat>
          <c:val>
            <c:numRef>
              <c:f>'13 04 2024'!$D$5:$D$6</c:f>
              <c:numCache>
                <c:formatCode>#,##0</c:formatCode>
                <c:ptCount val="2"/>
                <c:pt idx="0">
                  <c:v>150076.59839999996</c:v>
                </c:pt>
                <c:pt idx="1">
                  <c:v>18612681.972479999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9FA-4F02-AFF9-2467175A06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88497024"/>
        <c:axId val="994225936"/>
        <c:axId val="1000795472"/>
      </c:bar3DChart>
      <c:catAx>
        <c:axId val="888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  <c:auto val="0"/>
        <c:lblAlgn val="ctr"/>
        <c:lblOffset val="100"/>
        <c:noMultiLvlLbl val="0"/>
      </c:catAx>
      <c:valAx>
        <c:axId val="9942259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>
                    <a:solidFill>
                      <a:schemeClr val="bg1"/>
                    </a:solidFill>
                  </a:rPr>
                  <a:t>Revenue (AUD)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crossAx val="888497024"/>
        <c:crosses val="autoZero"/>
        <c:crossBetween val="between"/>
      </c:valAx>
      <c:serAx>
        <c:axId val="1000795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Extra </a:t>
            </a:r>
            <a:r>
              <a:rPr lang="en-AU" b="1">
                <a:solidFill>
                  <a:srgbClr val="FFFF00"/>
                </a:solidFill>
              </a:rPr>
              <a:t>gold</a:t>
            </a:r>
            <a:r>
              <a:rPr lang="en-AU"/>
              <a:t> MONTHLY AND ANNUAL revenue from mine floors material</a:t>
            </a:r>
            <a:r>
              <a:rPr lang="en-AU" baseline="0"/>
              <a:t> recovery</a:t>
            </a:r>
            <a:r>
              <a:rPr lang="en-AU" b="1">
                <a:solidFill>
                  <a:srgbClr val="FF0000"/>
                </a:solidFill>
              </a:rPr>
              <a:t> </a:t>
            </a:r>
            <a:r>
              <a:rPr lang="en-AU"/>
              <a:t>after all costs deducted (VACUUMING INCl.)</a:t>
            </a:r>
          </a:p>
          <a:p>
            <a:pPr>
              <a:defRPr/>
            </a:pPr>
            <a:r>
              <a:rPr lang="en-AU" sz="1800" b="1" i="0">
                <a:solidFill>
                  <a:srgbClr val="FFC000"/>
                </a:solidFill>
              </a:rPr>
              <a:t>aU</a:t>
            </a:r>
            <a:r>
              <a:rPr lang="en-AU" sz="1800" b="1" i="0" baseline="0">
                <a:solidFill>
                  <a:sysClr val="window" lastClr="FFFFFF"/>
                </a:solidFill>
              </a:rPr>
              <a:t> </a:t>
            </a:r>
            <a:r>
              <a:rPr lang="en-AU" sz="1800" b="1" i="0"/>
              <a:t>Prices on</a:t>
            </a:r>
            <a:r>
              <a:rPr lang="en-AU" sz="1800" b="1" i="0" baseline="0"/>
              <a:t> 13 04 2024 IN US $</a:t>
            </a:r>
            <a:r>
              <a:rPr lang="en-AU" sz="1800" b="1" i="0"/>
              <a:t> </a:t>
            </a:r>
          </a:p>
        </c:rich>
      </c:tx>
      <c:layout>
        <c:manualLayout>
          <c:xMode val="edge"/>
          <c:yMode val="edge"/>
          <c:x val="0.110526464787333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426776894720066E-2"/>
          <c:y val="0.26165684491537428"/>
          <c:w val="0.70063826927379536"/>
          <c:h val="0.498491405468042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'13 04 2024'!$C$2</c:f>
              <c:strCache>
                <c:ptCount val="1"/>
                <c:pt idx="0">
                  <c:v>Monthly Revenue Aus$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('13 04 2024'!$B$3:$B$6,'13 04 2024'!$B$5:$B$6)</c:f>
              <c:strCache>
                <c:ptCount val="2"/>
                <c:pt idx="0">
                  <c:v>Gold (5 g/t)</c:v>
                </c:pt>
                <c:pt idx="1">
                  <c:v>Gold (120 g/t)</c:v>
                </c:pt>
              </c:strCache>
            </c:strRef>
          </c:cat>
          <c:val>
            <c:numRef>
              <c:f>'13 04 2024'!$C$3:$C$6</c:f>
              <c:numCache>
                <c:formatCode>#,##0</c:formatCode>
                <c:ptCount val="4"/>
                <c:pt idx="0">
                  <c:v>126884.41440438286</c:v>
                </c:pt>
                <c:pt idx="1">
                  <c:v>17593613.781033169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D-47C4-A383-F99AEF6ADE5A}"/>
            </c:ext>
          </c:extLst>
        </c:ser>
        <c:ser>
          <c:idx val="1"/>
          <c:order val="1"/>
          <c:tx>
            <c:strRef>
              <c:f>'13 04 2024'!$D$2</c:f>
              <c:strCache>
                <c:ptCount val="1"/>
                <c:pt idx="0">
                  <c:v>Annual Revenue Aus$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('13 04 2024'!$B$3:$B$6,'13 04 2024'!$B$5:$B$6)</c:f>
              <c:strCache>
                <c:ptCount val="2"/>
                <c:pt idx="0">
                  <c:v>Gold (5 g/t)</c:v>
                </c:pt>
                <c:pt idx="1">
                  <c:v>Gold (120 g/t)</c:v>
                </c:pt>
              </c:strCache>
            </c:strRef>
          </c:cat>
          <c:val>
            <c:numRef>
              <c:f>'13 04 2024'!$D$3:$D$6</c:f>
              <c:numCache>
                <c:formatCode>#,##0</c:formatCode>
                <c:ptCount val="4"/>
                <c:pt idx="0">
                  <c:v>1522612.9728525942</c:v>
                </c:pt>
                <c:pt idx="1">
                  <c:v>211123365.37239802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D-47C4-A383-F99AEF6AD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88497024"/>
        <c:axId val="994225936"/>
        <c:axId val="1000795472"/>
      </c:bar3DChart>
      <c:catAx>
        <c:axId val="888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  <c:auto val="0"/>
        <c:lblAlgn val="ctr"/>
        <c:lblOffset val="100"/>
        <c:noMultiLvlLbl val="0"/>
      </c:catAx>
      <c:valAx>
        <c:axId val="9942259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>
                    <a:solidFill>
                      <a:schemeClr val="bg1"/>
                    </a:solidFill>
                  </a:rPr>
                  <a:t>Revenue (AUD)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crossAx val="888497024"/>
        <c:crosses val="autoZero"/>
        <c:crossBetween val="between"/>
      </c:valAx>
      <c:serAx>
        <c:axId val="1000795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01T18:32:43.971" idx="39">
    <p:pos x="2848" y="690"/>
    <p:text>Krzysztof (Kris) Biegaj Director/Owner of Ausvac Mining PL &amp; Mobile Supersucker-Kalgoorlie Mining Expo Western Australia 23 10 2003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13T21:05:09.123" idx="64">
    <p:pos x="4977" y="3568"/>
    <p:text>Vacuuming Costs Calcs updated on 13 04 2024</p:text>
    <p:extLst>
      <p:ext uri="{C676402C-5697-4E1C-873F-D02D1690AC5C}">
        <p15:threadingInfo xmlns:p15="http://schemas.microsoft.com/office/powerpoint/2012/main" timeZoneBias="-480"/>
      </p:ext>
    </p:extLst>
  </p:cm>
  <p:cm authorId="2" dt="2024-04-13T21:13:42.493" idx="67">
    <p:pos x="947" y="3675"/>
    <p:text>Additional Extra Revenue Detailed Calcs updated on 13 04 2024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14T09:38:44.712" idx="72">
    <p:pos x="4978" y="3655"/>
    <p:text>App. 14  JORC Code Update on 28 06 2021</p:text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ABD9C4F-2024-4713-B451-65D5F0E3EA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352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647B4F-5001-46C4-BAE1-36CEB02DD4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6637" y="6352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A363E6F-9365-48E7-8A42-7B85BDBA98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6100" y="492125"/>
            <a:ext cx="3773488" cy="2611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432BF51-11C7-4E66-92A8-D096DE2B8C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987" y="3268665"/>
            <a:ext cx="7293717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A9957D4-40B9-444F-A518-90840921E4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29390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A703409-6E7D-4747-BA9C-CCD988EA3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6637" y="6529390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D52D053-5640-4314-A2C2-483FCBC64A9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4033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D053-5640-4314-A2C2-483FCBC64A9B}" type="slidenum">
              <a:rPr lang="en-AU" altLang="en-US" smtClean="0"/>
              <a:pPr>
                <a:defRPr/>
              </a:pPr>
              <a:t>2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708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3062422-BF47-4328-BB17-E25A7CBF38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A2106F-D3D0-443A-B457-E72560FC17FA}" type="slidenum">
              <a:rPr lang="en-AU" altLang="en-US" sz="1000" smtClean="0">
                <a:latin typeface="Book Antiqua" panose="0204060205030503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AU" altLang="en-US" sz="1000" dirty="0">
              <a:latin typeface="Book Antiqua" panose="0204060205030503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5F5F61-068F-4DB6-AF80-28405D2D2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13A8E71-E7A8-4323-BF98-155BAEC4C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79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D053-5640-4314-A2C2-483FCBC64A9B}" type="slidenum">
              <a:rPr lang="en-AU" altLang="en-US" smtClean="0"/>
              <a:pPr>
                <a:defRPr/>
              </a:pPr>
              <a:t>14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3287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D053-5640-4314-A2C2-483FCBC64A9B}" type="slidenum">
              <a:rPr lang="en-AU" altLang="en-US" smtClean="0"/>
              <a:pPr>
                <a:defRPr/>
              </a:pPr>
              <a:t>15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70084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8FDA-A665-4304-82F8-3B5DE9F3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7B76-881F-4FA2-9079-ADDABFD7FE57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CA7E-CDB7-4427-85AF-69544EB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83BD-42E8-4048-AE81-EC9A326C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5659-43A6-4099-8B0F-F50DD3A072C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29281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9BEE-E772-4459-A418-D48BC4A7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599F-B443-4BEC-90C2-F5E1ED6619B2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7B9-5724-42F6-9C42-A644000C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DFBA-78DC-4A09-A12E-14F57363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005B-1FEF-477D-8C76-9AB5936D41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99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C142-C084-4BBF-B2ED-4E82DCAC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C97E-3893-4751-A952-CC729A1B4D01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FCA0-2401-4545-B0E4-22F8B291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F596-5CBB-40AE-A100-1A6E2A27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3DEF-D15C-4D55-8E06-9133547A394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584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8FDA-A665-4304-82F8-3B5DE9F3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7B76-881F-4FA2-9079-ADDABFD7FE57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CA7E-CDB7-4427-85AF-69544EB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83BD-42E8-4048-AE81-EC9A326C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5659-43A6-4099-8B0F-F50DD3A072C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2740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5B2B-38CE-4665-9160-B1B431EF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B822-DD06-4CBE-9437-2FB2AC6D6DF5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80A4-1806-4122-94E1-44103B76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B4AB-7602-4E64-ADD8-AB2B4FAD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8762-398E-412E-81DA-13865818F77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6610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EF28-19E1-4FD1-B4F3-1E181756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0A78-30A7-4237-92F1-A847345ACF7F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4C08-D379-4BE4-8C82-3AE3B39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9C1D-E3F2-482F-8C92-0CE910E6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9036-4C8A-4D83-8A50-1DE334B7877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6497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1EB0A-9B7C-4A32-B055-AB39686B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2643-A1F9-4693-8188-F6C6DF09C663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F8ED01-1670-44E5-8D8F-61C81373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1298F-A3E6-4F38-BD3E-383C77D5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2561-2836-40D7-B8D6-0264EA2E82E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6434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8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F62BF6-4BBF-41A3-8FA7-3E6793F7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BCF6-9E1E-43FD-9462-22A6D2D3C306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0C69A6-9634-43A4-ABB2-C5688AC6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C4F28C-CA4F-4504-BB8C-2915B617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6A8A-A586-4F55-A4EC-4AFE4D1CF6C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5181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CBA3F4-17B1-4265-8DC7-56965EBA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8D6C-FC74-4BB7-BDC6-409B4DA7FC22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5AF759-F9CA-46A4-B864-C7DD9B6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3B0365-7605-4493-BD21-0DBD505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3FF-ACD5-4C42-813B-A97C1EFB659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16053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A38474-131C-48E4-A89B-9F32098B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4A57-18A4-441E-BA53-93C235C0D707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AE0F58-DB1C-4B5E-9510-AA06B7F4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7A5E72-FE6A-45C6-8A95-CC2CE0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AE3-B8C4-4DDD-81EB-2F4B37AFA8A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268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B2D91C-5FDE-435E-97C6-AF46A5C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8620-9A87-405B-8407-8198E4E5087C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5D23AD-F1D6-424A-918F-AE2EFCF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C2F55-56EC-48B2-843A-CD30D46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47E3-AE32-459A-AF52-CAF975E6546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6460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5B2B-38CE-4665-9160-B1B431EF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B822-DD06-4CBE-9437-2FB2AC6D6DF5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80A4-1806-4122-94E1-44103B76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B4AB-7602-4E64-ADD8-AB2B4FAD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8762-398E-412E-81DA-13865818F77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270780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B7AA54-29CC-40ED-AFDD-26992B99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7A57-DC22-498D-A5BE-7597CE7B6C2F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89FCDA-59A8-4B7E-8A6A-B46460CF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2110E-A590-46FE-ABA1-AAF898F0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1BF1-D047-4676-8864-36E84E15BA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4290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9BEE-E772-4459-A418-D48BC4A7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599F-B443-4BEC-90C2-F5E1ED6619B2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7B9-5724-42F6-9C42-A644000C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DFBA-78DC-4A09-A12E-14F57363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005B-1FEF-477D-8C76-9AB5936D41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4930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C142-C084-4BBF-B2ED-4E82DCAC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C97E-3893-4751-A952-CC729A1B4D01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FCA0-2401-4545-B0E4-22F8B291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F596-5CBB-40AE-A100-1A6E2A27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3DEF-D15C-4D55-8E06-9133547A394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95982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76253"/>
            <a:ext cx="7677150" cy="1276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3385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B3FAB7-DC08-4D72-A814-5A4A5A3C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38DB-007B-4552-9BAD-AE1F3A6069E0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A66F11-9C25-42D5-9054-8EE34C5E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9F8A6-A518-4220-A2F2-91DC470B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9CA0-3D21-4759-BB76-213B2646160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349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EF28-19E1-4FD1-B4F3-1E181756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0A78-30A7-4237-92F1-A847345ACF7F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4C08-D379-4BE4-8C82-3AE3B39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9C1D-E3F2-482F-8C92-0CE910E6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9036-4C8A-4D83-8A50-1DE334B7877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11077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1EB0A-9B7C-4A32-B055-AB39686B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2643-A1F9-4693-8188-F6C6DF09C663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F8ED01-1670-44E5-8D8F-61C81373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1298F-A3E6-4F38-BD3E-383C77D5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2561-2836-40D7-B8D6-0264EA2E82E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892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8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F62BF6-4BBF-41A3-8FA7-3E6793F7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BCF6-9E1E-43FD-9462-22A6D2D3C306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0C69A6-9634-43A4-ABB2-C5688AC6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C4F28C-CA4F-4504-BB8C-2915B617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6A8A-A586-4F55-A4EC-4AFE4D1CF6C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0997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CBA3F4-17B1-4265-8DC7-56965EBA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8D6C-FC74-4BB7-BDC6-409B4DA7FC22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5AF759-F9CA-46A4-B864-C7DD9B6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3B0365-7605-4493-BD21-0DBD505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3FF-ACD5-4C42-813B-A97C1EFB659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493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A38474-131C-48E4-A89B-9F32098B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4A57-18A4-441E-BA53-93C235C0D707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AE0F58-DB1C-4B5E-9510-AA06B7F4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7A5E72-FE6A-45C6-8A95-CC2CE0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AE3-B8C4-4DDD-81EB-2F4B37AFA8A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461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B2D91C-5FDE-435E-97C6-AF46A5C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8620-9A87-405B-8407-8198E4E5087C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5D23AD-F1D6-424A-918F-AE2EFCF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C2F55-56EC-48B2-843A-CD30D46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47E3-AE32-459A-AF52-CAF975E6546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8600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B7AA54-29CC-40ED-AFDD-26992B99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7A57-DC22-498D-A5BE-7597CE7B6C2F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89FCDA-59A8-4B7E-8A6A-B46460CF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2110E-A590-46FE-ABA1-AAF898F0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1BF1-D047-4676-8864-36E84E15BA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4631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729619-ED05-4474-A38B-95895D153E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B401F5-70DE-4650-92BA-496FEAFA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2F3D-8AD8-4370-88BC-314F5F025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118EB-6263-45B2-83F7-D2E0A80CD1BB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3435-1676-4482-AD85-80944750F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DC77-F13F-4CEB-AE6A-2B8AD46D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78463F-FD41-422A-9653-5B10340CAA2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086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5pPr>
      <a:lvl6pPr marL="495285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6pPr>
      <a:lvl7pPr marL="990570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7pPr>
      <a:lvl8pPr marL="1485854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8pPr>
      <a:lvl9pPr marL="1981139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9pPr>
    </p:titleStyle>
    <p:bodyStyle>
      <a:lvl1pPr marL="371464" indent="-3714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729619-ED05-4474-A38B-95895D153E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B401F5-70DE-4650-92BA-496FEAFA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2F3D-8AD8-4370-88BC-314F5F025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118EB-6263-45B2-83F7-D2E0A80CD1BB}" type="datetime1">
              <a:rPr lang="en-AU"/>
              <a:pPr>
                <a:defRPr/>
              </a:pPr>
              <a:t>14/04/2024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3435-1676-4482-AD85-80944750F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DC77-F13F-4CEB-AE6A-2B8AD46D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78463F-FD41-422A-9653-5B10340CAA2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915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5pPr>
      <a:lvl6pPr marL="495285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6pPr>
      <a:lvl7pPr marL="990570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7pPr>
      <a:lvl8pPr marL="1485854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8pPr>
      <a:lvl9pPr marL="1981139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9pPr>
    </p:titleStyle>
    <p:bodyStyle>
      <a:lvl1pPr marL="371464" indent="-3714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5.emf"/><Relationship Id="rId21" Type="http://schemas.openxmlformats.org/officeDocument/2006/relationships/image" Target="../media/image14.emf"/><Relationship Id="rId34" Type="http://schemas.openxmlformats.org/officeDocument/2006/relationships/comments" Target="../comments/comment3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3.emf"/><Relationship Id="rId31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7.emf"/><Relationship Id="rId30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91E0-E5E0-453D-A110-A21B9BD3B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64" y="248277"/>
            <a:ext cx="9649072" cy="3509690"/>
          </a:xfrm>
          <a:noFill/>
        </p:spPr>
        <p:txBody>
          <a:bodyPr/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MINE FLOOR MATERIAL RECOVERY MUST BECOME PART OF LIFE OF MINE PLAN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Au &amp; Ni Prices Updated on 13 04 2024)</a:t>
            </a:r>
            <a:br>
              <a:rPr lang="en-A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/>
            </a:b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43417-8CF5-428D-8F50-1B4E96A48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3888432" cy="1415183"/>
          </a:xfrm>
        </p:spPr>
        <p:txBody>
          <a:bodyPr/>
          <a:lstStyle/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Krzysztof (Kris) Biegaj  </a:t>
            </a:r>
          </a:p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Ausvac Mining Pty Ltd</a:t>
            </a:r>
          </a:p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MAusIMM</a:t>
            </a:r>
          </a:p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  <a:p>
            <a:endParaRPr lang="en-AU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933A5-6FD3-4D4F-A50B-D178907E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1272" y="6365584"/>
            <a:ext cx="2311400" cy="366183"/>
          </a:xfrm>
        </p:spPr>
        <p:txBody>
          <a:bodyPr/>
          <a:lstStyle/>
          <a:p>
            <a:pPr>
              <a:defRPr/>
            </a:pPr>
            <a:fld id="{22495659-43A6-4099-8B0F-F50DD3A072C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5AEF0-7B6B-4EF9-96EB-F2EDBD4E4EA5}"/>
              </a:ext>
            </a:extLst>
          </p:cNvPr>
          <p:cNvSpPr txBox="1"/>
          <p:nvPr/>
        </p:nvSpPr>
        <p:spPr>
          <a:xfrm>
            <a:off x="4751711" y="4090705"/>
            <a:ext cx="5025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Co-Author Dr Simon C Dominy </a:t>
            </a:r>
          </a:p>
          <a:p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Camborne School of Mines University of Exeter, Penryn Cornwall TR10 9FE, UK</a:t>
            </a:r>
          </a:p>
          <a:p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FAusIMM (CP), </a:t>
            </a:r>
            <a:r>
              <a:rPr lang="en-AU" dirty="0">
                <a:cs typeface="Times New Roman" panose="02020603050405020304" pitchFamily="18" charset="0"/>
              </a:rPr>
              <a:t>Member of PERC (Pan European Reserves and Resources Reporting Committee) </a:t>
            </a:r>
            <a:endParaRPr lang="en-AU" dirty="0"/>
          </a:p>
          <a:p>
            <a:r>
              <a:rPr lang="en-AU" dirty="0">
                <a:cs typeface="Times New Roman" panose="02020603050405020304" pitchFamily="18" charset="0"/>
              </a:rPr>
              <a:t>				           </a:t>
            </a:r>
          </a:p>
        </p:txBody>
      </p:sp>
    </p:spTree>
    <p:extLst>
      <p:ext uri="{BB962C8B-B14F-4D97-AF65-F5344CB8AC3E}">
        <p14:creationId xmlns:p14="http://schemas.microsoft.com/office/powerpoint/2010/main" val="113617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8712D-7307-438A-A69F-7B648E8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1696" y="6437072"/>
            <a:ext cx="2311400" cy="36618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18762-398E-412E-81DA-13865818F772}" type="slidenum">
              <a:rPr kumimoji="0" lang="en-AU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62FBB-EBFB-4441-A962-772BE820EB35}"/>
              </a:ext>
            </a:extLst>
          </p:cNvPr>
          <p:cNvSpPr txBox="1"/>
          <p:nvPr/>
        </p:nvSpPr>
        <p:spPr>
          <a:xfrm>
            <a:off x="245143" y="1830308"/>
            <a:ext cx="946516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 sz="2400" dirty="0">
                <a:solidFill>
                  <a:prstClr val="black"/>
                </a:solidFill>
              </a:rPr>
              <a:t>Projects – </a:t>
            </a:r>
            <a:r>
              <a:rPr lang="en-AU" sz="2400" i="1" dirty="0">
                <a:solidFill>
                  <a:prstClr val="black"/>
                </a:solidFill>
              </a:rPr>
              <a:t>Ref. to Page 17 App. 12B Vacuuming Projects Map</a:t>
            </a:r>
            <a:r>
              <a:rPr lang="en-AU" sz="2400" i="1" dirty="0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Mt Pleasant WA, May 2003</a:t>
            </a:r>
            <a:r>
              <a:rPr lang="en-AU" sz="2000" dirty="0">
                <a:solidFill>
                  <a:srgbClr val="F2F808"/>
                </a:solidFill>
              </a:rPr>
              <a:t> </a:t>
            </a:r>
            <a:r>
              <a:rPr lang="en-AU" sz="2000" b="1" dirty="0"/>
              <a:t>–</a:t>
            </a:r>
            <a:r>
              <a:rPr lang="en-AU" sz="2000" b="1" dirty="0">
                <a:solidFill>
                  <a:srgbClr val="F2F808"/>
                </a:solidFill>
              </a:rPr>
              <a:t> </a:t>
            </a:r>
            <a:r>
              <a:rPr lang="en-AU" sz="2000" b="1" dirty="0">
                <a:solidFill>
                  <a:srgbClr val="FFC000"/>
                </a:solidFill>
              </a:rPr>
              <a:t>Gold</a:t>
            </a:r>
            <a:r>
              <a:rPr lang="en-AU" sz="2000" b="1" dirty="0">
                <a:solidFill>
                  <a:srgbClr val="F2F808"/>
                </a:solidFill>
              </a:rPr>
              <a:t> </a:t>
            </a:r>
            <a:r>
              <a:rPr lang="en-AU" sz="2000" dirty="0"/>
              <a:t>#1 Project – vehicles clean-up sump on surface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Otter-Juan Mine WA, August 2003 – </a:t>
            </a:r>
            <a:r>
              <a:rPr lang="en-AU" sz="2000" b="1" dirty="0">
                <a:solidFill>
                  <a:srgbClr val="0000FF"/>
                </a:solidFill>
              </a:rPr>
              <a:t>Nickel</a:t>
            </a:r>
            <a:r>
              <a:rPr lang="en-AU" sz="2000" dirty="0">
                <a:solidFill>
                  <a:srgbClr val="0000FF"/>
                </a:solidFill>
              </a:rPr>
              <a:t> </a:t>
            </a:r>
            <a:r>
              <a:rPr lang="en-AU" sz="2000" dirty="0"/>
              <a:t>#2 Project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Bendigo Victoria, October 2003 – </a:t>
            </a:r>
            <a:r>
              <a:rPr lang="en-AU" sz="2000" b="1" dirty="0">
                <a:solidFill>
                  <a:srgbClr val="FFC000"/>
                </a:solidFill>
              </a:rPr>
              <a:t>Gold</a:t>
            </a:r>
            <a:r>
              <a:rPr lang="en-AU" sz="2000" b="1" dirty="0">
                <a:solidFill>
                  <a:srgbClr val="D4F50B"/>
                </a:solidFill>
              </a:rPr>
              <a:t> </a:t>
            </a:r>
            <a:r>
              <a:rPr lang="en-AU" sz="2000" dirty="0"/>
              <a:t>#3 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Cosmos WA, December 2003 – </a:t>
            </a:r>
            <a:r>
              <a:rPr lang="en-AU" sz="2000" b="1" dirty="0">
                <a:solidFill>
                  <a:srgbClr val="0000FF"/>
                </a:solidFill>
              </a:rPr>
              <a:t>Nickel </a:t>
            </a:r>
            <a:r>
              <a:rPr lang="en-AU" sz="2000" dirty="0"/>
              <a:t>#4 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Agnew Mine WA, February 2004 – </a:t>
            </a:r>
            <a:r>
              <a:rPr lang="en-AU" sz="2000" b="1" dirty="0">
                <a:solidFill>
                  <a:srgbClr val="FFC000"/>
                </a:solidFill>
              </a:rPr>
              <a:t>Gold</a:t>
            </a:r>
            <a:r>
              <a:rPr lang="en-AU" sz="2000" b="1" dirty="0">
                <a:solidFill>
                  <a:srgbClr val="D4F50B"/>
                </a:solidFill>
              </a:rPr>
              <a:t> </a:t>
            </a:r>
            <a:r>
              <a:rPr lang="en-AU" sz="2000" dirty="0"/>
              <a:t>#5 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Long-Victor Complex WA, October 2005 - </a:t>
            </a:r>
            <a:r>
              <a:rPr lang="en-AU" sz="2000" b="1" dirty="0">
                <a:solidFill>
                  <a:srgbClr val="0000FF"/>
                </a:solidFill>
              </a:rPr>
              <a:t>Nickel </a:t>
            </a:r>
            <a:r>
              <a:rPr lang="en-AU" sz="2000" dirty="0"/>
              <a:t>#6 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 err="1"/>
              <a:t>Redross</a:t>
            </a:r>
            <a:r>
              <a:rPr lang="en-AU" sz="2000" dirty="0"/>
              <a:t> UG </a:t>
            </a:r>
            <a:r>
              <a:rPr lang="en-AU" sz="2000" dirty="0" err="1"/>
              <a:t>Widgiemooltha</a:t>
            </a:r>
            <a:r>
              <a:rPr lang="en-AU" sz="2000" dirty="0"/>
              <a:t> WA, February 2007 – Nickel #7 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0000"/>
                </a:solidFill>
              </a:rPr>
              <a:t>Harlequin Mine CNGC WA, November 2010 Plus - </a:t>
            </a:r>
            <a:r>
              <a:rPr lang="en-AU" sz="2000" b="1" dirty="0">
                <a:solidFill>
                  <a:srgbClr val="FFC000"/>
                </a:solidFill>
              </a:rPr>
              <a:t>Gold</a:t>
            </a:r>
            <a:r>
              <a:rPr lang="en-AU" sz="2000" b="1" dirty="0">
                <a:solidFill>
                  <a:srgbClr val="FFFF00"/>
                </a:solidFill>
              </a:rPr>
              <a:t> </a:t>
            </a:r>
            <a:r>
              <a:rPr lang="en-AU" sz="2000" dirty="0">
                <a:solidFill>
                  <a:srgbClr val="000000"/>
                </a:solidFill>
              </a:rPr>
              <a:t>#8 Project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400" dirty="0">
                <a:solidFill>
                  <a:prstClr val="black"/>
                </a:solidFill>
              </a:rPr>
              <a:t>Grades Vacuumed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b="1" dirty="0">
                <a:solidFill>
                  <a:srgbClr val="FFC000"/>
                </a:solidFill>
              </a:rPr>
              <a:t>Gold</a:t>
            </a:r>
            <a:r>
              <a:rPr lang="en-AU" sz="2000" dirty="0">
                <a:solidFill>
                  <a:prstClr val="black"/>
                </a:solidFill>
              </a:rPr>
              <a:t>: one (1) oz to two (2) oz +++; Four (4) Projects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b="1" dirty="0">
                <a:solidFill>
                  <a:srgbClr val="0000FF"/>
                </a:solidFill>
              </a:rPr>
              <a:t>Nickel:</a:t>
            </a:r>
            <a:r>
              <a:rPr lang="en-AU" sz="2000" dirty="0">
                <a:solidFill>
                  <a:prstClr val="black"/>
                </a:solidFill>
              </a:rPr>
              <a:t> Average 8 % +; Four (4) Projects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left behind on mine f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BCFD0-B47A-4E45-923D-8FEA4FD82C86}"/>
              </a:ext>
            </a:extLst>
          </p:cNvPr>
          <p:cNvSpPr txBox="1"/>
          <p:nvPr/>
        </p:nvSpPr>
        <p:spPr>
          <a:xfrm>
            <a:off x="668522" y="260648"/>
            <a:ext cx="85689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prstClr val="black"/>
                </a:solidFill>
              </a:rPr>
              <a:t>Summary of </a:t>
            </a:r>
            <a:r>
              <a:rPr lang="en-AU" sz="3200" b="1" dirty="0">
                <a:solidFill>
                  <a:srgbClr val="FFC000"/>
                </a:solidFill>
              </a:rPr>
              <a:t>Gold</a:t>
            </a:r>
            <a:r>
              <a:rPr lang="en-AU" sz="3200" dirty="0">
                <a:solidFill>
                  <a:prstClr val="black"/>
                </a:solidFill>
              </a:rPr>
              <a:t> &amp; </a:t>
            </a:r>
            <a:r>
              <a:rPr lang="en-AU" sz="3200" dirty="0">
                <a:solidFill>
                  <a:srgbClr val="0000FF"/>
                </a:solidFill>
              </a:rPr>
              <a:t>Nickel</a:t>
            </a:r>
            <a:r>
              <a:rPr lang="en-AU" sz="3200" dirty="0">
                <a:solidFill>
                  <a:prstClr val="black"/>
                </a:solidFill>
              </a:rPr>
              <a:t> ore grade vacuumed during 8 (eight) vacuuming projects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prstClr val="black"/>
                </a:solidFill>
              </a:rPr>
              <a:t>		in Australia 2003 - 2011 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0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F54068-E2B0-01CC-7922-1D6D45BF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Mine Floor Sample in New In-Stope Decline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A86F3-8E0A-97F3-3F7A-E72DBD9A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of Au grade of mine floor material on in-stope decline  – CNGC Harlequin Gold Mine in Norseman WA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Grade: 40.02 g/t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weight of sample: 131.9 kg</a:t>
            </a:r>
          </a:p>
          <a:p>
            <a:pPr marL="1233474" lvl="2" indent="-342900">
              <a:defRPr/>
            </a:pPr>
            <a:r>
              <a:rPr lang="en-A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five (5) bottom layers samples across the decline’s floor conducted with small vacuum cleaner to the solid floor </a:t>
            </a:r>
          </a:p>
          <a:p>
            <a:pPr marL="366726" indent="-342900">
              <a:buFont typeface="Courier New" panose="02070309020205020404" pitchFamily="49" charset="0"/>
              <a:buChar char="o"/>
              <a:defRPr/>
            </a:pP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“Low” grade due to </a:t>
            </a:r>
            <a:r>
              <a:rPr lang="en-A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milling factor 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LHD equipment &amp; </a:t>
            </a:r>
            <a:r>
              <a:rPr lang="en-A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A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enhancement by 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gravity force in newly excavated in-stope decline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are on Page 17 </a:t>
            </a: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Sample conducted by Kris Biegaj </a:t>
            </a:r>
            <a:r>
              <a:rPr lang="en-A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(then Mining Manager) </a:t>
            </a: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CNGC Harlequin Gold Mine in 2001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4BE9B-3BFB-5BD5-A5C1-AA090A43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9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E4368-6A0A-6505-25D6-373DEC2B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7A8565-6FC9-447F-A91C-6FE164714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52478"/>
              </p:ext>
            </p:extLst>
          </p:nvPr>
        </p:nvGraphicFramePr>
        <p:xfrm>
          <a:off x="626585" y="278865"/>
          <a:ext cx="8646896" cy="617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16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B1E34-5AB8-E5CA-19AA-7A16DFD9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7A8565-6FC9-447F-A91C-6FE164714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82231"/>
              </p:ext>
            </p:extLst>
          </p:nvPr>
        </p:nvGraphicFramePr>
        <p:xfrm>
          <a:off x="626585" y="135466"/>
          <a:ext cx="8646895" cy="622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13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1E4CB-1DDA-4682-B16E-BA3AFE5A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1272" y="6462647"/>
            <a:ext cx="2311400" cy="366183"/>
          </a:xfrm>
        </p:spPr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7A8565-6FC9-447F-A91C-6FE164714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70006"/>
              </p:ext>
            </p:extLst>
          </p:nvPr>
        </p:nvGraphicFramePr>
        <p:xfrm>
          <a:off x="626584" y="278864"/>
          <a:ext cx="8652831" cy="630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633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1C17C-6B27-4BDE-847E-8EA1CD627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96" y="194780"/>
            <a:ext cx="9656216" cy="1857222"/>
          </a:xfrm>
        </p:spPr>
        <p:txBody>
          <a:bodyPr/>
          <a:lstStyle/>
          <a:p>
            <a:r>
              <a:rPr lang="en-AU" sz="4000" b="1" dirty="0"/>
              <a:t>Extra Revenue from Mine Floors </a:t>
            </a:r>
            <a:r>
              <a:rPr lang="en-AU" sz="4000" dirty="0"/>
              <a:t>&amp; Vacuuming Costs Calculation – in Excel Worksheets below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F23262-D879-40E8-8F22-62145ADD0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76" y="1966093"/>
            <a:ext cx="9728224" cy="3780420"/>
          </a:xfrm>
        </p:spPr>
        <p:txBody>
          <a:bodyPr/>
          <a:lstStyle/>
          <a:p>
            <a:r>
              <a:rPr lang="en-AU" sz="2800" dirty="0">
                <a:solidFill>
                  <a:schemeClr val="tx1"/>
                </a:solidFill>
              </a:rPr>
              <a:t>All Costs included i.e. Mine Floor Vacuuming, Ore Transportation, Milling &amp; Roasting where applicable</a:t>
            </a:r>
          </a:p>
          <a:p>
            <a:endParaRPr lang="en-AU" sz="2800" dirty="0">
              <a:solidFill>
                <a:schemeClr val="tx1"/>
              </a:solidFill>
            </a:endParaRPr>
          </a:p>
          <a:p>
            <a:r>
              <a:rPr lang="en-AU" sz="2800" b="1" dirty="0">
                <a:solidFill>
                  <a:srgbClr val="00B050"/>
                </a:solidFill>
              </a:rPr>
              <a:t>Additional</a:t>
            </a:r>
            <a:r>
              <a:rPr lang="en-AU" sz="2800" dirty="0">
                <a:solidFill>
                  <a:schemeClr val="tx1"/>
                </a:solidFill>
              </a:rPr>
              <a:t> </a:t>
            </a:r>
            <a:r>
              <a:rPr lang="en-AU" sz="2800" b="1" dirty="0">
                <a:solidFill>
                  <a:srgbClr val="00B050"/>
                </a:solidFill>
              </a:rPr>
              <a:t>Extra</a:t>
            </a:r>
            <a:r>
              <a:rPr lang="en-AU" sz="2800" dirty="0">
                <a:solidFill>
                  <a:schemeClr val="tx1"/>
                </a:solidFill>
              </a:rPr>
              <a:t> Revenue from other metals (Copper +++) recovered by vacuuming </a:t>
            </a:r>
            <a:r>
              <a:rPr lang="en-AU" sz="2800" b="1" u="sng" dirty="0">
                <a:solidFill>
                  <a:srgbClr val="00B050"/>
                </a:solidFill>
              </a:rPr>
              <a:t>not included</a:t>
            </a:r>
            <a:r>
              <a:rPr lang="en-AU" sz="2800" b="1" dirty="0">
                <a:solidFill>
                  <a:srgbClr val="00B050"/>
                </a:solidFill>
              </a:rPr>
              <a:t> </a:t>
            </a:r>
            <a:r>
              <a:rPr lang="en-AU" sz="2800" dirty="0">
                <a:solidFill>
                  <a:schemeClr val="tx1"/>
                </a:solidFill>
              </a:rPr>
              <a:t>in the Calculations</a:t>
            </a:r>
          </a:p>
          <a:p>
            <a:endParaRPr lang="en-AU" sz="2000" dirty="0">
              <a:solidFill>
                <a:schemeClr val="tx1"/>
              </a:solidFill>
            </a:endParaRPr>
          </a:p>
          <a:p>
            <a:r>
              <a:rPr lang="en-AU" sz="2100" dirty="0">
                <a:solidFill>
                  <a:schemeClr val="tx1"/>
                </a:solidFill>
              </a:rPr>
              <a:t>Typical length &amp; width of mining excavations on Au &amp; Ni mines during the (8) eight Ausvac Mining PL mine floor material vacuuming technology development Projects in Australia 2003 – 2011 used for calculations </a:t>
            </a:r>
            <a:r>
              <a:rPr lang="en-AU" sz="21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6F576-9892-4763-8DF5-6FA72D64CDBF}"/>
              </a:ext>
            </a:extLst>
          </p:cNvPr>
          <p:cNvSpPr>
            <a:spLocks noGrp="1"/>
          </p:cNvSpPr>
          <p:nvPr/>
        </p:nvSpPr>
        <p:spPr>
          <a:xfrm>
            <a:off x="7505712" y="6347883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 sz="1600" b="1" dirty="0">
                <a:solidFill>
                  <a:schemeClr val="tx1"/>
                </a:solidFill>
              </a:rPr>
              <a:t>15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1D21D22-D34F-A33E-3105-B94FC7E5D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957679"/>
              </p:ext>
            </p:extLst>
          </p:nvPr>
        </p:nvGraphicFramePr>
        <p:xfrm>
          <a:off x="7001656" y="5812625"/>
          <a:ext cx="1008112" cy="85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570" imgH="771690" progId="Excel.Sheet.12">
                  <p:embed/>
                </p:oleObj>
              </mc:Choice>
              <mc:Fallback>
                <p:oleObj name="Worksheet" showAsIcon="1" r:id="rId3" imgW="914570" imgH="77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1656" y="5812625"/>
                        <a:ext cx="1008112" cy="850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72606C4-607E-FF0D-7978-E91875C9F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64163"/>
              </p:ext>
            </p:extLst>
          </p:nvPr>
        </p:nvGraphicFramePr>
        <p:xfrm>
          <a:off x="560512" y="59621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570" imgH="771690" progId="Excel.Sheet.12">
                  <p:embed/>
                </p:oleObj>
              </mc:Choice>
              <mc:Fallback>
                <p:oleObj name="Worksheet" showAsIcon="1" r:id="rId5" imgW="914570" imgH="77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512" y="596212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54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6F576-9892-4763-8DF5-6FA72D64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B3DEAD-5B8C-4ECD-8C93-D6B963033CB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63650"/>
            <a:ext cx="9906000" cy="5076825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and testwork should be undertaken in support of mine designs, Feasibility studies and LOM plans</a:t>
            </a: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Australasian Joint Ore Reserves Committee </a:t>
            </a:r>
            <a:r>
              <a:rPr lang="en-A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(JORC, 2012)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applied in the context of Sections 37-41 and Table 1</a:t>
            </a:r>
          </a:p>
          <a:p>
            <a:pPr marL="0" indent="0">
              <a:buNone/>
            </a:pPr>
            <a:endParaRPr lang="en-A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odifications to the JORC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are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needed to address the challenge of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revenue loss</a:t>
            </a:r>
          </a:p>
          <a:p>
            <a:pPr marL="0" indent="0">
              <a:buNone/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appropriate, vacuuming must be introduced to new and operating mines</a:t>
            </a:r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FE11-4B9E-4BEF-9873-76C19CA39498}"/>
              </a:ext>
            </a:extLst>
          </p:cNvPr>
          <p:cNvSpPr txBox="1"/>
          <p:nvPr/>
        </p:nvSpPr>
        <p:spPr>
          <a:xfrm>
            <a:off x="0" y="266165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kern="0" cap="all" dirty="0">
                <a:effectLst/>
                <a:latin typeface="Arial" panose="020B0604020202020204" pitchFamily="34" charset="0"/>
              </a:rPr>
              <a:t>evaluation of broken floor stocks – </a:t>
            </a:r>
            <a:r>
              <a:rPr lang="en-AU" sz="2400" kern="0" cap="all" dirty="0"/>
              <a:t>operating</a:t>
            </a:r>
            <a:r>
              <a:rPr lang="en-AU" sz="2400" kern="0" cap="all" dirty="0">
                <a:effectLst/>
                <a:latin typeface="Arial" panose="020B0604020202020204" pitchFamily="34" charset="0"/>
              </a:rPr>
              <a:t> Mines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68CB1-1C56-4F0D-AC74-458C92BDDCBC}"/>
              </a:ext>
            </a:extLst>
          </p:cNvPr>
          <p:cNvSpPr txBox="1"/>
          <p:nvPr/>
        </p:nvSpPr>
        <p:spPr>
          <a:xfrm>
            <a:off x="37131" y="2924944"/>
            <a:ext cx="100284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000" b="1" kern="0" cap="all" dirty="0">
              <a:effectLst/>
            </a:endParaRPr>
          </a:p>
          <a:p>
            <a:r>
              <a:rPr lang="en-AU" sz="2400" kern="0" cap="all" dirty="0">
                <a:effectLst/>
              </a:rPr>
              <a:t>ECONOMIC VALUE OF BROKEN ORE RECOVERY FROM MINE FLOORS - ore resources/reserves estimation/LOM Plans</a:t>
            </a:r>
          </a:p>
          <a:p>
            <a:endParaRPr lang="en-AU" sz="2000" b="1" kern="0" cap="all" dirty="0"/>
          </a:p>
          <a:p>
            <a:endParaRPr lang="en-AU" sz="2000" b="1" kern="0" cap="all" dirty="0"/>
          </a:p>
        </p:txBody>
      </p:sp>
    </p:spTree>
    <p:extLst>
      <p:ext uri="{BB962C8B-B14F-4D97-AF65-F5344CB8AC3E}">
        <p14:creationId xmlns:p14="http://schemas.microsoft.com/office/powerpoint/2010/main" val="170676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2E40A-0401-4E66-A3D8-3C4A0DEACE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8489950" cy="635000"/>
          </a:xfrm>
        </p:spPr>
        <p:txBody>
          <a:bodyPr>
            <a:noAutofit/>
          </a:bodyPr>
          <a:lstStyle/>
          <a:p>
            <a:r>
              <a:rPr lang="en-AU" sz="3200" b="1" dirty="0">
                <a:latin typeface="Calibri" panose="020F0502020204030204" pitchFamily="34" charset="0"/>
                <a:cs typeface="Calibri" panose="020F0502020204030204" pitchFamily="34" charset="0"/>
              </a:rPr>
              <a:t>Appendices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A18F5B-9C0D-42CC-83F6-7604E44B0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66508"/>
              </p:ext>
            </p:extLst>
          </p:nvPr>
        </p:nvGraphicFramePr>
        <p:xfrm>
          <a:off x="-293688" y="1300163"/>
          <a:ext cx="61833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5505527" imgH="514178" progId="Package">
                  <p:embed/>
                </p:oleObj>
              </mc:Choice>
              <mc:Fallback>
                <p:oleObj name="Packager Shell Object" showAsIcon="1" r:id="rId2" imgW="5505527" imgH="514178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A18F5B-9C0D-42CC-83F6-7604E44B03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93688" y="1300163"/>
                        <a:ext cx="618331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9EB895F-E475-4761-B0C6-9E6E0B6F7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35880"/>
              </p:ext>
            </p:extLst>
          </p:nvPr>
        </p:nvGraphicFramePr>
        <p:xfrm>
          <a:off x="-296863" y="539750"/>
          <a:ext cx="62309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4819599" imgH="514178" progId="Package">
                  <p:embed/>
                </p:oleObj>
              </mc:Choice>
              <mc:Fallback>
                <p:oleObj name="Packager Shell Object" showAsIcon="1" r:id="rId4" imgW="4819599" imgH="514178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9EB895F-E475-4761-B0C6-9E6E0B6F7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96863" y="539750"/>
                        <a:ext cx="6230938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C48FDA-EFB0-491D-8387-A12CF2A48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380650"/>
              </p:ext>
            </p:extLst>
          </p:nvPr>
        </p:nvGraphicFramePr>
        <p:xfrm>
          <a:off x="-107950" y="2006600"/>
          <a:ext cx="58801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4772018" imgH="514178" progId="Package">
                  <p:embed/>
                </p:oleObj>
              </mc:Choice>
              <mc:Fallback>
                <p:oleObj name="Packager Shell Object" showAsIcon="1" r:id="rId6" imgW="4772018" imgH="514178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3C48FDA-EFB0-491D-8387-A12CF2A48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07950" y="2006600"/>
                        <a:ext cx="58801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F44A9D4-3C76-40B7-95B6-1D51F490B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602809"/>
              </p:ext>
            </p:extLst>
          </p:nvPr>
        </p:nvGraphicFramePr>
        <p:xfrm>
          <a:off x="-461963" y="2725738"/>
          <a:ext cx="6388101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4962343" imgH="514178" progId="Package">
                  <p:embed/>
                </p:oleObj>
              </mc:Choice>
              <mc:Fallback>
                <p:oleObj name="Packager Shell Object" showAsIcon="1" r:id="rId8" imgW="4962343" imgH="514178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F44A9D4-3C76-40B7-95B6-1D51F490B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461963" y="2725738"/>
                        <a:ext cx="6388101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196358-E8C6-4E0D-9A75-283A2D7B5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98050"/>
              </p:ext>
            </p:extLst>
          </p:nvPr>
        </p:nvGraphicFramePr>
        <p:xfrm>
          <a:off x="-430213" y="3621088"/>
          <a:ext cx="6115051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0" imgW="5162353" imgH="514178" progId="Package">
                  <p:embed/>
                </p:oleObj>
              </mc:Choice>
              <mc:Fallback>
                <p:oleObj name="Packager Shell Object" showAsIcon="1" r:id="rId10" imgW="5162353" imgH="514178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F196358-E8C6-4E0D-9A75-283A2D7B5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430213" y="3621088"/>
                        <a:ext cx="6115051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5663EC6-1902-4E6E-9BB9-804E1335E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469760"/>
              </p:ext>
            </p:extLst>
          </p:nvPr>
        </p:nvGraphicFramePr>
        <p:xfrm>
          <a:off x="-427038" y="5164138"/>
          <a:ext cx="5908676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2" imgW="4448213" imgH="514178" progId="Package">
                  <p:embed/>
                </p:oleObj>
              </mc:Choice>
              <mc:Fallback>
                <p:oleObj name="Packager Shell Object" showAsIcon="1" r:id="rId12" imgW="4448213" imgH="514178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5663EC6-1902-4E6E-9BB9-804E1335E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-427038" y="5164138"/>
                        <a:ext cx="5908676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211A011-02E6-4627-87E4-9A7F9D1B2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39360"/>
              </p:ext>
            </p:extLst>
          </p:nvPr>
        </p:nvGraphicFramePr>
        <p:xfrm>
          <a:off x="-252413" y="4314825"/>
          <a:ext cx="5613401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4" imgW="5114771" imgH="514178" progId="Package">
                  <p:embed/>
                </p:oleObj>
              </mc:Choice>
              <mc:Fallback>
                <p:oleObj name="Packager Shell Object" showAsIcon="1" r:id="rId14" imgW="5114771" imgH="514178" progId="Packag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211A011-02E6-4627-87E4-9A7F9D1B2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-252413" y="4314825"/>
                        <a:ext cx="5613401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AD4107-CEDA-4CB2-923F-ED380454A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75263"/>
              </p:ext>
            </p:extLst>
          </p:nvPr>
        </p:nvGraphicFramePr>
        <p:xfrm>
          <a:off x="-411163" y="5946775"/>
          <a:ext cx="59102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6" imgW="4857917" imgH="514178" progId="Package">
                  <p:embed/>
                </p:oleObj>
              </mc:Choice>
              <mc:Fallback>
                <p:oleObj name="Packager Shell Object" showAsIcon="1" r:id="rId16" imgW="4857917" imgH="514178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AD4107-CEDA-4CB2-923F-ED380454A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-411163" y="5946775"/>
                        <a:ext cx="5910263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77407E8-9C43-44F6-B061-680BAF872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545648"/>
              </p:ext>
            </p:extLst>
          </p:nvPr>
        </p:nvGraphicFramePr>
        <p:xfrm>
          <a:off x="5441950" y="3276600"/>
          <a:ext cx="35337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8" imgW="3190890" imgH="514178" progId="Package">
                  <p:embed/>
                </p:oleObj>
              </mc:Choice>
              <mc:Fallback>
                <p:oleObj name="Packager Shell Object" showAsIcon="1" r:id="rId18" imgW="3190890" imgH="514178" progId="Package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77407E8-9C43-44F6-B061-680BAF872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41950" y="3276600"/>
                        <a:ext cx="353377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BB52131-735F-4701-A8F9-AD7896778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03070"/>
              </p:ext>
            </p:extLst>
          </p:nvPr>
        </p:nvGraphicFramePr>
        <p:xfrm>
          <a:off x="5287963" y="2776538"/>
          <a:ext cx="38020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0" imgW="3267104" imgH="514178" progId="Package">
                  <p:embed/>
                </p:oleObj>
              </mc:Choice>
              <mc:Fallback>
                <p:oleObj name="Packager Shell Object" showAsIcon="1" r:id="rId20" imgW="3267104" imgH="514178" progId="Package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BB52131-735F-4701-A8F9-AD7896778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87963" y="2776538"/>
                        <a:ext cx="3802062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0F1A6B8-2254-4D0E-A475-9441BCD5E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615910"/>
              </p:ext>
            </p:extLst>
          </p:nvPr>
        </p:nvGraphicFramePr>
        <p:xfrm>
          <a:off x="5310188" y="1751013"/>
          <a:ext cx="35321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2" imgW="2438433" imgH="514178" progId="Package">
                  <p:embed/>
                </p:oleObj>
              </mc:Choice>
              <mc:Fallback>
                <p:oleObj name="Packager Shell Object" showAsIcon="1" r:id="rId22" imgW="2438433" imgH="514178" progId="Package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0F1A6B8-2254-4D0E-A475-9441BCD5E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10188" y="1751013"/>
                        <a:ext cx="3532187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031E3AD-53AF-4C88-8A63-F84720576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127768"/>
              </p:ext>
            </p:extLst>
          </p:nvPr>
        </p:nvGraphicFramePr>
        <p:xfrm>
          <a:off x="4324350" y="4156075"/>
          <a:ext cx="576738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4" imgW="3867133" imgH="514178" progId="Package">
                  <p:embed/>
                </p:oleObj>
              </mc:Choice>
              <mc:Fallback>
                <p:oleObj name="Packager Shell Object" showAsIcon="1" r:id="rId24" imgW="3867133" imgH="514178" progId="Package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031E3AD-53AF-4C88-8A63-F84720576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24350" y="4156075"/>
                        <a:ext cx="5767388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DBF5670-A02A-47D7-A126-B593C239E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59002"/>
              </p:ext>
            </p:extLst>
          </p:nvPr>
        </p:nvGraphicFramePr>
        <p:xfrm>
          <a:off x="5686425" y="1063625"/>
          <a:ext cx="27781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6" imgW="2762238" imgH="514178" progId="Package">
                  <p:embed/>
                </p:oleObj>
              </mc:Choice>
              <mc:Fallback>
                <p:oleObj name="Packager Shell Object" showAsIcon="1" r:id="rId26" imgW="2762238" imgH="514178" progId="Package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DBF5670-A02A-47D7-A126-B593C239E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86425" y="1063625"/>
                        <a:ext cx="277812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BA84FD2-9E68-4A4E-92C2-9A7DF15E9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251585"/>
              </p:ext>
            </p:extLst>
          </p:nvPr>
        </p:nvGraphicFramePr>
        <p:xfrm>
          <a:off x="5495925" y="465138"/>
          <a:ext cx="31591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8" imgW="1904933" imgH="514178" progId="Package">
                  <p:embed/>
                </p:oleObj>
              </mc:Choice>
              <mc:Fallback>
                <p:oleObj name="Packager Shell Object" showAsIcon="1" r:id="rId28" imgW="1904933" imgH="514178" progId="Package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BA84FD2-9E68-4A4E-92C2-9A7DF15E9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495925" y="465138"/>
                        <a:ext cx="3159125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9CBEC69-7614-49A1-A279-56666CF8B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79746"/>
              </p:ext>
            </p:extLst>
          </p:nvPr>
        </p:nvGraphicFramePr>
        <p:xfrm>
          <a:off x="6731000" y="58801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0" imgW="914400" imgH="771480" progId="Acrobat.Document.DC">
                  <p:embed/>
                </p:oleObj>
              </mc:Choice>
              <mc:Fallback>
                <p:oleObj name="Acrobat Document" showAsIcon="1" r:id="rId30" imgW="914400" imgH="771480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9CBEC69-7614-49A1-A279-56666CF8B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731000" y="58801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840ECF8-8809-4410-8961-34E97AC26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53411"/>
              </p:ext>
            </p:extLst>
          </p:nvPr>
        </p:nvGraphicFramePr>
        <p:xfrm>
          <a:off x="4271963" y="4989513"/>
          <a:ext cx="583247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2" imgW="3953032" imgH="514178" progId="Package">
                  <p:embed/>
                </p:oleObj>
              </mc:Choice>
              <mc:Fallback>
                <p:oleObj name="Packager Shell Object" showAsIcon="1" r:id="rId32" imgW="3953032" imgH="514178" progId="Package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840ECF8-8809-4410-8961-34E97AC26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271963" y="4989513"/>
                        <a:ext cx="5832475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8D32867-5922-0FBF-52DF-4A7A0BB5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9E317-740B-4DF5-A736-491829B4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672" y="6381328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D30E6-6EC5-444B-81F3-CCD0B0B35C82}"/>
              </a:ext>
            </a:extLst>
          </p:cNvPr>
          <p:cNvSpPr txBox="1"/>
          <p:nvPr/>
        </p:nvSpPr>
        <p:spPr>
          <a:xfrm>
            <a:off x="0" y="404664"/>
            <a:ext cx="9649072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en-AU" sz="2800" dirty="0"/>
              <a:t>INTRODUCTION</a:t>
            </a:r>
          </a:p>
          <a:p>
            <a:br>
              <a:rPr lang="en-A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AU" sz="2000" b="0" dirty="0"/>
              <a:t>Billions of Dollars have been, and continue to be</a:t>
            </a:r>
            <a:r>
              <a:rPr lang="en-AU" sz="2000" dirty="0"/>
              <a:t> </a:t>
            </a:r>
            <a:r>
              <a:rPr lang="en-AU" sz="2000" b="0" dirty="0"/>
              <a:t>wasted by Companies and Governments across the World due to the lack of legislation for the recovery of already broken ore</a:t>
            </a:r>
            <a:r>
              <a:rPr lang="en-AU" sz="2000" dirty="0"/>
              <a:t> l</a:t>
            </a:r>
            <a:r>
              <a:rPr lang="en-AU" sz="2000" b="0" dirty="0"/>
              <a:t>eft behind/wasted on mine floors never to be recovered</a:t>
            </a:r>
          </a:p>
          <a:p>
            <a:pPr algn="just"/>
            <a:br>
              <a:rPr lang="en-AU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000" dirty="0"/>
              <a:t>Recovery of broken ore left behind on mine floors will provide:</a:t>
            </a:r>
          </a:p>
          <a:p>
            <a:pPr algn="just"/>
            <a:endParaRPr lang="en-AU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dirty="0"/>
              <a:t>Significant additional revenue for mining companies – refer to slides No 12, 14 &amp; 15 showing graphs with monthly and yearly revenue losses on typical smaller/medium size Australian nickel/gold mines with the </a:t>
            </a:r>
            <a:r>
              <a:rPr lang="en-AU" dirty="0" err="1"/>
              <a:t>Ausvac</a:t>
            </a:r>
            <a:r>
              <a:rPr lang="en-AU" dirty="0"/>
              <a:t> Mining PL vacuuming technology hands-on developed in 2003 - 2011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AU" sz="1600" dirty="0"/>
              <a:t>Detailed calculations of Revenue Loss Recovery in Aus$ by Vacuuming of Mine Floors (LHS) and Vacuuming Costs Calculations (RHS) - Excel Spreadsheets on Page No 15</a:t>
            </a:r>
          </a:p>
          <a:p>
            <a:pPr lvl="1" algn="just"/>
            <a:endParaRPr lang="en-AU" sz="16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b="1" dirty="0"/>
              <a:t>Additional Royalties for Governments </a:t>
            </a:r>
            <a:r>
              <a:rPr lang="en-AU" dirty="0"/>
              <a:t>– including </a:t>
            </a:r>
            <a:r>
              <a:rPr lang="en-AU" b="1" u="sng" dirty="0">
                <a:solidFill>
                  <a:srgbClr val="00B050"/>
                </a:solidFill>
              </a:rPr>
              <a:t>Compensation Funds for Indigenous Australians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AU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dirty="0"/>
              <a:t>Additional funds for rehabilitation of mined waste disposed of on surface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AU" sz="1600" dirty="0"/>
              <a:t>Including that portion of waste generated whilst accessing in waste/defining the ore left behind on mine floors</a:t>
            </a:r>
          </a:p>
        </p:txBody>
      </p:sp>
    </p:spTree>
    <p:extLst>
      <p:ext uri="{BB962C8B-B14F-4D97-AF65-F5344CB8AC3E}">
        <p14:creationId xmlns:p14="http://schemas.microsoft.com/office/powerpoint/2010/main" val="262097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61B38-5EF2-428F-B41B-0B3C2D22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3280" y="6309320"/>
            <a:ext cx="2311400" cy="36618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18762-398E-412E-81DA-13865818F772}" type="slidenum">
              <a:rPr kumimoji="0" lang="en-AU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74EDF-2080-42BD-B600-E08205CF83B4}"/>
              </a:ext>
            </a:extLst>
          </p:cNvPr>
          <p:cNvSpPr txBox="1"/>
          <p:nvPr/>
        </p:nvSpPr>
        <p:spPr>
          <a:xfrm>
            <a:off x="272480" y="1120676"/>
            <a:ext cx="936104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2000" b="1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House vacuuming 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invented and implemented globally </a:t>
            </a:r>
            <a:r>
              <a:rPr kumimoji="0" lang="en-AU" sz="2000" b="1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&gt;</a:t>
            </a:r>
            <a:r>
              <a:rPr lang="en-AU" sz="2000" b="1" dirty="0">
                <a:solidFill>
                  <a:srgbClr val="00B050"/>
                </a:solidFill>
              </a:rPr>
              <a:t>120</a:t>
            </a:r>
            <a:r>
              <a:rPr lang="en-AU" sz="2000" b="1" baseline="30000" dirty="0">
                <a:solidFill>
                  <a:srgbClr val="00B050"/>
                </a:solidFill>
              </a:rPr>
              <a:t> </a:t>
            </a:r>
            <a:r>
              <a:rPr lang="en-AU" sz="2000" b="1" dirty="0">
                <a:solidFill>
                  <a:srgbClr val="00B050"/>
                </a:solidFill>
              </a:rPr>
              <a:t>years ago</a:t>
            </a:r>
            <a:endParaRPr kumimoji="0" lang="en-AU" sz="2000" b="1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endParaRPr kumimoji="0" lang="en-AU" sz="2000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algn="just"/>
            <a:r>
              <a:rPr lang="en-AU" sz="2000" dirty="0"/>
              <a:t>Mine floor material vacuuming machines and technology were first invented</a:t>
            </a:r>
          </a:p>
          <a:p>
            <a:pPr algn="just"/>
            <a:r>
              <a:rPr lang="en-AU" sz="2000" dirty="0"/>
              <a:t>and used decades ago in South Africa and </a:t>
            </a:r>
            <a:r>
              <a:rPr lang="en-AU" sz="2000" dirty="0">
                <a:solidFill>
                  <a:srgbClr val="00B050"/>
                </a:solidFill>
              </a:rPr>
              <a:t>only</a:t>
            </a:r>
            <a:r>
              <a:rPr lang="en-AU" sz="2000" dirty="0"/>
              <a:t> few other countries </a:t>
            </a:r>
          </a:p>
          <a:p>
            <a:pPr algn="just"/>
            <a:endParaRPr lang="en-AU" sz="2000" dirty="0"/>
          </a:p>
          <a:p>
            <a:pPr algn="just"/>
            <a:r>
              <a:rPr lang="en-AU" sz="2000" dirty="0"/>
              <a:t>The Ausvac Mining PL vacuuming machine is based on the late 1960-ties machines designed to mine opals in Coober Pedy Region in South Australia </a:t>
            </a:r>
          </a:p>
          <a:p>
            <a:endParaRPr lang="en-AU" sz="2000" dirty="0"/>
          </a:p>
          <a:p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Highly-efficient truly mobile and modern </a:t>
            </a:r>
            <a:r>
              <a:rPr lang="en-AU" sz="2000" dirty="0"/>
              <a:t>mine f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loor </a:t>
            </a:r>
            <a:r>
              <a:rPr lang="en-AU" sz="2000" dirty="0"/>
              <a:t>m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aterial </a:t>
            </a:r>
            <a:r>
              <a:rPr lang="en-AU" sz="2000" dirty="0"/>
              <a:t>v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acuuming machine and </a:t>
            </a:r>
            <a:r>
              <a:rPr lang="en-AU" sz="2000" dirty="0"/>
              <a:t>t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echnology was invented</a:t>
            </a:r>
            <a:r>
              <a:rPr lang="en-AU" sz="2000" dirty="0"/>
              <a:t> and developed in the Kalgoorlie Goldfields + </a:t>
            </a:r>
            <a:r>
              <a:rPr lang="en-AU" sz="2000" i="1" dirty="0"/>
              <a:t>(Western Australia – seven projects and one project in Bendigo – Victoria)</a:t>
            </a:r>
            <a:r>
              <a:rPr lang="en-AU" sz="2000" dirty="0"/>
              <a:t>, 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has been available since 2003 </a:t>
            </a:r>
            <a:r>
              <a:rPr kumimoji="0" lang="en-AU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(now diesel-powered/</a:t>
            </a:r>
            <a:r>
              <a:rPr kumimoji="0" lang="en-AU" b="1" i="1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easily to be converted to be electrically-powered &amp; can be </a:t>
            </a:r>
            <a:r>
              <a:rPr lang="en-AU" b="1" i="1" dirty="0">
                <a:solidFill>
                  <a:srgbClr val="00B050"/>
                </a:solidFill>
              </a:rPr>
              <a:t>equipped</a:t>
            </a:r>
            <a:r>
              <a:rPr kumimoji="0" lang="en-AU" b="1" i="1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to remotely-controlled operation in open stopes</a:t>
            </a:r>
            <a:r>
              <a:rPr kumimoji="0" lang="en-AU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  <a:br>
              <a:rPr kumimoji="0" lang="en-AU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07861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>
            <a:extLst>
              <a:ext uri="{FF2B5EF4-FFF2-40B4-BE49-F238E27FC236}">
                <a16:creationId xmlns:a16="http://schemas.microsoft.com/office/drawing/2014/main" id="{8918421D-26F4-42B3-858D-B1A221DF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Mining Project Stages</a:t>
            </a:r>
          </a:p>
        </p:txBody>
      </p:sp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id="{2A3B02F8-B7B5-4A98-A379-06D80418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1988840"/>
            <a:ext cx="9505056" cy="4032448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Pre-feasibility study, Feasibility study, Mineral Resources/Ore Reserves/Life of Mine Plans</a:t>
            </a:r>
          </a:p>
          <a:p>
            <a:pPr marL="0" indent="0" eaLnBrk="1" hangingPunct="1">
              <a:buNone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Approvals and finance secured/obtained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in waste to access ore and disposal of mined waste, including diamond drill/sludge ore definition drilling cuddies </a:t>
            </a:r>
            <a:r>
              <a:rPr lang="en-AU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(excavated in waste) </a:t>
            </a:r>
            <a:endParaRPr lang="en-AU" altLang="en-US" sz="18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</a:p>
          <a:p>
            <a:pPr marL="0" indent="0" eaLnBrk="1" hangingPunct="1">
              <a:buNone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Rehabilitation of mined waste disposed of on surface and mine closure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AU" altLang="en-US" sz="1600" dirty="0"/>
          </a:p>
          <a:p>
            <a:pPr marL="0" indent="0" eaLnBrk="1" hangingPunct="1">
              <a:buNone/>
            </a:pPr>
            <a:endParaRPr lang="en-AU" altLang="en-US" sz="2167" dirty="0"/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0E60C479-BA79-409A-8167-AEEA32B48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6136" y="6408869"/>
            <a:ext cx="2311400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6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38" indent="-309553">
              <a:spcBef>
                <a:spcPct val="20000"/>
              </a:spcBef>
              <a:buFont typeface="Arial" panose="020B0604020202020204" pitchFamily="34" charset="0"/>
              <a:buChar char="–"/>
              <a:defRPr sz="30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212" indent="-247642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497" indent="-247642">
              <a:spcBef>
                <a:spcPct val="20000"/>
              </a:spcBef>
              <a:buFont typeface="Arial" panose="020B0604020202020204" pitchFamily="34" charset="0"/>
              <a:buChar char="–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781" indent="-247642">
              <a:spcBef>
                <a:spcPct val="20000"/>
              </a:spcBef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066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351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636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920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8AE53B-1076-4936-8CD3-7B62D37A6647}" type="slidenum">
              <a:rPr kumimoji="0" lang="en-AU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n-AU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49BBB-4699-4B52-ADA1-CE5178B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3280" y="6289599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AAA3C-5FDD-49D5-AE84-9CDD76A468D1}"/>
              </a:ext>
            </a:extLst>
          </p:cNvPr>
          <p:cNvSpPr txBox="1"/>
          <p:nvPr/>
        </p:nvSpPr>
        <p:spPr>
          <a:xfrm>
            <a:off x="371491" y="58846"/>
            <a:ext cx="9046005" cy="640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5788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en-AU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en-AU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Mining – </a:t>
            </a:r>
            <a:r>
              <a:rPr lang="en-AU" altLang="en-US" sz="3200" strike="noStrike" dirty="0">
                <a:solidFill>
                  <a:prstClr val="black"/>
                </a:solidFill>
              </a:rPr>
              <a:t>W</a:t>
            </a:r>
            <a:r>
              <a:rPr kumimoji="0" lang="en-AU" altLang="en-US" sz="320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hat is being missed</a:t>
            </a:r>
            <a:endParaRPr kumimoji="0" lang="en-AU" altLang="en-US" sz="320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85788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71464" marR="0" lvl="0" indent="-37146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AU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Cleaning - vacuuming/vamping of mine floors is globally </a:t>
            </a:r>
            <a:r>
              <a:rPr kumimoji="0" lang="en-AU" altLang="en-US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 yet part of the mining cycle </a:t>
            </a: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AU" altLang="en-US" sz="2000" dirty="0">
              <a:solidFill>
                <a:prstClr val="black"/>
              </a:solidFill>
            </a:endParaRP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b="1" u="sng" dirty="0">
                <a:solidFill>
                  <a:srgbClr val="FF0000"/>
                </a:solidFill>
              </a:rPr>
              <a:t>To hide/cover up</a:t>
            </a:r>
            <a:r>
              <a:rPr lang="en-AU" altLang="en-US" sz="2000" b="1" dirty="0">
                <a:solidFill>
                  <a:srgbClr val="FF0000"/>
                </a:solidFill>
              </a:rPr>
              <a:t> </a:t>
            </a:r>
            <a:r>
              <a:rPr lang="en-AU" altLang="en-US" sz="2000" dirty="0">
                <a:solidFill>
                  <a:prstClr val="black"/>
                </a:solidFill>
              </a:rPr>
              <a:t>the</a:t>
            </a:r>
            <a:r>
              <a:rPr lang="en-AU" altLang="en-US" sz="2000" dirty="0"/>
              <a:t> </a:t>
            </a:r>
            <a:r>
              <a:rPr lang="en-AU" altLang="en-US" sz="2000" dirty="0">
                <a:solidFill>
                  <a:prstClr val="black"/>
                </a:solidFill>
              </a:rPr>
              <a:t>high-grade broken ore left behind on mine floors, “mine call/</a:t>
            </a:r>
            <a:r>
              <a:rPr lang="en-AU" altLang="en-US" sz="2000" dirty="0"/>
              <a:t>reconciliation factors” </a:t>
            </a:r>
            <a:r>
              <a:rPr lang="en-AU" altLang="en-US" sz="2000" dirty="0">
                <a:solidFill>
                  <a:prstClr val="black"/>
                </a:solidFill>
              </a:rPr>
              <a:t>continue to be used by mining companies</a:t>
            </a: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Floors of the excavations to be cleaned/vamped/vacuumed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prstClr val="black"/>
                </a:solidFill>
              </a:rPr>
              <a:t>Ore drives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prstClr val="black"/>
                </a:solidFill>
              </a:rPr>
              <a:t>Stopes (</a:t>
            </a:r>
            <a:r>
              <a:rPr lang="en-AU" altLang="en-US" b="1" u="sng" dirty="0">
                <a:solidFill>
                  <a:prstClr val="black"/>
                </a:solidFill>
              </a:rPr>
              <a:t>remotely controlled vacuuming only </a:t>
            </a:r>
            <a:r>
              <a:rPr lang="en-AU" altLang="en-US" b="1" dirty="0">
                <a:solidFill>
                  <a:prstClr val="black"/>
                </a:solidFill>
              </a:rPr>
              <a:t>in open stopes</a:t>
            </a:r>
            <a:r>
              <a:rPr lang="en-AU" altLang="en-US" dirty="0">
                <a:solidFill>
                  <a:prstClr val="black"/>
                </a:solidFill>
              </a:rPr>
              <a:t>)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1600" dirty="0">
                <a:solidFill>
                  <a:prstClr val="black"/>
                </a:solidFill>
              </a:rPr>
              <a:t>Footwall of low-angle dipping stopes 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1600" dirty="0">
                <a:solidFill>
                  <a:prstClr val="black"/>
                </a:solidFill>
              </a:rPr>
              <a:t>Top of last lift in cut &amp; fill/under-hand cut &amp; fill mining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1600" dirty="0">
                <a:solidFill>
                  <a:prstClr val="black"/>
                </a:solidFill>
              </a:rPr>
              <a:t>Top of mine pillars left behind for geotechnical reasons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prstClr val="black"/>
                </a:solidFill>
              </a:rPr>
              <a:t>Underground sumps</a:t>
            </a: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Selective mining of high-grade ore in open pits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AU" altLang="en-US" sz="1600" dirty="0">
              <a:solidFill>
                <a:prstClr val="black"/>
              </a:solidFill>
            </a:endParaRP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Highly efficient cleaning of mills &amp; sumps on surface 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AU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5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8712D-7307-438A-A69F-7B648E8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1696" y="6437072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62FBB-EBFB-4441-A962-772BE820EB35}"/>
              </a:ext>
            </a:extLst>
          </p:cNvPr>
          <p:cNvSpPr txBox="1"/>
          <p:nvPr/>
        </p:nvSpPr>
        <p:spPr>
          <a:xfrm>
            <a:off x="64231" y="2492896"/>
            <a:ext cx="97775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After appropriate testwork, metals/</a:t>
            </a:r>
            <a:r>
              <a:rPr lang="en-AU" sz="2000" dirty="0">
                <a:solidFill>
                  <a:srgbClr val="00B050"/>
                </a:solidFill>
              </a:rPr>
              <a:t>precious stones </a:t>
            </a:r>
            <a:r>
              <a:rPr lang="en-AU" sz="2000" dirty="0"/>
              <a:t>loss to mine floors should be modelled and included in project studies to determine its impact</a:t>
            </a:r>
          </a:p>
          <a:p>
            <a:pPr>
              <a:defRPr/>
            </a:pPr>
            <a:r>
              <a:rPr lang="en-AU" sz="2000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Mine floors material recovery must be included in Pre-feasibility/Feasibility Studies and Ore Resources/Reserves Estimation/Life of Mine Plans</a:t>
            </a:r>
            <a:endParaRPr lang="en-AU" sz="2000" b="1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AU" sz="2000" b="1" dirty="0">
                <a:solidFill>
                  <a:srgbClr val="FFFFFF"/>
                </a:solidFill>
              </a:rPr>
              <a:t> left behind on mine f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Timing - Mine floors material recovery must be conducted whilst mine ventilation/fresh air and mine water/compressed air supply/dewatering and all infrastructures are fully operational - not after mine is flooded/put on care and maintenance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AU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defRPr/>
            </a:pPr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BCFD0-B47A-4E45-923D-8FEA4FD82C86}"/>
              </a:ext>
            </a:extLst>
          </p:cNvPr>
          <p:cNvSpPr txBox="1"/>
          <p:nvPr/>
        </p:nvSpPr>
        <p:spPr>
          <a:xfrm>
            <a:off x="1388603" y="420928"/>
            <a:ext cx="71287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200" dirty="0"/>
              <a:t>Mine floor cleaning/vacuuming must become part of Mining Cycle</a:t>
            </a:r>
          </a:p>
        </p:txBody>
      </p:sp>
    </p:spTree>
    <p:extLst>
      <p:ext uri="{BB962C8B-B14F-4D97-AF65-F5344CB8AC3E}">
        <p14:creationId xmlns:p14="http://schemas.microsoft.com/office/powerpoint/2010/main" val="15433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5A851-E948-4DC1-B156-0842583C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1272" y="6462458"/>
            <a:ext cx="2345914" cy="366183"/>
          </a:xfrm>
        </p:spPr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11" descr="IMGP0941">
            <a:extLst>
              <a:ext uri="{FF2B5EF4-FFF2-40B4-BE49-F238E27FC236}">
                <a16:creationId xmlns:a16="http://schemas.microsoft.com/office/drawing/2014/main" id="{AF439FC3-3362-4765-8D5A-EE1ABBCA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96167"/>
            <a:ext cx="9145015" cy="65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93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Floor before and after1">
            <a:extLst>
              <a:ext uri="{FF2B5EF4-FFF2-40B4-BE49-F238E27FC236}">
                <a16:creationId xmlns:a16="http://schemas.microsoft.com/office/drawing/2014/main" id="{8E278AD3-D6EE-4C55-B59C-49BE2E99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" y="134143"/>
            <a:ext cx="8785225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id="{E0D279CE-113A-4E12-BA1F-0D270F4E1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01272" y="6419199"/>
            <a:ext cx="2311400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3284AB-6C0F-4A6A-8689-582D9C3732B8}" type="slidenum">
              <a:rPr lang="en-AU" altLang="en-US" sz="1600" b="1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AU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08554558-3114-47EB-8003-1AE71883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60" y="2261348"/>
            <a:ext cx="410445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 b="1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UG Nickel Mine in Western Australia - 2007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altLang="en-US" b="1" dirty="0">
              <a:solidFill>
                <a:srgbClr val="F7FB6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Suction hose Dia. 200mm/8 inch</a:t>
            </a:r>
            <a:endParaRPr lang="en-AU" altLang="en-US" dirty="0">
              <a:solidFill>
                <a:srgbClr val="F7FB65"/>
              </a:solidFill>
            </a:endParaRPr>
          </a:p>
          <a:p>
            <a:endParaRPr lang="en-AU" altLang="en-US" b="1" dirty="0">
              <a:solidFill>
                <a:srgbClr val="F7FB6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Up to 0.5m thick high-grade mine floor material left behind had been vacuumed on gold and nickel mines in Australia by Ausvac Mining PL in 2003-2011 </a:t>
            </a:r>
            <a:r>
              <a:rPr lang="en-AU" altLang="en-US" b="1" i="1" dirty="0">
                <a:solidFill>
                  <a:srgbClr val="F7FB65"/>
                </a:solidFill>
                <a:latin typeface="Arial Black" panose="020B0A04020102020204" pitchFamily="34" charset="0"/>
              </a:rPr>
              <a:t>(Eight Projects)</a:t>
            </a:r>
          </a:p>
          <a:p>
            <a:r>
              <a:rPr lang="en-AU" altLang="en-US" sz="2000" b="1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20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F6621-8AF3-EE0F-E98E-AE541CA3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275167"/>
            <a:ext cx="9066212" cy="1143000"/>
          </a:xfrm>
        </p:spPr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Vacuuming Technology/Productivity Development </a:t>
            </a:r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Ausvac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Mining PL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A979C-30FE-CDC1-4251-0EC08C73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4" y="1490086"/>
            <a:ext cx="8915400" cy="487728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When started mine floor material recovery in 2003 no more than five (5) tonnes/shift from ore drives could be achieved with two operators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August/October 2003 Otter-Juan WA – Project # 2 &amp; Bendigo, Victoria State - Project #3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0.5 m thick broken ore normally left behind on mine floors when using conventional LHD equipment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After eight (8) hands-on projects &amp; development of  the mine floors material recovery system - now 40 t/shift are easily achievable with two (2) operators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With additional vacuuming capabilities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Continuous roster on one or two shifts per day</a:t>
            </a:r>
            <a:endParaRPr lang="en-AU" sz="243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sz="2434" dirty="0">
                <a:latin typeface="Arial" panose="020B0604020202020204" pitchFamily="34" charset="0"/>
                <a:cs typeface="Arial" panose="020B0604020202020204" pitchFamily="34" charset="0"/>
              </a:rPr>
              <a:t>Detailed vacuuming costs calculations are on Page No 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RHS Excel Spreadsheet</a:t>
            </a:r>
          </a:p>
          <a:p>
            <a:pPr marL="495285" lvl="1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Font typeface="Courier New" panose="02070309020205020404" pitchFamily="49" charset="0"/>
              <a:buChar char="o"/>
            </a:pPr>
            <a:endParaRPr lang="en-AU" sz="2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D1C0F-1E55-F5B6-9CED-61B7078D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5727</TotalTime>
  <Words>1444</Words>
  <Application>Microsoft Office PowerPoint</Application>
  <PresentationFormat>A4 Paper (210x297 mm)</PresentationFormat>
  <Paragraphs>150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Book Antiqua</vt:lpstr>
      <vt:lpstr>Calibri</vt:lpstr>
      <vt:lpstr>Courier New</vt:lpstr>
      <vt:lpstr>Times New Roman</vt:lpstr>
      <vt:lpstr>Wingdings</vt:lpstr>
      <vt:lpstr>Office Theme</vt:lpstr>
      <vt:lpstr>1_Office Theme</vt:lpstr>
      <vt:lpstr>Packager Shell Object</vt:lpstr>
      <vt:lpstr>Package</vt:lpstr>
      <vt:lpstr>Acrobat Document</vt:lpstr>
      <vt:lpstr>Worksheet</vt:lpstr>
      <vt:lpstr>MINE FLOOR MATERIAL RECOVERY MUST BECOME PART OF LIFE OF MINE PLAN  (Au &amp; Ni Prices Updated on 13 04 2024)   </vt:lpstr>
      <vt:lpstr>PowerPoint Presentation</vt:lpstr>
      <vt:lpstr>PowerPoint Presentation</vt:lpstr>
      <vt:lpstr>Mining Project Stages</vt:lpstr>
      <vt:lpstr>PowerPoint Presentation</vt:lpstr>
      <vt:lpstr>PowerPoint Presentation</vt:lpstr>
      <vt:lpstr>PowerPoint Presentation</vt:lpstr>
      <vt:lpstr>PowerPoint Presentation</vt:lpstr>
      <vt:lpstr>Vacuuming Technology/Productivity Development  by Ausvac Mining PL</vt:lpstr>
      <vt:lpstr>PowerPoint Presentation</vt:lpstr>
      <vt:lpstr>Mine Floor Sample in New In-Stope Decline</vt:lpstr>
      <vt:lpstr>PowerPoint Presentation</vt:lpstr>
      <vt:lpstr>PowerPoint Presentation</vt:lpstr>
      <vt:lpstr>PowerPoint Presentation</vt:lpstr>
      <vt:lpstr>Extra Revenue from Mine Floors &amp; Vacuuming Costs Calculation – in Excel Worksheets below</vt:lpstr>
      <vt:lpstr>PowerPoint Presentation</vt:lpstr>
      <vt:lpstr>Appendices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Krzysztof</dc:creator>
  <cp:lastModifiedBy>Krzysztof Biegaj</cp:lastModifiedBy>
  <cp:revision>3174</cp:revision>
  <cp:lastPrinted>2021-03-31T07:54:50Z</cp:lastPrinted>
  <dcterms:modified xsi:type="dcterms:W3CDTF">2024-04-14T02:24:33Z</dcterms:modified>
</cp:coreProperties>
</file>