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70" r:id="rId7"/>
    <p:sldId id="271" r:id="rId8"/>
    <p:sldId id="272" r:id="rId9"/>
    <p:sldId id="273" r:id="rId10"/>
    <p:sldId id="275"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584C-BF55-490F-BBE2-11E380BC3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0B7B9-B7DF-4204-B992-FB35E801D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C02D8F-408D-4C9A-B9CF-009DE96FCB7F}"/>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5" name="Footer Placeholder 4">
            <a:extLst>
              <a:ext uri="{FF2B5EF4-FFF2-40B4-BE49-F238E27FC236}">
                <a16:creationId xmlns:a16="http://schemas.microsoft.com/office/drawing/2014/main" id="{7C26859A-3D63-437A-B791-BE49E8407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1C89-E67F-47F1-A67C-5D868CB49424}"/>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09857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E673-6F73-463B-9699-EB385A31D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05F35-A3BD-4281-AD20-0B78DE6F3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1C81-F31F-4EEE-B8B0-77F105991A48}"/>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5" name="Footer Placeholder 4">
            <a:extLst>
              <a:ext uri="{FF2B5EF4-FFF2-40B4-BE49-F238E27FC236}">
                <a16:creationId xmlns:a16="http://schemas.microsoft.com/office/drawing/2014/main" id="{6BC90A57-6515-4B65-BF09-E170BD7CE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BDC5E-7815-44A8-8957-34A55840675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05510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3FD2-E1C8-4EDF-BBBA-AB20B57E28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A1D10-BAFE-4B41-8573-11FF104F1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36067-1721-4C1B-8DBF-450C54EEFDD1}"/>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5" name="Footer Placeholder 4">
            <a:extLst>
              <a:ext uri="{FF2B5EF4-FFF2-40B4-BE49-F238E27FC236}">
                <a16:creationId xmlns:a16="http://schemas.microsoft.com/office/drawing/2014/main" id="{3C8C85C1-B551-4DB5-9874-F020682D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81B9C-30D1-42CD-A07C-1762C60B3A2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5906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EC71-BFBB-4CAB-A1D2-87240C03D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261D5-EA5D-47EB-B0A2-9AAD6194F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88DA1-0CEA-4995-BFBF-5780BD582659}"/>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5" name="Footer Placeholder 4">
            <a:extLst>
              <a:ext uri="{FF2B5EF4-FFF2-40B4-BE49-F238E27FC236}">
                <a16:creationId xmlns:a16="http://schemas.microsoft.com/office/drawing/2014/main" id="{42AEFDE9-1D4A-45FB-9BBF-3C81B8D1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D98FE-0BFF-45BE-9599-B685566C26F7}"/>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13535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48B9-7A97-4B70-A996-6EC40D9D0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020C9-F3FB-4C96-A14B-EBEF9171A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8C8E63-5E48-4B9A-85B0-CE6212410607}"/>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5" name="Footer Placeholder 4">
            <a:extLst>
              <a:ext uri="{FF2B5EF4-FFF2-40B4-BE49-F238E27FC236}">
                <a16:creationId xmlns:a16="http://schemas.microsoft.com/office/drawing/2014/main" id="{8B25368A-412C-4F79-AA40-C64D9B94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446-540A-42A5-BFB5-F7B39AE06A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9457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B61B-09D0-4483-BAF7-2101AFD88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C2FCE-1D5D-4863-9DCC-C3D4C4467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624E4-A9C8-4219-AA00-A59BD0FEF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9EC12-6505-4D8F-ABD5-D5027A022C96}"/>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6" name="Footer Placeholder 5">
            <a:extLst>
              <a:ext uri="{FF2B5EF4-FFF2-40B4-BE49-F238E27FC236}">
                <a16:creationId xmlns:a16="http://schemas.microsoft.com/office/drawing/2014/main" id="{8DD52C7A-0603-41C8-9C23-BCF60E2DC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D16D2-B9A6-47BB-AC1B-739874810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95431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BEF8-3ECF-4D22-970E-0767F825C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2B7EF-4742-4101-8682-E4F4A0601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FF930-502E-48AB-B98B-E55809A1A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D5715-C933-4DCD-BB3F-DE90C6B4F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0B084-D298-48E0-844F-6ECA616E4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C01B8-E25E-421C-A9F2-5206F7C3961A}"/>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8" name="Footer Placeholder 7">
            <a:extLst>
              <a:ext uri="{FF2B5EF4-FFF2-40B4-BE49-F238E27FC236}">
                <a16:creationId xmlns:a16="http://schemas.microsoft.com/office/drawing/2014/main" id="{6A22F86F-0827-430B-9FCC-650E669D9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80899-5AE2-4A60-947B-3E2983CBDBCB}"/>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56924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F966-7871-4BB2-890D-42BA394A7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90178-D56C-44B9-BE4D-7AFBA6F9CC4C}"/>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4" name="Footer Placeholder 3">
            <a:extLst>
              <a:ext uri="{FF2B5EF4-FFF2-40B4-BE49-F238E27FC236}">
                <a16:creationId xmlns:a16="http://schemas.microsoft.com/office/drawing/2014/main" id="{EA580A24-78DD-42EF-A666-8D58A7F07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1C3F4-0447-491A-95BE-2FABED2A9B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78704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48EE2-FF88-44C2-A4A3-B1F8459AC76B}"/>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3" name="Footer Placeholder 2">
            <a:extLst>
              <a:ext uri="{FF2B5EF4-FFF2-40B4-BE49-F238E27FC236}">
                <a16:creationId xmlns:a16="http://schemas.microsoft.com/office/drawing/2014/main" id="{149DFA79-CC09-4B5F-A646-7ADA35216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CEBCC-2FA0-46AF-A382-7F682262C3B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44898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6BE-48E5-4053-AA3E-43AF59290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4B170-93FD-4D7F-8F2F-D6F82A772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0199D-3100-422C-939C-4F5E0EEF6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899CA-B362-4888-A354-A8E4BB47034F}"/>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6" name="Footer Placeholder 5">
            <a:extLst>
              <a:ext uri="{FF2B5EF4-FFF2-40B4-BE49-F238E27FC236}">
                <a16:creationId xmlns:a16="http://schemas.microsoft.com/office/drawing/2014/main" id="{9C5CF759-C46D-4966-8FCE-95FA5DA29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B4079-6402-4408-A940-647C9C09BE4A}"/>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8542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24A4-1A01-40AA-A529-34EA84272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9BA41-38C0-47D6-AC5D-FBE33F1C4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2B43B-5F49-4703-9B35-C5A51DEB8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0B80C-DA68-4C6C-AD8E-E17220B7AB66}"/>
              </a:ext>
            </a:extLst>
          </p:cNvPr>
          <p:cNvSpPr>
            <a:spLocks noGrp="1"/>
          </p:cNvSpPr>
          <p:nvPr>
            <p:ph type="dt" sz="half" idx="10"/>
          </p:nvPr>
        </p:nvSpPr>
        <p:spPr/>
        <p:txBody>
          <a:bodyPr/>
          <a:lstStyle/>
          <a:p>
            <a:fld id="{8BFF9F14-DAC0-4E3D-95C2-6086284ED4B3}" type="datetimeFigureOut">
              <a:rPr lang="en-US" smtClean="0"/>
              <a:t>12/12/2020</a:t>
            </a:fld>
            <a:endParaRPr lang="en-US"/>
          </a:p>
        </p:txBody>
      </p:sp>
      <p:sp>
        <p:nvSpPr>
          <p:cNvPr id="6" name="Footer Placeholder 5">
            <a:extLst>
              <a:ext uri="{FF2B5EF4-FFF2-40B4-BE49-F238E27FC236}">
                <a16:creationId xmlns:a16="http://schemas.microsoft.com/office/drawing/2014/main" id="{838CADEB-A1F9-42AE-85BF-44E43BB67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FFA8C-4240-4A96-976D-6EB9037BD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48106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F4A04-D730-4A0E-A41D-BB8FF1BFE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91C8-9F63-466F-B634-13DDD2763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CC190-1847-4EF0-85F7-D896B2476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F9F14-DAC0-4E3D-95C2-6086284ED4B3}" type="datetimeFigureOut">
              <a:rPr lang="en-US" smtClean="0"/>
              <a:t>12/12/2020</a:t>
            </a:fld>
            <a:endParaRPr lang="en-US"/>
          </a:p>
        </p:txBody>
      </p:sp>
      <p:sp>
        <p:nvSpPr>
          <p:cNvPr id="5" name="Footer Placeholder 4">
            <a:extLst>
              <a:ext uri="{FF2B5EF4-FFF2-40B4-BE49-F238E27FC236}">
                <a16:creationId xmlns:a16="http://schemas.microsoft.com/office/drawing/2014/main" id="{B8A65895-CE41-4A82-987D-D29FCAEF8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3B4DCE-7E20-4F3D-BE48-F6C7AAF37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5217-6AD1-4228-A081-FC5C4793753A}" type="slidenum">
              <a:rPr lang="en-US" smtClean="0"/>
              <a:t>‹#›</a:t>
            </a:fld>
            <a:endParaRPr lang="en-US"/>
          </a:p>
        </p:txBody>
      </p:sp>
    </p:spTree>
    <p:extLst>
      <p:ext uri="{BB962C8B-B14F-4D97-AF65-F5344CB8AC3E}">
        <p14:creationId xmlns:p14="http://schemas.microsoft.com/office/powerpoint/2010/main" val="331205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dium.com/@FirmaChain/intellectual-property-rights-and-the-e-contract-ba68fdcfc5a8"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makeuseof.com/tag/what-to-do-when-you-get-a-copyright-infringement-notice/"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enago.com/academy/intellectual-property-rights-corporate-sponsored-research/"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biscuitsmlp/3044867827" TargetMode="External"/><Relationship Id="rId7" Type="http://schemas.openxmlformats.org/officeDocument/2006/relationships/hyperlink" Target="https://www.wipo.int/trademarks/en/"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wipo.int/copyright/en/" TargetMode="External"/><Relationship Id="rId5" Type="http://schemas.openxmlformats.org/officeDocument/2006/relationships/hyperlink" Target="https://www.wipo.int/patents/en/"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copyright-symbo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mappingignorance.org/2015/04/17/how-patent-rights-affect-cumulative-innovatio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blog.ipleaders.in/unconventional-trademark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odsafetynews.com/2014/03/food-ingredients-trade-secrets-versus-public-disclosure/"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Diagram&#10;&#10;Description automatically generated">
            <a:extLst>
              <a:ext uri="{FF2B5EF4-FFF2-40B4-BE49-F238E27FC236}">
                <a16:creationId xmlns:a16="http://schemas.microsoft.com/office/drawing/2014/main" id="{AC4FD353-B232-430A-A32A-631610815F2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23" b="6401"/>
          <a:stretch/>
        </p:blipFill>
        <p:spPr>
          <a:xfrm>
            <a:off x="20" y="1282"/>
            <a:ext cx="12191980" cy="6856718"/>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B49692C1-BB1A-4A15-B0B6-F47AA146963F}"/>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148788" y="5646410"/>
            <a:ext cx="1241862" cy="109728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97089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D8C4A-B78F-4A1B-93DE-49576C63B63C}"/>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Infringement</a:t>
            </a:r>
          </a:p>
        </p:txBody>
      </p:sp>
      <p:pic>
        <p:nvPicPr>
          <p:cNvPr id="5" name="Picture 4">
            <a:extLst>
              <a:ext uri="{FF2B5EF4-FFF2-40B4-BE49-F238E27FC236}">
                <a16:creationId xmlns:a16="http://schemas.microsoft.com/office/drawing/2014/main" id="{2A7B6E33-275A-4242-930F-141C177D1B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87" b="24029"/>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2452B2-0DD6-4F5B-8FD2-B391293B0C1C}"/>
              </a:ext>
            </a:extLst>
          </p:cNvPr>
          <p:cNvSpPr>
            <a:spLocks noGrp="1"/>
          </p:cNvSpPr>
          <p:nvPr>
            <p:ph idx="1"/>
          </p:nvPr>
        </p:nvSpPr>
        <p:spPr>
          <a:xfrm>
            <a:off x="5664201" y="4197093"/>
            <a:ext cx="5692774" cy="1648849"/>
          </a:xfrm>
        </p:spPr>
        <p:txBody>
          <a:bodyPr>
            <a:normAutofit/>
          </a:bodyPr>
          <a:lstStyle/>
          <a:p>
            <a:r>
              <a:rPr lang="en-US" sz="1300">
                <a:solidFill>
                  <a:schemeClr val="bg1">
                    <a:alpha val="80000"/>
                  </a:schemeClr>
                </a:solidFill>
              </a:rPr>
              <a:t>Violation of intellectual property rights, called "infringement" with respect to patents, copyright, and trademarks, and "misappropriation" with respect to trade secrets, may be a breach of civil law or criminal law, depending on the type of intellectual property involved, jurisdiction, and the nature of the action.</a:t>
            </a:r>
          </a:p>
          <a:p>
            <a:r>
              <a:rPr lang="en-US" sz="1300">
                <a:solidFill>
                  <a:schemeClr val="bg1">
                    <a:alpha val="80000"/>
                  </a:schemeClr>
                </a:solidFill>
              </a:rPr>
              <a:t>Trade in counterfeit copyrighted and trademarked works is excise of $600 billion industry worldwide and accounts for 5–7% of global trade.</a:t>
            </a:r>
          </a:p>
        </p:txBody>
      </p:sp>
    </p:spTree>
    <p:extLst>
      <p:ext uri="{BB962C8B-B14F-4D97-AF65-F5344CB8AC3E}">
        <p14:creationId xmlns:p14="http://schemas.microsoft.com/office/powerpoint/2010/main" val="75186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02FF1DF-3AE8-4C08-B86B-23B90DE6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8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DE7E0-58BE-4B71-AA9F-69565A9F39C4}"/>
              </a:ext>
            </a:extLst>
          </p:cNvPr>
          <p:cNvSpPr>
            <a:spLocks noGrp="1"/>
          </p:cNvSpPr>
          <p:nvPr>
            <p:ph type="title"/>
          </p:nvPr>
        </p:nvSpPr>
        <p:spPr>
          <a:xfrm>
            <a:off x="838200" y="4100804"/>
            <a:ext cx="4391024" cy="1907884"/>
          </a:xfrm>
        </p:spPr>
        <p:txBody>
          <a:bodyPr anchor="t">
            <a:normAutofit/>
          </a:bodyPr>
          <a:lstStyle/>
          <a:p>
            <a:r>
              <a:rPr lang="en-US" sz="3400" b="1" i="0">
                <a:solidFill>
                  <a:schemeClr val="bg1"/>
                </a:solidFill>
                <a:effectLst/>
                <a:latin typeface="Arial" panose="020B0604020202020204" pitchFamily="34" charset="0"/>
              </a:rPr>
              <a:t>What is Intellectual Property?</a:t>
            </a:r>
            <a:br>
              <a:rPr lang="en-US" sz="3400" b="1" i="0">
                <a:solidFill>
                  <a:schemeClr val="bg1"/>
                </a:solidFill>
                <a:effectLst/>
                <a:latin typeface="Arial" panose="020B0604020202020204" pitchFamily="34" charset="0"/>
              </a:rPr>
            </a:br>
            <a:endParaRPr lang="en-US" sz="3400">
              <a:solidFill>
                <a:schemeClr val="bg1"/>
              </a:solidFill>
            </a:endParaRPr>
          </a:p>
        </p:txBody>
      </p:sp>
      <p:pic>
        <p:nvPicPr>
          <p:cNvPr id="7" name="Picture 6" descr="Graphical user interface&#10;&#10;Description automatically generated">
            <a:extLst>
              <a:ext uri="{FF2B5EF4-FFF2-40B4-BE49-F238E27FC236}">
                <a16:creationId xmlns:a16="http://schemas.microsoft.com/office/drawing/2014/main" id="{FB22FF0B-8246-43F6-8B64-5468B887A8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29" b="6320"/>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4" name="Group 13">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5" name="Freeform: Shape 14">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B021437-2B01-4F68-9341-2A4424D8D063}"/>
              </a:ext>
            </a:extLst>
          </p:cNvPr>
          <p:cNvSpPr>
            <a:spLocks noGrp="1"/>
          </p:cNvSpPr>
          <p:nvPr>
            <p:ph idx="1"/>
          </p:nvPr>
        </p:nvSpPr>
        <p:spPr>
          <a:xfrm>
            <a:off x="5664201" y="4197093"/>
            <a:ext cx="5692774" cy="1648849"/>
          </a:xfrm>
        </p:spPr>
        <p:txBody>
          <a:bodyPr>
            <a:normAutofit/>
          </a:bodyPr>
          <a:lstStyle/>
          <a:p>
            <a:r>
              <a:rPr lang="en-US" sz="2200" b="0" i="0">
                <a:solidFill>
                  <a:schemeClr val="bg1">
                    <a:alpha val="80000"/>
                  </a:schemeClr>
                </a:solidFill>
                <a:effectLst/>
                <a:latin typeface="Arial" panose="020B0604020202020204" pitchFamily="34" charset="0"/>
              </a:rPr>
              <a:t>Intellectual property (IP) refers to creations of the mind, such as inventions; literary and artistic works; designs; and symbols, names and images used in commerce.</a:t>
            </a:r>
            <a:endParaRPr lang="en-US" sz="2200">
              <a:solidFill>
                <a:schemeClr val="bg1">
                  <a:alpha val="80000"/>
                </a:schemeClr>
              </a:solidFill>
            </a:endParaRPr>
          </a:p>
        </p:txBody>
      </p:sp>
    </p:spTree>
    <p:extLst>
      <p:ext uri="{BB962C8B-B14F-4D97-AF65-F5344CB8AC3E}">
        <p14:creationId xmlns:p14="http://schemas.microsoft.com/office/powerpoint/2010/main" val="31786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50B33-EC8A-4F88-8DAD-382E8BAEC130}"/>
              </a:ext>
            </a:extLst>
          </p:cNvPr>
          <p:cNvSpPr>
            <a:spLocks noGrp="1"/>
          </p:cNvSpPr>
          <p:nvPr>
            <p:ph type="title"/>
          </p:nvPr>
        </p:nvSpPr>
        <p:spPr>
          <a:xfrm>
            <a:off x="838200" y="4100804"/>
            <a:ext cx="4391024" cy="1907884"/>
          </a:xfrm>
        </p:spPr>
        <p:txBody>
          <a:bodyPr anchor="t">
            <a:normAutofit/>
          </a:bodyPr>
          <a:lstStyle/>
          <a:p>
            <a:r>
              <a:rPr lang="en-US" sz="4000" dirty="0">
                <a:solidFill>
                  <a:schemeClr val="bg1"/>
                </a:solidFill>
                <a:latin typeface="Arial" panose="020B0604020202020204" pitchFamily="34" charset="0"/>
              </a:rPr>
              <a:t>Is </a:t>
            </a:r>
            <a:r>
              <a:rPr lang="en-US" sz="4000" b="0" i="0" dirty="0">
                <a:solidFill>
                  <a:schemeClr val="bg1"/>
                </a:solidFill>
                <a:effectLst/>
                <a:latin typeface="Arial" panose="020B0604020202020204" pitchFamily="34" charset="0"/>
              </a:rPr>
              <a:t>IP protected in law?</a:t>
            </a:r>
            <a:endParaRPr lang="en-US" sz="4000" dirty="0">
              <a:solidFill>
                <a:schemeClr val="bg1"/>
              </a:solidFill>
            </a:endParaRPr>
          </a:p>
        </p:txBody>
      </p:sp>
      <p:pic>
        <p:nvPicPr>
          <p:cNvPr id="5" name="Picture 4" descr="A picture containing wooden, clock, mounted, close&#10;&#10;Description automatically generated">
            <a:extLst>
              <a:ext uri="{FF2B5EF4-FFF2-40B4-BE49-F238E27FC236}">
                <a16:creationId xmlns:a16="http://schemas.microsoft.com/office/drawing/2014/main" id="{201D89ED-DE9F-4344-B79D-77113F4C64E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081" b="18932"/>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DE8092B1-53E5-4352-91E4-BDFFBA7B5E97}"/>
              </a:ext>
            </a:extLst>
          </p:cNvPr>
          <p:cNvSpPr>
            <a:spLocks noGrp="1"/>
          </p:cNvSpPr>
          <p:nvPr>
            <p:ph idx="1"/>
          </p:nvPr>
        </p:nvSpPr>
        <p:spPr>
          <a:xfrm>
            <a:off x="5664201" y="4197093"/>
            <a:ext cx="5692774" cy="1648849"/>
          </a:xfrm>
        </p:spPr>
        <p:txBody>
          <a:bodyPr>
            <a:normAutofit/>
          </a:bodyPr>
          <a:lstStyle/>
          <a:p>
            <a:r>
              <a:rPr lang="en-US" sz="1500" b="0" i="0" dirty="0">
                <a:solidFill>
                  <a:schemeClr val="bg1">
                    <a:alpha val="80000"/>
                  </a:schemeClr>
                </a:solidFill>
                <a:effectLst/>
                <a:latin typeface="Arial" panose="020B0604020202020204" pitchFamily="34" charset="0"/>
              </a:rPr>
              <a:t>IP is protected in law by, for example, </a:t>
            </a:r>
            <a:r>
              <a:rPr lang="en-US" sz="1500" b="0" i="0" u="sng" dirty="0">
                <a:solidFill>
                  <a:schemeClr val="bg1">
                    <a:alpha val="80000"/>
                  </a:schemeClr>
                </a:solidFill>
                <a:effectLst/>
                <a:latin typeface="Arial" panose="020B0604020202020204" pitchFamily="34" charset="0"/>
                <a:hlinkClick r:id="rId5">
                  <a:extLst>
                    <a:ext uri="{A12FA001-AC4F-418D-AE19-62706E023703}">
                      <ahyp:hlinkClr xmlns:ahyp="http://schemas.microsoft.com/office/drawing/2018/hyperlinkcolor" val="tx"/>
                    </a:ext>
                  </a:extLst>
                </a:hlinkClick>
              </a:rPr>
              <a:t>patents</a:t>
            </a:r>
            <a:r>
              <a:rPr lang="en-US" sz="1500" b="0" i="0" dirty="0">
                <a:solidFill>
                  <a:schemeClr val="bg1">
                    <a:alpha val="80000"/>
                  </a:schemeClr>
                </a:solidFill>
                <a:effectLst/>
                <a:latin typeface="Arial" panose="020B0604020202020204" pitchFamily="34" charset="0"/>
              </a:rPr>
              <a:t>, </a:t>
            </a:r>
            <a:r>
              <a:rPr lang="en-US" sz="1500" b="0" i="0" u="none" strike="noStrike" dirty="0">
                <a:solidFill>
                  <a:schemeClr val="bg1">
                    <a:alpha val="80000"/>
                  </a:schemeClr>
                </a:solidFill>
                <a:effectLst/>
                <a:latin typeface="Arial" panose="020B0604020202020204" pitchFamily="34" charset="0"/>
                <a:hlinkClick r:id="rId6">
                  <a:extLst>
                    <a:ext uri="{A12FA001-AC4F-418D-AE19-62706E023703}">
                      <ahyp:hlinkClr xmlns:ahyp="http://schemas.microsoft.com/office/drawing/2018/hyperlinkcolor" val="tx"/>
                    </a:ext>
                  </a:extLst>
                </a:hlinkClick>
              </a:rPr>
              <a:t>copyright</a:t>
            </a:r>
            <a:r>
              <a:rPr lang="en-US" sz="1500" b="0" i="0" dirty="0">
                <a:solidFill>
                  <a:schemeClr val="bg1">
                    <a:alpha val="80000"/>
                  </a:schemeClr>
                </a:solidFill>
                <a:effectLst/>
                <a:latin typeface="Arial" panose="020B0604020202020204" pitchFamily="34" charset="0"/>
              </a:rPr>
              <a:t> and </a:t>
            </a:r>
            <a:r>
              <a:rPr lang="en-US" sz="1500" b="0" i="0" u="none" strike="noStrike" dirty="0">
                <a:solidFill>
                  <a:schemeClr val="bg1">
                    <a:alpha val="80000"/>
                  </a:schemeClr>
                </a:solidFill>
                <a:effectLst/>
                <a:latin typeface="Arial" panose="020B0604020202020204" pitchFamily="34" charset="0"/>
                <a:hlinkClick r:id="rId7">
                  <a:extLst>
                    <a:ext uri="{A12FA001-AC4F-418D-AE19-62706E023703}">
                      <ahyp:hlinkClr xmlns:ahyp="http://schemas.microsoft.com/office/drawing/2018/hyperlinkcolor" val="tx"/>
                    </a:ext>
                  </a:extLst>
                </a:hlinkClick>
              </a:rPr>
              <a:t>trademarks</a:t>
            </a:r>
            <a:r>
              <a:rPr lang="en-US" sz="1500" b="0" i="0" dirty="0">
                <a:solidFill>
                  <a:schemeClr val="bg1">
                    <a:alpha val="80000"/>
                  </a:schemeClr>
                </a:solidFill>
                <a:effectLst/>
                <a:latin typeface="Arial" panose="020B0604020202020204" pitchFamily="34" charset="0"/>
              </a:rPr>
              <a:t>, which enable people to earn recognition or financial benefit from what they invent or create. By striking the right balance between the interests of innovators and the wider public interest, the IP system aims to foster an environment in which creativity and innovation can flourish.</a:t>
            </a:r>
            <a:endParaRPr lang="en-US" sz="1500" dirty="0">
              <a:solidFill>
                <a:schemeClr val="bg1">
                  <a:alpha val="80000"/>
                </a:schemeClr>
              </a:solidFill>
            </a:endParaRPr>
          </a:p>
        </p:txBody>
      </p:sp>
    </p:spTree>
    <p:extLst>
      <p:ext uri="{BB962C8B-B14F-4D97-AF65-F5344CB8AC3E}">
        <p14:creationId xmlns:p14="http://schemas.microsoft.com/office/powerpoint/2010/main" val="310054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16A8E-D637-42D6-8B84-636637EC1981}"/>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Copyright</a:t>
            </a:r>
          </a:p>
        </p:txBody>
      </p:sp>
      <p:pic>
        <p:nvPicPr>
          <p:cNvPr id="5" name="Picture 4" descr="Icon&#10;&#10;Description automatically generated">
            <a:extLst>
              <a:ext uri="{FF2B5EF4-FFF2-40B4-BE49-F238E27FC236}">
                <a16:creationId xmlns:a16="http://schemas.microsoft.com/office/drawing/2014/main" id="{F04A785D-F1C3-4A10-B0AD-25CB1AD90DE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216" b="44502"/>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912DE37-4C83-4B06-B375-DFC3F2110F91}"/>
              </a:ext>
            </a:extLst>
          </p:cNvPr>
          <p:cNvSpPr>
            <a:spLocks noGrp="1"/>
          </p:cNvSpPr>
          <p:nvPr>
            <p:ph idx="1"/>
          </p:nvPr>
        </p:nvSpPr>
        <p:spPr>
          <a:xfrm>
            <a:off x="5664201" y="4197093"/>
            <a:ext cx="5692774" cy="1648849"/>
          </a:xfrm>
        </p:spPr>
        <p:txBody>
          <a:bodyPr>
            <a:normAutofit/>
          </a:bodyPr>
          <a:lstStyle/>
          <a:p>
            <a:r>
              <a:rPr lang="en-US" sz="1700" b="0" i="0">
                <a:solidFill>
                  <a:schemeClr val="bg1">
                    <a:alpha val="80000"/>
                  </a:schemeClr>
                </a:solidFill>
                <a:effectLst/>
                <a:latin typeface="Arial" panose="020B0604020202020204" pitchFamily="34" charset="0"/>
              </a:rPr>
              <a:t>Copyright is a legal term used to describe the rights that creators have over their literary and artistic works. Works covered by copyright range from books, music, paintings, sculpture and films, to computer programs, databases, advertisements, maps and technical drawings.</a:t>
            </a:r>
            <a:endParaRPr lang="en-US" sz="1700">
              <a:solidFill>
                <a:schemeClr val="bg1">
                  <a:alpha val="80000"/>
                </a:schemeClr>
              </a:solidFill>
            </a:endParaRPr>
          </a:p>
        </p:txBody>
      </p:sp>
    </p:spTree>
    <p:extLst>
      <p:ext uri="{BB962C8B-B14F-4D97-AF65-F5344CB8AC3E}">
        <p14:creationId xmlns:p14="http://schemas.microsoft.com/office/powerpoint/2010/main" val="78862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63277-9272-4DD1-BB8D-7C6F1142904B}"/>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Patents</a:t>
            </a:r>
          </a:p>
        </p:txBody>
      </p:sp>
      <p:pic>
        <p:nvPicPr>
          <p:cNvPr id="5" name="Picture 4" descr="Logo, calendar&#10;&#10;Description automatically generated">
            <a:extLst>
              <a:ext uri="{FF2B5EF4-FFF2-40B4-BE49-F238E27FC236}">
                <a16:creationId xmlns:a16="http://schemas.microsoft.com/office/drawing/2014/main" id="{0C1E6C1F-3FFB-44F0-93B2-D745A5518A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063" r="-1" b="27700"/>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F3973FD-D39F-4EC6-8075-5FB2371BD559}"/>
              </a:ext>
            </a:extLst>
          </p:cNvPr>
          <p:cNvSpPr>
            <a:spLocks noGrp="1"/>
          </p:cNvSpPr>
          <p:nvPr>
            <p:ph idx="1"/>
          </p:nvPr>
        </p:nvSpPr>
        <p:spPr>
          <a:xfrm>
            <a:off x="5664201" y="4197093"/>
            <a:ext cx="5692774" cy="1648849"/>
          </a:xfrm>
        </p:spPr>
        <p:txBody>
          <a:bodyPr>
            <a:normAutofit/>
          </a:bodyPr>
          <a:lstStyle/>
          <a:p>
            <a:r>
              <a:rPr lang="en-US" sz="1500" b="0" i="0" dirty="0">
                <a:solidFill>
                  <a:schemeClr val="bg1">
                    <a:alpha val="80000"/>
                  </a:schemeClr>
                </a:solidFill>
                <a:effectLst/>
                <a:latin typeface="Arial" panose="020B0604020202020204" pitchFamily="34" charset="0"/>
              </a:rPr>
              <a:t>A patent is an exclusive right granted for an invention. Generally speaking, a patent provides the patent owner with the right to decide how - or whether - the invention can be used by others. In exchange for this right, the patent owner makes technical information about the invention publicly available in the published patent document.</a:t>
            </a:r>
            <a:endParaRPr lang="en-US" sz="1500" dirty="0">
              <a:solidFill>
                <a:schemeClr val="bg1">
                  <a:alpha val="80000"/>
                </a:schemeClr>
              </a:solidFill>
            </a:endParaRPr>
          </a:p>
        </p:txBody>
      </p:sp>
    </p:spTree>
    <p:extLst>
      <p:ext uri="{BB962C8B-B14F-4D97-AF65-F5344CB8AC3E}">
        <p14:creationId xmlns:p14="http://schemas.microsoft.com/office/powerpoint/2010/main" val="108719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F81DB-373A-4DA4-9ABD-7C92B0789473}"/>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Trademarks</a:t>
            </a:r>
          </a:p>
        </p:txBody>
      </p:sp>
      <p:pic>
        <p:nvPicPr>
          <p:cNvPr id="5" name="Picture 4" descr="Text&#10;&#10;Description automatically generated">
            <a:extLst>
              <a:ext uri="{FF2B5EF4-FFF2-40B4-BE49-F238E27FC236}">
                <a16:creationId xmlns:a16="http://schemas.microsoft.com/office/drawing/2014/main" id="{64D354AE-D78E-4DEB-A69F-6DDF197AC7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807" b="35804"/>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EDA8917-0332-4EDA-9ADF-BE66FAB2309D}"/>
              </a:ext>
            </a:extLst>
          </p:cNvPr>
          <p:cNvSpPr>
            <a:spLocks noGrp="1"/>
          </p:cNvSpPr>
          <p:nvPr>
            <p:ph idx="1"/>
          </p:nvPr>
        </p:nvSpPr>
        <p:spPr>
          <a:xfrm>
            <a:off x="5664201" y="4197093"/>
            <a:ext cx="5692774" cy="1648849"/>
          </a:xfrm>
        </p:spPr>
        <p:txBody>
          <a:bodyPr>
            <a:normAutofit/>
          </a:bodyPr>
          <a:lstStyle/>
          <a:p>
            <a:r>
              <a:rPr lang="en-US" sz="2000" b="0" i="0">
                <a:solidFill>
                  <a:schemeClr val="bg1">
                    <a:alpha val="80000"/>
                  </a:schemeClr>
                </a:solidFill>
                <a:effectLst/>
                <a:latin typeface="Arial" panose="020B0604020202020204" pitchFamily="34" charset="0"/>
              </a:rPr>
              <a:t>A trademark is a sign capable of distinguishing the goods or services of one enterprise from those of other enterprises. Trademarks date back to ancient times when artisans used to put their signature or "mark" on their products.</a:t>
            </a:r>
            <a:endParaRPr lang="en-US" sz="2000">
              <a:solidFill>
                <a:schemeClr val="bg1">
                  <a:alpha val="80000"/>
                </a:schemeClr>
              </a:solidFill>
            </a:endParaRPr>
          </a:p>
        </p:txBody>
      </p:sp>
    </p:spTree>
    <p:extLst>
      <p:ext uri="{BB962C8B-B14F-4D97-AF65-F5344CB8AC3E}">
        <p14:creationId xmlns:p14="http://schemas.microsoft.com/office/powerpoint/2010/main" val="251934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BD9F2-B4C9-4768-B517-E82E5617CA62}"/>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Industrial designs</a:t>
            </a:r>
          </a:p>
        </p:txBody>
      </p:sp>
      <p:pic>
        <p:nvPicPr>
          <p:cNvPr id="5" name="Picture 4">
            <a:extLst>
              <a:ext uri="{FF2B5EF4-FFF2-40B4-BE49-F238E27FC236}">
                <a16:creationId xmlns:a16="http://schemas.microsoft.com/office/drawing/2014/main" id="{74427631-8EC1-4D99-98DC-2618615C394A}"/>
              </a:ext>
            </a:extLst>
          </p:cNvPr>
          <p:cNvPicPr>
            <a:picLocks noChangeAspect="1"/>
          </p:cNvPicPr>
          <p:nvPr/>
        </p:nvPicPr>
        <p:blipFill rotWithShape="1">
          <a:blip r:embed="rId2">
            <a:extLst>
              <a:ext uri="{28A0092B-C50C-407E-A947-70E740481C1C}">
                <a14:useLocalDpi xmlns:a14="http://schemas.microsoft.com/office/drawing/2010/main" val="0"/>
              </a:ext>
            </a:extLst>
          </a:blip>
          <a:srcRect t="15045" b="35542"/>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76F1FE4-FDC6-493D-8ED1-F1CC6270C00D}"/>
              </a:ext>
            </a:extLst>
          </p:cNvPr>
          <p:cNvSpPr>
            <a:spLocks noGrp="1"/>
          </p:cNvSpPr>
          <p:nvPr>
            <p:ph idx="1"/>
          </p:nvPr>
        </p:nvSpPr>
        <p:spPr>
          <a:xfrm>
            <a:off x="5664201" y="4197093"/>
            <a:ext cx="5692774" cy="1648849"/>
          </a:xfrm>
        </p:spPr>
        <p:txBody>
          <a:bodyPr>
            <a:normAutofit/>
          </a:bodyPr>
          <a:lstStyle/>
          <a:p>
            <a:r>
              <a:rPr lang="en-US" sz="2000">
                <a:solidFill>
                  <a:schemeClr val="bg1">
                    <a:alpha val="80000"/>
                  </a:schemeClr>
                </a:solidFill>
              </a:rPr>
              <a:t>An industrial design constitutes the ornamental or aesthetic aspect of an article. A design may consist of three-dimensional features, such as the shape or surface of an article, or of two-dimensional features, such as patterns, lines or color.</a:t>
            </a:r>
          </a:p>
        </p:txBody>
      </p:sp>
    </p:spTree>
    <p:extLst>
      <p:ext uri="{BB962C8B-B14F-4D97-AF65-F5344CB8AC3E}">
        <p14:creationId xmlns:p14="http://schemas.microsoft.com/office/powerpoint/2010/main" val="140849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D10E8-A6EB-4F96-A835-93E1DDFEB39B}"/>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Geographical indications</a:t>
            </a:r>
          </a:p>
        </p:txBody>
      </p:sp>
      <p:pic>
        <p:nvPicPr>
          <p:cNvPr id="7" name="Picture 6">
            <a:extLst>
              <a:ext uri="{FF2B5EF4-FFF2-40B4-BE49-F238E27FC236}">
                <a16:creationId xmlns:a16="http://schemas.microsoft.com/office/drawing/2014/main" id="{463F319D-80D5-4C27-8CC2-2293B6C98D00}"/>
              </a:ext>
            </a:extLst>
          </p:cNvPr>
          <p:cNvPicPr>
            <a:picLocks noChangeAspect="1"/>
          </p:cNvPicPr>
          <p:nvPr/>
        </p:nvPicPr>
        <p:blipFill rotWithShape="1">
          <a:blip r:embed="rId2">
            <a:extLst>
              <a:ext uri="{28A0092B-C50C-407E-A947-70E740481C1C}">
                <a14:useLocalDpi xmlns:a14="http://schemas.microsoft.com/office/drawing/2010/main" val="0"/>
              </a:ext>
            </a:extLst>
          </a:blip>
          <a:srcRect t="5414" b="45173"/>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4" name="Group 13">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5" name="Freeform: Shape 14">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956E8E4-0DEA-4986-AD4F-42CE86FC3030}"/>
              </a:ext>
            </a:extLst>
          </p:cNvPr>
          <p:cNvSpPr>
            <a:spLocks noGrp="1"/>
          </p:cNvSpPr>
          <p:nvPr>
            <p:ph idx="1"/>
          </p:nvPr>
        </p:nvSpPr>
        <p:spPr>
          <a:xfrm>
            <a:off x="5664201" y="4197093"/>
            <a:ext cx="5692774" cy="1648849"/>
          </a:xfrm>
        </p:spPr>
        <p:txBody>
          <a:bodyPr>
            <a:normAutofit/>
          </a:bodyPr>
          <a:lstStyle/>
          <a:p>
            <a:r>
              <a:rPr lang="en-US" sz="1500" b="0" i="0">
                <a:solidFill>
                  <a:schemeClr val="bg1">
                    <a:alpha val="80000"/>
                  </a:schemeClr>
                </a:solidFill>
                <a:effectLst/>
                <a:latin typeface="Arial" panose="020B0604020202020204" pitchFamily="34" charset="0"/>
              </a:rPr>
              <a:t>Geographical indications and appellations of origin are signs used on goods that have a specific geographical origin and possess qualities, a reputation or characteristics that are essentially attributable to that place of origin. Most commonly, a geographical indication includes the name of the place of origin of the goods.</a:t>
            </a:r>
            <a:endParaRPr lang="en-US" sz="1500">
              <a:solidFill>
                <a:schemeClr val="bg1">
                  <a:alpha val="80000"/>
                </a:schemeClr>
              </a:solidFill>
            </a:endParaRPr>
          </a:p>
        </p:txBody>
      </p:sp>
    </p:spTree>
    <p:extLst>
      <p:ext uri="{BB962C8B-B14F-4D97-AF65-F5344CB8AC3E}">
        <p14:creationId xmlns:p14="http://schemas.microsoft.com/office/powerpoint/2010/main" val="408942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34E08-67C5-49E1-923B-17B6E0282BBB}"/>
              </a:ext>
            </a:extLst>
          </p:cNvPr>
          <p:cNvSpPr>
            <a:spLocks noGrp="1"/>
          </p:cNvSpPr>
          <p:nvPr>
            <p:ph type="title"/>
          </p:nvPr>
        </p:nvSpPr>
        <p:spPr>
          <a:xfrm>
            <a:off x="838200" y="4100804"/>
            <a:ext cx="4391024" cy="1907884"/>
          </a:xfrm>
        </p:spPr>
        <p:txBody>
          <a:bodyPr anchor="t">
            <a:normAutofit/>
          </a:bodyPr>
          <a:lstStyle/>
          <a:p>
            <a:r>
              <a:rPr lang="en-US" sz="4000">
                <a:solidFill>
                  <a:schemeClr val="bg1"/>
                </a:solidFill>
              </a:rPr>
              <a:t>Trade secrets</a:t>
            </a:r>
          </a:p>
        </p:txBody>
      </p:sp>
      <p:pic>
        <p:nvPicPr>
          <p:cNvPr id="5" name="Picture 4" descr="Text, whiteboard&#10;&#10;Description automatically generated">
            <a:extLst>
              <a:ext uri="{FF2B5EF4-FFF2-40B4-BE49-F238E27FC236}">
                <a16:creationId xmlns:a16="http://schemas.microsoft.com/office/drawing/2014/main" id="{0856C507-3BB3-4DD6-A34D-F08DAE5E77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640" b="31764"/>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41155D4-C5A1-4C0C-B792-4CDA5DFEC4F6}"/>
              </a:ext>
            </a:extLst>
          </p:cNvPr>
          <p:cNvSpPr>
            <a:spLocks noGrp="1"/>
          </p:cNvSpPr>
          <p:nvPr>
            <p:ph idx="1"/>
          </p:nvPr>
        </p:nvSpPr>
        <p:spPr>
          <a:xfrm>
            <a:off x="5664201" y="4197093"/>
            <a:ext cx="5692774" cy="1648849"/>
          </a:xfrm>
        </p:spPr>
        <p:txBody>
          <a:bodyPr>
            <a:normAutofit/>
          </a:bodyPr>
          <a:lstStyle/>
          <a:p>
            <a:r>
              <a:rPr lang="en-US" sz="1700" b="0" i="0">
                <a:solidFill>
                  <a:schemeClr val="bg1">
                    <a:alpha val="80000"/>
                  </a:schemeClr>
                </a:solidFill>
                <a:effectLst/>
                <a:latin typeface="Arial" panose="020B0604020202020204" pitchFamily="34" charset="0"/>
              </a:rPr>
              <a:t>Trade secrets are IP rights on confidential information which may be sold or licensed.  The unauthorized acquisition, use or disclosure of such secret information in a manner contrary to honest commercial practices by others is regarded as an unfair practice and a violation of the trade secret protection.</a:t>
            </a:r>
            <a:endParaRPr lang="en-US" sz="1700">
              <a:solidFill>
                <a:schemeClr val="bg1">
                  <a:alpha val="80000"/>
                </a:schemeClr>
              </a:solidFill>
            </a:endParaRPr>
          </a:p>
        </p:txBody>
      </p:sp>
    </p:spTree>
    <p:extLst>
      <p:ext uri="{BB962C8B-B14F-4D97-AF65-F5344CB8AC3E}">
        <p14:creationId xmlns:p14="http://schemas.microsoft.com/office/powerpoint/2010/main" val="13471055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PowerPoint Presentation</vt:lpstr>
      <vt:lpstr>What is Intellectual Property? </vt:lpstr>
      <vt:lpstr>Is IP protected in law?</vt:lpstr>
      <vt:lpstr>Copyright</vt:lpstr>
      <vt:lpstr>Patents</vt:lpstr>
      <vt:lpstr>Trademarks</vt:lpstr>
      <vt:lpstr>Industrial designs</vt:lpstr>
      <vt:lpstr>Geographical indications</vt:lpstr>
      <vt:lpstr>Trade secrets</vt:lpstr>
      <vt:lpstr>Infringement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 brooks</dc:creator>
  <cp:lastModifiedBy>darrel brooks</cp:lastModifiedBy>
  <cp:revision>1</cp:revision>
  <dcterms:created xsi:type="dcterms:W3CDTF">2020-12-18T04:39:14Z</dcterms:created>
  <dcterms:modified xsi:type="dcterms:W3CDTF">2020-12-18T04:40:04Z</dcterms:modified>
</cp:coreProperties>
</file>