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
      <p:font typeface="Montserrat"/>
      <p:regular r:id="rId16"/>
      <p:bold r:id="rId17"/>
      <p:italic r:id="rId18"/>
      <p:boldItalic r:id="rId19"/>
    </p:embeddedFont>
    <p:embeddedFont>
      <p:font typeface="Average"/>
      <p:regular r:id="rId20"/>
    </p:embeddedFont>
    <p:embeddedFont>
      <p:font typeface="Oswald"/>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verage-regular.fntdata"/><Relationship Id="rId11" Type="http://schemas.openxmlformats.org/officeDocument/2006/relationships/slide" Target="slides/slide6.xml"/><Relationship Id="rId22" Type="http://schemas.openxmlformats.org/officeDocument/2006/relationships/font" Target="fonts/Oswald-bold.fntdata"/><Relationship Id="rId10" Type="http://schemas.openxmlformats.org/officeDocument/2006/relationships/slide" Target="slides/slide5.xml"/><Relationship Id="rId21" Type="http://schemas.openxmlformats.org/officeDocument/2006/relationships/font" Target="fonts/Oswald-regular.fntdata"/><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17" Type="http://schemas.openxmlformats.org/officeDocument/2006/relationships/font" Target="fonts/Montserrat-bold.fntdata"/><Relationship Id="rId16" Type="http://schemas.openxmlformats.org/officeDocument/2006/relationships/font" Target="fonts/Montserrat-regular.fntdata"/><Relationship Id="rId5" Type="http://schemas.openxmlformats.org/officeDocument/2006/relationships/notesMaster" Target="notesMasters/notesMaster1.xml"/><Relationship Id="rId19" Type="http://schemas.openxmlformats.org/officeDocument/2006/relationships/font" Target="fonts/Montserrat-boldItalic.fntdata"/><Relationship Id="rId6" Type="http://schemas.openxmlformats.org/officeDocument/2006/relationships/slide" Target="slides/slide1.xml"/><Relationship Id="rId18" Type="http://schemas.openxmlformats.org/officeDocument/2006/relationships/font" Target="fonts/Montserrat-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resources.njgifted.org/achievement-testing.html"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98c Grant that was established for combating student learning loss appropriates $52,056,000 and currently they are basing funds as per pupil at </a:t>
            </a:r>
            <a:r>
              <a:rPr lang="en"/>
              <a:t>approximately</a:t>
            </a:r>
            <a:r>
              <a:rPr lang="en"/>
              <a:t> $37 p/student. This could go up more depending on the amount of districts that apply for the funding. Most of the information I will be presenting are </a:t>
            </a:r>
            <a:r>
              <a:rPr lang="en"/>
              <a:t>things</a:t>
            </a:r>
            <a:r>
              <a:rPr lang="en"/>
              <a:t> that we are currently implementing based on our MICIP plan. Some information is new but some are things I would like to implement as we move forward if funds are available.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6189bebf6e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6189bebf6e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200">
                <a:solidFill>
                  <a:srgbClr val="353535"/>
                </a:solidFill>
                <a:highlight>
                  <a:srgbClr val="FFFFFF"/>
                </a:highlight>
                <a:latin typeface="Montserrat"/>
                <a:ea typeface="Montserrat"/>
                <a:cs typeface="Montserrat"/>
                <a:sym typeface="Montserrat"/>
              </a:rPr>
              <a:t>The Michigan Integrated Continuous Improvement Process (MICIP) is a pathway for districts to improve student outcomes by assessing whole child needs to develop plans and coordinate funding. There is already a plan in place which will need to be updated for next year but the plan in place is the plan we are using and hope to fund with the 98c funds. There are two parts to it, a climate and culture goal and a academic goal for reading and math. Every district has a MICIP goal.</a:t>
            </a:r>
            <a:endParaRPr b="1" sz="1200">
              <a:solidFill>
                <a:srgbClr val="353535"/>
              </a:solidFill>
              <a:highlight>
                <a:srgbClr val="FFFFFF"/>
              </a:highlight>
              <a:latin typeface="Montserrat"/>
              <a:ea typeface="Montserrat"/>
              <a:cs typeface="Montserrat"/>
              <a:sym typeface="Montserrat"/>
            </a:endParaRPr>
          </a:p>
          <a:p>
            <a:pPr indent="0" lvl="0" marL="0" rtl="0" algn="l">
              <a:spcBef>
                <a:spcPts val="0"/>
              </a:spcBef>
              <a:spcAft>
                <a:spcPts val="0"/>
              </a:spcAft>
              <a:buNone/>
            </a:pPr>
            <a:r>
              <a:t/>
            </a:r>
            <a:endParaRPr sz="1200">
              <a:solidFill>
                <a:srgbClr val="353535"/>
              </a:solidFill>
              <a:highlight>
                <a:srgbClr val="FFFFFF"/>
              </a:highlight>
              <a:latin typeface="Montserrat"/>
              <a:ea typeface="Montserrat"/>
              <a:cs typeface="Montserrat"/>
              <a:sym typeface="Montserrat"/>
            </a:endParaRPr>
          </a:p>
          <a:p>
            <a:pPr indent="0" lvl="0" marL="0" rtl="0" algn="l">
              <a:spcBef>
                <a:spcPts val="0"/>
              </a:spcBef>
              <a:spcAft>
                <a:spcPts val="0"/>
              </a:spcAft>
              <a:buNone/>
            </a:pPr>
            <a:r>
              <a:rPr lang="en" sz="1200">
                <a:solidFill>
                  <a:srgbClr val="353535"/>
                </a:solidFill>
                <a:highlight>
                  <a:srgbClr val="FFFFFF"/>
                </a:highlight>
                <a:latin typeface="Montserrat"/>
                <a:ea typeface="Montserrat"/>
                <a:cs typeface="Montserrat"/>
                <a:sym typeface="Montserrat"/>
              </a:rPr>
              <a:t>NWEA: </a:t>
            </a:r>
            <a:r>
              <a:rPr lang="en" sz="1300">
                <a:solidFill>
                  <a:schemeClr val="dk1"/>
                </a:solidFill>
                <a:latin typeface="Roboto"/>
                <a:ea typeface="Roboto"/>
                <a:cs typeface="Roboto"/>
                <a:sym typeface="Roboto"/>
              </a:rPr>
              <a:t>The NWEA MAP Test is an adaptive </a:t>
            </a:r>
            <a:r>
              <a:rPr lang="en" sz="1300">
                <a:solidFill>
                  <a:srgbClr val="709E31"/>
                </a:solidFill>
                <a:uFill>
                  <a:noFill/>
                </a:uFill>
                <a:latin typeface="Roboto"/>
                <a:ea typeface="Roboto"/>
                <a:cs typeface="Roboto"/>
                <a:sym typeface="Roboto"/>
                <a:hlinkClick r:id="rId2">
                  <a:extLst>
                    <a:ext uri="{A12FA001-AC4F-418D-AE19-62706E023703}">
                      <ahyp:hlinkClr val="tx"/>
                    </a:ext>
                  </a:extLst>
                </a:hlinkClick>
              </a:rPr>
              <a:t>achievement</a:t>
            </a:r>
            <a:r>
              <a:rPr lang="en" sz="1300">
                <a:solidFill>
                  <a:schemeClr val="dk1"/>
                </a:solidFill>
                <a:latin typeface="Roboto"/>
                <a:ea typeface="Roboto"/>
                <a:cs typeface="Roboto"/>
                <a:sym typeface="Roboto"/>
              </a:rPr>
              <a:t> test that allows educators to measure student performance and growth.  The test creates a personalized assessment experience by adapting to student responses.  Questions get more difficult as they answer correctly and visa versa. Range from Not proficient, partially proficient, proficient and advanced. </a:t>
            </a:r>
            <a:endParaRPr sz="1300">
              <a:solidFill>
                <a:schemeClr val="dk1"/>
              </a:solidFill>
              <a:latin typeface="Roboto"/>
              <a:ea typeface="Roboto"/>
              <a:cs typeface="Roboto"/>
              <a:sym typeface="Roboto"/>
            </a:endParaRPr>
          </a:p>
          <a:p>
            <a:pPr indent="0" lvl="0" marL="0" rtl="0" algn="l">
              <a:spcBef>
                <a:spcPts val="0"/>
              </a:spcBef>
              <a:spcAft>
                <a:spcPts val="0"/>
              </a:spcAft>
              <a:buNone/>
            </a:pPr>
            <a:r>
              <a:t/>
            </a:r>
            <a:endParaRPr sz="1300">
              <a:solidFill>
                <a:schemeClr val="dk1"/>
              </a:solidFill>
              <a:latin typeface="Roboto"/>
              <a:ea typeface="Roboto"/>
              <a:cs typeface="Roboto"/>
              <a:sym typeface="Roboto"/>
            </a:endParaRPr>
          </a:p>
          <a:p>
            <a:pPr indent="0" lvl="0" marL="0" rtl="0" algn="l">
              <a:spcBef>
                <a:spcPts val="0"/>
              </a:spcBef>
              <a:spcAft>
                <a:spcPts val="0"/>
              </a:spcAft>
              <a:buNone/>
            </a:pPr>
            <a:r>
              <a:rPr lang="en" sz="1300">
                <a:solidFill>
                  <a:schemeClr val="dk1"/>
                </a:solidFill>
                <a:latin typeface="Roboto"/>
                <a:ea typeface="Roboto"/>
                <a:cs typeface="Roboto"/>
                <a:sym typeface="Roboto"/>
              </a:rPr>
              <a:t>Reason for scores being low: Summer Slide and new grade level content not taught yet. Overall, the scores are not that bad to start the year.</a:t>
            </a:r>
            <a:endParaRPr sz="1300">
              <a:solidFill>
                <a:schemeClr val="dk1"/>
              </a:solidFill>
              <a:latin typeface="Roboto"/>
              <a:ea typeface="Roboto"/>
              <a:cs typeface="Roboto"/>
              <a:sym typeface="Roboto"/>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6189bebf6e_0_1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6189bebf6e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Current state of supports targeted at mitigating learning loss.</a:t>
            </a:r>
            <a:endParaRPr/>
          </a:p>
          <a:p>
            <a:pPr indent="0" lvl="0" marL="0" rtl="0" algn="l">
              <a:spcBef>
                <a:spcPts val="0"/>
              </a:spcBef>
              <a:spcAft>
                <a:spcPts val="0"/>
              </a:spcAft>
              <a:buNone/>
            </a:pPr>
            <a:r>
              <a:rPr lang="en"/>
              <a:t>Daily 6 Writing is specific to each grade level but looks at all components necessary for writing</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6189bebf6e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6189bebf6e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53535"/>
                </a:solidFill>
                <a:highlight>
                  <a:srgbClr val="FFFFFF"/>
                </a:highlight>
                <a:latin typeface="Montserrat"/>
                <a:ea typeface="Montserrat"/>
                <a:cs typeface="Montserrat"/>
                <a:sym typeface="Montserrat"/>
              </a:rPr>
              <a:t>Accelerated learning keeps students moving forward on their intended grade-level trajectories by strategically preparing them for success in current grade-level content. Acceleration focuses on teaching only what must be learned, at a given grade level, instead of trying to teach everything that a student did not learn in a previous grade or grades. Acceleration requires teachers to identify crucial content that they need to teach and that students need to learn so that students can access current grade-level material.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longer a student is engaged with </a:t>
            </a:r>
            <a:r>
              <a:rPr lang="en"/>
              <a:t>content</a:t>
            </a:r>
            <a:r>
              <a:rPr lang="en"/>
              <a:t> and the more deeply they are invited to think about it, the more likely they will be to retain it for future use. Providing patient, in-depth instruction allows for issues related to unfinished learning to arise naturally when dealing with new content. We need to make sure that students are not having all content remediated or </a:t>
            </a:r>
            <a:r>
              <a:rPr lang="en"/>
              <a:t>pull out</a:t>
            </a:r>
            <a:r>
              <a:rPr lang="en"/>
              <a:t> of the classroom for interventions during Tier 1 instruction time in the classroom. If we do we are only </a:t>
            </a:r>
            <a:r>
              <a:rPr lang="en"/>
              <a:t>increasing</a:t>
            </a:r>
            <a:r>
              <a:rPr lang="en"/>
              <a:t> the gaps for them and their grade level peers.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6189bebf6e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6189bebf6e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will look to get our kids in the right seats to be able to learn to their best ability.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6189bebf6e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6189bebf6e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we are not seeing increased achievement or growth we will get together as a team and figure </a:t>
            </a:r>
            <a:r>
              <a:rPr lang="en"/>
              <a:t>out</a:t>
            </a:r>
            <a:r>
              <a:rPr lang="en"/>
              <a:t> what is working and what is not. If it is instruction we will help teachers through PD or training. If it’s content we will look at changing what we are using as a tool for </a:t>
            </a:r>
            <a:r>
              <a:rPr lang="en"/>
              <a:t>instruction</a:t>
            </a:r>
            <a:r>
              <a:rPr lang="en"/>
              <a:t>. If it’s interventions we will look at new more successful interventions. At the end of the day we want to be able to show that we have tried our best to help our students. We want to be able to show and talk to our parents about what we’ve tried to help their child. This will also help our SE staff if we need to move in that direction to better assist students. It will also help to keep students out of special education who may otherwise obtain an IEP </a:t>
            </a:r>
            <a:r>
              <a:rPr lang="en"/>
              <a:t>because</a:t>
            </a:r>
            <a:r>
              <a:rPr lang="en"/>
              <a:t> in some cases students academic issues can be corrected by good Tier 1 and 2 support.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This presentation is part of the requirements for us to </a:t>
            </a:r>
            <a:r>
              <a:rPr lang="en"/>
              <a:t>receive</a:t>
            </a:r>
            <a:r>
              <a:rPr lang="en"/>
              <a:t> these funds through the 98c Grant. Any questions?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671258" y="990800"/>
            <a:ext cx="7801500" cy="17301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5100"/>
              <a:t>Mitigating Learning Loss</a:t>
            </a:r>
            <a:endParaRPr sz="5100"/>
          </a:p>
        </p:txBody>
      </p:sp>
      <p:sp>
        <p:nvSpPr>
          <p:cNvPr id="60" name="Google Shape;60;p13"/>
          <p:cNvSpPr txBox="1"/>
          <p:nvPr>
            <p:ph idx="1" type="subTitle"/>
          </p:nvPr>
        </p:nvSpPr>
        <p:spPr>
          <a:xfrm>
            <a:off x="311700" y="3152500"/>
            <a:ext cx="8520600" cy="929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i="1" lang="en"/>
              <a:t>Reading Community Schools</a:t>
            </a:r>
            <a:r>
              <a:rPr lang="en"/>
              <a:t> Board Presentation</a:t>
            </a:r>
            <a:endParaRPr/>
          </a:p>
          <a:p>
            <a:pPr indent="0" lvl="0" marL="0" rtl="0" algn="ctr">
              <a:spcBef>
                <a:spcPts val="0"/>
              </a:spcBef>
              <a:spcAft>
                <a:spcPts val="0"/>
              </a:spcAft>
              <a:buNone/>
            </a:pPr>
            <a:r>
              <a:rPr lang="en"/>
              <a:t>October 26, 2022</a:t>
            </a:r>
            <a:endParaRPr/>
          </a:p>
        </p:txBody>
      </p:sp>
      <p:sp>
        <p:nvSpPr>
          <p:cNvPr id="61" name="Google Shape;61;p13"/>
          <p:cNvSpPr txBox="1"/>
          <p:nvPr/>
        </p:nvSpPr>
        <p:spPr>
          <a:xfrm>
            <a:off x="2534400" y="4711925"/>
            <a:ext cx="4075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chemeClr val="accent6"/>
                </a:solidFill>
                <a:latin typeface="Average"/>
                <a:ea typeface="Average"/>
                <a:cs typeface="Average"/>
                <a:sym typeface="Average"/>
              </a:rPr>
              <a:t>*in accordance with 98c of PA 144 - Section 98c</a:t>
            </a:r>
            <a:endParaRPr sz="1000">
              <a:solidFill>
                <a:schemeClr val="accent6"/>
              </a:solidFill>
              <a:latin typeface="Average"/>
              <a:ea typeface="Average"/>
              <a:cs typeface="Average"/>
              <a:sym typeface="Average"/>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Review</a:t>
            </a:r>
            <a:endParaRPr/>
          </a:p>
        </p:txBody>
      </p:sp>
      <p:sp>
        <p:nvSpPr>
          <p:cNvPr id="67" name="Google Shape;67;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457200" lvl="0" marL="0" rtl="0" algn="l">
              <a:spcBef>
                <a:spcPts val="0"/>
              </a:spcBef>
              <a:spcAft>
                <a:spcPts val="0"/>
              </a:spcAft>
              <a:buNone/>
            </a:pPr>
            <a:r>
              <a:rPr b="1" lang="en"/>
              <a:t>Data snapshot of the current state of learning in the district:</a:t>
            </a:r>
            <a:endParaRPr b="1"/>
          </a:p>
          <a:p>
            <a:pPr indent="-342900" lvl="0" marL="457200" rtl="0" algn="l">
              <a:spcBef>
                <a:spcPts val="1200"/>
              </a:spcBef>
              <a:spcAft>
                <a:spcPts val="0"/>
              </a:spcAft>
              <a:buSzPts val="1800"/>
              <a:buChar char="-"/>
            </a:pPr>
            <a:r>
              <a:rPr lang="en"/>
              <a:t>MICIP (Michigan Integrated Continuous Improvement Process) State mandated.</a:t>
            </a:r>
            <a:endParaRPr/>
          </a:p>
          <a:p>
            <a:pPr indent="-342900" lvl="0" marL="457200" rtl="0" algn="l">
              <a:spcBef>
                <a:spcPts val="0"/>
              </a:spcBef>
              <a:spcAft>
                <a:spcPts val="0"/>
              </a:spcAft>
              <a:buSzPts val="1800"/>
              <a:buChar char="-"/>
            </a:pPr>
            <a:r>
              <a:rPr lang="en"/>
              <a:t>NWEA test score for Reynolds Elementary for the Fall of 2022:</a:t>
            </a:r>
            <a:endParaRPr/>
          </a:p>
          <a:p>
            <a:pPr indent="-317500" lvl="1" marL="914400" rtl="0" algn="l">
              <a:spcBef>
                <a:spcPts val="0"/>
              </a:spcBef>
              <a:spcAft>
                <a:spcPts val="0"/>
              </a:spcAft>
              <a:buSzPts val="1400"/>
              <a:buChar char="-"/>
            </a:pPr>
            <a:r>
              <a:rPr lang="en"/>
              <a:t>Math: 38% Proficient/Advanced</a:t>
            </a:r>
            <a:endParaRPr/>
          </a:p>
          <a:p>
            <a:pPr indent="-317500" lvl="1" marL="914400" rtl="0" algn="l">
              <a:spcBef>
                <a:spcPts val="0"/>
              </a:spcBef>
              <a:spcAft>
                <a:spcPts val="0"/>
              </a:spcAft>
              <a:buSzPts val="1400"/>
              <a:buChar char="-"/>
            </a:pPr>
            <a:r>
              <a:rPr lang="en"/>
              <a:t>Reading: 39%Proficient/Advanced</a:t>
            </a:r>
            <a:endParaRPr/>
          </a:p>
          <a:p>
            <a:pPr indent="-342900" lvl="0" marL="457200" rtl="0" algn="l">
              <a:spcBef>
                <a:spcPts val="0"/>
              </a:spcBef>
              <a:spcAft>
                <a:spcPts val="0"/>
              </a:spcAft>
              <a:buSzPts val="1800"/>
              <a:buChar char="-"/>
            </a:pPr>
            <a:r>
              <a:rPr lang="en"/>
              <a:t>NWEA test scores for Owens High School for the Fall or 2022:</a:t>
            </a:r>
            <a:endParaRPr/>
          </a:p>
          <a:p>
            <a:pPr indent="-317500" lvl="1" marL="914400" rtl="0" algn="l">
              <a:spcBef>
                <a:spcPts val="0"/>
              </a:spcBef>
              <a:spcAft>
                <a:spcPts val="0"/>
              </a:spcAft>
              <a:buSzPts val="1400"/>
              <a:buChar char="-"/>
            </a:pPr>
            <a:r>
              <a:rPr lang="en"/>
              <a:t>Math: 49% Proficient/Advanced</a:t>
            </a:r>
            <a:endParaRPr/>
          </a:p>
          <a:p>
            <a:pPr indent="-317500" lvl="1" marL="914400" rtl="0" algn="l">
              <a:spcBef>
                <a:spcPts val="0"/>
              </a:spcBef>
              <a:spcAft>
                <a:spcPts val="0"/>
              </a:spcAft>
              <a:buSzPts val="1400"/>
              <a:buChar char="-"/>
            </a:pPr>
            <a:r>
              <a:rPr lang="en"/>
              <a:t>Reading: 52% Proficient/Advanced</a:t>
            </a:r>
            <a:endParaRPr/>
          </a:p>
          <a:p>
            <a:pPr indent="-342900" lvl="0" marL="457200" rtl="0" algn="l">
              <a:spcBef>
                <a:spcPts val="0"/>
              </a:spcBef>
              <a:spcAft>
                <a:spcPts val="0"/>
              </a:spcAft>
              <a:buSzPts val="1800"/>
              <a:buChar char="-"/>
            </a:pPr>
            <a:r>
              <a:rPr lang="en"/>
              <a:t>Acadience Testing Fall Scores: Establishing Intervention Groups</a:t>
            </a:r>
            <a:endParaRPr/>
          </a:p>
          <a:p>
            <a:pPr indent="-342900" lvl="0" marL="457200" rtl="0" algn="l">
              <a:spcBef>
                <a:spcPts val="0"/>
              </a:spcBef>
              <a:spcAft>
                <a:spcPts val="0"/>
              </a:spcAft>
              <a:buSzPts val="1800"/>
              <a:buChar char="-"/>
            </a:pPr>
            <a:r>
              <a:rPr lang="en"/>
              <a:t>We are currently following the State standards to provide learning for our students at the TIER 1 level.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Current Supports</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t/>
            </a:r>
            <a:endParaRPr/>
          </a:p>
          <a:p>
            <a:pPr indent="0" lvl="0" marL="457200" rtl="0" algn="l">
              <a:spcBef>
                <a:spcPts val="1200"/>
              </a:spcBef>
              <a:spcAft>
                <a:spcPts val="0"/>
              </a:spcAft>
              <a:buNone/>
            </a:pPr>
            <a:r>
              <a:rPr lang="en" sz="1700"/>
              <a:t>- </a:t>
            </a:r>
            <a:r>
              <a:rPr lang="en" sz="1700"/>
              <a:t>Unlocking the Code (K-2) 30 minutes per day 5 days per week, small group instruction, pull-out services</a:t>
            </a:r>
            <a:endParaRPr sz="1700"/>
          </a:p>
          <a:p>
            <a:pPr indent="0" lvl="0" marL="457200" rtl="0" algn="l">
              <a:spcBef>
                <a:spcPts val="1200"/>
              </a:spcBef>
              <a:spcAft>
                <a:spcPts val="0"/>
              </a:spcAft>
              <a:buNone/>
            </a:pPr>
            <a:r>
              <a:rPr lang="en" sz="1700"/>
              <a:t>- </a:t>
            </a:r>
            <a:r>
              <a:rPr lang="en" sz="1700"/>
              <a:t>Heggerty for phonemic awareness (K-2 Intervention Tier 2) </a:t>
            </a:r>
            <a:endParaRPr sz="1700"/>
          </a:p>
          <a:p>
            <a:pPr indent="0" lvl="0" marL="457200" rtl="0" algn="l">
              <a:spcBef>
                <a:spcPts val="1200"/>
              </a:spcBef>
              <a:spcAft>
                <a:spcPts val="0"/>
              </a:spcAft>
              <a:buNone/>
            </a:pPr>
            <a:r>
              <a:rPr lang="en" sz="1700"/>
              <a:t>- Rewards program grades 4-6 Tier 2 Interventions. Differentiated Reading Instruction Tier 2 intervention 3rd grade specific. </a:t>
            </a:r>
            <a:endParaRPr sz="1700"/>
          </a:p>
          <a:p>
            <a:pPr indent="0" lvl="0" marL="457200" rtl="0" algn="l">
              <a:spcBef>
                <a:spcPts val="1200"/>
              </a:spcBef>
              <a:spcAft>
                <a:spcPts val="0"/>
              </a:spcAft>
              <a:buNone/>
            </a:pPr>
            <a:r>
              <a:rPr lang="en" sz="1700"/>
              <a:t>- </a:t>
            </a:r>
            <a:r>
              <a:rPr lang="en" sz="1700"/>
              <a:t>Reading A-Z program and IXL for Math.</a:t>
            </a:r>
            <a:endParaRPr sz="1700"/>
          </a:p>
          <a:p>
            <a:pPr indent="0" lvl="0" marL="457200" rtl="0" algn="l">
              <a:spcBef>
                <a:spcPts val="1200"/>
              </a:spcBef>
              <a:spcAft>
                <a:spcPts val="0"/>
              </a:spcAft>
              <a:buNone/>
            </a:pPr>
            <a:r>
              <a:rPr lang="en" sz="1700"/>
              <a:t>- High School/Middle School After School Program</a:t>
            </a:r>
            <a:endParaRPr sz="1700"/>
          </a:p>
          <a:p>
            <a:pPr indent="0" lvl="0" marL="457200" rtl="0" algn="l">
              <a:spcBef>
                <a:spcPts val="1200"/>
              </a:spcBef>
              <a:spcAft>
                <a:spcPts val="0"/>
              </a:spcAft>
              <a:buNone/>
            </a:pPr>
            <a:r>
              <a:rPr lang="en" sz="1700"/>
              <a:t>- Saturday School: HS/MS students</a:t>
            </a:r>
            <a:endParaRPr sz="1700"/>
          </a:p>
          <a:p>
            <a:pPr indent="0" lvl="0" marL="457200" rtl="0" algn="l">
              <a:spcBef>
                <a:spcPts val="1200"/>
              </a:spcBef>
              <a:spcAft>
                <a:spcPts val="0"/>
              </a:spcAft>
              <a:buNone/>
            </a:pPr>
            <a:r>
              <a:rPr lang="en" sz="1700"/>
              <a:t>- Alternative placement for extra support with Mr. Draper, if warranted.</a:t>
            </a:r>
            <a:endParaRPr sz="1700"/>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Future Supports</a:t>
            </a:r>
            <a:endParaRPr/>
          </a:p>
        </p:txBody>
      </p:sp>
      <p:sp>
        <p:nvSpPr>
          <p:cNvPr id="79" name="Google Shape;79;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62500"/>
          </a:bodyPr>
          <a:lstStyle/>
          <a:p>
            <a:pPr indent="0" lvl="0" marL="0" rtl="0" algn="l">
              <a:spcBef>
                <a:spcPts val="0"/>
              </a:spcBef>
              <a:spcAft>
                <a:spcPts val="0"/>
              </a:spcAft>
              <a:buNone/>
            </a:pPr>
            <a:r>
              <a:t/>
            </a:r>
            <a:endParaRPr/>
          </a:p>
          <a:p>
            <a:pPr indent="0" lvl="0" marL="457200" rtl="0" algn="l">
              <a:spcBef>
                <a:spcPts val="1200"/>
              </a:spcBef>
              <a:spcAft>
                <a:spcPts val="0"/>
              </a:spcAft>
              <a:buNone/>
            </a:pPr>
            <a:r>
              <a:rPr lang="en"/>
              <a:t>- Professional Development, Trainings, Conferences, Grade Level Problem Solving teams, Building Data Reviews 3x’s per/year, purchasing research-based intervention curriculum, use of paraprofessional classroom support. </a:t>
            </a:r>
            <a:endParaRPr/>
          </a:p>
          <a:p>
            <a:pPr indent="0" lvl="0" marL="457200" rtl="0" algn="l">
              <a:spcBef>
                <a:spcPts val="1200"/>
              </a:spcBef>
              <a:spcAft>
                <a:spcPts val="0"/>
              </a:spcAft>
              <a:buNone/>
            </a:pPr>
            <a:r>
              <a:rPr lang="en"/>
              <a:t>- We will focus on the whole child regarding learning loss. Social Emotional issues impact learning so a focus on getting the child in the right place of mind in order to learn will be key when looking to increase grades/test scores/learning.</a:t>
            </a:r>
            <a:endParaRPr/>
          </a:p>
          <a:p>
            <a:pPr indent="457200" lvl="0" marL="457200" rtl="0" algn="l">
              <a:spcBef>
                <a:spcPts val="1200"/>
              </a:spcBef>
              <a:spcAft>
                <a:spcPts val="0"/>
              </a:spcAft>
              <a:buNone/>
            </a:pPr>
            <a:r>
              <a:rPr lang="en"/>
              <a:t>- Building Relationships</a:t>
            </a:r>
            <a:endParaRPr/>
          </a:p>
          <a:p>
            <a:pPr indent="457200" lvl="0" marL="457200" rtl="0" algn="l">
              <a:spcBef>
                <a:spcPts val="1200"/>
              </a:spcBef>
              <a:spcAft>
                <a:spcPts val="0"/>
              </a:spcAft>
              <a:buNone/>
            </a:pPr>
            <a:r>
              <a:rPr lang="en"/>
              <a:t>- Counselors, School Success worker, Reading Specialist and teaching staff.</a:t>
            </a:r>
            <a:endParaRPr/>
          </a:p>
          <a:p>
            <a:pPr indent="457200" lvl="0" marL="457200" rtl="0" algn="l">
              <a:spcBef>
                <a:spcPts val="1200"/>
              </a:spcBef>
              <a:spcAft>
                <a:spcPts val="0"/>
              </a:spcAft>
              <a:buNone/>
            </a:pPr>
            <a:r>
              <a:rPr lang="en"/>
              <a:t>- Therapy Animals as a support: Research backed  </a:t>
            </a:r>
            <a:endParaRPr/>
          </a:p>
          <a:p>
            <a:pPr indent="0" lvl="0" marL="457200" rtl="0" algn="l">
              <a:spcBef>
                <a:spcPts val="1200"/>
              </a:spcBef>
              <a:spcAft>
                <a:spcPts val="0"/>
              </a:spcAft>
              <a:buNone/>
            </a:pPr>
            <a:r>
              <a:rPr lang="en"/>
              <a:t>- Other possible future supports: K-6 Summer School, after-school program, Accelerated Learning, 10 Essentials for Learning.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Impact</a:t>
            </a:r>
            <a:endParaRPr/>
          </a:p>
        </p:txBody>
      </p:sp>
      <p:sp>
        <p:nvSpPr>
          <p:cNvPr id="85" name="Google Shape;85;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Briefly share how the district will measure the impact of each support included in the plan:</a:t>
            </a:r>
            <a:endParaRPr/>
          </a:p>
          <a:p>
            <a:pPr indent="-342900" lvl="0" marL="457200" rtl="0" algn="l">
              <a:spcBef>
                <a:spcPts val="1200"/>
              </a:spcBef>
              <a:spcAft>
                <a:spcPts val="0"/>
              </a:spcAft>
              <a:buSzPts val="1800"/>
              <a:buChar char="-"/>
            </a:pPr>
            <a:r>
              <a:rPr lang="en"/>
              <a:t>We will measure the impact of our Tier 1, 2 &amp; 3 instruction based on NWEA, SAT/PSAT, Acadience assessments, Classroom Teacher driven data, Intervention data and progress monitoring. </a:t>
            </a:r>
            <a:endParaRPr/>
          </a:p>
          <a:p>
            <a:pPr indent="-317500" lvl="1" marL="1371600" rtl="0" algn="l">
              <a:spcBef>
                <a:spcPts val="0"/>
              </a:spcBef>
              <a:spcAft>
                <a:spcPts val="0"/>
              </a:spcAft>
              <a:buSzPts val="1400"/>
              <a:buChar char="-"/>
            </a:pPr>
            <a:r>
              <a:rPr lang="en"/>
              <a:t>This will help us to provide support by the data driven outcomes.</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Review &amp; Revision</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is the process for review and revision of the plan: </a:t>
            </a:r>
            <a:endParaRPr/>
          </a:p>
          <a:p>
            <a:pPr indent="0" lvl="0" marL="457200" rtl="0" algn="l">
              <a:spcBef>
                <a:spcPts val="1200"/>
              </a:spcBef>
              <a:spcAft>
                <a:spcPts val="0"/>
              </a:spcAft>
              <a:buNone/>
            </a:pPr>
            <a:r>
              <a:rPr lang="en"/>
              <a:t>-We will as building teams review data through our Data Review teams, grade level meetings and the assessments provided district wide. These reviews and </a:t>
            </a:r>
            <a:r>
              <a:rPr lang="en"/>
              <a:t>revisions</a:t>
            </a:r>
            <a:r>
              <a:rPr lang="en"/>
              <a:t> will also be updated on our website for anyone to see. </a:t>
            </a:r>
            <a:endParaRPr/>
          </a:p>
          <a:p>
            <a:pPr indent="0" lvl="0" marL="0" rtl="0" algn="l">
              <a:spcBef>
                <a:spcPts val="1200"/>
              </a:spcBef>
              <a:spcAft>
                <a:spcPts val="0"/>
              </a:spcAft>
              <a:buNone/>
            </a:pPr>
            <a:r>
              <a:rPr lang="en"/>
              <a:t>	-	Daily, monthly, 3x’s per year (NWEA) and annually. </a:t>
            </a:r>
            <a:endParaRPr/>
          </a:p>
          <a:p>
            <a:pPr indent="0" lvl="0" marL="0" rtl="0" algn="l">
              <a:spcBef>
                <a:spcPts val="1200"/>
              </a:spcBef>
              <a:spcAft>
                <a:spcPts val="1200"/>
              </a:spcAft>
              <a:buNone/>
            </a:pPr>
            <a:r>
              <a:rPr lang="en"/>
              <a:t>	- 	3x’s Per Year Data Reviews for Reynolds Elementary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