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302" r:id="rId2"/>
    <p:sldId id="283" r:id="rId3"/>
    <p:sldId id="284" r:id="rId4"/>
    <p:sldId id="285" r:id="rId5"/>
    <p:sldId id="286" r:id="rId6"/>
    <p:sldId id="287" r:id="rId7"/>
    <p:sldId id="288" r:id="rId8"/>
    <p:sldId id="305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307" r:id="rId18"/>
    <p:sldId id="297" r:id="rId19"/>
    <p:sldId id="304" r:id="rId20"/>
    <p:sldId id="308" r:id="rId21"/>
    <p:sldId id="309" r:id="rId22"/>
    <p:sldId id="298" r:id="rId23"/>
    <p:sldId id="306" r:id="rId24"/>
    <p:sldId id="310" r:id="rId25"/>
    <p:sldId id="299" r:id="rId26"/>
    <p:sldId id="303" r:id="rId27"/>
    <p:sldId id="300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115"/>
    <p:restoredTop sz="94674"/>
  </p:normalViewPr>
  <p:slideViewPr>
    <p:cSldViewPr snapToGrid="0" snapToObjects="1">
      <p:cViewPr varScale="1">
        <p:scale>
          <a:sx n="91" d="100"/>
          <a:sy n="91" d="100"/>
        </p:scale>
        <p:origin x="208" y="10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9" d="100"/>
          <a:sy n="99" d="100"/>
        </p:scale>
        <p:origin x="173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88CB915-9335-6040-A864-99BCB5751C0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350045-13E6-8145-A389-D1371D06B3B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A709CC-F02A-704B-A759-80C74CA99EEF}" type="datetimeFigureOut">
              <a:rPr lang="en-US" smtClean="0"/>
              <a:t>2/8/18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ADB299-8BD0-EC4E-82DF-5B0F9C8A8D5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15E4BE-515E-5745-BED7-74758822B6C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B0300-F849-5D4F-B74F-D446DDD44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4150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1E0693-3129-4841-B600-9BABA9253B3E}" type="datetimeFigureOut">
              <a:rPr lang="en-US" smtClean="0"/>
              <a:t>2/8/18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29A93C-C9D4-B941-ABDE-9343FCD23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750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D6CB5-5B36-604E-89B0-79A2105F91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A48AF1-1D03-2941-ABF2-546BC462A7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62D3B5-5FE0-D948-9EC0-B554CAACA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8F020-8C87-404C-B604-6D9B9E5E888D}" type="datetime1">
              <a:rPr lang="en-US" smtClean="0"/>
              <a:t>2/8/18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A4A508-8A68-B244-87D5-CEA548D98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PHIL150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519CB6-4B43-E443-82AB-EDB1AF337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F7118-C7BF-4845-9A8C-BF44B314E9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81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8D1B5-1338-674F-8421-B5FE66338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E9DF83-950D-2241-B036-097D1B6103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F3A089-5293-EA46-AACD-30BA4422D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6133E-57A7-D84E-BA88-67D0D3139786}" type="datetime1">
              <a:rPr lang="en-US" smtClean="0"/>
              <a:t>2/8/18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3BC247-C677-6549-9AD3-6D14FB6DA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PHIL150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6D4FF5-6A2B-4D42-B7C8-2A29DCE44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F7118-C7BF-4845-9A8C-BF44B314E9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947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F110A7-B47E-5549-B306-16AF04BD8D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687352-EFA3-7546-8366-E944367B9D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8AC931-97B0-294D-842B-909C40A87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3DDED-4F70-0E41-B3DD-EFFD5DBD9D10}" type="datetime1">
              <a:rPr lang="en-US" smtClean="0"/>
              <a:t>2/8/18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A662F0-ABDC-F845-8837-AEAFAC90E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PHIL150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5368A0-2818-B54C-B44C-CF5D4DF3F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F7118-C7BF-4845-9A8C-BF44B314E9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454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CB0C3-4633-3A41-8353-AB1AD0304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E74B65-91D7-B24D-983F-EE9C30D92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53ACE2-FBFE-7249-A78D-8BD88EA02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C5D71-E117-754E-B1CC-873629A6C75D}" type="datetime1">
              <a:rPr lang="en-US" smtClean="0"/>
              <a:t>2/8/18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0DD4B-3032-B440-AB42-A1E22761F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PHIL150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D1CAE5-C7B2-524E-B375-DB4C1827F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F7118-C7BF-4845-9A8C-BF44B314E9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948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03D5B-DA47-E246-A3B2-5A2765B31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722813-71F8-A541-987C-012AB8C173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F0CC8E-6D3E-BC4B-8366-0F93DF5EF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D3925-E5FD-3C44-B946-CB9C4BEFB637}" type="datetime1">
              <a:rPr lang="en-US" smtClean="0"/>
              <a:t>2/8/18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A5B6E0-5FB9-CA40-9C43-14A9C8795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PHIL150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BC044-36C7-2846-8997-52576A9E5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F7118-C7BF-4845-9A8C-BF44B314E9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565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0B744-2DF5-0440-9098-06E0E6343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BE5C1-1F08-0D40-96AE-32C3636785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AF7248-C4B4-3C40-AEBB-173472C6BE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9792F7-0F19-E343-B35F-E3295BD6F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21546-B774-254F-8F4F-259BB24F04B0}" type="datetime1">
              <a:rPr lang="en-US" smtClean="0"/>
              <a:t>2/8/18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C5EF70-5163-7341-B20F-311B17875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PHIL150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7C2899-CB3D-9044-B9EE-F4237F16C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F7118-C7BF-4845-9A8C-BF44B314E9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128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3442E-CA07-7E49-AF2F-CB2EDC501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7C2C0-4EC3-4C41-B627-770BFAD99E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B2C97B-E024-7645-A034-521D6CCDAD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C501C2-46C9-7B45-A4EB-1D227F5ADA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2DB0DD-660E-154C-93C2-4A9C0016B6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127D96-3BC5-0749-ADF0-03C0580E7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FB22D-2023-DD4B-9282-F830EAC1B096}" type="datetime1">
              <a:rPr lang="en-US" smtClean="0"/>
              <a:t>2/8/18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2FB0EA-262C-E444-8378-1F0084EEF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PHIL150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CC8472-7912-8C48-BF6D-1DFF181BD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F7118-C7BF-4845-9A8C-BF44B314E9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535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2C886-1098-6142-8AFE-AD0E2678D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D422CA-9194-F449-AC59-CE967AE69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4653A-9F01-9349-B8D3-FBE7A7AB0AB6}" type="datetime1">
              <a:rPr lang="en-US" smtClean="0"/>
              <a:t>2/8/18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C2689F-0FE5-CF44-B434-B1D47035A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PHIL150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EA6DC2-4B33-EB4A-A9FE-253BAE7BB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F7118-C7BF-4845-9A8C-BF44B314E9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096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AA6E9B-A53A-B94A-88C1-12526320D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6F450-19C1-E047-AFB6-11D76A1E0634}" type="datetime1">
              <a:rPr lang="en-US" smtClean="0"/>
              <a:t>2/8/18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00D907-96AF-9A41-A8FD-CE88C9F2C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PHIL150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674E80-14F5-E64F-987A-38D3A397E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F7118-C7BF-4845-9A8C-BF44B314E9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016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2FFC5-5F67-3E45-86B2-0225D9FA5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BF770-3D6D-154E-BE49-E999C0D40C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77084A-13F5-F140-9298-EB08E65892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D89560-96D8-9B4D-BCF1-D5B2B9CEE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1981E-30C2-034A-8960-27AAC2C2A306}" type="datetime1">
              <a:rPr lang="en-US" smtClean="0"/>
              <a:t>2/8/18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14471F-4BB8-8B44-BF55-0D631EC14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PHIL150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3AF5EA-B844-FB40-A1E9-1203BE475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F7118-C7BF-4845-9A8C-BF44B314E9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612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88A58-7E57-0B40-96AA-EB62B2CCE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CD416B-5FEC-BA47-B89C-5C9B4C5255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EDBAEB-13BE-774C-9457-A12FC5E853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D09DA0-CDD6-1B42-B7A5-048E0E62F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42506-B737-B042-9F9A-36C317C56594}" type="datetime1">
              <a:rPr lang="en-US" smtClean="0"/>
              <a:t>2/8/18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ADD40C-93F0-B240-B984-5A04C6CF8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PHIL150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51178E-0C95-7648-9813-7BF3D0B26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F7118-C7BF-4845-9A8C-BF44B314E9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641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149501-9B37-254E-AFB3-011B41D9C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2A70F6-B062-0244-9C82-BEC0352F91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869B5C-5901-7140-AF32-49342AB20E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E4F77-8672-4C4F-A1D5-ADFD03778FA1}" type="datetime1">
              <a:rPr lang="en-US" smtClean="0"/>
              <a:t>2/8/18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D815AB-2C2A-9D4E-87E1-8FE08B9749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PHIL150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04822A-3228-824C-9084-BCEFA4161B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9F7118-C7BF-4845-9A8C-BF44B314E9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013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7402-0D7F-D740-908B-20EC0E107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b="1" dirty="0">
                <a:latin typeface="+mn-lt"/>
              </a:rPr>
              <a:t>Hobbes vs. Locke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F50701-A05C-7E44-BF6B-F5CB04B8D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F7118-C7BF-4845-9A8C-BF44B314E9BC}" type="slidenum">
              <a:rPr lang="en-US" smtClean="0"/>
              <a:t>1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86E2604-74DE-EF41-BEA4-BD70D263AF69}"/>
              </a:ext>
            </a:extLst>
          </p:cNvPr>
          <p:cNvSpPr txBox="1"/>
          <p:nvPr/>
        </p:nvSpPr>
        <p:spPr>
          <a:xfrm>
            <a:off x="10871200" y="6527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0951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7402-0D7F-D740-908B-20EC0E107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b="1" dirty="0">
                <a:latin typeface="+mn-lt"/>
              </a:rPr>
              <a:t>Hobbes vs. Locke: </a:t>
            </a:r>
            <a:r>
              <a:rPr lang="en-US" dirty="0">
                <a:latin typeface="+mn-lt"/>
              </a:rPr>
              <a:t>Natural laws?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3CBB24-9792-CE46-B830-5EA47746D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541532"/>
          </a:xfrm>
          <a:solidFill>
            <a:schemeClr val="accent5">
              <a:lumMod val="50000"/>
            </a:schemeClr>
          </a:solidFill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   HOBBES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A65A81-E52E-304D-8B9B-E5F9E6E3B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22695"/>
            <a:ext cx="5157787" cy="3966968"/>
          </a:xfrm>
          <a:solidFill>
            <a:schemeClr val="accent5">
              <a:lumMod val="20000"/>
              <a:lumOff val="80000"/>
              <a:alpha val="5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First Fundamental Law: to seek peace.</a:t>
            </a:r>
          </a:p>
          <a:p>
            <a:pPr marL="0" indent="0">
              <a:buNone/>
            </a:pPr>
            <a:r>
              <a:rPr lang="en-US" sz="3000" dirty="0"/>
              <a:t>Second Fundamental Law: to contract for peace.</a:t>
            </a:r>
          </a:p>
          <a:p>
            <a:pPr marL="0" indent="0">
              <a:buNone/>
            </a:pPr>
            <a:r>
              <a:rPr lang="en-US" sz="3000" dirty="0"/>
              <a:t>Third Fundamental Law: to seek justice (</a:t>
            </a:r>
            <a:r>
              <a:rPr lang="en-US" sz="3000" i="1" dirty="0"/>
              <a:t>i.e.</a:t>
            </a:r>
            <a:r>
              <a:rPr lang="en-US" sz="3000" dirty="0"/>
              <a:t>, keep promises).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FA961F-DE28-2844-AD66-9BBE541C04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541532"/>
          </a:xfrm>
          <a:solidFill>
            <a:schemeClr val="accent6">
              <a:lumMod val="50000"/>
            </a:schemeClr>
          </a:solidFill>
        </p:spPr>
        <p:txBody>
          <a:bodyPr anchor="ctr"/>
          <a:lstStyle/>
          <a:p>
            <a:r>
              <a:rPr lang="en-US" dirty="0">
                <a:solidFill>
                  <a:schemeClr val="bg1"/>
                </a:solidFill>
              </a:rPr>
              <a:t>   </a:t>
            </a:r>
            <a:r>
              <a:rPr lang="en-US" sz="2800" dirty="0">
                <a:solidFill>
                  <a:schemeClr val="bg1"/>
                </a:solidFill>
              </a:rPr>
              <a:t>LOCKE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2406ED-6A90-A848-A7F0-AFC6076240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22695"/>
            <a:ext cx="5183188" cy="396696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To preserve oneself (don’t harm yourself).</a:t>
            </a:r>
          </a:p>
          <a:p>
            <a:pPr marL="0" indent="0">
              <a:buNone/>
            </a:pPr>
            <a:r>
              <a:rPr lang="en-US" sz="3000" dirty="0"/>
              <a:t>This also encompasses the obligation not to harm anyone else.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837FA5-A119-C442-B639-B27ED8928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F7118-C7BF-4845-9A8C-BF44B314E9B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034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7402-0D7F-D740-908B-20EC0E107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b="1" dirty="0">
                <a:latin typeface="+mn-lt"/>
              </a:rPr>
              <a:t>Hobbes vs. Locke: </a:t>
            </a:r>
            <a:r>
              <a:rPr lang="en-US" dirty="0">
                <a:latin typeface="+mn-lt"/>
              </a:rPr>
              <a:t>Basis of natural laws?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3CBB24-9792-CE46-B830-5EA47746D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541532"/>
          </a:xfrm>
          <a:solidFill>
            <a:schemeClr val="accent5">
              <a:lumMod val="50000"/>
            </a:schemeClr>
          </a:solidFill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   HOBBES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A65A81-E52E-304D-8B9B-E5F9E6E3B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22695"/>
            <a:ext cx="5157787" cy="3966968"/>
          </a:xfrm>
          <a:solidFill>
            <a:schemeClr val="accent5">
              <a:lumMod val="20000"/>
              <a:lumOff val="80000"/>
              <a:alpha val="5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Philosophical.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FA961F-DE28-2844-AD66-9BBE541C04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541532"/>
          </a:xfrm>
          <a:solidFill>
            <a:schemeClr val="accent6">
              <a:lumMod val="50000"/>
            </a:schemeClr>
          </a:solidFill>
        </p:spPr>
        <p:txBody>
          <a:bodyPr anchor="ctr"/>
          <a:lstStyle/>
          <a:p>
            <a:r>
              <a:rPr lang="en-US" dirty="0">
                <a:solidFill>
                  <a:schemeClr val="bg1"/>
                </a:solidFill>
              </a:rPr>
              <a:t>   </a:t>
            </a:r>
            <a:r>
              <a:rPr lang="en-US" sz="2800" dirty="0">
                <a:solidFill>
                  <a:schemeClr val="bg1"/>
                </a:solidFill>
              </a:rPr>
              <a:t>LOCKE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2406ED-6A90-A848-A7F0-AFC6076240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22695"/>
            <a:ext cx="5183188" cy="396696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Philosophical and religious.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2CB554-33BC-2D4F-8D5A-DA57CC65E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F7118-C7BF-4845-9A8C-BF44B314E9B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987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7402-0D7F-D740-908B-20EC0E107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b="1" dirty="0">
                <a:latin typeface="+mn-lt"/>
              </a:rPr>
              <a:t>Hobbes vs. Locke: </a:t>
            </a:r>
            <a:r>
              <a:rPr lang="en-US" dirty="0">
                <a:latin typeface="+mn-lt"/>
              </a:rPr>
              <a:t>Are people equal?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3CBB24-9792-CE46-B830-5EA47746D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541532"/>
          </a:xfrm>
          <a:solidFill>
            <a:schemeClr val="accent5">
              <a:lumMod val="50000"/>
            </a:schemeClr>
          </a:solidFill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   HOBBES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A65A81-E52E-304D-8B9B-E5F9E6E3B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22695"/>
            <a:ext cx="5157787" cy="3966968"/>
          </a:xfrm>
          <a:solidFill>
            <a:schemeClr val="accent5">
              <a:lumMod val="20000"/>
              <a:lumOff val="80000"/>
              <a:alpha val="5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Yes.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FA961F-DE28-2844-AD66-9BBE541C04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541532"/>
          </a:xfrm>
          <a:solidFill>
            <a:schemeClr val="accent6">
              <a:lumMod val="50000"/>
            </a:schemeClr>
          </a:solidFill>
        </p:spPr>
        <p:txBody>
          <a:bodyPr anchor="ctr"/>
          <a:lstStyle/>
          <a:p>
            <a:r>
              <a:rPr lang="en-US" dirty="0">
                <a:solidFill>
                  <a:schemeClr val="bg1"/>
                </a:solidFill>
              </a:rPr>
              <a:t>   </a:t>
            </a:r>
            <a:r>
              <a:rPr lang="en-US" sz="2800" dirty="0">
                <a:solidFill>
                  <a:schemeClr val="bg1"/>
                </a:solidFill>
              </a:rPr>
              <a:t>LOCKE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2406ED-6A90-A848-A7F0-AFC6076240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22695"/>
            <a:ext cx="5183188" cy="396696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Yes.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CB6FF0-10F1-A64B-ACBB-8A4090AC0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F7118-C7BF-4845-9A8C-BF44B314E9B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474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7402-0D7F-D740-908B-20EC0E107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b="1" dirty="0">
                <a:latin typeface="+mn-lt"/>
              </a:rPr>
              <a:t>Hobbes vs. Locke: </a:t>
            </a:r>
            <a:r>
              <a:rPr lang="en-US" dirty="0">
                <a:latin typeface="+mn-lt"/>
              </a:rPr>
              <a:t>How are people equal?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3CBB24-9792-CE46-B830-5EA47746D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541532"/>
          </a:xfrm>
          <a:solidFill>
            <a:schemeClr val="accent5">
              <a:lumMod val="50000"/>
            </a:schemeClr>
          </a:solidFill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   HOBBES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A65A81-E52E-304D-8B9B-E5F9E6E3B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22695"/>
            <a:ext cx="5157787" cy="3966968"/>
          </a:xfrm>
          <a:solidFill>
            <a:schemeClr val="accent5">
              <a:lumMod val="20000"/>
              <a:lumOff val="80000"/>
              <a:alpha val="5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In their instrumental capacity (to do work).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FA961F-DE28-2844-AD66-9BBE541C04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541532"/>
          </a:xfrm>
          <a:solidFill>
            <a:schemeClr val="accent6">
              <a:lumMod val="50000"/>
            </a:schemeClr>
          </a:solidFill>
        </p:spPr>
        <p:txBody>
          <a:bodyPr anchor="ctr"/>
          <a:lstStyle/>
          <a:p>
            <a:r>
              <a:rPr lang="en-US" dirty="0">
                <a:solidFill>
                  <a:schemeClr val="bg1"/>
                </a:solidFill>
              </a:rPr>
              <a:t>   </a:t>
            </a:r>
            <a:r>
              <a:rPr lang="en-US" sz="2800" dirty="0">
                <a:solidFill>
                  <a:schemeClr val="bg1"/>
                </a:solidFill>
              </a:rPr>
              <a:t>LOCKE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2406ED-6A90-A848-A7F0-AFC6076240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22695"/>
            <a:ext cx="5183188" cy="396696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In their inherent value (as people with equal capacities to reason).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69D51B-F3F6-854D-9A7E-71EE3B5F0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F7118-C7BF-4845-9A8C-BF44B314E9B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508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7402-0D7F-D740-908B-20EC0E107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b="1" dirty="0">
                <a:latin typeface="+mn-lt"/>
              </a:rPr>
              <a:t>Hobbes vs. Locke: </a:t>
            </a:r>
            <a:r>
              <a:rPr lang="en-US" dirty="0">
                <a:latin typeface="+mn-lt"/>
              </a:rPr>
              <a:t>Why should we have government?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3CBB24-9792-CE46-B830-5EA47746D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541532"/>
          </a:xfrm>
          <a:solidFill>
            <a:schemeClr val="accent5">
              <a:lumMod val="50000"/>
            </a:schemeClr>
          </a:solidFill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   HOBBES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A65A81-E52E-304D-8B9B-E5F9E6E3B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22695"/>
            <a:ext cx="5157787" cy="3966968"/>
          </a:xfrm>
          <a:solidFill>
            <a:schemeClr val="accent5">
              <a:lumMod val="20000"/>
              <a:lumOff val="80000"/>
              <a:alpha val="5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To protect us (from each other).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FA961F-DE28-2844-AD66-9BBE541C04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541532"/>
          </a:xfrm>
          <a:solidFill>
            <a:schemeClr val="accent6">
              <a:lumMod val="50000"/>
            </a:schemeClr>
          </a:solidFill>
        </p:spPr>
        <p:txBody>
          <a:bodyPr anchor="ctr"/>
          <a:lstStyle/>
          <a:p>
            <a:r>
              <a:rPr lang="en-US" dirty="0">
                <a:solidFill>
                  <a:schemeClr val="bg1"/>
                </a:solidFill>
              </a:rPr>
              <a:t>   </a:t>
            </a:r>
            <a:r>
              <a:rPr lang="en-US" sz="2800" dirty="0">
                <a:solidFill>
                  <a:schemeClr val="bg1"/>
                </a:solidFill>
              </a:rPr>
              <a:t>LOCKE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2406ED-6A90-A848-A7F0-AFC6076240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22695"/>
            <a:ext cx="5183188" cy="396696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To protect our natural rights.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D87160-1DDB-6A48-BAB0-0AA19E7CA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F7118-C7BF-4845-9A8C-BF44B314E9B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610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7402-0D7F-D740-908B-20EC0E107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b="1" dirty="0">
                <a:latin typeface="+mn-lt"/>
              </a:rPr>
              <a:t>Hobbes vs. Locke: </a:t>
            </a:r>
            <a:r>
              <a:rPr lang="en-US" dirty="0">
                <a:latin typeface="+mn-lt"/>
              </a:rPr>
              <a:t>Do we need or want government?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3CBB24-9792-CE46-B830-5EA47746D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541532"/>
          </a:xfrm>
          <a:solidFill>
            <a:schemeClr val="accent5">
              <a:lumMod val="50000"/>
            </a:schemeClr>
          </a:solidFill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   HOBBES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A65A81-E52E-304D-8B9B-E5F9E6E3B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22695"/>
            <a:ext cx="5157787" cy="3966968"/>
          </a:xfrm>
          <a:solidFill>
            <a:schemeClr val="accent5">
              <a:lumMod val="20000"/>
              <a:lumOff val="80000"/>
              <a:alpha val="5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Need it (desperately).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FA961F-DE28-2844-AD66-9BBE541C04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541532"/>
          </a:xfrm>
          <a:solidFill>
            <a:schemeClr val="accent6">
              <a:lumMod val="50000"/>
            </a:schemeClr>
          </a:solidFill>
        </p:spPr>
        <p:txBody>
          <a:bodyPr anchor="ctr"/>
          <a:lstStyle/>
          <a:p>
            <a:r>
              <a:rPr lang="en-US" dirty="0">
                <a:solidFill>
                  <a:schemeClr val="bg1"/>
                </a:solidFill>
              </a:rPr>
              <a:t>   </a:t>
            </a:r>
            <a:r>
              <a:rPr lang="en-US" sz="2800" dirty="0">
                <a:solidFill>
                  <a:schemeClr val="bg1"/>
                </a:solidFill>
              </a:rPr>
              <a:t>LOCKE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2406ED-6A90-A848-A7F0-AFC6076240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22695"/>
            <a:ext cx="5183188" cy="396696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Want it (strongly).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E7F85A-4680-E84E-9A3C-6D19CE472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F7118-C7BF-4845-9A8C-BF44B314E9B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437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7402-0D7F-D740-908B-20EC0E107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b="1" dirty="0">
                <a:latin typeface="+mn-lt"/>
              </a:rPr>
              <a:t>Hobbes vs. Locke: </a:t>
            </a:r>
            <a:r>
              <a:rPr lang="en-US" dirty="0">
                <a:latin typeface="+mn-lt"/>
              </a:rPr>
              <a:t>From what does government initially get its authority?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3CBB24-9792-CE46-B830-5EA47746D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541532"/>
          </a:xfrm>
          <a:solidFill>
            <a:schemeClr val="accent5">
              <a:lumMod val="50000"/>
            </a:schemeClr>
          </a:solidFill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   HOBBES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A65A81-E52E-304D-8B9B-E5F9E6E3B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22695"/>
            <a:ext cx="5157787" cy="3966968"/>
          </a:xfrm>
          <a:solidFill>
            <a:schemeClr val="accent5">
              <a:lumMod val="20000"/>
              <a:lumOff val="80000"/>
              <a:alpha val="5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Consent of the people. </a:t>
            </a:r>
          </a:p>
          <a:p>
            <a:pPr marL="0" indent="0">
              <a:buNone/>
            </a:pPr>
            <a:r>
              <a:rPr lang="en-US" sz="3000" i="1" dirty="0"/>
              <a:t>(This is a revolutionary idea!)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FA961F-DE28-2844-AD66-9BBE541C04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541532"/>
          </a:xfrm>
          <a:solidFill>
            <a:schemeClr val="accent6">
              <a:lumMod val="50000"/>
            </a:schemeClr>
          </a:solidFill>
        </p:spPr>
        <p:txBody>
          <a:bodyPr anchor="ctr"/>
          <a:lstStyle/>
          <a:p>
            <a:r>
              <a:rPr lang="en-US" dirty="0">
                <a:solidFill>
                  <a:schemeClr val="bg1"/>
                </a:solidFill>
              </a:rPr>
              <a:t>   </a:t>
            </a:r>
            <a:r>
              <a:rPr lang="en-US" sz="2800" dirty="0">
                <a:solidFill>
                  <a:schemeClr val="bg1"/>
                </a:solidFill>
              </a:rPr>
              <a:t>LOCKE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2406ED-6A90-A848-A7F0-AFC6076240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22695"/>
            <a:ext cx="5183188" cy="396696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Consent of the people. </a:t>
            </a:r>
          </a:p>
          <a:p>
            <a:pPr marL="0" indent="0">
              <a:buNone/>
            </a:pPr>
            <a:r>
              <a:rPr lang="en-US" sz="3000" i="1" dirty="0"/>
              <a:t>(Locke got this from Hobbes.)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D479C1-3C27-2244-8A6A-17747698C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F7118-C7BF-4845-9A8C-BF44B314E9B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057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7402-0D7F-D740-908B-20EC0E107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b="1" dirty="0">
                <a:latin typeface="+mn-lt"/>
              </a:rPr>
              <a:t>Hobbes vs. Locke: </a:t>
            </a:r>
            <a:r>
              <a:rPr lang="en-US" dirty="0">
                <a:latin typeface="+mn-lt"/>
              </a:rPr>
              <a:t>How is government established by the people?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3CBB24-9792-CE46-B830-5EA47746D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541532"/>
          </a:xfrm>
          <a:solidFill>
            <a:schemeClr val="accent5">
              <a:lumMod val="50000"/>
            </a:schemeClr>
          </a:solidFill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   HOBBES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A65A81-E52E-304D-8B9B-E5F9E6E3B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22695"/>
            <a:ext cx="5157787" cy="3966968"/>
          </a:xfrm>
          <a:solidFill>
            <a:schemeClr val="accent5">
              <a:lumMod val="20000"/>
              <a:lumOff val="80000"/>
              <a:alpha val="5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By agreement with each other (but not with the sovereign – the sovereign is not a party to the agreement).</a:t>
            </a:r>
            <a:endParaRPr lang="en-US" sz="3000" i="1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FA961F-DE28-2844-AD66-9BBE541C04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541532"/>
          </a:xfrm>
          <a:solidFill>
            <a:schemeClr val="accent6">
              <a:lumMod val="50000"/>
            </a:schemeClr>
          </a:solidFill>
        </p:spPr>
        <p:txBody>
          <a:bodyPr anchor="ctr"/>
          <a:lstStyle/>
          <a:p>
            <a:r>
              <a:rPr lang="en-US" dirty="0">
                <a:solidFill>
                  <a:schemeClr val="bg1"/>
                </a:solidFill>
              </a:rPr>
              <a:t>   </a:t>
            </a:r>
            <a:r>
              <a:rPr lang="en-US" sz="2800" dirty="0">
                <a:solidFill>
                  <a:schemeClr val="bg1"/>
                </a:solidFill>
              </a:rPr>
              <a:t>LOCKE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2406ED-6A90-A848-A7F0-AFC6076240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22695"/>
            <a:ext cx="5183188" cy="396696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Two steps: First, consenting to be a member of a unified society. Second, consenting to a specific form of government.</a:t>
            </a:r>
            <a:endParaRPr lang="en-US" sz="3000" i="1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D479C1-3C27-2244-8A6A-17747698C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F7118-C7BF-4845-9A8C-BF44B314E9B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341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7402-0D7F-D740-908B-20EC0E107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b="1" dirty="0">
                <a:latin typeface="+mn-lt"/>
              </a:rPr>
              <a:t>Hobbes vs. Locke: </a:t>
            </a:r>
            <a:r>
              <a:rPr lang="en-US" dirty="0">
                <a:latin typeface="+mn-lt"/>
              </a:rPr>
              <a:t>Once established, where does government’s authority lie?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3CBB24-9792-CE46-B830-5EA47746D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541532"/>
          </a:xfrm>
          <a:solidFill>
            <a:schemeClr val="accent5">
              <a:lumMod val="50000"/>
            </a:schemeClr>
          </a:solidFill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   HOBBES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A65A81-E52E-304D-8B9B-E5F9E6E3B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22695"/>
            <a:ext cx="5157787" cy="3966968"/>
          </a:xfrm>
          <a:solidFill>
            <a:schemeClr val="accent5">
              <a:lumMod val="20000"/>
              <a:lumOff val="80000"/>
              <a:alpha val="5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The sovereign. </a:t>
            </a:r>
          </a:p>
          <a:p>
            <a:pPr marL="0" indent="0">
              <a:buNone/>
            </a:pPr>
            <a:r>
              <a:rPr lang="en-US" sz="3000" dirty="0"/>
              <a:t>Total transfer – irrevocable.</a:t>
            </a:r>
          </a:p>
          <a:p>
            <a:pPr marL="0" indent="0">
              <a:buNone/>
            </a:pPr>
            <a:r>
              <a:rPr lang="en-US" sz="3000" dirty="0"/>
              <a:t>People retain all rights not transferred (but the rights retained only consist of the right to self-defense and what it entails).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FA961F-DE28-2844-AD66-9BBE541C04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541532"/>
          </a:xfrm>
          <a:solidFill>
            <a:schemeClr val="accent6">
              <a:lumMod val="50000"/>
            </a:schemeClr>
          </a:solidFill>
        </p:spPr>
        <p:txBody>
          <a:bodyPr anchor="ctr"/>
          <a:lstStyle/>
          <a:p>
            <a:r>
              <a:rPr lang="en-US" dirty="0">
                <a:solidFill>
                  <a:schemeClr val="bg1"/>
                </a:solidFill>
              </a:rPr>
              <a:t>   </a:t>
            </a:r>
            <a:r>
              <a:rPr lang="en-US" sz="2800" dirty="0">
                <a:solidFill>
                  <a:schemeClr val="bg1"/>
                </a:solidFill>
              </a:rPr>
              <a:t>LOCKE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2406ED-6A90-A848-A7F0-AFC6076240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22695"/>
            <a:ext cx="5183188" cy="396696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The people. </a:t>
            </a:r>
          </a:p>
          <a:p>
            <a:pPr marL="0" indent="0">
              <a:buNone/>
            </a:pPr>
            <a:r>
              <a:rPr lang="en-US" sz="3000" dirty="0"/>
              <a:t>Limited or conditional transfer.</a:t>
            </a:r>
          </a:p>
          <a:p>
            <a:pPr marL="0" indent="0">
              <a:buNone/>
            </a:pPr>
            <a:r>
              <a:rPr lang="en-US" sz="3000" dirty="0"/>
              <a:t>Power of government never extends farther than the common good of securing people’s lives, liberty, and property.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13E606-0B66-914C-8AA8-8EBE26DF9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F7118-C7BF-4845-9A8C-BF44B314E9B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882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7402-0D7F-D740-908B-20EC0E107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>
            <a:normAutofit fontScale="90000"/>
          </a:bodyPr>
          <a:lstStyle/>
          <a:p>
            <a:r>
              <a:rPr lang="en-US" b="1" dirty="0">
                <a:latin typeface="+mn-lt"/>
              </a:rPr>
              <a:t>Hobbes vs. Locke: </a:t>
            </a:r>
            <a:r>
              <a:rPr lang="en-US" dirty="0">
                <a:latin typeface="+mn-lt"/>
              </a:rPr>
              <a:t>Who has the authority to punish wrongdoers (in state of nature &amp; in govt.)?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3CBB24-9792-CE46-B830-5EA47746D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541532"/>
          </a:xfrm>
          <a:solidFill>
            <a:schemeClr val="accent5">
              <a:lumMod val="50000"/>
            </a:schemeClr>
          </a:solidFill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   HOBBES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A65A81-E52E-304D-8B9B-E5F9E6E3B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22695"/>
            <a:ext cx="5157787" cy="3966968"/>
          </a:xfrm>
          <a:solidFill>
            <a:schemeClr val="accent5">
              <a:lumMod val="20000"/>
              <a:lumOff val="80000"/>
              <a:alpha val="5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i="1" dirty="0"/>
              <a:t>In state of nature: </a:t>
            </a:r>
            <a:r>
              <a:rPr lang="en-US" sz="3000" dirty="0"/>
              <a:t>There is no right or wrong, so there are no wrongdoers, and no such thing as punishment.</a:t>
            </a:r>
          </a:p>
          <a:p>
            <a:pPr marL="0" indent="0">
              <a:buNone/>
            </a:pPr>
            <a:r>
              <a:rPr lang="en-US" sz="3000" i="1" dirty="0"/>
              <a:t>Under government: </a:t>
            </a:r>
            <a:r>
              <a:rPr lang="en-US" sz="3000" dirty="0"/>
              <a:t>The sovereign.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FA961F-DE28-2844-AD66-9BBE541C04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541532"/>
          </a:xfrm>
          <a:solidFill>
            <a:schemeClr val="accent6">
              <a:lumMod val="50000"/>
            </a:schemeClr>
          </a:solidFill>
        </p:spPr>
        <p:txBody>
          <a:bodyPr anchor="ctr"/>
          <a:lstStyle/>
          <a:p>
            <a:r>
              <a:rPr lang="en-US" dirty="0">
                <a:solidFill>
                  <a:schemeClr val="bg1"/>
                </a:solidFill>
              </a:rPr>
              <a:t>   </a:t>
            </a:r>
            <a:r>
              <a:rPr lang="en-US" sz="2800" dirty="0">
                <a:solidFill>
                  <a:schemeClr val="bg1"/>
                </a:solidFill>
              </a:rPr>
              <a:t>LOCKE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2406ED-6A90-A848-A7F0-AFC6076240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22695"/>
            <a:ext cx="5183188" cy="396696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i="1" dirty="0"/>
              <a:t>In state of nature: </a:t>
            </a:r>
            <a:r>
              <a:rPr lang="en-US" sz="3000" dirty="0"/>
              <a:t>Everyone has the right to punish someone who breaks the natural law.</a:t>
            </a:r>
            <a:endParaRPr lang="en-US" sz="3000" i="1" dirty="0"/>
          </a:p>
          <a:p>
            <a:pPr marL="0" indent="0">
              <a:buNone/>
            </a:pPr>
            <a:r>
              <a:rPr lang="en-US" sz="3000" i="1" dirty="0"/>
              <a:t>Under government: </a:t>
            </a:r>
            <a:r>
              <a:rPr lang="en-US" sz="3000" dirty="0"/>
              <a:t>the people transfer that authority to the state.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6468DC-D18E-F841-A7F6-903C03178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F7118-C7BF-4845-9A8C-BF44B314E9B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393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7402-0D7F-D740-908B-20EC0E107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b="1" dirty="0">
                <a:latin typeface="+mn-lt"/>
              </a:rPr>
              <a:t>Hobbes vs. Locke: </a:t>
            </a:r>
            <a:r>
              <a:rPr lang="en-US" dirty="0">
                <a:latin typeface="+mn-lt"/>
              </a:rPr>
              <a:t>Divine right of kings?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3CBB24-9792-CE46-B830-5EA47746D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541532"/>
          </a:xfrm>
          <a:solidFill>
            <a:schemeClr val="accent5">
              <a:lumMod val="50000"/>
            </a:schemeClr>
          </a:solidFill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   HOBBES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A65A81-E52E-304D-8B9B-E5F9E6E3B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22695"/>
            <a:ext cx="5157787" cy="3966968"/>
          </a:xfrm>
          <a:solidFill>
            <a:schemeClr val="accent5">
              <a:lumMod val="20000"/>
              <a:lumOff val="80000"/>
              <a:alpha val="5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No.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FA961F-DE28-2844-AD66-9BBE541C04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541532"/>
          </a:xfrm>
          <a:solidFill>
            <a:schemeClr val="accent6">
              <a:lumMod val="50000"/>
            </a:schemeClr>
          </a:solidFill>
        </p:spPr>
        <p:txBody>
          <a:bodyPr anchor="ctr"/>
          <a:lstStyle/>
          <a:p>
            <a:r>
              <a:rPr lang="en-US" dirty="0">
                <a:solidFill>
                  <a:schemeClr val="bg1"/>
                </a:solidFill>
              </a:rPr>
              <a:t>   </a:t>
            </a:r>
            <a:r>
              <a:rPr lang="en-US" sz="2800" dirty="0">
                <a:solidFill>
                  <a:schemeClr val="bg1"/>
                </a:solidFill>
              </a:rPr>
              <a:t>LOCKE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2406ED-6A90-A848-A7F0-AFC6076240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22695"/>
            <a:ext cx="5183188" cy="396696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 No.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6A27F1-6CA3-4942-BC39-6DA1EFDC4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F7118-C7BF-4845-9A8C-BF44B314E9B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374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7402-0D7F-D740-908B-20EC0E107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b="1" dirty="0">
                <a:latin typeface="+mn-lt"/>
              </a:rPr>
              <a:t>Hobbes vs. Locke: </a:t>
            </a:r>
            <a:r>
              <a:rPr lang="en-US" dirty="0">
                <a:latin typeface="+mn-lt"/>
              </a:rPr>
              <a:t>Are the powers of government unified or separated?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3CBB24-9792-CE46-B830-5EA47746D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541532"/>
          </a:xfrm>
          <a:solidFill>
            <a:schemeClr val="accent5">
              <a:lumMod val="50000"/>
            </a:schemeClr>
          </a:solidFill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   HOBBES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A65A81-E52E-304D-8B9B-E5F9E6E3B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22695"/>
            <a:ext cx="5157787" cy="3966968"/>
          </a:xfrm>
          <a:solidFill>
            <a:schemeClr val="accent5">
              <a:lumMod val="20000"/>
              <a:lumOff val="80000"/>
              <a:alpha val="5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Unified.</a:t>
            </a:r>
          </a:p>
          <a:p>
            <a:pPr marL="0" indent="0">
              <a:buNone/>
            </a:pPr>
            <a:r>
              <a:rPr lang="en-US" sz="3000" dirty="0"/>
              <a:t>Any separation breeds conflict and can lead to civil war.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FA961F-DE28-2844-AD66-9BBE541C04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541532"/>
          </a:xfrm>
          <a:solidFill>
            <a:schemeClr val="accent6">
              <a:lumMod val="50000"/>
            </a:schemeClr>
          </a:solidFill>
        </p:spPr>
        <p:txBody>
          <a:bodyPr anchor="ctr"/>
          <a:lstStyle/>
          <a:p>
            <a:r>
              <a:rPr lang="en-US" dirty="0">
                <a:solidFill>
                  <a:schemeClr val="bg1"/>
                </a:solidFill>
              </a:rPr>
              <a:t>   </a:t>
            </a:r>
            <a:r>
              <a:rPr lang="en-US" sz="2800" dirty="0">
                <a:solidFill>
                  <a:schemeClr val="bg1"/>
                </a:solidFill>
              </a:rPr>
              <a:t>LOCKE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2406ED-6A90-A848-A7F0-AFC6076240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22695"/>
            <a:ext cx="5183188" cy="396696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Separated.</a:t>
            </a:r>
          </a:p>
          <a:p>
            <a:pPr marL="0" indent="0">
              <a:buNone/>
            </a:pPr>
            <a:r>
              <a:rPr lang="en-US" sz="3000" dirty="0"/>
              <a:t>Legislative, Judicial, Executive.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6468DC-D18E-F841-A7F6-903C03178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F7118-C7BF-4845-9A8C-BF44B314E9B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477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7402-0D7F-D740-908B-20EC0E107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b="1" dirty="0">
                <a:latin typeface="+mn-lt"/>
              </a:rPr>
              <a:t>Hobbes vs. Locke: </a:t>
            </a:r>
            <a:r>
              <a:rPr lang="en-US" dirty="0">
                <a:latin typeface="+mn-lt"/>
              </a:rPr>
              <a:t>Can a government rule by decree?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3CBB24-9792-CE46-B830-5EA47746D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541532"/>
          </a:xfrm>
          <a:solidFill>
            <a:schemeClr val="accent5">
              <a:lumMod val="50000"/>
            </a:schemeClr>
          </a:solidFill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   HOBBES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A65A81-E52E-304D-8B9B-E5F9E6E3B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22695"/>
            <a:ext cx="5157787" cy="3966968"/>
          </a:xfrm>
          <a:solidFill>
            <a:schemeClr val="accent5">
              <a:lumMod val="20000"/>
              <a:lumOff val="80000"/>
              <a:alpha val="5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Yes.</a:t>
            </a:r>
          </a:p>
          <a:p>
            <a:pPr marL="0" indent="0">
              <a:buNone/>
            </a:pPr>
            <a:r>
              <a:rPr lang="en-US" sz="3000" dirty="0"/>
              <a:t>In fact, that’s the only way government can and should rule.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FA961F-DE28-2844-AD66-9BBE541C04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541532"/>
          </a:xfrm>
          <a:solidFill>
            <a:schemeClr val="accent6">
              <a:lumMod val="50000"/>
            </a:schemeClr>
          </a:solidFill>
        </p:spPr>
        <p:txBody>
          <a:bodyPr anchor="ctr"/>
          <a:lstStyle/>
          <a:p>
            <a:r>
              <a:rPr lang="en-US" dirty="0">
                <a:solidFill>
                  <a:schemeClr val="bg1"/>
                </a:solidFill>
              </a:rPr>
              <a:t>   </a:t>
            </a:r>
            <a:r>
              <a:rPr lang="en-US" sz="2800" dirty="0">
                <a:solidFill>
                  <a:schemeClr val="bg1"/>
                </a:solidFill>
              </a:rPr>
              <a:t>LOCKE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2406ED-6A90-A848-A7F0-AFC6076240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22695"/>
            <a:ext cx="5183188" cy="396696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No.</a:t>
            </a:r>
          </a:p>
          <a:p>
            <a:pPr marL="0" indent="0">
              <a:buNone/>
            </a:pPr>
            <a:r>
              <a:rPr lang="en-US" sz="3000" dirty="0"/>
              <a:t>Any legislative action must be done within the bounds of the law.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6468DC-D18E-F841-A7F6-903C03178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F7118-C7BF-4845-9A8C-BF44B314E9BC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24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7402-0D7F-D740-908B-20EC0E107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b="1" dirty="0">
                <a:latin typeface="+mn-lt"/>
              </a:rPr>
              <a:t>Hobbes vs. Locke: </a:t>
            </a:r>
            <a:r>
              <a:rPr lang="en-US" dirty="0">
                <a:latin typeface="+mn-lt"/>
              </a:rPr>
              <a:t>Is the sovereign / head of government subject to the law?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3CBB24-9792-CE46-B830-5EA47746D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541532"/>
          </a:xfrm>
          <a:solidFill>
            <a:schemeClr val="accent5">
              <a:lumMod val="50000"/>
            </a:schemeClr>
          </a:solidFill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   HOBBES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A65A81-E52E-304D-8B9B-E5F9E6E3B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22695"/>
            <a:ext cx="5157787" cy="3966968"/>
          </a:xfrm>
          <a:solidFill>
            <a:schemeClr val="accent5">
              <a:lumMod val="20000"/>
              <a:lumOff val="80000"/>
              <a:alpha val="5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No.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FA961F-DE28-2844-AD66-9BBE541C04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541532"/>
          </a:xfrm>
          <a:solidFill>
            <a:schemeClr val="accent6">
              <a:lumMod val="50000"/>
            </a:schemeClr>
          </a:solidFill>
        </p:spPr>
        <p:txBody>
          <a:bodyPr anchor="ctr"/>
          <a:lstStyle/>
          <a:p>
            <a:r>
              <a:rPr lang="en-US" dirty="0">
                <a:solidFill>
                  <a:schemeClr val="bg1"/>
                </a:solidFill>
              </a:rPr>
              <a:t>   </a:t>
            </a:r>
            <a:r>
              <a:rPr lang="en-US" sz="2800" dirty="0">
                <a:solidFill>
                  <a:schemeClr val="bg1"/>
                </a:solidFill>
              </a:rPr>
              <a:t>LOCKE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2406ED-6A90-A848-A7F0-AFC6076240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22695"/>
            <a:ext cx="5183188" cy="396696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Yes.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0421C0-E874-4F4F-AA7D-4D03F9761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F7118-C7BF-4845-9A8C-BF44B314E9BC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473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7402-0D7F-D740-908B-20EC0E107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b="1" dirty="0">
                <a:latin typeface="+mn-lt"/>
              </a:rPr>
              <a:t>Hobbes vs. Locke: </a:t>
            </a:r>
            <a:r>
              <a:rPr lang="en-US" dirty="0">
                <a:latin typeface="+mn-lt"/>
              </a:rPr>
              <a:t>Can government be limited?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3CBB24-9792-CE46-B830-5EA47746D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541532"/>
          </a:xfrm>
          <a:solidFill>
            <a:schemeClr val="accent5">
              <a:lumMod val="50000"/>
            </a:schemeClr>
          </a:solidFill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   HOBBES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A65A81-E52E-304D-8B9B-E5F9E6E3B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22695"/>
            <a:ext cx="5157787" cy="3966968"/>
          </a:xfrm>
          <a:solidFill>
            <a:schemeClr val="accent5">
              <a:lumMod val="20000"/>
              <a:lumOff val="80000"/>
              <a:alpha val="5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No. </a:t>
            </a:r>
          </a:p>
          <a:p>
            <a:pPr marL="0" indent="0">
              <a:buNone/>
            </a:pPr>
            <a:r>
              <a:rPr lang="en-US" sz="3000" dirty="0"/>
              <a:t>Once established it is absolute, and forever.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FA961F-DE28-2844-AD66-9BBE541C04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541532"/>
          </a:xfrm>
          <a:solidFill>
            <a:schemeClr val="accent6">
              <a:lumMod val="50000"/>
            </a:schemeClr>
          </a:solidFill>
        </p:spPr>
        <p:txBody>
          <a:bodyPr anchor="ctr"/>
          <a:lstStyle/>
          <a:p>
            <a:r>
              <a:rPr lang="en-US" dirty="0">
                <a:solidFill>
                  <a:schemeClr val="bg1"/>
                </a:solidFill>
              </a:rPr>
              <a:t>   </a:t>
            </a:r>
            <a:r>
              <a:rPr lang="en-US" sz="2800" dirty="0">
                <a:solidFill>
                  <a:schemeClr val="bg1"/>
                </a:solidFill>
              </a:rPr>
              <a:t>LOCKE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2406ED-6A90-A848-A7F0-AFC6076240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22695"/>
            <a:ext cx="5183188" cy="396696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Yes. </a:t>
            </a:r>
          </a:p>
          <a:p>
            <a:pPr marL="0" indent="0">
              <a:buNone/>
            </a:pPr>
            <a:r>
              <a:rPr lang="en-US" sz="3000" dirty="0"/>
              <a:t>It is limited by its very nature.</a:t>
            </a:r>
            <a:endParaRPr lang="en-US" sz="3000" i="1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0421C0-E874-4F4F-AA7D-4D03F9761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F7118-C7BF-4845-9A8C-BF44B314E9BC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699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7402-0D7F-D740-908B-20EC0E107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b="1" dirty="0">
                <a:latin typeface="+mn-lt"/>
              </a:rPr>
              <a:t>Hobbes vs. Locke: </a:t>
            </a:r>
            <a:r>
              <a:rPr lang="en-US" dirty="0">
                <a:latin typeface="+mn-lt"/>
              </a:rPr>
              <a:t>How can government be limited?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3CBB24-9792-CE46-B830-5EA47746D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541532"/>
          </a:xfrm>
          <a:solidFill>
            <a:schemeClr val="accent5">
              <a:lumMod val="50000"/>
            </a:schemeClr>
          </a:solidFill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   HOBBES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A65A81-E52E-304D-8B9B-E5F9E6E3B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22695"/>
            <a:ext cx="5157787" cy="3966968"/>
          </a:xfrm>
          <a:solidFill>
            <a:schemeClr val="accent5">
              <a:lumMod val="20000"/>
              <a:lumOff val="80000"/>
              <a:alpha val="5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(It can’t be limited.)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FA961F-DE28-2844-AD66-9BBE541C04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541532"/>
          </a:xfrm>
          <a:solidFill>
            <a:schemeClr val="accent6">
              <a:lumMod val="50000"/>
            </a:schemeClr>
          </a:solidFill>
        </p:spPr>
        <p:txBody>
          <a:bodyPr anchor="ctr"/>
          <a:lstStyle/>
          <a:p>
            <a:r>
              <a:rPr lang="en-US" dirty="0">
                <a:solidFill>
                  <a:schemeClr val="bg1"/>
                </a:solidFill>
              </a:rPr>
              <a:t>   </a:t>
            </a:r>
            <a:r>
              <a:rPr lang="en-US" sz="2800" dirty="0">
                <a:solidFill>
                  <a:schemeClr val="bg1"/>
                </a:solidFill>
              </a:rPr>
              <a:t>LOCKE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2406ED-6A90-A848-A7F0-AFC6076240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22695"/>
            <a:ext cx="5183188" cy="396696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Three ways: </a:t>
            </a:r>
          </a:p>
          <a:p>
            <a:pPr marL="514350" indent="-514350">
              <a:buAutoNum type="arabicPeriod"/>
            </a:pPr>
            <a:r>
              <a:rPr lang="en-US" sz="3000" dirty="0"/>
              <a:t>Natural rights.</a:t>
            </a:r>
          </a:p>
          <a:p>
            <a:pPr marL="514350" indent="-514350">
              <a:buAutoNum type="arabicPeriod"/>
            </a:pPr>
            <a:r>
              <a:rPr lang="en-US" sz="3000" dirty="0"/>
              <a:t>Rule of Law.</a:t>
            </a:r>
          </a:p>
          <a:p>
            <a:pPr marL="514350" indent="-514350">
              <a:buAutoNum type="arabicPeriod"/>
            </a:pPr>
            <a:r>
              <a:rPr lang="en-US" sz="3000" dirty="0"/>
              <a:t>Property.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0421C0-E874-4F4F-AA7D-4D03F9761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F7118-C7BF-4845-9A8C-BF44B314E9BC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36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7402-0D7F-D740-908B-20EC0E107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b="1" dirty="0">
                <a:latin typeface="+mn-lt"/>
              </a:rPr>
              <a:t>Hobbes vs. Locke: </a:t>
            </a:r>
            <a:r>
              <a:rPr lang="en-US" dirty="0">
                <a:latin typeface="+mn-lt"/>
              </a:rPr>
              <a:t>Can government be illegitimate?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3CBB24-9792-CE46-B830-5EA47746D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541532"/>
          </a:xfrm>
          <a:solidFill>
            <a:schemeClr val="accent5">
              <a:lumMod val="50000"/>
            </a:schemeClr>
          </a:solidFill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   HOBBES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A65A81-E52E-304D-8B9B-E5F9E6E3B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22695"/>
            <a:ext cx="5157787" cy="3966968"/>
          </a:xfrm>
          <a:solidFill>
            <a:schemeClr val="accent5">
              <a:lumMod val="20000"/>
              <a:lumOff val="80000"/>
              <a:alpha val="5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No.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FA961F-DE28-2844-AD66-9BBE541C04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541532"/>
          </a:xfrm>
          <a:solidFill>
            <a:schemeClr val="accent6">
              <a:lumMod val="50000"/>
            </a:schemeClr>
          </a:solidFill>
        </p:spPr>
        <p:txBody>
          <a:bodyPr anchor="ctr"/>
          <a:lstStyle/>
          <a:p>
            <a:r>
              <a:rPr lang="en-US" dirty="0">
                <a:solidFill>
                  <a:schemeClr val="bg1"/>
                </a:solidFill>
              </a:rPr>
              <a:t>   </a:t>
            </a:r>
            <a:r>
              <a:rPr lang="en-US" sz="2800" dirty="0">
                <a:solidFill>
                  <a:schemeClr val="bg1"/>
                </a:solidFill>
              </a:rPr>
              <a:t>LOCKE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2406ED-6A90-A848-A7F0-AFC6076240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22695"/>
            <a:ext cx="5183188" cy="396696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Yes.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B4AD25-F4B7-DA4B-A5E0-F853ABF5A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F7118-C7BF-4845-9A8C-BF44B314E9BC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543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7402-0D7F-D740-908B-20EC0E107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b="1" dirty="0">
                <a:latin typeface="+mn-lt"/>
              </a:rPr>
              <a:t>Hobbes vs. Locke: </a:t>
            </a:r>
            <a:r>
              <a:rPr lang="en-US" dirty="0">
                <a:latin typeface="+mn-lt"/>
              </a:rPr>
              <a:t>When can government be illegitimate?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3CBB24-9792-CE46-B830-5EA47746D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541532"/>
          </a:xfrm>
          <a:solidFill>
            <a:schemeClr val="accent5">
              <a:lumMod val="50000"/>
            </a:schemeClr>
          </a:solidFill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   HOBBES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A65A81-E52E-304D-8B9B-E5F9E6E3B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22695"/>
            <a:ext cx="5157787" cy="3966968"/>
          </a:xfrm>
          <a:solidFill>
            <a:schemeClr val="accent5">
              <a:lumMod val="20000"/>
              <a:lumOff val="80000"/>
              <a:alpha val="5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(It can’t be illegitimate.)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FA961F-DE28-2844-AD66-9BBE541C04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541532"/>
          </a:xfrm>
          <a:solidFill>
            <a:schemeClr val="accent6">
              <a:lumMod val="50000"/>
            </a:schemeClr>
          </a:solidFill>
        </p:spPr>
        <p:txBody>
          <a:bodyPr anchor="ctr"/>
          <a:lstStyle/>
          <a:p>
            <a:r>
              <a:rPr lang="en-US" dirty="0">
                <a:solidFill>
                  <a:schemeClr val="bg1"/>
                </a:solidFill>
              </a:rPr>
              <a:t>   </a:t>
            </a:r>
            <a:r>
              <a:rPr lang="en-US" sz="2800" dirty="0">
                <a:solidFill>
                  <a:schemeClr val="bg1"/>
                </a:solidFill>
              </a:rPr>
              <a:t>LOCKE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2406ED-6A90-A848-A7F0-AFC6076240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22695"/>
            <a:ext cx="5183188" cy="396696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When it fails to protect citizens’ natural rights.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371609D-4ADE-7941-9C1D-3F31B0FEF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F7118-C7BF-4845-9A8C-BF44B314E9BC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924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7402-0D7F-D740-908B-20EC0E107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b="1" dirty="0">
                <a:latin typeface="+mn-lt"/>
              </a:rPr>
              <a:t>Hobbes vs. Locke: </a:t>
            </a:r>
            <a:r>
              <a:rPr lang="en-US" dirty="0">
                <a:latin typeface="+mn-lt"/>
              </a:rPr>
              <a:t>Can government be overthrown?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3CBB24-9792-CE46-B830-5EA47746D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541532"/>
          </a:xfrm>
          <a:solidFill>
            <a:schemeClr val="accent5">
              <a:lumMod val="50000"/>
            </a:schemeClr>
          </a:solidFill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   HOBBES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A65A81-E52E-304D-8B9B-E5F9E6E3B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22695"/>
            <a:ext cx="5157787" cy="3966968"/>
          </a:xfrm>
          <a:solidFill>
            <a:schemeClr val="accent5">
              <a:lumMod val="20000"/>
              <a:lumOff val="80000"/>
              <a:alpha val="5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No. </a:t>
            </a:r>
          </a:p>
          <a:p>
            <a:pPr marL="0" indent="0">
              <a:buNone/>
            </a:pPr>
            <a:r>
              <a:rPr lang="en-US" sz="3000" i="1" dirty="0"/>
              <a:t>But </a:t>
            </a:r>
            <a:r>
              <a:rPr lang="en-US" sz="3000" dirty="0"/>
              <a:t>people always retain the right to resist if it tries to kill you because that violates fundamental right to self-preservation.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FA961F-DE28-2844-AD66-9BBE541C04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541532"/>
          </a:xfrm>
          <a:solidFill>
            <a:schemeClr val="accent6">
              <a:lumMod val="50000"/>
            </a:schemeClr>
          </a:solidFill>
        </p:spPr>
        <p:txBody>
          <a:bodyPr anchor="ctr"/>
          <a:lstStyle/>
          <a:p>
            <a:r>
              <a:rPr lang="en-US" dirty="0">
                <a:solidFill>
                  <a:schemeClr val="bg1"/>
                </a:solidFill>
              </a:rPr>
              <a:t>   </a:t>
            </a:r>
            <a:r>
              <a:rPr lang="en-US" sz="2800" dirty="0">
                <a:solidFill>
                  <a:schemeClr val="bg1"/>
                </a:solidFill>
              </a:rPr>
              <a:t>LOCKE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2406ED-6A90-A848-A7F0-AFC6076240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22695"/>
            <a:ext cx="5183188" cy="396696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Yes. </a:t>
            </a:r>
          </a:p>
          <a:p>
            <a:pPr marL="0" indent="0">
              <a:buNone/>
            </a:pPr>
            <a:r>
              <a:rPr lang="en-US" sz="3000" dirty="0"/>
              <a:t>Whenever it is not fulfilling its purpose of protecting people’s natural rights to life, liberty, and property.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9A2365-70BA-0948-9003-CE3C6FE3E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F7118-C7BF-4845-9A8C-BF44B314E9BC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10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7402-0D7F-D740-908B-20EC0E107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b="1" dirty="0">
                <a:latin typeface="+mn-lt"/>
              </a:rPr>
              <a:t>Hobbes vs. Locke: </a:t>
            </a:r>
            <a:r>
              <a:rPr lang="en-US" dirty="0">
                <a:latin typeface="+mn-lt"/>
              </a:rPr>
              <a:t>View of human nature?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3CBB24-9792-CE46-B830-5EA47746D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541532"/>
          </a:xfrm>
          <a:solidFill>
            <a:schemeClr val="accent5">
              <a:lumMod val="50000"/>
            </a:schemeClr>
          </a:solidFill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   HOBBES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A65A81-E52E-304D-8B9B-E5F9E6E3B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22695"/>
            <a:ext cx="5157787" cy="3966968"/>
          </a:xfrm>
          <a:solidFill>
            <a:schemeClr val="accent5">
              <a:lumMod val="20000"/>
              <a:lumOff val="80000"/>
              <a:alpha val="5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People are selfish.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FA961F-DE28-2844-AD66-9BBE541C04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541532"/>
          </a:xfrm>
          <a:solidFill>
            <a:schemeClr val="accent6">
              <a:lumMod val="50000"/>
            </a:schemeClr>
          </a:solidFill>
        </p:spPr>
        <p:txBody>
          <a:bodyPr anchor="ctr"/>
          <a:lstStyle/>
          <a:p>
            <a:r>
              <a:rPr lang="en-US" dirty="0">
                <a:solidFill>
                  <a:schemeClr val="bg1"/>
                </a:solidFill>
              </a:rPr>
              <a:t>   </a:t>
            </a:r>
            <a:r>
              <a:rPr lang="en-US" sz="2800" dirty="0">
                <a:solidFill>
                  <a:schemeClr val="bg1"/>
                </a:solidFill>
              </a:rPr>
              <a:t>LOCKE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2406ED-6A90-A848-A7F0-AFC6076240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22695"/>
            <a:ext cx="5183188" cy="396696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People are rational – and can see the inherent value in each other.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7370B2-3713-DB42-8FA6-677FC1AE5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F7118-C7BF-4845-9A8C-BF44B314E9B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350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7402-0D7F-D740-908B-20EC0E107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b="1" dirty="0">
                <a:latin typeface="+mn-lt"/>
              </a:rPr>
              <a:t>Hobbes vs. Locke: </a:t>
            </a:r>
            <a:r>
              <a:rPr lang="en-US" dirty="0">
                <a:latin typeface="+mn-lt"/>
              </a:rPr>
              <a:t>State of nature?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3CBB24-9792-CE46-B830-5EA47746D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541532"/>
          </a:xfrm>
          <a:solidFill>
            <a:schemeClr val="accent5">
              <a:lumMod val="50000"/>
            </a:schemeClr>
          </a:solidFill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   HOBBES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A65A81-E52E-304D-8B9B-E5F9E6E3B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22695"/>
            <a:ext cx="5157787" cy="3966968"/>
          </a:xfrm>
          <a:solidFill>
            <a:schemeClr val="accent5">
              <a:lumMod val="20000"/>
              <a:lumOff val="80000"/>
              <a:alpha val="5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War of all against all.</a:t>
            </a:r>
          </a:p>
          <a:p>
            <a:pPr marL="0" indent="0">
              <a:buNone/>
            </a:pPr>
            <a:r>
              <a:rPr lang="en-US" sz="3000" dirty="0"/>
              <a:t>Life is “solitary, poor, nasty, brutish, and short.”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FA961F-DE28-2844-AD66-9BBE541C04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541532"/>
          </a:xfrm>
          <a:solidFill>
            <a:schemeClr val="accent6">
              <a:lumMod val="50000"/>
            </a:schemeClr>
          </a:solidFill>
        </p:spPr>
        <p:txBody>
          <a:bodyPr anchor="ctr"/>
          <a:lstStyle/>
          <a:p>
            <a:r>
              <a:rPr lang="en-US" dirty="0">
                <a:solidFill>
                  <a:schemeClr val="bg1"/>
                </a:solidFill>
              </a:rPr>
              <a:t>   </a:t>
            </a:r>
            <a:r>
              <a:rPr lang="en-US" sz="2800" dirty="0">
                <a:solidFill>
                  <a:schemeClr val="bg1"/>
                </a:solidFill>
              </a:rPr>
              <a:t>LOCKE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2406ED-6A90-A848-A7F0-AFC6076240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22695"/>
            <a:ext cx="5183188" cy="396696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State of liberty, not of license.</a:t>
            </a:r>
          </a:p>
          <a:p>
            <a:pPr marL="0" indent="0">
              <a:buNone/>
            </a:pPr>
            <a:r>
              <a:rPr lang="en-US" sz="3000" dirty="0"/>
              <a:t>State of perfect equality and freedom but “full of fears and continual dangers.”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6B6B22-B7A7-194B-BD82-B0E7CD03C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F7118-C7BF-4845-9A8C-BF44B314E9B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878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7402-0D7F-D740-908B-20EC0E107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b="1" dirty="0">
                <a:latin typeface="+mn-lt"/>
              </a:rPr>
              <a:t>Hobbes vs. Locke: </a:t>
            </a:r>
            <a:r>
              <a:rPr lang="en-US" dirty="0">
                <a:latin typeface="+mn-lt"/>
              </a:rPr>
              <a:t>Do people naturally know the difference between right and wrong?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3CBB24-9792-CE46-B830-5EA47746D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541532"/>
          </a:xfrm>
          <a:solidFill>
            <a:schemeClr val="accent5">
              <a:lumMod val="50000"/>
            </a:schemeClr>
          </a:solidFill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   HOBBES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A65A81-E52E-304D-8B9B-E5F9E6E3B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22695"/>
            <a:ext cx="5157787" cy="3966968"/>
          </a:xfrm>
          <a:solidFill>
            <a:schemeClr val="accent5">
              <a:lumMod val="20000"/>
              <a:lumOff val="80000"/>
              <a:alpha val="5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No. (No difference in state of nature.)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FA961F-DE28-2844-AD66-9BBE541C04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541532"/>
          </a:xfrm>
          <a:solidFill>
            <a:schemeClr val="accent6">
              <a:lumMod val="50000"/>
            </a:schemeClr>
          </a:solidFill>
        </p:spPr>
        <p:txBody>
          <a:bodyPr anchor="ctr"/>
          <a:lstStyle/>
          <a:p>
            <a:r>
              <a:rPr lang="en-US" dirty="0">
                <a:solidFill>
                  <a:schemeClr val="bg1"/>
                </a:solidFill>
              </a:rPr>
              <a:t>   </a:t>
            </a:r>
            <a:r>
              <a:rPr lang="en-US" sz="2800" dirty="0">
                <a:solidFill>
                  <a:schemeClr val="bg1"/>
                </a:solidFill>
              </a:rPr>
              <a:t>LOCKE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2406ED-6A90-A848-A7F0-AFC6076240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22695"/>
            <a:ext cx="5183188" cy="396696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Yes. (Through reason and experience.) (</a:t>
            </a:r>
            <a:r>
              <a:rPr lang="en-US" sz="3000" i="1" dirty="0"/>
              <a:t>Note: </a:t>
            </a:r>
            <a:r>
              <a:rPr lang="en-US" sz="3000" i="1" dirty="0" err="1"/>
              <a:t>tabla</a:t>
            </a:r>
            <a:r>
              <a:rPr lang="en-US" sz="3000" i="1" dirty="0"/>
              <a:t> rasa</a:t>
            </a:r>
            <a:r>
              <a:rPr lang="en-US" sz="3000" dirty="0"/>
              <a:t> theory)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F4CC73-3800-014A-A875-0A1736674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F7118-C7BF-4845-9A8C-BF44B314E9B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331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7402-0D7F-D740-908B-20EC0E107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b="1" dirty="0">
                <a:latin typeface="+mn-lt"/>
              </a:rPr>
              <a:t>Hobbes vs. Locke: </a:t>
            </a:r>
            <a:r>
              <a:rPr lang="en-US" dirty="0">
                <a:latin typeface="+mn-lt"/>
              </a:rPr>
              <a:t>Worst case scenario?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3CBB24-9792-CE46-B830-5EA47746D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541532"/>
          </a:xfrm>
          <a:solidFill>
            <a:schemeClr val="accent5">
              <a:lumMod val="50000"/>
            </a:schemeClr>
          </a:solidFill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   HOBBES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A65A81-E52E-304D-8B9B-E5F9E6E3B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22695"/>
            <a:ext cx="5157787" cy="3966968"/>
          </a:xfrm>
          <a:solidFill>
            <a:schemeClr val="accent5">
              <a:lumMod val="20000"/>
              <a:lumOff val="80000"/>
              <a:alpha val="5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State of nature.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FA961F-DE28-2844-AD66-9BBE541C04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541532"/>
          </a:xfrm>
          <a:solidFill>
            <a:schemeClr val="accent6">
              <a:lumMod val="50000"/>
            </a:schemeClr>
          </a:solidFill>
        </p:spPr>
        <p:txBody>
          <a:bodyPr anchor="ctr"/>
          <a:lstStyle/>
          <a:p>
            <a:r>
              <a:rPr lang="en-US" dirty="0">
                <a:solidFill>
                  <a:schemeClr val="bg1"/>
                </a:solidFill>
              </a:rPr>
              <a:t>   </a:t>
            </a:r>
            <a:r>
              <a:rPr lang="en-US" sz="2800" dirty="0">
                <a:solidFill>
                  <a:schemeClr val="bg1"/>
                </a:solidFill>
              </a:rPr>
              <a:t>LOCKE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2406ED-6A90-A848-A7F0-AFC6076240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22695"/>
            <a:ext cx="5183188" cy="396696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Absolute monarchy.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5C3CFF-B683-AC41-9472-4990B77B1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F7118-C7BF-4845-9A8C-BF44B314E9B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757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7402-0D7F-D740-908B-20EC0E107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b="1" dirty="0">
                <a:latin typeface="+mn-lt"/>
              </a:rPr>
              <a:t>Hobbes vs. Locke: </a:t>
            </a:r>
            <a:r>
              <a:rPr lang="en-US" dirty="0">
                <a:latin typeface="+mn-lt"/>
              </a:rPr>
              <a:t>Best case scenario?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3CBB24-9792-CE46-B830-5EA47746D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541532"/>
          </a:xfrm>
          <a:solidFill>
            <a:schemeClr val="accent5">
              <a:lumMod val="50000"/>
            </a:schemeClr>
          </a:solidFill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   HOBBES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A65A81-E52E-304D-8B9B-E5F9E6E3B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22695"/>
            <a:ext cx="5157787" cy="3966968"/>
          </a:xfrm>
          <a:solidFill>
            <a:schemeClr val="accent5">
              <a:lumMod val="20000"/>
              <a:lumOff val="80000"/>
              <a:alpha val="5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Absolute monarchy.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FA961F-DE28-2844-AD66-9BBE541C04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541532"/>
          </a:xfrm>
          <a:solidFill>
            <a:schemeClr val="accent6">
              <a:lumMod val="50000"/>
            </a:schemeClr>
          </a:solidFill>
        </p:spPr>
        <p:txBody>
          <a:bodyPr anchor="ctr"/>
          <a:lstStyle/>
          <a:p>
            <a:r>
              <a:rPr lang="en-US" dirty="0">
                <a:solidFill>
                  <a:schemeClr val="bg1"/>
                </a:solidFill>
              </a:rPr>
              <a:t>   </a:t>
            </a:r>
            <a:r>
              <a:rPr lang="en-US" sz="2800" dirty="0">
                <a:solidFill>
                  <a:schemeClr val="bg1"/>
                </a:solidFill>
              </a:rPr>
              <a:t>LOCKE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2406ED-6A90-A848-A7F0-AFC6076240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22695"/>
            <a:ext cx="5183188" cy="396696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Political society.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1DB337-A7B2-554F-9F4A-E5EBBD52D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F7118-C7BF-4845-9A8C-BF44B314E9B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884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7402-0D7F-D740-908B-20EC0E107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b="1" dirty="0">
                <a:latin typeface="+mn-lt"/>
              </a:rPr>
              <a:t>Hobbes vs. Locke: </a:t>
            </a:r>
            <a:r>
              <a:rPr lang="en-US" dirty="0">
                <a:latin typeface="+mn-lt"/>
              </a:rPr>
              <a:t>What is the main reason to leave the state of nature?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3CBB24-9792-CE46-B830-5EA47746D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541532"/>
          </a:xfrm>
          <a:solidFill>
            <a:schemeClr val="accent5">
              <a:lumMod val="50000"/>
            </a:schemeClr>
          </a:solidFill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   HOBBES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A65A81-E52E-304D-8B9B-E5F9E6E3B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22695"/>
            <a:ext cx="5157787" cy="3966968"/>
          </a:xfrm>
          <a:solidFill>
            <a:schemeClr val="accent5">
              <a:lumMod val="20000"/>
              <a:lumOff val="80000"/>
              <a:alpha val="5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For safety and security, because life in state of nature is violent.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FA961F-DE28-2844-AD66-9BBE541C04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541532"/>
          </a:xfrm>
          <a:solidFill>
            <a:schemeClr val="accent6">
              <a:lumMod val="50000"/>
            </a:schemeClr>
          </a:solidFill>
        </p:spPr>
        <p:txBody>
          <a:bodyPr anchor="ctr"/>
          <a:lstStyle/>
          <a:p>
            <a:r>
              <a:rPr lang="en-US" dirty="0">
                <a:solidFill>
                  <a:schemeClr val="bg1"/>
                </a:solidFill>
              </a:rPr>
              <a:t>   </a:t>
            </a:r>
            <a:r>
              <a:rPr lang="en-US" sz="2800" dirty="0">
                <a:solidFill>
                  <a:schemeClr val="bg1"/>
                </a:solidFill>
              </a:rPr>
              <a:t>LOCKE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2406ED-6A90-A848-A7F0-AFC6076240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22695"/>
            <a:ext cx="5183188" cy="396696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For more organized society, because in state of nature, people’s personal biases and passions will result in less orderly administration of law and punishment.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69DB4F-75D4-8242-89A1-6D608A8B0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F7118-C7BF-4845-9A8C-BF44B314E9B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25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7402-0D7F-D740-908B-20EC0E107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b="1" dirty="0">
                <a:latin typeface="+mn-lt"/>
              </a:rPr>
              <a:t>Hobbes vs. Locke: </a:t>
            </a:r>
            <a:r>
              <a:rPr lang="en-US" dirty="0">
                <a:latin typeface="+mn-lt"/>
              </a:rPr>
              <a:t>What are our natural rights?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3CBB24-9792-CE46-B830-5EA47746D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541532"/>
          </a:xfrm>
          <a:solidFill>
            <a:schemeClr val="accent5">
              <a:lumMod val="50000"/>
            </a:schemeClr>
          </a:solidFill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   HOBBES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A65A81-E52E-304D-8B9B-E5F9E6E3B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22695"/>
            <a:ext cx="5157787" cy="3966968"/>
          </a:xfrm>
          <a:solidFill>
            <a:schemeClr val="accent5">
              <a:lumMod val="20000"/>
              <a:lumOff val="80000"/>
              <a:alpha val="50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000" dirty="0"/>
              <a:t>Right to self-preservation only.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FA961F-DE28-2844-AD66-9BBE541C04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541532"/>
          </a:xfrm>
          <a:solidFill>
            <a:schemeClr val="accent6">
              <a:lumMod val="50000"/>
            </a:schemeClr>
          </a:solidFill>
        </p:spPr>
        <p:txBody>
          <a:bodyPr anchor="ctr"/>
          <a:lstStyle/>
          <a:p>
            <a:r>
              <a:rPr lang="en-US" dirty="0">
                <a:solidFill>
                  <a:schemeClr val="bg1"/>
                </a:solidFill>
              </a:rPr>
              <a:t>   </a:t>
            </a:r>
            <a:r>
              <a:rPr lang="en-US" sz="2800" dirty="0">
                <a:solidFill>
                  <a:schemeClr val="bg1"/>
                </a:solidFill>
              </a:rPr>
              <a:t>LOCKE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2406ED-6A90-A848-A7F0-AFC6076240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22695"/>
            <a:ext cx="5183188" cy="396696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000" dirty="0"/>
              <a:t>Right to life – which creates positive and negative duties. </a:t>
            </a:r>
          </a:p>
          <a:p>
            <a:r>
              <a:rPr lang="en-US" sz="3000" i="1" dirty="0"/>
              <a:t>Positive duty: </a:t>
            </a:r>
            <a:r>
              <a:rPr lang="en-US" sz="3000" dirty="0"/>
              <a:t>you also have to help others (because everyone is equal). </a:t>
            </a:r>
          </a:p>
          <a:p>
            <a:r>
              <a:rPr lang="en-US" sz="3000" i="1" dirty="0"/>
              <a:t>Negative duty: </a:t>
            </a:r>
            <a:r>
              <a:rPr lang="en-US" sz="3000" dirty="0"/>
              <a:t>other people can’t kill you.</a:t>
            </a:r>
          </a:p>
          <a:p>
            <a:pPr marL="0" indent="0">
              <a:buNone/>
            </a:pPr>
            <a:r>
              <a:rPr lang="en-US" sz="3000" dirty="0"/>
              <a:t>Also natural rights to liberty and property, which come from right to life (not to interfere).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66377E-A93F-D14A-A8AE-142454CF2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F7118-C7BF-4845-9A8C-BF44B314E9B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282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939</TotalTime>
  <Words>1105</Words>
  <Application>Microsoft Macintosh PowerPoint</Application>
  <PresentationFormat>Widescreen</PresentationFormat>
  <Paragraphs>185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Calibri</vt:lpstr>
      <vt:lpstr>Calibri Light</vt:lpstr>
      <vt:lpstr>Office Theme</vt:lpstr>
      <vt:lpstr>Hobbes vs. Locke</vt:lpstr>
      <vt:lpstr>Hobbes vs. Locke: Divine right of kings?</vt:lpstr>
      <vt:lpstr>Hobbes vs. Locke: View of human nature?</vt:lpstr>
      <vt:lpstr>Hobbes vs. Locke: State of nature?</vt:lpstr>
      <vt:lpstr>Hobbes vs. Locke: Do people naturally know the difference between right and wrong?</vt:lpstr>
      <vt:lpstr>Hobbes vs. Locke: Worst case scenario?</vt:lpstr>
      <vt:lpstr>Hobbes vs. Locke: Best case scenario?</vt:lpstr>
      <vt:lpstr>Hobbes vs. Locke: What is the main reason to leave the state of nature?</vt:lpstr>
      <vt:lpstr>Hobbes vs. Locke: What are our natural rights?</vt:lpstr>
      <vt:lpstr>Hobbes vs. Locke: Natural laws?</vt:lpstr>
      <vt:lpstr>Hobbes vs. Locke: Basis of natural laws?</vt:lpstr>
      <vt:lpstr>Hobbes vs. Locke: Are people equal?</vt:lpstr>
      <vt:lpstr>Hobbes vs. Locke: How are people equal?</vt:lpstr>
      <vt:lpstr>Hobbes vs. Locke: Why should we have government?</vt:lpstr>
      <vt:lpstr>Hobbes vs. Locke: Do we need or want government?</vt:lpstr>
      <vt:lpstr>Hobbes vs. Locke: From what does government initially get its authority?</vt:lpstr>
      <vt:lpstr>Hobbes vs. Locke: How is government established by the people?</vt:lpstr>
      <vt:lpstr>Hobbes vs. Locke: Once established, where does government’s authority lie?</vt:lpstr>
      <vt:lpstr>Hobbes vs. Locke: Who has the authority to punish wrongdoers (in state of nature &amp; in govt.)?</vt:lpstr>
      <vt:lpstr>Hobbes vs. Locke: Are the powers of government unified or separated?</vt:lpstr>
      <vt:lpstr>Hobbes vs. Locke: Can a government rule by decree?</vt:lpstr>
      <vt:lpstr>Hobbes vs. Locke: Is the sovereign / head of government subject to the law?</vt:lpstr>
      <vt:lpstr>Hobbes vs. Locke: Can government be limited?</vt:lpstr>
      <vt:lpstr>Hobbes vs. Locke: How can government be limited?</vt:lpstr>
      <vt:lpstr>Hobbes vs. Locke: Can government be illegitimate?</vt:lpstr>
      <vt:lpstr>Hobbes vs. Locke: When can government be illegitimate?</vt:lpstr>
      <vt:lpstr>Hobbes vs. Locke: Can government be overthrown?</vt:lpstr>
    </vt:vector>
  </TitlesOfParts>
  <Company/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Poplar, David - (poplar)</dc:creator>
  <cp:lastModifiedBy>Poplar, David - (poplar)</cp:lastModifiedBy>
  <cp:revision>35</cp:revision>
  <cp:lastPrinted>2018-02-09T01:14:23Z</cp:lastPrinted>
  <dcterms:created xsi:type="dcterms:W3CDTF">2018-02-01T05:02:22Z</dcterms:created>
  <dcterms:modified xsi:type="dcterms:W3CDTF">2018-02-09T01:26:18Z</dcterms:modified>
</cp:coreProperties>
</file>