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</p:sldMasterIdLst>
  <p:notesMasterIdLst>
    <p:notesMasterId r:id="rId16"/>
  </p:notesMasterIdLst>
  <p:handoutMasterIdLst>
    <p:handoutMasterId r:id="rId17"/>
  </p:handoutMasterIdLst>
  <p:sldIdLst>
    <p:sldId id="519" r:id="rId2"/>
    <p:sldId id="520" r:id="rId3"/>
    <p:sldId id="521" r:id="rId4"/>
    <p:sldId id="523" r:id="rId5"/>
    <p:sldId id="522" r:id="rId6"/>
    <p:sldId id="524" r:id="rId7"/>
    <p:sldId id="525" r:id="rId8"/>
    <p:sldId id="526" r:id="rId9"/>
    <p:sldId id="536" r:id="rId10"/>
    <p:sldId id="529" r:id="rId11"/>
    <p:sldId id="537" r:id="rId12"/>
    <p:sldId id="534" r:id="rId13"/>
    <p:sldId id="535" r:id="rId14"/>
    <p:sldId id="527" r:id="rId15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20" userDrawn="1">
          <p15:clr>
            <a:srgbClr val="A4A3A4"/>
          </p15:clr>
        </p15:guide>
        <p15:guide id="3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00"/>
    <a:srgbClr val="FF3300"/>
    <a:srgbClr val="FFFF99"/>
    <a:srgbClr val="FFFFCC"/>
    <a:srgbClr val="CCCCFF"/>
    <a:srgbClr val="E7FFE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5" autoAdjust="0"/>
    <p:restoredTop sz="77733" autoAdjust="0"/>
  </p:normalViewPr>
  <p:slideViewPr>
    <p:cSldViewPr>
      <p:cViewPr varScale="1">
        <p:scale>
          <a:sx n="52" d="100"/>
          <a:sy n="52" d="100"/>
        </p:scale>
        <p:origin x="194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612" y="228"/>
      </p:cViewPr>
      <p:guideLst>
        <p:guide orient="horz" pos="2931"/>
        <p:guide pos="2220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defTabSz="930081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122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r" defTabSz="930081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43331"/>
            <a:ext cx="3043979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defTabSz="930081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122" y="8843331"/>
            <a:ext cx="3043979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r" defTabSz="930081">
              <a:defRPr sz="1200">
                <a:cs typeface="+mn-cs"/>
              </a:defRPr>
            </a:lvl1pPr>
          </a:lstStyle>
          <a:p>
            <a:pPr>
              <a:defRPr/>
            </a:pPr>
            <a:fld id="{BB6BBFBD-D38F-483C-869D-EB935DF384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421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defTabSz="930081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122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r" defTabSz="930081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0088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734" y="4422462"/>
            <a:ext cx="5149637" cy="418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43331"/>
            <a:ext cx="3043979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defTabSz="930081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122" y="8843331"/>
            <a:ext cx="3043979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r" defTabSz="930081">
              <a:defRPr sz="1200">
                <a:cs typeface="+mn-cs"/>
              </a:defRPr>
            </a:lvl1pPr>
          </a:lstStyle>
          <a:p>
            <a:pPr>
              <a:defRPr/>
            </a:pPr>
            <a:fld id="{32B9BA9F-70BF-482E-85FA-937F8713D4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81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those of you who don’t know, the Northern Neck is the Northern most peninsula in Virginia, bordered by the Potomac, Rappahannock, and Chesapeake Bay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b="1" dirty="0"/>
              <a:t>on</a:t>
            </a:r>
            <a:r>
              <a:rPr lang="en-US" dirty="0"/>
              <a:t>” the Northern Neck, in the local parlance…so you know precisely where you 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9BA9F-70BF-482E-85FA-937F8713D4A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83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We all share vulnerabilities to natural hazards, but priorities and approaches differ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RAFT: year long planning effort to engage all 10 localities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Scoring (not important)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Development of local priority actions to improve resilience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HMP: utilized the outcomes of the RAFT to improve local mitigation goals and actions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RAFT revealed the need to reprioritize flooding and address </a:t>
            </a:r>
            <a:r>
              <a:rPr lang="en-US" b="1" dirty="0"/>
              <a:t>all forms of flooding (including pluvial-IDF)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dirty="0"/>
              <a:t>“</a:t>
            </a:r>
            <a:r>
              <a:rPr lang="en-US" b="1" dirty="0"/>
              <a:t>The goal is to utilize existing planning processes to translate State policy into local implementation</a:t>
            </a:r>
            <a:r>
              <a:rPr lang="en-US" b="0" dirty="0"/>
              <a:t>”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Regional </a:t>
            </a:r>
            <a:r>
              <a:rPr lang="en-US" b="0" dirty="0" err="1"/>
              <a:t>Planning</a:t>
            </a:r>
            <a:r>
              <a:rPr lang="en-US" b="0" dirty="0" err="1">
                <a:sym typeface="Wingdings" panose="05000000000000000000" pitchFamily="2" charset="2"/>
              </a:rPr>
              <a:t>Local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PlanningLocal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Buy-inLocal</a:t>
            </a:r>
            <a:r>
              <a:rPr lang="en-US" b="0" dirty="0">
                <a:sym typeface="Wingdings" panose="05000000000000000000" pitchFamily="2" charset="2"/>
              </a:rPr>
              <a:t> implementation</a:t>
            </a:r>
            <a:endParaRPr lang="en-US" b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9BA9F-70BF-482E-85FA-937F8713D4A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57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Some of our region’s highest value properties face devaluation due to repetitive flooding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err="1"/>
              <a:t>Lewisetta</a:t>
            </a:r>
            <a:r>
              <a:rPr lang="en-US" dirty="0"/>
              <a:t>, Windmill Point, Little Florida, Narrows, Essex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Living shoreline initiative: NNBFs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Homeowner education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Designer/contractor education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Streamlined processes and seed funding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9BA9F-70BF-482E-85FA-937F8713D4A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92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Groundwater Management Area: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Pressures from </a:t>
            </a:r>
            <a:r>
              <a:rPr lang="en-US" b="1" dirty="0"/>
              <a:t>external sources </a:t>
            </a:r>
            <a:r>
              <a:rPr lang="en-US" dirty="0"/>
              <a:t>(industry use of groundwater)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Pressures from </a:t>
            </a:r>
            <a:r>
              <a:rPr lang="en-US" b="1" dirty="0"/>
              <a:t>population surges </a:t>
            </a:r>
            <a:r>
              <a:rPr lang="en-US" dirty="0"/>
              <a:t>(pandemic)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Pressures from </a:t>
            </a:r>
            <a:r>
              <a:rPr lang="en-US" b="1" dirty="0"/>
              <a:t>sea level rise </a:t>
            </a:r>
            <a:r>
              <a:rPr lang="en-US" dirty="0"/>
              <a:t>(unique geology of the CB Basin)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Many shallow aquifers are no longer viable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Finally funding to address failing wells and provide adequate safe water to rural residents (the most in </a:t>
            </a:r>
            <a:r>
              <a:rPr lang="en-US" b="1" dirty="0"/>
              <a:t>need</a:t>
            </a:r>
            <a:r>
              <a:rPr lang="en-US" dirty="0"/>
              <a:t> and historically </a:t>
            </a:r>
            <a:r>
              <a:rPr lang="en-US" b="1" dirty="0"/>
              <a:t>underserved/underrepresented</a:t>
            </a:r>
            <a:r>
              <a:rPr lang="en-US" dirty="0"/>
              <a:t>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9BA9F-70BF-482E-85FA-937F8713D4A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73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Biggest issues: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Landfill capacity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Recycling capacity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Non-point pollution from improper disposal of hazardous waste (NNSWC Events, Richmond Tire Recycling Program)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Litter…and the culprit is not who you’d suspect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9BA9F-70BF-482E-85FA-937F8713D4A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20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 chose these photos specifically, because they speak to our greatest assets…”the commercial and recreational use of our natural resources and waterways”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For the uninitiated, an aquaculture operation (WSOC)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Grain elevator on </a:t>
            </a:r>
            <a:r>
              <a:rPr lang="en-US" dirty="0" err="1"/>
              <a:t>Totuskey</a:t>
            </a:r>
            <a:r>
              <a:rPr lang="en-US" dirty="0"/>
              <a:t> Creek (</a:t>
            </a:r>
            <a:r>
              <a:rPr lang="en-US" b="1" dirty="0"/>
              <a:t>a nod to our  critically important agricultural sector</a:t>
            </a:r>
            <a:r>
              <a:rPr lang="en-US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Paddling is just half the adventure, the region hosts some of the best </a:t>
            </a:r>
            <a:r>
              <a:rPr lang="en-US" b="1" dirty="0"/>
              <a:t>Sport Fishing </a:t>
            </a:r>
            <a:r>
              <a:rPr lang="en-US" dirty="0"/>
              <a:t>and </a:t>
            </a:r>
            <a:r>
              <a:rPr lang="en-US" b="1" dirty="0"/>
              <a:t>Bird Watching </a:t>
            </a:r>
            <a:r>
              <a:rPr lang="en-US" dirty="0"/>
              <a:t>in Virginia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Some </a:t>
            </a:r>
            <a:r>
              <a:rPr lang="en-US" dirty="0" err="1"/>
              <a:t>visiitors</a:t>
            </a:r>
            <a:r>
              <a:rPr lang="en-US" dirty="0"/>
              <a:t> might scoff at the “</a:t>
            </a:r>
            <a:r>
              <a:rPr lang="en-US" b="1" dirty="0"/>
              <a:t>eyesore</a:t>
            </a:r>
            <a:r>
              <a:rPr lang="en-US" dirty="0"/>
              <a:t>” of an abandoned grain elevator, ice house, or the noise of boats in the wee hours of dawn…here that’s life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9BA9F-70BF-482E-85FA-937F8713D4A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5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Northern Neck Planning District Commission serves a large area and administers myriad initiatives in support of its local governments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are all interconnected by our land and waterways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have a shared interest in the management our natural and coastal resources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…and </a:t>
            </a:r>
            <a:r>
              <a:rPr lang="en-US" dirty="0"/>
              <a:t>becoming more resilient to the environmental challenges we face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Collaboration is the key to our success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9BA9F-70BF-482E-85FA-937F8713D4A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96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Lets not forget about our partners across the region…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They serve critical and independent roles in preserving the environmental and economic wellbeing of the Northern Neck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NNSWD</a:t>
            </a:r>
            <a:r>
              <a:rPr lang="en-US" dirty="0"/>
              <a:t>: a partner who engages closely with the agricultural community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VCE</a:t>
            </a:r>
            <a:r>
              <a:rPr lang="en-US" dirty="0"/>
              <a:t>: another partner who engages with the agricultural and natural resources dependent industries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NNLC</a:t>
            </a:r>
            <a:r>
              <a:rPr lang="en-US" dirty="0"/>
              <a:t>: a valuable partner charged with conserving land and maintaining the health of our natural environment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FOR</a:t>
            </a:r>
            <a:r>
              <a:rPr lang="en-US" dirty="0"/>
              <a:t>: an invaluable partner that promotes river stewardship and contributes greatly to habitat restoration, shoreline erosion, and environmental 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Many of our local school programs feature meaningful watershed education and engage with local organizations promoting the same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Our next generation is our most valuable advocate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NNMG/NNMN</a:t>
            </a:r>
            <a:r>
              <a:rPr lang="en-US" dirty="0"/>
              <a:t>: our community members are engaged and passionate about preserving the essence of the Northern Neck way of life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9BA9F-70BF-482E-85FA-937F8713D4A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4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work to break down the silos of these interrelated issues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Though these program areas are supported through various State and Federal programs, they represent the intersection of issues critical to our shared prosperity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like to talk about </a:t>
            </a:r>
            <a:r>
              <a:rPr lang="en-US" b="1" dirty="0"/>
              <a:t>co-benefits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For instance, water quality and coastal resources management are inextricably linked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9BA9F-70BF-482E-85FA-937F8713D4A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VCZMP, funded by NOAA, is the foundation of all efforts to conserve, enhance, and promote our coastal resources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…whether conservation, restoration, access, commercial viability, or tourism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9BA9F-70BF-482E-85FA-937F8713D4A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16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Our native son, </a:t>
            </a:r>
            <a:r>
              <a:rPr lang="en-US" dirty="0" err="1"/>
              <a:t>Tayloe</a:t>
            </a:r>
            <a:r>
              <a:rPr lang="en-US" dirty="0"/>
              <a:t> Murphy, championed the Chesapeake Bay Preservation Act and the Water Quality Improvement Act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 lasting legacy to minimize negative impacts to our water quality and water-dependent industries.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Decades of watershed implementation planning has culminated in </a:t>
            </a:r>
            <a:r>
              <a:rPr lang="en-US" dirty="0">
                <a:highlight>
                  <a:srgbClr val="FFFF00"/>
                </a:highlight>
              </a:rPr>
              <a:t>realistic, </a:t>
            </a:r>
            <a:r>
              <a:rPr lang="en-US" b="1" dirty="0">
                <a:highlight>
                  <a:srgbClr val="FFFF00"/>
                </a:highlight>
              </a:rPr>
              <a:t>achievable goals and sound implementation</a:t>
            </a:r>
            <a:r>
              <a:rPr lang="en-US" b="1" dirty="0"/>
              <a:t> </a:t>
            </a:r>
            <a:r>
              <a:rPr lang="en-US" dirty="0"/>
              <a:t>in the region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While all of our jurisdictions are unregulated communities, their voluntary contributions to water quality must not go unnoticed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Our localities lead the way with sound developmental practices like the preservation of open space and collaboration between public and private interests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WIP III resulted in three primary goals: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Erosion and sediment control</a:t>
            </a:r>
            <a:r>
              <a:rPr lang="en-US" dirty="0"/>
              <a:t>: NNBFs and Living </a:t>
            </a:r>
            <a:r>
              <a:rPr lang="en-US" dirty="0" err="1"/>
              <a:t>Shorlines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Wastewater</a:t>
            </a:r>
            <a:r>
              <a:rPr lang="en-US" dirty="0"/>
              <a:t>: municipal sewer and residential on-site septic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Stormwater</a:t>
            </a:r>
            <a:r>
              <a:rPr lang="en-US" dirty="0"/>
              <a:t>: comprehensive stormwater management planning and urban stormwater retrofit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…lets not forget about the </a:t>
            </a:r>
            <a:r>
              <a:rPr lang="en-US" b="1" dirty="0"/>
              <a:t>preservation of open space…and credit for keeping it open!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NDZ: DEQ recently finalized a decade-long effort to designate NNK waterways as NDZ’s with the submission of an application to EPA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TMDL: DEQ and VDH work together to identify impaired waters and engage the community to mitigate bacteriological contamination.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9BA9F-70BF-482E-85FA-937F8713D4A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53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intersection of </a:t>
            </a:r>
            <a:r>
              <a:rPr lang="en-US" b="1" dirty="0"/>
              <a:t>water quality</a:t>
            </a:r>
            <a:r>
              <a:rPr lang="en-US" dirty="0"/>
              <a:t>, </a:t>
            </a:r>
            <a:r>
              <a:rPr lang="en-US" b="1" dirty="0"/>
              <a:t>public health </a:t>
            </a:r>
            <a:r>
              <a:rPr lang="en-US" dirty="0"/>
              <a:t>and </a:t>
            </a:r>
            <a:r>
              <a:rPr lang="en-US" b="1" dirty="0"/>
              <a:t>resiliency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White Stone is one of a few municipalities on the Northern Neck to lack wastewater infrastructure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project will see over 300 septic systems abandoned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Will contribute significantly to eliminate the impairments to local waterways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…important because White Stone is a blue-collar town historically home to watermen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Increasing </a:t>
            </a:r>
            <a:r>
              <a:rPr lang="en-US" b="1" dirty="0"/>
              <a:t>compliance</a:t>
            </a:r>
            <a:r>
              <a:rPr lang="en-US" dirty="0"/>
              <a:t> with CBPA requirements while contributing to </a:t>
            </a:r>
            <a:r>
              <a:rPr lang="en-US" b="1" dirty="0"/>
              <a:t>public health </a:t>
            </a:r>
            <a:r>
              <a:rPr lang="en-US" dirty="0"/>
              <a:t>and increasing the </a:t>
            </a:r>
            <a:r>
              <a:rPr lang="en-US" b="1" dirty="0"/>
              <a:t>lifespan of residential on-site septic systems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dirty="0"/>
              <a:t>Finally! All of our planning and advocacy work has paid off and wastewater issues are receiving State and Federal attention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ARPA funds allocated to VDH</a:t>
            </a:r>
            <a:endParaRPr lang="en-US" b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MEB funds allocated to DEQ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ARPA funds allocated to DEQ SLPP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9BA9F-70BF-482E-85FA-937F8713D4A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117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Warsaw: a </a:t>
            </a:r>
            <a:r>
              <a:rPr lang="en-US" b="1" dirty="0"/>
              <a:t>wholistic</a:t>
            </a:r>
            <a:r>
              <a:rPr lang="en-US" dirty="0"/>
              <a:t> planning and implementation approach to downtown revitalization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CB: a </a:t>
            </a:r>
            <a:r>
              <a:rPr lang="en-US" b="1" dirty="0"/>
              <a:t>wholistic</a:t>
            </a:r>
            <a:r>
              <a:rPr lang="en-US" dirty="0"/>
              <a:t> planning approach to resilience planning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Comprehensive Stormwater Management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Comprehensive Shoreline Management (Town owns all shoreline)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WS: a </a:t>
            </a:r>
            <a:r>
              <a:rPr lang="en-US" b="1" dirty="0"/>
              <a:t>wholistic</a:t>
            </a:r>
            <a:r>
              <a:rPr lang="en-US" dirty="0"/>
              <a:t> planning approach to stormwater management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Providing technical support to develop policies that minimize impacts of flooding in the floodplain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Increased prevalence of </a:t>
            </a:r>
            <a:r>
              <a:rPr lang="en-US" b="1" dirty="0"/>
              <a:t>Pluvial Flooding  and impacts to water quality </a:t>
            </a:r>
            <a:r>
              <a:rPr lang="en-US" dirty="0"/>
              <a:t>has forced us alter priorities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9BA9F-70BF-482E-85FA-937F8713D4A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22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11/18/2013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endParaRPr lang="en-US" i="1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D7B3F-F44C-431B-AF54-F088420B04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11/18/2013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endParaRPr lang="en-US" i="1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06A53-7057-4782-8784-609A9FF29C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11/18/2013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endParaRPr lang="en-US" i="1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B61AF-7794-4207-8F3D-EB0521119E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11/18/2013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endParaRPr lang="en-US" i="1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2F8BD-421D-48E7-956A-766D848EF6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11/18/2013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endParaRPr lang="en-US" i="1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A6A10-77BE-4956-A6AA-D497D9896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11/18/2013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endParaRPr lang="en-US" i="1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1F0AB-6A11-4F9F-B63D-B33E9C0C55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11/18/2013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endParaRPr lang="en-US" i="1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C7265-636B-4B28-825C-8BEABBC992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11/18/2013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endParaRPr lang="en-US" i="1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80865-99C8-4C2D-9309-415500B4CD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11/18/2013</a:t>
            </a: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endParaRPr lang="en-US" i="1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ABA55-407A-4773-9DAF-4C710FBD8F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11/18/2013</a:t>
            </a: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endParaRPr lang="en-US" i="1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48869-1B81-4FE8-9FE8-D5E4D308D1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11/18/2013</a:t>
            </a: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endParaRPr lang="en-US" i="1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F2DD5-527C-49EC-9D2B-6745FE530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11/18/2013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endParaRPr lang="en-US" i="1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DCE42-FB6D-4A80-BB0E-E1EF63E4F9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11/18/2013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endParaRPr lang="en-US" i="1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F59AC-05AE-4CE4-B27F-25B81CF7DA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11/18/2013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endParaRPr lang="en-US" i="1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38EA22C-6F6B-443D-ABD6-C57D094EC3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  <p:sldLayoutId id="2147483724" r:id="rId3"/>
    <p:sldLayoutId id="2147483723" r:id="rId4"/>
    <p:sldLayoutId id="2147483722" r:id="rId5"/>
    <p:sldLayoutId id="2147483721" r:id="rId6"/>
    <p:sldLayoutId id="2147483720" r:id="rId7"/>
    <p:sldLayoutId id="2147483719" r:id="rId8"/>
    <p:sldLayoutId id="2147483727" r:id="rId9"/>
    <p:sldLayoutId id="2147483718" r:id="rId10"/>
    <p:sldLayoutId id="2147483717" r:id="rId11"/>
    <p:sldLayoutId id="2147483716" r:id="rId12"/>
    <p:sldLayoutId id="214748371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jbateman@nnpdc17.state.va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A0CE-55FA-AD17-55FB-4835DE4A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704850"/>
            <a:ext cx="7239000" cy="11430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Regional Environmental Programs on Virginia’s Northern Neck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48FC0-19DF-CCA6-B7A6-E5410C76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1F0AB-6A11-4F9F-B63D-B33E9C0C558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E83A5F3E-1E07-5899-A870-A2667A2A6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4072"/>
            <a:ext cx="6900581" cy="419432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94697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A0CE-55FA-AD17-55FB-4835DE4A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7239000" cy="865817"/>
          </a:xfrm>
        </p:spPr>
        <p:txBody>
          <a:bodyPr anchor="t"/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 Mitigation and Resilience</a:t>
            </a:r>
            <a:b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48FC0-19DF-CCA6-B7A6-E5410C76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1F0AB-6A11-4F9F-B63D-B33E9C0C558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50BC5-EA4B-8F34-EC72-3A63D0908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Regional Hazard Mitigation and Resilience planning and implementation support:</a:t>
            </a:r>
          </a:p>
          <a:p>
            <a:r>
              <a:rPr lang="en-US" sz="2400" dirty="0"/>
              <a:t>Northern Neck Resilience Adaptation Feasibility Tool (RAFT)</a:t>
            </a:r>
          </a:p>
          <a:p>
            <a:r>
              <a:rPr lang="en-US" sz="2400" dirty="0"/>
              <a:t>Northern Neck Hazard Mitigation Plan and resilience incorporation</a:t>
            </a:r>
          </a:p>
          <a:p>
            <a:r>
              <a:rPr lang="en-US" sz="2400" dirty="0"/>
              <a:t>Alignment of local plans and incorporation of resilience, particularly flooding resilience</a:t>
            </a:r>
          </a:p>
          <a:p>
            <a:r>
              <a:rPr lang="en-US" sz="2400" dirty="0"/>
              <a:t>Support for local resilience groups and annual review of hazard mitigation and resilience implementation progress</a:t>
            </a:r>
          </a:p>
        </p:txBody>
      </p:sp>
    </p:spTree>
    <p:extLst>
      <p:ext uri="{BB962C8B-B14F-4D97-AF65-F5344CB8AC3E}">
        <p14:creationId xmlns:p14="http://schemas.microsoft.com/office/powerpoint/2010/main" val="3794305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A0CE-55FA-AD17-55FB-4835DE4A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7239000" cy="865817"/>
          </a:xfrm>
        </p:spPr>
        <p:txBody>
          <a:bodyPr anchor="t"/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 Mitigation and Resilience – Implementing Solutions to Protect Property</a:t>
            </a:r>
            <a:b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48FC0-19DF-CCA6-B7A6-E5410C76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1F0AB-6A11-4F9F-B63D-B33E9C0C558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50BC5-EA4B-8F34-EC72-3A63D0908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21341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Regional support and administration of strategies to protect property from hazards and improve community resilience:</a:t>
            </a:r>
          </a:p>
          <a:p>
            <a:r>
              <a:rPr lang="en-US" sz="2400" dirty="0"/>
              <a:t>Northern Neck Hazard Mitigation Home Elevation Program</a:t>
            </a:r>
          </a:p>
          <a:p>
            <a:pPr lvl="1"/>
            <a:r>
              <a:rPr lang="en-US" sz="2200" dirty="0"/>
              <a:t>Assisting property owners with the elevation of repetitively flooded homes.</a:t>
            </a:r>
          </a:p>
          <a:p>
            <a:r>
              <a:rPr lang="en-US" sz="2400" dirty="0"/>
              <a:t>Mitigating shoreline erosion with NNBF’s</a:t>
            </a:r>
          </a:p>
          <a:p>
            <a:pPr lvl="1"/>
            <a:r>
              <a:rPr lang="en-US" sz="2200" dirty="0"/>
              <a:t>Providing resources to local governments and residents on best practices for mitigating shoreline erosion</a:t>
            </a:r>
          </a:p>
          <a:p>
            <a:pPr lvl="1"/>
            <a:r>
              <a:rPr lang="en-US" sz="2200" dirty="0"/>
              <a:t>NFWF living shoreline demonstration project</a:t>
            </a:r>
          </a:p>
        </p:txBody>
      </p:sp>
    </p:spTree>
    <p:extLst>
      <p:ext uri="{BB962C8B-B14F-4D97-AF65-F5344CB8AC3E}">
        <p14:creationId xmlns:p14="http://schemas.microsoft.com/office/powerpoint/2010/main" val="293356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A0CE-55FA-AD17-55FB-4835DE4A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7239000" cy="865817"/>
          </a:xfrm>
        </p:spPr>
        <p:txBody>
          <a:bodyPr anchor="t"/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Quantity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48FC0-19DF-CCA6-B7A6-E5410C76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1F0AB-6A11-4F9F-B63D-B33E9C0C558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50BC5-EA4B-8F34-EC72-3A63D0908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Identifying funding and opportunities to further study impacts to groundwater in the region and water supply planning:</a:t>
            </a:r>
          </a:p>
          <a:p>
            <a:r>
              <a:rPr lang="en-US" sz="2400" dirty="0"/>
              <a:t>Northern Neck Water Supply Plan (2018 update)</a:t>
            </a:r>
          </a:p>
          <a:p>
            <a:pPr lvl="1"/>
            <a:r>
              <a:rPr lang="en-US" sz="2200" dirty="0"/>
              <a:t>Impacts to water supply brought on by pandemic population increases</a:t>
            </a:r>
          </a:p>
          <a:p>
            <a:pPr lvl="1"/>
            <a:r>
              <a:rPr lang="en-US" sz="2200" dirty="0"/>
              <a:t>Impacts to water supply brought on by sea level rise and saltwater intrusion</a:t>
            </a:r>
          </a:p>
          <a:p>
            <a:r>
              <a:rPr lang="en-US" sz="2400" dirty="0"/>
              <a:t>Northern Neck SWAP</a:t>
            </a:r>
          </a:p>
          <a:p>
            <a:pPr lvl="1"/>
            <a:r>
              <a:rPr lang="en-US" sz="2200" dirty="0"/>
              <a:t>Assisting LMI households improve water availability and quality through well upgrades and connection to public water</a:t>
            </a:r>
          </a:p>
        </p:txBody>
      </p:sp>
    </p:spTree>
    <p:extLst>
      <p:ext uri="{BB962C8B-B14F-4D97-AF65-F5344CB8AC3E}">
        <p14:creationId xmlns:p14="http://schemas.microsoft.com/office/powerpoint/2010/main" val="1353628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A0CE-55FA-AD17-55FB-4835DE4A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7239000" cy="865817"/>
          </a:xfrm>
        </p:spPr>
        <p:txBody>
          <a:bodyPr anchor="t"/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Solid/Hazardous Waste Management and Recycling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48FC0-19DF-CCA6-B7A6-E5410C76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1F0AB-6A11-4F9F-B63D-B33E9C0C558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50BC5-EA4B-8F34-EC72-3A63D0908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Regional planning support and programs to increase recycling, reduce hazardous waste, and control litter: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Regional Solid Waste Management Plan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Regional Hazardous Materials Response Plan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Regional Waste Stream/Recycling Report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Regional “Assign-A-Highway” Litter Control/Prevention Program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0665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E9DDD-0B50-C1FE-CAF1-40C36760F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90600"/>
            <a:ext cx="7848600" cy="1143000"/>
          </a:xfrm>
        </p:spPr>
        <p:txBody>
          <a:bodyPr anchor="t"/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A278-3EEA-38B4-B8D1-7C4A48336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algn="ctr">
              <a:buNone/>
            </a:pPr>
            <a:r>
              <a:rPr lang="en-US" sz="2200" dirty="0"/>
              <a:t>John Bateman</a:t>
            </a:r>
          </a:p>
          <a:p>
            <a:pPr marL="0" indent="0" algn="ctr">
              <a:buNone/>
            </a:pPr>
            <a:r>
              <a:rPr lang="en-US" sz="2200" dirty="0"/>
              <a:t>Senior Regional Planner</a:t>
            </a:r>
          </a:p>
          <a:p>
            <a:pPr marL="0" indent="0" algn="ctr">
              <a:buNone/>
            </a:pPr>
            <a:r>
              <a:rPr lang="en-US" sz="2200" dirty="0"/>
              <a:t>Northern Neck Planning District Commission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rgbClr val="3333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jbateman@nnpdc17.state.va.us</a:t>
            </a:r>
            <a:endParaRPr lang="en-US" sz="2200" dirty="0">
              <a:solidFill>
                <a:srgbClr val="3333FF"/>
              </a:solidFill>
            </a:endParaRPr>
          </a:p>
          <a:p>
            <a:pPr marL="0" indent="0" algn="ctr">
              <a:buNone/>
            </a:pPr>
            <a:r>
              <a:rPr lang="en-US" sz="2200" dirty="0"/>
              <a:t>(804) 313-8478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AFF80-4A35-3B1A-25AD-5666DCDD3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1F0AB-6A11-4F9F-B63D-B33E9C0C558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EA11AF-A8E7-79D8-5439-AE09D782A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46" y="4059146"/>
            <a:ext cx="2265454" cy="226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2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A0CE-55FA-AD17-55FB-4835DE4A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7239000" cy="1143000"/>
          </a:xfrm>
        </p:spPr>
        <p:txBody>
          <a:bodyPr anchor="t"/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Importance of Environmental Stewardship on the Neck</a:t>
            </a:r>
          </a:p>
        </p:txBody>
      </p:sp>
      <p:pic>
        <p:nvPicPr>
          <p:cNvPr id="6" name="Content Placeholder 5" descr="A group of people on a boat&#10;&#10;Description automatically generated with low confidence">
            <a:extLst>
              <a:ext uri="{FF2B5EF4-FFF2-40B4-BE49-F238E27FC236}">
                <a16:creationId xmlns:a16="http://schemas.microsoft.com/office/drawing/2014/main" id="{F6D17B13-B13B-2618-B5D4-59131EA2A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94" y="2136894"/>
            <a:ext cx="3196706" cy="2130306"/>
          </a:xfrm>
          <a:effectLst>
            <a:softEdge rad="6350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48FC0-19DF-CCA6-B7A6-E5410C76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1F0AB-6A11-4F9F-B63D-B33E9C0C558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 descr="A picture containing water, outdoor, grass, river&#10;&#10;Description automatically generated">
            <a:extLst>
              <a:ext uri="{FF2B5EF4-FFF2-40B4-BE49-F238E27FC236}">
                <a16:creationId xmlns:a16="http://schemas.microsoft.com/office/drawing/2014/main" id="{AFAC3487-3AD5-2F81-E277-04332EDA97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996" y="2136894"/>
            <a:ext cx="2815753" cy="422363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Picture 9" descr="A picture containing outdoor, sky, building&#10;&#10;Description automatically generated">
            <a:extLst>
              <a:ext uri="{FF2B5EF4-FFF2-40B4-BE49-F238E27FC236}">
                <a16:creationId xmlns:a16="http://schemas.microsoft.com/office/drawing/2014/main" id="{DB9499C3-1553-7B27-47C2-58531AF974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422835"/>
            <a:ext cx="3516382" cy="197796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42320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A0CE-55FA-AD17-55FB-4835DE4A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7239000" cy="1143000"/>
          </a:xfrm>
        </p:spPr>
        <p:txBody>
          <a:bodyPr anchor="t"/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Quick Note on the Value of Regionalism and Local Coordination…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48FC0-19DF-CCA6-B7A6-E5410C76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1F0AB-6A11-4F9F-B63D-B33E9C0C558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50BC5-EA4B-8F34-EC72-3A63D0908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63764"/>
            <a:ext cx="8229600" cy="96043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Northern Neck Planning District Commission supports four counties and six towns: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2ACFF6-692A-8962-114E-68AA9FC32BA5}"/>
              </a:ext>
            </a:extLst>
          </p:cNvPr>
          <p:cNvSpPr txBox="1"/>
          <p:nvPr/>
        </p:nvSpPr>
        <p:spPr>
          <a:xfrm>
            <a:off x="426720" y="460456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  <a:cs typeface="+mn-cs"/>
              </a:rPr>
              <a:t>Northumberland</a:t>
            </a:r>
            <a:r>
              <a:rPr lang="en-US" dirty="0"/>
              <a:t> </a:t>
            </a:r>
            <a:r>
              <a:rPr lang="en-US" sz="2400" dirty="0">
                <a:latin typeface="+mn-lt"/>
                <a:cs typeface="+mn-cs"/>
              </a:rPr>
              <a:t>County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FE48F2-C06A-6551-48EE-7AF96D68BB65}"/>
              </a:ext>
            </a:extLst>
          </p:cNvPr>
          <p:cNvSpPr txBox="1"/>
          <p:nvPr/>
        </p:nvSpPr>
        <p:spPr>
          <a:xfrm>
            <a:off x="426720" y="3055114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  <a:cs typeface="+mn-cs"/>
              </a:rPr>
              <a:t>Westmoreland</a:t>
            </a:r>
            <a:r>
              <a:rPr lang="en-US" dirty="0"/>
              <a:t> </a:t>
            </a:r>
            <a:r>
              <a:rPr lang="en-US" sz="2400" dirty="0">
                <a:latin typeface="+mn-lt"/>
                <a:cs typeface="+mn-cs"/>
              </a:rPr>
              <a:t>County</a:t>
            </a:r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4A2BB6-D358-6C10-75A3-8123C066E8CA}"/>
              </a:ext>
            </a:extLst>
          </p:cNvPr>
          <p:cNvSpPr txBox="1"/>
          <p:nvPr/>
        </p:nvSpPr>
        <p:spPr>
          <a:xfrm>
            <a:off x="4500154" y="3048000"/>
            <a:ext cx="2708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  <a:cs typeface="+mn-cs"/>
              </a:rPr>
              <a:t>Richmond</a:t>
            </a:r>
            <a:r>
              <a:rPr lang="en-US" dirty="0"/>
              <a:t> </a:t>
            </a:r>
            <a:r>
              <a:rPr lang="en-US" sz="2400" dirty="0">
                <a:latin typeface="+mn-lt"/>
                <a:cs typeface="+mn-cs"/>
              </a:rPr>
              <a:t>County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F2C3E6-8ED8-5C5E-9836-9F6E9CC66C5C}"/>
              </a:ext>
            </a:extLst>
          </p:cNvPr>
          <p:cNvSpPr txBox="1"/>
          <p:nvPr/>
        </p:nvSpPr>
        <p:spPr>
          <a:xfrm>
            <a:off x="4495800" y="4553651"/>
            <a:ext cx="2708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  <a:cs typeface="+mn-cs"/>
              </a:rPr>
              <a:t>Lancaster</a:t>
            </a:r>
            <a:r>
              <a:rPr lang="en-US" dirty="0"/>
              <a:t> </a:t>
            </a:r>
            <a:r>
              <a:rPr lang="en-US" sz="2400" dirty="0">
                <a:latin typeface="+mn-lt"/>
                <a:cs typeface="+mn-cs"/>
              </a:rPr>
              <a:t>County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AE9D13-E4EB-F81B-AD27-5ECA979D662B}"/>
              </a:ext>
            </a:extLst>
          </p:cNvPr>
          <p:cNvSpPr txBox="1"/>
          <p:nvPr/>
        </p:nvSpPr>
        <p:spPr>
          <a:xfrm>
            <a:off x="855618" y="3662442"/>
            <a:ext cx="270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  <a:cs typeface="+mn-cs"/>
              </a:rPr>
              <a:t>Colonial Beach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F74B25-35C6-AF26-9209-AD7C6B435BA8}"/>
              </a:ext>
            </a:extLst>
          </p:cNvPr>
          <p:cNvSpPr txBox="1"/>
          <p:nvPr/>
        </p:nvSpPr>
        <p:spPr>
          <a:xfrm>
            <a:off x="2016036" y="4133503"/>
            <a:ext cx="270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  <a:cs typeface="+mn-cs"/>
              </a:rPr>
              <a:t>Montross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D54EBA-1036-4171-6486-3000C8BA60EE}"/>
              </a:ext>
            </a:extLst>
          </p:cNvPr>
          <p:cNvSpPr txBox="1"/>
          <p:nvPr/>
        </p:nvSpPr>
        <p:spPr>
          <a:xfrm>
            <a:off x="4944292" y="3697681"/>
            <a:ext cx="264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  <a:cs typeface="+mn-cs"/>
              </a:rPr>
              <a:t>Warsaw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25EC26-9046-4C79-B8DE-9BF53E388043}"/>
              </a:ext>
            </a:extLst>
          </p:cNvPr>
          <p:cNvSpPr txBox="1"/>
          <p:nvPr/>
        </p:nvSpPr>
        <p:spPr>
          <a:xfrm>
            <a:off x="4944292" y="5138400"/>
            <a:ext cx="270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  <a:cs typeface="+mn-cs"/>
              </a:rPr>
              <a:t>Kilmarnock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A72E67-F754-2C53-2D89-4B8A8F7DCCAB}"/>
              </a:ext>
            </a:extLst>
          </p:cNvPr>
          <p:cNvSpPr txBox="1"/>
          <p:nvPr/>
        </p:nvSpPr>
        <p:spPr>
          <a:xfrm>
            <a:off x="5649687" y="5583529"/>
            <a:ext cx="270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  <a:cs typeface="+mn-cs"/>
              </a:rPr>
              <a:t>White Stone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EFAD12-76B4-0FB6-7827-0E82D0BB151D}"/>
              </a:ext>
            </a:extLst>
          </p:cNvPr>
          <p:cNvSpPr txBox="1"/>
          <p:nvPr/>
        </p:nvSpPr>
        <p:spPr>
          <a:xfrm>
            <a:off x="6616336" y="5981668"/>
            <a:ext cx="270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  <a:cs typeface="+mn-cs"/>
              </a:rPr>
              <a:t>Irvington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47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A0CE-55FA-AD17-55FB-4835DE4A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7239000" cy="865817"/>
          </a:xfrm>
        </p:spPr>
        <p:txBody>
          <a:bodyPr anchor="t"/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Engaging Local Stakeholders – The Critical Role of Environmental Organizations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48FC0-19DF-CCA6-B7A6-E5410C76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1F0AB-6A11-4F9F-B63D-B33E9C0C558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50BC5-EA4B-8F34-EC72-3A63D0908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5684"/>
            <a:ext cx="8229600" cy="396271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Environmental Stewardship Organizations of the Northern Neck: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Northern Neck Soil &amp; Water Conservation District</a:t>
            </a:r>
          </a:p>
          <a:p>
            <a:r>
              <a:rPr lang="en-US" sz="2400" dirty="0"/>
              <a:t>Virginia Cooperative Extension</a:t>
            </a:r>
          </a:p>
          <a:p>
            <a:r>
              <a:rPr lang="en-US" sz="2400" dirty="0"/>
              <a:t>Northern Neck Land Conservancy</a:t>
            </a:r>
          </a:p>
          <a:p>
            <a:r>
              <a:rPr lang="en-US" sz="2400" dirty="0"/>
              <a:t>Friends of the Rappahannock</a:t>
            </a:r>
          </a:p>
          <a:p>
            <a:r>
              <a:rPr lang="en-US" sz="2400" dirty="0"/>
              <a:t>Northern Neck Master Gardeners/Master Naturalists</a:t>
            </a:r>
          </a:p>
        </p:txBody>
      </p:sp>
    </p:spTree>
    <p:extLst>
      <p:ext uri="{BB962C8B-B14F-4D97-AF65-F5344CB8AC3E}">
        <p14:creationId xmlns:p14="http://schemas.microsoft.com/office/powerpoint/2010/main" val="24286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A0CE-55FA-AD17-55FB-4835DE4A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7239000" cy="865817"/>
          </a:xfrm>
        </p:spPr>
        <p:txBody>
          <a:bodyPr anchor="t"/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Environmental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48FC0-19DF-CCA6-B7A6-E5410C76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1F0AB-6A11-4F9F-B63D-B33E9C0C558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50BC5-EA4B-8F34-EC72-3A63D0908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96271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Five primary areas of planning, implementation and support:</a:t>
            </a:r>
          </a:p>
          <a:p>
            <a:endParaRPr lang="en-US" sz="2400" dirty="0"/>
          </a:p>
          <a:p>
            <a:r>
              <a:rPr lang="en-US" sz="2400" dirty="0"/>
              <a:t>Coastal Resources Management</a:t>
            </a:r>
          </a:p>
          <a:p>
            <a:r>
              <a:rPr lang="en-US" sz="2400" dirty="0"/>
              <a:t>Water Quality</a:t>
            </a:r>
          </a:p>
          <a:p>
            <a:r>
              <a:rPr lang="en-US" sz="2400" dirty="0"/>
              <a:t>Hazard Mitigation and Resilience</a:t>
            </a:r>
          </a:p>
          <a:p>
            <a:r>
              <a:rPr lang="en-US" sz="2400" dirty="0"/>
              <a:t>Water Quantity</a:t>
            </a:r>
          </a:p>
          <a:p>
            <a:r>
              <a:rPr lang="en-US" sz="2400" dirty="0"/>
              <a:t>Solid/Hazardous Waste Management and Recycling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814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A0CE-55FA-AD17-55FB-4835DE4A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7239000" cy="865817"/>
          </a:xfrm>
        </p:spPr>
        <p:txBody>
          <a:bodyPr anchor="t"/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Coastal Resources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48FC0-19DF-CCA6-B7A6-E5410C76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1F0AB-6A11-4F9F-B63D-B33E9C0C558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50BC5-EA4B-8F34-EC72-3A63D0908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Coastal Resources Management is primarily supported through participation in Virginia’s Coastal Zone Management Program:</a:t>
            </a:r>
          </a:p>
          <a:p>
            <a:r>
              <a:rPr lang="en-US" sz="2400" dirty="0"/>
              <a:t>Support for local initiatives to promote and advance the sustainable use of our natural resources.</a:t>
            </a:r>
          </a:p>
          <a:p>
            <a:r>
              <a:rPr lang="en-US" sz="2400" dirty="0"/>
              <a:t>Support for commercial, private, and public access to and navigation of waterways</a:t>
            </a:r>
          </a:p>
          <a:p>
            <a:r>
              <a:rPr lang="en-US" sz="2400" dirty="0"/>
              <a:t>Support for public and private investment in conservation and restoration</a:t>
            </a:r>
          </a:p>
          <a:p>
            <a:r>
              <a:rPr lang="en-US" sz="2400" dirty="0"/>
              <a:t>Support for public and private investment in outdoor recreation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5565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A0CE-55FA-AD17-55FB-4835DE4A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7239000" cy="865817"/>
          </a:xfrm>
        </p:spPr>
        <p:txBody>
          <a:bodyPr anchor="t"/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48FC0-19DF-CCA6-B7A6-E5410C76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1F0AB-6A11-4F9F-B63D-B33E9C0C558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50BC5-EA4B-8F34-EC72-3A63D0908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Water Quality programs are supported through various State and Federal programs and initiatives:</a:t>
            </a:r>
          </a:p>
          <a:p>
            <a:r>
              <a:rPr lang="en-US" sz="2400" dirty="0"/>
              <a:t>Chesapeake Bay Preservation Act/Water Quality Improvement Act</a:t>
            </a:r>
          </a:p>
          <a:p>
            <a:r>
              <a:rPr lang="en-US" sz="2400" dirty="0"/>
              <a:t>Watershed Implementation Planning – 2025 and beyond</a:t>
            </a:r>
          </a:p>
          <a:p>
            <a:pPr lvl="1"/>
            <a:r>
              <a:rPr lang="en-US" sz="2200" dirty="0"/>
              <a:t>Living Shoreline Initiative</a:t>
            </a:r>
          </a:p>
          <a:p>
            <a:pPr lvl="1"/>
            <a:r>
              <a:rPr lang="en-US" sz="2200" dirty="0"/>
              <a:t>Wastewater Infrastructure Improvements</a:t>
            </a:r>
          </a:p>
          <a:p>
            <a:pPr lvl="1"/>
            <a:r>
              <a:rPr lang="en-US" sz="2200" dirty="0"/>
              <a:t>Stormwater Infrastructure Improvements</a:t>
            </a:r>
          </a:p>
          <a:p>
            <a:r>
              <a:rPr lang="en-US" sz="2400" dirty="0"/>
              <a:t>No Discharge Zones and TMDL work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050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A0CE-55FA-AD17-55FB-4835DE4A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7239000" cy="865817"/>
          </a:xfrm>
        </p:spPr>
        <p:txBody>
          <a:bodyPr anchor="t"/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Quality – Implementing Wastewater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48FC0-19DF-CCA6-B7A6-E5410C76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1F0AB-6A11-4F9F-B63D-B33E9C0C558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50BC5-EA4B-8F34-EC72-3A63D0908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Collaboration with local partners to implement improvements to wastewater:</a:t>
            </a:r>
          </a:p>
          <a:p>
            <a:r>
              <a:rPr lang="en-US" sz="2400" dirty="0"/>
              <a:t>Town of White Stone municipal sewer system</a:t>
            </a:r>
          </a:p>
          <a:p>
            <a:r>
              <a:rPr lang="en-US" sz="2400" dirty="0"/>
              <a:t>Northern Neck Septic Pump-out Program</a:t>
            </a:r>
          </a:p>
          <a:p>
            <a:pPr lvl="1"/>
            <a:r>
              <a:rPr lang="en-US" sz="2200" dirty="0"/>
              <a:t>Assisting LMI households with the full-cost and administration of pump-outs and BMP reporting</a:t>
            </a:r>
          </a:p>
          <a:p>
            <a:pPr lvl="1"/>
            <a:r>
              <a:rPr lang="en-US" sz="2200" dirty="0"/>
              <a:t>Funded through DEQ Chesapeake Bay Implementation Grants</a:t>
            </a:r>
          </a:p>
          <a:p>
            <a:r>
              <a:rPr lang="en-US" sz="2400" dirty="0"/>
              <a:t>Northern Neck Septic &amp; Well Assistance Program</a:t>
            </a:r>
          </a:p>
          <a:p>
            <a:pPr lvl="1"/>
            <a:r>
              <a:rPr lang="en-US" sz="2200" dirty="0"/>
              <a:t> Assisting LMI households with the full-cost and administration of septic repair, replacement, connection to alternative system or public sewer, and well replacement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2459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A0CE-55FA-AD17-55FB-4835DE4A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7239000" cy="865817"/>
          </a:xfrm>
        </p:spPr>
        <p:txBody>
          <a:bodyPr anchor="t"/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Quality – Implementing Stormwater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48FC0-19DF-CCA6-B7A6-E5410C76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1F0AB-6A11-4F9F-B63D-B33E9C0C558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50BC5-EA4B-8F34-EC72-3A63D0908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Collaboration with local partners to implement improvements to stormwater infrastructure:</a:t>
            </a:r>
          </a:p>
          <a:p>
            <a:r>
              <a:rPr lang="en-US" sz="2400" dirty="0"/>
              <a:t>Town of Warsaw stormwater retrofit</a:t>
            </a:r>
          </a:p>
          <a:p>
            <a:r>
              <a:rPr lang="en-US" sz="2400" dirty="0"/>
              <a:t>Town of Beach comprehensive stormwater management plan</a:t>
            </a:r>
            <a:endParaRPr lang="en-US" sz="2200" dirty="0"/>
          </a:p>
          <a:p>
            <a:r>
              <a:rPr lang="en-US" sz="2400" dirty="0"/>
              <a:t>Town of White Stone comprehensive stormwater management plan</a:t>
            </a:r>
          </a:p>
          <a:p>
            <a:r>
              <a:rPr lang="en-US" sz="2400" dirty="0"/>
              <a:t>Improving “urban” floodplain management capability and addressing High Hazard Potential Dams</a:t>
            </a:r>
            <a:endParaRPr lang="en-US" sz="22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5012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24050</TotalTime>
  <Words>1726</Words>
  <Application>Microsoft Office PowerPoint</Application>
  <PresentationFormat>On-screen Show (4:3)</PresentationFormat>
  <Paragraphs>245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Constantia</vt:lpstr>
      <vt:lpstr>Times New Roman</vt:lpstr>
      <vt:lpstr>Wingdings 2</vt:lpstr>
      <vt:lpstr>Flow</vt:lpstr>
      <vt:lpstr>Regional Environmental Programs on Virginia’s Northern Neck</vt:lpstr>
      <vt:lpstr>The Importance of Environmental Stewardship on the Neck</vt:lpstr>
      <vt:lpstr>A Quick Note on the Value of Regionalism and Local Coordination…</vt:lpstr>
      <vt:lpstr> Engaging Local Stakeholders – The Critical Role of Environmental Organizations</vt:lpstr>
      <vt:lpstr>Regional Environmental Programs</vt:lpstr>
      <vt:lpstr>Coastal Resources Management</vt:lpstr>
      <vt:lpstr>Water Quality</vt:lpstr>
      <vt:lpstr>Water Quality – Implementing Wastewater Solutions</vt:lpstr>
      <vt:lpstr>Water Quality – Implementing Stormwater Solutions</vt:lpstr>
      <vt:lpstr>Hazard Mitigation and Resilience </vt:lpstr>
      <vt:lpstr>Hazard Mitigation and Resilience – Implementing Solutions to Protect Property </vt:lpstr>
      <vt:lpstr>Water Quantity</vt:lpstr>
      <vt:lpstr>Solid/Hazardous Waste Management and Recycling</vt:lpstr>
      <vt:lpstr>Questions?</vt:lpstr>
    </vt:vector>
  </TitlesOfParts>
  <Company>CBLAD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Newport News BZA Training</dc:title>
  <dc:creator>Brad Belo</dc:creator>
  <cp:lastModifiedBy>Gandee, Cole</cp:lastModifiedBy>
  <cp:revision>1030</cp:revision>
  <cp:lastPrinted>2018-11-28T17:28:30Z</cp:lastPrinted>
  <dcterms:created xsi:type="dcterms:W3CDTF">2002-08-22T15:06:33Z</dcterms:created>
  <dcterms:modified xsi:type="dcterms:W3CDTF">2023-08-15T15:56:33Z</dcterms:modified>
</cp:coreProperties>
</file>