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315" r:id="rId3"/>
    <p:sldId id="323" r:id="rId4"/>
    <p:sldId id="324" r:id="rId5"/>
    <p:sldId id="325" r:id="rId6"/>
    <p:sldId id="326" r:id="rId7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1" autoAdjust="0"/>
    <p:restoredTop sz="95498" autoAdjust="0"/>
  </p:normalViewPr>
  <p:slideViewPr>
    <p:cSldViewPr>
      <p:cViewPr varScale="1">
        <p:scale>
          <a:sx n="93" d="100"/>
          <a:sy n="93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NOVEMBER 2016: A SURPRISE ELECTION</a:t>
            </a:r>
            <a:endParaRPr lang="en-US" dirty="0"/>
          </a:p>
          <a:p>
            <a:pPr lvl="1"/>
            <a:r>
              <a:rPr lang="en-US" dirty="0"/>
              <a:t>Predicted: HRC POTUS, Senate to D’s, House stays R </a:t>
            </a:r>
          </a:p>
          <a:p>
            <a:pPr lvl="1"/>
            <a:r>
              <a:rPr lang="en-US" dirty="0"/>
              <a:t>House: 241R, 194D (now 238R, 193D, 4V)</a:t>
            </a:r>
          </a:p>
          <a:p>
            <a:pPr lvl="1"/>
            <a:r>
              <a:rPr lang="en-US" dirty="0"/>
              <a:t>Senate: 52R, 48D/I  (now 51R, 49D/R post Session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Jones</a:t>
            </a:r>
          </a:p>
          <a:p>
            <a:pPr lvl="1"/>
            <a:r>
              <a:rPr lang="en-US" dirty="0"/>
              <a:t>New POTUS, not a politician, true outsider, true wildcard / blank slate</a:t>
            </a:r>
          </a:p>
          <a:p>
            <a:pPr lvl="1"/>
            <a:r>
              <a:rPr lang="en-US" dirty="0"/>
              <a:t>Unified Government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first time since 2010 (BHO first Congress)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/>
              <a:t>Three phases to the 115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1"/>
            <a:r>
              <a:rPr lang="en-US" dirty="0"/>
              <a:t>Partisan phase in 2017</a:t>
            </a:r>
          </a:p>
          <a:p>
            <a:pPr lvl="2"/>
            <a:r>
              <a:rPr lang="en-US" b="1" dirty="0"/>
              <a:t>Big Ticket Legislation</a:t>
            </a:r>
            <a:endParaRPr lang="en-US" dirty="0"/>
          </a:p>
          <a:p>
            <a:pPr lvl="3"/>
            <a:r>
              <a:rPr lang="en-US" dirty="0"/>
              <a:t>ACA Failure – almost a year-long </a:t>
            </a:r>
            <a:r>
              <a:rPr lang="en-US" dirty="0" err="1"/>
              <a:t>proess</a:t>
            </a:r>
            <a:endParaRPr lang="en-US" dirty="0"/>
          </a:p>
          <a:p>
            <a:pPr lvl="4"/>
            <a:r>
              <a:rPr lang="en-US" dirty="0"/>
              <a:t>FY2017 budget re </a:t>
            </a:r>
            <a:r>
              <a:rPr lang="en-US" dirty="0" err="1"/>
              <a:t>S.Con.Res</a:t>
            </a:r>
            <a:r>
              <a:rPr lang="en-US" dirty="0"/>
              <a:t>. 3 in January, reconciliation for health care</a:t>
            </a:r>
          </a:p>
          <a:p>
            <a:pPr lvl="4"/>
            <a:r>
              <a:rPr lang="en-US" dirty="0"/>
              <a:t>House ACHA does committee/rules, pulled in March, passed in May</a:t>
            </a:r>
          </a:p>
          <a:p>
            <a:pPr lvl="4"/>
            <a:r>
              <a:rPr lang="en-US" dirty="0"/>
              <a:t>Senate twists  in June, postpones, BCRA, Skinny bill, FAIL 7/27/17 49-51</a:t>
            </a:r>
          </a:p>
          <a:p>
            <a:pPr lvl="4"/>
            <a:r>
              <a:rPr lang="en-US" dirty="0"/>
              <a:t>Graham-Cassidy makes comeback in September, never sees floor</a:t>
            </a:r>
          </a:p>
          <a:p>
            <a:pPr lvl="4"/>
            <a:r>
              <a:rPr lang="en-US" dirty="0"/>
              <a:t>TCJA includes repeal of tax penalty on mandate (which remains on books) </a:t>
            </a:r>
          </a:p>
          <a:p>
            <a:pPr lvl="3"/>
            <a:r>
              <a:rPr lang="en-US" dirty="0"/>
              <a:t>Tax Cut Passage – decidedly quicker process (P.L. 115-97, 12/22/2017)</a:t>
            </a:r>
          </a:p>
          <a:p>
            <a:pPr lvl="4"/>
            <a:r>
              <a:rPr lang="en-US" dirty="0"/>
              <a:t>FY2018 budget resolution passed 10/26/17 – 1.5T in deficit</a:t>
            </a:r>
          </a:p>
          <a:p>
            <a:pPr lvl="4"/>
            <a:r>
              <a:rPr lang="en-US" dirty="0"/>
              <a:t>Passes House 11/16 --- more drastic cuts to tax breaks (SALT, etc.)</a:t>
            </a:r>
          </a:p>
          <a:p>
            <a:pPr lvl="4"/>
            <a:r>
              <a:rPr lang="en-US" dirty="0"/>
              <a:t>Passes Senate 12/2 (51-49)  --- sends to conference</a:t>
            </a:r>
          </a:p>
          <a:p>
            <a:pPr lvl="4"/>
            <a:r>
              <a:rPr lang="en-US" dirty="0"/>
              <a:t>Conference version passes  12/20 both chambers</a:t>
            </a:r>
          </a:p>
          <a:p>
            <a:pPr lvl="1"/>
            <a:r>
              <a:rPr lang="en-US" b="1" dirty="0"/>
              <a:t>Fight and Compromise phase (January to March 2018),</a:t>
            </a:r>
          </a:p>
          <a:p>
            <a:pPr lvl="2"/>
            <a:r>
              <a:rPr lang="en-US" dirty="0"/>
              <a:t>FY2018 Appropriations /  Budget</a:t>
            </a:r>
          </a:p>
          <a:p>
            <a:pPr lvl="3"/>
            <a:r>
              <a:rPr lang="en-US" dirty="0"/>
              <a:t>Preemptive CR to December 8 (9/8/17) w / disaster funds </a:t>
            </a:r>
          </a:p>
          <a:p>
            <a:pPr lvl="3"/>
            <a:r>
              <a:rPr lang="en-US" dirty="0"/>
              <a:t>CR to 12/22/17 (12/8/17)</a:t>
            </a:r>
          </a:p>
          <a:p>
            <a:pPr lvl="3"/>
            <a:r>
              <a:rPr lang="en-US" dirty="0"/>
              <a:t>CR to 1/19/18 (12/22/17)</a:t>
            </a:r>
          </a:p>
          <a:p>
            <a:pPr lvl="3"/>
            <a:r>
              <a:rPr lang="en-US" dirty="0"/>
              <a:t>SHUTDOWN 1/19/18 – 1/22-18</a:t>
            </a:r>
          </a:p>
          <a:p>
            <a:pPr lvl="3"/>
            <a:r>
              <a:rPr lang="en-US" dirty="0"/>
              <a:t>CR to 2/8/18 (1/24/18) w / CHIP and tax suspensions</a:t>
            </a:r>
          </a:p>
          <a:p>
            <a:pPr lvl="3"/>
            <a:r>
              <a:rPr lang="en-US" dirty="0"/>
              <a:t>SHUTDOWN 2/9/18</a:t>
            </a:r>
          </a:p>
          <a:p>
            <a:pPr lvl="3"/>
            <a:r>
              <a:rPr lang="en-US" dirty="0"/>
              <a:t>CR to 3/23/18 (2/9/18) w/ BCA caps, debt </a:t>
            </a:r>
            <a:r>
              <a:rPr lang="en-US" dirty="0" err="1"/>
              <a:t>lim</a:t>
            </a:r>
            <a:r>
              <a:rPr lang="en-US" dirty="0"/>
              <a:t> CHIP, disaster, extenders, etc.</a:t>
            </a:r>
          </a:p>
          <a:p>
            <a:pPr lvl="1"/>
            <a:r>
              <a:rPr lang="en-US" b="1" dirty="0"/>
              <a:t>Stalemate phase March-November 2018</a:t>
            </a:r>
          </a:p>
          <a:p>
            <a:pPr lvl="2"/>
            <a:r>
              <a:rPr lang="en-US" dirty="0"/>
              <a:t>Everyone waiting for the election; did do two minibus appropriations [DoD/HSS; Leg/</a:t>
            </a:r>
            <a:r>
              <a:rPr lang="en-US" dirty="0" err="1"/>
              <a:t>MilCon</a:t>
            </a:r>
            <a:r>
              <a:rPr lang="en-US" dirty="0"/>
              <a:t>/E&amp;W]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Other Legislation</a:t>
            </a:r>
            <a:endParaRPr lang="en-US" dirty="0"/>
          </a:p>
          <a:p>
            <a:pPr lvl="2"/>
            <a:r>
              <a:rPr lang="en-US" dirty="0"/>
              <a:t>FY2017 omnibus </a:t>
            </a:r>
            <a:r>
              <a:rPr lang="en-US" dirty="0" err="1"/>
              <a:t>approps</a:t>
            </a:r>
            <a:r>
              <a:rPr lang="en-US" dirty="0"/>
              <a:t> - (P.L. 115-31, 5/5/17) [R131-103, D178-15] [79-18]</a:t>
            </a:r>
          </a:p>
          <a:p>
            <a:pPr lvl="2"/>
            <a:r>
              <a:rPr lang="en-US" dirty="0"/>
              <a:t>Russia sanctions - (P.L. 115-44, 8/2/17) [419-3, 98-2]</a:t>
            </a:r>
          </a:p>
          <a:p>
            <a:pPr lvl="2"/>
            <a:r>
              <a:rPr lang="en-US" dirty="0"/>
              <a:t>FY2018 NDAA (P.L. 115-91, 12/12/17) </a:t>
            </a:r>
          </a:p>
          <a:p>
            <a:pPr lvl="2"/>
            <a:r>
              <a:rPr lang="en-US" dirty="0"/>
              <a:t>Hurricane/wildfire disaster relief:  9/8/17 15B, 10/26/17 36B</a:t>
            </a:r>
          </a:p>
          <a:p>
            <a:pPr lvl="2"/>
            <a:r>
              <a:rPr lang="en-US" dirty="0"/>
              <a:t>CHIP – expired  9/30/17, extended by CRs twice now 10 years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Non-Legislation</a:t>
            </a:r>
            <a:endParaRPr lang="en-US" dirty="0"/>
          </a:p>
          <a:p>
            <a:pPr lvl="2"/>
            <a:r>
              <a:rPr lang="en-US" dirty="0"/>
              <a:t>Judicial Nominations – Gorsuch (4/7/2017)  [54-45], lots of judges (1-13-10 SC/CC/DC)</a:t>
            </a:r>
          </a:p>
          <a:p>
            <a:pPr lvl="2"/>
            <a:r>
              <a:rPr lang="en-US" dirty="0"/>
              <a:t>Exec Nominations – significant number withdrawn (over a dozen), few rejected ,none on floor</a:t>
            </a:r>
          </a:p>
          <a:p>
            <a:pPr lvl="2"/>
            <a:r>
              <a:rPr lang="en-US" dirty="0"/>
              <a:t>Investigations – S Intel (Burr/Warner), H Intel (Nunes), S </a:t>
            </a:r>
            <a:r>
              <a:rPr lang="en-US" dirty="0" err="1"/>
              <a:t>Juiciary</a:t>
            </a:r>
            <a:r>
              <a:rPr lang="en-US" dirty="0"/>
              <a:t> (Grassley/</a:t>
            </a:r>
            <a:r>
              <a:rPr lang="en-US" dirty="0" err="1"/>
              <a:t>Feinsten</a:t>
            </a:r>
            <a:r>
              <a:rPr lang="en-US" dirty="0"/>
              <a:t>), H OGR (</a:t>
            </a:r>
            <a:r>
              <a:rPr lang="en-US" dirty="0" err="1"/>
              <a:t>Gowdy</a:t>
            </a:r>
            <a:r>
              <a:rPr lang="en-US" dirty="0"/>
              <a:t>)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What Did We Not See?</a:t>
            </a:r>
            <a:endParaRPr lang="en-US" dirty="0"/>
          </a:p>
          <a:p>
            <a:pPr lvl="2"/>
            <a:r>
              <a:rPr lang="en-US" dirty="0"/>
              <a:t>This was a GOP agenda, no a Trump agenda. No immigration. No trade. No infrastructure.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2018 elections: Historic in several ways</a:t>
            </a:r>
          </a:p>
          <a:p>
            <a:r>
              <a:rPr lang="en-US" dirty="0"/>
              <a:t>	Highest midterm turnout since 1914. </a:t>
            </a:r>
          </a:p>
          <a:p>
            <a:r>
              <a:rPr lang="en-US" dirty="0"/>
              <a:t>	Democrats won 8.6% of the popular vote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First Congress to elect more than 100 women.</a:t>
            </a:r>
          </a:p>
          <a:p>
            <a:r>
              <a:rPr lang="en-US" dirty="0"/>
              <a:t>	35 Ds, 1 R.</a:t>
            </a:r>
          </a:p>
          <a:p>
            <a:r>
              <a:rPr lang="en-US" dirty="0"/>
              <a:t>	Average age of the House freshmen is 45.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Midterms are bad years for presidents.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House: Democrats picked up 42 seats. </a:t>
            </a:r>
          </a:p>
          <a:p>
            <a:pPr lvl="0"/>
            <a:r>
              <a:rPr lang="en-US" dirty="0"/>
              <a:t>235-199</a:t>
            </a:r>
          </a:p>
          <a:p>
            <a:pPr lvl="0"/>
            <a:r>
              <a:rPr lang="en-US" dirty="0"/>
              <a:t>More than 60% of Dems new to the majority</a:t>
            </a:r>
          </a:p>
          <a:p>
            <a:pPr lvl="0"/>
            <a:r>
              <a:rPr lang="en-US" dirty="0"/>
              <a:t>76% of Republicans new to the minority</a:t>
            </a:r>
          </a:p>
          <a:p>
            <a:pPr lvl="0"/>
            <a:r>
              <a:rPr lang="en-US" b="1" dirty="0"/>
              <a:t>New members</a:t>
            </a:r>
            <a:r>
              <a:rPr lang="en-US" dirty="0"/>
              <a:t>: 94.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Senate: Republicans gained 4 (IN, ND, MO, FL). Democrats picked up 2 (NV, AZ). </a:t>
            </a:r>
          </a:p>
          <a:p>
            <a:pPr lvl="0"/>
            <a:r>
              <a:rPr lang="en-US" dirty="0"/>
              <a:t>Republicans had a Senate majority of 51-49. Probable 53-47 after Florida recount.</a:t>
            </a:r>
          </a:p>
          <a:p>
            <a:pPr lvl="0"/>
            <a:r>
              <a:rPr lang="en-US" dirty="0"/>
              <a:t>9 freshmen senators.</a:t>
            </a:r>
          </a:p>
          <a:p>
            <a:pPr lvl="1"/>
            <a:r>
              <a:rPr lang="en-US" dirty="0"/>
              <a:t>7 Rs – Blackburn, Braun (IN), Hawley (MO), Scott (FL), Kramer (ND), Romney. (McSally)</a:t>
            </a:r>
          </a:p>
          <a:p>
            <a:pPr lvl="1"/>
            <a:r>
              <a:rPr lang="en-US" dirty="0"/>
              <a:t>2 Ds – Rosen (NV), </a:t>
            </a:r>
            <a:r>
              <a:rPr lang="en-US" dirty="0" err="1"/>
              <a:t>Sinema</a:t>
            </a:r>
            <a:r>
              <a:rPr lang="en-US" dirty="0"/>
              <a:t> (AZ),  </a:t>
            </a:r>
          </a:p>
          <a:p>
            <a:r>
              <a:rPr lang="en-US" b="1" dirty="0"/>
              <a:t> </a:t>
            </a:r>
            <a:endParaRPr lang="en-US" sz="1100" dirty="0"/>
          </a:p>
          <a:p>
            <a:r>
              <a:rPr lang="en-US" b="1" dirty="0"/>
              <a:t>House Leadership races</a:t>
            </a:r>
            <a:endParaRPr lang="en-US" dirty="0"/>
          </a:p>
          <a:p>
            <a:pPr lvl="0"/>
            <a:r>
              <a:rPr lang="en-US" dirty="0"/>
              <a:t>Pelosi , Hoyer, Clyburn. P and H on top for 16 years. </a:t>
            </a:r>
          </a:p>
          <a:p>
            <a:pPr lvl="0"/>
            <a:r>
              <a:rPr lang="en-US" dirty="0"/>
              <a:t>Roughly 20 anti-Pelosi Democrats. Moulton, Cooper, Perlmutter, Foster, Lynch, etc. Several freshmen: Sherrill, Van Drew, Rose, Cunningham, etc.</a:t>
            </a:r>
          </a:p>
          <a:p>
            <a:pPr lvl="0"/>
            <a:r>
              <a:rPr lang="en-US" dirty="0"/>
              <a:t>12 voted for others. 3 voted present. Won with 220 votes.</a:t>
            </a:r>
          </a:p>
          <a:p>
            <a:pPr lvl="1"/>
            <a:r>
              <a:rPr lang="en-US" dirty="0"/>
              <a:t>Had to concede several things: subcommittee chair, bills on the floor, Select Committee on Modernization, Select Committee on Climate Change, Consent Calendar, motion to vacate the chair, proportional representation on A Committees.</a:t>
            </a:r>
          </a:p>
          <a:p>
            <a:pPr lvl="1"/>
            <a:r>
              <a:rPr lang="en-US" b="1" dirty="0"/>
              <a:t>Most important, term limit. </a:t>
            </a:r>
            <a:endParaRPr lang="en-US" dirty="0"/>
          </a:p>
          <a:p>
            <a:pPr lvl="2"/>
            <a:r>
              <a:rPr lang="en-US" dirty="0"/>
              <a:t>Steny and Clyburn against. </a:t>
            </a:r>
          </a:p>
          <a:p>
            <a:pPr lvl="1"/>
            <a:r>
              <a:rPr lang="en-US" dirty="0"/>
              <a:t>Average age of leadership: 79.</a:t>
            </a:r>
          </a:p>
          <a:p>
            <a:pPr lvl="1"/>
            <a:r>
              <a:rPr lang="en-US" dirty="0"/>
              <a:t>Average age of Democratic freshmen class? 45.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Senate Leadership</a:t>
            </a:r>
            <a:endParaRPr lang="en-US" dirty="0"/>
          </a:p>
          <a:p>
            <a:pPr lvl="0"/>
            <a:r>
              <a:rPr lang="en-US" dirty="0"/>
              <a:t>Mostly the same</a:t>
            </a:r>
          </a:p>
          <a:p>
            <a:pPr lvl="0"/>
            <a:r>
              <a:rPr lang="en-US" dirty="0"/>
              <a:t>McConnell returns as Majority Leader; Thune as Majority Whip</a:t>
            </a:r>
          </a:p>
          <a:p>
            <a:pPr lvl="0"/>
            <a:r>
              <a:rPr lang="en-US" dirty="0"/>
              <a:t>Schumer as Minority Leader; Durbin as Minority Whip</a:t>
            </a:r>
          </a:p>
          <a:p>
            <a:pPr lvl="0"/>
            <a:r>
              <a:rPr lang="en-US" dirty="0"/>
              <a:t>53 majority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Post-election phase</a:t>
            </a:r>
          </a:p>
          <a:p>
            <a:pPr lvl="2"/>
            <a:r>
              <a:rPr lang="en-US" dirty="0"/>
              <a:t>CJR bill passes, Farm bill passes</a:t>
            </a:r>
          </a:p>
          <a:p>
            <a:pPr lvl="2"/>
            <a:r>
              <a:rPr lang="en-US" dirty="0"/>
              <a:t>Shutdown dynamic over appropriations</a:t>
            </a:r>
          </a:p>
          <a:p>
            <a:pPr lvl="0"/>
            <a:endParaRPr 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9305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Congress is more polarized by party/ideology than at any time since the civil war</a:t>
            </a:r>
          </a:p>
          <a:p>
            <a:pPr lvl="2"/>
            <a:r>
              <a:rPr lang="en-US" dirty="0"/>
              <a:t>There is not only no overlap between parties ideologically, there is a huge gap now</a:t>
            </a:r>
          </a:p>
          <a:p>
            <a:pPr lvl="2"/>
            <a:r>
              <a:rPr lang="en-US" dirty="0"/>
              <a:t>You simply can’t count on votes from the other party for partisan legislation</a:t>
            </a:r>
          </a:p>
          <a:p>
            <a:pPr lvl="2"/>
            <a:r>
              <a:rPr lang="en-US" dirty="0"/>
              <a:t>Attracting votes from across the aisle is extremely difficult</a:t>
            </a:r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r>
              <a:rPr lang="en-US" b="1" dirty="0"/>
              <a:t>Factions within both parties, and the effect on leadership</a:t>
            </a:r>
            <a:endParaRPr lang="en-US" dirty="0"/>
          </a:p>
          <a:p>
            <a:pPr lvl="1"/>
            <a:r>
              <a:rPr lang="en-US" dirty="0"/>
              <a:t>Democrats in the House have an array of ideological positions</a:t>
            </a:r>
          </a:p>
          <a:p>
            <a:pPr lvl="2"/>
            <a:r>
              <a:rPr lang="en-US" dirty="0"/>
              <a:t>Seats won from the GOP tend to be swing suburban districts</a:t>
            </a:r>
          </a:p>
          <a:p>
            <a:pPr lvl="2"/>
            <a:r>
              <a:rPr lang="en-US" dirty="0"/>
              <a:t>But leftward shift among Dems replacing safe-seat Dems</a:t>
            </a:r>
          </a:p>
          <a:p>
            <a:pPr lvl="1"/>
            <a:r>
              <a:rPr lang="en-US" dirty="0"/>
              <a:t>Freshmen voices are louder than usual </a:t>
            </a:r>
          </a:p>
          <a:p>
            <a:pPr lvl="2"/>
            <a:r>
              <a:rPr lang="en-US" dirty="0"/>
              <a:t>AOC and others are using modern tools of power to press case</a:t>
            </a:r>
          </a:p>
          <a:p>
            <a:pPr lvl="2"/>
            <a:r>
              <a:rPr lang="en-US" dirty="0"/>
              <a:t>Leadership can’t ignore them as easily as in the past</a:t>
            </a:r>
          </a:p>
          <a:p>
            <a:pPr lvl="1"/>
            <a:r>
              <a:rPr lang="en-US" dirty="0"/>
              <a:t>House GOP will be more unified (opposition always is), but McConnell may have some issues</a:t>
            </a:r>
          </a:p>
          <a:p>
            <a:pPr lvl="2"/>
            <a:r>
              <a:rPr lang="en-US" dirty="0"/>
              <a:t>Gardner, McSally, Collins, Tillis; Romney, Alexander</a:t>
            </a:r>
          </a:p>
          <a:p>
            <a:endParaRPr lang="en-US" altLang="en-US" dirty="0"/>
          </a:p>
          <a:p>
            <a:pPr lvl="0"/>
            <a:r>
              <a:rPr lang="en-US" b="1" dirty="0"/>
              <a:t>This leaves us to the agenda, and agenda setting</a:t>
            </a:r>
            <a:endParaRPr lang="en-US" dirty="0"/>
          </a:p>
          <a:p>
            <a:pPr lvl="1"/>
            <a:r>
              <a:rPr lang="en-US" dirty="0"/>
              <a:t>GOP doesn’t have agenda setting control in the 116</a:t>
            </a:r>
            <a:r>
              <a:rPr lang="en-US" baseline="30000" dirty="0"/>
              <a:t>th</a:t>
            </a:r>
            <a:r>
              <a:rPr lang="en-US" dirty="0"/>
              <a:t> Congress; issues formally will be brought by Dems</a:t>
            </a:r>
          </a:p>
          <a:p>
            <a:pPr lvl="2"/>
            <a:r>
              <a:rPr lang="en-US" dirty="0"/>
              <a:t>Will this get the WH more involved?</a:t>
            </a:r>
          </a:p>
          <a:p>
            <a:pPr lvl="2"/>
            <a:r>
              <a:rPr lang="en-US" dirty="0"/>
              <a:t>Will this keep the GOP from being able to dominate GOP policy</a:t>
            </a:r>
          </a:p>
          <a:p>
            <a:pPr lvl="1"/>
            <a:r>
              <a:rPr lang="en-US" dirty="0"/>
              <a:t>What is the agenda?</a:t>
            </a:r>
          </a:p>
          <a:p>
            <a:pPr lvl="2"/>
            <a:r>
              <a:rPr lang="en-US" dirty="0"/>
              <a:t>Must-pass items: FY2020 </a:t>
            </a:r>
            <a:r>
              <a:rPr lang="en-US" dirty="0" err="1"/>
              <a:t>approprs</a:t>
            </a:r>
            <a:r>
              <a:rPr lang="en-US" dirty="0"/>
              <a:t>/CR, debt limit increase, BCA caps increase</a:t>
            </a:r>
          </a:p>
          <a:p>
            <a:pPr lvl="2"/>
            <a:r>
              <a:rPr lang="en-US" dirty="0"/>
              <a:t>Will pass items: NDAA, small stuff</a:t>
            </a:r>
          </a:p>
          <a:p>
            <a:pPr lvl="2"/>
            <a:r>
              <a:rPr lang="en-US" dirty="0"/>
              <a:t>Fights: everything lese</a:t>
            </a:r>
          </a:p>
          <a:p>
            <a:pPr lvl="1"/>
            <a:r>
              <a:rPr lang="en-US" b="1" dirty="0"/>
              <a:t>Senate legislative priorities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Largely tax legislation</a:t>
            </a:r>
          </a:p>
          <a:p>
            <a:pPr lvl="1"/>
            <a:r>
              <a:rPr lang="en-US" dirty="0"/>
              <a:t>Normally done through expedited process. </a:t>
            </a:r>
          </a:p>
          <a:p>
            <a:pPr lvl="1"/>
            <a:r>
              <a:rPr lang="en-US" dirty="0"/>
              <a:t>2017, Senate ignored filibuster: CRA, judges, exec branch, reconciliation</a:t>
            </a:r>
          </a:p>
          <a:p>
            <a:pPr lvl="0"/>
            <a:r>
              <a:rPr lang="en-US" dirty="0"/>
              <a:t>But with no budget, there is no non-filibuster stuff.</a:t>
            </a:r>
          </a:p>
          <a:p>
            <a:pPr lvl="1"/>
            <a:r>
              <a:rPr lang="en-US" dirty="0"/>
              <a:t>7 most conservative Democrats: Manchin, </a:t>
            </a:r>
            <a:r>
              <a:rPr lang="en-US" dirty="0" err="1"/>
              <a:t>Sinema</a:t>
            </a:r>
            <a:r>
              <a:rPr lang="en-US" dirty="0"/>
              <a:t>, Jones, King, Carper, Tester, Bennet, Warner. </a:t>
            </a:r>
          </a:p>
          <a:p>
            <a:pPr lvl="1"/>
            <a:r>
              <a:rPr lang="en-US" dirty="0"/>
              <a:t>Not going to get many</a:t>
            </a:r>
          </a:p>
          <a:p>
            <a:pPr lvl="0"/>
            <a:r>
              <a:rPr lang="en-US" dirty="0"/>
              <a:t>McConnell will play a lot of defense, and a lot of judges and nominees.</a:t>
            </a:r>
          </a:p>
          <a:p>
            <a:pPr lvl="1"/>
            <a:r>
              <a:rPr lang="en-US" dirty="0"/>
              <a:t>Block minority attempts to govern</a:t>
            </a:r>
          </a:p>
          <a:p>
            <a:pPr lvl="2"/>
            <a:r>
              <a:rPr lang="en-US" dirty="0"/>
              <a:t>Struggled with Yemen vote; CRA legislation to repeal new net neutrality rule</a:t>
            </a:r>
          </a:p>
          <a:p>
            <a:pPr lvl="1"/>
            <a:r>
              <a:rPr lang="en-US" b="1" dirty="0"/>
              <a:t>House legislative priorities</a:t>
            </a:r>
            <a:endParaRPr lang="en-US" dirty="0"/>
          </a:p>
          <a:p>
            <a:pPr lvl="3"/>
            <a:r>
              <a:rPr lang="en-US" dirty="0"/>
              <a:t>Voting rights/democracy bill</a:t>
            </a:r>
          </a:p>
          <a:p>
            <a:pPr lvl="3"/>
            <a:r>
              <a:rPr lang="en-US" dirty="0"/>
              <a:t>Healthcare legislation</a:t>
            </a:r>
          </a:p>
          <a:p>
            <a:pPr lvl="3"/>
            <a:r>
              <a:rPr lang="en-US" dirty="0"/>
              <a:t>Gun control legislation</a:t>
            </a:r>
          </a:p>
          <a:p>
            <a:pPr lvl="3"/>
            <a:r>
              <a:rPr lang="en-US" dirty="0"/>
              <a:t>Infrastructure investment</a:t>
            </a:r>
          </a:p>
          <a:p>
            <a:pPr lvl="3"/>
            <a:r>
              <a:rPr lang="en-US" dirty="0"/>
              <a:t>Prescription drug bills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A rather unique situation with  congressional republicans and President Trump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On legislation in 115</a:t>
            </a:r>
            <a:r>
              <a:rPr lang="en-US" baseline="30000" dirty="0"/>
              <a:t>th</a:t>
            </a:r>
            <a:r>
              <a:rPr lang="en-US" dirty="0"/>
              <a:t> Congress, he seems entirely hands off, almost a cheerleader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GOP agenda, not a Trump agenda: tax cuts, judges, budget (not trade/immigration, </a:t>
            </a:r>
            <a:r>
              <a:rPr lang="en-US" dirty="0" err="1"/>
              <a:t>infrastruct</a:t>
            </a:r>
            <a:r>
              <a:rPr lang="en-US" dirty="0"/>
              <a:t>, cuts)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Nifty compromise: GOP gets policies, Trump gets credit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Policymaking at Capitol, not at WH; poor coordination of effort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all changed with the shutdown; Trump being more forceful, assertive legislatively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/>
              <a:t> IMPEACHMENT – focal point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	reflected and intensified the dynamics of the 116</a:t>
            </a:r>
            <a:r>
              <a:rPr lang="en-US" altLang="en-US" baseline="30000" dirty="0"/>
              <a:t>th</a:t>
            </a:r>
            <a:r>
              <a:rPr lang="en-US" altLang="en-US" dirty="0"/>
              <a:t> Congress --- divided government, polarized parties, a peculiar relationship with POTUS</a:t>
            </a:r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The Nature of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Presented by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657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February 2023</a:t>
            </a:r>
            <a:endParaRPr lang="en-US" sz="2400" dirty="0"/>
          </a:p>
        </p:txBody>
      </p:sp>
      <p:pic>
        <p:nvPicPr>
          <p:cNvPr id="5" name="Picture 2" descr="2016 United States presidential election - Wikipedia">
            <a:extLst>
              <a:ext uri="{FF2B5EF4-FFF2-40B4-BE49-F238E27FC236}">
                <a16:creationId xmlns:a16="http://schemas.microsoft.com/office/drawing/2014/main" xmlns="" id="{AC0CDCFE-8698-4DC7-A81D-A9D5794A9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877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ronavirus changes everything — and nothing — as Congress returns ...">
            <a:extLst>
              <a:ext uri="{FF2B5EF4-FFF2-40B4-BE49-F238E27FC236}">
                <a16:creationId xmlns:a16="http://schemas.microsoft.com/office/drawing/2014/main" xmlns="" id="{F13C7A97-1F6F-40CB-9EC8-D8FD9BF0E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5" y="2043557"/>
            <a:ext cx="1806489" cy="120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2016 United States presidential election - Wikipedia">
            <a:extLst>
              <a:ext uri="{FF2B5EF4-FFF2-40B4-BE49-F238E27FC236}">
                <a16:creationId xmlns:a16="http://schemas.microsoft.com/office/drawing/2014/main" xmlns="" id="{127A8A39-31F5-41B3-806D-1AB20FFBD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401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Joe Biden news &amp; latest pictures from Newsweek.com">
            <a:extLst>
              <a:ext uri="{FF2B5EF4-FFF2-40B4-BE49-F238E27FC236}">
                <a16:creationId xmlns:a16="http://schemas.microsoft.com/office/drawing/2014/main" xmlns="" id="{77591F80-44F7-4E62-9A23-5A2FBD7C0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43557"/>
            <a:ext cx="1828800" cy="122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An Unusual System of Government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086349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34" name="Picture 10" descr="Timeline: Despite GOP's Failure To Repeal Obamacare, The ACA Has ...">
            <a:extLst>
              <a:ext uri="{FF2B5EF4-FFF2-40B4-BE49-F238E27FC236}">
                <a16:creationId xmlns:a16="http://schemas.microsoft.com/office/drawing/2014/main" xmlns="" id="{AF6FC511-429B-433D-8C1B-5A3EC99EA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13" y="4719923"/>
            <a:ext cx="2175835" cy="144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ustice Neil Gorsuch Leans Conservative, Fulfilling Expectations - WSJ">
            <a:extLst>
              <a:ext uri="{FF2B5EF4-FFF2-40B4-BE49-F238E27FC236}">
                <a16:creationId xmlns:a16="http://schemas.microsoft.com/office/drawing/2014/main" xmlns="" id="{385996BD-9AD4-4456-9F5A-3C482638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75" y="3182573"/>
            <a:ext cx="2092556" cy="14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xmlns="" id="{99D537E0-DDD0-46B8-B982-AE4CC0253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2" y="1536854"/>
            <a:ext cx="3400801" cy="4597622"/>
          </a:xfrm>
          <a:prstGeom prst="rect">
            <a:avLst/>
          </a:prstGeom>
        </p:spPr>
      </p:pic>
      <p:pic>
        <p:nvPicPr>
          <p:cNvPr id="18" name="Picture 17" descr="A picture containing person, indoor, table, sitting&#10;&#10;Description automatically generated">
            <a:extLst>
              <a:ext uri="{FF2B5EF4-FFF2-40B4-BE49-F238E27FC236}">
                <a16:creationId xmlns:a16="http://schemas.microsoft.com/office/drawing/2014/main" xmlns="" id="{07BBD391-6FD7-456D-9227-1CA2DB942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9" y="1606520"/>
            <a:ext cx="2173535" cy="1448506"/>
          </a:xfrm>
          <a:prstGeom prst="rect">
            <a:avLst/>
          </a:prstGeom>
        </p:spPr>
      </p:pic>
      <p:pic>
        <p:nvPicPr>
          <p:cNvPr id="30" name="Picture 2" descr="2016 United States presidential election - Wikipedia">
            <a:extLst>
              <a:ext uri="{FF2B5EF4-FFF2-40B4-BE49-F238E27FC236}">
                <a16:creationId xmlns:a16="http://schemas.microsoft.com/office/drawing/2014/main" xmlns="" id="{E7032A4B-84A7-4D21-88F7-C59FD8D0A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687" y="1683955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xmlns="" id="{F6335009-C9DB-43D4-89DB-8BF3DFA5ED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8" y="3198935"/>
            <a:ext cx="2156355" cy="1443403"/>
          </a:xfrm>
          <a:prstGeom prst="rect">
            <a:avLst/>
          </a:prstGeom>
        </p:spPr>
      </p:pic>
      <p:pic>
        <p:nvPicPr>
          <p:cNvPr id="22" name="Picture 21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xmlns="" id="{7AB2FEE1-6392-44CF-8E24-041FD395C7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802" y="4756837"/>
            <a:ext cx="2035302" cy="137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3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Founders and Their Experiences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3962400" y="1634059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xmlns="" id="{93BCA073-8422-4B12-9CBC-7CD5F732F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46" y="1413554"/>
            <a:ext cx="3145020" cy="2180547"/>
          </a:xfrm>
          <a:prstGeom prst="rect">
            <a:avLst/>
          </a:prstGeom>
        </p:spPr>
      </p:pic>
      <p:pic>
        <p:nvPicPr>
          <p:cNvPr id="18" name="Picture 17" descr="A person sitting in a chair&#10;&#10;Description automatically generated">
            <a:extLst>
              <a:ext uri="{FF2B5EF4-FFF2-40B4-BE49-F238E27FC236}">
                <a16:creationId xmlns:a16="http://schemas.microsoft.com/office/drawing/2014/main" xmlns="" id="{4D314006-DAB6-448F-B041-271E24BBF4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195" y="1418748"/>
            <a:ext cx="2620819" cy="2620819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xmlns="" id="{2B35F2A5-75CC-4F5A-8A57-162B0C574C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75" y="3846931"/>
            <a:ext cx="3241787" cy="2300877"/>
          </a:xfrm>
          <a:prstGeom prst="rect">
            <a:avLst/>
          </a:prstGeom>
        </p:spPr>
      </p:pic>
      <p:pic>
        <p:nvPicPr>
          <p:cNvPr id="22" name="Picture 21" descr="A picture containing text, map&#10;&#10;Description automatically generated">
            <a:extLst>
              <a:ext uri="{FF2B5EF4-FFF2-40B4-BE49-F238E27FC236}">
                <a16:creationId xmlns:a16="http://schemas.microsoft.com/office/drawing/2014/main" xmlns="" id="{E8387BA9-96D9-4BAF-AF26-38EC847B16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316" y="1392133"/>
            <a:ext cx="1634238" cy="2622979"/>
          </a:xfrm>
          <a:prstGeom prst="rect">
            <a:avLst/>
          </a:prstGeom>
        </p:spPr>
      </p:pic>
      <p:pic>
        <p:nvPicPr>
          <p:cNvPr id="24" name="Picture 23" descr="A picture containing rug, building, table&#10;&#10;Description automatically generated">
            <a:extLst>
              <a:ext uri="{FF2B5EF4-FFF2-40B4-BE49-F238E27FC236}">
                <a16:creationId xmlns:a16="http://schemas.microsoft.com/office/drawing/2014/main" xmlns="" id="{BC747876-CDD8-46AD-9820-46A42DD4F8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88" y="4433456"/>
            <a:ext cx="2638546" cy="1674822"/>
          </a:xfrm>
          <a:prstGeom prst="rect">
            <a:avLst/>
          </a:prstGeom>
        </p:spPr>
      </p:pic>
      <p:pic>
        <p:nvPicPr>
          <p:cNvPr id="26" name="Picture 25" descr="A picture containing person, man, woman, standing&#10;&#10;Description automatically generated">
            <a:extLst>
              <a:ext uri="{FF2B5EF4-FFF2-40B4-BE49-F238E27FC236}">
                <a16:creationId xmlns:a16="http://schemas.microsoft.com/office/drawing/2014/main" xmlns="" id="{F275D653-C39D-467D-9461-2AC7A3C516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4064" y="4395208"/>
            <a:ext cx="1238869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Recreating the English Mixed System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09891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2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xmlns="" id="{A1EA6114-CA74-4C99-8305-CD136E0151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799" y="1509891"/>
            <a:ext cx="3400801" cy="4597622"/>
          </a:xfrm>
          <a:prstGeom prst="rect">
            <a:avLst/>
          </a:prstGeom>
        </p:spPr>
      </p:pic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xmlns="" id="{1A1278D3-4B9E-4642-9B03-26DB7BFEF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2" y="1483448"/>
            <a:ext cx="3405148" cy="2360903"/>
          </a:xfrm>
          <a:prstGeom prst="rect">
            <a:avLst/>
          </a:prstGeom>
        </p:spPr>
      </p:pic>
      <p:pic>
        <p:nvPicPr>
          <p:cNvPr id="18" name="Picture 17" descr="A close up of a newspaper&#10;&#10;Description automatically generated">
            <a:extLst>
              <a:ext uri="{FF2B5EF4-FFF2-40B4-BE49-F238E27FC236}">
                <a16:creationId xmlns:a16="http://schemas.microsoft.com/office/drawing/2014/main" xmlns="" id="{ECA16F6D-DA51-4B08-B14E-012CE2D4A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042648"/>
            <a:ext cx="3412441" cy="192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What Does Congress Actually Do?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34256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100" name="Picture 4" descr="House Freedom Caucus: What to Know About the Group | Time">
            <a:extLst>
              <a:ext uri="{FF2B5EF4-FFF2-40B4-BE49-F238E27FC236}">
                <a16:creationId xmlns:a16="http://schemas.microsoft.com/office/drawing/2014/main" xmlns="" id="{1B16A3EA-4223-4F37-8DFB-5C8922286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34256"/>
            <a:ext cx="3556915" cy="20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xmlns="" id="{416A1E58-93C1-447D-9D10-6A968F8BD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73" y="3710393"/>
            <a:ext cx="3563841" cy="2351145"/>
          </a:xfrm>
          <a:prstGeom prst="rect">
            <a:avLst/>
          </a:prstGeom>
        </p:spPr>
      </p:pic>
      <p:pic>
        <p:nvPicPr>
          <p:cNvPr id="18" name="Picture 17" descr="A large crowd of people in a room&#10;&#10;Description automatically generated">
            <a:extLst>
              <a:ext uri="{FF2B5EF4-FFF2-40B4-BE49-F238E27FC236}">
                <a16:creationId xmlns:a16="http://schemas.microsoft.com/office/drawing/2014/main" xmlns="" id="{639A546C-59E2-4246-9BE2-640B0BE6EB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1541174"/>
            <a:ext cx="3263951" cy="2004518"/>
          </a:xfrm>
          <a:prstGeom prst="rect">
            <a:avLst/>
          </a:prstGeom>
        </p:spPr>
      </p:pic>
      <p:pic>
        <p:nvPicPr>
          <p:cNvPr id="20" name="Picture 19" descr="A group of people sitting in front of a window&#10;&#10;Description automatically generated">
            <a:extLst>
              <a:ext uri="{FF2B5EF4-FFF2-40B4-BE49-F238E27FC236}">
                <a16:creationId xmlns:a16="http://schemas.microsoft.com/office/drawing/2014/main" xmlns="" id="{90208F97-E3D5-4D63-91B6-8DC881B97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3744347"/>
            <a:ext cx="3265326" cy="231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Why Do People Hate Congress?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419600" y="152400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close up of a map&#10;&#10;Description automatically generated">
            <a:extLst>
              <a:ext uri="{FF2B5EF4-FFF2-40B4-BE49-F238E27FC236}">
                <a16:creationId xmlns:a16="http://schemas.microsoft.com/office/drawing/2014/main" xmlns="" id="{E50A95F8-4C3D-4E37-AF38-07C00A19C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8" y="1579843"/>
            <a:ext cx="3667125" cy="1918389"/>
          </a:xfrm>
          <a:prstGeom prst="rect">
            <a:avLst/>
          </a:prstGeom>
        </p:spPr>
      </p:pic>
      <p:pic>
        <p:nvPicPr>
          <p:cNvPr id="18" name="Picture 1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xmlns="" id="{97048840-6CC3-452C-8B79-8F569EDD8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262" y="1920753"/>
            <a:ext cx="3967751" cy="3154362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xmlns="" id="{97DC80E0-53E1-44FF-92F4-D0169BF86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3935074"/>
            <a:ext cx="3667124" cy="205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596</Words>
  <Application>Microsoft Office PowerPoint</Application>
  <PresentationFormat>On-screen Show (4:3)</PresentationFormat>
  <Paragraphs>172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The Nature of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Matt Glassman</cp:lastModifiedBy>
  <cp:revision>34</cp:revision>
  <cp:lastPrinted>2020-05-05T11:47:59Z</cp:lastPrinted>
  <dcterms:created xsi:type="dcterms:W3CDTF">2020-03-09T18:52:31Z</dcterms:created>
  <dcterms:modified xsi:type="dcterms:W3CDTF">2023-02-27T16:11:23Z</dcterms:modified>
</cp:coreProperties>
</file>