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1" r:id="rId2"/>
    <p:sldId id="257" r:id="rId3"/>
    <p:sldId id="258" r:id="rId4"/>
    <p:sldId id="372" r:id="rId5"/>
    <p:sldId id="376" r:id="rId6"/>
    <p:sldId id="351" r:id="rId7"/>
    <p:sldId id="354" r:id="rId8"/>
    <p:sldId id="368" r:id="rId9"/>
    <p:sldId id="358" r:id="rId10"/>
    <p:sldId id="316" r:id="rId11"/>
    <p:sldId id="369" r:id="rId12"/>
    <p:sldId id="349" r:id="rId13"/>
    <p:sldId id="364" r:id="rId14"/>
    <p:sldId id="370" r:id="rId15"/>
    <p:sldId id="362" r:id="rId16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29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97" d="100"/>
          <a:sy n="97" d="100"/>
        </p:scale>
        <p:origin x="106" y="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  <p:guide orient="horz" pos="2212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[hist08z1_fy2023.xlsx]Sheet1!$A$12</c:f>
              <c:strCache>
                <c:ptCount val="1"/>
                <c:pt idx="0">
                  <c:v>2010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[hist08z1_fy2023.xlsx]Sheet1!$C$12,[hist08z1_fy2023.xlsx]Sheet1!$D$12,[hist08z1_fy2023.xlsx]Sheet1!$E$12,[hist08z1_fy2023.xlsx]Sheet1!$F$12,[hist08z1_fy2023.xlsx]Sheet1!$G$12,[hist08z1_fy2023.xlsx]Sheet1!$H$12</c:f>
              <c:numCache>
                <c:formatCode>##,##0.0</c:formatCode>
                <c:ptCount val="6"/>
                <c:pt idx="0">
                  <c:v>688.9</c:v>
                </c:pt>
                <c:pt idx="1">
                  <c:v>658.3</c:v>
                </c:pt>
                <c:pt idx="2">
                  <c:v>700.8</c:v>
                </c:pt>
                <c:pt idx="3">
                  <c:v>446.5</c:v>
                </c:pt>
                <c:pt idx="4">
                  <c:v>272.8</c:v>
                </c:pt>
                <c:pt idx="5">
                  <c:v>196.2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4A-4764-AA28-82B717F56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[hist08z1_fy2023.xlsx]Sheet1!$A$10</c:f>
              <c:strCache>
                <c:ptCount val="1"/>
                <c:pt idx="0">
                  <c:v>2000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[hist08z1_fy2023.xlsx]Sheet1!$C$10,[hist08z1_fy2023.xlsx]Sheet1!$D$10,[hist08z1_fy2023.xlsx]Sheet1!$E$10,[hist08z1_fy2023.xlsx]Sheet1!$F$10,[hist08z1_fy2023.xlsx]Sheet1!$G$10,[hist08z1_fy2023.xlsx]Sheet1!$H$10</c:f>
              <c:numCache>
                <c:formatCode>##,##0.0</c:formatCode>
                <c:ptCount val="6"/>
                <c:pt idx="0">
                  <c:v>295</c:v>
                </c:pt>
                <c:pt idx="1">
                  <c:v>319.7</c:v>
                </c:pt>
                <c:pt idx="2">
                  <c:v>406</c:v>
                </c:pt>
                <c:pt idx="3">
                  <c:v>194.1</c:v>
                </c:pt>
                <c:pt idx="4">
                  <c:v>117.9</c:v>
                </c:pt>
                <c:pt idx="5">
                  <c:v>222.9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27-430B-A1B9-FF9EE0FE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[hist08z1_fy2023.xlsx]Sheet1!$A$6</c:f>
              <c:strCache>
                <c:ptCount val="1"/>
                <c:pt idx="0">
                  <c:v>1980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[hist08z1_fy2023.xlsx]Sheet1!$C$6,[hist08z1_fy2023.xlsx]Sheet1!$D$6,[hist08z1_fy2023.xlsx]Sheet1!$E$6,[hist08z1_fy2023.xlsx]Sheet1!$F$6,[hist08z1_fy2023.xlsx]Sheet1!$G$6,[hist08z1_fy2023.xlsx]Sheet1!$H$6</c:f>
              <c:numCache>
                <c:formatCode>##,##0.0</c:formatCode>
                <c:ptCount val="6"/>
                <c:pt idx="0">
                  <c:v>134.6</c:v>
                </c:pt>
                <c:pt idx="1">
                  <c:v>141.69999999999999</c:v>
                </c:pt>
                <c:pt idx="2">
                  <c:v>117.1</c:v>
                </c:pt>
                <c:pt idx="3">
                  <c:v>31</c:v>
                </c:pt>
                <c:pt idx="4">
                  <c:v>14</c:v>
                </c:pt>
                <c:pt idx="5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13-4FD9-9A1D-AC9525214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[hist08z1_fy2023.xlsx]Sheet1!$A$3</c:f>
              <c:strCache>
                <c:ptCount val="1"/>
                <c:pt idx="0">
                  <c:v>1965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[hist08z1_fy2023.xlsx]Sheet1!$C$3,[hist08z1_fy2023.xlsx]Sheet1!$D$3,[hist08z1_fy2023.xlsx]Sheet1!$E$3,[hist08z1_fy2023.xlsx]Sheet1!$F$3,[hist08z1_fy2023.xlsx]Sheet1!$G$3,[hist08z1_fy2023.xlsx]Sheet1!$H$3</c:f>
              <c:numCache>
                <c:formatCode>##,##0.0</c:formatCode>
                <c:ptCount val="6"/>
                <c:pt idx="0">
                  <c:v>51</c:v>
                </c:pt>
                <c:pt idx="1">
                  <c:v>26.8</c:v>
                </c:pt>
                <c:pt idx="2">
                  <c:v>17.100000000000001</c:v>
                </c:pt>
                <c:pt idx="3">
                  <c:v>0</c:v>
                </c:pt>
                <c:pt idx="4">
                  <c:v>0.3</c:v>
                </c:pt>
                <c:pt idx="5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1E-4B89-84C1-74F6DF239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categories.xlsx]Sheet1'!$C$16:$H$16</c:f>
              <c:numCache>
                <c:formatCode>##,##0.0</c:formatCode>
                <c:ptCount val="6"/>
                <c:pt idx="0">
                  <c:v>752.1</c:v>
                </c:pt>
                <c:pt idx="1">
                  <c:v>912.2</c:v>
                </c:pt>
                <c:pt idx="2">
                  <c:v>1212.5</c:v>
                </c:pt>
                <c:pt idx="3">
                  <c:v>747.2</c:v>
                </c:pt>
                <c:pt idx="4">
                  <c:v>591.9</c:v>
                </c:pt>
                <c:pt idx="5">
                  <c:v>475.9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3-49D2-87E4-D0E0258BC8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categories.xlsx]Sheet1'!$C$17:$H$17</c:f>
              <c:numCache>
                <c:formatCode>##,##0.0</c:formatCode>
                <c:ptCount val="6"/>
                <c:pt idx="0">
                  <c:v>940.6</c:v>
                </c:pt>
                <c:pt idx="1">
                  <c:v>1023.9</c:v>
                </c:pt>
                <c:pt idx="2">
                  <c:v>1841.7</c:v>
                </c:pt>
                <c:pt idx="3">
                  <c:v>1251.5</c:v>
                </c:pt>
                <c:pt idx="4">
                  <c:v>699.2</c:v>
                </c:pt>
                <c:pt idx="5">
                  <c:v>960.3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7-45BF-8105-A9BA1408B7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4" y="4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18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79950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7" tIns="46067" rIns="92137" bIns="46067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960" y="6670802"/>
            <a:ext cx="4033023" cy="351095"/>
          </a:xfrm>
          <a:prstGeom prst="rect">
            <a:avLst/>
          </a:prstGeom>
        </p:spPr>
        <p:txBody>
          <a:bodyPr vert="horz" lIns="92137" tIns="46067" rIns="92137" bIns="46067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30069" y="3335495"/>
            <a:ext cx="7448963" cy="316063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0471" y="3281320"/>
            <a:ext cx="7285799" cy="3108051"/>
          </a:xfrm>
          <a:prstGeom prst="rect">
            <a:avLst/>
          </a:prstGeom>
        </p:spPr>
        <p:txBody>
          <a:bodyPr/>
          <a:lstStyle/>
          <a:p>
            <a:pPr defTabSz="915770">
              <a:defRPr>
                <a:uFillTx/>
              </a:defRPr>
            </a:pP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7/17/2024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Summer </a:t>
            </a:r>
            <a:r>
              <a:rPr lang="en-US" sz="2400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Spending by Category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36391"/>
              </p:ext>
            </p:extLst>
          </p:nvPr>
        </p:nvGraphicFramePr>
        <p:xfrm>
          <a:off x="3962400" y="3962400"/>
          <a:ext cx="3733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083636"/>
              </p:ext>
            </p:extLst>
          </p:nvPr>
        </p:nvGraphicFramePr>
        <p:xfrm>
          <a:off x="7848600" y="3962400"/>
          <a:ext cx="41910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220842"/>
              </p:ext>
            </p:extLst>
          </p:nvPr>
        </p:nvGraphicFramePr>
        <p:xfrm>
          <a:off x="0" y="36576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142104"/>
              </p:ext>
            </p:extLst>
          </p:nvPr>
        </p:nvGraphicFramePr>
        <p:xfrm>
          <a:off x="8077200" y="1371600"/>
          <a:ext cx="3962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585673"/>
              </p:ext>
            </p:extLst>
          </p:nvPr>
        </p:nvGraphicFramePr>
        <p:xfrm>
          <a:off x="3886200" y="1371600"/>
          <a:ext cx="38862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273297"/>
              </p:ext>
            </p:extLst>
          </p:nvPr>
        </p:nvGraphicFramePr>
        <p:xfrm>
          <a:off x="152400" y="1219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135080"/>
              </p:ext>
            </p:extLst>
          </p:nvPr>
        </p:nvGraphicFramePr>
        <p:xfrm>
          <a:off x="3886200" y="4206226"/>
          <a:ext cx="4267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05400" y="4170367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2022</a:t>
            </a: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292460"/>
              </p:ext>
            </p:extLst>
          </p:nvPr>
        </p:nvGraphicFramePr>
        <p:xfrm>
          <a:off x="8077200" y="4003631"/>
          <a:ext cx="3962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67800" y="398570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2028 Est.</a:t>
            </a:r>
          </a:p>
        </p:txBody>
      </p:sp>
    </p:spTree>
    <p:extLst>
      <p:ext uri="{BB962C8B-B14F-4D97-AF65-F5344CB8AC3E}">
        <p14:creationId xmlns:p14="http://schemas.microsoft.com/office/powerpoint/2010/main" val="3193672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6036"/>
            <a:ext cx="751486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2321B5-9821-47BF-B161-CA9510DAB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769" y="381000"/>
            <a:ext cx="4648200" cy="46286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715406-C534-43C7-A3BF-0909800C5FC7}"/>
              </a:ext>
            </a:extLst>
          </p:cNvPr>
          <p:cNvSpPr txBox="1"/>
          <p:nvPr/>
        </p:nvSpPr>
        <p:spPr>
          <a:xfrm>
            <a:off x="7924800" y="5163004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https://crsreports.congress.gov/product/pdf/RS/RS22331/47</a:t>
            </a:r>
          </a:p>
        </p:txBody>
      </p:sp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How we </a:t>
            </a:r>
            <a:r>
              <a:rPr lang="en-US"/>
              <a:t>fix? Growth </a:t>
            </a:r>
            <a:r>
              <a:rPr lang="en-US" dirty="0"/>
              <a:t>potential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6248400"/>
            <a:ext cx="541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https://www.cbo.gov/system/files/2024-02/59710-Outlook-2024.pdf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D63588-0CC4-4AFA-B666-4F1D03ACC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41" y="1447552"/>
            <a:ext cx="5768657" cy="43734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BAE1C6-F338-4F0E-85B8-33AA8191A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150" y="2438400"/>
            <a:ext cx="5765669" cy="27213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ABC096-4F5F-4A88-87D5-116F000C428A}"/>
              </a:ext>
            </a:extLst>
          </p:cNvPr>
          <p:cNvSpPr txBox="1"/>
          <p:nvPr/>
        </p:nvSpPr>
        <p:spPr>
          <a:xfrm>
            <a:off x="6572738" y="6248400"/>
            <a:ext cx="502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https://www.cbo.gov/system/files/2024-01/59697-Demographic-Outlook.pdf</a:t>
            </a:r>
          </a:p>
        </p:txBody>
      </p:sp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B3C02-45B5-4910-9893-9E13B99D4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Revenue?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9FCFD-4997-4E19-8D25-045A1AF13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516562"/>
            <a:ext cx="10396447" cy="1066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9310EC-8817-4CF7-B01D-53C26C8DFAA6}"/>
              </a:ext>
            </a:extLst>
          </p:cNvPr>
          <p:cNvCxnSpPr/>
          <p:nvPr/>
        </p:nvCxnSpPr>
        <p:spPr>
          <a:xfrm>
            <a:off x="1981200" y="6487879"/>
            <a:ext cx="3124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7DDE873-4075-4F73-B4BF-68D58C26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15413"/>
            <a:ext cx="6279347" cy="44011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8F66B4-5165-477E-B623-4D224F684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388705"/>
            <a:ext cx="5051606" cy="4127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386CDCF-3380-4AC5-B746-9A1AA799B186}"/>
              </a:ext>
            </a:extLst>
          </p:cNvPr>
          <p:cNvSpPr/>
          <p:nvPr/>
        </p:nvSpPr>
        <p:spPr>
          <a:xfrm>
            <a:off x="10287000" y="3124200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D81667-8925-417E-9E39-5062D80ACA2B}"/>
              </a:ext>
            </a:extLst>
          </p:cNvPr>
          <p:cNvCxnSpPr>
            <a:cxnSpLocks/>
          </p:cNvCxnSpPr>
          <p:nvPr/>
        </p:nvCxnSpPr>
        <p:spPr>
          <a:xfrm>
            <a:off x="7086600" y="4572000"/>
            <a:ext cx="1905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9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53CDF1-E832-ADE7-03A1-9DCC44094235}"/>
              </a:ext>
            </a:extLst>
          </p:cNvPr>
          <p:cNvSpPr txBox="1"/>
          <p:nvPr/>
        </p:nvSpPr>
        <p:spPr>
          <a:xfrm>
            <a:off x="6705600" y="304800"/>
            <a:ext cx="4897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Revenue Versus Other Developed Countries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869282-73BF-8AB5-E89B-1ED507C75CF0}"/>
              </a:ext>
            </a:extLst>
          </p:cNvPr>
          <p:cNvSpPr txBox="1"/>
          <p:nvPr/>
        </p:nvSpPr>
        <p:spPr>
          <a:xfrm>
            <a:off x="304800" y="44958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Raises </a:t>
            </a:r>
          </a:p>
          <a:p>
            <a:pPr algn="ctr"/>
            <a:r>
              <a:rPr lang="en-US" sz="4800" dirty="0">
                <a:solidFill>
                  <a:srgbClr val="FF0000"/>
                </a:solidFill>
              </a:rPr>
              <a:t>Revenue Differently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6E75A5-EC9E-42F7-AFC3-9FDAA08D2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16" y="325919"/>
            <a:ext cx="5763764" cy="3407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25822A-4F72-45C4-8E54-6C9446D6C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580" y="2849319"/>
            <a:ext cx="6020620" cy="3731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B8DCBF-A282-456F-A9FE-569CB80C3544}"/>
              </a:ext>
            </a:extLst>
          </p:cNvPr>
          <p:cNvSpPr txBox="1"/>
          <p:nvPr/>
        </p:nvSpPr>
        <p:spPr>
          <a:xfrm>
            <a:off x="381000" y="6477000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https://www.oecd.org/tax/revenue-statistics-united-states.pdf</a:t>
            </a:r>
          </a:p>
        </p:txBody>
      </p:sp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6025" y="-23648"/>
            <a:ext cx="760095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Debt over the long haul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1639C5-D259-41C8-A479-B10AA80D2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519" y="708475"/>
            <a:ext cx="5690962" cy="5715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E8163F-907C-44C7-9AB9-7321083D311C}"/>
              </a:ext>
            </a:extLst>
          </p:cNvPr>
          <p:cNvSpPr txBox="1"/>
          <p:nvPr/>
        </p:nvSpPr>
        <p:spPr>
          <a:xfrm>
            <a:off x="1295400" y="6423475"/>
            <a:ext cx="998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https://www.cbo.gov/system/files/2024-03/59711-Long-Term-Outlook-2024.pdf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94F3E-D385-0E4A-652A-2C2D0270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72800" cy="1143000"/>
          </a:xfrm>
        </p:spPr>
        <p:txBody>
          <a:bodyPr/>
          <a:lstStyle/>
          <a:p>
            <a:r>
              <a:rPr lang="en-US" dirty="0"/>
              <a:t>If You Take Things Off the Table</a:t>
            </a:r>
          </a:p>
        </p:txBody>
      </p:sp>
      <p:pic>
        <p:nvPicPr>
          <p:cNvPr id="4" name="chart">
            <a:extLst>
              <a:ext uri="{FF2B5EF4-FFF2-40B4-BE49-F238E27FC236}">
                <a16:creationId xmlns:a16="http://schemas.microsoft.com/office/drawing/2014/main" id="{B71BD295-FE9B-3F33-B2B3-31AA991C3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46" y="1143000"/>
            <a:ext cx="9914107" cy="560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48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0203B-B69E-A97C-2378-570A37520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43" y="596934"/>
            <a:ext cx="5477381" cy="30484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677B5-3036-C4EF-38A3-B03E85844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596933"/>
            <a:ext cx="5206326" cy="3048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9D6B53-4147-FE6D-16AC-32329D911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45343"/>
            <a:ext cx="5477381" cy="29840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B5A03B-D241-1383-1C89-AB7241FA1278}"/>
              </a:ext>
            </a:extLst>
          </p:cNvPr>
          <p:cNvSpPr txBox="1"/>
          <p:nvPr/>
        </p:nvSpPr>
        <p:spPr>
          <a:xfrm>
            <a:off x="914400" y="152400"/>
            <a:ext cx="1036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we got here - From Riches to Rags – Committee for a Responsible Federal Budget – crft.org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D51E69-B058-72F8-AA29-938AB4A02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3696779"/>
            <a:ext cx="5573189" cy="29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9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4"/>
            <a:ext cx="10296525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3624" y="5791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https://www.cbo.gov/system/files/2024-03/59711-Long-Term-Outlook-2024.pdf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10600" y="16002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Estimates over the last three years have gone down for Additional Cost Growth </a:t>
            </a:r>
            <a:r>
              <a:rPr lang="en-US" dirty="0">
                <a:solidFill>
                  <a:srgbClr val="FF0000"/>
                </a:solidFill>
              </a:rPr>
              <a:t>(-0.4) </a:t>
            </a:r>
            <a:r>
              <a:rPr lang="en-US" dirty="0"/>
              <a:t>and Aging </a:t>
            </a:r>
            <a:r>
              <a:rPr lang="en-US" dirty="0">
                <a:solidFill>
                  <a:srgbClr val="FF0000"/>
                </a:solidFill>
              </a:rPr>
              <a:t>(-0.1).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02E3C-1002-4640-8BFA-9EC024CD2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199"/>
            <a:ext cx="7597798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BB18-1506-C09A-C514-420DDF751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Security Trust Fund Empty in 2034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867D96-CEB0-2709-4046-C742BCB9BD0F}"/>
              </a:ext>
            </a:extLst>
          </p:cNvPr>
          <p:cNvSpPr txBox="1"/>
          <p:nvPr/>
        </p:nvSpPr>
        <p:spPr>
          <a:xfrm>
            <a:off x="685800" y="5731741"/>
            <a:ext cx="1082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2035, </a:t>
            </a:r>
            <a:r>
              <a:rPr lang="en-US" sz="2800" dirty="0">
                <a:solidFill>
                  <a:srgbClr val="FF0000"/>
                </a:solidFill>
              </a:rPr>
              <a:t>only 83% </a:t>
            </a:r>
            <a:r>
              <a:rPr lang="en-US" sz="2800" dirty="0"/>
              <a:t>of benefits due can be paid by Social Security revenue.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1659" y="6289193"/>
            <a:ext cx="441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https://www.ssa.gov/oact/TR/2023/II_D_project.html#133064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280" y="1219199"/>
            <a:ext cx="3555120" cy="423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7340" y="5424100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https://www.cbo.gov/system/files/2022-07/57971-LTBO.pdf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31FBAF-7EC7-41C8-AC7E-D40891EEE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99" y="1232337"/>
            <a:ext cx="5452401" cy="455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98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A410F3-4CAC-4177-8C73-7DE1FF5C0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6" y="152400"/>
            <a:ext cx="5853707" cy="434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1752600" y="506569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7D116-DBD5-4752-8489-6CDCC75A4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38200"/>
            <a:ext cx="5557996" cy="3230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FBCBFF-A253-4A69-934C-7D0D33B05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9062"/>
            <a:ext cx="5761325" cy="4419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3F88F7-BE88-4E6E-88D9-9DFEB131998A}"/>
              </a:ext>
            </a:extLst>
          </p:cNvPr>
          <p:cNvSpPr txBox="1"/>
          <p:nvPr/>
        </p:nvSpPr>
        <p:spPr>
          <a:xfrm>
            <a:off x="10287000" y="53340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May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E66D92-9088-4F6F-B29B-1035C6E9B45B}"/>
              </a:ext>
            </a:extLst>
          </p:cNvPr>
          <p:cNvSpPr txBox="1"/>
          <p:nvPr/>
        </p:nvSpPr>
        <p:spPr>
          <a:xfrm>
            <a:off x="4455950" y="45106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Feb 2024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68796</TotalTime>
  <Words>299</Words>
  <Application>Microsoft Office PowerPoint</Application>
  <PresentationFormat>Widescreen</PresentationFormat>
  <Paragraphs>40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If You Take Things Off the Table</vt:lpstr>
      <vt:lpstr>PowerPoint Presentation</vt:lpstr>
      <vt:lpstr>PowerPoint Presentation</vt:lpstr>
      <vt:lpstr>PowerPoint Presentation</vt:lpstr>
      <vt:lpstr>Social Security Trust Fund Empty in 2034</vt:lpstr>
      <vt:lpstr>PowerPoint Presentation</vt:lpstr>
      <vt:lpstr>PowerPoint Presentation</vt:lpstr>
      <vt:lpstr>Federal Spending by Category</vt:lpstr>
      <vt:lpstr>PowerPoint Presentation</vt:lpstr>
      <vt:lpstr>How we fix? Growth potential</vt:lpstr>
      <vt:lpstr>What About Revenue?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B Harkins</cp:lastModifiedBy>
  <cp:revision>395</cp:revision>
  <cp:lastPrinted>2023-11-13T18:25:31Z</cp:lastPrinted>
  <dcterms:created xsi:type="dcterms:W3CDTF">2015-04-03T12:41:38Z</dcterms:created>
  <dcterms:modified xsi:type="dcterms:W3CDTF">2024-07-17T20:05:39Z</dcterms:modified>
</cp:coreProperties>
</file>