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1"/>
  </p:sldMasterIdLst>
  <p:sldIdLst>
    <p:sldId id="256" r:id="rId2"/>
    <p:sldId id="273" r:id="rId3"/>
    <p:sldId id="279" r:id="rId4"/>
    <p:sldId id="257" r:id="rId5"/>
    <p:sldId id="260" r:id="rId6"/>
    <p:sldId id="262" r:id="rId7"/>
    <p:sldId id="263" r:id="rId8"/>
    <p:sldId id="268" r:id="rId9"/>
    <p:sldId id="278" r:id="rId10"/>
    <p:sldId id="259" r:id="rId11"/>
    <p:sldId id="274" r:id="rId12"/>
    <p:sldId id="267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3"/>
    <p:restoredTop sz="95701"/>
  </p:normalViewPr>
  <p:slideViewPr>
    <p:cSldViewPr snapToGrid="0" snapToObjects="1">
      <p:cViewPr varScale="1">
        <p:scale>
          <a:sx n="83" d="100"/>
          <a:sy n="83" d="100"/>
        </p:scale>
        <p:origin x="96" y="25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30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9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1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0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94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757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0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59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9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41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5C9A5BD-1752-1548-9C67-95E95D1B9E29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1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D3EF8-B3BC-BB41-8C98-D8A125851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970056"/>
            <a:ext cx="8991600" cy="1645920"/>
          </a:xfrm>
        </p:spPr>
        <p:txBody>
          <a:bodyPr/>
          <a:lstStyle/>
          <a:p>
            <a:r>
              <a:rPr lang="en-US" dirty="0"/>
              <a:t>Leadership &amp; Organization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4E48D4-A1F7-B646-9212-BC0420BF7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23906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13F4A-8BDB-374D-948C-838A5FFF1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21353"/>
            <a:ext cx="7729728" cy="1188720"/>
          </a:xfrm>
        </p:spPr>
        <p:txBody>
          <a:bodyPr/>
          <a:lstStyle/>
          <a:p>
            <a:r>
              <a:rPr lang="en-US" dirty="0"/>
              <a:t>House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1B4FA-592B-644B-94A8-7B7E493E9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1961323"/>
            <a:ext cx="4271771" cy="442622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Agriculture</a:t>
            </a:r>
          </a:p>
          <a:p>
            <a:r>
              <a:rPr lang="en-US" dirty="0">
                <a:solidFill>
                  <a:srgbClr val="C00000"/>
                </a:solidFill>
              </a:rPr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Education and Labor</a:t>
            </a:r>
          </a:p>
          <a:p>
            <a:r>
              <a:rPr lang="en-US" dirty="0">
                <a:solidFill>
                  <a:srgbClr val="C00000"/>
                </a:solidFill>
              </a:rPr>
              <a:t>Energy and Commerce</a:t>
            </a:r>
          </a:p>
          <a:p>
            <a:r>
              <a:rPr lang="en-US" dirty="0"/>
              <a:t>Ethics</a:t>
            </a:r>
          </a:p>
          <a:p>
            <a:r>
              <a:rPr lang="en-US" dirty="0">
                <a:solidFill>
                  <a:srgbClr val="C00000"/>
                </a:solidFill>
              </a:rPr>
              <a:t>Financial Services</a:t>
            </a:r>
          </a:p>
          <a:p>
            <a:r>
              <a:rPr lang="en-US" dirty="0"/>
              <a:t>Foreign Affairs</a:t>
            </a:r>
          </a:p>
          <a:p>
            <a:r>
              <a:rPr lang="en-US" dirty="0"/>
              <a:t>Homeland Security</a:t>
            </a:r>
          </a:p>
          <a:p>
            <a:r>
              <a:rPr lang="en-US" dirty="0"/>
              <a:t>House Administration</a:t>
            </a:r>
          </a:p>
          <a:p>
            <a:r>
              <a:rPr lang="en-US" dirty="0"/>
              <a:t>Judiciary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CE232-51B7-8240-B71D-2EBCE4FC8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8315" y="1961323"/>
            <a:ext cx="4270247" cy="453224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Natural Resources</a:t>
            </a:r>
          </a:p>
          <a:p>
            <a:r>
              <a:rPr lang="en-US" dirty="0"/>
              <a:t>Oversight and Reform</a:t>
            </a:r>
          </a:p>
          <a:p>
            <a:r>
              <a:rPr lang="en-US" dirty="0">
                <a:solidFill>
                  <a:schemeClr val="accent2"/>
                </a:solidFill>
              </a:rPr>
              <a:t>Rules</a:t>
            </a:r>
          </a:p>
          <a:p>
            <a:r>
              <a:rPr lang="en-US" dirty="0"/>
              <a:t>Science, Space, and Technology</a:t>
            </a:r>
          </a:p>
          <a:p>
            <a:r>
              <a:rPr lang="en-US" dirty="0"/>
              <a:t>Small Business</a:t>
            </a:r>
          </a:p>
          <a:p>
            <a:r>
              <a:rPr lang="en-US" dirty="0"/>
              <a:t>Transportation and Infrastructure</a:t>
            </a:r>
          </a:p>
          <a:p>
            <a:r>
              <a:rPr lang="en-US" dirty="0"/>
              <a:t>Veterans’ Affairs</a:t>
            </a:r>
          </a:p>
          <a:p>
            <a:r>
              <a:rPr lang="en-US" dirty="0">
                <a:solidFill>
                  <a:srgbClr val="C00000"/>
                </a:solidFill>
              </a:rPr>
              <a:t>Ways and Means</a:t>
            </a:r>
          </a:p>
          <a:p>
            <a:r>
              <a:rPr lang="en-US" dirty="0"/>
              <a:t>Permanent Select Committee on Intelligence</a:t>
            </a:r>
          </a:p>
          <a:p>
            <a:r>
              <a:rPr lang="en-US" dirty="0"/>
              <a:t>Select Committee on the Climate Crisis</a:t>
            </a:r>
          </a:p>
          <a:p>
            <a:r>
              <a:rPr lang="en-US" dirty="0"/>
              <a:t>Select Committee on the Modernization of Congress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4F5500-E41E-1C73-713E-C41ECFE45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0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F3991-080D-D047-9BC6-A0E742E52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1110"/>
            <a:ext cx="7729728" cy="1188720"/>
          </a:xfrm>
        </p:spPr>
        <p:txBody>
          <a:bodyPr/>
          <a:lstStyle/>
          <a:p>
            <a:r>
              <a:rPr lang="en-US" dirty="0"/>
              <a:t>Senate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D77F1-A43F-554F-9472-7DD989C46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040835"/>
            <a:ext cx="4271771" cy="4187687"/>
          </a:xfrm>
        </p:spPr>
        <p:txBody>
          <a:bodyPr>
            <a:normAutofit/>
          </a:bodyPr>
          <a:lstStyle/>
          <a:p>
            <a:r>
              <a:rPr lang="en-US" dirty="0"/>
              <a:t>Agriculture, Nutrition, and Forestry</a:t>
            </a:r>
          </a:p>
          <a:p>
            <a:r>
              <a:rPr lang="en-US" dirty="0">
                <a:solidFill>
                  <a:srgbClr val="C00000"/>
                </a:solidFill>
              </a:rPr>
              <a:t>Appropriations</a:t>
            </a:r>
          </a:p>
          <a:p>
            <a:r>
              <a:rPr lang="en-US" dirty="0">
                <a:solidFill>
                  <a:srgbClr val="C00000"/>
                </a:solidFill>
              </a:rPr>
              <a:t>Armed Services</a:t>
            </a:r>
          </a:p>
          <a:p>
            <a:r>
              <a:rPr lang="en-US" dirty="0"/>
              <a:t>Banking, Housing, and Urban Affairs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Commerce, Science, and Transportation</a:t>
            </a:r>
          </a:p>
          <a:p>
            <a:r>
              <a:rPr lang="en-US" dirty="0"/>
              <a:t>Energy and Natural Resources</a:t>
            </a:r>
          </a:p>
          <a:p>
            <a:r>
              <a:rPr lang="en-US" dirty="0"/>
              <a:t>Environment and Public Works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EF85B-4873-4E4B-A835-E5EF4B3FB1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8315" y="2040835"/>
            <a:ext cx="4270247" cy="418768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Finance</a:t>
            </a:r>
          </a:p>
          <a:p>
            <a:r>
              <a:rPr lang="en-US" dirty="0">
                <a:solidFill>
                  <a:srgbClr val="C00000"/>
                </a:solidFill>
              </a:rPr>
              <a:t>Foreign Relations</a:t>
            </a:r>
          </a:p>
          <a:p>
            <a:r>
              <a:rPr lang="en-US" dirty="0"/>
              <a:t>Health, Education, Labor, and Pensions</a:t>
            </a:r>
          </a:p>
          <a:p>
            <a:r>
              <a:rPr lang="en-US" dirty="0"/>
              <a:t>Homeland Security and Governmental Affairs</a:t>
            </a:r>
          </a:p>
          <a:p>
            <a:r>
              <a:rPr lang="en-US" dirty="0"/>
              <a:t>Judiciary</a:t>
            </a:r>
          </a:p>
          <a:p>
            <a:r>
              <a:rPr lang="en-US" dirty="0"/>
              <a:t>Rules and Administration</a:t>
            </a:r>
          </a:p>
          <a:p>
            <a:r>
              <a:rPr lang="en-US" dirty="0"/>
              <a:t>Small Business and Entrepreneurship</a:t>
            </a:r>
          </a:p>
          <a:p>
            <a:r>
              <a:rPr lang="en-US" dirty="0"/>
              <a:t>Veterans' Affairs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6F3927-040A-8303-6BA0-A4375AA2C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34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4439" y="381596"/>
            <a:ext cx="7729728" cy="1188720"/>
          </a:xfrm>
        </p:spPr>
        <p:txBody>
          <a:bodyPr/>
          <a:lstStyle/>
          <a:p>
            <a:r>
              <a:rPr lang="en-US" dirty="0"/>
              <a:t>House and Senate Committees</a:t>
            </a:r>
          </a:p>
        </p:txBody>
      </p:sp>
      <p:pic>
        <p:nvPicPr>
          <p:cNvPr id="3" name="Picture 2" descr="House Committee Sends Opioid Package to House Floor - Capitol Conn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3" y="2143124"/>
            <a:ext cx="5725570" cy="318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Diversity and consensus in Senate committees - LegBran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442" y="1862846"/>
            <a:ext cx="5616352" cy="374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225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1C0F3C-DC88-3045-886B-E798A192C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3436" y="2591731"/>
            <a:ext cx="4270248" cy="7040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Majority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B3ED1-BE25-374F-9E92-A4235DA39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87" y="3475965"/>
            <a:ext cx="5018797" cy="30194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Majority Leader: Steve Scalise (R-LA)</a:t>
            </a:r>
          </a:p>
          <a:p>
            <a:pPr marL="0" indent="0">
              <a:buNone/>
            </a:pPr>
            <a:r>
              <a:rPr lang="en-US" dirty="0"/>
              <a:t>Majority Whip: Tom Emmer (R-MN)</a:t>
            </a:r>
          </a:p>
          <a:p>
            <a:pPr marL="0" indent="0">
              <a:buNone/>
            </a:pPr>
            <a:r>
              <a:rPr lang="en-US" dirty="0"/>
              <a:t>Conference Chair: Elise Stefanik (R-NY)</a:t>
            </a:r>
          </a:p>
          <a:p>
            <a:pPr marL="0" indent="0">
              <a:buNone/>
            </a:pPr>
            <a:r>
              <a:rPr lang="en-US" dirty="0"/>
              <a:t>Republican Policy Chair: Gary Palmer (R-AL)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63083C-5E71-8045-839A-748D452699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8315" y="3475965"/>
            <a:ext cx="5032049" cy="30194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Minority Leader: Hakeem Jefferies (D-NY)</a:t>
            </a:r>
          </a:p>
          <a:p>
            <a:pPr marL="0" indent="0">
              <a:buNone/>
            </a:pPr>
            <a:r>
              <a:rPr lang="en-US" dirty="0"/>
              <a:t>Minority Whip: Katherine Clark (D-MA)</a:t>
            </a:r>
          </a:p>
          <a:p>
            <a:pPr marL="0" indent="0">
              <a:buNone/>
            </a:pPr>
            <a:r>
              <a:rPr lang="en-US" dirty="0"/>
              <a:t>Caucus Chair: Pete Aguilar (D-CA)</a:t>
            </a:r>
          </a:p>
          <a:p>
            <a:pPr marL="0" indent="0">
              <a:buNone/>
            </a:pPr>
            <a:r>
              <a:rPr lang="en-US" dirty="0"/>
              <a:t>Caucus Vice Chair: Ted Lieu (CA)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300667-F31F-FB42-A265-9F000DCA4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8316" y="2591731"/>
            <a:ext cx="4270248" cy="7040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Minority</a:t>
            </a:r>
            <a:r>
              <a:rPr lang="en-US" dirty="0"/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E751D1-AC08-CC42-80F9-A906AAE0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4632" y="467488"/>
            <a:ext cx="7729728" cy="1188720"/>
          </a:xfrm>
        </p:spPr>
        <p:txBody>
          <a:bodyPr/>
          <a:lstStyle/>
          <a:p>
            <a:r>
              <a:rPr lang="en-US" dirty="0"/>
              <a:t>House Leadership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41291D-9888-1E4F-AB61-98FFA1AEDBC7}"/>
              </a:ext>
            </a:extLst>
          </p:cNvPr>
          <p:cNvSpPr txBox="1"/>
          <p:nvPr/>
        </p:nvSpPr>
        <p:spPr>
          <a:xfrm>
            <a:off x="3926666" y="2132326"/>
            <a:ext cx="424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Speaker of the House: Mike Johnson (R-LA)</a:t>
            </a:r>
          </a:p>
        </p:txBody>
      </p:sp>
    </p:spTree>
    <p:extLst>
      <p:ext uri="{BB962C8B-B14F-4D97-AF65-F5344CB8AC3E}">
        <p14:creationId xmlns:p14="http://schemas.microsoft.com/office/powerpoint/2010/main" val="4102207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1C0F3C-DC88-3045-886B-E798A192C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6932" y="2771152"/>
            <a:ext cx="4270248" cy="46555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Majority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B3ED1-BE25-374F-9E92-A4235DA39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8383" y="3416850"/>
            <a:ext cx="5164154" cy="30194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Majority Leader: Chuck Schumer (D-NY)</a:t>
            </a:r>
          </a:p>
          <a:p>
            <a:pPr marL="0" indent="0">
              <a:buNone/>
            </a:pPr>
            <a:r>
              <a:rPr lang="en-US" dirty="0"/>
              <a:t>Majority Whip: Dick Durbin (D-IL)</a:t>
            </a:r>
          </a:p>
          <a:p>
            <a:pPr marL="0" indent="0">
              <a:buNone/>
            </a:pPr>
            <a:r>
              <a:rPr lang="en-US" dirty="0"/>
              <a:t>Policy &amp; Communications Chair: Debbie Stabenow (D-MI)</a:t>
            </a:r>
          </a:p>
          <a:p>
            <a:pPr marL="0" indent="0">
              <a:buNone/>
            </a:pPr>
            <a:r>
              <a:rPr lang="en-US" dirty="0"/>
              <a:t>Caucus Vice Chairs: Elizabeth Warren (D-MA)</a:t>
            </a:r>
          </a:p>
          <a:p>
            <a:pPr marL="0" indent="0">
              <a:buNone/>
            </a:pPr>
            <a:r>
              <a:rPr lang="en-US" dirty="0"/>
              <a:t>		Mark Warner (D-VA)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63083C-5E71-8045-839A-748D452699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1811" y="3416850"/>
            <a:ext cx="5032049" cy="30194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Minority Leader: Mitch McConnell (R-KY)</a:t>
            </a:r>
          </a:p>
          <a:p>
            <a:pPr marL="0" indent="0">
              <a:buNone/>
            </a:pPr>
            <a:r>
              <a:rPr lang="en-US" dirty="0"/>
              <a:t>Minority Whip: John Thune (R-ND)</a:t>
            </a:r>
          </a:p>
          <a:p>
            <a:pPr marL="0" indent="0">
              <a:buNone/>
            </a:pPr>
            <a:r>
              <a:rPr lang="en-US" dirty="0"/>
              <a:t>Conference Chair: John </a:t>
            </a:r>
            <a:r>
              <a:rPr lang="en-US" dirty="0" err="1"/>
              <a:t>Barrasso</a:t>
            </a:r>
            <a:r>
              <a:rPr lang="en-US" dirty="0"/>
              <a:t> (R-WY)</a:t>
            </a:r>
          </a:p>
          <a:p>
            <a:pPr marL="0" indent="0">
              <a:buNone/>
            </a:pPr>
            <a:r>
              <a:rPr lang="en-US" dirty="0"/>
              <a:t>Republican Policy Committee Chair: Joni Ernst (R-IA)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300667-F31F-FB42-A265-9F000DCA4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1812" y="2771152"/>
            <a:ext cx="4270248" cy="46555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Minority</a:t>
            </a:r>
            <a:r>
              <a:rPr lang="en-US" dirty="0"/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E751D1-AC08-CC42-80F9-A906AAE0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4632" y="467488"/>
            <a:ext cx="7729728" cy="1188720"/>
          </a:xfrm>
        </p:spPr>
        <p:txBody>
          <a:bodyPr/>
          <a:lstStyle/>
          <a:p>
            <a:r>
              <a:rPr lang="en-US" dirty="0"/>
              <a:t>Senate Leadership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6CE946-4D67-E342-BA7E-07DEBCF7896D}"/>
              </a:ext>
            </a:extLst>
          </p:cNvPr>
          <p:cNvSpPr txBox="1"/>
          <p:nvPr/>
        </p:nvSpPr>
        <p:spPr>
          <a:xfrm>
            <a:off x="3892875" y="1948968"/>
            <a:ext cx="4353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Vice President: Kamala Harris (D-US)</a:t>
            </a:r>
          </a:p>
          <a:p>
            <a:r>
              <a:rPr lang="en-US" dirty="0"/>
              <a:t>President Pro Tempore: Patty Murray (D-VT)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91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A31B3-200D-FB45-87D7-9252E2D09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8005" y="500866"/>
            <a:ext cx="7729728" cy="1188720"/>
          </a:xfrm>
        </p:spPr>
        <p:txBody>
          <a:bodyPr/>
          <a:lstStyle/>
          <a:p>
            <a:r>
              <a:rPr lang="en-US" dirty="0"/>
              <a:t>Members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CF3D-396C-2641-BADE-AAAA09D68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9287" y="2279374"/>
            <a:ext cx="8627165" cy="413467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House of Representatives (435 representatives + 6 delegates)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Represent ~750,000 per district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Can hire 18 FT staff, 4 PT staff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Members Representational Allowance (MRA): $1.4(</a:t>
            </a:r>
            <a:r>
              <a:rPr lang="en-US" sz="1800" dirty="0" err="1"/>
              <a:t>ish</a:t>
            </a:r>
            <a:r>
              <a:rPr lang="en-US" sz="1800" dirty="0"/>
              <a:t>) million </a:t>
            </a:r>
          </a:p>
          <a:p>
            <a:pPr lvl="1"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000" dirty="0"/>
              <a:t>Senate (100 senators)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Represent 600,000 to 38,000,000 constituents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No staff cap or limit.</a:t>
            </a:r>
          </a:p>
          <a:p>
            <a:pPr lvl="1">
              <a:buClr>
                <a:schemeClr val="tx1"/>
              </a:buClr>
            </a:pPr>
            <a:r>
              <a:rPr lang="en-US" sz="1800" dirty="0"/>
              <a:t>Personnel and Office Expense Account: $3.5-5.5 million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1BA0F2-555A-E960-F9D5-F4B7E2638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3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B1B49-38FD-2F7F-57B1-06763EBA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Committees, generally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3FD5D-BBB8-9A7D-2938-6F029A351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3133" y="2638044"/>
            <a:ext cx="9086127" cy="3101983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dirty="0"/>
              <a:t>Committees</a:t>
            </a:r>
          </a:p>
          <a:p>
            <a:pPr lvl="1">
              <a:buClrTx/>
            </a:pPr>
            <a:r>
              <a:rPr lang="en-US" dirty="0"/>
              <a:t>Types of Committees</a:t>
            </a:r>
          </a:p>
          <a:p>
            <a:pPr lvl="2">
              <a:buClrTx/>
            </a:pPr>
            <a:r>
              <a:rPr lang="en-US" dirty="0"/>
              <a:t>Standing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/>
              <a:t>permanent; Select </a:t>
            </a:r>
            <a:r>
              <a:rPr lang="en-US" dirty="0">
                <a:sym typeface="Symbol" panose="05050102010706020507" pitchFamily="18" charset="2"/>
              </a:rPr>
              <a:t> temporary</a:t>
            </a:r>
            <a:r>
              <a:rPr lang="en-US" dirty="0"/>
              <a:t>; Joint </a:t>
            </a:r>
            <a:r>
              <a:rPr lang="en-US" dirty="0">
                <a:sym typeface="Symbol" panose="05050102010706020507" pitchFamily="18" charset="2"/>
              </a:rPr>
              <a:t> combines House-Senate members</a:t>
            </a:r>
            <a:endParaRPr lang="en-US" dirty="0"/>
          </a:p>
          <a:p>
            <a:pPr lvl="1">
              <a:buClrTx/>
            </a:pPr>
            <a:r>
              <a:rPr lang="en-US" dirty="0"/>
              <a:t>Mini-Legislatures</a:t>
            </a:r>
          </a:p>
          <a:p>
            <a:pPr lvl="2">
              <a:buClrTx/>
            </a:pPr>
            <a:r>
              <a:rPr lang="en-US" dirty="0"/>
              <a:t>Introduce/hear issues; debate policy; amend; report</a:t>
            </a:r>
          </a:p>
          <a:p>
            <a:pPr lvl="2">
              <a:buClrTx/>
            </a:pPr>
            <a:r>
              <a:rPr lang="en-US" dirty="0"/>
              <a:t>Run by majority party; committee ratios vary but always favor majority</a:t>
            </a:r>
          </a:p>
          <a:p>
            <a:pPr lvl="1">
              <a:buClrTx/>
            </a:pPr>
            <a:r>
              <a:rPr lang="en-US" dirty="0"/>
              <a:t>Specialized – Specific Jurisdictions</a:t>
            </a:r>
          </a:p>
          <a:p>
            <a:pPr lvl="1">
              <a:buClrTx/>
            </a:pPr>
            <a:r>
              <a:rPr lang="en-US" dirty="0"/>
              <a:t>Information Hubs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745668-D555-DFD8-FCEB-897E6D8EA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964692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0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13F4A-8BDB-374D-948C-838A5FFF1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884" y="421353"/>
            <a:ext cx="7729728" cy="1188720"/>
          </a:xfrm>
        </p:spPr>
        <p:txBody>
          <a:bodyPr/>
          <a:lstStyle/>
          <a:p>
            <a:r>
              <a:rPr lang="en-US" dirty="0"/>
              <a:t>House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1B4FA-592B-644B-94A8-7B7E493E9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067338"/>
            <a:ext cx="4500836" cy="432020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Agriculture</a:t>
            </a:r>
          </a:p>
          <a:p>
            <a:r>
              <a:rPr lang="en-US" dirty="0"/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Education and Labor</a:t>
            </a:r>
          </a:p>
          <a:p>
            <a:r>
              <a:rPr lang="en-US" dirty="0"/>
              <a:t>Energy and Commerce</a:t>
            </a:r>
          </a:p>
          <a:p>
            <a:r>
              <a:rPr lang="en-US" dirty="0"/>
              <a:t>Ethics</a:t>
            </a:r>
          </a:p>
          <a:p>
            <a:r>
              <a:rPr lang="en-US" dirty="0"/>
              <a:t>Financial Services</a:t>
            </a:r>
          </a:p>
          <a:p>
            <a:r>
              <a:rPr lang="en-US" dirty="0"/>
              <a:t>Foreign Affairs</a:t>
            </a:r>
          </a:p>
          <a:p>
            <a:r>
              <a:rPr lang="en-US" dirty="0"/>
              <a:t>Homeland Security</a:t>
            </a:r>
          </a:p>
          <a:p>
            <a:r>
              <a:rPr lang="en-US" dirty="0"/>
              <a:t>House Administration</a:t>
            </a:r>
          </a:p>
          <a:p>
            <a:r>
              <a:rPr lang="en-US" dirty="0"/>
              <a:t>Judiciary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CE232-51B7-8240-B71D-2EBCE4FC8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8315" y="2067337"/>
            <a:ext cx="4926033" cy="432020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Natural Resources</a:t>
            </a:r>
          </a:p>
          <a:p>
            <a:r>
              <a:rPr lang="en-US" dirty="0"/>
              <a:t>Oversight and Reform</a:t>
            </a:r>
          </a:p>
          <a:p>
            <a:r>
              <a:rPr lang="en-US" dirty="0"/>
              <a:t>Rules</a:t>
            </a:r>
          </a:p>
          <a:p>
            <a:r>
              <a:rPr lang="en-US" dirty="0"/>
              <a:t>Science, Space, and Technology</a:t>
            </a:r>
          </a:p>
          <a:p>
            <a:r>
              <a:rPr lang="en-US" dirty="0"/>
              <a:t>Small Business</a:t>
            </a:r>
          </a:p>
          <a:p>
            <a:r>
              <a:rPr lang="en-US" dirty="0"/>
              <a:t>Transportation and Infrastructure</a:t>
            </a:r>
          </a:p>
          <a:p>
            <a:r>
              <a:rPr lang="en-US" dirty="0"/>
              <a:t>Veterans’ Affairs</a:t>
            </a:r>
          </a:p>
          <a:p>
            <a:r>
              <a:rPr lang="en-US" dirty="0"/>
              <a:t>Ways and Means</a:t>
            </a:r>
          </a:p>
          <a:p>
            <a:r>
              <a:rPr lang="en-US" dirty="0"/>
              <a:t>Permanent Select Committee on Intelligence</a:t>
            </a:r>
          </a:p>
          <a:p>
            <a:r>
              <a:rPr lang="en-US" dirty="0"/>
              <a:t>Select Committee on the Climate Crisis</a:t>
            </a:r>
          </a:p>
          <a:p>
            <a:r>
              <a:rPr lang="en-US" dirty="0"/>
              <a:t>Select Committee on the Modernization of Congress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2037CD-1DC8-CA8B-5B18-911BE29B7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F3991-080D-D047-9BC6-A0E742E52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1110"/>
            <a:ext cx="7729728" cy="1188720"/>
          </a:xfrm>
        </p:spPr>
        <p:txBody>
          <a:bodyPr/>
          <a:lstStyle/>
          <a:p>
            <a:r>
              <a:rPr lang="en-US" dirty="0"/>
              <a:t>Senate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D77F1-A43F-554F-9472-7DD989C46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040835"/>
            <a:ext cx="4271771" cy="4187687"/>
          </a:xfrm>
        </p:spPr>
        <p:txBody>
          <a:bodyPr>
            <a:normAutofit/>
          </a:bodyPr>
          <a:lstStyle/>
          <a:p>
            <a:r>
              <a:rPr lang="en-US" dirty="0"/>
              <a:t>Agriculture, Nutrition, and Forestry</a:t>
            </a:r>
          </a:p>
          <a:p>
            <a:r>
              <a:rPr lang="en-US" dirty="0"/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Banking, Housing, and Urban Affairs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Commerce, Science, and Transportation</a:t>
            </a:r>
          </a:p>
          <a:p>
            <a:r>
              <a:rPr lang="en-US" dirty="0"/>
              <a:t>Energy and Natural Resources</a:t>
            </a:r>
          </a:p>
          <a:p>
            <a:r>
              <a:rPr lang="en-US" dirty="0"/>
              <a:t>Environment and Public Works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EF85B-4873-4E4B-A835-E5EF4B3FB1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8315" y="2040835"/>
            <a:ext cx="4270247" cy="4187687"/>
          </a:xfrm>
        </p:spPr>
        <p:txBody>
          <a:bodyPr>
            <a:normAutofit/>
          </a:bodyPr>
          <a:lstStyle/>
          <a:p>
            <a:r>
              <a:rPr lang="en-US" dirty="0"/>
              <a:t>Finance</a:t>
            </a:r>
          </a:p>
          <a:p>
            <a:r>
              <a:rPr lang="en-US" dirty="0"/>
              <a:t>Foreign Relations</a:t>
            </a:r>
          </a:p>
          <a:p>
            <a:r>
              <a:rPr lang="en-US" dirty="0"/>
              <a:t>Health, Education, Labor, and Pensions</a:t>
            </a:r>
          </a:p>
          <a:p>
            <a:r>
              <a:rPr lang="en-US" dirty="0"/>
              <a:t>Homeland Security and Governmental Affairs</a:t>
            </a:r>
          </a:p>
          <a:p>
            <a:r>
              <a:rPr lang="en-US" dirty="0"/>
              <a:t>Judiciary</a:t>
            </a:r>
          </a:p>
          <a:p>
            <a:r>
              <a:rPr lang="en-US" dirty="0"/>
              <a:t>Rules and Administration</a:t>
            </a:r>
          </a:p>
          <a:p>
            <a:r>
              <a:rPr lang="en-US" dirty="0"/>
              <a:t>Small Business and Entrepreneurship</a:t>
            </a:r>
          </a:p>
          <a:p>
            <a:r>
              <a:rPr lang="en-US" dirty="0"/>
              <a:t>Veterans' Affairs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30A481-1835-11E6-1949-C3BFA1D6E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68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AA904-7D3A-7D48-877D-AA96B2CA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4302"/>
          </a:xfrm>
        </p:spPr>
        <p:txBody>
          <a:bodyPr>
            <a:normAutofit fontScale="90000"/>
          </a:bodyPr>
          <a:lstStyle/>
          <a:p>
            <a:r>
              <a:rPr lang="en-US" dirty="0"/>
              <a:t>House Committee on Armed Services</a:t>
            </a:r>
            <a:br>
              <a:rPr lang="en-US" dirty="0"/>
            </a:br>
            <a:r>
              <a:rPr lang="en-US" dirty="0"/>
              <a:t>ratio 31/28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7CAC6DD-63EA-B347-A717-B850F9607BE5}"/>
              </a:ext>
            </a:extLst>
          </p:cNvPr>
          <p:cNvSpPr txBox="1">
            <a:spLocks/>
          </p:cNvSpPr>
          <p:nvPr/>
        </p:nvSpPr>
        <p:spPr>
          <a:xfrm>
            <a:off x="6504724" y="1822450"/>
            <a:ext cx="2494722" cy="4472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Adam Smith, Washington, Ranking Member</a:t>
            </a:r>
          </a:p>
          <a:p>
            <a:pPr marL="0" indent="0">
              <a:buNone/>
            </a:pPr>
            <a:r>
              <a:rPr lang="en-US" sz="1200" dirty="0"/>
              <a:t>Joe Courtney, Connecticut</a:t>
            </a:r>
          </a:p>
          <a:p>
            <a:pPr marL="0" indent="0">
              <a:buNone/>
            </a:pPr>
            <a:r>
              <a:rPr lang="en-US" sz="1200" dirty="0"/>
              <a:t>John Garamendi, California</a:t>
            </a:r>
          </a:p>
          <a:p>
            <a:pPr marL="0" indent="0">
              <a:buNone/>
            </a:pPr>
            <a:r>
              <a:rPr lang="en-US" sz="1200" dirty="0"/>
              <a:t>Donald Norcross, New Jersey</a:t>
            </a:r>
          </a:p>
          <a:p>
            <a:pPr marL="0" indent="0">
              <a:buNone/>
            </a:pPr>
            <a:r>
              <a:rPr lang="en-US" sz="1200" dirty="0"/>
              <a:t>Ruben Gallego, Arizona</a:t>
            </a:r>
          </a:p>
          <a:p>
            <a:pPr marL="0" indent="0">
              <a:buNone/>
            </a:pPr>
            <a:r>
              <a:rPr lang="en-US" sz="1200" dirty="0"/>
              <a:t>Seth Moulton, Massachusetts</a:t>
            </a:r>
          </a:p>
          <a:p>
            <a:pPr marL="0" indent="0">
              <a:buNone/>
            </a:pPr>
            <a:r>
              <a:rPr lang="en-US" sz="1200" dirty="0" err="1"/>
              <a:t>Salud</a:t>
            </a:r>
            <a:r>
              <a:rPr lang="en-US" sz="1200" dirty="0"/>
              <a:t> Carbajal, California</a:t>
            </a:r>
          </a:p>
          <a:p>
            <a:pPr marL="0" indent="0">
              <a:buNone/>
            </a:pPr>
            <a:r>
              <a:rPr lang="en-US" sz="1200" dirty="0"/>
              <a:t>Ro Khanna, California</a:t>
            </a:r>
          </a:p>
          <a:p>
            <a:pPr marL="0" indent="0">
              <a:buNone/>
            </a:pPr>
            <a:r>
              <a:rPr lang="en-US" sz="1200" dirty="0"/>
              <a:t>Bill Keating, Massachusetts</a:t>
            </a:r>
          </a:p>
          <a:p>
            <a:pPr marL="0" indent="0">
              <a:buNone/>
            </a:pPr>
            <a:r>
              <a:rPr lang="en-US" sz="1200" dirty="0"/>
              <a:t>Andy Kim, New Jersey</a:t>
            </a:r>
          </a:p>
          <a:p>
            <a:pPr marL="0" indent="0">
              <a:buNone/>
            </a:pPr>
            <a:r>
              <a:rPr lang="en-US" sz="1200" dirty="0"/>
              <a:t>Chrissy </a:t>
            </a:r>
            <a:r>
              <a:rPr lang="en-US" sz="1200" dirty="0" err="1"/>
              <a:t>Houlahan</a:t>
            </a:r>
            <a:r>
              <a:rPr lang="en-US" sz="1200" dirty="0"/>
              <a:t>, Pennsylvania</a:t>
            </a:r>
          </a:p>
          <a:p>
            <a:pPr marL="0" indent="0">
              <a:buNone/>
            </a:pPr>
            <a:r>
              <a:rPr lang="en-US" sz="1200" dirty="0"/>
              <a:t>Elissa </a:t>
            </a:r>
            <a:r>
              <a:rPr lang="en-US" sz="1200" dirty="0" err="1"/>
              <a:t>Slotkin</a:t>
            </a:r>
            <a:r>
              <a:rPr lang="en-US" sz="1200" dirty="0"/>
              <a:t>, Michigan</a:t>
            </a:r>
          </a:p>
          <a:p>
            <a:pPr marL="0" indent="0">
              <a:buNone/>
            </a:pPr>
            <a:r>
              <a:rPr lang="en-US" sz="1200" dirty="0" err="1"/>
              <a:t>Mikie</a:t>
            </a:r>
            <a:r>
              <a:rPr lang="en-US" sz="1200" dirty="0"/>
              <a:t> Sherrill, New Jersey</a:t>
            </a:r>
          </a:p>
          <a:p>
            <a:pPr marL="0" indent="0">
              <a:buNone/>
            </a:pPr>
            <a:r>
              <a:rPr lang="en-US" sz="1200" dirty="0"/>
              <a:t>Veronica Escobar, Texas</a:t>
            </a:r>
          </a:p>
          <a:p>
            <a:pPr marL="0" indent="0">
              <a:buNone/>
            </a:pPr>
            <a:r>
              <a:rPr lang="en-US" sz="1200" dirty="0"/>
              <a:t>Jared Golden, Maine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F7B87BB-7EF7-0A40-B412-2F644FC23411}"/>
              </a:ext>
            </a:extLst>
          </p:cNvPr>
          <p:cNvSpPr txBox="1">
            <a:spLocks/>
          </p:cNvSpPr>
          <p:nvPr/>
        </p:nvSpPr>
        <p:spPr>
          <a:xfrm>
            <a:off x="9263269" y="1822450"/>
            <a:ext cx="2494722" cy="3582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300" dirty="0"/>
              <a:t>Sara Jacobs, California</a:t>
            </a:r>
          </a:p>
          <a:p>
            <a:pPr marL="0" indent="0">
              <a:buNone/>
            </a:pPr>
            <a:r>
              <a:rPr lang="en-US" sz="1300" dirty="0"/>
              <a:t>Marilyn Strickland, Washington</a:t>
            </a:r>
          </a:p>
          <a:p>
            <a:pPr marL="0" indent="0">
              <a:buNone/>
            </a:pPr>
            <a:r>
              <a:rPr lang="en-US" sz="1300" dirty="0"/>
              <a:t>Pat Ryan, New York</a:t>
            </a:r>
          </a:p>
          <a:p>
            <a:pPr marL="0" indent="0">
              <a:buNone/>
            </a:pPr>
            <a:r>
              <a:rPr lang="en-US" sz="1300" dirty="0"/>
              <a:t>Jeff Jackson, North Carolina</a:t>
            </a:r>
          </a:p>
          <a:p>
            <a:pPr marL="0" indent="0">
              <a:buNone/>
            </a:pPr>
            <a:r>
              <a:rPr lang="en-US" sz="1300" dirty="0"/>
              <a:t>Gabe Vasquez, New Mexico</a:t>
            </a:r>
          </a:p>
          <a:p>
            <a:pPr marL="0" indent="0">
              <a:buNone/>
            </a:pPr>
            <a:r>
              <a:rPr lang="en-US" sz="1300" dirty="0"/>
              <a:t>Chris </a:t>
            </a:r>
            <a:r>
              <a:rPr lang="en-US" sz="1300" dirty="0" err="1"/>
              <a:t>Deluzio</a:t>
            </a:r>
            <a:r>
              <a:rPr lang="en-US" sz="1300" dirty="0"/>
              <a:t>, Pennsylvania</a:t>
            </a:r>
          </a:p>
          <a:p>
            <a:pPr marL="0" indent="0">
              <a:buNone/>
            </a:pPr>
            <a:r>
              <a:rPr lang="en-US" sz="1300" dirty="0"/>
              <a:t>Jill </a:t>
            </a:r>
            <a:r>
              <a:rPr lang="en-US" sz="1300" dirty="0" err="1"/>
              <a:t>Tokuda</a:t>
            </a:r>
            <a:r>
              <a:rPr lang="en-US" sz="1300" dirty="0"/>
              <a:t>, Hawaii</a:t>
            </a:r>
          </a:p>
          <a:p>
            <a:pPr marL="0" indent="0">
              <a:buNone/>
            </a:pPr>
            <a:r>
              <a:rPr lang="en-US" sz="1300" dirty="0"/>
              <a:t>Don Davis, North Carolina</a:t>
            </a:r>
          </a:p>
          <a:p>
            <a:pPr marL="0" indent="0">
              <a:buNone/>
            </a:pPr>
            <a:r>
              <a:rPr lang="en-US" sz="1300" dirty="0"/>
              <a:t>Jennifer McClellan, Virginia </a:t>
            </a:r>
          </a:p>
          <a:p>
            <a:pPr marL="0" indent="0">
              <a:buNone/>
            </a:pPr>
            <a:r>
              <a:rPr lang="en-US" sz="1300" dirty="0"/>
              <a:t>Terri Sewell, Alabama</a:t>
            </a:r>
          </a:p>
          <a:p>
            <a:pPr marL="0" indent="0">
              <a:buNone/>
            </a:pPr>
            <a:r>
              <a:rPr lang="en-US" sz="1300" dirty="0"/>
              <a:t>Steven Horsford, Nevada</a:t>
            </a:r>
          </a:p>
          <a:p>
            <a:pPr marL="0" indent="0">
              <a:buNone/>
            </a:pPr>
            <a:r>
              <a:rPr lang="en-US" sz="1300" dirty="0"/>
              <a:t>Jimmy Panetta, California</a:t>
            </a:r>
          </a:p>
          <a:p>
            <a:pPr marL="0" indent="0">
              <a:buNone/>
            </a:pPr>
            <a:r>
              <a:rPr lang="en-US" sz="1300" dirty="0"/>
              <a:t>Marc Veasey, Texas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0B4694-4F20-824F-B1C8-DA20180AD0F2}"/>
              </a:ext>
            </a:extLst>
          </p:cNvPr>
          <p:cNvSpPr txBox="1"/>
          <p:nvPr/>
        </p:nvSpPr>
        <p:spPr>
          <a:xfrm>
            <a:off x="2954084" y="1347860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Majority (R)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481E01-91B9-494E-85FC-FE9740D4640F}"/>
              </a:ext>
            </a:extLst>
          </p:cNvPr>
          <p:cNvSpPr txBox="1"/>
          <p:nvPr/>
        </p:nvSpPr>
        <p:spPr>
          <a:xfrm>
            <a:off x="8316406" y="1346273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Minority (D)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2707ABE-9D32-C91E-1F0D-7E4B50D4D7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2449"/>
            <a:ext cx="2622630" cy="4351339"/>
          </a:xfrm>
        </p:spPr>
        <p:txBody>
          <a:bodyPr>
            <a:normAutofit fontScale="55000" lnSpcReduction="20000"/>
          </a:bodyPr>
          <a:lstStyle/>
          <a:p>
            <a:r>
              <a:rPr lang="en-US" sz="2200" dirty="0"/>
              <a:t>Mike Rogers, Alabama, Chair</a:t>
            </a:r>
          </a:p>
          <a:p>
            <a:r>
              <a:rPr lang="en-US" sz="2200" dirty="0"/>
              <a:t>Joe Wilson, South Carolina</a:t>
            </a:r>
          </a:p>
          <a:p>
            <a:r>
              <a:rPr lang="en-US" sz="2200" dirty="0"/>
              <a:t>Mike Turner, Ohio</a:t>
            </a:r>
          </a:p>
          <a:p>
            <a:r>
              <a:rPr lang="en-US" sz="2200" dirty="0"/>
              <a:t>Doug Lamborn, Colorado</a:t>
            </a:r>
          </a:p>
          <a:p>
            <a:r>
              <a:rPr lang="en-US" sz="2200" dirty="0"/>
              <a:t>Rob Wittman, Virginia, Vice Chair</a:t>
            </a:r>
          </a:p>
          <a:p>
            <a:r>
              <a:rPr lang="en-US" sz="2200" dirty="0"/>
              <a:t>Austin Scott, Georgia</a:t>
            </a:r>
          </a:p>
          <a:p>
            <a:r>
              <a:rPr lang="en-US" sz="2200" dirty="0"/>
              <a:t>Sam Graves, Missouri</a:t>
            </a:r>
          </a:p>
          <a:p>
            <a:r>
              <a:rPr lang="en-US" sz="2200" dirty="0"/>
              <a:t>Elise Stefanik, New York</a:t>
            </a:r>
          </a:p>
          <a:p>
            <a:r>
              <a:rPr lang="en-US" sz="2200" dirty="0"/>
              <a:t>Scott DesJarlais, Tennessee</a:t>
            </a:r>
          </a:p>
          <a:p>
            <a:r>
              <a:rPr lang="en-US" sz="2200" dirty="0"/>
              <a:t>Trent Kelly, Mississippi</a:t>
            </a:r>
          </a:p>
          <a:p>
            <a:r>
              <a:rPr lang="en-US" sz="2200" dirty="0"/>
              <a:t>Matt </a:t>
            </a:r>
            <a:r>
              <a:rPr lang="en-US" sz="2200" dirty="0" err="1"/>
              <a:t>Gaetz</a:t>
            </a:r>
            <a:r>
              <a:rPr lang="en-US" sz="2200" dirty="0"/>
              <a:t>, Florida</a:t>
            </a:r>
          </a:p>
          <a:p>
            <a:r>
              <a:rPr lang="en-US" sz="2200" dirty="0"/>
              <a:t>Don Bacon, Nebraska</a:t>
            </a:r>
          </a:p>
          <a:p>
            <a:r>
              <a:rPr lang="en-US" sz="2200" dirty="0"/>
              <a:t>Jim Banks, Indiana</a:t>
            </a:r>
          </a:p>
          <a:p>
            <a:r>
              <a:rPr lang="en-US" sz="2200" dirty="0"/>
              <a:t>Jack Bergman, Michigan</a:t>
            </a:r>
          </a:p>
          <a:p>
            <a:r>
              <a:rPr lang="en-US" sz="2200" dirty="0"/>
              <a:t>Michael Waltz, Florida</a:t>
            </a:r>
          </a:p>
          <a:p>
            <a:r>
              <a:rPr lang="en-US" sz="2400" dirty="0"/>
              <a:t>Lisa McClain, Michigan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094D-36CC-4188-7263-E260CDD8879D}"/>
              </a:ext>
            </a:extLst>
          </p:cNvPr>
          <p:cNvSpPr txBox="1"/>
          <p:nvPr/>
        </p:nvSpPr>
        <p:spPr>
          <a:xfrm>
            <a:off x="3611476" y="1715605"/>
            <a:ext cx="1947841" cy="3937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Ronny Jackson, Texas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Pat Fallon, Texas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Carlos A. </a:t>
            </a:r>
            <a:r>
              <a:rPr lang="en-US" sz="1200" dirty="0" err="1"/>
              <a:t>Giménez</a:t>
            </a:r>
            <a:r>
              <a:rPr lang="en-US" sz="1200" dirty="0"/>
              <a:t>, Florida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Nancy Mace, South Carolina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Brad Finstad, Minnesota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Dale Strong, Alabama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Morgan Luttrell, Texas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Jen </a:t>
            </a:r>
            <a:r>
              <a:rPr lang="en-US" sz="1200" dirty="0" err="1"/>
              <a:t>Kiggans</a:t>
            </a:r>
            <a:r>
              <a:rPr lang="en-US" sz="1200" dirty="0"/>
              <a:t>, Virginia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Nick </a:t>
            </a:r>
            <a:r>
              <a:rPr lang="en-US" sz="1200" dirty="0" err="1"/>
              <a:t>LaLota</a:t>
            </a:r>
            <a:r>
              <a:rPr lang="en-US" sz="1200" dirty="0"/>
              <a:t>, New York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James Moylan, Guam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Mark Alford, Missouri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Cory Mills, Florida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Rich McCormick, Georgia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Lance Gooden, Texas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F7F5C2-BF63-946A-3D59-642CF4EEA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9291" y="560705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8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9501A-B866-604A-979F-5DFDD09BF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835" y="365125"/>
            <a:ext cx="8420330" cy="854075"/>
          </a:xfrm>
        </p:spPr>
        <p:txBody>
          <a:bodyPr>
            <a:normAutofit fontScale="90000"/>
          </a:bodyPr>
          <a:lstStyle/>
          <a:p>
            <a:r>
              <a:rPr lang="en-US" dirty="0"/>
              <a:t>House Committee on Veterans’ Affairs</a:t>
            </a:r>
            <a:br>
              <a:rPr lang="en-US" dirty="0"/>
            </a:br>
            <a:r>
              <a:rPr lang="en-US" dirty="0"/>
              <a:t>Ratio 14/11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53D55-69E2-144E-B1D3-723273A93C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8315" y="1994666"/>
            <a:ext cx="4270247" cy="4710717"/>
          </a:xfrm>
        </p:spPr>
        <p:txBody>
          <a:bodyPr>
            <a:normAutofit/>
          </a:bodyPr>
          <a:lstStyle/>
          <a:p>
            <a:r>
              <a:rPr lang="en-US" sz="1400" dirty="0"/>
              <a:t>1. Mark Takano, CA</a:t>
            </a:r>
          </a:p>
          <a:p>
            <a:r>
              <a:rPr lang="en-US" sz="1400" dirty="0"/>
              <a:t>2. Julia Brownley, CA</a:t>
            </a:r>
          </a:p>
          <a:p>
            <a:r>
              <a:rPr lang="en-US" sz="1400" dirty="0"/>
              <a:t>3. Mike Levin, CA</a:t>
            </a:r>
          </a:p>
          <a:p>
            <a:r>
              <a:rPr lang="en-US" sz="1400" dirty="0"/>
              <a:t>4. Chris Pappas, NH</a:t>
            </a:r>
          </a:p>
          <a:p>
            <a:r>
              <a:rPr lang="en-US" sz="1400" dirty="0"/>
              <a:t>5. Frank J. </a:t>
            </a:r>
            <a:r>
              <a:rPr lang="en-US" sz="1400" dirty="0" err="1"/>
              <a:t>Mrvan</a:t>
            </a:r>
            <a:r>
              <a:rPr lang="en-US" sz="1400" dirty="0"/>
              <a:t>, IN</a:t>
            </a:r>
          </a:p>
          <a:p>
            <a:r>
              <a:rPr lang="en-US" sz="1400" dirty="0"/>
              <a:t>6. Sheila </a:t>
            </a:r>
            <a:r>
              <a:rPr lang="en-US" sz="1400" dirty="0" err="1"/>
              <a:t>Cherfilus</a:t>
            </a:r>
            <a:r>
              <a:rPr lang="en-US" sz="1400" dirty="0"/>
              <a:t>-McCormick, FL</a:t>
            </a:r>
          </a:p>
          <a:p>
            <a:r>
              <a:rPr lang="en-US" sz="1400" dirty="0"/>
              <a:t>7. Morgan McGarvey, KY</a:t>
            </a:r>
          </a:p>
          <a:p>
            <a:r>
              <a:rPr lang="en-US" sz="1400" dirty="0"/>
              <a:t>8. Delia C. Ramirez, IL</a:t>
            </a:r>
          </a:p>
          <a:p>
            <a:r>
              <a:rPr lang="en-US" sz="1400" dirty="0"/>
              <a:t>9. Greg Landsman, OH</a:t>
            </a:r>
          </a:p>
          <a:p>
            <a:r>
              <a:rPr lang="en-US" sz="1400" dirty="0"/>
              <a:t>10. Nikki </a:t>
            </a:r>
            <a:r>
              <a:rPr lang="en-US" sz="1400" dirty="0" err="1"/>
              <a:t>Budzinski</a:t>
            </a:r>
            <a:r>
              <a:rPr lang="en-US" sz="1400" dirty="0"/>
              <a:t>, IL</a:t>
            </a:r>
          </a:p>
          <a:p>
            <a:r>
              <a:rPr lang="en-US" sz="1400" dirty="0"/>
              <a:t>11. Timothy M. Kennedy, 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B6BE96-B969-694F-BA0E-6E1E860B7A75}"/>
              </a:ext>
            </a:extLst>
          </p:cNvPr>
          <p:cNvSpPr txBox="1"/>
          <p:nvPr/>
        </p:nvSpPr>
        <p:spPr>
          <a:xfrm>
            <a:off x="2392359" y="1559290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Majority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7853CE-3719-8E4E-A4AB-5A4BA50EB5AE}"/>
              </a:ext>
            </a:extLst>
          </p:cNvPr>
          <p:cNvSpPr txBox="1"/>
          <p:nvPr/>
        </p:nvSpPr>
        <p:spPr>
          <a:xfrm>
            <a:off x="7480859" y="155929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Minority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A83268-5099-CBB5-5044-03DCF02CE795}"/>
              </a:ext>
            </a:extLst>
          </p:cNvPr>
          <p:cNvSpPr txBox="1"/>
          <p:nvPr/>
        </p:nvSpPr>
        <p:spPr>
          <a:xfrm>
            <a:off x="1226916" y="1994666"/>
            <a:ext cx="3968459" cy="4578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1. Mike Bost, IL Chair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2. Aumua Amata Coleman </a:t>
            </a:r>
            <a:r>
              <a:rPr lang="en-US" sz="1400" dirty="0" err="1"/>
              <a:t>Radewagen</a:t>
            </a:r>
            <a:r>
              <a:rPr lang="en-US" sz="1400" dirty="0"/>
              <a:t>, AS Vice Chair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3. Jack Bergman, MI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4. Nancy Mace, SC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5. Matthew M. Rosendale, Sr., MT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6. </a:t>
            </a:r>
            <a:r>
              <a:rPr lang="en-US" sz="1400" dirty="0" err="1"/>
              <a:t>Mariannette</a:t>
            </a:r>
            <a:r>
              <a:rPr lang="en-US" sz="1400" dirty="0"/>
              <a:t> Miller-Meeks, IA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7. Gregory F. Murphy, NC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8. Scott Franklin, FL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9. Derrick Van Orden, WI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10. Morgan Luttrell, TX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11. Juan </a:t>
            </a:r>
            <a:r>
              <a:rPr lang="en-US" sz="1400" dirty="0" err="1"/>
              <a:t>Ciscomani</a:t>
            </a:r>
            <a:r>
              <a:rPr lang="en-US" sz="1400" dirty="0"/>
              <a:t>, AZ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12. Elijah Crane, AZ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13. Keith Self, TX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14. Jennifer </a:t>
            </a:r>
            <a:r>
              <a:rPr lang="en-US" sz="1400" dirty="0" err="1"/>
              <a:t>Kiggans</a:t>
            </a:r>
            <a:r>
              <a:rPr lang="en-US" sz="1400" dirty="0"/>
              <a:t>, VA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F0650E2-2297-FC13-1D8C-4F176AE4E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118" y="22542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78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434054"/>
            <a:ext cx="7729728" cy="1188720"/>
          </a:xfrm>
        </p:spPr>
        <p:txBody>
          <a:bodyPr/>
          <a:lstStyle/>
          <a:p>
            <a:r>
              <a:rPr lang="en-US" dirty="0"/>
              <a:t>Members’ Committee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Democratic and Republican Steering Committees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48" y="2357437"/>
            <a:ext cx="548558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988" y="2357437"/>
            <a:ext cx="5691377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60090" y="5857875"/>
            <a:ext cx="213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Los Angeles Times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33008" y="5843587"/>
            <a:ext cx="1413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Politico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8712AD-322A-B40F-3825-5764D7F39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6452" y="53016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75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9C4B9-3E27-177E-A6E4-EABAF1F40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23613"/>
            <a:ext cx="7729728" cy="1188720"/>
          </a:xfrm>
        </p:spPr>
        <p:txBody>
          <a:bodyPr/>
          <a:lstStyle/>
          <a:p>
            <a:r>
              <a:rPr lang="en-US" dirty="0"/>
              <a:t>committee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21925-C5E5-D6E9-0BD1-0B8B3E541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191" y="2268638"/>
            <a:ext cx="9688011" cy="3946967"/>
          </a:xfrm>
        </p:spPr>
        <p:txBody>
          <a:bodyPr/>
          <a:lstStyle/>
          <a:p>
            <a:pPr>
              <a:buClrTx/>
            </a:pPr>
            <a:r>
              <a:rPr lang="en-US" dirty="0"/>
              <a:t>House</a:t>
            </a:r>
          </a:p>
          <a:p>
            <a:pPr lvl="1">
              <a:buClrTx/>
            </a:pPr>
            <a:r>
              <a:rPr lang="en-US" dirty="0"/>
              <a:t>Typical representative has 2-3 full committee assignments*</a:t>
            </a:r>
          </a:p>
          <a:p>
            <a:pPr lvl="2">
              <a:buClrTx/>
            </a:pPr>
            <a:r>
              <a:rPr lang="en-US" dirty="0"/>
              <a:t>PLUS: 2-3 subcommittee assignments for each full committee</a:t>
            </a:r>
          </a:p>
          <a:p>
            <a:pPr lvl="2"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Senate</a:t>
            </a:r>
          </a:p>
          <a:p>
            <a:pPr lvl="1">
              <a:buClrTx/>
            </a:pPr>
            <a:r>
              <a:rPr lang="en-US" dirty="0"/>
              <a:t>Typical senator has 3-5 full committee assignments*</a:t>
            </a:r>
          </a:p>
          <a:p>
            <a:pPr lvl="2">
              <a:buClrTx/>
            </a:pPr>
            <a:r>
              <a:rPr lang="en-US" dirty="0"/>
              <a:t>Additional 2-3 subcommittee assignments for each full committee</a:t>
            </a:r>
          </a:p>
          <a:p>
            <a:pPr lvl="2">
              <a:buClrTx/>
            </a:pPr>
            <a:endParaRPr lang="en-US" dirty="0"/>
          </a:p>
          <a:p>
            <a:pPr marL="0" indent="0">
              <a:buClrTx/>
              <a:buNone/>
            </a:pPr>
            <a:r>
              <a:rPr lang="en-US" dirty="0"/>
              <a:t>* Exceptions apply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58208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9430</TotalTime>
  <Words>1066</Words>
  <Application>Microsoft Office PowerPoint</Application>
  <PresentationFormat>Widescreen</PresentationFormat>
  <Paragraphs>237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Gill Sans MT</vt:lpstr>
      <vt:lpstr>Symbol</vt:lpstr>
      <vt:lpstr>Parcel</vt:lpstr>
      <vt:lpstr>Leadership &amp; Organization</vt:lpstr>
      <vt:lpstr>Members of Congress</vt:lpstr>
      <vt:lpstr>Committees, generally</vt:lpstr>
      <vt:lpstr>House Committees</vt:lpstr>
      <vt:lpstr>Senate Committees</vt:lpstr>
      <vt:lpstr>House Committee on Armed Services ratio 31/28</vt:lpstr>
      <vt:lpstr>House Committee on Veterans’ Affairs Ratio 14/11</vt:lpstr>
      <vt:lpstr>Members’ Committee Assignments</vt:lpstr>
      <vt:lpstr>committee assignments</vt:lpstr>
      <vt:lpstr>House Committees</vt:lpstr>
      <vt:lpstr>Senate Committees</vt:lpstr>
      <vt:lpstr>House and Senate Committees</vt:lpstr>
      <vt:lpstr>House Leadership</vt:lpstr>
      <vt:lpstr>Senate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&amp; Organization</dc:title>
  <dc:creator>Huder Huder</dc:creator>
  <cp:lastModifiedBy>Josh Huder</cp:lastModifiedBy>
  <cp:revision>53</cp:revision>
  <dcterms:created xsi:type="dcterms:W3CDTF">2020-07-15T20:31:01Z</dcterms:created>
  <dcterms:modified xsi:type="dcterms:W3CDTF">2024-07-15T13:54:16Z</dcterms:modified>
</cp:coreProperties>
</file>