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notesMasterIdLst>
    <p:notesMasterId r:id="rId16"/>
  </p:notesMasterIdLst>
  <p:sldIdLst>
    <p:sldId id="256" r:id="rId2"/>
    <p:sldId id="286" r:id="rId3"/>
    <p:sldId id="265" r:id="rId4"/>
    <p:sldId id="260" r:id="rId5"/>
    <p:sldId id="273" r:id="rId6"/>
    <p:sldId id="276" r:id="rId7"/>
    <p:sldId id="277" r:id="rId8"/>
    <p:sldId id="278" r:id="rId9"/>
    <p:sldId id="282" r:id="rId10"/>
    <p:sldId id="284" r:id="rId11"/>
    <p:sldId id="285" r:id="rId12"/>
    <p:sldId id="271" r:id="rId13"/>
    <p:sldId id="281" r:id="rId14"/>
    <p:sldId id="283" r:id="rId15"/>
  </p:sldIdLst>
  <p:sldSz cx="6858000" cy="9144000" type="screen4x3"/>
  <p:notesSz cx="7023100" cy="93091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Worth Hester" initials="WH" lastIdx="1" clrIdx="0">
    <p:extLst>
      <p:ext uri="{19B8F6BF-5375-455C-9EA6-DF929625EA0E}">
        <p15:presenceInfo xmlns:p15="http://schemas.microsoft.com/office/powerpoint/2012/main" userId="S-1-5-21-1119414326-961577672-3063137227-1124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9" d="100"/>
          <a:sy n="79" d="100"/>
        </p:scale>
        <p:origin x="3108" y="96"/>
      </p:cViewPr>
      <p:guideLst>
        <p:guide orient="horz" pos="288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3343" cy="465455"/>
          </a:xfrm>
          <a:prstGeom prst="rect">
            <a:avLst/>
          </a:prstGeom>
        </p:spPr>
        <p:txBody>
          <a:bodyPr vert="horz" lIns="93324" tIns="46662" rIns="93324" bIns="46662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8132" y="0"/>
            <a:ext cx="3043343" cy="465455"/>
          </a:xfrm>
          <a:prstGeom prst="rect">
            <a:avLst/>
          </a:prstGeom>
        </p:spPr>
        <p:txBody>
          <a:bodyPr vert="horz" lIns="93324" tIns="46662" rIns="93324" bIns="46662" rtlCol="0"/>
          <a:lstStyle>
            <a:lvl1pPr algn="r">
              <a:defRPr sz="1200"/>
            </a:lvl1pPr>
          </a:lstStyle>
          <a:p>
            <a:fld id="{83097974-9FDB-41A6-ABA2-AC3D3FB12567}" type="datetimeFigureOut">
              <a:rPr lang="en-US" smtClean="0"/>
              <a:t>7/12/2024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03450" y="698500"/>
            <a:ext cx="2617788" cy="34909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324" tIns="46662" rIns="93324" bIns="46662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2310" y="4421823"/>
            <a:ext cx="5618480" cy="4189095"/>
          </a:xfrm>
          <a:prstGeom prst="rect">
            <a:avLst/>
          </a:prstGeom>
        </p:spPr>
        <p:txBody>
          <a:bodyPr vert="horz" lIns="93324" tIns="46662" rIns="93324" bIns="46662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42029"/>
            <a:ext cx="3043343" cy="465455"/>
          </a:xfrm>
          <a:prstGeom prst="rect">
            <a:avLst/>
          </a:prstGeom>
        </p:spPr>
        <p:txBody>
          <a:bodyPr vert="horz" lIns="93324" tIns="46662" rIns="93324" bIns="46662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8132" y="8842029"/>
            <a:ext cx="3043343" cy="465455"/>
          </a:xfrm>
          <a:prstGeom prst="rect">
            <a:avLst/>
          </a:prstGeom>
        </p:spPr>
        <p:txBody>
          <a:bodyPr vert="horz" lIns="93324" tIns="46662" rIns="93324" bIns="46662" rtlCol="0" anchor="b"/>
          <a:lstStyle>
            <a:lvl1pPr algn="r">
              <a:defRPr sz="1200"/>
            </a:lvl1pPr>
          </a:lstStyle>
          <a:p>
            <a:fld id="{98D7084A-3761-44E2-A455-27E1FCD7A6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56031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2540001"/>
            <a:ext cx="5657850" cy="3458633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14350" y="6096000"/>
            <a:ext cx="4846320" cy="1422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9E5804-1377-4CCA-8D3E-157085EDA159}" type="datetimeFigureOut">
              <a:rPr lang="en-US" smtClean="0"/>
              <a:t>7/12/2024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0EA09-B1D9-42EC-B37F-1757731E650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9E5804-1377-4CCA-8D3E-157085EDA159}" type="datetimeFigureOut">
              <a:rPr lang="en-US" smtClean="0"/>
              <a:t>7/12/2024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0EA09-B1D9-42EC-B37F-1757731E650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72050" y="366185"/>
            <a:ext cx="1314450" cy="7802033"/>
          </a:xfrm>
        </p:spPr>
        <p:txBody>
          <a:bodyPr vert="eaVert" anchor="b" anchorCtr="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2900" y="366185"/>
            <a:ext cx="4514850" cy="780203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9E5804-1377-4CCA-8D3E-157085EDA159}" type="datetimeFigureOut">
              <a:rPr lang="en-US" smtClean="0"/>
              <a:t>7/12/2024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0EA09-B1D9-42EC-B37F-1757731E650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9E5804-1377-4CCA-8D3E-157085EDA159}" type="datetimeFigureOut">
              <a:rPr lang="en-US" smtClean="0"/>
              <a:t>7/12/2024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0EA09-B1D9-42EC-B37F-1757731E650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735" y="7315200"/>
            <a:ext cx="5744765" cy="1557867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1735" y="5137151"/>
            <a:ext cx="4601765" cy="2178051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9E5804-1377-4CCA-8D3E-157085EDA159}" type="datetimeFigureOut">
              <a:rPr lang="en-US" smtClean="0"/>
              <a:t>7/12/2024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0EA09-B1D9-42EC-B37F-1757731E650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2900" y="2048256"/>
            <a:ext cx="2743200" cy="612038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314700" y="2048256"/>
            <a:ext cx="2743200" cy="612038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9E5804-1377-4CCA-8D3E-157085EDA159}" type="datetimeFigureOut">
              <a:rPr lang="en-US" smtClean="0"/>
              <a:t>7/12/2024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0EA09-B1D9-42EC-B37F-1757731E650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2743200" cy="853016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2743200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314700" y="2046817"/>
            <a:ext cx="2743200" cy="853016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314700" y="2899833"/>
            <a:ext cx="2743200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9E5804-1377-4CCA-8D3E-157085EDA159}" type="datetimeFigureOut">
              <a:rPr lang="en-US" smtClean="0"/>
              <a:t>7/12/2024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0EA09-B1D9-42EC-B37F-1757731E650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9E5804-1377-4CCA-8D3E-157085EDA159}" type="datetimeFigureOut">
              <a:rPr lang="en-US" smtClean="0"/>
              <a:t>7/12/2024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0EA09-B1D9-42EC-B37F-1757731E650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9E5804-1377-4CCA-8D3E-157085EDA159}" type="datetimeFigureOut">
              <a:rPr lang="en-US" smtClean="0"/>
              <a:t>7/12/2024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0EA09-B1D9-42EC-B37F-1757731E650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1" y="7327392"/>
            <a:ext cx="5829300" cy="79248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8600" y="8128000"/>
            <a:ext cx="5829301" cy="8128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9E5804-1377-4CCA-8D3E-157085EDA159}" type="datetimeFigureOut">
              <a:rPr lang="en-US" smtClean="0"/>
              <a:t>7/12/2024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0EA09-B1D9-42EC-B37F-1757731E650B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228600" y="508000"/>
            <a:ext cx="5829300" cy="659045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6314" y="7327037"/>
            <a:ext cx="5829300" cy="792835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6343650" cy="73152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6314" y="8128000"/>
            <a:ext cx="5829300" cy="816864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9E5804-1377-4CCA-8D3E-157085EDA159}" type="datetimeFigureOut">
              <a:rPr lang="en-US" smtClean="0"/>
              <a:t>7/12/2024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D30EA09-B1D9-42EC-B37F-1757731E650B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57150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133600"/>
            <a:ext cx="5715000" cy="6400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6343650" y="0"/>
            <a:ext cx="514350" cy="9144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6343650" y="7315200"/>
            <a:ext cx="514350" cy="9144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398841" y="7531947"/>
            <a:ext cx="411480" cy="52832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7D30EA09-B1D9-42EC-B37F-1757731E650B}" type="slidenum">
              <a:rPr lang="en-US" smtClean="0"/>
              <a:t>‹#›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4999726" y="5505027"/>
            <a:ext cx="3156375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4952314" y="2301240"/>
            <a:ext cx="3251199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B89E5804-1377-4CCA-8D3E-157085EDA159}" type="datetimeFigureOut">
              <a:rPr lang="en-US" smtClean="0"/>
              <a:t>7/12/2024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oleObject" Target="../embeddings/oleObject8.bin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oleObject" Target="../embeddings/oleObject9.bin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oleObject" Target="../embeddings/oleObject10.bin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oleObject" Target="../embeddings/oleObject11.bin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emf"/><Relationship Id="rId4" Type="http://schemas.openxmlformats.org/officeDocument/2006/relationships/oleObject" Target="../embeddings/oleObject2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oleObject" Target="../embeddings/oleObject3.bin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emf"/><Relationship Id="rId4" Type="http://schemas.openxmlformats.org/officeDocument/2006/relationships/oleObject" Target="../embeddings/oleObject4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oleObject" Target="../embeddings/oleObject5.bin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emf"/><Relationship Id="rId4" Type="http://schemas.openxmlformats.org/officeDocument/2006/relationships/oleObject" Target="../embeddings/oleObject6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oleObject" Target="../embeddings/oleObject7.bin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914400"/>
            <a:ext cx="5657850" cy="1422400"/>
          </a:xfrm>
        </p:spPr>
        <p:txBody>
          <a:bodyPr/>
          <a:lstStyle/>
          <a:p>
            <a:r>
              <a:rPr lang="en-US" sz="4800" dirty="0"/>
              <a:t>Key Stages in the Legislative Process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Worth Hester</a:t>
            </a:r>
          </a:p>
          <a:p>
            <a:r>
              <a:rPr lang="en-US" dirty="0"/>
              <a:t>Government Affairs Institute</a:t>
            </a:r>
          </a:p>
          <a:p>
            <a:r>
              <a:rPr lang="en-US" dirty="0"/>
              <a:t>Georgetown University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20ED93A-A059-4485-E994-E730FB67C28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76462" y="3048000"/>
            <a:ext cx="2505075" cy="243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35149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>
            <a:extLst>
              <a:ext uri="{FF2B5EF4-FFF2-40B4-BE49-F238E27FC236}">
                <a16:creationId xmlns:a16="http://schemas.microsoft.com/office/drawing/2014/main" id="{DCBF53A8-DA96-DE8D-8D00-68377E72C2A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17083620"/>
              </p:ext>
            </p:extLst>
          </p:nvPr>
        </p:nvGraphicFramePr>
        <p:xfrm>
          <a:off x="514350" y="304800"/>
          <a:ext cx="5829300" cy="7543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Acrobat Document" r:id="rId2" imgW="5829257" imgH="7543568" progId="Acrobat.Document.DC">
                  <p:embed/>
                </p:oleObj>
              </mc:Choice>
              <mc:Fallback>
                <p:oleObj name="Acrobat Document" r:id="rId2" imgW="5829257" imgH="7543568" progId="Acrobat.Document.DC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514350" y="304800"/>
                        <a:ext cx="5829300" cy="7543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4100646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>
            <a:extLst>
              <a:ext uri="{FF2B5EF4-FFF2-40B4-BE49-F238E27FC236}">
                <a16:creationId xmlns:a16="http://schemas.microsoft.com/office/drawing/2014/main" id="{34AC666B-BEAA-697B-DABB-867E87CB35E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4901615"/>
              </p:ext>
            </p:extLst>
          </p:nvPr>
        </p:nvGraphicFramePr>
        <p:xfrm>
          <a:off x="514350" y="381000"/>
          <a:ext cx="5829300" cy="7315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Acrobat Document" r:id="rId2" imgW="5829257" imgH="7543568" progId="Acrobat.Document.DC">
                  <p:embed/>
                </p:oleObj>
              </mc:Choice>
              <mc:Fallback>
                <p:oleObj name="Acrobat Document" r:id="rId2" imgW="5829257" imgH="7543568" progId="Acrobat.Document.DC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514350" y="381000"/>
                        <a:ext cx="5829300" cy="7315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0885106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040" y="2133600"/>
            <a:ext cx="5789559" cy="43468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6182957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>
            <a:extLst>
              <a:ext uri="{FF2B5EF4-FFF2-40B4-BE49-F238E27FC236}">
                <a16:creationId xmlns:a16="http://schemas.microsoft.com/office/drawing/2014/main" id="{DE3ACB43-6F98-4E42-8E66-F2EDC72E32F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39959359"/>
              </p:ext>
            </p:extLst>
          </p:nvPr>
        </p:nvGraphicFramePr>
        <p:xfrm>
          <a:off x="514350" y="800100"/>
          <a:ext cx="5829300" cy="7543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Acrobat Document" r:id="rId2" imgW="5829257" imgH="7543568" progId="Acrobat.Document.DC">
                  <p:embed/>
                </p:oleObj>
              </mc:Choice>
              <mc:Fallback>
                <p:oleObj name="Acrobat Document" r:id="rId2" imgW="5829257" imgH="7543568" progId="Acrobat.Document.DC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514350" y="800100"/>
                        <a:ext cx="5829300" cy="7543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2631405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>
            <a:extLst>
              <a:ext uri="{FF2B5EF4-FFF2-40B4-BE49-F238E27FC236}">
                <a16:creationId xmlns:a16="http://schemas.microsoft.com/office/drawing/2014/main" id="{96AFB20C-EE09-337C-E3FF-EFDA24D316C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88884992"/>
              </p:ext>
            </p:extLst>
          </p:nvPr>
        </p:nvGraphicFramePr>
        <p:xfrm>
          <a:off x="304800" y="304800"/>
          <a:ext cx="5829300" cy="7597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Acrobat Document" r:id="rId2" imgW="5829257" imgH="7543568" progId="Acrobat.Document.DC">
                  <p:embed/>
                </p:oleObj>
              </mc:Choice>
              <mc:Fallback>
                <p:oleObj name="Acrobat Document" r:id="rId2" imgW="5829257" imgH="7543568" progId="Acrobat.Document.DC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304800" y="304800"/>
                        <a:ext cx="5829300" cy="7597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872500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3F3DBB-807E-67DE-7715-DEB3184C62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838200"/>
            <a:ext cx="5372100" cy="152400"/>
          </a:xfrm>
        </p:spPr>
        <p:txBody>
          <a:bodyPr/>
          <a:lstStyle/>
          <a:p>
            <a:pPr algn="ctr"/>
            <a:r>
              <a:rPr lang="en-US" dirty="0"/>
              <a:t>Moving Legislation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6B343C4-959E-5168-A957-38B0B1C1C61A}"/>
              </a:ext>
            </a:extLst>
          </p:cNvPr>
          <p:cNvSpPr txBox="1"/>
          <p:nvPr/>
        </p:nvSpPr>
        <p:spPr>
          <a:xfrm>
            <a:off x="762000" y="1676400"/>
            <a:ext cx="518160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3 True Things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It’s hard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2 magic numbers and a magic word are required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Rules matter, just not that much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r>
              <a:rPr lang="en-US" dirty="0"/>
              <a:t>5 Key Stages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Introduction and referral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Committee consideration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House Rules Committee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Getting to the Senate floor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Resolving H/S differences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r>
              <a:rPr lang="en-US" dirty="0"/>
              <a:t>2 Pieces of Legislation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HR 1948 Lymphedema Treatment Act 2019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HR 4521 Providing for US Leadership in Engineering Biology 2021</a:t>
            </a:r>
          </a:p>
        </p:txBody>
      </p:sp>
    </p:spTree>
    <p:extLst>
      <p:ext uri="{BB962C8B-B14F-4D97-AF65-F5344CB8AC3E}">
        <p14:creationId xmlns:p14="http://schemas.microsoft.com/office/powerpoint/2010/main" val="3505661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1739" y="5105400"/>
            <a:ext cx="3171825" cy="305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8852" y="1981200"/>
            <a:ext cx="3657600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875894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 descr="Flow Chart of the Legislative Process">
            <a:extLst>
              <a:ext uri="{FF2B5EF4-FFF2-40B4-BE49-F238E27FC236}">
                <a16:creationId xmlns:a16="http://schemas.microsoft.com/office/drawing/2014/main" id="{97646803-F450-4412-38F6-3EA2B08C3BF1}"/>
              </a:ext>
            </a:extLst>
          </p:cNvPr>
          <p:cNvGrpSpPr/>
          <p:nvPr/>
        </p:nvGrpSpPr>
        <p:grpSpPr>
          <a:xfrm>
            <a:off x="0" y="381000"/>
            <a:ext cx="6324600" cy="8153400"/>
            <a:chOff x="0" y="381000"/>
            <a:chExt cx="6324600" cy="8153400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F03E510B-8D09-1D8A-39BC-5C583A865B99}"/>
                </a:ext>
              </a:extLst>
            </p:cNvPr>
            <p:cNvSpPr txBox="1"/>
            <p:nvPr/>
          </p:nvSpPr>
          <p:spPr>
            <a:xfrm>
              <a:off x="0" y="381000"/>
              <a:ext cx="63246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dirty="0"/>
                <a:t>The Legislative Process</a:t>
              </a:r>
            </a:p>
          </p:txBody>
        </p:sp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7792A413-9F8F-0F6F-02CF-26BCEC050F0F}"/>
                </a:ext>
              </a:extLst>
            </p:cNvPr>
            <p:cNvGrpSpPr/>
            <p:nvPr/>
          </p:nvGrpSpPr>
          <p:grpSpPr>
            <a:xfrm>
              <a:off x="381000" y="1219200"/>
              <a:ext cx="5562600" cy="7315200"/>
              <a:chOff x="381000" y="1219200"/>
              <a:chExt cx="5562600" cy="7315200"/>
            </a:xfrm>
          </p:grpSpPr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F154DA22-A7C5-92CA-7F7A-007AC6EFCA01}"/>
                  </a:ext>
                </a:extLst>
              </p:cNvPr>
              <p:cNvSpPr txBox="1"/>
              <p:nvPr/>
            </p:nvSpPr>
            <p:spPr>
              <a:xfrm>
                <a:off x="381000" y="1219200"/>
                <a:ext cx="2209800" cy="646331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dirty="0"/>
                  <a:t>Introduction of a Bill (House)</a:t>
                </a:r>
              </a:p>
            </p:txBody>
          </p:sp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B70EFD78-A284-71E1-F48A-8DA281613889}"/>
                  </a:ext>
                </a:extLst>
              </p:cNvPr>
              <p:cNvSpPr txBox="1"/>
              <p:nvPr/>
            </p:nvSpPr>
            <p:spPr>
              <a:xfrm>
                <a:off x="3733800" y="1224802"/>
                <a:ext cx="2209800" cy="646331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dirty="0"/>
                  <a:t>Introduction of a Bill (Senate)</a:t>
                </a:r>
              </a:p>
            </p:txBody>
          </p:sp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866032BA-3424-0434-A7A6-EEEBC9161BB2}"/>
                  </a:ext>
                </a:extLst>
              </p:cNvPr>
              <p:cNvSpPr txBox="1"/>
              <p:nvPr/>
            </p:nvSpPr>
            <p:spPr>
              <a:xfrm>
                <a:off x="741369" y="2286000"/>
                <a:ext cx="1489062" cy="646331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dirty="0"/>
                  <a:t>Committee</a:t>
                </a:r>
              </a:p>
              <a:p>
                <a:pPr algn="ctr"/>
                <a:r>
                  <a:rPr lang="en-US" dirty="0"/>
                  <a:t>Consideration</a:t>
                </a:r>
              </a:p>
            </p:txBody>
          </p:sp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2ABC5CAE-9E4E-8C58-9D2E-4175C03092D7}"/>
                  </a:ext>
                </a:extLst>
              </p:cNvPr>
              <p:cNvSpPr txBox="1"/>
              <p:nvPr/>
            </p:nvSpPr>
            <p:spPr>
              <a:xfrm>
                <a:off x="4094169" y="2291602"/>
                <a:ext cx="1489062" cy="646331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dirty="0"/>
                  <a:t>Committee</a:t>
                </a:r>
              </a:p>
              <a:p>
                <a:pPr algn="ctr"/>
                <a:r>
                  <a:rPr lang="en-US" dirty="0"/>
                  <a:t>Consideration</a:t>
                </a:r>
              </a:p>
            </p:txBody>
          </p:sp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9BA3D82C-1FC3-79F8-86EE-6193BB3367DE}"/>
                  </a:ext>
                </a:extLst>
              </p:cNvPr>
              <p:cNvSpPr txBox="1"/>
              <p:nvPr/>
            </p:nvSpPr>
            <p:spPr>
              <a:xfrm>
                <a:off x="762000" y="3352800"/>
                <a:ext cx="1490472" cy="646331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dirty="0">
                    <a:solidFill>
                      <a:srgbClr val="FF0000"/>
                    </a:solidFill>
                  </a:rPr>
                  <a:t>House Rules</a:t>
                </a:r>
              </a:p>
              <a:p>
                <a:pPr algn="ctr"/>
                <a:r>
                  <a:rPr lang="en-US" dirty="0">
                    <a:solidFill>
                      <a:srgbClr val="FF0000"/>
                    </a:solidFill>
                  </a:rPr>
                  <a:t>Committee</a:t>
                </a:r>
              </a:p>
            </p:txBody>
          </p:sp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D91226D3-2FCB-75F6-660C-947FE5B9135E}"/>
                  </a:ext>
                </a:extLst>
              </p:cNvPr>
              <p:cNvSpPr txBox="1"/>
              <p:nvPr/>
            </p:nvSpPr>
            <p:spPr>
              <a:xfrm>
                <a:off x="762000" y="4518378"/>
                <a:ext cx="1490472" cy="646331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dirty="0"/>
                  <a:t>Floor Action</a:t>
                </a:r>
              </a:p>
              <a:p>
                <a:pPr algn="ctr"/>
                <a:r>
                  <a:rPr lang="en-US" dirty="0"/>
                  <a:t>House</a:t>
                </a:r>
              </a:p>
            </p:txBody>
          </p:sp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6BFD4190-8767-5DC3-4F46-5DD24123CFC8}"/>
                  </a:ext>
                </a:extLst>
              </p:cNvPr>
              <p:cNvSpPr txBox="1"/>
              <p:nvPr/>
            </p:nvSpPr>
            <p:spPr>
              <a:xfrm>
                <a:off x="4114800" y="4535269"/>
                <a:ext cx="1490472" cy="646331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dirty="0">
                    <a:solidFill>
                      <a:srgbClr val="FF0000"/>
                    </a:solidFill>
                  </a:rPr>
                  <a:t>Floor Action</a:t>
                </a:r>
              </a:p>
              <a:p>
                <a:pPr algn="ctr"/>
                <a:r>
                  <a:rPr lang="en-US" dirty="0">
                    <a:solidFill>
                      <a:srgbClr val="FF0000"/>
                    </a:solidFill>
                  </a:rPr>
                  <a:t>Senate</a:t>
                </a:r>
              </a:p>
            </p:txBody>
          </p:sp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4E914420-9C48-F9DF-86C6-EE440EA51453}"/>
                  </a:ext>
                </a:extLst>
              </p:cNvPr>
              <p:cNvSpPr txBox="1"/>
              <p:nvPr/>
            </p:nvSpPr>
            <p:spPr>
              <a:xfrm>
                <a:off x="1748494" y="5596467"/>
                <a:ext cx="2897653" cy="649224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txBody>
              <a:bodyPr wrap="none" rtlCol="0" anchor="ctr">
                <a:spAutoFit/>
              </a:bodyPr>
              <a:lstStyle/>
              <a:p>
                <a:r>
                  <a:rPr lang="en-US" dirty="0"/>
                  <a:t>Chambers Bridge Differences</a:t>
                </a:r>
              </a:p>
            </p:txBody>
          </p:sp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E123510D-D841-A486-F1A6-1BA5B8358060}"/>
                  </a:ext>
                </a:extLst>
              </p:cNvPr>
              <p:cNvSpPr txBox="1"/>
              <p:nvPr/>
            </p:nvSpPr>
            <p:spPr>
              <a:xfrm>
                <a:off x="381000" y="6739467"/>
                <a:ext cx="2209800" cy="646331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dirty="0"/>
                  <a:t>Floor Vote on Final</a:t>
                </a:r>
              </a:p>
              <a:p>
                <a:pPr algn="ctr"/>
                <a:r>
                  <a:rPr lang="en-US" dirty="0"/>
                  <a:t>Passage - House</a:t>
                </a:r>
              </a:p>
            </p:txBody>
          </p:sp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FDD44BE7-634F-E7BB-0DC0-F45181D3EB38}"/>
                  </a:ext>
                </a:extLst>
              </p:cNvPr>
              <p:cNvSpPr txBox="1"/>
              <p:nvPr/>
            </p:nvSpPr>
            <p:spPr>
              <a:xfrm>
                <a:off x="3733800" y="6745069"/>
                <a:ext cx="2209800" cy="646331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dirty="0"/>
                  <a:t>Floor Vote on Final</a:t>
                </a:r>
              </a:p>
              <a:p>
                <a:pPr algn="ctr"/>
                <a:r>
                  <a:rPr lang="en-US" dirty="0"/>
                  <a:t>Passage - Senate</a:t>
                </a:r>
              </a:p>
            </p:txBody>
          </p:sp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2E5B3E44-1917-F11E-4D0F-940D3C3FBABA}"/>
                  </a:ext>
                </a:extLst>
              </p:cNvPr>
              <p:cNvSpPr txBox="1"/>
              <p:nvPr/>
            </p:nvSpPr>
            <p:spPr>
              <a:xfrm>
                <a:off x="1978152" y="7885176"/>
                <a:ext cx="2212848" cy="649224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txBody>
              <a:bodyPr wrap="none" rtlCol="0" anchor="ctr">
                <a:spAutoFit/>
              </a:bodyPr>
              <a:lstStyle/>
              <a:p>
                <a:pPr algn="ctr"/>
                <a:r>
                  <a:rPr lang="en-US" dirty="0"/>
                  <a:t>Presidential Action</a:t>
                </a:r>
              </a:p>
            </p:txBody>
          </p:sp>
          <p:cxnSp>
            <p:nvCxnSpPr>
              <p:cNvPr id="17" name="Straight Connector 16">
                <a:extLst>
                  <a:ext uri="{FF2B5EF4-FFF2-40B4-BE49-F238E27FC236}">
                    <a16:creationId xmlns:a16="http://schemas.microsoft.com/office/drawing/2014/main" id="{AC6DBB12-D9B7-0E25-CE25-B4CBB14C79D2}"/>
                  </a:ext>
                </a:extLst>
              </p:cNvPr>
              <p:cNvCxnSpPr>
                <a:stCxn id="6" idx="2"/>
                <a:endCxn id="8" idx="0"/>
              </p:cNvCxnSpPr>
              <p:nvPr/>
            </p:nvCxnSpPr>
            <p:spPr>
              <a:xfrm>
                <a:off x="1485900" y="1865531"/>
                <a:ext cx="0" cy="420469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Straight Connector 17">
                <a:extLst>
                  <a:ext uri="{FF2B5EF4-FFF2-40B4-BE49-F238E27FC236}">
                    <a16:creationId xmlns:a16="http://schemas.microsoft.com/office/drawing/2014/main" id="{500908C1-65A3-C811-0BC1-0FD5B9A941A2}"/>
                  </a:ext>
                </a:extLst>
              </p:cNvPr>
              <p:cNvCxnSpPr/>
              <p:nvPr/>
            </p:nvCxnSpPr>
            <p:spPr>
              <a:xfrm>
                <a:off x="4876800" y="1865531"/>
                <a:ext cx="0" cy="420469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Straight Connector 18">
                <a:extLst>
                  <a:ext uri="{FF2B5EF4-FFF2-40B4-BE49-F238E27FC236}">
                    <a16:creationId xmlns:a16="http://schemas.microsoft.com/office/drawing/2014/main" id="{776C74C0-E0E0-B2DF-4901-70D43A5F2087}"/>
                  </a:ext>
                </a:extLst>
              </p:cNvPr>
              <p:cNvCxnSpPr/>
              <p:nvPr/>
            </p:nvCxnSpPr>
            <p:spPr>
              <a:xfrm>
                <a:off x="1501422" y="2932331"/>
                <a:ext cx="0" cy="420469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Straight Connector 19">
                <a:extLst>
                  <a:ext uri="{FF2B5EF4-FFF2-40B4-BE49-F238E27FC236}">
                    <a16:creationId xmlns:a16="http://schemas.microsoft.com/office/drawing/2014/main" id="{FBD18176-99A9-C0CD-27C0-A4087E915B40}"/>
                  </a:ext>
                </a:extLst>
              </p:cNvPr>
              <p:cNvCxnSpPr>
                <a:cxnSpLocks/>
                <a:endCxn id="11" idx="0"/>
              </p:cNvCxnSpPr>
              <p:nvPr/>
            </p:nvCxnSpPr>
            <p:spPr>
              <a:xfrm>
                <a:off x="1501422" y="3999131"/>
                <a:ext cx="5814" cy="519247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Straight Connector 20">
                <a:extLst>
                  <a:ext uri="{FF2B5EF4-FFF2-40B4-BE49-F238E27FC236}">
                    <a16:creationId xmlns:a16="http://schemas.microsoft.com/office/drawing/2014/main" id="{4BC231BE-3CCB-A97D-BF07-708E7C803411}"/>
                  </a:ext>
                </a:extLst>
              </p:cNvPr>
              <p:cNvCxnSpPr>
                <a:stCxn id="11" idx="2"/>
              </p:cNvCxnSpPr>
              <p:nvPr/>
            </p:nvCxnSpPr>
            <p:spPr>
              <a:xfrm>
                <a:off x="1507236" y="5164709"/>
                <a:ext cx="931164" cy="434467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Straight Connector 21">
                <a:extLst>
                  <a:ext uri="{FF2B5EF4-FFF2-40B4-BE49-F238E27FC236}">
                    <a16:creationId xmlns:a16="http://schemas.microsoft.com/office/drawing/2014/main" id="{4EFB8C7F-4B42-F11E-7364-06244F23B02F}"/>
                  </a:ext>
                </a:extLst>
              </p:cNvPr>
              <p:cNvCxnSpPr>
                <a:cxnSpLocks/>
                <a:endCxn id="12" idx="2"/>
              </p:cNvCxnSpPr>
              <p:nvPr/>
            </p:nvCxnSpPr>
            <p:spPr>
              <a:xfrm flipV="1">
                <a:off x="3886200" y="5181600"/>
                <a:ext cx="973836" cy="414868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Straight Connector 22">
                <a:extLst>
                  <a:ext uri="{FF2B5EF4-FFF2-40B4-BE49-F238E27FC236}">
                    <a16:creationId xmlns:a16="http://schemas.microsoft.com/office/drawing/2014/main" id="{9961154D-3D0B-A45D-9046-301900E86407}"/>
                  </a:ext>
                </a:extLst>
              </p:cNvPr>
              <p:cNvCxnSpPr>
                <a:cxnSpLocks/>
                <a:endCxn id="12" idx="0"/>
              </p:cNvCxnSpPr>
              <p:nvPr/>
            </p:nvCxnSpPr>
            <p:spPr>
              <a:xfrm>
                <a:off x="4845925" y="2942229"/>
                <a:ext cx="14111" cy="159304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Straight Connector 23">
                <a:extLst>
                  <a:ext uri="{FF2B5EF4-FFF2-40B4-BE49-F238E27FC236}">
                    <a16:creationId xmlns:a16="http://schemas.microsoft.com/office/drawing/2014/main" id="{3FBA94F2-EC4E-0416-C19D-4BE5BBA13FDC}"/>
                  </a:ext>
                </a:extLst>
              </p:cNvPr>
              <p:cNvCxnSpPr>
                <a:cxnSpLocks/>
                <a:stCxn id="14" idx="2"/>
              </p:cNvCxnSpPr>
              <p:nvPr/>
            </p:nvCxnSpPr>
            <p:spPr>
              <a:xfrm>
                <a:off x="1485900" y="7385798"/>
                <a:ext cx="952500" cy="506849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Straight Connector 24">
                <a:extLst>
                  <a:ext uri="{FF2B5EF4-FFF2-40B4-BE49-F238E27FC236}">
                    <a16:creationId xmlns:a16="http://schemas.microsoft.com/office/drawing/2014/main" id="{329C4EDB-0370-3E4A-4504-50A3FF714333}"/>
                  </a:ext>
                </a:extLst>
              </p:cNvPr>
              <p:cNvCxnSpPr>
                <a:cxnSpLocks/>
                <a:endCxn id="15" idx="2"/>
              </p:cNvCxnSpPr>
              <p:nvPr/>
            </p:nvCxnSpPr>
            <p:spPr>
              <a:xfrm flipV="1">
                <a:off x="3810000" y="7391400"/>
                <a:ext cx="1028700" cy="493776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Straight Connector 25">
                <a:extLst>
                  <a:ext uri="{FF2B5EF4-FFF2-40B4-BE49-F238E27FC236}">
                    <a16:creationId xmlns:a16="http://schemas.microsoft.com/office/drawing/2014/main" id="{816AADD8-A700-5326-10A1-ACFB54731EBE}"/>
                  </a:ext>
                </a:extLst>
              </p:cNvPr>
              <p:cNvCxnSpPr>
                <a:cxnSpLocks/>
                <a:stCxn id="14" idx="0"/>
              </p:cNvCxnSpPr>
              <p:nvPr/>
            </p:nvCxnSpPr>
            <p:spPr>
              <a:xfrm flipV="1">
                <a:off x="1485900" y="6245507"/>
                <a:ext cx="952500" cy="49396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Straight Connector 26">
                <a:extLst>
                  <a:ext uri="{FF2B5EF4-FFF2-40B4-BE49-F238E27FC236}">
                    <a16:creationId xmlns:a16="http://schemas.microsoft.com/office/drawing/2014/main" id="{B8BB79E8-1033-2930-EF68-DFFB8007A57D}"/>
                  </a:ext>
                </a:extLst>
              </p:cNvPr>
              <p:cNvCxnSpPr>
                <a:cxnSpLocks/>
                <a:endCxn id="15" idx="0"/>
              </p:cNvCxnSpPr>
              <p:nvPr/>
            </p:nvCxnSpPr>
            <p:spPr>
              <a:xfrm>
                <a:off x="3886200" y="6242799"/>
                <a:ext cx="952500" cy="50227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41935212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0" y="2133600"/>
            <a:ext cx="2600325" cy="272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219200" y="4953000"/>
            <a:ext cx="3810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There’s no song to explain this shit</a:t>
            </a:r>
          </a:p>
        </p:txBody>
      </p:sp>
    </p:spTree>
    <p:extLst>
      <p:ext uri="{BB962C8B-B14F-4D97-AF65-F5344CB8AC3E}">
        <p14:creationId xmlns:p14="http://schemas.microsoft.com/office/powerpoint/2010/main" val="369152546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0C393AE3-4444-4A63-9350-A98ECFF69D8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85944286"/>
              </p:ext>
            </p:extLst>
          </p:nvPr>
        </p:nvGraphicFramePr>
        <p:xfrm>
          <a:off x="514350" y="800100"/>
          <a:ext cx="5829300" cy="7543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Acrobat Document" r:id="rId2" imgW="5829257" imgH="7543568" progId="Acrobat.Document.DC">
                  <p:embed/>
                </p:oleObj>
              </mc:Choice>
              <mc:Fallback>
                <p:oleObj name="Acrobat Document" r:id="rId2" imgW="5829257" imgH="7543568" progId="Acrobat.Document.DC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514350" y="800100"/>
                        <a:ext cx="5829300" cy="7543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1">
            <a:extLst>
              <a:ext uri="{FF2B5EF4-FFF2-40B4-BE49-F238E27FC236}">
                <a16:creationId xmlns:a16="http://schemas.microsoft.com/office/drawing/2014/main" id="{50AE68D3-52D3-4656-91F6-D0D646E74E2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46838040"/>
              </p:ext>
            </p:extLst>
          </p:nvPr>
        </p:nvGraphicFramePr>
        <p:xfrm>
          <a:off x="514350" y="800100"/>
          <a:ext cx="5829300" cy="7543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Acrobat Document" r:id="rId4" imgW="5829257" imgH="7543568" progId="Acrobat.Document.DC">
                  <p:embed/>
                </p:oleObj>
              </mc:Choice>
              <mc:Fallback>
                <p:oleObj name="Acrobat Document" r:id="rId4" imgW="5829257" imgH="7543568" progId="Acrobat.Document.DC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14350" y="800100"/>
                        <a:ext cx="5829300" cy="7543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4403973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>
            <a:extLst>
              <a:ext uri="{FF2B5EF4-FFF2-40B4-BE49-F238E27FC236}">
                <a16:creationId xmlns:a16="http://schemas.microsoft.com/office/drawing/2014/main" id="{F1C7AFD2-AF22-4151-8485-B22C3889EBA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14160474"/>
              </p:ext>
            </p:extLst>
          </p:nvPr>
        </p:nvGraphicFramePr>
        <p:xfrm>
          <a:off x="590550" y="561975"/>
          <a:ext cx="5676900" cy="802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Acrobat Document" r:id="rId2" imgW="5676567" imgH="8020037" progId="Acrobat.Document.DC">
                  <p:embed/>
                </p:oleObj>
              </mc:Choice>
              <mc:Fallback>
                <p:oleObj name="Acrobat Document" r:id="rId2" imgW="5676567" imgH="8020037" progId="Acrobat.Document.DC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590550" y="561975"/>
                        <a:ext cx="5676900" cy="8020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B550C358-77AB-4209-8176-ED263AE35BE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86609036"/>
              </p:ext>
            </p:extLst>
          </p:nvPr>
        </p:nvGraphicFramePr>
        <p:xfrm>
          <a:off x="514350" y="800100"/>
          <a:ext cx="5829300" cy="7543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Acrobat Document" r:id="rId4" imgW="5829257" imgH="7543568" progId="Acrobat.Document.DC">
                  <p:embed/>
                </p:oleObj>
              </mc:Choice>
              <mc:Fallback>
                <p:oleObj name="Acrobat Document" r:id="rId4" imgW="5829257" imgH="7543568" progId="Acrobat.Document.DC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14350" y="800100"/>
                        <a:ext cx="5829300" cy="7543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7391358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>
            <a:extLst>
              <a:ext uri="{FF2B5EF4-FFF2-40B4-BE49-F238E27FC236}">
                <a16:creationId xmlns:a16="http://schemas.microsoft.com/office/drawing/2014/main" id="{475FAD7F-8D5F-4627-A579-CF5C914DF85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53560386"/>
              </p:ext>
            </p:extLst>
          </p:nvPr>
        </p:nvGraphicFramePr>
        <p:xfrm>
          <a:off x="590550" y="561975"/>
          <a:ext cx="5676900" cy="802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Acrobat Document" r:id="rId2" imgW="5676567" imgH="8020037" progId="Acrobat.Document.DC">
                  <p:embed/>
                </p:oleObj>
              </mc:Choice>
              <mc:Fallback>
                <p:oleObj name="Acrobat Document" r:id="rId2" imgW="5676567" imgH="8020037" progId="Acrobat.Document.DC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590550" y="561975"/>
                        <a:ext cx="5676900" cy="8020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DBCB2BE5-5267-41AB-A0F3-34C34382A69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73895990"/>
              </p:ext>
            </p:extLst>
          </p:nvPr>
        </p:nvGraphicFramePr>
        <p:xfrm>
          <a:off x="514350" y="800100"/>
          <a:ext cx="5829300" cy="7543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Acrobat Document" r:id="rId4" imgW="5829257" imgH="7543568" progId="Acrobat.Document.DC">
                  <p:embed/>
                </p:oleObj>
              </mc:Choice>
              <mc:Fallback>
                <p:oleObj name="Acrobat Document" r:id="rId4" imgW="5829257" imgH="7543568" progId="Acrobat.Document.DC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14350" y="800100"/>
                        <a:ext cx="5829300" cy="7543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72204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>
            <a:extLst>
              <a:ext uri="{FF2B5EF4-FFF2-40B4-BE49-F238E27FC236}">
                <a16:creationId xmlns:a16="http://schemas.microsoft.com/office/drawing/2014/main" id="{5CBB4F4F-12A3-4209-A9BE-50CFE4F171D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70143674"/>
              </p:ext>
            </p:extLst>
          </p:nvPr>
        </p:nvGraphicFramePr>
        <p:xfrm>
          <a:off x="514350" y="800100"/>
          <a:ext cx="5829300" cy="7543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Acrobat Document" r:id="rId2" imgW="5829257" imgH="7543568" progId="Acrobat.Document.DC">
                  <p:embed/>
                </p:oleObj>
              </mc:Choice>
              <mc:Fallback>
                <p:oleObj name="Acrobat Document" r:id="rId2" imgW="5829257" imgH="7543568" progId="Acrobat.Document.DC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514350" y="800100"/>
                        <a:ext cx="5829300" cy="7543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7982369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djacency">
  <a:themeElements>
    <a:clrScheme name="Adjacency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djacency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TM02900769[[fn=Retrospect]]</Template>
  <TotalTime>55422</TotalTime>
  <Words>133</Words>
  <Application>Microsoft Office PowerPoint</Application>
  <PresentationFormat>On-screen Show (4:3)</PresentationFormat>
  <Paragraphs>40</Paragraphs>
  <Slides>14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9" baseType="lpstr">
      <vt:lpstr>Arial</vt:lpstr>
      <vt:lpstr>Calibri</vt:lpstr>
      <vt:lpstr>Cambria</vt:lpstr>
      <vt:lpstr>Adjacency</vt:lpstr>
      <vt:lpstr>Acrobat Document</vt:lpstr>
      <vt:lpstr>Key Stages in the Legislative Process</vt:lpstr>
      <vt:lpstr>Moving Legislation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Worth Hester</dc:creator>
  <cp:lastModifiedBy>Worth Hester</cp:lastModifiedBy>
  <cp:revision>51</cp:revision>
  <cp:lastPrinted>2024-05-02T16:01:23Z</cp:lastPrinted>
  <dcterms:created xsi:type="dcterms:W3CDTF">2020-05-28T17:19:53Z</dcterms:created>
  <dcterms:modified xsi:type="dcterms:W3CDTF">2024-07-12T16:08:57Z</dcterms:modified>
</cp:coreProperties>
</file>