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4" roundtripDataSignature="AMtx7mixpHSK8eUMEGcyXkPxjnVs+w6e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89FE949-3125-4F9D-AFB3-62D4BD66B15D}">
  <a:tblStyle styleId="{A89FE949-3125-4F9D-AFB3-62D4BD66B15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7FBF4"/>
            </a:gs>
            <a:gs pos="74000">
              <a:srgbClr val="BDDCA8"/>
            </a:gs>
            <a:gs pos="83000">
              <a:srgbClr val="BDDCA8"/>
            </a:gs>
            <a:gs pos="100000">
              <a:srgbClr val="D3E7C5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stone church with a clock tower" id="89" name="Google Shape;89;p1"/>
          <p:cNvPicPr preferRelativeResize="0"/>
          <p:nvPr/>
        </p:nvPicPr>
        <p:blipFill rotWithShape="1">
          <a:blip r:embed="rId3">
            <a:alphaModFix/>
          </a:blip>
          <a:srcRect b="7163" l="0" r="0" t="17851"/>
          <a:stretch/>
        </p:blipFill>
        <p:spPr>
          <a:xfrm>
            <a:off x="20" y="0"/>
            <a:ext cx="12191980" cy="6856718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3529"/>
              </a:srgbClr>
            </a:outerShdw>
          </a:effectLst>
        </p:spPr>
      </p:pic>
      <p:sp>
        <p:nvSpPr>
          <p:cNvPr id="90" name="Google Shape;90;p1"/>
          <p:cNvSpPr txBox="1"/>
          <p:nvPr/>
        </p:nvSpPr>
        <p:spPr>
          <a:xfrm>
            <a:off x="2144504" y="3101053"/>
            <a:ext cx="9819861" cy="3755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1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GB" sz="6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Sydenham Neighbourhood Plan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i="0" sz="6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i="0" lang="en-GB" sz="6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Village Meeting</a:t>
            </a:r>
            <a:r>
              <a:rPr b="1" lang="en-GB" sz="6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1" i="0" lang="en-GB" sz="6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i="0" lang="en-GB" sz="6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6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i="0" lang="en-GB" sz="6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January 2025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 txBox="1"/>
          <p:nvPr>
            <p:ph idx="1" type="subTitle"/>
          </p:nvPr>
        </p:nvSpPr>
        <p:spPr>
          <a:xfrm>
            <a:off x="1524000" y="527533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/>
              <a:t>10. Opportunity to enhance Sydenham NP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arenR"/>
            </a:pPr>
            <a:r>
              <a:rPr lang="en-GB"/>
              <a:t>To make it current and to include allocated site(s) to be in line with the NPPF.</a:t>
            </a:r>
            <a:endParaRPr/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arenR"/>
            </a:pPr>
            <a:r>
              <a:rPr lang="en-GB"/>
              <a:t>Enhance existing NP policies.</a:t>
            </a:r>
            <a:endParaRPr/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arenR"/>
            </a:pPr>
            <a:r>
              <a:rPr lang="en-GB"/>
              <a:t>Add new policies.</a:t>
            </a:r>
            <a:endParaRPr/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arenR"/>
            </a:pPr>
            <a:r>
              <a:rPr lang="en-GB"/>
              <a:t>Update references to SODC Emerging Joint Local Plan.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 </a:t>
            </a:r>
            <a:endParaRPr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1" u="sn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idx="1" type="subTitle"/>
          </p:nvPr>
        </p:nvSpPr>
        <p:spPr>
          <a:xfrm>
            <a:off x="1268850" y="663608"/>
            <a:ext cx="9144000" cy="59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11. Process for the allocation of sites 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1) Site Identification involving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/>
              <a:t>a) C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all for sites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 b)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Identification by</a:t>
            </a:r>
            <a:r>
              <a:rPr lang="en-GB"/>
              <a:t> landowners and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 Sydenham NP Group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2) Site </a:t>
            </a:r>
            <a:r>
              <a:rPr lang="en-GB"/>
              <a:t>A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ssessment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 - Assessed against criteria and </a:t>
            </a:r>
            <a:r>
              <a:rPr lang="en-GB"/>
              <a:t>policies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 that align with Sydenham NP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3) Site </a:t>
            </a:r>
            <a:r>
              <a:rPr lang="en-GB"/>
              <a:t>S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election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GB">
                <a:solidFill>
                  <a:srgbClr val="000000"/>
                </a:solidFill>
              </a:rPr>
              <a:t>- Selected sites incorporated into draft Sydenham NP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i="1" u="sn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"/>
          <p:cNvSpPr txBox="1"/>
          <p:nvPr>
            <p:ph idx="1" type="subTitle"/>
          </p:nvPr>
        </p:nvSpPr>
        <p:spPr>
          <a:xfrm>
            <a:off x="1268850" y="663608"/>
            <a:ext cx="9144000" cy="59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i="1" u="sng"/>
          </a:p>
        </p:txBody>
      </p:sp>
      <p:pic>
        <p:nvPicPr>
          <p:cNvPr id="150" name="Google Shape;150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9073"/>
            <a:ext cx="12192000" cy="7116376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2"/>
          <p:cNvSpPr txBox="1"/>
          <p:nvPr/>
        </p:nvSpPr>
        <p:spPr>
          <a:xfrm>
            <a:off x="689871" y="4786688"/>
            <a:ext cx="2178557" cy="2062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GB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12. Site Allocation Process Chart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idx="1" type="subTitle"/>
          </p:nvPr>
        </p:nvSpPr>
        <p:spPr>
          <a:xfrm>
            <a:off x="1524000" y="527533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13. Existing policies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SYD1: 	 Village Boundary and Infill Development  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SYD2: 	 Housing Mix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SYD3:	 Design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SYD4:	 Local Heritage Assets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SYD5:	 Local Green Space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SYD6:  Local Gap 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SYD7:  Important Views - </a:t>
            </a:r>
            <a:r>
              <a:rPr lang="en-GB" sz="2800"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ENHANCE</a:t>
            </a:r>
            <a:endParaRPr sz="2800">
              <a:highlight>
                <a:srgbClr val="00FF00"/>
              </a:highlight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SYD8: 	 Community Facilities </a:t>
            </a:r>
            <a:endParaRPr sz="2800"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i="1" u="sn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"/>
          <p:cNvSpPr txBox="1"/>
          <p:nvPr>
            <p:ph idx="1" type="subTitle"/>
          </p:nvPr>
        </p:nvSpPr>
        <p:spPr>
          <a:xfrm>
            <a:off x="1524000" y="527525"/>
            <a:ext cx="10468800" cy="59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3114"/>
              <a:buNone/>
            </a:pPr>
            <a:r>
              <a:rPr b="1" lang="en-GB" sz="5800"/>
              <a:t>14. Potential n</a:t>
            </a:r>
            <a:r>
              <a:rPr b="1" lang="en-GB" sz="5800">
                <a:latin typeface="Calibri"/>
                <a:ea typeface="Calibri"/>
                <a:cs typeface="Calibri"/>
                <a:sym typeface="Calibri"/>
              </a:rPr>
              <a:t>ew policies</a:t>
            </a:r>
            <a:endParaRPr sz="5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-31718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GB" sz="4200"/>
              <a:t>Local Landscape Character and Setting </a:t>
            </a:r>
            <a:r>
              <a:rPr lang="en-GB" sz="4200"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GB" sz="4200"/>
              <a:t>e.g. maintaining the visual relationship between the settlement and its rural surroundings, including views of the Chilterns.</a:t>
            </a:r>
            <a:endParaRPr sz="4200">
              <a:highlight>
                <a:srgbClr val="FF0000"/>
              </a:highlight>
            </a:endParaRPr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256684"/>
              <a:buNone/>
            </a:pPr>
            <a:r>
              <a:t/>
            </a:r>
            <a:endParaRPr sz="1700"/>
          </a:p>
          <a:p>
            <a:pPr indent="-31718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GB" sz="4200"/>
              <a:t>Protection of Natural Features and Environmental Assets</a:t>
            </a:r>
            <a:r>
              <a:rPr lang="en-GB" sz="4200"/>
              <a:t> </a:t>
            </a:r>
            <a:r>
              <a:rPr lang="en-GB" sz="4200">
                <a:latin typeface="Calibri"/>
                <a:ea typeface="Calibri"/>
                <a:cs typeface="Calibri"/>
                <a:sym typeface="Calibri"/>
              </a:rPr>
              <a:t>- e.g.</a:t>
            </a:r>
            <a:r>
              <a:rPr lang="en-GB" sz="4200"/>
              <a:t> consideration of hedgerows &amp; trees.</a:t>
            </a:r>
            <a:endParaRPr sz="42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256684"/>
              <a:buNone/>
            </a:pPr>
            <a:r>
              <a:t/>
            </a:r>
            <a:endParaRPr sz="1700"/>
          </a:p>
          <a:p>
            <a:pPr indent="-31718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GB" sz="4200"/>
              <a:t>Rural Roads &amp; Traffic Management</a:t>
            </a:r>
            <a:r>
              <a:rPr lang="en-GB" sz="4200">
                <a:latin typeface="Calibri"/>
                <a:ea typeface="Calibri"/>
                <a:cs typeface="Calibri"/>
                <a:sym typeface="Calibri"/>
              </a:rPr>
              <a:t> - e.g.</a:t>
            </a:r>
            <a:r>
              <a:rPr lang="en-GB" sz="4200"/>
              <a:t> maintenance of rural road character, off-road parking.</a:t>
            </a:r>
            <a:endParaRPr sz="42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256684"/>
              <a:buNone/>
            </a:pPr>
            <a:r>
              <a:t/>
            </a:r>
            <a:endParaRPr sz="1700"/>
          </a:p>
          <a:p>
            <a:pPr indent="-31718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GB" sz="4200"/>
              <a:t>Dark Skies</a:t>
            </a:r>
            <a:r>
              <a:rPr lang="en-GB" sz="4200">
                <a:latin typeface="Calibri"/>
                <a:ea typeface="Calibri"/>
                <a:cs typeface="Calibri"/>
                <a:sym typeface="Calibri"/>
              </a:rPr>
              <a:t> - e.g.</a:t>
            </a:r>
            <a:r>
              <a:rPr lang="en-GB" sz="4200"/>
              <a:t> minimise external lighting levels, maintain rural character &amp; tranquillity. </a:t>
            </a:r>
            <a:endParaRPr sz="42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290908"/>
              <a:buNone/>
            </a:pPr>
            <a:r>
              <a:t/>
            </a:r>
            <a:endParaRPr sz="1500"/>
          </a:p>
          <a:p>
            <a:pPr indent="-31718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b="1" lang="en-GB" sz="4200"/>
              <a:t>Rooflines </a:t>
            </a:r>
            <a:r>
              <a:rPr lang="en-GB" sz="4200"/>
              <a:t>- e.g. preserve Sydenham's distinctive character and protect views of St Mary's Church spire.</a:t>
            </a:r>
            <a:endParaRPr sz="4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290908"/>
              <a:buNone/>
            </a:pPr>
            <a:r>
              <a:t/>
            </a:r>
            <a:endParaRPr sz="1500"/>
          </a:p>
          <a:p>
            <a:pPr indent="-31718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b="1" lang="en-GB" sz="4200">
                <a:solidFill>
                  <a:srgbClr val="000000"/>
                </a:solidFill>
              </a:rPr>
              <a:t>Development Size and Form</a:t>
            </a:r>
            <a:r>
              <a:rPr lang="en-GB" sz="4200">
                <a:solidFill>
                  <a:srgbClr val="000000"/>
                </a:solidFill>
              </a:rPr>
              <a:t> - e.g. maintain Sydenham's rural character and prevent suburban-style overdevelopment.</a:t>
            </a:r>
            <a:endParaRPr i="1" u="sn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Google Shape;166;p15"/>
          <p:cNvGraphicFramePr/>
          <p:nvPr/>
        </p:nvGraphicFramePr>
        <p:xfrm>
          <a:off x="1703012" y="12733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{A89FE949-3125-4F9D-AFB3-62D4BD66B15D}</a:tableStyleId>
              </a:tblPr>
              <a:tblGrid>
                <a:gridCol w="1704750"/>
                <a:gridCol w="1091600"/>
                <a:gridCol w="832875"/>
                <a:gridCol w="1031350"/>
                <a:gridCol w="1031350"/>
                <a:gridCol w="1031350"/>
                <a:gridCol w="1031350"/>
                <a:gridCol w="1031350"/>
              </a:tblGrid>
              <a:tr h="589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 24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</a:tr>
              <a:tr h="589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Village Meetings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Questionnaire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650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Review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new content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650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 new content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650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Site allocation process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589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Draft Plan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</a:tr>
              <a:tr h="589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Consult community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7" name="Google Shape;167;p15"/>
          <p:cNvSpPr txBox="1"/>
          <p:nvPr/>
        </p:nvSpPr>
        <p:spPr>
          <a:xfrm>
            <a:off x="659217" y="453852"/>
            <a:ext cx="5436783" cy="584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GB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15. How long will this take?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Google Shape;172;p16"/>
          <p:cNvGraphicFramePr/>
          <p:nvPr/>
        </p:nvGraphicFramePr>
        <p:xfrm>
          <a:off x="1493562" y="13638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{A89FE949-3125-4F9D-AFB3-62D4BD66B15D}</a:tableStyleId>
              </a:tblPr>
              <a:tblGrid>
                <a:gridCol w="1541275"/>
                <a:gridCol w="957950"/>
                <a:gridCol w="957950"/>
                <a:gridCol w="957950"/>
                <a:gridCol w="957950"/>
                <a:gridCol w="957950"/>
                <a:gridCol w="957950"/>
                <a:gridCol w="957950"/>
                <a:gridCol w="957950"/>
              </a:tblGrid>
              <a:tr h="688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Aug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Oct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Nov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 25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 26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 26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8DA9DB"/>
                    </a:solidFill>
                  </a:tcPr>
                </a:tc>
              </a:tr>
              <a:tr h="688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Amend plan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688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Pre-submission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688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Further review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688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Independent exam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688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Referendum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73" name="Google Shape;173;p16"/>
          <p:cNvSpPr txBox="1"/>
          <p:nvPr/>
        </p:nvSpPr>
        <p:spPr>
          <a:xfrm>
            <a:off x="510362" y="469370"/>
            <a:ext cx="4845409" cy="584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GB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15. How long will this take?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7"/>
          <p:cNvSpPr txBox="1"/>
          <p:nvPr>
            <p:ph idx="1" type="subTitle"/>
          </p:nvPr>
        </p:nvSpPr>
        <p:spPr>
          <a:xfrm>
            <a:off x="1524000" y="527533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16. How can I comment and have my say?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Raise points today.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Email - </a:t>
            </a:r>
            <a:r>
              <a:rPr lang="en-GB" sz="2400" u="sng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parishcouncil@sydenhamvillage.co.uk.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Identify potential sites for development - call for sites.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Suggestions for new policies/updating of existing ones – questionnaire.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/>
              <a:t>Reg 14 Consultation period before review by SODC.</a:t>
            </a:r>
            <a:endParaRPr/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Referendum prior to adopting the plan.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CECD5"/>
            </a:gs>
            <a:gs pos="100000">
              <a:srgbClr val="92BC81"/>
            </a:gs>
          </a:gsLst>
          <a:lin ang="5400012" scaled="0"/>
        </a:gra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"/>
          <p:cNvSpPr txBox="1"/>
          <p:nvPr>
            <p:ph idx="1" type="subTitle"/>
          </p:nvPr>
        </p:nvSpPr>
        <p:spPr>
          <a:xfrm>
            <a:off x="1428465" y="472488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t/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b="1" lang="en-GB" sz="6000">
                <a:latin typeface="Calibri"/>
                <a:ea typeface="Calibri"/>
                <a:cs typeface="Calibri"/>
                <a:sym typeface="Calibri"/>
              </a:rPr>
              <a:t>17. Questions?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b="1" sz="4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GB" sz="4400"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idx="1" type="subTitle"/>
          </p:nvPr>
        </p:nvSpPr>
        <p:spPr>
          <a:xfrm>
            <a:off x="1524000" y="527533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2. Sydenham Neighbourhood Plan Group </a:t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Mark Kermack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Tara Glen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Michael May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Mark Oliver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Toby Roe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idx="1" type="subTitle"/>
          </p:nvPr>
        </p:nvSpPr>
        <p:spPr>
          <a:xfrm>
            <a:off x="1524000" y="527533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3. What we will cover</a:t>
            </a:r>
            <a:endParaRPr sz="3200"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 What is a Neighbourhood Plan (NP)?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GB"/>
              <a:t> 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Applying the Sydenham NP –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ecent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uccesses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GB"/>
              <a:t> 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Why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oes the Sydenham NP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eed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pdating?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GB"/>
              <a:t> 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an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pdated in the Sydenham NP?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GB"/>
              <a:t> 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How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ong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ill </a:t>
            </a:r>
            <a:r>
              <a:rPr b="0" i="0" lang="en-GB"/>
              <a:t>process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ake?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GB"/>
              <a:t> 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How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an I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omment and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ave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ay?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b="0" i="0" lang="en-GB">
                <a:latin typeface="Calibri"/>
                <a:ea typeface="Calibri"/>
                <a:cs typeface="Calibri"/>
                <a:sym typeface="Calibri"/>
              </a:rPr>
              <a:t> Your questions?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1" u="sn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idx="1" type="subTitle"/>
          </p:nvPr>
        </p:nvSpPr>
        <p:spPr>
          <a:xfrm>
            <a:off x="1524000" y="527533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GB" sz="3500">
                <a:latin typeface="Calibri"/>
                <a:ea typeface="Calibri"/>
                <a:cs typeface="Calibri"/>
                <a:sym typeface="Calibri"/>
              </a:rPr>
              <a:t>4. What is a Neighbourhood Plan (NP)?</a:t>
            </a:r>
            <a:endParaRPr sz="35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600"/>
              <a:t>A community-led framework that guides the building development of a local area.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600"/>
              <a:t>Provides real legal weight on: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800"/>
              <a:t> 	</a:t>
            </a:r>
            <a:r>
              <a:rPr lang="en-GB" sz="2600"/>
              <a:t>- where new homes are built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800"/>
              <a:t> 	</a:t>
            </a:r>
            <a:r>
              <a:rPr lang="en-GB" sz="2600"/>
              <a:t>- what new buildings should look like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800"/>
              <a:t> 	</a:t>
            </a:r>
            <a:endParaRPr sz="28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600"/>
              <a:t>Sydenham NP part of wider South Oxfordshire District Council (SODC) Local Plan.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28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600"/>
              <a:t>Approximately 2,800 neighbourhood plans in UK, half of which are already formally 'designated' as planning policy.</a:t>
            </a:r>
            <a:endParaRPr/>
          </a:p>
          <a:p>
            <a:pPr indent="-292735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2800"/>
          </a:p>
          <a:p>
            <a:pPr indent="-20193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i="1" u="sng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>
            <p:ph idx="1" type="subTitle"/>
          </p:nvPr>
        </p:nvSpPr>
        <p:spPr>
          <a:xfrm>
            <a:off x="1524000" y="527533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5. Vision of Sydenham NP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3600"/>
              <a:t>“To preserve Sydenham Parish’s rural village environment, by ensuring that appropriate development occurs within the area, recognising the need for a balanced community.”</a:t>
            </a:r>
            <a:endParaRPr sz="3800"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1" u="sng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idx="1" type="subTitle"/>
          </p:nvPr>
        </p:nvSpPr>
        <p:spPr>
          <a:xfrm>
            <a:off x="1524000" y="527533"/>
            <a:ext cx="9947564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6. Applying the Sydenham NP – recent successes</a:t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Development in Chinnor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600"/>
              <a:t> </a:t>
            </a:r>
            <a:r>
              <a:rPr lang="en-GB"/>
              <a:t>- Application for 150 houses rejected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 - Importance of NP Views policy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Development on Park View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- Application for house, initial design rejected as out of keeping with the village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- Importance of NP Design policy</a:t>
            </a:r>
            <a:endParaRPr/>
          </a:p>
          <a:p>
            <a:pPr indent="-2921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sz="2600"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1" u="sn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GB" sz="3200"/>
              <a:t>7. National Planning Hierarchy</a:t>
            </a:r>
            <a:endParaRPr b="1" sz="3200"/>
          </a:p>
        </p:txBody>
      </p:sp>
      <p:sp>
        <p:nvSpPr>
          <p:cNvPr id="122" name="Google Shape;122;p7"/>
          <p:cNvSpPr/>
          <p:nvPr/>
        </p:nvSpPr>
        <p:spPr>
          <a:xfrm>
            <a:off x="838200" y="1725745"/>
            <a:ext cx="10515600" cy="1075500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Planning Policy Framework (NPPF)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Updated December 2024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7"/>
          <p:cNvSpPr/>
          <p:nvPr/>
        </p:nvSpPr>
        <p:spPr>
          <a:xfrm>
            <a:off x="2487386" y="3286520"/>
            <a:ext cx="7217228" cy="10755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9525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SODC Local Plan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7"/>
          <p:cNvSpPr/>
          <p:nvPr/>
        </p:nvSpPr>
        <p:spPr>
          <a:xfrm>
            <a:off x="4425042" y="4847295"/>
            <a:ext cx="3341915" cy="10755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Sydenham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Neighbourhood Plan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"/>
          <p:cNvSpPr txBox="1"/>
          <p:nvPr>
            <p:ph idx="1" type="subTitle"/>
          </p:nvPr>
        </p:nvSpPr>
        <p:spPr>
          <a:xfrm>
            <a:off x="1524000" y="527533"/>
            <a:ext cx="9144000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8. What is status of Sydenham NP?</a:t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GB"/>
              <a:t>Adopted as part of the SODC local plan on 20 May 2021</a:t>
            </a:r>
            <a:endParaRPr/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Structured around seven development policies</a:t>
            </a:r>
            <a:endParaRPr/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Used by Parish Council with SODC Local Plan to inform and determine planning application decisions</a:t>
            </a:r>
            <a:endParaRPr/>
          </a:p>
          <a:p>
            <a:pPr indent="-304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Now requires </a:t>
            </a:r>
            <a:r>
              <a:rPr lang="en-GB">
                <a:solidFill>
                  <a:schemeClr val="dk1"/>
                </a:solidFill>
              </a:rPr>
              <a:t>updating…….</a:t>
            </a:r>
            <a:endParaRPr b="1">
              <a:solidFill>
                <a:schemeClr val="dk1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1" u="sn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 txBox="1"/>
          <p:nvPr>
            <p:ph idx="1" type="subTitle"/>
          </p:nvPr>
        </p:nvSpPr>
        <p:spPr>
          <a:xfrm>
            <a:off x="1523999" y="527533"/>
            <a:ext cx="9531927" cy="591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3200">
                <a:latin typeface="Calibri"/>
                <a:ea typeface="Calibri"/>
                <a:cs typeface="Calibri"/>
                <a:sym typeface="Calibri"/>
              </a:rPr>
              <a:t>9. Why does the Sydenham NP need updating? </a:t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t/>
            </a:r>
            <a:endParaRPr sz="1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solidFill>
                  <a:srgbClr val="000000"/>
                </a:solidFill>
              </a:rPr>
              <a:t>1) Existing NP will no longer be current post May 2026.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solidFill>
                  <a:srgbClr val="000000"/>
                </a:solidFill>
              </a:rPr>
              <a:t>2) Lack of SODC five-year housing supply (currently &lt;4 years).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>
                <a:solidFill>
                  <a:srgbClr val="000000"/>
                </a:solidFill>
              </a:rPr>
              <a:t>3) NPPF requires NPs to have an allocated development site.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Toby Roe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0x01010022D255513EFA5044895900C278FE97AB</vt:lpwstr>
  </property>
  <property fmtid="{D5CDD505-2E9C-101B-9397-08002B2CF9AE}" pid="3" name="MediaServiceImageTags">
    <vt:lpwstr/>
  </property>
</Properties>
</file>