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27"/>
  </p:notesMasterIdLst>
  <p:handoutMasterIdLst>
    <p:handoutMasterId r:id="rId28"/>
  </p:handoutMasterIdLst>
  <p:sldIdLst>
    <p:sldId id="256" r:id="rId3"/>
    <p:sldId id="265" r:id="rId4"/>
    <p:sldId id="302" r:id="rId5"/>
    <p:sldId id="259" r:id="rId6"/>
    <p:sldId id="275" r:id="rId7"/>
    <p:sldId id="309" r:id="rId8"/>
    <p:sldId id="319" r:id="rId9"/>
    <p:sldId id="321" r:id="rId10"/>
    <p:sldId id="318" r:id="rId11"/>
    <p:sldId id="308" r:id="rId12"/>
    <p:sldId id="307" r:id="rId13"/>
    <p:sldId id="277" r:id="rId14"/>
    <p:sldId id="271" r:id="rId15"/>
    <p:sldId id="313" r:id="rId16"/>
    <p:sldId id="270" r:id="rId17"/>
    <p:sldId id="311" r:id="rId18"/>
    <p:sldId id="294" r:id="rId19"/>
    <p:sldId id="312" r:id="rId20"/>
    <p:sldId id="292" r:id="rId21"/>
    <p:sldId id="274" r:id="rId22"/>
    <p:sldId id="315" r:id="rId23"/>
    <p:sldId id="316" r:id="rId24"/>
    <p:sldId id="273" r:id="rId25"/>
    <p:sldId id="287"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3" autoAdjust="0"/>
    <p:restoredTop sz="96433" autoAdjust="0"/>
  </p:normalViewPr>
  <p:slideViewPr>
    <p:cSldViewPr>
      <p:cViewPr varScale="1">
        <p:scale>
          <a:sx n="85" d="100"/>
          <a:sy n="85" d="100"/>
        </p:scale>
        <p:origin x="1272"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000" dirty="0"/>
              <a:t>Where </a:t>
            </a:r>
            <a:r>
              <a:rPr lang="en-US" sz="2000" dirty="0" smtClean="0"/>
              <a:t>did </a:t>
            </a:r>
            <a:r>
              <a:rPr lang="en-US" sz="2000" dirty="0"/>
              <a:t>our money come </a:t>
            </a:r>
            <a:r>
              <a:rPr lang="en-US" sz="2000" dirty="0" smtClean="0"/>
              <a:t>from in 2020?</a:t>
            </a:r>
          </a:p>
          <a:p>
            <a:pPr>
              <a:defRPr/>
            </a:pPr>
            <a:r>
              <a:rPr lang="en-US" sz="2000" dirty="0" smtClean="0"/>
              <a:t> (not including annexation funds)</a:t>
            </a:r>
            <a:endParaRPr lang="en-US" sz="2000"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Where does our money come from?</c:v>
                </c:pt>
              </c:strCache>
            </c:strRef>
          </c:tx>
          <c:spPr>
            <a:solidFill>
              <a:schemeClr val="accent1"/>
            </a:solidFill>
            <a:ln>
              <a:noFill/>
            </a:ln>
            <a:effectLst>
              <a:outerShdw blurRad="254000" sx="102000" sy="102000" algn="ctr" rotWithShape="0">
                <a:prstClr val="black">
                  <a:alpha val="20000"/>
                </a:prstClr>
              </a:outerShdw>
            </a:effectLst>
          </c:spPr>
          <c:invertIfNegative val="0"/>
          <c:dPt>
            <c:idx val="0"/>
            <c:invertIfNegative val="0"/>
            <c:bubble3D val="0"/>
            <c:spPr>
              <a:solidFill>
                <a:schemeClr val="accent1"/>
              </a:solidFill>
              <a:ln>
                <a:noFill/>
              </a:ln>
              <a:effectLst>
                <a:outerShdw blurRad="254000" sx="102000" sy="102000" algn="ctr" rotWithShape="0">
                  <a:prstClr val="black">
                    <a:alpha val="20000"/>
                  </a:prstClr>
                </a:outerShdw>
              </a:effectLst>
            </c:spPr>
          </c:dPt>
          <c:dPt>
            <c:idx val="1"/>
            <c:invertIfNegative val="0"/>
            <c:bubble3D val="0"/>
            <c:spPr>
              <a:solidFill>
                <a:schemeClr val="accent1"/>
              </a:solidFill>
              <a:ln>
                <a:noFill/>
              </a:ln>
              <a:effectLst>
                <a:outerShdw blurRad="254000" sx="102000" sy="102000" algn="ctr" rotWithShape="0">
                  <a:prstClr val="black">
                    <a:alpha val="20000"/>
                  </a:prstClr>
                </a:outerShdw>
              </a:effectLst>
            </c:spPr>
          </c:dPt>
          <c:dPt>
            <c:idx val="2"/>
            <c:invertIfNegative val="0"/>
            <c:bubble3D val="0"/>
            <c:spPr>
              <a:solidFill>
                <a:schemeClr val="accent1"/>
              </a:solidFill>
              <a:ln>
                <a:noFill/>
              </a:ln>
              <a:effectLst>
                <a:outerShdw blurRad="254000" sx="102000" sy="102000" algn="ctr" rotWithShape="0">
                  <a:prstClr val="black">
                    <a:alpha val="20000"/>
                  </a:prstClr>
                </a:outerShdw>
              </a:effectLst>
            </c:spPr>
          </c:dPt>
          <c:dPt>
            <c:idx val="3"/>
            <c:invertIfNegative val="0"/>
            <c:bubble3D val="0"/>
            <c:spPr>
              <a:solidFill>
                <a:schemeClr val="accent1"/>
              </a:solidFill>
              <a:ln>
                <a:noFill/>
              </a:ln>
              <a:effectLst>
                <a:outerShdw blurRad="254000" sx="102000" sy="102000" algn="ctr" rotWithShape="0">
                  <a:prstClr val="black">
                    <a:alpha val="20000"/>
                  </a:prstClr>
                </a:outerShdw>
              </a:effectLst>
            </c:spPr>
          </c:dPt>
          <c:dPt>
            <c:idx val="4"/>
            <c:invertIfNegative val="0"/>
            <c:bubble3D val="0"/>
            <c:spPr>
              <a:solidFill>
                <a:schemeClr val="accent1"/>
              </a:solidFill>
              <a:ln>
                <a:noFill/>
              </a:ln>
              <a:effectLst>
                <a:outerShdw blurRad="254000" sx="102000" sy="102000" algn="ctr" rotWithShape="0">
                  <a:prstClr val="black">
                    <a:alpha val="20000"/>
                  </a:prstClr>
                </a:outerShdw>
              </a:effectLst>
            </c:spPr>
          </c:dPt>
          <c:dPt>
            <c:idx val="5"/>
            <c:invertIfNegative val="0"/>
            <c:bubble3D val="0"/>
            <c:spPr>
              <a:solidFill>
                <a:schemeClr val="accent1"/>
              </a:solidFill>
              <a:ln>
                <a:noFill/>
              </a:ln>
              <a:effectLst>
                <a:outerShdw blurRad="254000" sx="102000" sy="102000" algn="ctr" rotWithShape="0">
                  <a:prstClr val="black">
                    <a:alpha val="20000"/>
                  </a:prstClr>
                </a:outerShdw>
              </a:effectLst>
            </c:spPr>
          </c:dPt>
          <c:dPt>
            <c:idx val="6"/>
            <c:invertIfNegative val="0"/>
            <c:bubble3D val="0"/>
            <c:spPr>
              <a:solidFill>
                <a:schemeClr val="accent1"/>
              </a:solidFill>
              <a:ln>
                <a:noFill/>
              </a:ln>
              <a:effectLst>
                <a:outerShdw blurRad="254000" sx="102000" sy="102000" algn="ctr" rotWithShape="0">
                  <a:prstClr val="black">
                    <a:alpha val="20000"/>
                  </a:prstClr>
                </a:outerShdw>
              </a:effectLst>
            </c:spPr>
          </c:dPt>
          <c:dPt>
            <c:idx val="7"/>
            <c:invertIfNegative val="0"/>
            <c:bubble3D val="0"/>
            <c:spPr>
              <a:solidFill>
                <a:schemeClr val="accent1"/>
              </a:solidFill>
              <a:ln>
                <a:noFill/>
              </a:ln>
              <a:effectLst>
                <a:outerShdw blurRad="254000" sx="102000" sy="102000" algn="ctr" rotWithShape="0">
                  <a:prstClr val="black">
                    <a:alpha val="20000"/>
                  </a:prstClr>
                </a:outerShdw>
              </a:effectLst>
            </c:spPr>
          </c:dPt>
          <c:dPt>
            <c:idx val="8"/>
            <c:invertIfNegative val="0"/>
            <c:bubble3D val="0"/>
            <c:spPr>
              <a:solidFill>
                <a:schemeClr val="accent1"/>
              </a:solidFill>
              <a:ln>
                <a:noFill/>
              </a:ln>
              <a:effectLst>
                <a:outerShdw blurRad="254000" sx="102000" sy="102000" algn="ctr" rotWithShape="0">
                  <a:prstClr val="black">
                    <a:alpha val="20000"/>
                  </a:prstClr>
                </a:outerShdw>
              </a:effectLst>
            </c:spPr>
          </c:dPt>
          <c:dLbls>
            <c:numFmt formatCode="&quot;$&quot;#,##0.00" sourceLinked="0"/>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Sheet1!$A$2:$A$8</c:f>
              <c:strCache>
                <c:ptCount val="7"/>
                <c:pt idx="0">
                  <c:v>Property Taxes</c:v>
                </c:pt>
                <c:pt idx="1">
                  <c:v>Intergovernmental Revenue</c:v>
                </c:pt>
                <c:pt idx="2">
                  <c:v>Charges for Services</c:v>
                </c:pt>
                <c:pt idx="3">
                  <c:v>Grants &amp; Mining Effects</c:v>
                </c:pt>
                <c:pt idx="4">
                  <c:v>Misc/Other Financing</c:v>
                </c:pt>
                <c:pt idx="5">
                  <c:v>Fire Services</c:v>
                </c:pt>
                <c:pt idx="6">
                  <c:v>W/WW Revenue</c:v>
                </c:pt>
              </c:strCache>
            </c:strRef>
          </c:cat>
          <c:val>
            <c:numRef>
              <c:f>Sheet1!$B$2:$B$8</c:f>
              <c:numCache>
                <c:formatCode>"$"#,##0.00_);[Red]\("$"#,##0.00\)</c:formatCode>
                <c:ptCount val="7"/>
                <c:pt idx="0">
                  <c:v>652456.61</c:v>
                </c:pt>
                <c:pt idx="1">
                  <c:v>401206.87</c:v>
                </c:pt>
                <c:pt idx="2">
                  <c:v>120337.19</c:v>
                </c:pt>
                <c:pt idx="3">
                  <c:v>161767.56</c:v>
                </c:pt>
                <c:pt idx="4">
                  <c:v>133349.14000000001</c:v>
                </c:pt>
                <c:pt idx="5">
                  <c:v>36350</c:v>
                </c:pt>
                <c:pt idx="6">
                  <c:v>7550.08</c:v>
                </c:pt>
              </c:numCache>
            </c:numRef>
          </c:val>
        </c:ser>
        <c:dLbls>
          <c:showLegendKey val="0"/>
          <c:showVal val="0"/>
          <c:showCatName val="0"/>
          <c:showSerName val="0"/>
          <c:showPercent val="0"/>
          <c:showBubbleSize val="0"/>
        </c:dLbls>
        <c:gapWidth val="100"/>
        <c:overlap val="-100"/>
        <c:axId val="499792632"/>
        <c:axId val="499794592"/>
      </c:barChart>
      <c:valAx>
        <c:axId val="499794592"/>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quot;$&quot;#,##0.00_);[Red]\(&quot;$&quot;#,##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499792632"/>
        <c:crosses val="autoZero"/>
        <c:crossBetween val="between"/>
      </c:valAx>
      <c:catAx>
        <c:axId val="499792632"/>
        <c:scaling>
          <c:orientation val="minMax"/>
        </c:scaling>
        <c:delete val="0"/>
        <c:axPos val="l"/>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499794592"/>
        <c:crosses val="autoZero"/>
        <c:auto val="1"/>
        <c:lblAlgn val="ctr"/>
        <c:lblOffset val="100"/>
        <c:noMultiLvlLbl val="0"/>
      </c:catAx>
      <c:spPr>
        <a:noFill/>
        <a:ln>
          <a:noFill/>
        </a:ln>
        <a:effectLst/>
      </c:spPr>
    </c:plotArea>
    <c:legend>
      <c:legendPos val="r"/>
      <c:layout>
        <c:manualLayout>
          <c:xMode val="edge"/>
          <c:yMode val="edge"/>
          <c:x val="0.73869619422572164"/>
          <c:y val="0.21558135822906835"/>
          <c:w val="0.22998858267716532"/>
          <c:h val="0.23293491619265846"/>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400" dirty="0"/>
              <a:t>Where </a:t>
            </a:r>
            <a:r>
              <a:rPr lang="en-US" sz="2400" dirty="0" smtClean="0"/>
              <a:t>did </a:t>
            </a:r>
            <a:r>
              <a:rPr lang="en-US" sz="2400" dirty="0"/>
              <a:t>we spend our </a:t>
            </a:r>
            <a:r>
              <a:rPr lang="en-US" sz="2400" dirty="0" smtClean="0"/>
              <a:t>money in 2020?</a:t>
            </a:r>
            <a:endParaRPr lang="en-US" sz="2400" dirty="0"/>
          </a:p>
        </c:rich>
      </c:tx>
      <c:layout>
        <c:manualLayout>
          <c:xMode val="edge"/>
          <c:yMode val="edge"/>
          <c:x val="0.18442901234567902"/>
          <c:y val="4.0291083406240887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Column2</c:v>
                </c:pt>
              </c:strCache>
            </c:strRef>
          </c:tx>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chemeClr val="accent2"/>
              </a:solidFill>
              <a:ln>
                <a:noFill/>
              </a:ln>
              <a:effectLst>
                <a:outerShdw blurRad="254000" sx="102000" sy="102000" algn="ctr" rotWithShape="0">
                  <a:prstClr val="black">
                    <a:alpha val="20000"/>
                  </a:prstClr>
                </a:outerShdw>
              </a:effectLst>
              <a:sp3d/>
            </c:spPr>
          </c:dPt>
          <c:dPt>
            <c:idx val="2"/>
            <c:bubble3D val="0"/>
            <c:spPr>
              <a:solidFill>
                <a:schemeClr val="accent3"/>
              </a:solidFill>
              <a:ln>
                <a:noFill/>
              </a:ln>
              <a:effectLst>
                <a:outerShdw blurRad="254000" sx="102000" sy="102000" algn="ctr" rotWithShape="0">
                  <a:prstClr val="black">
                    <a:alpha val="20000"/>
                  </a:prstClr>
                </a:outerShdw>
              </a:effectLst>
              <a:sp3d/>
            </c:spPr>
          </c:dPt>
          <c:dPt>
            <c:idx val="3"/>
            <c:bubble3D val="0"/>
            <c:spPr>
              <a:solidFill>
                <a:schemeClr val="accent4"/>
              </a:solidFill>
              <a:ln>
                <a:noFill/>
              </a:ln>
              <a:effectLst>
                <a:outerShdw blurRad="254000" sx="102000" sy="102000" algn="ctr" rotWithShape="0">
                  <a:prstClr val="black">
                    <a:alpha val="20000"/>
                  </a:prstClr>
                </a:outerShdw>
              </a:effectLst>
              <a:sp3d/>
            </c:spPr>
          </c:dPt>
          <c:dPt>
            <c:idx val="4"/>
            <c:bubble3D val="0"/>
            <c:spPr>
              <a:solidFill>
                <a:schemeClr val="accent5"/>
              </a:solidFill>
              <a:ln>
                <a:noFill/>
              </a:ln>
              <a:effectLst>
                <a:outerShdw blurRad="254000" sx="102000" sy="102000" algn="ctr" rotWithShape="0">
                  <a:prstClr val="black">
                    <a:alpha val="20000"/>
                  </a:prstClr>
                </a:outerShdw>
              </a:effectLst>
              <a:sp3d/>
            </c:spPr>
          </c:dPt>
          <c:dPt>
            <c:idx val="5"/>
            <c:bubble3D val="0"/>
            <c:spPr>
              <a:solidFill>
                <a:schemeClr val="accent6"/>
              </a:solidFill>
              <a:ln>
                <a:noFill/>
              </a:ln>
              <a:effectLst>
                <a:outerShdw blurRad="254000" sx="102000" sy="102000" algn="ctr" rotWithShape="0">
                  <a:prstClr val="black">
                    <a:alpha val="20000"/>
                  </a:prstClr>
                </a:outerShdw>
              </a:effectLst>
              <a:sp3d/>
            </c:spPr>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dLbl>
              <c:idx val="5"/>
              <c:layout>
                <c:manualLayout>
                  <c:x val="1.2148342568290074E-2"/>
                  <c:y val="7.4841972878390201E-2"/>
                </c:manualLayout>
              </c:layout>
              <c:dLblPos val="bestFit"/>
              <c:showLegendKey val="0"/>
              <c:showVal val="0"/>
              <c:showCatName val="1"/>
              <c:showSerName val="0"/>
              <c:showPercent val="1"/>
              <c:showBubbleSize val="0"/>
              <c:extLst>
                <c:ext xmlns:c15="http://schemas.microsoft.com/office/drawing/2012/chart" uri="{CE6537A1-D6FC-4f65-9D91-7224C49458BB}">
                  <c15:layout/>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Sheet1!$A$2:$A$7</c:f>
              <c:strCache>
                <c:ptCount val="6"/>
                <c:pt idx="0">
                  <c:v>GEN Fund</c:v>
                </c:pt>
                <c:pt idx="1">
                  <c:v>R &amp; B Fund</c:v>
                </c:pt>
                <c:pt idx="2">
                  <c:v>DEBT</c:v>
                </c:pt>
                <c:pt idx="3">
                  <c:v>CAPITAL</c:v>
                </c:pt>
                <c:pt idx="4">
                  <c:v>W/WW</c:v>
                </c:pt>
                <c:pt idx="5">
                  <c:v>FIRE</c:v>
                </c:pt>
              </c:strCache>
            </c:strRef>
          </c:cat>
          <c:val>
            <c:numRef>
              <c:f>Sheet1!$B$2:$B$7</c:f>
              <c:numCache>
                <c:formatCode>General</c:formatCode>
                <c:ptCount val="6"/>
                <c:pt idx="0">
                  <c:v>321434.11</c:v>
                </c:pt>
                <c:pt idx="1">
                  <c:v>759748.79</c:v>
                </c:pt>
                <c:pt idx="2">
                  <c:v>262043.39</c:v>
                </c:pt>
                <c:pt idx="3">
                  <c:v>28350.880000000001</c:v>
                </c:pt>
                <c:pt idx="4">
                  <c:v>8312.39</c:v>
                </c:pt>
                <c:pt idx="5">
                  <c:v>60830.06</c:v>
                </c:pt>
              </c:numCache>
            </c:numRef>
          </c:val>
        </c:ser>
        <c:ser>
          <c:idx val="1"/>
          <c:order val="1"/>
          <c:tx>
            <c:strRef>
              <c:f>Sheet1!$C$1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chemeClr val="accent2"/>
              </a:solidFill>
              <a:ln>
                <a:noFill/>
              </a:ln>
              <a:effectLst>
                <a:outerShdw blurRad="254000" sx="102000" sy="102000" algn="ctr" rotWithShape="0">
                  <a:prstClr val="black">
                    <a:alpha val="20000"/>
                  </a:prstClr>
                </a:outerShdw>
              </a:effectLst>
              <a:sp3d/>
            </c:spPr>
          </c:dPt>
          <c:dPt>
            <c:idx val="2"/>
            <c:bubble3D val="0"/>
            <c:spPr>
              <a:solidFill>
                <a:schemeClr val="accent3"/>
              </a:solidFill>
              <a:ln>
                <a:noFill/>
              </a:ln>
              <a:effectLst>
                <a:outerShdw blurRad="254000" sx="102000" sy="102000" algn="ctr" rotWithShape="0">
                  <a:prstClr val="black">
                    <a:alpha val="20000"/>
                  </a:prstClr>
                </a:outerShdw>
              </a:effectLst>
              <a:sp3d/>
            </c:spPr>
          </c:dPt>
          <c:dPt>
            <c:idx val="3"/>
            <c:bubble3D val="0"/>
            <c:spPr>
              <a:solidFill>
                <a:schemeClr val="accent4"/>
              </a:solidFill>
              <a:ln>
                <a:noFill/>
              </a:ln>
              <a:effectLst>
                <a:outerShdw blurRad="254000" sx="102000" sy="102000" algn="ctr" rotWithShape="0">
                  <a:prstClr val="black">
                    <a:alpha val="20000"/>
                  </a:prstClr>
                </a:outerShdw>
              </a:effectLst>
              <a:sp3d/>
            </c:spPr>
          </c:dPt>
          <c:dPt>
            <c:idx val="4"/>
            <c:bubble3D val="0"/>
            <c:spPr>
              <a:solidFill>
                <a:schemeClr val="accent5"/>
              </a:solidFill>
              <a:ln>
                <a:noFill/>
              </a:ln>
              <a:effectLst>
                <a:outerShdw blurRad="254000" sx="102000" sy="102000" algn="ctr" rotWithShape="0">
                  <a:prstClr val="black">
                    <a:alpha val="20000"/>
                  </a:prstClr>
                </a:outerShdw>
              </a:effectLst>
              <a:sp3d/>
            </c:spPr>
          </c:dPt>
          <c:dPt>
            <c:idx val="5"/>
            <c:bubble3D val="0"/>
            <c:spPr>
              <a:solidFill>
                <a:schemeClr val="accent6"/>
              </a:solidFill>
              <a:ln>
                <a:noFill/>
              </a:ln>
              <a:effectLst>
                <a:outerShdw blurRad="254000" sx="102000" sy="102000" algn="ctr" rotWithShape="0">
                  <a:prstClr val="black">
                    <a:alpha val="20000"/>
                  </a:prstClr>
                </a:outerShdw>
              </a:effectLst>
              <a:sp3d/>
            </c:spPr>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Sheet1!$C$2:$C$7</c:f>
              <c:numCache>
                <c:formatCode>General</c:formatCode>
                <c:ptCount val="6"/>
              </c:numCache>
            </c:numRef>
          </c:val>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81512783124331678"/>
          <c:y val="0.21804014486747508"/>
          <c:w val="9.5753135024788563E-2"/>
          <c:h val="0.2307316272965879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a:t>
            </a:r>
            <a:r>
              <a:rPr lang="en-US" baseline="0" dirty="0" smtClean="0"/>
              <a:t>2008-2020  </a:t>
            </a:r>
            <a:endParaRPr lang="en-US"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Sheet1!$A$2:$A$14</c:f>
              <c:numCache>
                <c:formatCode>General</c:formatCode>
                <c:ptCount val="13"/>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numCache>
            </c:numRef>
          </c:cat>
          <c:val>
            <c:numRef>
              <c:f>Sheet1!$B$2:$B$14</c:f>
              <c:numCache>
                <c:formatCode>"$"#,##0.00_);[Red]\("$"#,##0.00\)</c:formatCode>
                <c:ptCount val="13"/>
                <c:pt idx="0">
                  <c:v>908784.58</c:v>
                </c:pt>
                <c:pt idx="1">
                  <c:v>837577.85</c:v>
                </c:pt>
                <c:pt idx="2">
                  <c:v>858779.73</c:v>
                </c:pt>
                <c:pt idx="3">
                  <c:v>502598.86</c:v>
                </c:pt>
                <c:pt idx="4">
                  <c:v>541357.04</c:v>
                </c:pt>
                <c:pt idx="5" formatCode="_(&quot;$&quot;* #,##0.00_);_(&quot;$&quot;* \(#,##0.00\);_(&quot;$&quot;* &quot;-&quot;??_);_(@_)">
                  <c:v>550330.34</c:v>
                </c:pt>
                <c:pt idx="6" formatCode="_(&quot;$&quot;* #,##0.00_);_(&quot;$&quot;* \(#,##0.00\);_(&quot;$&quot;* &quot;-&quot;??_);_(@_)">
                  <c:v>524306.05000000005</c:v>
                </c:pt>
                <c:pt idx="7" formatCode="_(&quot;$&quot;* #,##0.00_);_(&quot;$&quot;* \(#,##0.00\);_(&quot;$&quot;* &quot;-&quot;??_);_(@_)">
                  <c:v>908629.44</c:v>
                </c:pt>
                <c:pt idx="8" formatCode="_(&quot;$&quot;* #,##0.00_);_(&quot;$&quot;* \(#,##0.00\);_(&quot;$&quot;* &quot;-&quot;??_);_(@_)">
                  <c:v>1338019.18</c:v>
                </c:pt>
                <c:pt idx="9" formatCode="_(&quot;$&quot;* #,##0.00_);_(&quot;$&quot;* \(#,##0.00\);_(&quot;$&quot;* &quot;-&quot;??_);_(@_)">
                  <c:v>1985058.1</c:v>
                </c:pt>
                <c:pt idx="10" formatCode="_(&quot;$&quot;* #,##0.00_);_(&quot;$&quot;* \(#,##0.00\);_(&quot;$&quot;* &quot;-&quot;??_);_(@_)">
                  <c:v>2350266.56</c:v>
                </c:pt>
                <c:pt idx="11">
                  <c:v>2135195.15</c:v>
                </c:pt>
                <c:pt idx="12" formatCode="General">
                  <c:v>1862574.71</c:v>
                </c:pt>
              </c:numCache>
            </c:numRef>
          </c:val>
        </c:ser>
        <c:ser>
          <c:idx val="1"/>
          <c:order val="1"/>
          <c:tx>
            <c:strRef>
              <c:f>Sheet1!$C$1</c:f>
              <c:strCache>
                <c:ptCount val="1"/>
                <c:pt idx="0">
                  <c:v>Ending Balance</c:v>
                </c:pt>
              </c:strCache>
            </c:strRef>
          </c:tx>
          <c:spPr>
            <a:solidFill>
              <a:schemeClr val="accent4"/>
            </a:solidFill>
            <a:ln>
              <a:noFill/>
            </a:ln>
            <a:effectLst/>
          </c:spPr>
          <c:invertIfNegative val="0"/>
          <c:cat>
            <c:numRef>
              <c:f>Sheet1!$A$2:$A$14</c:f>
              <c:numCache>
                <c:formatCode>General</c:formatCode>
                <c:ptCount val="13"/>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numCache>
            </c:numRef>
          </c:cat>
          <c:val>
            <c:numRef>
              <c:f>Sheet1!$C$2:$C$14</c:f>
              <c:numCache>
                <c:formatCode>_("$"* #,##0.00_);_("$"* \(#,##0.00\);_("$"* "-"??_);_(@_)</c:formatCode>
                <c:ptCount val="13"/>
                <c:pt idx="0">
                  <c:v>837577.85</c:v>
                </c:pt>
                <c:pt idx="1">
                  <c:v>858779.73</c:v>
                </c:pt>
                <c:pt idx="2">
                  <c:v>502598.86</c:v>
                </c:pt>
                <c:pt idx="3">
                  <c:v>541357.04</c:v>
                </c:pt>
                <c:pt idx="4">
                  <c:v>550330.34</c:v>
                </c:pt>
                <c:pt idx="5">
                  <c:v>524306.05000000005</c:v>
                </c:pt>
                <c:pt idx="6">
                  <c:v>908629.44</c:v>
                </c:pt>
                <c:pt idx="7">
                  <c:v>1338019.18</c:v>
                </c:pt>
                <c:pt idx="8">
                  <c:v>1985058.1</c:v>
                </c:pt>
                <c:pt idx="9">
                  <c:v>2350266.56</c:v>
                </c:pt>
                <c:pt idx="10">
                  <c:v>2135195.15</c:v>
                </c:pt>
                <c:pt idx="11" formatCode="&quot;$&quot;#,##0.00_);[Red]\(&quot;$&quot;#,##0.00\)">
                  <c:v>1862574.71</c:v>
                </c:pt>
                <c:pt idx="12" formatCode="&quot;$&quot;#,##0.00_);[Red]\(&quot;$&quot;#,##0.00\)">
                  <c:v>1934872.54</c:v>
                </c:pt>
              </c:numCache>
            </c:numRef>
          </c:val>
        </c:ser>
        <c:dLbls>
          <c:showLegendKey val="0"/>
          <c:showVal val="0"/>
          <c:showCatName val="0"/>
          <c:showSerName val="0"/>
          <c:showPercent val="0"/>
          <c:showBubbleSize val="0"/>
        </c:dLbls>
        <c:gapWidth val="150"/>
        <c:axId val="499795376"/>
        <c:axId val="499792240"/>
      </c:barChart>
      <c:catAx>
        <c:axId val="499795376"/>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2240"/>
        <c:crosses val="autoZero"/>
        <c:auto val="1"/>
        <c:lblAlgn val="ctr"/>
        <c:lblOffset val="100"/>
        <c:noMultiLvlLbl val="0"/>
      </c:catAx>
      <c:valAx>
        <c:axId val="499792240"/>
        <c:scaling>
          <c:orientation val="minMax"/>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5376"/>
        <c:crosses val="autoZero"/>
        <c:crossBetween val="between"/>
        <c:minorUnit val="20000"/>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Disbursements vs.</a:t>
            </a:r>
            <a:r>
              <a:rPr lang="en-US" baseline="0" dirty="0"/>
              <a:t> Receipts </a:t>
            </a:r>
            <a:r>
              <a:rPr lang="en-US" baseline="0" dirty="0" smtClean="0"/>
              <a:t>2008-2020  </a:t>
            </a:r>
            <a:endParaRPr lang="en-US"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0.11087744184648675"/>
          <c:w val="0.64164932508436434"/>
          <c:h val="0.79308889823886508"/>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Sheet1!$A$2:$A$14</c:f>
              <c:numCache>
                <c:formatCode>General</c:formatCode>
                <c:ptCount val="13"/>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numCache>
            </c:numRef>
          </c:cat>
          <c:val>
            <c:numRef>
              <c:f>Sheet1!$B$2:$B$14</c:f>
              <c:numCache>
                <c:formatCode>_("$"* #,##0.00_);_("$"* \(#,##0.00\);_("$"* "-"??_);_(@_)</c:formatCode>
                <c:ptCount val="13"/>
                <c:pt idx="0">
                  <c:v>1990267.28</c:v>
                </c:pt>
                <c:pt idx="1">
                  <c:v>2319682.29</c:v>
                </c:pt>
                <c:pt idx="2">
                  <c:v>1795958.07</c:v>
                </c:pt>
                <c:pt idx="3">
                  <c:v>2020103.87</c:v>
                </c:pt>
                <c:pt idx="4">
                  <c:v>1972499.85</c:v>
                </c:pt>
                <c:pt idx="5" formatCode="&quot;$&quot;#,##0.00_);[Red]\(&quot;$&quot;#,##0.00\)">
                  <c:v>2194204.2000000002</c:v>
                </c:pt>
                <c:pt idx="6">
                  <c:v>2291243.6800000002</c:v>
                </c:pt>
                <c:pt idx="7" formatCode="&quot;$&quot;#,##0.00_);[Red]\(&quot;$&quot;#,##0.00\)">
                  <c:v>2824589.35</c:v>
                </c:pt>
                <c:pt idx="8">
                  <c:v>2835459.71</c:v>
                </c:pt>
                <c:pt idx="9">
                  <c:v>2253800.0699999998</c:v>
                </c:pt>
                <c:pt idx="10">
                  <c:v>1868780.95</c:v>
                </c:pt>
                <c:pt idx="11" formatCode="&quot;$&quot;#,##0.00_);[Red]\(&quot;$&quot;#,##0.00\)">
                  <c:v>3224985.46</c:v>
                </c:pt>
                <c:pt idx="12" formatCode="&quot;$&quot;#,##0.00_);[Red]\(&quot;$&quot;#,##0.00\)">
                  <c:v>1513017.45</c:v>
                </c:pt>
              </c:numCache>
            </c:numRef>
          </c:val>
        </c:ser>
        <c:ser>
          <c:idx val="1"/>
          <c:order val="1"/>
          <c:tx>
            <c:strRef>
              <c:f>Sheet1!$C$1</c:f>
              <c:strCache>
                <c:ptCount val="1"/>
                <c:pt idx="0">
                  <c:v>Disbursements</c:v>
                </c:pt>
              </c:strCache>
            </c:strRef>
          </c:tx>
          <c:spPr>
            <a:solidFill>
              <a:schemeClr val="accent4"/>
            </a:solidFill>
            <a:ln>
              <a:noFill/>
            </a:ln>
            <a:effectLst/>
          </c:spPr>
          <c:invertIfNegative val="0"/>
          <c:cat>
            <c:numRef>
              <c:f>Sheet1!$A$2:$A$14</c:f>
              <c:numCache>
                <c:formatCode>General</c:formatCode>
                <c:ptCount val="13"/>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numCache>
            </c:numRef>
          </c:cat>
          <c:val>
            <c:numRef>
              <c:f>Sheet1!$C$2:$C$14</c:f>
              <c:numCache>
                <c:formatCode>_("$"* #,##0.00_);_("$"* \(#,##0.00\);_("$"* "-"??_);_(@_)</c:formatCode>
                <c:ptCount val="13"/>
                <c:pt idx="0">
                  <c:v>2061474.01</c:v>
                </c:pt>
                <c:pt idx="1">
                  <c:v>2298480.41</c:v>
                </c:pt>
                <c:pt idx="2">
                  <c:v>2152138.94</c:v>
                </c:pt>
                <c:pt idx="3">
                  <c:v>1981345.69</c:v>
                </c:pt>
                <c:pt idx="4">
                  <c:v>1963526.55</c:v>
                </c:pt>
                <c:pt idx="5" formatCode="&quot;$&quot;#,##0.00_);[Red]\(&quot;$&quot;#,##0.00\)">
                  <c:v>2220228.4900000002</c:v>
                </c:pt>
                <c:pt idx="6">
                  <c:v>1906920.29</c:v>
                </c:pt>
                <c:pt idx="7" formatCode="&quot;$&quot;#,##0.00_);[Red]\(&quot;$&quot;#,##0.00\)">
                  <c:v>2395267.6800000002</c:v>
                </c:pt>
                <c:pt idx="8">
                  <c:v>2188420.79</c:v>
                </c:pt>
                <c:pt idx="9">
                  <c:v>1888591.61</c:v>
                </c:pt>
                <c:pt idx="10">
                  <c:v>2083852.36</c:v>
                </c:pt>
                <c:pt idx="11" formatCode="&quot;$&quot;#,##0.00_);[Red]\(&quot;$&quot;#,##0.00\)">
                  <c:v>3497605.9</c:v>
                </c:pt>
                <c:pt idx="12" formatCode="&quot;$&quot;#,##0.00_);[Red]\(&quot;$&quot;#,##0.00\)">
                  <c:v>1440719.62</c:v>
                </c:pt>
              </c:numCache>
            </c:numRef>
          </c:val>
        </c:ser>
        <c:dLbls>
          <c:showLegendKey val="0"/>
          <c:showVal val="0"/>
          <c:showCatName val="0"/>
          <c:showSerName val="0"/>
          <c:showPercent val="0"/>
          <c:showBubbleSize val="0"/>
        </c:dLbls>
        <c:gapWidth val="150"/>
        <c:axId val="499793808"/>
        <c:axId val="499789496"/>
      </c:barChart>
      <c:catAx>
        <c:axId val="499793808"/>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99789496"/>
        <c:crosses val="autoZero"/>
        <c:auto val="1"/>
        <c:lblAlgn val="ctr"/>
        <c:lblOffset val="100"/>
        <c:noMultiLvlLbl val="0"/>
      </c:catAx>
      <c:valAx>
        <c:axId val="499789496"/>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499793808"/>
        <c:crosses val="autoZero"/>
        <c:crossBetween val="between"/>
        <c:majorUnit val="500000"/>
        <c:minorUnit val="50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smtClean="0"/>
              <a:t>Levy Collected Comparison by Fund </a:t>
            </a:r>
            <a:endParaRPr lang="en-US" b="1" dirty="0"/>
          </a:p>
        </c:rich>
      </c:tx>
      <c:layout>
        <c:manualLayout>
          <c:xMode val="edge"/>
          <c:yMode val="edge"/>
          <c:x val="0.15478006221444546"/>
          <c:y val="2.1782169123109978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2020 Levy (2%)</c:v>
                </c:pt>
              </c:strCache>
            </c:strRef>
          </c:tx>
          <c:spPr>
            <a:solidFill>
              <a:schemeClr val="accent6"/>
            </a:solidFill>
            <a:ln w="19050">
              <a:solidFill>
                <a:schemeClr val="lt1"/>
              </a:solidFill>
            </a:ln>
            <a:effectLst/>
          </c:spPr>
          <c:invertIfNegative val="0"/>
          <c:dPt>
            <c:idx val="0"/>
            <c:invertIfNegative val="0"/>
            <c:bubble3D val="0"/>
            <c:spPr>
              <a:solidFill>
                <a:schemeClr val="accent6"/>
              </a:solidFill>
              <a:ln w="19050">
                <a:solidFill>
                  <a:schemeClr val="lt1"/>
                </a:solidFill>
              </a:ln>
              <a:effectLst/>
            </c:spPr>
          </c:dPt>
          <c:dPt>
            <c:idx val="1"/>
            <c:invertIfNegative val="0"/>
            <c:bubble3D val="0"/>
            <c:spPr>
              <a:solidFill>
                <a:schemeClr val="accent6"/>
              </a:solidFill>
              <a:ln w="19050">
                <a:solidFill>
                  <a:schemeClr val="lt1"/>
                </a:solidFill>
              </a:ln>
              <a:effectLst/>
            </c:spPr>
          </c:dPt>
          <c:dPt>
            <c:idx val="2"/>
            <c:invertIfNegative val="0"/>
            <c:bubble3D val="0"/>
            <c:spPr>
              <a:solidFill>
                <a:schemeClr val="accent6"/>
              </a:solidFill>
              <a:ln w="19050">
                <a:solidFill>
                  <a:schemeClr val="lt1"/>
                </a:solidFill>
              </a:ln>
              <a:effectLst/>
            </c:spPr>
          </c:dPt>
          <c:dPt>
            <c:idx val="3"/>
            <c:invertIfNegative val="0"/>
            <c:bubble3D val="0"/>
            <c:spPr>
              <a:solidFill>
                <a:schemeClr val="accent6"/>
              </a:solidFill>
              <a:ln w="19050">
                <a:solidFill>
                  <a:schemeClr val="lt1"/>
                </a:solidFill>
              </a:ln>
              <a:effectLst/>
            </c:spPr>
          </c:dPt>
          <c:cat>
            <c:strRef>
              <c:f>Sheet1!$A$2:$A$6</c:f>
              <c:strCache>
                <c:ptCount val="5"/>
                <c:pt idx="0">
                  <c:v>General</c:v>
                </c:pt>
                <c:pt idx="1">
                  <c:v>Road &amp; Bridge</c:v>
                </c:pt>
                <c:pt idx="2">
                  <c:v>Debt</c:v>
                </c:pt>
                <c:pt idx="3">
                  <c:v>Fire Dept</c:v>
                </c:pt>
                <c:pt idx="4">
                  <c:v>Total</c:v>
                </c:pt>
              </c:strCache>
            </c:strRef>
          </c:cat>
          <c:val>
            <c:numRef>
              <c:f>Sheet1!$B$2:$B$6</c:f>
              <c:numCache>
                <c:formatCode>_("$"* #,##0.00_);_("$"* \(#,##0.00\);_("$"* "-"??_);_(@_)</c:formatCode>
                <c:ptCount val="5"/>
                <c:pt idx="0">
                  <c:v>432640</c:v>
                </c:pt>
                <c:pt idx="1">
                  <c:v>620248</c:v>
                </c:pt>
                <c:pt idx="2">
                  <c:v>124207</c:v>
                </c:pt>
                <c:pt idx="3">
                  <c:v>95000</c:v>
                </c:pt>
                <c:pt idx="4">
                  <c:v>1272095</c:v>
                </c:pt>
              </c:numCache>
            </c:numRef>
          </c:val>
        </c:ser>
        <c:ser>
          <c:idx val="1"/>
          <c:order val="1"/>
          <c:tx>
            <c:strRef>
              <c:f>Sheet1!$C$1</c:f>
              <c:strCache>
                <c:ptCount val="1"/>
                <c:pt idx="0">
                  <c:v>2019 Levy (2%) </c:v>
                </c:pt>
              </c:strCache>
            </c:strRef>
          </c:tx>
          <c:spPr>
            <a:solidFill>
              <a:schemeClr val="accent5"/>
            </a:solidFill>
            <a:ln w="19050">
              <a:solidFill>
                <a:schemeClr val="lt1"/>
              </a:solidFill>
            </a:ln>
            <a:effectLst/>
          </c:spPr>
          <c:invertIfNegative val="0"/>
          <c:dPt>
            <c:idx val="0"/>
            <c:invertIfNegative val="0"/>
            <c:bubble3D val="0"/>
            <c:spPr>
              <a:solidFill>
                <a:schemeClr val="accent5"/>
              </a:solidFill>
              <a:ln w="19050">
                <a:solidFill>
                  <a:schemeClr val="lt1"/>
                </a:solidFill>
              </a:ln>
              <a:effectLst/>
            </c:spPr>
          </c:dPt>
          <c:dPt>
            <c:idx val="1"/>
            <c:invertIfNegative val="0"/>
            <c:bubble3D val="0"/>
            <c:spPr>
              <a:solidFill>
                <a:schemeClr val="accent5"/>
              </a:solidFill>
              <a:ln w="19050">
                <a:solidFill>
                  <a:schemeClr val="lt1"/>
                </a:solidFill>
              </a:ln>
              <a:effectLst/>
            </c:spPr>
          </c:dPt>
          <c:dPt>
            <c:idx val="2"/>
            <c:invertIfNegative val="0"/>
            <c:bubble3D val="0"/>
            <c:spPr>
              <a:solidFill>
                <a:schemeClr val="accent5"/>
              </a:solidFill>
              <a:ln w="19050">
                <a:solidFill>
                  <a:schemeClr val="lt1"/>
                </a:solidFill>
              </a:ln>
              <a:effectLst/>
            </c:spPr>
          </c:dPt>
          <c:dPt>
            <c:idx val="3"/>
            <c:invertIfNegative val="0"/>
            <c:bubble3D val="0"/>
            <c:spPr>
              <a:solidFill>
                <a:schemeClr val="accent5"/>
              </a:solidFill>
              <a:ln w="19050">
                <a:solidFill>
                  <a:schemeClr val="lt1"/>
                </a:solidFill>
              </a:ln>
              <a:effectLst/>
            </c:spPr>
          </c:dPt>
          <c:cat>
            <c:strRef>
              <c:f>Sheet1!$A$2:$A$6</c:f>
              <c:strCache>
                <c:ptCount val="5"/>
                <c:pt idx="0">
                  <c:v>General</c:v>
                </c:pt>
                <c:pt idx="1">
                  <c:v>Road &amp; Bridge</c:v>
                </c:pt>
                <c:pt idx="2">
                  <c:v>Debt</c:v>
                </c:pt>
                <c:pt idx="3">
                  <c:v>Fire Dept</c:v>
                </c:pt>
                <c:pt idx="4">
                  <c:v>Total</c:v>
                </c:pt>
              </c:strCache>
            </c:strRef>
          </c:cat>
          <c:val>
            <c:numRef>
              <c:f>Sheet1!$C$2:$C$6</c:f>
              <c:numCache>
                <c:formatCode>_("$"* #,##0.00_);_("$"* \(#,##0.00\);_("$"* "-"??_);_(@_)</c:formatCode>
                <c:ptCount val="5"/>
                <c:pt idx="0">
                  <c:v>422294</c:v>
                </c:pt>
                <c:pt idx="1">
                  <c:v>608086</c:v>
                </c:pt>
                <c:pt idx="2">
                  <c:v>121772</c:v>
                </c:pt>
                <c:pt idx="3">
                  <c:v>95000</c:v>
                </c:pt>
                <c:pt idx="4">
                  <c:v>1247152</c:v>
                </c:pt>
              </c:numCache>
            </c:numRef>
          </c:val>
        </c:ser>
        <c:ser>
          <c:idx val="2"/>
          <c:order val="2"/>
          <c:tx>
            <c:strRef>
              <c:f>Sheet1!$D$1</c:f>
              <c:strCache>
                <c:ptCount val="1"/>
                <c:pt idx="0">
                  <c:v>2018 Levy (2%)</c:v>
                </c:pt>
              </c:strCache>
            </c:strRef>
          </c:tx>
          <c:spPr>
            <a:solidFill>
              <a:schemeClr val="accent4"/>
            </a:solidFill>
            <a:ln w="19050">
              <a:solidFill>
                <a:schemeClr val="lt1"/>
              </a:solidFill>
            </a:ln>
            <a:effectLst/>
          </c:spPr>
          <c:invertIfNegative val="0"/>
          <c:cat>
            <c:strRef>
              <c:f>Sheet1!$A$2:$A$6</c:f>
              <c:strCache>
                <c:ptCount val="5"/>
                <c:pt idx="0">
                  <c:v>General</c:v>
                </c:pt>
                <c:pt idx="1">
                  <c:v>Road &amp; Bridge</c:v>
                </c:pt>
                <c:pt idx="2">
                  <c:v>Debt</c:v>
                </c:pt>
                <c:pt idx="3">
                  <c:v>Fire Dept</c:v>
                </c:pt>
                <c:pt idx="4">
                  <c:v>Total</c:v>
                </c:pt>
              </c:strCache>
            </c:strRef>
          </c:cat>
          <c:val>
            <c:numRef>
              <c:f>Sheet1!$D$2:$D$6</c:f>
              <c:numCache>
                <c:formatCode>_("$"* #,##0.00_);_("$"* \(#,##0.00\);_("$"* "-"??_);_(@_)</c:formatCode>
                <c:ptCount val="5"/>
                <c:pt idx="0">
                  <c:v>412151</c:v>
                </c:pt>
                <c:pt idx="1">
                  <c:v>596163</c:v>
                </c:pt>
                <c:pt idx="2">
                  <c:v>119384</c:v>
                </c:pt>
                <c:pt idx="3">
                  <c:v>95000</c:v>
                </c:pt>
                <c:pt idx="4">
                  <c:v>1222698</c:v>
                </c:pt>
              </c:numCache>
            </c:numRef>
          </c:val>
        </c:ser>
        <c:dLbls>
          <c:showLegendKey val="0"/>
          <c:showVal val="0"/>
          <c:showCatName val="0"/>
          <c:showSerName val="0"/>
          <c:showPercent val="0"/>
          <c:showBubbleSize val="0"/>
        </c:dLbls>
        <c:gapWidth val="100"/>
        <c:axId val="499794200"/>
        <c:axId val="499794984"/>
      </c:barChart>
      <c:catAx>
        <c:axId val="4997942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9794984"/>
        <c:crosses val="autoZero"/>
        <c:auto val="1"/>
        <c:lblAlgn val="ctr"/>
        <c:lblOffset val="100"/>
        <c:noMultiLvlLbl val="0"/>
      </c:catAx>
      <c:valAx>
        <c:axId val="499794984"/>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49979420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manualLayout>
          <c:xMode val="edge"/>
          <c:yMode val="edge"/>
          <c:x val="5.3086419753086415E-2"/>
          <c:y val="0.90417602984061962"/>
          <c:w val="0.94012345679012355"/>
          <c:h val="7.8715994811927897E-2"/>
        </c:manualLayout>
      </c:layout>
      <c:overlay val="0"/>
      <c:spPr>
        <a:noFill/>
        <a:ln>
          <a:noFill/>
        </a:ln>
        <a:effectLst/>
      </c:spPr>
      <c:txPr>
        <a:bodyPr rot="0" spcFirstLastPara="1" vertOverflow="ellipsis" vert="horz" wrap="square" anchor="ctr" anchorCtr="1"/>
        <a:lstStyle/>
        <a:p>
          <a:pPr rtl="0">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7-09-12T15:16:44.369" idx="1">
    <p:pos x="10" y="10"/>
    <p:text/>
    <p:extLst>
      <p:ext uri="{C676402C-5697-4E1C-873F-D02D1690AC5C}">
        <p15:threadingInfo xmlns:p15="http://schemas.microsoft.com/office/powerpoint/2012/main" timeZoneBias="300"/>
      </p:ext>
    </p:extLst>
  </p:cm>
</p:cmLst>
</file>

<file path=ppt/drawings/drawing1.xml><?xml version="1.0" encoding="utf-8"?>
<c:userShapes xmlns:c="http://schemas.openxmlformats.org/drawingml/2006/chart">
  <cdr:relSizeAnchor xmlns:cdr="http://schemas.openxmlformats.org/drawingml/2006/chartDrawing">
    <cdr:from>
      <cdr:x>0.45014</cdr:x>
      <cdr:y>0.70712</cdr:y>
    </cdr:from>
    <cdr:to>
      <cdr:x>0.56125</cdr:x>
      <cdr:y>0.90915</cdr:y>
    </cdr:to>
    <cdr:sp macro="" textlink="">
      <cdr:nvSpPr>
        <cdr:cNvPr id="2" name="TextBox 1"/>
        <cdr:cNvSpPr txBox="1"/>
      </cdr:nvSpPr>
      <cdr:spPr>
        <a:xfrm xmlns:a="http://schemas.openxmlformats.org/drawingml/2006/main">
          <a:off x="3704492" y="3200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7840" cy="464820"/>
          </a:xfrm>
          <a:prstGeom prst="rect">
            <a:avLst/>
          </a:prstGeom>
        </p:spPr>
        <p:txBody>
          <a:bodyPr vert="horz" lIns="93809" tIns="46905" rIns="93809" bIns="46905" rtlCol="0"/>
          <a:lstStyle>
            <a:lvl1pPr algn="l">
              <a:defRPr sz="1200"/>
            </a:lvl1pPr>
          </a:lstStyle>
          <a:p>
            <a:endParaRPr lang="en-US" dirty="0"/>
          </a:p>
        </p:txBody>
      </p:sp>
      <p:sp>
        <p:nvSpPr>
          <p:cNvPr id="3" name="Date Placeholder 2"/>
          <p:cNvSpPr>
            <a:spLocks noGrp="1"/>
          </p:cNvSpPr>
          <p:nvPr>
            <p:ph type="dt" sz="quarter" idx="1"/>
          </p:nvPr>
        </p:nvSpPr>
        <p:spPr>
          <a:xfrm>
            <a:off x="3970940" y="1"/>
            <a:ext cx="3037840" cy="464820"/>
          </a:xfrm>
          <a:prstGeom prst="rect">
            <a:avLst/>
          </a:prstGeom>
        </p:spPr>
        <p:txBody>
          <a:bodyPr vert="horz" lIns="93809" tIns="46905" rIns="93809" bIns="46905" rtlCol="0"/>
          <a:lstStyle>
            <a:lvl1pPr algn="r">
              <a:defRPr sz="1200"/>
            </a:lvl1pPr>
          </a:lstStyle>
          <a:p>
            <a:fld id="{8B0CE330-845D-4AAE-80EC-9F94C47C7A90}" type="datetime1">
              <a:rPr lang="en-US" smtClean="0"/>
              <a:t>9/4/2020</a:t>
            </a:fld>
            <a:endParaRPr lang="en-US" dirty="0"/>
          </a:p>
        </p:txBody>
      </p:sp>
      <p:sp>
        <p:nvSpPr>
          <p:cNvPr id="4" name="Footer Placeholder 3"/>
          <p:cNvSpPr>
            <a:spLocks noGrp="1"/>
          </p:cNvSpPr>
          <p:nvPr>
            <p:ph type="ftr" sz="quarter" idx="2"/>
          </p:nvPr>
        </p:nvSpPr>
        <p:spPr>
          <a:xfrm>
            <a:off x="2" y="8829969"/>
            <a:ext cx="3037840" cy="464820"/>
          </a:xfrm>
          <a:prstGeom prst="rect">
            <a:avLst/>
          </a:prstGeom>
        </p:spPr>
        <p:txBody>
          <a:bodyPr vert="horz" lIns="93809" tIns="46905" rIns="93809" bIns="46905" rtlCol="0" anchor="b"/>
          <a:lstStyle>
            <a:lvl1pPr algn="l">
              <a:defRPr sz="1200"/>
            </a:lvl1pPr>
          </a:lstStyle>
          <a:p>
            <a:r>
              <a:rPr lang="en-US" smtClean="0"/>
              <a:t>Annual Town Meeting September 8, 2020</a:t>
            </a:r>
            <a:endParaRPr lang="en-US" dirty="0"/>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0" y="1"/>
            <a:ext cx="3037840" cy="464820"/>
          </a:xfrm>
          <a:prstGeom prst="rect">
            <a:avLst/>
          </a:prstGeom>
        </p:spPr>
        <p:txBody>
          <a:bodyPr vert="horz" lIns="93809" tIns="46905" rIns="93809" bIns="46905" rtlCol="0"/>
          <a:lstStyle>
            <a:lvl1pPr algn="r">
              <a:defRPr sz="1200"/>
            </a:lvl1pPr>
          </a:lstStyle>
          <a:p>
            <a:fld id="{83282F23-B056-4388-9C21-E6E4B547BBAD}" type="datetime1">
              <a:rPr lang="en-US" smtClean="0"/>
              <a:t>9/4/2020</a:t>
            </a:fld>
            <a:endParaRPr lang="en-US" dirty="0"/>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3809" tIns="46905" rIns="93809" bIns="46905" rtlCol="0" anchor="ctr"/>
          <a:lstStyle/>
          <a:p>
            <a:endParaRPr lang="en-US" dirty="0"/>
          </a:p>
        </p:txBody>
      </p:sp>
      <p:sp>
        <p:nvSpPr>
          <p:cNvPr id="5" name="Notes Placeholder 4"/>
          <p:cNvSpPr>
            <a:spLocks noGrp="1"/>
          </p:cNvSpPr>
          <p:nvPr>
            <p:ph type="body" sz="quarter" idx="3"/>
          </p:nvPr>
        </p:nvSpPr>
        <p:spPr>
          <a:xfrm>
            <a:off x="701040" y="4415792"/>
            <a:ext cx="5608320" cy="4183380"/>
          </a:xfrm>
          <a:prstGeom prst="rect">
            <a:avLst/>
          </a:prstGeom>
        </p:spPr>
        <p:txBody>
          <a:bodyPr vert="horz" lIns="93809" tIns="46905" rIns="93809" bIns="4690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5"/>
          </p:nvPr>
        </p:nvSpPr>
        <p:spPr>
          <a:xfrm>
            <a:off x="3970940" y="8829969"/>
            <a:ext cx="3037840" cy="464820"/>
          </a:xfrm>
          <a:prstGeom prst="rect">
            <a:avLst/>
          </a:prstGeom>
        </p:spPr>
        <p:txBody>
          <a:bodyPr vert="horz" lIns="93809" tIns="46905" rIns="93809" bIns="46905"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r>
              <a:rPr lang="en-US" smtClean="0"/>
              <a:t>Annual Town Meeting September 8, 2020</a:t>
            </a:r>
            <a:endParaRPr lang="en-US"/>
          </a:p>
        </p:txBody>
      </p:sp>
      <p:sp>
        <p:nvSpPr>
          <p:cNvPr id="6" name="Header Placeholder 5"/>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3260050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285580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9600"/>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1650854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904035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31539307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3532415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740696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15271150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12224884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2207622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Board is trying to upgrade facilities as budget allows</a:t>
            </a:r>
          </a:p>
          <a:p>
            <a:r>
              <a:rPr lang="en-US" sz="1400" dirty="0" smtClean="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20510430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7810253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40027189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14119407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29575544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dirty="0"/>
          </a:p>
        </p:txBody>
      </p:sp>
    </p:spTree>
    <p:extLst>
      <p:ext uri="{BB962C8B-B14F-4D97-AF65-F5344CB8AC3E}">
        <p14:creationId xmlns:p14="http://schemas.microsoft.com/office/powerpoint/2010/main" val="2819531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2017535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2282331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3006655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1051302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smtClean="0"/>
          </a:p>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40552093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smtClean="0"/>
          </a:p>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1977343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smtClean="0"/>
          </a:p>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September 8, 2020</a:t>
            </a:r>
            <a:endParaRPr lang="en-US"/>
          </a:p>
        </p:txBody>
      </p:sp>
    </p:spTree>
    <p:extLst>
      <p:ext uri="{BB962C8B-B14F-4D97-AF65-F5344CB8AC3E}">
        <p14:creationId xmlns:p14="http://schemas.microsoft.com/office/powerpoint/2010/main" val="483553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itle 3"/>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extLst/>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mailto:info@townofwhite.com"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744384" cy="2262781"/>
          </a:xfrm>
        </p:spPr>
        <p:txBody>
          <a:bodyPr>
            <a:noAutofit/>
          </a:bodyPr>
          <a:lstStyle/>
          <a:p>
            <a:r>
              <a:rPr lang="en-US" sz="4800" dirty="0" smtClean="0"/>
              <a:t>Town of White </a:t>
            </a:r>
            <a:br>
              <a:rPr lang="en-US" sz="4800" dirty="0" smtClean="0"/>
            </a:br>
            <a:r>
              <a:rPr lang="en-US" sz="4800" dirty="0" smtClean="0"/>
              <a:t>Continuation of the Town Annual Meeting</a:t>
            </a:r>
            <a:endParaRPr lang="en-US" sz="4800" dirty="0"/>
          </a:p>
        </p:txBody>
      </p:sp>
      <p:sp>
        <p:nvSpPr>
          <p:cNvPr id="3" name="Subtitle 2"/>
          <p:cNvSpPr>
            <a:spLocks noGrp="1"/>
          </p:cNvSpPr>
          <p:nvPr>
            <p:ph type="subTitle" idx="1"/>
          </p:nvPr>
        </p:nvSpPr>
        <p:spPr/>
        <p:txBody>
          <a:bodyPr>
            <a:normAutofit fontScale="70000" lnSpcReduction="20000"/>
          </a:bodyPr>
          <a:lstStyle/>
          <a:p>
            <a:r>
              <a:rPr lang="en-US" dirty="0" smtClean="0"/>
              <a:t>September 8, 2020</a:t>
            </a:r>
          </a:p>
          <a:p>
            <a:r>
              <a:rPr lang="en-US" dirty="0" smtClean="0"/>
              <a:t>Clerk’s &amp; Treasurer’s Report</a:t>
            </a:r>
          </a:p>
          <a:p>
            <a:r>
              <a:rPr lang="en-US" dirty="0" smtClean="0"/>
              <a:t>Prepared by: Jodi Knaus, Clerk &amp; Amanda Gross, Treasurer</a:t>
            </a:r>
          </a:p>
          <a:p>
            <a:r>
              <a:rPr lang="en-US" dirty="0" smtClean="0"/>
              <a:t>6:00 P.M. Loon Lake Community Center</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162801" cy="10668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a:t>
            </a:r>
            <a:r>
              <a:rPr lang="en-US" sz="2800" u="sng" dirty="0" smtClean="0"/>
              <a:t>Plan Goals &amp; Met Objectives 2019-2020</a:t>
            </a:r>
            <a:r>
              <a:rPr lang="en-US" sz="2800" dirty="0" smtClean="0"/>
              <a:t>:</a:t>
            </a:r>
            <a:endParaRPr lang="en-US" sz="2800" dirty="0"/>
          </a:p>
        </p:txBody>
      </p:sp>
      <p:sp>
        <p:nvSpPr>
          <p:cNvPr id="3" name="Content Placeholder 2"/>
          <p:cNvSpPr>
            <a:spLocks noGrp="1"/>
          </p:cNvSpPr>
          <p:nvPr>
            <p:ph idx="1"/>
          </p:nvPr>
        </p:nvSpPr>
        <p:spPr>
          <a:xfrm>
            <a:off x="1371601" y="1676400"/>
            <a:ext cx="7162800" cy="4234822"/>
          </a:xfrm>
        </p:spPr>
        <p:txBody>
          <a:bodyPr>
            <a:normAutofit/>
          </a:bodyPr>
          <a:lstStyle/>
          <a:p>
            <a:pPr marL="0" indent="0">
              <a:buNone/>
            </a:pPr>
            <a:r>
              <a:rPr lang="en-US" sz="1600" b="1" u="sng" dirty="0"/>
              <a:t>Category 3</a:t>
            </a:r>
            <a:r>
              <a:rPr lang="en-US" sz="1600" b="1" dirty="0"/>
              <a:t>:  Operations/Infrastructure Strategy </a:t>
            </a:r>
            <a:r>
              <a:rPr lang="en-US" sz="1600" b="1" dirty="0" smtClean="0"/>
              <a:t>continued: (roadway </a:t>
            </a:r>
            <a:r>
              <a:rPr lang="en-US" sz="1600" b="1" dirty="0"/>
              <a:t>improvement schedule, water/wastewater infrastructure &amp; services, and equipment</a:t>
            </a:r>
            <a:r>
              <a:rPr lang="en-US" sz="1600" b="1" dirty="0" smtClean="0"/>
              <a:t>):</a:t>
            </a:r>
          </a:p>
          <a:p>
            <a:pPr marL="0" indent="0">
              <a:buNone/>
            </a:pPr>
            <a:r>
              <a:rPr lang="en-US" sz="1600" b="1" u="sng" dirty="0" smtClean="0"/>
              <a:t>ROADS Continued</a:t>
            </a:r>
            <a:r>
              <a:rPr lang="en-US" sz="1600" b="1" dirty="0" smtClean="0"/>
              <a:t>:</a:t>
            </a:r>
            <a:endParaRPr lang="en-US" sz="1600" b="1" dirty="0"/>
          </a:p>
          <a:p>
            <a:r>
              <a:rPr lang="en-US" dirty="0" smtClean="0"/>
              <a:t>Dust control was provided on Town Roads at a cost of $16,134.03 in 2020; </a:t>
            </a:r>
          </a:p>
          <a:p>
            <a:r>
              <a:rPr lang="en-US" dirty="0" smtClean="0"/>
              <a:t>Cold mix cost $3,223.15 in 2020 YTD</a:t>
            </a:r>
          </a:p>
          <a:p>
            <a:r>
              <a:rPr lang="en-US" dirty="0" smtClean="0"/>
              <a:t>Road signs/posts cost $2,579.64 in 2020 YTD</a:t>
            </a:r>
          </a:p>
          <a:p>
            <a:r>
              <a:rPr lang="en-US" dirty="0" smtClean="0"/>
              <a:t>Volvo Loader cutting edges cost $2,259.49 in 2020 YTD</a:t>
            </a:r>
          </a:p>
          <a:p>
            <a:r>
              <a:rPr lang="en-US" dirty="0" smtClean="0"/>
              <a:t>Public Work’s has spent the summer ditching, mowing, and replacing culverts; </a:t>
            </a:r>
          </a:p>
          <a:p>
            <a:endParaRPr lang="en-US" dirty="0" smtClean="0"/>
          </a:p>
          <a:p>
            <a:pPr marL="0" indent="0">
              <a:buNone/>
            </a:pPr>
            <a:endParaRPr lang="en-US" dirty="0"/>
          </a:p>
        </p:txBody>
      </p:sp>
    </p:spTree>
    <p:extLst>
      <p:ext uri="{BB962C8B-B14F-4D97-AF65-F5344CB8AC3E}">
        <p14:creationId xmlns:p14="http://schemas.microsoft.com/office/powerpoint/2010/main" val="832165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57200"/>
            <a:ext cx="7162801"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a:t>
            </a:r>
            <a:r>
              <a:rPr lang="en-US" sz="2800" u="sng" dirty="0" smtClean="0"/>
              <a:t>Plan Goals &amp; </a:t>
            </a:r>
            <a:r>
              <a:rPr lang="en-US" sz="2800" u="sng" dirty="0" err="1" smtClean="0"/>
              <a:t>Ojectives</a:t>
            </a:r>
            <a:r>
              <a:rPr lang="en-US" sz="2800" u="sng" dirty="0" smtClean="0"/>
              <a:t> 2020-2021)</a:t>
            </a:r>
            <a:endParaRPr lang="en-US" sz="2800" dirty="0"/>
          </a:p>
        </p:txBody>
      </p:sp>
      <p:sp>
        <p:nvSpPr>
          <p:cNvPr id="3" name="Content Placeholder 2"/>
          <p:cNvSpPr>
            <a:spLocks noGrp="1"/>
          </p:cNvSpPr>
          <p:nvPr>
            <p:ph idx="1"/>
          </p:nvPr>
        </p:nvSpPr>
        <p:spPr>
          <a:xfrm>
            <a:off x="990600" y="1524000"/>
            <a:ext cx="7543801" cy="4876800"/>
          </a:xfrm>
        </p:spPr>
        <p:txBody>
          <a:bodyPr>
            <a:normAutofit/>
          </a:bodyPr>
          <a:lstStyle/>
          <a:p>
            <a:pPr marL="393192" lvl="1" indent="0">
              <a:buNone/>
            </a:pPr>
            <a:r>
              <a:rPr lang="en-US" sz="1700" b="1" u="sng" dirty="0"/>
              <a:t>Category 3</a:t>
            </a:r>
            <a:r>
              <a:rPr lang="en-US" sz="1700" b="1" dirty="0"/>
              <a:t>:  Operations/Infrastructure Strategy continued: (roadway improvement schedule, water/wastewater infrastructure &amp; services, and equipment</a:t>
            </a:r>
            <a:r>
              <a:rPr lang="en-US" sz="1700" b="1" dirty="0" smtClean="0"/>
              <a:t>):</a:t>
            </a:r>
          </a:p>
          <a:p>
            <a:pPr marL="393192" lvl="1" indent="0">
              <a:buNone/>
            </a:pPr>
            <a:r>
              <a:rPr lang="en-US" sz="1700" b="1" u="sng" dirty="0" smtClean="0"/>
              <a:t>Water/Wastewater</a:t>
            </a:r>
            <a:r>
              <a:rPr lang="en-US" sz="1700" b="1" dirty="0" smtClean="0"/>
              <a:t>:</a:t>
            </a:r>
            <a:endParaRPr lang="en-US" sz="1700" b="1" dirty="0"/>
          </a:p>
          <a:p>
            <a:pPr marL="736092" lvl="1" indent="-342900"/>
            <a:r>
              <a:rPr lang="en-US" dirty="0" smtClean="0"/>
              <a:t>The City of Aurora and Town of White continue to meet and move the East Range Joint Water Project forward; we are still hoping to receive $5 million in bonding money this year which would bring the total to $7.5 million received; It is hoped a partnership/joint effort will happen with IRRR for the intake structure which could serve the Giants Ridge Recreation Area with water; </a:t>
            </a:r>
          </a:p>
          <a:p>
            <a:pPr marL="736092" lvl="1" indent="-342900"/>
            <a:r>
              <a:rPr lang="en-US" dirty="0" smtClean="0"/>
              <a:t>J &amp; R Wastewater Inc. has been hired to clean the Town’s sewer lines on a rotating schedule each year; cost in 2020 was $3,973.75</a:t>
            </a:r>
          </a:p>
          <a:p>
            <a:pPr marL="736092" lvl="1" indent="-342900"/>
            <a:r>
              <a:rPr lang="en-US" dirty="0" smtClean="0"/>
              <a:t>We continue to purchase water/wastewater utility tools and equipment so we can maintain our infrastructure; YTD spent in 2020 is $1,956.80</a:t>
            </a:r>
          </a:p>
          <a:p>
            <a:pPr marL="736092" lvl="1" indent="-342900"/>
            <a:endParaRPr lang="en-US" dirty="0"/>
          </a:p>
        </p:txBody>
      </p:sp>
    </p:spTree>
    <p:extLst>
      <p:ext uri="{BB962C8B-B14F-4D97-AF65-F5344CB8AC3E}">
        <p14:creationId xmlns:p14="http://schemas.microsoft.com/office/powerpoint/2010/main" val="40878759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72158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a:t>
            </a:r>
            <a:r>
              <a:rPr lang="en-US" sz="2800" u="sng" dirty="0" smtClean="0"/>
              <a:t>Plan Goals &amp; Objectives 2020-2021</a:t>
            </a:r>
            <a:r>
              <a:rPr lang="en-US" sz="2800" dirty="0" smtClean="0"/>
              <a:t>:</a:t>
            </a:r>
            <a:endParaRPr lang="en-US" sz="2800" dirty="0"/>
          </a:p>
        </p:txBody>
      </p:sp>
      <p:sp>
        <p:nvSpPr>
          <p:cNvPr id="2" name="Content Placeholder 1"/>
          <p:cNvSpPr>
            <a:spLocks noGrp="1"/>
          </p:cNvSpPr>
          <p:nvPr>
            <p:ph idx="1"/>
          </p:nvPr>
        </p:nvSpPr>
        <p:spPr>
          <a:xfrm>
            <a:off x="1394714" y="1676400"/>
            <a:ext cx="6347714" cy="4822163"/>
          </a:xfrm>
        </p:spPr>
        <p:txBody>
          <a:bodyPr>
            <a:normAutofit fontScale="85000" lnSpcReduction="10000"/>
          </a:bodyPr>
          <a:lstStyle/>
          <a:p>
            <a:pPr marL="109728" indent="0">
              <a:buNone/>
            </a:pPr>
            <a:r>
              <a:rPr lang="en-US" sz="1700" b="1" u="sng" dirty="0" smtClean="0"/>
              <a:t>Category </a:t>
            </a:r>
            <a:r>
              <a:rPr lang="en-US" sz="1700" b="1" dirty="0" smtClean="0"/>
              <a:t>3: Operations/Infrastructure </a:t>
            </a:r>
            <a:r>
              <a:rPr lang="en-US" sz="1700" b="1" dirty="0"/>
              <a:t>Strategy </a:t>
            </a:r>
            <a:r>
              <a:rPr lang="en-US" sz="1700" b="1" dirty="0" smtClean="0"/>
              <a:t>continued:</a:t>
            </a:r>
          </a:p>
          <a:p>
            <a:pPr marL="109728" indent="0">
              <a:buNone/>
            </a:pPr>
            <a:r>
              <a:rPr lang="en-US" sz="1700" b="1" u="sng" dirty="0" smtClean="0"/>
              <a:t>EQUIPMENT</a:t>
            </a:r>
            <a:r>
              <a:rPr lang="en-US" sz="1700" b="1" dirty="0" smtClean="0"/>
              <a:t>:</a:t>
            </a:r>
          </a:p>
          <a:p>
            <a:pPr lvl="1"/>
            <a:r>
              <a:rPr lang="en-US" sz="1800" dirty="0" smtClean="0"/>
              <a:t>A 2019 John Deere tractor with attached mower was delivered in August at a cost of $143,469.00; Vendors were paid directly and a Certificate of Indebtedness with the First National Bank of Gilbert was taken out to replenish the budget in three annual payments;</a:t>
            </a:r>
          </a:p>
          <a:p>
            <a:pPr lvl="1"/>
            <a:r>
              <a:rPr lang="en-US" sz="1800" dirty="0" smtClean="0"/>
              <a:t>A 2020 Tandem Truck has been ordered at a cost of $244,377.00 financed over three years </a:t>
            </a:r>
          </a:p>
          <a:p>
            <a:pPr lvl="1"/>
            <a:r>
              <a:rPr lang="en-US" sz="1800" dirty="0" smtClean="0"/>
              <a:t>Truck #5 was upgraded to a brine system at a cost of $42,095.00</a:t>
            </a:r>
          </a:p>
          <a:p>
            <a:pPr lvl="1"/>
            <a:r>
              <a:rPr lang="en-US" sz="1800" dirty="0" smtClean="0"/>
              <a:t>Trucks #8 (1997 model) and #9 (1993 Lowboy) have needed major repairs:  new transmission for Truck #9 cost $9,857.18 and $1,874.90 has been spent on Truck #8 YTD</a:t>
            </a:r>
          </a:p>
          <a:p>
            <a:pPr lvl="1"/>
            <a:r>
              <a:rPr lang="en-US" sz="1800" dirty="0" smtClean="0"/>
              <a:t>The 2018 Mack Truck cost $5,088.81 in repairs (not covered under warranty)</a:t>
            </a:r>
          </a:p>
          <a:p>
            <a:pPr lvl="1"/>
            <a:r>
              <a:rPr lang="en-US" sz="1800" dirty="0" smtClean="0"/>
              <a:t>Fire Truck was repaired at a cost of $1,255.77</a:t>
            </a:r>
          </a:p>
          <a:p>
            <a:pPr marL="457200" lvl="1" indent="0">
              <a:buNone/>
            </a:pPr>
            <a:endParaRPr lang="en-US" sz="1800" dirty="0" smtClean="0"/>
          </a:p>
          <a:p>
            <a:pPr marL="914400" lvl="2" indent="0">
              <a:buNone/>
            </a:pPr>
            <a:endParaRPr lang="en-US" sz="1800" dirty="0" smtClean="0"/>
          </a:p>
          <a:p>
            <a:pPr marL="457200" lvl="1" indent="0">
              <a:buNone/>
            </a:pPr>
            <a:endParaRPr lang="en-US" sz="2200" dirty="0" smtClean="0"/>
          </a:p>
          <a:p>
            <a:pPr marL="393192" lvl="1" indent="0">
              <a:buNone/>
            </a:pPr>
            <a:endParaRPr lang="en-US" sz="2400" dirty="0" smtClean="0"/>
          </a:p>
          <a:p>
            <a:pPr lvl="1">
              <a:buFont typeface="Wingdings" pitchFamily="2" charset="2"/>
              <a:buChar char="v"/>
            </a:pPr>
            <a:endParaRPr lang="en-US" sz="2400" dirty="0" smtClean="0"/>
          </a:p>
          <a:p>
            <a:pPr marL="630936" lvl="2" indent="0">
              <a:buNone/>
            </a:pPr>
            <a:endParaRPr lang="en-US" sz="2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620000" cy="1295400"/>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smtClean="0"/>
              <a:t>Review of Town’s Strategic Plan Goals &amp;  Objectives 2020-2021:  Category 4 – Financial 2020 Cash Balance Review</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624442"/>
              </p:ext>
            </p:extLst>
          </p:nvPr>
        </p:nvGraphicFramePr>
        <p:xfrm>
          <a:off x="1371600" y="2209800"/>
          <a:ext cx="7040880" cy="4248507"/>
        </p:xfrm>
        <a:graphic>
          <a:graphicData uri="http://schemas.openxmlformats.org/drawingml/2006/table">
            <a:tbl>
              <a:tblPr>
                <a:tableStyleId>{5C22544A-7EE6-4342-B048-85BDC9FD1C3A}</a:tableStyleId>
              </a:tblPr>
              <a:tblGrid>
                <a:gridCol w="1751878"/>
                <a:gridCol w="1071148"/>
                <a:gridCol w="1258548"/>
                <a:gridCol w="1474676"/>
                <a:gridCol w="1484630"/>
              </a:tblGrid>
              <a:tr h="4787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BEGINNING </a:t>
                      </a:r>
                      <a:r>
                        <a:rPr lang="en-US" sz="1400" u="none" strike="noStrike" dirty="0">
                          <a:effectLst/>
                        </a:rPr>
                        <a:t>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$1,862,574.71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$42,055.59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$189,388.91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$1,715,241.39</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$1,715,241.39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$176,869.70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$175,047.28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$1,717,063.81</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$1,717,063.81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$4,122.02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$159,894.32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$1,561,291.51</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$1,561,291.51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$4,141.82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$132,517.68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$1,432,915.65</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$1,432,915.65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$2,994.99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$126,291.85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$1,309,618.79</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$1,309,618.79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$7,198.82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$113,140.34</a:t>
                      </a: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$1,203,677.27</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$1,203,677.27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$908,321.05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$340,283.36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$1,771,714.96</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$1,771,714.96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$367,313.46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$204,155.88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$1,934.872.54</a:t>
                      </a: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SEPTEMBER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OCTOBER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NOVEMBER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DECEMBER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smtClean="0"/>
              <a:t>Category 4-Fiscal Sustainability </a:t>
            </a:r>
            <a:br>
              <a:rPr lang="en-US" sz="2800" u="sng" dirty="0" smtClean="0"/>
            </a:br>
            <a:r>
              <a:rPr lang="en-US" sz="2800" u="sng" dirty="0" smtClean="0"/>
              <a:t>2020 Cash Balance</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5346486"/>
              </p:ext>
            </p:extLst>
          </p:nvPr>
        </p:nvGraphicFramePr>
        <p:xfrm>
          <a:off x="1066800" y="2209800"/>
          <a:ext cx="7010400" cy="4441802"/>
        </p:xfrm>
        <a:graphic>
          <a:graphicData uri="http://schemas.openxmlformats.org/drawingml/2006/table">
            <a:tbl>
              <a:tblPr>
                <a:tableStyleId>{5C22544A-7EE6-4342-B048-85BDC9FD1C3A}</a:tableStyleId>
              </a:tblPr>
              <a:tblGrid>
                <a:gridCol w="3755571"/>
                <a:gridCol w="3254829"/>
              </a:tblGrid>
              <a:tr h="496292">
                <a:tc>
                  <a:txBody>
                    <a:bodyPr/>
                    <a:lstStyle/>
                    <a:p>
                      <a:pPr algn="l" fontAlgn="b"/>
                      <a:r>
                        <a:rPr lang="en-US" sz="1600" b="1" u="none" strike="noStrike" dirty="0" smtClean="0">
                          <a:effectLst/>
                        </a:rPr>
                        <a:t>January 2020 Beginning</a:t>
                      </a:r>
                      <a:r>
                        <a:rPr lang="en-US" sz="1600" b="1" u="none" strike="noStrike" baseline="0" dirty="0" smtClean="0">
                          <a:effectLst/>
                        </a:rPr>
                        <a:t> </a:t>
                      </a:r>
                      <a:r>
                        <a:rPr lang="en-US" sz="1600" b="1" u="none" strike="noStrike" dirty="0" smtClean="0">
                          <a:effectLst/>
                        </a:rPr>
                        <a:t>CASH </a:t>
                      </a:r>
                      <a:r>
                        <a:rPr lang="en-US" sz="1600" b="1" u="none" strike="noStrike" dirty="0">
                          <a:effectLst/>
                        </a:rPr>
                        <a:t>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600" b="1" u="none" strike="noStrike" dirty="0">
                          <a:effectLst/>
                        </a:rPr>
                        <a:t> </a:t>
                      </a:r>
                      <a:endParaRPr lang="en-US" sz="1600" b="1" u="none" strike="noStrike" dirty="0" smtClean="0">
                        <a:effectLst/>
                      </a:endParaRPr>
                    </a:p>
                    <a:p>
                      <a:pPr marL="0" marR="0" lvl="0" indent="0" algn="l" defTabSz="4572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Lucida Console" panose="020B0609040504020204" pitchFamily="49" charset="0"/>
                        </a:rPr>
                        <a:t>$1,862,574.71</a:t>
                      </a:r>
                    </a:p>
                    <a:p>
                      <a:pPr algn="l" fontAlgn="b"/>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Total Receipts 2020 YTD</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dirty="0" smtClean="0">
                          <a:solidFill>
                            <a:schemeClr val="tx1"/>
                          </a:solidFill>
                          <a:effectLst/>
                          <a:latin typeface="Lucida Sans Unicode" panose="020B0602030504020204" pitchFamily="34" charset="0"/>
                          <a:cs typeface="Lucida Sans Unicode" panose="020B0602030504020204" pitchFamily="34" charset="0"/>
                        </a:rPr>
                        <a:t> </a:t>
                      </a:r>
                      <a:r>
                        <a:rPr lang="en-US" sz="1600" b="0" i="0" u="none" strike="noStrike" dirty="0" smtClean="0">
                          <a:solidFill>
                            <a:schemeClr val="tx1"/>
                          </a:solidFill>
                          <a:effectLst/>
                          <a:latin typeface="Lucida Console" panose="020B0609040504020204" pitchFamily="49" charset="0"/>
                          <a:cs typeface="Lucida Sans Unicode" panose="020B0602030504020204" pitchFamily="34" charset="0"/>
                        </a:rPr>
                        <a:t>$1,513,017.45</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Total Disbursed 2020 YTD</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0" i="0" u="none" strike="noStrike" dirty="0" smtClean="0">
                          <a:solidFill>
                            <a:schemeClr val="tx1"/>
                          </a:solidFill>
                          <a:effectLst/>
                          <a:latin typeface="Lucida Sans Unicode" panose="020B0602030504020204" pitchFamily="34" charset="0"/>
                          <a:cs typeface="Lucida Sans Unicode" panose="020B0602030504020204" pitchFamily="34" charset="0"/>
                        </a:rPr>
                        <a:t> </a:t>
                      </a:r>
                      <a:r>
                        <a:rPr lang="en-US" sz="1600" b="0" i="0" u="none" strike="noStrike" dirty="0" smtClean="0">
                          <a:solidFill>
                            <a:schemeClr val="tx1"/>
                          </a:solidFill>
                          <a:effectLst/>
                          <a:latin typeface="Lucida Console" panose="020B0609040504020204" pitchFamily="49" charset="0"/>
                          <a:cs typeface="Lucida Sans Unicode" panose="020B0602030504020204" pitchFamily="34" charset="0"/>
                        </a:rPr>
                        <a:t>$1,440,719.62</a:t>
                      </a:r>
                      <a:endParaRPr lang="en-US" sz="1600" b="0"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YTD 8/31/2020 Ending Cash 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baseline="0" dirty="0" smtClean="0">
                          <a:solidFill>
                            <a:srgbClr val="0070C0"/>
                          </a:solidFill>
                          <a:effectLst/>
                          <a:latin typeface="Lucida Sans Unicode" panose="020B0602030504020204" pitchFamily="34" charset="0"/>
                          <a:cs typeface="Lucida Sans Unicode" panose="020B0602030504020204" pitchFamily="34" charset="0"/>
                        </a:rPr>
                        <a:t> </a:t>
                      </a:r>
                      <a:r>
                        <a:rPr lang="en-US" sz="1600" b="0" i="0" u="none" strike="noStrike" baseline="0" dirty="0" smtClean="0">
                          <a:solidFill>
                            <a:schemeClr val="tx1"/>
                          </a:solidFill>
                          <a:effectLst/>
                          <a:latin typeface="Lucida Console" panose="020B0609040504020204" pitchFamily="49" charset="0"/>
                          <a:cs typeface="Lucida Sans Unicode" panose="020B0602030504020204" pitchFamily="34" charset="0"/>
                        </a:rPr>
                        <a:t>$1,934,872.54</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12/31/19 Ending CASH</a:t>
                      </a:r>
                      <a:r>
                        <a:rPr lang="en-US" sz="1600" b="1" i="0" u="none" strike="noStrike" baseline="0" dirty="0" smtClean="0">
                          <a:solidFill>
                            <a:srgbClr val="000000"/>
                          </a:solidFill>
                          <a:effectLst/>
                          <a:latin typeface="Calibri" panose="020F0502020204030204" pitchFamily="34" charset="0"/>
                        </a:rPr>
                        <a:t> Balance (for comparison) </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baseline="0" dirty="0" smtClean="0">
                          <a:solidFill>
                            <a:schemeClr val="tx1"/>
                          </a:solidFill>
                          <a:effectLst/>
                          <a:latin typeface="Lucida Sans Unicode" panose="020B0602030504020204" pitchFamily="34" charset="0"/>
                          <a:cs typeface="Lucida Sans Unicode" panose="020B0602030504020204" pitchFamily="34" charset="0"/>
                        </a:rPr>
                        <a:t> </a:t>
                      </a:r>
                      <a:r>
                        <a:rPr lang="en-US" sz="1600" b="0" i="0" u="none" strike="noStrike" baseline="0" dirty="0" smtClean="0">
                          <a:solidFill>
                            <a:schemeClr val="tx1"/>
                          </a:solidFill>
                          <a:effectLst/>
                          <a:latin typeface="Lucida Console" panose="020B0609040504020204" pitchFamily="49" charset="0"/>
                          <a:cs typeface="Lucida Sans Unicode" panose="020B0602030504020204" pitchFamily="34" charset="0"/>
                        </a:rPr>
                        <a:t>$1,862,574.71</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tr>
              <a:tr h="896880">
                <a:tc>
                  <a:txBody>
                    <a:bodyPr/>
                    <a:lstStyle/>
                    <a:p>
                      <a:pPr algn="l" fontAlgn="b"/>
                      <a:r>
                        <a:rPr lang="en-US" sz="1400" b="0" i="0" u="none" strike="noStrike" dirty="0" smtClean="0">
                          <a:solidFill>
                            <a:schemeClr val="tx1"/>
                          </a:solidFill>
                          <a:effectLst/>
                          <a:latin typeface="Calibri" panose="020F0502020204030204" pitchFamily="34" charset="0"/>
                        </a:rPr>
                        <a:t>Upcoming Expenditures:  </a:t>
                      </a:r>
                      <a:r>
                        <a:rPr lang="en-US" sz="1400" b="0" i="0" u="none" strike="noStrike" baseline="0" dirty="0" smtClean="0">
                          <a:solidFill>
                            <a:schemeClr val="tx1"/>
                          </a:solidFill>
                          <a:effectLst/>
                          <a:latin typeface="Calibri" panose="020F0502020204030204" pitchFamily="34" charset="0"/>
                        </a:rPr>
                        <a:t>Army Corps Project; Equipment Payments; City/Town Hall Roof; Normal Operating Costs </a:t>
                      </a:r>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ctr" fontAlgn="b"/>
                      <a:r>
                        <a:rPr lang="en-US" sz="1400" b="1" i="0" u="none" strike="noStrike" dirty="0" smtClean="0">
                          <a:solidFill>
                            <a:srgbClr val="000000"/>
                          </a:solidFill>
                          <a:effectLst/>
                          <a:latin typeface="Calibri" panose="020F0502020204030204" pitchFamily="34" charset="0"/>
                        </a:rPr>
                        <a:t>Projected Ending</a:t>
                      </a:r>
                      <a:r>
                        <a:rPr lang="en-US" sz="1400" b="1" i="0" u="none" strike="noStrike" baseline="0" dirty="0" smtClean="0">
                          <a:solidFill>
                            <a:srgbClr val="000000"/>
                          </a:solidFill>
                          <a:effectLst/>
                          <a:latin typeface="Calibri" panose="020F0502020204030204" pitchFamily="34" charset="0"/>
                        </a:rPr>
                        <a:t> Balance for 2020:</a:t>
                      </a:r>
                    </a:p>
                    <a:p>
                      <a:pPr algn="ctr" fontAlgn="b"/>
                      <a:r>
                        <a:rPr lang="en-US" sz="1400" b="1" i="0" u="none" strike="noStrike" baseline="0" dirty="0" smtClean="0">
                          <a:solidFill>
                            <a:srgbClr val="000000"/>
                          </a:solidFill>
                          <a:effectLst/>
                          <a:latin typeface="Calibri" panose="020F0502020204030204" pitchFamily="34" charset="0"/>
                        </a:rPr>
                        <a:t>$1,200,000.00</a:t>
                      </a:r>
                      <a:endParaRPr lang="en-US" sz="1400" b="1" i="0" u="none" strike="noStrike" dirty="0">
                        <a:solidFill>
                          <a:srgbClr val="000000"/>
                        </a:solidFill>
                        <a:effectLst/>
                        <a:latin typeface="Calibri" panose="020F0502020204030204" pitchFamily="34" charset="0"/>
                      </a:endParaRPr>
                    </a:p>
                  </a:txBody>
                  <a:tcPr marL="9525" marR="9525" marT="9525" marB="0" anchor="b"/>
                </a:tc>
              </a:tr>
              <a:tr h="528694">
                <a:tc>
                  <a:txBody>
                    <a:bodyPr/>
                    <a:lstStyle/>
                    <a:p>
                      <a:pPr algn="l" fontAlgn="b"/>
                      <a:r>
                        <a:rPr lang="en-US" sz="1800" b="1" i="0" u="none" strike="noStrike" dirty="0" smtClean="0">
                          <a:solidFill>
                            <a:schemeClr val="tx1"/>
                          </a:solidFill>
                          <a:effectLst/>
                          <a:latin typeface="Calibri" panose="020F0502020204030204" pitchFamily="34" charset="0"/>
                        </a:rPr>
                        <a:t>Average Monthly</a:t>
                      </a:r>
                      <a:r>
                        <a:rPr lang="en-US" sz="1800" b="1" i="0" u="none" strike="noStrike" baseline="0" dirty="0" smtClean="0">
                          <a:solidFill>
                            <a:schemeClr val="tx1"/>
                          </a:solidFill>
                          <a:effectLst/>
                          <a:latin typeface="Calibri" panose="020F0502020204030204" pitchFamily="34" charset="0"/>
                        </a:rPr>
                        <a:t> Disbursed 2020:</a:t>
                      </a: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r>
                        <a:rPr lang="en-US" sz="1600" b="0" i="0" u="none" strike="noStrike" kern="1200" baseline="0" dirty="0" smtClean="0">
                          <a:solidFill>
                            <a:schemeClr val="tx1"/>
                          </a:solidFill>
                          <a:effectLst/>
                          <a:latin typeface="Lucida Sans Unicode" panose="020B0602030504020204" pitchFamily="34" charset="0"/>
                          <a:ea typeface="+mn-ea"/>
                          <a:cs typeface="Lucida Sans Unicode" panose="020B0602030504020204" pitchFamily="34" charset="0"/>
                        </a:rPr>
                        <a:t>$180,090.00</a:t>
                      </a:r>
                    </a:p>
                  </a:txBody>
                  <a:tcPr marL="9525" marR="9525" marT="9525" marB="0" anchor="ctr">
                    <a:lnL w="12700" cmpd="sng">
                      <a:noFill/>
                    </a:lnL>
                  </a:tcPr>
                </a:tc>
              </a:tr>
              <a:tr h="528694">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smtClean="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100" b="1" i="0" u="none" strike="noStrike" dirty="0" smtClean="0">
                        <a:solidFill>
                          <a:srgbClr val="000000"/>
                        </a:solidFill>
                        <a:effectLst/>
                        <a:latin typeface="Calibri" panose="020F0502020204030204" pitchFamily="34" charset="0"/>
                      </a:endParaRPr>
                    </a:p>
                  </a:txBody>
                  <a:tcPr marL="9525" marR="9525" marT="9525" marB="0" anchor="ctr">
                    <a:lnL w="12700" cmpd="sng">
                      <a:noFill/>
                    </a:lnL>
                  </a:tcPr>
                </a:tc>
              </a:tr>
            </a:tbl>
          </a:graphicData>
        </a:graphic>
      </p:graphicFrame>
    </p:spTree>
    <p:extLst>
      <p:ext uri="{BB962C8B-B14F-4D97-AF65-F5344CB8AC3E}">
        <p14:creationId xmlns:p14="http://schemas.microsoft.com/office/powerpoint/2010/main" val="8661666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smtClean="0"/>
              <a:t>Category 4-Fiscal Sustainability continued: </a:t>
            </a:r>
            <a:br>
              <a:rPr lang="en-US" sz="2400" u="sng" dirty="0" smtClean="0"/>
            </a:br>
            <a:r>
              <a:rPr lang="en-US" sz="2400" u="sng" dirty="0" smtClean="0"/>
              <a:t>2020 Receipts Compared to 2019 </a:t>
            </a:r>
            <a:endParaRPr lang="en-US" sz="24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42041050"/>
              </p:ext>
            </p:extLst>
          </p:nvPr>
        </p:nvGraphicFramePr>
        <p:xfrm>
          <a:off x="2590800" y="1371600"/>
          <a:ext cx="4648201" cy="5433257"/>
        </p:xfrm>
        <a:graphic>
          <a:graphicData uri="http://schemas.openxmlformats.org/drawingml/2006/table">
            <a:tbl>
              <a:tblPr>
                <a:tableStyleId>{5C22544A-7EE6-4342-B048-85BDC9FD1C3A}</a:tableStyleId>
              </a:tblPr>
              <a:tblGrid>
                <a:gridCol w="2208799"/>
                <a:gridCol w="1219701"/>
                <a:gridCol w="1219701"/>
              </a:tblGrid>
              <a:tr h="149441">
                <a:tc gridSpan="2">
                  <a:txBody>
                    <a:bodyPr/>
                    <a:lstStyle/>
                    <a:p>
                      <a:pPr algn="l" fontAlgn="b"/>
                      <a:r>
                        <a:rPr lang="en-US" sz="1200" b="1" u="none" strike="noStrike" dirty="0">
                          <a:effectLst/>
                        </a:rPr>
                        <a:t>Notable Receipts </a:t>
                      </a:r>
                      <a:r>
                        <a:rPr lang="en-US" sz="1200" b="1" u="none" strike="noStrike" dirty="0" smtClean="0">
                          <a:effectLst/>
                        </a:rPr>
                        <a:t>ALL FUNDS (rounded):</a:t>
                      </a:r>
                    </a:p>
                    <a:p>
                      <a:pPr algn="just" fontAlgn="b"/>
                      <a:r>
                        <a:rPr lang="en-US" sz="1200" b="1" i="0" u="none" strike="noStrike" dirty="0" smtClean="0">
                          <a:solidFill>
                            <a:srgbClr val="000000"/>
                          </a:solidFill>
                          <a:effectLst/>
                          <a:latin typeface="Calibri" panose="020F0502020204030204" pitchFamily="34" charset="0"/>
                        </a:rPr>
                        <a:t>                                                                           2020 YTD</a:t>
                      </a:r>
                      <a:endParaRPr lang="en-US" sz="1200" b="1" i="0" u="none" strike="noStrike" dirty="0">
                        <a:solidFill>
                          <a:srgbClr val="000000"/>
                        </a:solidFill>
                        <a:effectLst/>
                        <a:latin typeface="Calibri" panose="020F0502020204030204" pitchFamily="34" charset="0"/>
                      </a:endParaRPr>
                    </a:p>
                  </a:txBody>
                  <a:tcPr marL="5119" marR="5119" marT="5119" marB="0" anchor="b"/>
                </a:tc>
                <a:tc hMerge="1">
                  <a:txBody>
                    <a:bodyPr/>
                    <a:lstStyle/>
                    <a:p>
                      <a:endParaRPr lang="en-US"/>
                    </a:p>
                  </a:txBody>
                  <a:tcPr/>
                </a:tc>
                <a:tc>
                  <a:txBody>
                    <a:bodyPr/>
                    <a:lstStyle/>
                    <a:p>
                      <a:pPr algn="ctr" fontAlgn="b"/>
                      <a:r>
                        <a:rPr lang="en-US" sz="1200" b="1" i="0" u="none" strike="noStrike" dirty="0" smtClean="0">
                          <a:solidFill>
                            <a:srgbClr val="000000"/>
                          </a:solidFill>
                          <a:effectLst/>
                          <a:latin typeface="Calibri" panose="020F0502020204030204" pitchFamily="34" charset="0"/>
                        </a:rPr>
                        <a:t>2019 Final</a:t>
                      </a:r>
                      <a:endParaRPr lang="en-US" sz="1200" b="1" i="0" u="none" strike="noStrike" dirty="0">
                        <a:solidFill>
                          <a:srgbClr val="000000"/>
                        </a:solidFill>
                        <a:effectLst/>
                        <a:latin typeface="Calibri" panose="020F0502020204030204" pitchFamily="34" charset="0"/>
                      </a:endParaRPr>
                    </a:p>
                  </a:txBody>
                  <a:tcPr marL="5119" marR="5119" marT="5119" marB="0" anchor="b"/>
                </a:tc>
              </a:tr>
              <a:tr h="222127">
                <a:tc>
                  <a:txBody>
                    <a:bodyPr/>
                    <a:lstStyle/>
                    <a:p>
                      <a:pPr algn="l" fontAlgn="b"/>
                      <a:r>
                        <a:rPr lang="en-US" sz="1000" u="none" strike="noStrike" dirty="0" smtClean="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$36,350.00</a:t>
                      </a:r>
                      <a:endParaRPr lang="en-US" sz="1000" dirty="0"/>
                    </a:p>
                  </a:txBody>
                  <a:tcPr marL="5119" marR="5119" marT="5119" marB="0" anchor="b"/>
                </a:tc>
                <a:tc>
                  <a:txBody>
                    <a:bodyPr/>
                    <a:lstStyle/>
                    <a:p>
                      <a:pPr algn="r"/>
                      <a:r>
                        <a:rPr lang="en-US" sz="1000" dirty="0" smtClean="0"/>
                        <a:t>$38,950.00</a:t>
                      </a:r>
                      <a:endParaRPr lang="en-US" sz="1000" dirty="0"/>
                    </a:p>
                  </a:txBody>
                  <a:tcPr marL="5119" marR="5119" marT="5119" marB="0" anchor="b"/>
                </a:tc>
              </a:tr>
              <a:tr h="222127">
                <a:tc>
                  <a:txBody>
                    <a:bodyPr/>
                    <a:lstStyle/>
                    <a:p>
                      <a:pPr algn="l" fontAlgn="b"/>
                      <a:r>
                        <a:rPr lang="en-US" sz="1000" u="none" strike="noStrike" dirty="0" smtClean="0">
                          <a:effectLst/>
                          <a:latin typeface="+mj-lt"/>
                        </a:rPr>
                        <a:t>Tax Apportionment/Property</a:t>
                      </a:r>
                      <a:r>
                        <a:rPr lang="en-US" sz="1000" u="none" strike="noStrike" baseline="0" dirty="0" smtClean="0">
                          <a:effectLst/>
                          <a:latin typeface="+mj-lt"/>
                        </a:rPr>
                        <a:t>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$652,457.00</a:t>
                      </a:r>
                      <a:endParaRPr lang="en-US" sz="1000" dirty="0"/>
                    </a:p>
                  </a:txBody>
                  <a:tcPr marL="5119" marR="5119" marT="5119" marB="0" anchor="b"/>
                </a:tc>
                <a:tc>
                  <a:txBody>
                    <a:bodyPr/>
                    <a:lstStyle/>
                    <a:p>
                      <a:pPr algn="r"/>
                      <a:r>
                        <a:rPr lang="en-US" sz="1000" dirty="0" smtClean="0"/>
                        <a:t>$938,532.00</a:t>
                      </a:r>
                      <a:endParaRPr lang="en-US" sz="1000" dirty="0"/>
                    </a:p>
                  </a:txBody>
                  <a:tcPr marL="5119" marR="5119" marT="5119" marB="0" anchor="b"/>
                </a:tc>
              </a:tr>
              <a:tr h="222127">
                <a:tc>
                  <a:txBody>
                    <a:bodyPr/>
                    <a:lstStyle/>
                    <a:p>
                      <a:pPr algn="l" fontAlgn="b"/>
                      <a:r>
                        <a:rPr lang="en-US" sz="1000" u="none" strike="noStrike" dirty="0" smtClean="0">
                          <a:effectLst/>
                          <a:latin typeface="+mj-lt"/>
                        </a:rPr>
                        <a:t>Town </a:t>
                      </a:r>
                      <a:r>
                        <a:rPr lang="en-US" sz="1000" u="none" strike="noStrike" dirty="0">
                          <a:effectLst/>
                          <a:latin typeface="+mj-lt"/>
                        </a:rPr>
                        <a:t>Road </a:t>
                      </a:r>
                      <a:r>
                        <a:rPr lang="en-US" sz="1000" u="none" strike="noStrike" dirty="0" smtClean="0">
                          <a:effectLst/>
                          <a:latin typeface="+mj-lt"/>
                        </a:rPr>
                        <a:t>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$34,481.00</a:t>
                      </a:r>
                      <a:endParaRPr lang="en-US" sz="1000" dirty="0"/>
                    </a:p>
                  </a:txBody>
                  <a:tcPr marL="5119" marR="5119" marT="5119" marB="0" anchor="b"/>
                </a:tc>
                <a:tc>
                  <a:txBody>
                    <a:bodyPr/>
                    <a:lstStyle/>
                    <a:p>
                      <a:pPr algn="r"/>
                      <a:r>
                        <a:rPr lang="en-US" sz="1000" dirty="0" smtClean="0"/>
                        <a:t>$34,806.00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 Municipal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0</a:t>
                      </a:r>
                      <a:endParaRPr lang="en-US" sz="1000" dirty="0"/>
                    </a:p>
                  </a:txBody>
                  <a:tcPr marL="5119" marR="5119" marT="5119" marB="0" anchor="b"/>
                </a:tc>
                <a:tc>
                  <a:txBody>
                    <a:bodyPr/>
                    <a:lstStyle/>
                    <a:p>
                      <a:pPr algn="r"/>
                      <a:r>
                        <a:rPr lang="en-US" sz="1000" dirty="0" smtClean="0"/>
                        <a:t>$91,701.00</a:t>
                      </a:r>
                      <a:endParaRPr lang="en-US" sz="1000" dirty="0"/>
                    </a:p>
                  </a:txBody>
                  <a:tcPr marL="5119" marR="5119" marT="5119" marB="0" anchor="b"/>
                </a:tc>
              </a:tr>
              <a:tr h="222127">
                <a:tc>
                  <a:txBody>
                    <a:bodyPr/>
                    <a:lstStyle/>
                    <a:p>
                      <a:pPr algn="l" fontAlgn="b"/>
                      <a:r>
                        <a:rPr lang="en-US" sz="1000" u="none" strike="noStrike" dirty="0" smtClean="0">
                          <a:effectLst/>
                          <a:latin typeface="+mj-lt"/>
                        </a:rPr>
                        <a:t>Taconite Production </a:t>
                      </a:r>
                      <a:r>
                        <a:rPr lang="en-US" sz="1000" u="none" strike="noStrike" dirty="0">
                          <a:effectLst/>
                          <a:latin typeface="+mj-lt"/>
                        </a:rPr>
                        <a:t>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$150,361.00</a:t>
                      </a:r>
                      <a:endParaRPr lang="en-US" sz="1000" dirty="0"/>
                    </a:p>
                  </a:txBody>
                  <a:tcPr marL="5119" marR="5119" marT="5119" marB="0" anchor="b"/>
                </a:tc>
                <a:tc>
                  <a:txBody>
                    <a:bodyPr/>
                    <a:lstStyle/>
                    <a:p>
                      <a:pPr algn="r"/>
                      <a:r>
                        <a:rPr lang="en-US" sz="1000" dirty="0" smtClean="0"/>
                        <a:t>$148,589.00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cs typeface="Lucida Sans Unicode" panose="020B0602030504020204" pitchFamily="34" charset="0"/>
                        </a:rPr>
                        <a:t>Annexation</a:t>
                      </a:r>
                      <a:r>
                        <a:rPr lang="en-US" sz="1000" b="0" i="0" u="none" strike="noStrike" baseline="0" dirty="0" smtClean="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smtClean="0"/>
                        <a:t>0</a:t>
                      </a:r>
                      <a:endParaRPr lang="en-US" sz="1000" dirty="0"/>
                    </a:p>
                  </a:txBody>
                  <a:tcPr marL="5119" marR="5119" marT="5119" marB="0" anchor="b"/>
                </a:tc>
                <a:tc>
                  <a:txBody>
                    <a:bodyPr/>
                    <a:lstStyle/>
                    <a:p>
                      <a:pPr algn="r"/>
                      <a:r>
                        <a:rPr lang="en-US" sz="1000" dirty="0" smtClean="0"/>
                        <a:t>$617,298.00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 Homestead Credit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$99,052.00</a:t>
                      </a:r>
                      <a:endParaRPr lang="en-US" sz="1000" dirty="0"/>
                    </a:p>
                  </a:txBody>
                  <a:tcPr marL="5119" marR="5119" marT="5119" marB="0" anchor="b"/>
                </a:tc>
                <a:tc>
                  <a:txBody>
                    <a:bodyPr/>
                    <a:lstStyle/>
                    <a:p>
                      <a:pPr algn="r"/>
                      <a:r>
                        <a:rPr lang="en-US" sz="1000" dirty="0" smtClean="0"/>
                        <a:t>$101,558.00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a:t>
                      </a:r>
                      <a:r>
                        <a:rPr lang="en-US" sz="1000" b="0" i="0" u="none" strike="noStrike" baseline="0" dirty="0" smtClean="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$50,000.00</a:t>
                      </a:r>
                      <a:endParaRPr lang="en-US" sz="1000" dirty="0"/>
                    </a:p>
                  </a:txBody>
                  <a:tcPr marL="5119" marR="5119" marT="5119" marB="0" anchor="b"/>
                </a:tc>
                <a:tc>
                  <a:txBody>
                    <a:bodyPr/>
                    <a:lstStyle/>
                    <a:p>
                      <a:pPr algn="r"/>
                      <a:r>
                        <a:rPr lang="en-US" sz="1000" dirty="0" smtClean="0"/>
                        <a:t>$50,000.00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Road Maintenance (SLC)</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$85,000.00</a:t>
                      </a:r>
                      <a:endParaRPr lang="en-US" sz="1000" dirty="0"/>
                    </a:p>
                  </a:txBody>
                  <a:tcPr marL="5119" marR="5119" marT="5119" marB="0" anchor="b"/>
                </a:tc>
                <a:tc>
                  <a:txBody>
                    <a:bodyPr/>
                    <a:lstStyle/>
                    <a:p>
                      <a:pPr algn="r"/>
                      <a:r>
                        <a:rPr lang="en-US" sz="1000" dirty="0" smtClean="0"/>
                        <a:t>$85,000.00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Federal PILT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$4,380.00</a:t>
                      </a:r>
                      <a:endParaRPr lang="en-US" sz="1000" dirty="0"/>
                    </a:p>
                  </a:txBody>
                  <a:tcPr marL="5119" marR="5119" marT="5119" marB="0" anchor="b"/>
                </a:tc>
                <a:tc>
                  <a:txBody>
                    <a:bodyPr/>
                    <a:lstStyle/>
                    <a:p>
                      <a:pPr algn="r"/>
                      <a:r>
                        <a:rPr lang="en-US" sz="1000" dirty="0" smtClean="0"/>
                        <a:t>$5,071.00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Mining Effects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$69,862.00</a:t>
                      </a:r>
                      <a:endParaRPr lang="en-US" sz="1000" dirty="0"/>
                    </a:p>
                  </a:txBody>
                  <a:tcPr marL="5119" marR="5119" marT="5119" marB="0" anchor="b"/>
                </a:tc>
                <a:tc>
                  <a:txBody>
                    <a:bodyPr/>
                    <a:lstStyle/>
                    <a:p>
                      <a:pPr algn="r"/>
                      <a:r>
                        <a:rPr lang="en-US" sz="1000" dirty="0" smtClean="0"/>
                        <a:t>$65,081.00</a:t>
                      </a:r>
                      <a:endParaRPr lang="en-US" sz="1000" dirty="0"/>
                    </a:p>
                  </a:txBody>
                  <a:tcPr marL="5119" marR="5119" marT="5119" marB="0" anchor="b"/>
                </a:tc>
              </a:tr>
              <a:tr h="222127">
                <a:tc>
                  <a:txBody>
                    <a:bodyPr/>
                    <a:lstStyle/>
                    <a:p>
                      <a:pPr algn="l" fontAlgn="b"/>
                      <a:r>
                        <a:rPr lang="en-US" sz="1000" u="none" strike="noStrike" dirty="0" smtClean="0">
                          <a:effectLst/>
                          <a:latin typeface="+mj-lt"/>
                        </a:rPr>
                        <a:t>PERA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0</a:t>
                      </a:r>
                      <a:endParaRPr lang="en-US" sz="1000" dirty="0"/>
                    </a:p>
                  </a:txBody>
                  <a:tcPr marL="5119" marR="5119" marT="5119" marB="0" anchor="b"/>
                </a:tc>
                <a:tc>
                  <a:txBody>
                    <a:bodyPr/>
                    <a:lstStyle/>
                    <a:p>
                      <a:pPr algn="r"/>
                      <a:r>
                        <a:rPr lang="en-US" sz="1000" dirty="0" smtClean="0"/>
                        <a:t>$2,739.00</a:t>
                      </a:r>
                      <a:endParaRPr lang="en-US" sz="1000" dirty="0"/>
                    </a:p>
                  </a:txBody>
                  <a:tcPr marL="5119" marR="5119" marT="5119" marB="0" anchor="b"/>
                </a:tc>
              </a:tr>
              <a:tr h="222127">
                <a:tc>
                  <a:txBody>
                    <a:bodyPr/>
                    <a:lstStyle/>
                    <a:p>
                      <a:pPr algn="l" fontAlgn="b"/>
                      <a:r>
                        <a:rPr lang="en-US" sz="1000" u="none" strike="noStrike" dirty="0" smtClean="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$114,191.00</a:t>
                      </a:r>
                      <a:endParaRPr lang="en-US" sz="1000" dirty="0"/>
                    </a:p>
                  </a:txBody>
                  <a:tcPr marL="5119" marR="5119" marT="5119" marB="0" anchor="b"/>
                </a:tc>
                <a:tc>
                  <a:txBody>
                    <a:bodyPr/>
                    <a:lstStyle/>
                    <a:p>
                      <a:pPr algn="r"/>
                      <a:r>
                        <a:rPr lang="en-US" sz="1000" dirty="0" smtClean="0"/>
                        <a:t>$228,382.00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Snowplowing</a:t>
                      </a:r>
                      <a:r>
                        <a:rPr lang="en-US" sz="1000" b="0" i="0" u="none" strike="noStrike" baseline="0" dirty="0" smtClean="0">
                          <a:solidFill>
                            <a:srgbClr val="000000"/>
                          </a:solidFill>
                          <a:effectLst/>
                          <a:latin typeface="+mj-lt"/>
                        </a:rPr>
                        <a:t> Fees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0</a:t>
                      </a:r>
                      <a:endParaRPr lang="en-US" sz="1000" dirty="0"/>
                    </a:p>
                  </a:txBody>
                  <a:tcPr marL="5119" marR="5119" marT="5119" marB="0" anchor="b"/>
                </a:tc>
                <a:tc>
                  <a:txBody>
                    <a:bodyPr/>
                    <a:lstStyle/>
                    <a:p>
                      <a:pPr algn="r"/>
                      <a:r>
                        <a:rPr lang="en-US" sz="1000" dirty="0" smtClean="0"/>
                        <a:t>$21,275.00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Refunds/Reimbursements/Misc.</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$4,026.00</a:t>
                      </a:r>
                      <a:endParaRPr lang="en-US" sz="1000" dirty="0"/>
                    </a:p>
                  </a:txBody>
                  <a:tcPr marL="5119" marR="5119" marT="5119" marB="0" anchor="b"/>
                </a:tc>
                <a:tc>
                  <a:txBody>
                    <a:bodyPr/>
                    <a:lstStyle/>
                    <a:p>
                      <a:pPr algn="r"/>
                      <a:r>
                        <a:rPr lang="en-US" sz="1000" dirty="0" smtClean="0"/>
                        <a:t>$27,720.00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Sale</a:t>
                      </a:r>
                      <a:r>
                        <a:rPr lang="en-US" sz="1000" b="0" i="0" u="none" strike="noStrike" baseline="0" dirty="0" smtClean="0">
                          <a:solidFill>
                            <a:srgbClr val="000000"/>
                          </a:solidFill>
                          <a:effectLst/>
                          <a:latin typeface="+mj-lt"/>
                        </a:rPr>
                        <a:t> of Garbage Bags &amp; Refuse</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$18,375.00</a:t>
                      </a:r>
                      <a:endParaRPr lang="en-US" sz="1000" dirty="0"/>
                    </a:p>
                  </a:txBody>
                  <a:tcPr marL="5119" marR="5119" marT="5119" marB="0" anchor="b"/>
                </a:tc>
                <a:tc>
                  <a:txBody>
                    <a:bodyPr/>
                    <a:lstStyle/>
                    <a:p>
                      <a:pPr algn="r"/>
                      <a:r>
                        <a:rPr lang="en-US" sz="1000" dirty="0" smtClean="0"/>
                        <a:t>$25,365.00</a:t>
                      </a:r>
                      <a:endParaRPr lang="en-US" sz="1000" dirty="0"/>
                    </a:p>
                  </a:txBody>
                  <a:tcPr marL="5119" marR="5119" marT="5119" marB="0" anchor="b"/>
                </a:tc>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$250.00</a:t>
                      </a:r>
                      <a:endParaRPr lang="en-US" sz="1000" dirty="0"/>
                    </a:p>
                  </a:txBody>
                  <a:tcPr marL="5119" marR="5119" marT="5119" marB="0" anchor="b"/>
                </a:tc>
                <a:tc>
                  <a:txBody>
                    <a:bodyPr/>
                    <a:lstStyle/>
                    <a:p>
                      <a:pPr algn="r"/>
                      <a:r>
                        <a:rPr lang="en-US" sz="1000" dirty="0" smtClean="0"/>
                        <a:t>$2,400.00</a:t>
                      </a:r>
                      <a:endParaRPr lang="en-US" sz="1000" dirty="0"/>
                    </a:p>
                  </a:txBody>
                  <a:tcPr marL="5119" marR="5119" marT="5119" marB="0" anchor="b"/>
                </a:tc>
              </a:tr>
              <a:tr h="294813">
                <a:tc>
                  <a:txBody>
                    <a:bodyPr/>
                    <a:lstStyle/>
                    <a:p>
                      <a:pPr algn="l" fontAlgn="b"/>
                      <a:r>
                        <a:rPr lang="en-US" sz="1000" u="none" strike="noStrike" dirty="0">
                          <a:effectLst/>
                          <a:latin typeface="+mj-lt"/>
                        </a:rPr>
                        <a:t>W/WW </a:t>
                      </a:r>
                      <a:r>
                        <a:rPr lang="en-US" sz="1000" u="none" strike="noStrike" dirty="0" smtClean="0">
                          <a:effectLst/>
                          <a:latin typeface="+mj-lt"/>
                        </a:rPr>
                        <a:t>Fees, Permits,</a:t>
                      </a:r>
                      <a:r>
                        <a:rPr lang="en-US" sz="1000" u="none" strike="noStrike" baseline="0" dirty="0" smtClean="0">
                          <a:effectLst/>
                          <a:latin typeface="+mj-lt"/>
                        </a:rPr>
                        <a:t> Connection Fees, Capital Charges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$3,591.00</a:t>
                      </a:r>
                      <a:endParaRPr lang="en-US" sz="1000" dirty="0"/>
                    </a:p>
                  </a:txBody>
                  <a:tcPr marL="5119" marR="5119" marT="5119" marB="0" anchor="b"/>
                </a:tc>
                <a:tc>
                  <a:txBody>
                    <a:bodyPr/>
                    <a:lstStyle/>
                    <a:p>
                      <a:pPr algn="r"/>
                      <a:r>
                        <a:rPr lang="en-US" sz="1000" dirty="0" smtClean="0"/>
                        <a:t>$6,013.00</a:t>
                      </a:r>
                      <a:endParaRPr lang="en-US" sz="1000" dirty="0"/>
                    </a:p>
                  </a:txBody>
                  <a:tcPr marL="5119" marR="5119" marT="5119" marB="0" anchor="b"/>
                </a:tc>
              </a:tr>
              <a:tr h="222127">
                <a:tc>
                  <a:txBody>
                    <a:bodyPr/>
                    <a:lstStyle/>
                    <a:p>
                      <a:pPr algn="l" fontAlgn="b"/>
                      <a:r>
                        <a:rPr lang="en-US" sz="1000" u="none" strike="noStrike" dirty="0">
                          <a:effectLst/>
                          <a:latin typeface="+mj-lt"/>
                        </a:rPr>
                        <a:t>LLCC </a:t>
                      </a:r>
                      <a:r>
                        <a:rPr lang="en-US" sz="1000" u="none" strike="noStrike" dirty="0" smtClean="0">
                          <a:effectLst/>
                          <a:latin typeface="+mj-lt"/>
                        </a:rPr>
                        <a:t>Rent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$2,035.00</a:t>
                      </a:r>
                      <a:endParaRPr lang="en-US" sz="1000" dirty="0"/>
                    </a:p>
                  </a:txBody>
                  <a:tcPr marL="5119" marR="5119" marT="5119" marB="0" anchor="b"/>
                </a:tc>
                <a:tc>
                  <a:txBody>
                    <a:bodyPr/>
                    <a:lstStyle/>
                    <a:p>
                      <a:pPr algn="r"/>
                      <a:r>
                        <a:rPr lang="en-US" sz="1000" dirty="0" smtClean="0"/>
                        <a:t>$6,905.00</a:t>
                      </a:r>
                      <a:endParaRPr lang="en-US" sz="1000" dirty="0"/>
                    </a:p>
                  </a:txBody>
                  <a:tcPr marL="5119" marR="5119" marT="5119" marB="0" anchor="b"/>
                </a:tc>
              </a:tr>
              <a:tr h="294813">
                <a:tc>
                  <a:txBody>
                    <a:bodyPr/>
                    <a:lstStyle/>
                    <a:p>
                      <a:pPr algn="l" fontAlgn="b"/>
                      <a:r>
                        <a:rPr lang="en-US" sz="1000" b="0" i="0" u="none" strike="noStrike" dirty="0" smtClean="0">
                          <a:solidFill>
                            <a:srgbClr val="000000"/>
                          </a:solidFill>
                          <a:effectLst/>
                          <a:latin typeface="+mj-lt"/>
                        </a:rPr>
                        <a:t>Cemetery Revenues, Lot Sales, Columbarium</a:t>
                      </a:r>
                      <a:r>
                        <a:rPr lang="en-US" sz="1000" b="0" i="0" u="none" strike="noStrike" baseline="0" dirty="0" smtClean="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$3,204.00</a:t>
                      </a:r>
                      <a:endParaRPr lang="en-US" sz="1000" dirty="0"/>
                    </a:p>
                  </a:txBody>
                  <a:tcPr marL="5119" marR="5119" marT="5119" marB="0" anchor="b"/>
                </a:tc>
                <a:tc>
                  <a:txBody>
                    <a:bodyPr/>
                    <a:lstStyle/>
                    <a:p>
                      <a:pPr algn="r"/>
                      <a:r>
                        <a:rPr lang="en-US" sz="1000" dirty="0" smtClean="0"/>
                        <a:t>$7,947.00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Presidential Primary Reimbursement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$7,601.00</a:t>
                      </a:r>
                      <a:endParaRPr lang="en-US" sz="1000" dirty="0"/>
                    </a:p>
                  </a:txBody>
                  <a:tcPr marL="5119" marR="5119" marT="5119" marB="0" anchor="b"/>
                </a:tc>
                <a:tc>
                  <a:txBody>
                    <a:bodyPr/>
                    <a:lstStyle/>
                    <a:p>
                      <a:pPr algn="r"/>
                      <a:r>
                        <a:rPr lang="en-US" sz="1000" dirty="0" smtClean="0"/>
                        <a:t>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Propane Reimbursement (SLC)</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$5,438.00</a:t>
                      </a:r>
                      <a:endParaRPr lang="en-US" sz="1000" dirty="0"/>
                    </a:p>
                  </a:txBody>
                  <a:tcPr marL="5119" marR="5119" marT="5119" marB="0" anchor="b"/>
                </a:tc>
                <a:tc>
                  <a:txBody>
                    <a:bodyPr/>
                    <a:lstStyle/>
                    <a:p>
                      <a:pPr algn="r"/>
                      <a:r>
                        <a:rPr lang="en-US" sz="1000" dirty="0" smtClean="0"/>
                        <a:t>$4,903.00</a:t>
                      </a:r>
                      <a:endParaRPr lang="en-US" sz="1000" dirty="0"/>
                    </a:p>
                  </a:txBody>
                  <a:tcPr marL="5119" marR="5119" marT="5119" marB="0" anchor="b"/>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smtClean="0"/>
          </a:p>
          <a:p>
            <a:endParaRPr lang="en-US" dirty="0" smtClean="0"/>
          </a:p>
          <a:p>
            <a:pPr marL="109728" indent="0">
              <a:buNone/>
            </a:pPr>
            <a:endParaRPr lang="en-US" dirty="0" smtClean="0"/>
          </a:p>
          <a:p>
            <a:endParaRPr lang="en-US" dirty="0" smtClean="0"/>
          </a:p>
        </p:txBody>
      </p:sp>
      <p:graphicFrame>
        <p:nvGraphicFramePr>
          <p:cNvPr id="4" name="Chart 3"/>
          <p:cNvGraphicFramePr/>
          <p:nvPr>
            <p:extLst>
              <p:ext uri="{D42A27DB-BD31-4B8C-83A1-F6EECF244321}">
                <p14:modId xmlns:p14="http://schemas.microsoft.com/office/powerpoint/2010/main" val="1338611465"/>
              </p:ext>
            </p:extLst>
          </p:nvPr>
        </p:nvGraphicFramePr>
        <p:xfrm>
          <a:off x="1371600" y="381000"/>
          <a:ext cx="768096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26227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6689" y="3048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a:t>
            </a:r>
            <a:r>
              <a:rPr lang="en-US" sz="2800" u="sng" dirty="0" smtClean="0"/>
              <a:t>4-Fiscal </a:t>
            </a:r>
            <a:r>
              <a:rPr lang="en-US" sz="2800" u="sng" dirty="0"/>
              <a:t>Sustainability continued: </a:t>
            </a:r>
            <a:br>
              <a:rPr lang="en-US" sz="2800" u="sng" dirty="0"/>
            </a:br>
            <a:r>
              <a:rPr lang="en-US" sz="2800" u="sng" dirty="0" smtClean="0"/>
              <a:t>2020 YTD Disbursements Comparable </a:t>
            </a:r>
            <a:endParaRPr lang="en-US" sz="2800"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99348365"/>
              </p:ext>
            </p:extLst>
          </p:nvPr>
        </p:nvGraphicFramePr>
        <p:xfrm>
          <a:off x="304800" y="1634990"/>
          <a:ext cx="4572000" cy="5223013"/>
        </p:xfrm>
        <a:graphic>
          <a:graphicData uri="http://schemas.openxmlformats.org/drawingml/2006/table">
            <a:tbl>
              <a:tblPr>
                <a:tableStyleId>{5C22544A-7EE6-4342-B048-85BDC9FD1C3A}</a:tableStyleId>
              </a:tblPr>
              <a:tblGrid>
                <a:gridCol w="2402237"/>
                <a:gridCol w="1053054"/>
                <a:gridCol w="1116709"/>
              </a:tblGrid>
              <a:tr h="383570">
                <a:tc gridSpan="2">
                  <a:txBody>
                    <a:bodyPr/>
                    <a:lstStyle/>
                    <a:p>
                      <a:pPr algn="l" fontAlgn="b"/>
                      <a:r>
                        <a:rPr lang="en-US" sz="1200" b="1" u="none" strike="noStrike" dirty="0" smtClean="0">
                          <a:effectLst/>
                        </a:rPr>
                        <a:t>Disbursed ALL FUNDS (rounded to nearest dollar):                                         2020</a:t>
                      </a:r>
                      <a:r>
                        <a:rPr lang="en-US" sz="1200" b="1" u="none" strike="noStrike" baseline="0" dirty="0" smtClean="0">
                          <a:effectLst/>
                        </a:rPr>
                        <a:t> YTD</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smtClean="0"/>
                        <a:t>2019 </a:t>
                      </a:r>
                      <a:endParaRPr lang="en-US" dirty="0"/>
                    </a:p>
                  </a:txBody>
                  <a:tcPr marL="7893" marR="7893" marT="7893" marB="0" anchor="b"/>
                </a:tc>
              </a:tr>
              <a:tr h="226876">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dirty="0" smtClean="0"/>
                        <a:t>$515,026.00</a:t>
                      </a:r>
                    </a:p>
                  </a:txBody>
                  <a:tcPr marL="7893" marR="7893" marT="7893" marB="0" anchor="ctr"/>
                </a:tc>
                <a:tc>
                  <a:txBody>
                    <a:bodyPr/>
                    <a:lstStyle/>
                    <a:p>
                      <a:pPr algn="r"/>
                      <a:r>
                        <a:rPr lang="en-US" sz="1200" dirty="0" smtClean="0"/>
                        <a:t>$804,377.00</a:t>
                      </a:r>
                      <a:endParaRPr lang="en-US" sz="1200" dirty="0"/>
                    </a:p>
                  </a:txBody>
                  <a:tcPr marL="7893" marR="7893" marT="7893" marB="0" anchor="b"/>
                </a:tc>
              </a:tr>
              <a:tr h="336636">
                <a:tc>
                  <a:txBody>
                    <a:bodyPr/>
                    <a:lstStyle/>
                    <a:p>
                      <a:pPr algn="ctr" fontAlgn="b"/>
                      <a:r>
                        <a:rPr lang="en-US" sz="1050" u="none" strike="noStrike" dirty="0">
                          <a:effectLst/>
                        </a:rPr>
                        <a:t>(wages, benefits, </a:t>
                      </a:r>
                      <a:r>
                        <a:rPr lang="en-US" sz="1050" u="none" strike="noStrike" dirty="0" smtClean="0">
                          <a:effectLst/>
                        </a:rPr>
                        <a:t>pension</a:t>
                      </a:r>
                      <a:r>
                        <a:rPr lang="en-US" sz="1050" u="none" strike="noStrike" baseline="0" dirty="0" smtClean="0">
                          <a:effectLst/>
                        </a:rPr>
                        <a:t>, worker’s comp insurance etc.</a:t>
                      </a:r>
                      <a:r>
                        <a:rPr lang="en-US" sz="1050" u="none" strike="noStrike" dirty="0" smtClean="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smtClean="0">
                          <a:effectLst/>
                        </a:rPr>
                        <a:t>(Board, Employees, Summer seasonal employees)</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r>
              <a:tr h="226876">
                <a:tc>
                  <a:txBody>
                    <a:bodyPr/>
                    <a:lstStyle/>
                    <a:p>
                      <a:pPr algn="l" fontAlgn="b"/>
                      <a:r>
                        <a:rPr lang="en-US" sz="1200" b="0" i="0" u="none" strike="noStrike" dirty="0" smtClean="0">
                          <a:solidFill>
                            <a:srgbClr val="000000"/>
                          </a:solidFill>
                          <a:effectLst/>
                          <a:latin typeface="+mn-lt"/>
                        </a:rPr>
                        <a:t>Fire Department Personnel</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$17,333.00</a:t>
                      </a:r>
                      <a:endParaRPr lang="en-US" sz="1200" dirty="0"/>
                    </a:p>
                  </a:txBody>
                  <a:tcPr marL="7893" marR="7893" marT="7893" marB="0" anchor="b"/>
                </a:tc>
                <a:tc>
                  <a:txBody>
                    <a:bodyPr/>
                    <a:lstStyle/>
                    <a:p>
                      <a:pPr algn="r"/>
                      <a:r>
                        <a:rPr lang="en-US" sz="1200" dirty="0" smtClean="0"/>
                        <a:t>$22,588.00</a:t>
                      </a:r>
                      <a:endParaRPr lang="en-US" sz="1200" dirty="0"/>
                    </a:p>
                  </a:txBody>
                  <a:tcPr marL="7893" marR="7893" marT="7893" marB="0" anchor="b"/>
                </a:tc>
              </a:tr>
              <a:tr h="383570">
                <a:tc>
                  <a:txBody>
                    <a:bodyPr/>
                    <a:lstStyle/>
                    <a:p>
                      <a:pPr algn="l" fontAlgn="b"/>
                      <a:r>
                        <a:rPr lang="en-US" sz="1200" b="0" i="0" u="none" strike="noStrike" dirty="0" smtClean="0">
                          <a:solidFill>
                            <a:srgbClr val="000000"/>
                          </a:solidFill>
                          <a:effectLst/>
                          <a:latin typeface="+mn-lt"/>
                        </a:rPr>
                        <a:t>Fire Department Operating Costs</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$40,697.00</a:t>
                      </a:r>
                      <a:endParaRPr lang="en-US" sz="1200" dirty="0"/>
                    </a:p>
                  </a:txBody>
                  <a:tcPr marL="7893" marR="7893" marT="7893" marB="0" anchor="b"/>
                </a:tc>
                <a:tc>
                  <a:txBody>
                    <a:bodyPr/>
                    <a:lstStyle/>
                    <a:p>
                      <a:pPr algn="r"/>
                      <a:r>
                        <a:rPr lang="en-US" sz="1200" dirty="0" smtClean="0"/>
                        <a:t>$56,370.00</a:t>
                      </a:r>
                      <a:endParaRPr lang="en-US" sz="1200" dirty="0"/>
                    </a:p>
                  </a:txBody>
                  <a:tcPr marL="7893" marR="7893" marT="7893" marB="0" anchor="b"/>
                </a:tc>
              </a:tr>
              <a:tr h="226876">
                <a:tc>
                  <a:txBody>
                    <a:bodyPr/>
                    <a:lstStyle/>
                    <a:p>
                      <a:pPr algn="l" fontAlgn="b"/>
                      <a:r>
                        <a:rPr lang="en-US" sz="1200" u="none" strike="noStrike" dirty="0" smtClean="0">
                          <a:effectLst/>
                        </a:rPr>
                        <a:t>Refuse Contracts</a:t>
                      </a:r>
                      <a:r>
                        <a:rPr lang="en-US" sz="1200" u="none" strike="noStrike" baseline="0" dirty="0" smtClean="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$107,987.00</a:t>
                      </a:r>
                      <a:endParaRPr lang="en-US" sz="1200" dirty="0"/>
                    </a:p>
                  </a:txBody>
                  <a:tcPr marL="7893" marR="7893" marT="7893" marB="0" anchor="b"/>
                </a:tc>
                <a:tc>
                  <a:txBody>
                    <a:bodyPr/>
                    <a:lstStyle/>
                    <a:p>
                      <a:pPr algn="r"/>
                      <a:r>
                        <a:rPr lang="en-US" sz="1200" dirty="0" smtClean="0"/>
                        <a:t>$152,157.00</a:t>
                      </a:r>
                      <a:endParaRPr lang="en-US" sz="1200" dirty="0"/>
                    </a:p>
                  </a:txBody>
                  <a:tcPr marL="7893" marR="7893" marT="7893" marB="0" anchor="b"/>
                </a:tc>
              </a:tr>
              <a:tr h="383570">
                <a:tc>
                  <a:txBody>
                    <a:bodyPr/>
                    <a:lstStyle/>
                    <a:p>
                      <a:pPr algn="l" fontAlgn="b"/>
                      <a:r>
                        <a:rPr lang="en-US" sz="1200" b="0" i="0" u="none" strike="noStrike" dirty="0" smtClean="0">
                          <a:solidFill>
                            <a:srgbClr val="000000"/>
                          </a:solidFill>
                          <a:effectLst/>
                          <a:latin typeface="+mn-lt"/>
                        </a:rPr>
                        <a:t>Town </a:t>
                      </a:r>
                      <a:r>
                        <a:rPr lang="en-US" sz="1200" b="0" i="0" u="none" strike="noStrike" dirty="0" smtClean="0">
                          <a:solidFill>
                            <a:srgbClr val="000000"/>
                          </a:solidFill>
                          <a:effectLst/>
                          <a:latin typeface="+mn-lt"/>
                        </a:rPr>
                        <a:t>Office/Administration (non-employee costs)</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$23,485.00</a:t>
                      </a:r>
                      <a:endParaRPr lang="en-US" sz="1200" dirty="0"/>
                    </a:p>
                  </a:txBody>
                  <a:tcPr marL="7893" marR="7893" marT="7893" marB="0" anchor="b"/>
                </a:tc>
                <a:tc>
                  <a:txBody>
                    <a:bodyPr/>
                    <a:lstStyle/>
                    <a:p>
                      <a:pPr algn="r"/>
                      <a:r>
                        <a:rPr lang="en-US" sz="1200" dirty="0" smtClean="0"/>
                        <a:t>$22,646.00</a:t>
                      </a:r>
                      <a:endParaRPr lang="en-US" sz="1200" dirty="0"/>
                    </a:p>
                  </a:txBody>
                  <a:tcPr marL="7893" marR="7893" marT="7893" marB="0" anchor="b"/>
                </a:tc>
              </a:tr>
              <a:tr h="195836">
                <a:tc>
                  <a:txBody>
                    <a:bodyPr/>
                    <a:lstStyle/>
                    <a:p>
                      <a:pPr algn="l" fontAlgn="b"/>
                      <a:r>
                        <a:rPr lang="en-US" sz="1200" u="none" strike="noStrike" dirty="0" smtClean="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$5,018.00</a:t>
                      </a:r>
                      <a:endParaRPr lang="en-US" sz="1200" dirty="0"/>
                    </a:p>
                  </a:txBody>
                  <a:tcPr marL="7893" marR="7893" marT="7893" marB="0" anchor="b"/>
                </a:tc>
                <a:tc>
                  <a:txBody>
                    <a:bodyPr/>
                    <a:lstStyle/>
                    <a:p>
                      <a:pPr algn="r"/>
                      <a:r>
                        <a:rPr lang="en-US" sz="1200" dirty="0" smtClean="0"/>
                        <a:t>$8,493.00</a:t>
                      </a:r>
                      <a:endParaRPr lang="en-US" sz="1200" dirty="0"/>
                    </a:p>
                  </a:txBody>
                  <a:tcPr marL="7893" marR="7893" marT="7893" marB="0" anchor="b"/>
                </a:tc>
              </a:tr>
              <a:tr h="352281">
                <a:tc>
                  <a:txBody>
                    <a:bodyPr/>
                    <a:lstStyle/>
                    <a:p>
                      <a:pPr algn="l" fontAlgn="b"/>
                      <a:r>
                        <a:rPr lang="en-US" sz="1200" b="0" i="0" u="none" strike="noStrike" dirty="0" smtClean="0">
                          <a:solidFill>
                            <a:srgbClr val="000000"/>
                          </a:solidFill>
                          <a:effectLst/>
                          <a:latin typeface="+mn-lt"/>
                          <a:cs typeface="Lucida Sans Unicode" panose="020B0602030504020204" pitchFamily="34" charset="0"/>
                        </a:rPr>
                        <a:t>Loon Lake Community</a:t>
                      </a:r>
                      <a:r>
                        <a:rPr lang="en-US" sz="1200" b="0" i="0" u="none" strike="noStrike" baseline="0" dirty="0" smtClean="0">
                          <a:solidFill>
                            <a:srgbClr val="000000"/>
                          </a:solidFill>
                          <a:effectLst/>
                          <a:latin typeface="+mn-lt"/>
                          <a:cs typeface="Lucida Sans Unicode" panose="020B0602030504020204" pitchFamily="34" charset="0"/>
                        </a:rPr>
                        <a:t> Center </a:t>
                      </a:r>
                      <a:r>
                        <a:rPr lang="en-US" sz="1000" b="0" i="0" u="none" strike="noStrike" baseline="0" dirty="0" smtClean="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dirty="0" smtClean="0"/>
                        <a:t>$</a:t>
                      </a:r>
                      <a:r>
                        <a:rPr lang="en-US" sz="1200" dirty="0" smtClean="0"/>
                        <a:t>33,481.00</a:t>
                      </a:r>
                      <a:endParaRPr lang="en-US" sz="1200" dirty="0"/>
                    </a:p>
                  </a:txBody>
                  <a:tcPr marL="7893" marR="7893" marT="7893" marB="0" anchor="b"/>
                </a:tc>
                <a:tc>
                  <a:txBody>
                    <a:bodyPr/>
                    <a:lstStyle/>
                    <a:p>
                      <a:pPr algn="r"/>
                      <a:r>
                        <a:rPr lang="en-US" sz="1200" dirty="0" smtClean="0"/>
                        <a:t>$49,815.00</a:t>
                      </a:r>
                      <a:endParaRPr lang="en-US" sz="1200" dirty="0"/>
                    </a:p>
                  </a:txBody>
                  <a:tcPr marL="7893" marR="7893" marT="7893" marB="0" anchor="b"/>
                </a:tc>
              </a:tr>
              <a:tr h="217406">
                <a:tc>
                  <a:txBody>
                    <a:bodyPr/>
                    <a:lstStyle/>
                    <a:p>
                      <a:pPr algn="l" fontAlgn="b"/>
                      <a:r>
                        <a:rPr lang="en-US" sz="1200" b="0" i="0" u="none" strike="noStrike" dirty="0" smtClean="0">
                          <a:solidFill>
                            <a:srgbClr val="000000"/>
                          </a:solidFill>
                          <a:effectLst/>
                          <a:latin typeface="Calibri" panose="020F0502020204030204" pitchFamily="34" charset="0"/>
                        </a:rPr>
                        <a:t>Twin</a:t>
                      </a:r>
                      <a:r>
                        <a:rPr lang="en-US" sz="1200" b="0" i="0" u="none" strike="noStrike" baseline="0" dirty="0" smtClean="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$798.00</a:t>
                      </a:r>
                      <a:endParaRPr lang="en-US" sz="1200" dirty="0"/>
                    </a:p>
                  </a:txBody>
                  <a:tcPr marL="7893" marR="7893" marT="7893" marB="0" anchor="b"/>
                </a:tc>
                <a:tc>
                  <a:txBody>
                    <a:bodyPr/>
                    <a:lstStyle/>
                    <a:p>
                      <a:pPr algn="r"/>
                      <a:r>
                        <a:rPr lang="en-US" sz="1200" dirty="0" smtClean="0"/>
                        <a:t>$7,887.00</a:t>
                      </a:r>
                      <a:endParaRPr lang="en-US" sz="1200" dirty="0"/>
                    </a:p>
                  </a:txBody>
                  <a:tcPr marL="7893" marR="7893" marT="7893" marB="0" anchor="b"/>
                </a:tc>
              </a:tr>
              <a:tr h="383570">
                <a:tc>
                  <a:txBody>
                    <a:bodyPr/>
                    <a:lstStyle/>
                    <a:p>
                      <a:pPr algn="l" fontAlgn="b"/>
                      <a:r>
                        <a:rPr lang="en-US" sz="1200" u="none" strike="noStrike" dirty="0" smtClean="0">
                          <a:effectLst/>
                        </a:rPr>
                        <a:t> Public Works </a:t>
                      </a:r>
                      <a:r>
                        <a:rPr lang="en-US" sz="1200" u="none" strike="noStrike" dirty="0" smtClean="0">
                          <a:effectLst/>
                        </a:rPr>
                        <a:t>Department (non-employee)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$7,092.00</a:t>
                      </a:r>
                      <a:endParaRPr lang="en-US" sz="1200" dirty="0"/>
                    </a:p>
                  </a:txBody>
                  <a:tcPr marL="7893" marR="7893" marT="7893" marB="0" anchor="b"/>
                </a:tc>
                <a:tc>
                  <a:txBody>
                    <a:bodyPr/>
                    <a:lstStyle/>
                    <a:p>
                      <a:pPr algn="r"/>
                      <a:r>
                        <a:rPr lang="en-US" sz="1200" dirty="0" smtClean="0"/>
                        <a:t>$44,221.00</a:t>
                      </a:r>
                      <a:endParaRPr lang="en-US" sz="1200" dirty="0"/>
                    </a:p>
                  </a:txBody>
                  <a:tcPr marL="7893" marR="7893" marT="7893" marB="0" anchor="b"/>
                </a:tc>
              </a:tr>
              <a:tr h="293317">
                <a:tc>
                  <a:txBody>
                    <a:bodyPr/>
                    <a:lstStyle/>
                    <a:p>
                      <a:pPr algn="l" fontAlgn="b"/>
                      <a:r>
                        <a:rPr lang="en-US" sz="1200" b="0" i="0" u="none" strike="noStrike" dirty="0" smtClean="0">
                          <a:solidFill>
                            <a:srgbClr val="000000"/>
                          </a:solidFill>
                          <a:effectLst/>
                          <a:latin typeface="Calibri" panose="020F0502020204030204" pitchFamily="34" charset="0"/>
                        </a:rPr>
                        <a:t>Public </a:t>
                      </a:r>
                      <a:r>
                        <a:rPr lang="en-US" sz="1200" b="0" i="0" u="none" strike="noStrike" dirty="0" smtClean="0">
                          <a:solidFill>
                            <a:srgbClr val="000000"/>
                          </a:solidFill>
                          <a:effectLst/>
                          <a:latin typeface="Calibri" panose="020F0502020204030204" pitchFamily="34" charset="0"/>
                        </a:rPr>
                        <a:t>Safety/COVID-19 Supplies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$4,563.00</a:t>
                      </a:r>
                      <a:endParaRPr lang="en-US" sz="1200" dirty="0"/>
                    </a:p>
                  </a:txBody>
                  <a:tcPr marL="7893" marR="7893" marT="7893" marB="0" anchor="b"/>
                </a:tc>
                <a:tc>
                  <a:txBody>
                    <a:bodyPr/>
                    <a:lstStyle/>
                    <a:p>
                      <a:pPr algn="r"/>
                      <a:r>
                        <a:rPr lang="en-US" sz="1200" dirty="0" smtClean="0"/>
                        <a:t>$3,203.00</a:t>
                      </a:r>
                      <a:endParaRPr lang="en-US" sz="1200" dirty="0"/>
                    </a:p>
                  </a:txBody>
                  <a:tcPr marL="7893" marR="7893" marT="7893" marB="0" anchor="b"/>
                </a:tc>
              </a:tr>
              <a:tr h="293317">
                <a:tc>
                  <a:txBody>
                    <a:bodyPr/>
                    <a:lstStyle/>
                    <a:p>
                      <a:pPr algn="l" fontAlgn="b"/>
                      <a:r>
                        <a:rPr lang="en-US" sz="1200" b="0" i="0" u="none" strike="noStrike" dirty="0" smtClean="0">
                          <a:solidFill>
                            <a:schemeClr val="dk1"/>
                          </a:solidFill>
                          <a:effectLst/>
                          <a:latin typeface="+mn-lt"/>
                        </a:rPr>
                        <a:t>Strategic</a:t>
                      </a:r>
                      <a:r>
                        <a:rPr lang="en-US" sz="1200" b="0" i="0" u="none" strike="noStrike" baseline="0" dirty="0" smtClean="0">
                          <a:solidFill>
                            <a:schemeClr val="dk1"/>
                          </a:solidFill>
                          <a:effectLst/>
                          <a:latin typeface="+mn-lt"/>
                        </a:rPr>
                        <a:t> </a:t>
                      </a:r>
                      <a:r>
                        <a:rPr lang="en-US" sz="1200" b="0" i="0" u="none" strike="noStrike" baseline="0" dirty="0" err="1" smtClean="0">
                          <a:solidFill>
                            <a:schemeClr val="dk1"/>
                          </a:solidFill>
                          <a:effectLst/>
                          <a:latin typeface="+mn-lt"/>
                        </a:rPr>
                        <a:t>Mgmt</a:t>
                      </a:r>
                      <a:r>
                        <a:rPr lang="en-US" sz="1200" b="0" i="0" u="none" strike="noStrike" baseline="0" dirty="0" smtClean="0">
                          <a:solidFill>
                            <a:schemeClr val="dk1"/>
                          </a:solidFill>
                          <a:effectLst/>
                          <a:latin typeface="+mn-lt"/>
                        </a:rPr>
                        <a:t> Initiatives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$188.00</a:t>
                      </a:r>
                      <a:endParaRPr lang="en-US" sz="1200" dirty="0"/>
                    </a:p>
                  </a:txBody>
                  <a:tcPr marL="7893" marR="7893" marT="7893" marB="0" anchor="b"/>
                </a:tc>
                <a:tc>
                  <a:txBody>
                    <a:bodyPr/>
                    <a:lstStyle/>
                    <a:p>
                      <a:pPr algn="r"/>
                      <a:r>
                        <a:rPr lang="en-US" sz="1200" dirty="0" smtClean="0"/>
                        <a:t>$5,311.00</a:t>
                      </a:r>
                      <a:endParaRPr lang="en-US" sz="1200" dirty="0"/>
                    </a:p>
                  </a:txBody>
                  <a:tcPr marL="7893" marR="7893" marT="7893" marB="0" anchor="b"/>
                </a:tc>
              </a:tr>
              <a:tr h="195836">
                <a:tc>
                  <a:txBody>
                    <a:bodyPr/>
                    <a:lstStyle/>
                    <a:p>
                      <a:pPr algn="l" fontAlgn="b"/>
                      <a:r>
                        <a:rPr lang="en-US" sz="1200" b="0" i="0" u="none" strike="noStrike" dirty="0" smtClean="0">
                          <a:solidFill>
                            <a:srgbClr val="000000"/>
                          </a:solidFill>
                          <a:effectLst/>
                          <a:latin typeface="+mn-lt"/>
                        </a:rPr>
                        <a:t>Street Materials </a:t>
                      </a:r>
                      <a:r>
                        <a:rPr lang="en-US" sz="1000" b="0" i="0" u="none" strike="noStrike" dirty="0" smtClean="0">
                          <a:solidFill>
                            <a:srgbClr val="000000"/>
                          </a:solidFill>
                          <a:effectLst/>
                          <a:latin typeface="+mn-lt"/>
                        </a:rPr>
                        <a:t>(Paved/Unpaved)</a:t>
                      </a:r>
                      <a:endParaRPr lang="en-US" sz="1000" b="0" i="0" u="none" strike="noStrike" dirty="0">
                        <a:solidFill>
                          <a:srgbClr val="000000"/>
                        </a:solidFill>
                        <a:effectLst/>
                        <a:latin typeface="+mn-lt"/>
                      </a:endParaRPr>
                    </a:p>
                  </a:txBody>
                  <a:tcPr marL="7893" marR="7893" marT="7893" marB="0" anchor="b"/>
                </a:tc>
                <a:tc>
                  <a:txBody>
                    <a:bodyPr/>
                    <a:lstStyle/>
                    <a:p>
                      <a:pPr algn="r"/>
                      <a:r>
                        <a:rPr lang="en-US" sz="1200" dirty="0" smtClean="0"/>
                        <a:t>$19,734.00</a:t>
                      </a:r>
                      <a:endParaRPr lang="en-US" sz="1200" dirty="0"/>
                    </a:p>
                  </a:txBody>
                  <a:tcPr marL="7893" marR="7893" marT="7893" marB="0" anchor="b"/>
                </a:tc>
                <a:tc>
                  <a:txBody>
                    <a:bodyPr/>
                    <a:lstStyle/>
                    <a:p>
                      <a:pPr algn="r"/>
                      <a:r>
                        <a:rPr lang="en-US" sz="1200" dirty="0" smtClean="0"/>
                        <a:t>$27,590.00</a:t>
                      </a:r>
                      <a:endParaRPr lang="en-US" sz="1200" dirty="0"/>
                    </a:p>
                  </a:txBody>
                  <a:tcPr marL="7893" marR="7893" marT="7893" marB="0" anchor="b"/>
                </a:tc>
              </a:tr>
              <a:tr h="195836">
                <a:tc>
                  <a:txBody>
                    <a:bodyPr/>
                    <a:lstStyle/>
                    <a:p>
                      <a:pPr algn="l" fontAlgn="b"/>
                      <a:r>
                        <a:rPr lang="en-US" sz="1200" u="none" strike="noStrike" dirty="0" smtClean="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$1,606.00</a:t>
                      </a:r>
                      <a:endParaRPr lang="en-US" sz="1200" dirty="0"/>
                    </a:p>
                  </a:txBody>
                  <a:tcPr marL="7893" marR="7893" marT="7893" marB="0" anchor="b"/>
                </a:tc>
                <a:tc>
                  <a:txBody>
                    <a:bodyPr/>
                    <a:lstStyle/>
                    <a:p>
                      <a:pPr algn="r"/>
                      <a:r>
                        <a:rPr lang="en-US" sz="1200" dirty="0" smtClean="0"/>
                        <a:t>$2,121.00</a:t>
                      </a:r>
                      <a:endParaRPr lang="en-US" sz="1200" dirty="0"/>
                    </a:p>
                  </a:txBody>
                  <a:tcPr marL="7893" marR="7893" marT="7893" marB="0" anchor="b"/>
                </a:tc>
              </a:tr>
              <a:tr h="232986">
                <a:tc>
                  <a:txBody>
                    <a:bodyPr/>
                    <a:lstStyle/>
                    <a:p>
                      <a:pPr algn="l" fontAlgn="b"/>
                      <a:r>
                        <a:rPr lang="en-US" sz="1200" b="0" i="0" u="none" strike="noStrike" dirty="0" smtClean="0">
                          <a:solidFill>
                            <a:srgbClr val="000000"/>
                          </a:solidFill>
                          <a:effectLst/>
                          <a:latin typeface="Calibri" panose="020F0502020204030204" pitchFamily="34" charset="0"/>
                        </a:rPr>
                        <a:t>Shooting Range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$0</a:t>
                      </a:r>
                      <a:endParaRPr lang="en-US" sz="1200" dirty="0"/>
                    </a:p>
                  </a:txBody>
                  <a:tcPr marL="7893" marR="7893" marT="7893" marB="0" anchor="b"/>
                </a:tc>
                <a:tc>
                  <a:txBody>
                    <a:bodyPr/>
                    <a:lstStyle/>
                    <a:p>
                      <a:pPr algn="r"/>
                      <a:r>
                        <a:rPr lang="en-US" sz="1200" dirty="0" smtClean="0"/>
                        <a:t>$2,373.00</a:t>
                      </a:r>
                      <a:endParaRPr lang="en-US" sz="1200" dirty="0"/>
                    </a:p>
                  </a:txBody>
                  <a:tcPr marL="7893" marR="7893" marT="7893" marB="0" anchor="b"/>
                </a:tc>
              </a:tr>
              <a:tr h="232986">
                <a:tc>
                  <a:txBody>
                    <a:bodyPr/>
                    <a:lstStyle/>
                    <a:p>
                      <a:pPr algn="l" fontAlgn="b"/>
                      <a:r>
                        <a:rPr lang="en-US" sz="1200" b="0" i="0" u="none" strike="noStrike" dirty="0" smtClean="0">
                          <a:solidFill>
                            <a:srgbClr val="000000"/>
                          </a:solidFill>
                          <a:effectLst/>
                          <a:latin typeface="+mn-lt"/>
                        </a:rPr>
                        <a:t>Ice &amp; Snow Removal</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$50,403.00</a:t>
                      </a:r>
                      <a:endParaRPr lang="en-US" sz="1200" dirty="0"/>
                    </a:p>
                  </a:txBody>
                  <a:tcPr marL="7893" marR="7893" marT="7893" marB="0" anchor="b"/>
                </a:tc>
                <a:tc>
                  <a:txBody>
                    <a:bodyPr/>
                    <a:lstStyle/>
                    <a:p>
                      <a:pPr algn="r"/>
                      <a:r>
                        <a:rPr lang="en-US" sz="1200" dirty="0" smtClean="0"/>
                        <a:t>$67,464.00</a:t>
                      </a:r>
                      <a:endParaRPr lang="en-US" sz="1200" dirty="0"/>
                    </a:p>
                  </a:txBody>
                  <a:tcPr marL="7893" marR="7893" marT="7893" marB="0" anchor="b"/>
                </a:tc>
              </a:tr>
              <a:tr h="228682">
                <a:tc>
                  <a:txBody>
                    <a:bodyPr/>
                    <a:lstStyle/>
                    <a:p>
                      <a:pPr algn="l" fontAlgn="b"/>
                      <a:r>
                        <a:rPr lang="en-US" sz="1200" b="0" i="0" u="none" strike="noStrike" dirty="0" smtClean="0">
                          <a:solidFill>
                            <a:srgbClr val="000000"/>
                          </a:solidFill>
                          <a:effectLst/>
                          <a:latin typeface="+mn-lt"/>
                        </a:rPr>
                        <a:t>Road &amp; Bridge Equipment</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$107,465.00</a:t>
                      </a:r>
                      <a:endParaRPr lang="en-US" sz="1200" dirty="0"/>
                    </a:p>
                  </a:txBody>
                  <a:tcPr marL="7893" marR="7893" marT="7893" marB="0" anchor="b"/>
                </a:tc>
                <a:tc>
                  <a:txBody>
                    <a:bodyPr/>
                    <a:lstStyle/>
                    <a:p>
                      <a:pPr algn="r"/>
                      <a:r>
                        <a:rPr lang="en-US" sz="1200" dirty="0" smtClean="0"/>
                        <a:t>$61,870.00</a:t>
                      </a:r>
                      <a:endParaRPr lang="en-US" sz="1200" dirty="0"/>
                    </a:p>
                  </a:txBody>
                  <a:tcPr marL="7893" marR="7893" marT="7893" marB="0" anchor="b"/>
                </a:tc>
              </a:tr>
              <a:tr h="232986">
                <a:tc>
                  <a:txBody>
                    <a:bodyPr/>
                    <a:lstStyle/>
                    <a:p>
                      <a:pPr algn="l" fontAlgn="b"/>
                      <a:r>
                        <a:rPr lang="en-US" sz="1200" b="0" i="0" u="none" strike="noStrike" dirty="0" smtClean="0">
                          <a:solidFill>
                            <a:srgbClr val="000000"/>
                          </a:solidFill>
                          <a:effectLst/>
                          <a:latin typeface="+mn-lt"/>
                        </a:rPr>
                        <a:t>Storm Drainage</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$11,649.00</a:t>
                      </a:r>
                      <a:endParaRPr lang="en-US" sz="1200" dirty="0"/>
                    </a:p>
                  </a:txBody>
                  <a:tcPr marL="7893" marR="7893" marT="7893" marB="0" anchor="b"/>
                </a:tc>
                <a:tc>
                  <a:txBody>
                    <a:bodyPr/>
                    <a:lstStyle/>
                    <a:p>
                      <a:pPr algn="r"/>
                      <a:r>
                        <a:rPr lang="en-US" sz="1200" dirty="0" smtClean="0"/>
                        <a:t>$10,903.00</a:t>
                      </a:r>
                      <a:endParaRPr lang="en-US" sz="1200" dirty="0"/>
                    </a:p>
                  </a:txBody>
                  <a:tcPr marL="7893" marR="7893" marT="7893" marB="0" anchor="b"/>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013129793"/>
              </p:ext>
            </p:extLst>
          </p:nvPr>
        </p:nvGraphicFramePr>
        <p:xfrm>
          <a:off x="5029201" y="1630650"/>
          <a:ext cx="3259111" cy="4887208"/>
        </p:xfrm>
        <a:graphic>
          <a:graphicData uri="http://schemas.openxmlformats.org/drawingml/2006/table">
            <a:tbl>
              <a:tblPr>
                <a:tableStyleId>{5C22544A-7EE6-4342-B048-85BDC9FD1C3A}</a:tableStyleId>
              </a:tblPr>
              <a:tblGrid>
                <a:gridCol w="1447981"/>
                <a:gridCol w="905565"/>
                <a:gridCol w="905565"/>
              </a:tblGrid>
              <a:tr h="402887">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$7,500.00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$15,000.00</a:t>
                      </a:r>
                      <a:endParaRPr lang="en-US" sz="1200" b="0" i="0" u="none" strike="noStrike" dirty="0">
                        <a:solidFill>
                          <a:srgbClr val="000000"/>
                        </a:solidFill>
                        <a:effectLst/>
                        <a:latin typeface="+mj-lt"/>
                      </a:endParaRPr>
                    </a:p>
                  </a:txBody>
                  <a:tcPr marL="9525" marR="9525" marT="9525" marB="0" anchor="b"/>
                </a:tc>
              </a:tr>
              <a:tr h="456502">
                <a:tc>
                  <a:txBody>
                    <a:bodyPr/>
                    <a:lstStyle/>
                    <a:p>
                      <a:pPr algn="l" fontAlgn="b"/>
                      <a:r>
                        <a:rPr lang="en-US" sz="1200" b="0" i="0" u="none" strike="noStrike" dirty="0" smtClean="0">
                          <a:solidFill>
                            <a:srgbClr val="000000"/>
                          </a:solidFill>
                          <a:effectLst/>
                          <a:latin typeface="+mj-lt"/>
                        </a:rPr>
                        <a:t>Buildings &amp; Grounds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$47,004.00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$67,001.00</a:t>
                      </a:r>
                      <a:endParaRPr lang="en-US" sz="1200" b="0" i="0" u="none" strike="noStrike" dirty="0">
                        <a:solidFill>
                          <a:srgbClr val="000000"/>
                        </a:solidFill>
                        <a:effectLst/>
                        <a:latin typeface="+mj-lt"/>
                      </a:endParaRPr>
                    </a:p>
                  </a:txBody>
                  <a:tcPr marL="9525" marR="9525" marT="9525" marB="0" anchor="b"/>
                </a:tc>
              </a:tr>
              <a:tr h="402887">
                <a:tc>
                  <a:txBody>
                    <a:bodyPr/>
                    <a:lstStyle/>
                    <a:p>
                      <a:pPr algn="l" fontAlgn="b"/>
                      <a:r>
                        <a:rPr lang="en-US" sz="1200" b="0" i="0" u="none" strike="noStrike" dirty="0" smtClean="0">
                          <a:solidFill>
                            <a:srgbClr val="000000"/>
                          </a:solidFill>
                          <a:effectLst/>
                          <a:latin typeface="+mj-lt"/>
                        </a:rPr>
                        <a:t>B &amp; G Capital</a:t>
                      </a:r>
                      <a:r>
                        <a:rPr lang="en-US" sz="1200" b="0" i="0" u="none" strike="noStrike" baseline="0" dirty="0" smtClean="0">
                          <a:solidFill>
                            <a:srgbClr val="000000"/>
                          </a:solidFill>
                          <a:effectLst/>
                          <a:latin typeface="+mj-lt"/>
                        </a:rPr>
                        <a:t> Outlay</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$5,150.00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$12,382.00</a:t>
                      </a:r>
                      <a:endParaRPr lang="en-US" sz="1200" b="0" i="0" u="none" strike="noStrike" dirty="0">
                        <a:solidFill>
                          <a:srgbClr val="000000"/>
                        </a:solidFill>
                        <a:effectLst/>
                        <a:latin typeface="+mj-lt"/>
                      </a:endParaRPr>
                    </a:p>
                  </a:txBody>
                  <a:tcPr marL="9525" marR="9525" marT="9525" marB="0" anchor="b"/>
                </a:tc>
              </a:tr>
              <a:tr h="402887">
                <a:tc>
                  <a:txBody>
                    <a:bodyPr/>
                    <a:lstStyle/>
                    <a:p>
                      <a:pPr algn="l" fontAlgn="b"/>
                      <a:r>
                        <a:rPr lang="en-US" sz="1200" b="0" i="0" u="none" strike="noStrike" dirty="0" smtClean="0">
                          <a:solidFill>
                            <a:srgbClr val="000000"/>
                          </a:solidFill>
                          <a:effectLst/>
                          <a:latin typeface="+mj-lt"/>
                        </a:rPr>
                        <a:t>Street Lighting</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$1,707.00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$2,224.00</a:t>
                      </a:r>
                      <a:endParaRPr lang="en-US" sz="1200" b="0" i="0" u="none" strike="noStrike" dirty="0">
                        <a:solidFill>
                          <a:srgbClr val="000000"/>
                        </a:solidFill>
                        <a:effectLst/>
                        <a:latin typeface="+mj-lt"/>
                      </a:endParaRPr>
                    </a:p>
                  </a:txBody>
                  <a:tcPr marL="9525" marR="9525" marT="9525" marB="0" anchor="b"/>
                </a:tc>
              </a:tr>
              <a:tr h="392661">
                <a:tc>
                  <a:txBody>
                    <a:bodyPr/>
                    <a:lstStyle/>
                    <a:p>
                      <a:pPr algn="l" fontAlgn="b"/>
                      <a:r>
                        <a:rPr lang="en-US" sz="1000" b="0" i="0" u="none" strike="noStrike" dirty="0" smtClean="0">
                          <a:solidFill>
                            <a:srgbClr val="000000"/>
                          </a:solidFill>
                          <a:effectLst/>
                          <a:latin typeface="+mj-lt"/>
                        </a:rPr>
                        <a:t>Debt Service (Equip)</a:t>
                      </a:r>
                      <a:endParaRPr lang="en-US" sz="10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$262,043.00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$222,297.00</a:t>
                      </a:r>
                      <a:endParaRPr lang="en-US" sz="1200" b="0" i="0" u="none" strike="noStrike" dirty="0">
                        <a:solidFill>
                          <a:srgbClr val="000000"/>
                        </a:solidFill>
                        <a:effectLst/>
                        <a:latin typeface="+mj-lt"/>
                      </a:endParaRPr>
                    </a:p>
                  </a:txBody>
                  <a:tcPr marL="9525" marR="9525" marT="9525" marB="0" anchor="b"/>
                </a:tc>
              </a:tr>
              <a:tr h="456502">
                <a:tc>
                  <a:txBody>
                    <a:bodyPr/>
                    <a:lstStyle/>
                    <a:p>
                      <a:pPr algn="l" fontAlgn="b"/>
                      <a:r>
                        <a:rPr lang="en-US" sz="1200" b="0" i="0" u="none" strike="noStrike" dirty="0" smtClean="0">
                          <a:solidFill>
                            <a:srgbClr val="000000"/>
                          </a:solidFill>
                          <a:effectLst/>
                          <a:latin typeface="+mj-lt"/>
                        </a:rPr>
                        <a:t>Streets-Capital</a:t>
                      </a:r>
                      <a:r>
                        <a:rPr lang="en-US" sz="1200" b="0" i="0" u="none" strike="noStrike" baseline="0" dirty="0" smtClean="0">
                          <a:solidFill>
                            <a:srgbClr val="000000"/>
                          </a:solidFill>
                          <a:effectLst/>
                          <a:latin typeface="+mj-lt"/>
                        </a:rPr>
                        <a:t> Projects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$26,184.00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$695,802.00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u="none" strike="noStrike" dirty="0">
                          <a:effectLst/>
                          <a:latin typeface="+mj-lt"/>
                        </a:rPr>
                        <a:t>W/WW </a:t>
                      </a:r>
                      <a:r>
                        <a:rPr lang="en-US" sz="1200" u="none" strike="noStrike" dirty="0" smtClean="0">
                          <a:effectLst/>
                          <a:latin typeface="+mj-lt"/>
                        </a:rPr>
                        <a:t>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8,312.00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$66,381.00</a:t>
                      </a:r>
                      <a:endParaRPr lang="en-US" sz="1200" b="0" i="0" u="none" strike="noStrike" dirty="0">
                        <a:solidFill>
                          <a:srgbClr val="000000"/>
                        </a:solidFill>
                        <a:effectLst/>
                        <a:latin typeface="+mj-lt"/>
                      </a:endParaRPr>
                    </a:p>
                  </a:txBody>
                  <a:tcPr marL="9525" marR="9525" marT="9525" marB="0" anchor="b"/>
                </a:tc>
              </a:tr>
              <a:tr h="294496">
                <a:tc>
                  <a:txBody>
                    <a:bodyPr/>
                    <a:lstStyle/>
                    <a:p>
                      <a:pPr algn="l" fontAlgn="b"/>
                      <a:r>
                        <a:rPr lang="en-US" sz="1200" b="0" i="0" u="none" strike="noStrike" dirty="0" smtClean="0">
                          <a:solidFill>
                            <a:srgbClr val="000000"/>
                          </a:solidFill>
                          <a:effectLst/>
                          <a:latin typeface="+mj-lt"/>
                        </a:rPr>
                        <a:t>W/WW Personnel</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$3,945.00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$12,494.00</a:t>
                      </a:r>
                      <a:endParaRPr lang="en-US" sz="1200" b="0" i="0" u="none" strike="noStrike" dirty="0">
                        <a:solidFill>
                          <a:srgbClr val="000000"/>
                        </a:solidFill>
                        <a:effectLst/>
                        <a:latin typeface="+mj-lt"/>
                      </a:endParaRPr>
                    </a:p>
                  </a:txBody>
                  <a:tcPr marL="9525" marR="9525" marT="9525" marB="0" anchor="b"/>
                </a:tc>
              </a:tr>
              <a:tr h="329016">
                <a:tc>
                  <a:txBody>
                    <a:bodyPr/>
                    <a:lstStyle/>
                    <a:p>
                      <a:pPr algn="l" fontAlgn="b"/>
                      <a:r>
                        <a:rPr lang="en-US" sz="1200" b="0" i="0" u="none" strike="noStrike" dirty="0" smtClean="0">
                          <a:solidFill>
                            <a:srgbClr val="000000"/>
                          </a:solidFill>
                          <a:effectLst/>
                          <a:latin typeface="+mj-lt"/>
                        </a:rPr>
                        <a:t>Park Areas/Rec</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$2,094.00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$18,315.00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b="0" i="0" u="none" strike="noStrike" dirty="0" smtClean="0">
                          <a:solidFill>
                            <a:srgbClr val="000000"/>
                          </a:solidFill>
                          <a:effectLst/>
                          <a:latin typeface="+mj-lt"/>
                        </a:rPr>
                        <a:t>Audit</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$15,900.00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$15,550.00</a:t>
                      </a:r>
                      <a:endParaRPr lang="en-US" sz="1200" b="0" i="0" u="none" strike="noStrike" dirty="0">
                        <a:solidFill>
                          <a:srgbClr val="000000"/>
                        </a:solidFill>
                        <a:effectLst/>
                        <a:latin typeface="+mj-lt"/>
                      </a:endParaRPr>
                    </a:p>
                  </a:txBody>
                  <a:tcPr marL="9525" marR="9525" marT="9525" marB="0" anchor="b"/>
                </a:tc>
              </a:tr>
              <a:tr h="294496">
                <a:tc>
                  <a:txBody>
                    <a:bodyPr/>
                    <a:lstStyle/>
                    <a:p>
                      <a:pPr algn="l" fontAlgn="b"/>
                      <a:r>
                        <a:rPr lang="en-US" sz="1200" b="0" i="0" u="none" strike="noStrike" dirty="0" smtClean="0">
                          <a:solidFill>
                            <a:srgbClr val="000000"/>
                          </a:solidFill>
                          <a:effectLst/>
                          <a:latin typeface="+mj-lt"/>
                        </a:rPr>
                        <a:t>Ambulance</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$2,800.00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$4,250.00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b="0" i="0" u="none" strike="noStrike" baseline="0" dirty="0" smtClean="0">
                          <a:solidFill>
                            <a:srgbClr val="000000"/>
                          </a:solidFill>
                          <a:effectLst/>
                          <a:latin typeface="+mj-lt"/>
                        </a:rPr>
                        <a:t>Elections (after reimbursements)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$7,462.00</a:t>
                      </a:r>
                    </a:p>
                  </a:txBody>
                  <a:tcPr marL="9525" marR="9525" marT="9525" marB="0" anchor="b"/>
                </a:tc>
                <a:tc>
                  <a:txBody>
                    <a:bodyPr/>
                    <a:lstStyle/>
                    <a:p>
                      <a:pPr algn="r" fontAlgn="b"/>
                      <a:r>
                        <a:rPr lang="en-US" sz="1200" b="0" i="0" u="none" strike="noStrike" dirty="0" smtClean="0">
                          <a:solidFill>
                            <a:srgbClr val="000000"/>
                          </a:solidFill>
                          <a:effectLst/>
                          <a:latin typeface="+mj-lt"/>
                        </a:rPr>
                        <a:t>$8,206.00</a:t>
                      </a:r>
                    </a:p>
                  </a:txBody>
                  <a:tcPr marL="9525" marR="9525" marT="9525" marB="0" anchor="b"/>
                </a:tc>
              </a:tr>
              <a:tr h="456502">
                <a:tc>
                  <a:txBody>
                    <a:bodyPr/>
                    <a:lstStyle/>
                    <a:p>
                      <a:pPr algn="l" fontAlgn="b"/>
                      <a:r>
                        <a:rPr lang="en-US" sz="1200" b="0" i="0" u="none" strike="noStrike" baseline="0" dirty="0" smtClean="0">
                          <a:solidFill>
                            <a:srgbClr val="000000"/>
                          </a:solidFill>
                          <a:effectLst/>
                          <a:latin typeface="+mj-lt"/>
                        </a:rPr>
                        <a:t>Indirect Town Hall cost (20%) plus Cleaning Position</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$31,363.00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$51,286.00</a:t>
                      </a:r>
                      <a:endParaRPr lang="en-US" sz="1200" b="0" i="0" u="none" strike="noStrike" dirty="0">
                        <a:solidFill>
                          <a:srgbClr val="000000"/>
                        </a:solidFill>
                        <a:effectLst/>
                        <a:latin typeface="+mj-lt"/>
                      </a:endParaRPr>
                    </a:p>
                  </a:txBody>
                  <a:tcPr marL="9525" marR="9525" marT="9525" marB="0" anchor="b"/>
                </a:tc>
              </a:tr>
            </a:tbl>
          </a:graphicData>
        </a:graphic>
      </p:graphicFrame>
    </p:spTree>
    <p:extLst>
      <p:ext uri="{BB962C8B-B14F-4D97-AF65-F5344CB8AC3E}">
        <p14:creationId xmlns:p14="http://schemas.microsoft.com/office/powerpoint/2010/main" val="13965991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28682584"/>
              </p:ext>
            </p:extLst>
          </p:nvPr>
        </p:nvGraphicFramePr>
        <p:xfrm>
          <a:off x="3810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28255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Investments Breakdown</a:t>
            </a:r>
            <a:r>
              <a:rPr lang="en-US" sz="2800" dirty="0" smtClean="0"/>
              <a:t>:</a:t>
            </a:r>
            <a:endParaRPr lang="en-US" sz="2800" dirty="0"/>
          </a:p>
        </p:txBody>
      </p:sp>
      <p:sp>
        <p:nvSpPr>
          <p:cNvPr id="2" name="Content Placeholder 1"/>
          <p:cNvSpPr>
            <a:spLocks noGrp="1"/>
          </p:cNvSpPr>
          <p:nvPr>
            <p:ph idx="1"/>
          </p:nvPr>
        </p:nvSpPr>
        <p:spPr>
          <a:xfrm>
            <a:off x="2057400" y="1828800"/>
            <a:ext cx="6347714" cy="4212563"/>
          </a:xfrm>
        </p:spPr>
        <p:txBody>
          <a:bodyPr>
            <a:normAutofit/>
          </a:bodyPr>
          <a:lstStyle/>
          <a:p>
            <a:pPr marL="0" indent="0">
              <a:buNone/>
            </a:pPr>
            <a:r>
              <a:rPr lang="en-US" b="1" dirty="0" smtClean="0"/>
              <a:t>Investments Total 2020 YTD:</a:t>
            </a:r>
          </a:p>
          <a:p>
            <a:pPr lvl="1"/>
            <a:r>
              <a:rPr lang="en-US" sz="2000" dirty="0" smtClean="0"/>
              <a:t>Severance Savings			$124,066.94</a:t>
            </a:r>
          </a:p>
          <a:p>
            <a:pPr marL="457200" lvl="1" indent="0">
              <a:buNone/>
            </a:pPr>
            <a:r>
              <a:rPr lang="en-US" sz="1800" dirty="0" smtClean="0"/>
              <a:t>(This account is reserved for employee severance)</a:t>
            </a:r>
          </a:p>
          <a:p>
            <a:pPr lvl="1"/>
            <a:r>
              <a:rPr lang="en-US" sz="1800" dirty="0" smtClean="0"/>
              <a:t>Gilbert Bank CD #6795 @ 1.75%	$276,523.97</a:t>
            </a:r>
          </a:p>
          <a:p>
            <a:pPr lvl="1"/>
            <a:r>
              <a:rPr lang="en-US" sz="1800" dirty="0" smtClean="0"/>
              <a:t>Gilbert Bank Savings 				$231,210.01</a:t>
            </a:r>
          </a:p>
          <a:p>
            <a:pPr lvl="1"/>
            <a:r>
              <a:rPr lang="en-US" sz="1800" dirty="0" smtClean="0"/>
              <a:t>Gilbert Bank CD #6939 @ 2.15% 	$188,914.46</a:t>
            </a:r>
            <a:endParaRPr lang="en-US" sz="1200" dirty="0" smtClean="0"/>
          </a:p>
          <a:p>
            <a:pPr lvl="1"/>
            <a:r>
              <a:rPr lang="en-US" sz="1800" dirty="0" smtClean="0"/>
              <a:t>Gilbert Bank CD #6938 @ 2.15%	$203,245.34</a:t>
            </a:r>
          </a:p>
          <a:p>
            <a:pPr lvl="1"/>
            <a:r>
              <a:rPr lang="en-US" sz="1800" dirty="0" smtClean="0">
                <a:solidFill>
                  <a:schemeClr val="accent1"/>
                </a:solidFill>
              </a:rPr>
              <a:t>Total 2020 Investments YTD:		$1,023,960.72</a:t>
            </a:r>
          </a:p>
          <a:p>
            <a:pPr lvl="1"/>
            <a:r>
              <a:rPr lang="en-US" sz="1800" dirty="0" smtClean="0">
                <a:solidFill>
                  <a:schemeClr val="accent1"/>
                </a:solidFill>
              </a:rPr>
              <a:t>Total Cash &amp; Investments YTD:		$2,958,833.26</a:t>
            </a:r>
          </a:p>
        </p:txBody>
      </p:sp>
    </p:spTree>
    <p:extLst>
      <p:ext uri="{BB962C8B-B14F-4D97-AF65-F5344CB8AC3E}">
        <p14:creationId xmlns:p14="http://schemas.microsoft.com/office/powerpoint/2010/main" val="4278947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Review of Town’s Strategic Plan Goals &amp; Objectives for 2020-2021:</a:t>
            </a:r>
            <a:endParaRPr lang="en-US" sz="2800" dirty="0"/>
          </a:p>
        </p:txBody>
      </p:sp>
      <p:sp>
        <p:nvSpPr>
          <p:cNvPr id="2" name="Content Placeholder 1"/>
          <p:cNvSpPr>
            <a:spLocks noGrp="1"/>
          </p:cNvSpPr>
          <p:nvPr>
            <p:ph idx="1"/>
          </p:nvPr>
        </p:nvSpPr>
        <p:spPr>
          <a:xfrm>
            <a:off x="1676400" y="1600200"/>
            <a:ext cx="7162800" cy="4572000"/>
          </a:xfrm>
        </p:spPr>
        <p:txBody>
          <a:bodyPr>
            <a:normAutofit fontScale="92500" lnSpcReduction="20000"/>
          </a:bodyPr>
          <a:lstStyle/>
          <a:p>
            <a:pPr marL="0" indent="0">
              <a:buNone/>
            </a:pPr>
            <a:r>
              <a:rPr lang="en-US" sz="1700" b="1" u="sng" dirty="0" smtClean="0"/>
              <a:t>Category 1</a:t>
            </a:r>
            <a:r>
              <a:rPr lang="en-US" sz="1700" b="1" dirty="0"/>
              <a:t>:</a:t>
            </a:r>
            <a:r>
              <a:rPr lang="en-US" sz="1700" b="1" dirty="0" smtClean="0"/>
              <a:t> Facilities Management Strategy: </a:t>
            </a:r>
            <a:r>
              <a:rPr lang="en-US" sz="1700" dirty="0" smtClean="0"/>
              <a:t>(maintenance, upgrades, long-range use of all assets and liabilities at each facility) </a:t>
            </a:r>
            <a:r>
              <a:rPr lang="en-US" sz="1700" i="1" dirty="0" smtClean="0"/>
              <a:t>(Normal expenditures are not identified in this section such as utilities, supplies, insurance, these are identified in a different section)</a:t>
            </a:r>
          </a:p>
          <a:p>
            <a:pPr marL="0" indent="0">
              <a:buNone/>
            </a:pPr>
            <a:r>
              <a:rPr lang="en-US" sz="1700" b="1" i="1" dirty="0" smtClean="0"/>
              <a:t>PROJECT UPDATES FOR FACILITIES:</a:t>
            </a:r>
          </a:p>
          <a:p>
            <a:r>
              <a:rPr lang="en-US" sz="1700" dirty="0" smtClean="0"/>
              <a:t>A new gas water heater was installed at the Public Works Garage at a cost of $3,795.00</a:t>
            </a:r>
          </a:p>
          <a:p>
            <a:r>
              <a:rPr lang="en-US" sz="1700" dirty="0" smtClean="0"/>
              <a:t>The Fire Hall Doors were inspected and repaired at a cost of $3,694.50</a:t>
            </a:r>
          </a:p>
          <a:p>
            <a:r>
              <a:rPr lang="en-US" sz="1700" dirty="0" smtClean="0"/>
              <a:t>Pallet Racking was purchased for the cold storage building at a cost of $3,656.93</a:t>
            </a:r>
          </a:p>
          <a:p>
            <a:r>
              <a:rPr lang="en-US" sz="1700" dirty="0" smtClean="0"/>
              <a:t>A new ice machine was purchased for the Fire Hall at a cost of $1,689.47</a:t>
            </a:r>
          </a:p>
          <a:p>
            <a:r>
              <a:rPr lang="en-US" sz="1700" dirty="0" smtClean="0"/>
              <a:t>Furnace was repaired at Public Works Garage at a cost of $1,185.00</a:t>
            </a:r>
          </a:p>
          <a:p>
            <a:r>
              <a:rPr lang="en-US" sz="1700" dirty="0" smtClean="0"/>
              <a:t>All Fire Extinguishers were inspected at all facilities at a cost of $1,150.00 (required annually)</a:t>
            </a:r>
          </a:p>
          <a:p>
            <a:endParaRPr lang="en-US" sz="1700" b="1" i="1" dirty="0" smtClean="0"/>
          </a:p>
          <a:p>
            <a:pPr marL="0" indent="0">
              <a:buNone/>
            </a:pPr>
            <a:endParaRPr lang="en-US" sz="1700" b="1" i="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Category 4 - Fiscal Sustainability Continued:  Indebtedness </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6285674"/>
              </p:ext>
            </p:extLst>
          </p:nvPr>
        </p:nvGraphicFramePr>
        <p:xfrm>
          <a:off x="152400" y="2209800"/>
          <a:ext cx="8839200" cy="3942080"/>
        </p:xfrm>
        <a:graphic>
          <a:graphicData uri="http://schemas.openxmlformats.org/drawingml/2006/table">
            <a:tbl>
              <a:tblPr firstRow="1" bandRow="1">
                <a:tableStyleId>{5C22544A-7EE6-4342-B048-85BDC9FD1C3A}</a:tableStyleId>
              </a:tblPr>
              <a:tblGrid>
                <a:gridCol w="1767840"/>
                <a:gridCol w="1767840"/>
                <a:gridCol w="1767840"/>
                <a:gridCol w="1767840"/>
                <a:gridCol w="1767840"/>
              </a:tblGrid>
              <a:tr h="0">
                <a:tc>
                  <a:txBody>
                    <a:bodyPr/>
                    <a:lstStyle/>
                    <a:p>
                      <a:pPr algn="ctr"/>
                      <a:r>
                        <a:rPr lang="en-US" dirty="0" smtClean="0"/>
                        <a:t>Indebtedness</a:t>
                      </a:r>
                      <a:endParaRPr lang="en-US" dirty="0"/>
                    </a:p>
                  </a:txBody>
                  <a:tcPr anchor="ctr"/>
                </a:tc>
                <a:tc>
                  <a:txBody>
                    <a:bodyPr/>
                    <a:lstStyle/>
                    <a:p>
                      <a:pPr algn="ctr"/>
                      <a:r>
                        <a:rPr lang="en-US" dirty="0" smtClean="0"/>
                        <a:t>Maturity Date</a:t>
                      </a:r>
                      <a:endParaRPr lang="en-US" dirty="0"/>
                    </a:p>
                  </a:txBody>
                  <a:tcPr anchor="ctr"/>
                </a:tc>
                <a:tc>
                  <a:txBody>
                    <a:bodyPr/>
                    <a:lstStyle/>
                    <a:p>
                      <a:pPr algn="ctr"/>
                      <a:r>
                        <a:rPr lang="en-US" dirty="0" smtClean="0"/>
                        <a:t>01/01/20 Balance</a:t>
                      </a:r>
                      <a:endParaRPr lang="en-US" dirty="0"/>
                    </a:p>
                  </a:txBody>
                  <a:tcPr anchor="ctr"/>
                </a:tc>
                <a:tc>
                  <a:txBody>
                    <a:bodyPr/>
                    <a:lstStyle/>
                    <a:p>
                      <a:pPr algn="ctr"/>
                      <a:r>
                        <a:rPr lang="en-US" dirty="0" smtClean="0"/>
                        <a:t>Paid in 2020</a:t>
                      </a:r>
                      <a:endParaRPr lang="en-US" dirty="0"/>
                    </a:p>
                  </a:txBody>
                  <a:tcPr anchor="ctr"/>
                </a:tc>
                <a:tc>
                  <a:txBody>
                    <a:bodyPr/>
                    <a:lstStyle/>
                    <a:p>
                      <a:pPr algn="ctr"/>
                      <a:r>
                        <a:rPr lang="en-US" dirty="0" smtClean="0"/>
                        <a:t>Outstanding Debt 12/31/20</a:t>
                      </a:r>
                      <a:endParaRPr lang="en-US" dirty="0"/>
                    </a:p>
                  </a:txBody>
                  <a:tcPr anchor="ctr"/>
                </a:tc>
              </a:tr>
              <a:tr h="370840">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r>
              <a:tr h="370840">
                <a:tc>
                  <a:txBody>
                    <a:bodyPr/>
                    <a:lstStyle/>
                    <a:p>
                      <a:pPr algn="ctr"/>
                      <a:r>
                        <a:rPr lang="en-US" baseline="0" dirty="0" smtClean="0"/>
                        <a:t> 2018 JD Grader</a:t>
                      </a:r>
                      <a:endParaRPr lang="en-US" dirty="0"/>
                    </a:p>
                  </a:txBody>
                  <a:tcPr anchor="ctr"/>
                </a:tc>
                <a:tc>
                  <a:txBody>
                    <a:bodyPr/>
                    <a:lstStyle/>
                    <a:p>
                      <a:pPr algn="ctr"/>
                      <a:r>
                        <a:rPr lang="en-US" dirty="0" smtClean="0"/>
                        <a:t>08/29/2020</a:t>
                      </a:r>
                      <a:endParaRPr lang="en-US" dirty="0"/>
                    </a:p>
                  </a:txBody>
                  <a:tcPr anchor="ctr"/>
                </a:tc>
                <a:tc>
                  <a:txBody>
                    <a:bodyPr/>
                    <a:lstStyle/>
                    <a:p>
                      <a:pPr algn="ctr"/>
                      <a:r>
                        <a:rPr lang="en-US" dirty="0" smtClean="0"/>
                        <a:t>$75,634.31</a:t>
                      </a:r>
                      <a:endParaRPr lang="en-US" dirty="0"/>
                    </a:p>
                  </a:txBody>
                  <a:tcPr anchor="ctr"/>
                </a:tc>
                <a:tc>
                  <a:txBody>
                    <a:bodyPr/>
                    <a:lstStyle/>
                    <a:p>
                      <a:pPr algn="ctr"/>
                      <a:r>
                        <a:rPr lang="en-US" dirty="0" smtClean="0"/>
                        <a:t>$75,634.31</a:t>
                      </a:r>
                      <a:endParaRPr lang="en-US" dirty="0"/>
                    </a:p>
                  </a:txBody>
                  <a:tcPr anchor="ctr"/>
                </a:tc>
                <a:tc>
                  <a:txBody>
                    <a:bodyPr/>
                    <a:lstStyle/>
                    <a:p>
                      <a:pPr algn="ctr"/>
                      <a:r>
                        <a:rPr lang="en-US" dirty="0" smtClean="0"/>
                        <a:t>$0</a:t>
                      </a:r>
                      <a:endParaRPr lang="en-US" dirty="0"/>
                    </a:p>
                  </a:txBody>
                  <a:tcPr anchor="ctr"/>
                </a:tc>
              </a:tr>
              <a:tr h="370840">
                <a:tc>
                  <a:txBody>
                    <a:bodyPr/>
                    <a:lstStyle/>
                    <a:p>
                      <a:pPr algn="ctr"/>
                      <a:r>
                        <a:rPr lang="en-US" dirty="0" smtClean="0"/>
                        <a:t>2018 JD</a:t>
                      </a:r>
                      <a:r>
                        <a:rPr lang="en-US" baseline="0" dirty="0" smtClean="0"/>
                        <a:t> Backhoe</a:t>
                      </a:r>
                      <a:endParaRPr lang="en-US" dirty="0"/>
                    </a:p>
                  </a:txBody>
                  <a:tcPr anchor="ctr"/>
                </a:tc>
                <a:tc>
                  <a:txBody>
                    <a:bodyPr/>
                    <a:lstStyle/>
                    <a:p>
                      <a:pPr algn="ctr"/>
                      <a:r>
                        <a:rPr lang="en-US" dirty="0" smtClean="0"/>
                        <a:t>07/17/2020</a:t>
                      </a:r>
                      <a:endParaRPr lang="en-US" dirty="0"/>
                    </a:p>
                  </a:txBody>
                  <a:tcPr anchor="ctr"/>
                </a:tc>
                <a:tc>
                  <a:txBody>
                    <a:bodyPr/>
                    <a:lstStyle/>
                    <a:p>
                      <a:pPr algn="ctr"/>
                      <a:r>
                        <a:rPr lang="en-US" dirty="0" smtClean="0"/>
                        <a:t>$28,743.61</a:t>
                      </a:r>
                      <a:endParaRPr lang="en-US" dirty="0"/>
                    </a:p>
                  </a:txBody>
                  <a:tcPr anchor="ctr"/>
                </a:tc>
                <a:tc>
                  <a:txBody>
                    <a:bodyPr/>
                    <a:lstStyle/>
                    <a:p>
                      <a:pPr algn="ctr"/>
                      <a:r>
                        <a:rPr lang="en-US" dirty="0" smtClean="0"/>
                        <a:t>$28,743.61</a:t>
                      </a:r>
                      <a:endParaRPr lang="en-US" dirty="0"/>
                    </a:p>
                  </a:txBody>
                  <a:tcPr anchor="ctr"/>
                </a:tc>
                <a:tc>
                  <a:txBody>
                    <a:bodyPr/>
                    <a:lstStyle/>
                    <a:p>
                      <a:pPr algn="ctr"/>
                      <a:r>
                        <a:rPr lang="en-US" dirty="0" smtClean="0"/>
                        <a:t>$0</a:t>
                      </a:r>
                      <a:endParaRPr lang="en-US" dirty="0"/>
                    </a:p>
                  </a:txBody>
                  <a:tcPr anchor="ctr"/>
                </a:tc>
              </a:tr>
              <a:tr h="370840">
                <a:tc>
                  <a:txBody>
                    <a:bodyPr/>
                    <a:lstStyle/>
                    <a:p>
                      <a:pPr algn="ctr"/>
                      <a:r>
                        <a:rPr lang="en-US" dirty="0" smtClean="0"/>
                        <a:t>2019 JD </a:t>
                      </a:r>
                      <a:r>
                        <a:rPr lang="en-US" dirty="0" smtClean="0"/>
                        <a:t>Tractor </a:t>
                      </a:r>
                      <a:endParaRPr lang="en-US" dirty="0"/>
                    </a:p>
                  </a:txBody>
                  <a:tcPr anchor="ctr"/>
                </a:tc>
                <a:tc>
                  <a:txBody>
                    <a:bodyPr/>
                    <a:lstStyle/>
                    <a:p>
                      <a:pPr algn="ctr"/>
                      <a:r>
                        <a:rPr lang="en-US" dirty="0" smtClean="0"/>
                        <a:t>08/1/2022</a:t>
                      </a:r>
                      <a:endParaRPr lang="en-US" dirty="0"/>
                    </a:p>
                  </a:txBody>
                  <a:tcPr anchor="ctr"/>
                </a:tc>
                <a:tc>
                  <a:txBody>
                    <a:bodyPr/>
                    <a:lstStyle/>
                    <a:p>
                      <a:pPr algn="ctr"/>
                      <a:r>
                        <a:rPr lang="en-US" dirty="0" smtClean="0"/>
                        <a:t>0</a:t>
                      </a:r>
                      <a:endParaRPr lang="en-US" dirty="0"/>
                    </a:p>
                  </a:txBody>
                  <a:tcPr anchor="ctr"/>
                </a:tc>
                <a:tc>
                  <a:txBody>
                    <a:bodyPr/>
                    <a:lstStyle/>
                    <a:p>
                      <a:pPr algn="ctr"/>
                      <a:r>
                        <a:rPr lang="en-US" dirty="0" smtClean="0"/>
                        <a:t>$41,869.99</a:t>
                      </a:r>
                      <a:endParaRPr lang="en-US" dirty="0"/>
                    </a:p>
                  </a:txBody>
                  <a:tcPr anchor="ctr"/>
                </a:tc>
                <a:tc>
                  <a:txBody>
                    <a:bodyPr/>
                    <a:lstStyle/>
                    <a:p>
                      <a:pPr algn="ctr"/>
                      <a:r>
                        <a:rPr lang="en-US" dirty="0" smtClean="0"/>
                        <a:t>$80,367.36</a:t>
                      </a:r>
                      <a:endParaRPr lang="en-US" dirty="0"/>
                    </a:p>
                  </a:txBody>
                  <a:tcPr anchor="ctr"/>
                </a:tc>
              </a:tr>
              <a:tr h="370840">
                <a:tc>
                  <a:txBody>
                    <a:bodyPr/>
                    <a:lstStyle/>
                    <a:p>
                      <a:pPr algn="ctr"/>
                      <a:r>
                        <a:rPr lang="en-US" dirty="0" smtClean="0"/>
                        <a:t>2019 Mack Truck</a:t>
                      </a:r>
                      <a:endParaRPr lang="en-US" dirty="0"/>
                    </a:p>
                  </a:txBody>
                  <a:tcPr anchor="ctr"/>
                </a:tc>
                <a:tc>
                  <a:txBody>
                    <a:bodyPr/>
                    <a:lstStyle/>
                    <a:p>
                      <a:pPr algn="ctr"/>
                      <a:r>
                        <a:rPr lang="en-US" dirty="0" smtClean="0"/>
                        <a:t>2022** On Order</a:t>
                      </a:r>
                      <a:endParaRPr lang="en-US" dirty="0"/>
                    </a:p>
                  </a:txBody>
                  <a:tcPr anchor="ctr"/>
                </a:tc>
                <a:tc>
                  <a:txBody>
                    <a:bodyPr/>
                    <a:lstStyle/>
                    <a:p>
                      <a:pPr algn="ctr"/>
                      <a:r>
                        <a:rPr lang="en-US" dirty="0" smtClean="0"/>
                        <a:t>0</a:t>
                      </a:r>
                      <a:endParaRPr lang="en-US" dirty="0"/>
                    </a:p>
                  </a:txBody>
                  <a:tcPr anchor="ctr"/>
                </a:tc>
                <a:tc>
                  <a:txBody>
                    <a:bodyPr/>
                    <a:lstStyle/>
                    <a:p>
                      <a:pPr algn="ctr"/>
                      <a:r>
                        <a:rPr lang="en-US" dirty="0" smtClean="0"/>
                        <a:t>$84,109.83**</a:t>
                      </a:r>
                      <a:endParaRPr lang="en-US" dirty="0"/>
                    </a:p>
                  </a:txBody>
                  <a:tcPr anchor="ctr"/>
                </a:tc>
                <a:tc>
                  <a:txBody>
                    <a:bodyPr/>
                    <a:lstStyle/>
                    <a:p>
                      <a:pPr algn="ctr"/>
                      <a:r>
                        <a:rPr lang="en-US" dirty="0" smtClean="0"/>
                        <a:t>$160,267.17</a:t>
                      </a:r>
                      <a:endParaRPr lang="en-US" dirty="0"/>
                    </a:p>
                  </a:txBody>
                  <a:tcPr anchor="ctr"/>
                </a:tc>
              </a:tr>
              <a:tr h="370840">
                <a:tc>
                  <a:txBody>
                    <a:bodyPr/>
                    <a:lstStyle/>
                    <a:p>
                      <a:pPr algn="ctr"/>
                      <a:r>
                        <a:rPr lang="en-US" dirty="0" smtClean="0"/>
                        <a:t>Total</a:t>
                      </a:r>
                      <a:endParaRPr lang="en-US" dirty="0"/>
                    </a:p>
                  </a:txBody>
                  <a:tcPr anchor="ctr"/>
                </a:tc>
                <a:tc>
                  <a:txBody>
                    <a:bodyPr/>
                    <a:lstStyle/>
                    <a:p>
                      <a:pPr algn="ctr"/>
                      <a:endParaRPr lang="en-US" dirty="0"/>
                    </a:p>
                  </a:txBody>
                  <a:tcPr anchor="ctr"/>
                </a:tc>
                <a:tc>
                  <a:txBody>
                    <a:bodyPr/>
                    <a:lstStyle/>
                    <a:p>
                      <a:pPr algn="ctr"/>
                      <a:r>
                        <a:rPr lang="en-US" dirty="0" smtClean="0"/>
                        <a:t>$104,377.92</a:t>
                      </a:r>
                      <a:endParaRPr lang="en-US" dirty="0"/>
                    </a:p>
                  </a:txBody>
                  <a:tcPr anchor="ctr"/>
                </a:tc>
                <a:tc>
                  <a:txBody>
                    <a:bodyPr/>
                    <a:lstStyle/>
                    <a:p>
                      <a:pPr algn="ctr"/>
                      <a:r>
                        <a:rPr lang="en-US" dirty="0" smtClean="0"/>
                        <a:t>$230,357.74</a:t>
                      </a:r>
                      <a:endParaRPr lang="en-US" dirty="0"/>
                    </a:p>
                  </a:txBody>
                  <a:tcPr anchor="ctr"/>
                </a:tc>
                <a:tc>
                  <a:txBody>
                    <a:bodyPr/>
                    <a:lstStyle/>
                    <a:p>
                      <a:pPr algn="ctr"/>
                      <a:r>
                        <a:rPr lang="en-US" dirty="0" smtClean="0"/>
                        <a:t>$240,634.53</a:t>
                      </a:r>
                      <a:endParaRPr lang="en-US" dirty="0"/>
                    </a:p>
                  </a:txBody>
                  <a:tcPr anchor="ct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smtClean="0"/>
              <a:t>Budget Balance Trend (not including investments 2020 YTD)</a:t>
            </a:r>
            <a:endParaRPr lang="en-US" sz="2800" u="sng"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89509977"/>
              </p:ext>
            </p:extLst>
          </p:nvPr>
        </p:nvGraphicFramePr>
        <p:xfrm>
          <a:off x="1943100" y="2133600"/>
          <a:ext cx="65913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37159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6934200" cy="9144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smtClean="0"/>
              <a:t>Category 4 – Fiscal Sustainability Continued:</a:t>
            </a:r>
            <a:br>
              <a:rPr lang="en-US" sz="2400" u="sng" dirty="0" smtClean="0"/>
            </a:br>
            <a:r>
              <a:rPr lang="en-US" sz="2400" u="sng" dirty="0" smtClean="0"/>
              <a:t>Disbursements vs. Receipts 2009-2020 YTD </a:t>
            </a:r>
            <a:endParaRPr lang="en-US" sz="24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24617234"/>
              </p:ext>
            </p:extLst>
          </p:nvPr>
        </p:nvGraphicFramePr>
        <p:xfrm>
          <a:off x="1600200" y="1676400"/>
          <a:ext cx="6400800" cy="4921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77834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53205"/>
            <a:ext cx="7086600" cy="877721"/>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smtClean="0"/>
              <a:t>Financial Analysis for Budget/Levy Discussion:</a:t>
            </a:r>
            <a:endParaRPr lang="en-US" sz="2800" dirty="0"/>
          </a:p>
        </p:txBody>
      </p:sp>
      <p:sp>
        <p:nvSpPr>
          <p:cNvPr id="2" name="Content Placeholder 1"/>
          <p:cNvSpPr>
            <a:spLocks noGrp="1"/>
          </p:cNvSpPr>
          <p:nvPr>
            <p:ph idx="1"/>
          </p:nvPr>
        </p:nvSpPr>
        <p:spPr/>
        <p:txBody>
          <a:bodyPr>
            <a:normAutofit/>
          </a:bodyPr>
          <a:lstStyle/>
          <a:p>
            <a:pPr marL="109728" indent="0">
              <a:buNone/>
            </a:pPr>
            <a:endParaRPr lang="en-US" sz="2400" dirty="0" smtClean="0"/>
          </a:p>
          <a:p>
            <a:pPr marL="109728" indent="0">
              <a:buNone/>
            </a:pPr>
            <a:endParaRPr lang="en-US" sz="2400" dirty="0"/>
          </a:p>
          <a:p>
            <a:pPr marL="109728" indent="0">
              <a:buNone/>
            </a:pPr>
            <a:endParaRPr lang="en-US" sz="2400" dirty="0" smtClean="0"/>
          </a:p>
          <a:p>
            <a:pPr marL="109728" indent="0">
              <a:buNone/>
            </a:pPr>
            <a:endParaRPr lang="en-US" sz="2000" dirty="0" smtClean="0"/>
          </a:p>
          <a:p>
            <a:pPr marL="393192" lvl="1" indent="0">
              <a:buNone/>
            </a:pPr>
            <a:endParaRPr lang="en-US" dirty="0" smtClean="0"/>
          </a:p>
          <a:p>
            <a:pPr lvl="1"/>
            <a:endParaRPr lang="en-US" dirty="0" smtClean="0"/>
          </a:p>
          <a:p>
            <a:endParaRPr lang="en-US" dirty="0"/>
          </a:p>
        </p:txBody>
      </p:sp>
      <p:graphicFrame>
        <p:nvGraphicFramePr>
          <p:cNvPr id="6" name="Content Placeholder 6"/>
          <p:cNvGraphicFramePr>
            <a:graphicFrameLocks/>
          </p:cNvGraphicFramePr>
          <p:nvPr>
            <p:extLst>
              <p:ext uri="{D42A27DB-BD31-4B8C-83A1-F6EECF244321}">
                <p14:modId xmlns:p14="http://schemas.microsoft.com/office/powerpoint/2010/main" val="1165351296"/>
              </p:ext>
            </p:extLst>
          </p:nvPr>
        </p:nvGraphicFramePr>
        <p:xfrm>
          <a:off x="685800" y="1981200"/>
          <a:ext cx="8229600" cy="44540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a:t>
            </a:r>
            <a:r>
              <a:rPr lang="en-US" sz="2800" u="sng" dirty="0" smtClean="0"/>
              <a:t>Levy Certification Due 9/30/20:</a:t>
            </a:r>
            <a:endParaRPr lang="en-US" sz="2800" u="sng" dirty="0"/>
          </a:p>
        </p:txBody>
      </p:sp>
      <p:sp>
        <p:nvSpPr>
          <p:cNvPr id="2" name="Content Placeholder 1"/>
          <p:cNvSpPr>
            <a:spLocks noGrp="1"/>
          </p:cNvSpPr>
          <p:nvPr>
            <p:ph idx="1"/>
          </p:nvPr>
        </p:nvSpPr>
        <p:spPr/>
        <p:txBody>
          <a:bodyPr>
            <a:normAutofit/>
          </a:bodyPr>
          <a:lstStyle/>
          <a:p>
            <a:r>
              <a:rPr lang="en-US" b="1" dirty="0" smtClean="0"/>
              <a:t>Current Levy Amount:  $1,272,095.00</a:t>
            </a:r>
          </a:p>
          <a:p>
            <a:pPr lvl="1"/>
            <a:r>
              <a:rPr lang="en-US" dirty="0" smtClean="0"/>
              <a:t>In 2018 &amp; 2019, the community voted for a 2% levy increase payable in 2019 &amp; 2020</a:t>
            </a:r>
          </a:p>
          <a:p>
            <a:pPr lvl="1"/>
            <a:r>
              <a:rPr lang="en-US" dirty="0" smtClean="0"/>
              <a:t>Given the current financial status of the Township and the projects planned for 2021 and beyond, the Board is requesting a 2% levy increase for 2021.</a:t>
            </a:r>
          </a:p>
          <a:p>
            <a:pPr lvl="1"/>
            <a:r>
              <a:rPr lang="en-US" b="1" dirty="0" smtClean="0"/>
              <a:t>Motion to accept the Clerk &amp; Treasurer’s Report </a:t>
            </a:r>
          </a:p>
          <a:p>
            <a:pPr lvl="1"/>
            <a:r>
              <a:rPr lang="en-US" dirty="0" smtClean="0"/>
              <a:t>Proceed </a:t>
            </a:r>
            <a:r>
              <a:rPr lang="en-US" dirty="0"/>
              <a:t>to Other Business</a:t>
            </a:r>
          </a:p>
          <a:p>
            <a:pPr marL="457200" lvl="1" indent="0">
              <a:buNone/>
            </a:pPr>
            <a:endParaRPr lang="en-US" b="1" dirty="0" smtClean="0"/>
          </a:p>
          <a:p>
            <a:pPr marL="457200" lvl="1" indent="0">
              <a:buNone/>
            </a:pPr>
            <a:endParaRPr lang="en-US" dirty="0" smtClean="0"/>
          </a:p>
          <a:p>
            <a:pPr marL="393192" lvl="1" indent="0">
              <a:buNone/>
            </a:pPr>
            <a:r>
              <a:rPr lang="en-US" dirty="0" smtClean="0"/>
              <a:t>		</a:t>
            </a:r>
          </a:p>
          <a:p>
            <a:pPr lvl="1"/>
            <a:endParaRPr lang="en-US" dirty="0" smtClean="0"/>
          </a:p>
          <a:p>
            <a:pPr lvl="1"/>
            <a:endParaRPr lang="en-US" dirty="0"/>
          </a:p>
          <a:p>
            <a:pPr lvl="1"/>
            <a:endParaRPr lang="en-US" dirty="0" smtClean="0"/>
          </a:p>
        </p:txBody>
      </p:sp>
    </p:spTree>
    <p:extLst>
      <p:ext uri="{BB962C8B-B14F-4D97-AF65-F5344CB8AC3E}">
        <p14:creationId xmlns:p14="http://schemas.microsoft.com/office/powerpoint/2010/main" val="3651545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2252" y="381000"/>
            <a:ext cx="7162800" cy="10668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Review of Town’s Strategic Plan Goals &amp; Objectives for 2020-2021</a:t>
            </a:r>
            <a:r>
              <a:rPr lang="en-US" sz="2800" dirty="0" smtClean="0"/>
              <a:t>:</a:t>
            </a:r>
            <a:endParaRPr lang="en-US" sz="2800" dirty="0"/>
          </a:p>
        </p:txBody>
      </p:sp>
      <p:sp>
        <p:nvSpPr>
          <p:cNvPr id="3" name="Content Placeholder 2"/>
          <p:cNvSpPr>
            <a:spLocks noGrp="1"/>
          </p:cNvSpPr>
          <p:nvPr>
            <p:ph idx="1"/>
          </p:nvPr>
        </p:nvSpPr>
        <p:spPr>
          <a:xfrm>
            <a:off x="1942415" y="1752600"/>
            <a:ext cx="6591985" cy="4572000"/>
          </a:xfrm>
        </p:spPr>
        <p:txBody>
          <a:bodyPr>
            <a:normAutofit fontScale="85000" lnSpcReduction="10000"/>
          </a:bodyPr>
          <a:lstStyle/>
          <a:p>
            <a:pPr marL="0" indent="0">
              <a:buNone/>
            </a:pPr>
            <a:r>
              <a:rPr lang="en-US" b="1" u="sng" dirty="0"/>
              <a:t>Category 1</a:t>
            </a:r>
            <a:r>
              <a:rPr lang="en-US" b="1" dirty="0"/>
              <a:t>: Facilities Management Strategy </a:t>
            </a:r>
            <a:r>
              <a:rPr lang="en-US" b="1" dirty="0" smtClean="0"/>
              <a:t>continued:</a:t>
            </a:r>
            <a:endParaRPr lang="en-US" dirty="0" smtClean="0"/>
          </a:p>
          <a:p>
            <a:r>
              <a:rPr lang="en-US" b="1" dirty="0" smtClean="0"/>
              <a:t>Future Projects for Facilities:  </a:t>
            </a:r>
          </a:p>
          <a:p>
            <a:pPr lvl="1"/>
            <a:r>
              <a:rPr lang="en-US" sz="1900" dirty="0" smtClean="0"/>
              <a:t>Town Office/Government Center </a:t>
            </a:r>
            <a:endParaRPr lang="en-US" sz="1900" dirty="0" smtClean="0"/>
          </a:p>
          <a:p>
            <a:pPr lvl="2"/>
            <a:r>
              <a:rPr lang="en-US" sz="1700" dirty="0" smtClean="0"/>
              <a:t>Office remodel/service </a:t>
            </a:r>
            <a:r>
              <a:rPr lang="en-US" sz="1700" dirty="0" smtClean="0"/>
              <a:t>window installation – we are having a very difficult time finding a licensed commercial contractor to do this – if you know anyone please have them call the office! </a:t>
            </a:r>
            <a:endParaRPr lang="en-US" sz="1700" dirty="0" smtClean="0"/>
          </a:p>
          <a:p>
            <a:pPr lvl="2"/>
            <a:r>
              <a:rPr lang="en-US" sz="1700" dirty="0" smtClean="0"/>
              <a:t>New roof will be installed this Fall - </a:t>
            </a:r>
            <a:r>
              <a:rPr lang="en-US" sz="1700" dirty="0" smtClean="0"/>
              <a:t>Town </a:t>
            </a:r>
            <a:r>
              <a:rPr lang="en-US" sz="1700" dirty="0" smtClean="0"/>
              <a:t>will pay 20% of cost </a:t>
            </a:r>
            <a:r>
              <a:rPr lang="en-US" sz="1700" dirty="0" smtClean="0"/>
              <a:t> estimate $10,052.00; </a:t>
            </a:r>
            <a:endParaRPr lang="en-US" sz="1700" dirty="0" smtClean="0"/>
          </a:p>
          <a:p>
            <a:pPr lvl="1"/>
            <a:r>
              <a:rPr lang="en-US" sz="1900" dirty="0" smtClean="0"/>
              <a:t>Twin Lakes - new picnic shelter roofs and additional picnic tables; air conditioner for Pavilion; fence and ballfield restoration; use of the boat landing across the lake has been very busy this year – the Board has discussed maybe adding picnic tables and/or a shelter to make this area more user friendly across the lake; </a:t>
            </a:r>
            <a:endParaRPr lang="en-US" sz="1900" dirty="0"/>
          </a:p>
          <a:p>
            <a:pPr lvl="1"/>
            <a:r>
              <a:rPr lang="en-US" sz="1900" dirty="0" smtClean="0"/>
              <a:t>Fire Hall – LED lighting </a:t>
            </a:r>
            <a:r>
              <a:rPr lang="en-US" sz="1900" dirty="0" smtClean="0"/>
              <a:t>installation; </a:t>
            </a:r>
            <a:r>
              <a:rPr lang="en-US" sz="1900" dirty="0" smtClean="0"/>
              <a:t>concrete </a:t>
            </a:r>
            <a:r>
              <a:rPr lang="en-US" sz="1900" dirty="0" smtClean="0"/>
              <a:t>skirt; </a:t>
            </a:r>
            <a:r>
              <a:rPr lang="en-US" sz="1900" dirty="0" smtClean="0"/>
              <a:t>new </a:t>
            </a:r>
            <a:r>
              <a:rPr lang="en-US" sz="1900" dirty="0" smtClean="0"/>
              <a:t>roof</a:t>
            </a:r>
            <a:endParaRPr lang="en-US" sz="1900" dirty="0" smtClean="0"/>
          </a:p>
          <a:p>
            <a:pPr lvl="1"/>
            <a:r>
              <a:rPr lang="en-US" sz="1900" dirty="0" smtClean="0"/>
              <a:t>LLCC – gym </a:t>
            </a:r>
            <a:r>
              <a:rPr lang="en-US" sz="1900" dirty="0" smtClean="0"/>
              <a:t>floor; </a:t>
            </a:r>
            <a:r>
              <a:rPr lang="en-US" sz="1900" dirty="0" smtClean="0"/>
              <a:t>new </a:t>
            </a:r>
            <a:r>
              <a:rPr lang="en-US" sz="1900" dirty="0" smtClean="0"/>
              <a:t>roof </a:t>
            </a:r>
            <a:endParaRPr lang="en-US" sz="1900" dirty="0" smtClean="0"/>
          </a:p>
          <a:p>
            <a:pPr marL="457200" lvl="1" indent="0">
              <a:buNone/>
            </a:pPr>
            <a:endParaRPr lang="en-US" sz="1900" dirty="0"/>
          </a:p>
          <a:p>
            <a:pPr lvl="1"/>
            <a:endParaRPr lang="en-US" sz="1900" dirty="0" smtClean="0"/>
          </a:p>
        </p:txBody>
      </p:sp>
    </p:spTree>
    <p:extLst>
      <p:ext uri="{BB962C8B-B14F-4D97-AF65-F5344CB8AC3E}">
        <p14:creationId xmlns:p14="http://schemas.microsoft.com/office/powerpoint/2010/main" val="2497047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dirty="0" smtClean="0"/>
              <a:t>	</a:t>
            </a:r>
            <a:r>
              <a:rPr lang="en-US" b="1" u="sng" dirty="0" smtClean="0"/>
              <a:t>Category 2</a:t>
            </a:r>
            <a:r>
              <a:rPr lang="en-US" b="1" dirty="0" smtClean="0"/>
              <a:t>:  Organizational Development (personnel, 	policies, training, technology, grants)</a:t>
            </a:r>
          </a:p>
          <a:p>
            <a:pPr marL="0" indent="0">
              <a:buNone/>
            </a:pPr>
            <a:r>
              <a:rPr lang="en-US" sz="1600" dirty="0"/>
              <a:t>	</a:t>
            </a:r>
            <a:r>
              <a:rPr lang="en-US" sz="1600" b="1" dirty="0" smtClean="0"/>
              <a:t>PERSONNEL UPDATE:</a:t>
            </a:r>
            <a:endParaRPr lang="en-US" sz="1600" dirty="0"/>
          </a:p>
          <a:p>
            <a:pPr lvl="1"/>
            <a:r>
              <a:rPr lang="en-US" sz="1400" dirty="0" smtClean="0"/>
              <a:t>The Township employed two </a:t>
            </a:r>
            <a:r>
              <a:rPr lang="en-US" sz="1400" dirty="0" smtClean="0"/>
              <a:t>temporary laborers </a:t>
            </a:r>
            <a:r>
              <a:rPr lang="en-US" sz="1400" dirty="0" smtClean="0"/>
              <a:t>this summer; they </a:t>
            </a:r>
            <a:r>
              <a:rPr lang="en-US" sz="1400" dirty="0" smtClean="0"/>
              <a:t>assisted </a:t>
            </a:r>
            <a:r>
              <a:rPr lang="en-US" sz="1400" dirty="0" smtClean="0"/>
              <a:t>with mowing the cemetery and grounds at our </a:t>
            </a:r>
            <a:r>
              <a:rPr lang="en-US" sz="1400" dirty="0" smtClean="0"/>
              <a:t>facilities as well as assisted with projects;  </a:t>
            </a:r>
            <a:endParaRPr lang="en-US" sz="1400" dirty="0" smtClean="0"/>
          </a:p>
          <a:p>
            <a:pPr lvl="1"/>
            <a:r>
              <a:rPr lang="en-US" sz="1400" dirty="0" smtClean="0"/>
              <a:t>Lifeguards were hired by Mesabi East Schools; their last day was August 14, </a:t>
            </a:r>
            <a:r>
              <a:rPr lang="en-US" sz="1400" dirty="0" smtClean="0"/>
              <a:t>2020; the </a:t>
            </a:r>
            <a:r>
              <a:rPr lang="en-US" sz="1400" dirty="0" smtClean="0"/>
              <a:t>Twin Lakes Beach is now closed; the Town reimburses the cost of the salaries to the school at the end of the year;</a:t>
            </a:r>
          </a:p>
          <a:p>
            <a:pPr lvl="1"/>
            <a:r>
              <a:rPr lang="en-US" sz="1400" dirty="0" smtClean="0"/>
              <a:t>Contract negotiations with the Local 49 Operating Engineers will begin this Fall for employees; the current labor agreement expires 12/31/2020;</a:t>
            </a:r>
          </a:p>
          <a:p>
            <a:pPr lvl="1"/>
            <a:r>
              <a:rPr lang="en-US" sz="1400" dirty="0" smtClean="0"/>
              <a:t>The Township </a:t>
            </a:r>
            <a:r>
              <a:rPr lang="en-US" sz="1400" dirty="0" smtClean="0"/>
              <a:t>employs:   </a:t>
            </a:r>
            <a:r>
              <a:rPr lang="en-US" sz="1400" dirty="0" smtClean="0"/>
              <a:t>two office staff, one janitor, six equipment operators, and </a:t>
            </a:r>
            <a:r>
              <a:rPr lang="en-US" sz="1400" dirty="0" smtClean="0"/>
              <a:t>volunteer </a:t>
            </a:r>
            <a:r>
              <a:rPr lang="en-US" sz="1400" dirty="0" smtClean="0"/>
              <a:t>firefighters (16);  </a:t>
            </a:r>
          </a:p>
          <a:p>
            <a:pPr lvl="1"/>
            <a:r>
              <a:rPr lang="en-US" sz="1400" dirty="0"/>
              <a:t>No policy updates or changes since the March 2020 Annual Meeting  </a:t>
            </a:r>
            <a:endParaRPr lang="en-US" sz="1400" dirty="0" smtClean="0"/>
          </a:p>
          <a:p>
            <a:pPr marL="457200" lvl="1" indent="0">
              <a:buNone/>
            </a:pPr>
            <a:endParaRPr lang="en-US" sz="1400" dirty="0" smtClean="0"/>
          </a:p>
          <a:p>
            <a:pPr marL="457200" lvl="1" indent="0">
              <a:buNone/>
            </a:pPr>
            <a:endParaRPr lang="en-US" sz="1600" dirty="0" smtClean="0"/>
          </a:p>
          <a:p>
            <a:pPr marL="109728" indent="0">
              <a:buNone/>
            </a:pPr>
            <a:endParaRPr lang="en-US" sz="2000" dirty="0" smtClean="0"/>
          </a:p>
          <a:p>
            <a:endParaRPr lang="en-US" sz="2000" dirty="0" smtClean="0"/>
          </a:p>
          <a:p>
            <a:endParaRPr lang="en-US" sz="3400" dirty="0" smtClean="0"/>
          </a:p>
          <a:p>
            <a:endParaRPr lang="en-US" sz="3400" dirty="0" smtClean="0"/>
          </a:p>
          <a:p>
            <a:endParaRPr lang="en-US" sz="3400" dirty="0" smtClean="0"/>
          </a:p>
          <a:p>
            <a:endParaRPr lang="en-US" sz="3400" dirty="0" smtClean="0"/>
          </a:p>
          <a:p>
            <a:pPr>
              <a:buNone/>
            </a:pPr>
            <a:r>
              <a:rPr lang="en-US" sz="3400" dirty="0" smtClean="0"/>
              <a:t/>
            </a:r>
            <a:br>
              <a:rPr lang="en-US" sz="3400" dirty="0" smtClean="0"/>
            </a:br>
            <a:endParaRPr lang="en-US" sz="3400" dirty="0" smtClean="0"/>
          </a:p>
          <a:p>
            <a:endParaRPr lang="en-US" sz="3800" dirty="0" smtClean="0"/>
          </a:p>
          <a:p>
            <a:pPr>
              <a:buNone/>
            </a:pPr>
            <a:endParaRPr lang="en-US" dirty="0" smtClean="0"/>
          </a:p>
          <a:p>
            <a:pPr>
              <a:buNone/>
            </a:pPr>
            <a:endParaRPr lang="en-US" dirty="0" smtClean="0"/>
          </a:p>
        </p:txBody>
      </p:sp>
      <p:sp>
        <p:nvSpPr>
          <p:cNvPr id="6" name="Title 2"/>
          <p:cNvSpPr>
            <a:spLocks noGrp="1"/>
          </p:cNvSpPr>
          <p:nvPr>
            <p:ph type="title"/>
          </p:nvPr>
        </p:nvSpPr>
        <p:spPr>
          <a:xfrm>
            <a:off x="1295400" y="504487"/>
            <a:ext cx="71628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Objectives for 2020-2021</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84738" y="533400"/>
            <a:ext cx="7149662"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Objectives for 2020-2021</a:t>
            </a:r>
            <a:r>
              <a:rPr lang="en-US" sz="2800" dirty="0" smtClean="0"/>
              <a:t>:</a:t>
            </a:r>
            <a:endParaRPr lang="en-US" sz="2800" dirty="0"/>
          </a:p>
        </p:txBody>
      </p:sp>
      <p:sp>
        <p:nvSpPr>
          <p:cNvPr id="2" name="Content Placeholder 1"/>
          <p:cNvSpPr>
            <a:spLocks noGrp="1"/>
          </p:cNvSpPr>
          <p:nvPr>
            <p:ph idx="1"/>
          </p:nvPr>
        </p:nvSpPr>
        <p:spPr>
          <a:xfrm>
            <a:off x="1295400" y="1477962"/>
            <a:ext cx="7162800" cy="5456238"/>
          </a:xfrm>
        </p:spPr>
        <p:txBody>
          <a:bodyPr>
            <a:normAutofit fontScale="47500" lnSpcReduction="20000"/>
          </a:bodyPr>
          <a:lstStyle/>
          <a:p>
            <a:pPr marL="393192" lvl="1" indent="0">
              <a:buNone/>
            </a:pPr>
            <a:r>
              <a:rPr lang="en-US" sz="3300" b="1" u="sng" dirty="0" smtClean="0"/>
              <a:t>Category 2: </a:t>
            </a:r>
            <a:r>
              <a:rPr lang="en-US" sz="3300" b="1" dirty="0" smtClean="0"/>
              <a:t>Organizational Development continued (personnel, policies, training, grants, technology):</a:t>
            </a:r>
          </a:p>
          <a:p>
            <a:pPr marL="393192" lvl="1" indent="0">
              <a:buNone/>
            </a:pPr>
            <a:r>
              <a:rPr lang="en-US" sz="3300" b="1" dirty="0" smtClean="0"/>
              <a:t>TRAINING:</a:t>
            </a:r>
          </a:p>
          <a:p>
            <a:pPr marL="850392" lvl="1" indent="-457200"/>
            <a:r>
              <a:rPr lang="en-US" sz="3300" dirty="0" smtClean="0"/>
              <a:t>All conferences and trainings scheduled for 2020 have been cancelled; most meetings have moved to telephone conferencing; </a:t>
            </a:r>
          </a:p>
          <a:p>
            <a:pPr marL="393192" lvl="1" indent="0">
              <a:buNone/>
            </a:pPr>
            <a:r>
              <a:rPr lang="en-US" sz="3300" b="1" dirty="0" smtClean="0"/>
              <a:t>PROJECTS/DONATIONS GIVEN/GRANTS RECEIVED:</a:t>
            </a:r>
          </a:p>
          <a:p>
            <a:pPr marL="850392" lvl="1" indent="-457200"/>
            <a:r>
              <a:rPr lang="en-US" sz="3300" dirty="0" smtClean="0"/>
              <a:t>The Township continues to work on several major projects that will impact the community:  </a:t>
            </a:r>
          </a:p>
          <a:p>
            <a:pPr marL="1250442" lvl="2" indent="-457200"/>
            <a:r>
              <a:rPr lang="en-US" sz="3100" dirty="0" smtClean="0"/>
              <a:t>Iron Range Broadband Project  - feasibility study has been conducted – the Township donated $1,000.00 towards this part of the project; </a:t>
            </a:r>
          </a:p>
          <a:p>
            <a:pPr marL="1250442" lvl="2" indent="-457200"/>
            <a:r>
              <a:rPr lang="en-US" sz="3100" dirty="0" smtClean="0"/>
              <a:t>The East Range Childcare Coalition  - continues to meet to find an owner/operator for a new child care facility to be built on the East Range; </a:t>
            </a:r>
          </a:p>
          <a:p>
            <a:pPr marL="1250442" lvl="2" indent="-457200"/>
            <a:r>
              <a:rPr lang="en-US" sz="3100" dirty="0" smtClean="0"/>
              <a:t>The Township donated $6,500.00 to the Caring for the Kids Community Splash Pad Project in Aurora which is now under construction; </a:t>
            </a:r>
          </a:p>
          <a:p>
            <a:pPr marL="1250442" lvl="2" indent="-457200"/>
            <a:r>
              <a:rPr lang="en-US" sz="3100" dirty="0" smtClean="0"/>
              <a:t>Blandin awarded the Palo Fire Department $3,204.00 to purchase technology equipment for the department</a:t>
            </a:r>
          </a:p>
          <a:p>
            <a:pPr marL="850392" lvl="1" indent="-457200"/>
            <a:endParaRPr lang="en-US" sz="3300" dirty="0" smtClean="0"/>
          </a:p>
          <a:p>
            <a:pPr marL="393192" lvl="1" indent="0">
              <a:buNone/>
            </a:pPr>
            <a:endParaRPr lang="en-US" sz="3300" dirty="0" smtClean="0"/>
          </a:p>
          <a:p>
            <a:pPr marL="850392" lvl="1" indent="-457200"/>
            <a:endParaRPr lang="en-US" sz="3300" dirty="0" smtClean="0"/>
          </a:p>
          <a:p>
            <a:pPr marL="850392" lvl="1" indent="-457200"/>
            <a:endParaRPr lang="en-US" sz="2900" dirty="0" smtClean="0"/>
          </a:p>
          <a:p>
            <a:pPr marL="736092" lvl="1" indent="-342900"/>
            <a:endParaRPr lang="en-US" sz="5600" dirty="0" smtClean="0"/>
          </a:p>
          <a:p>
            <a:pPr marL="736092" lvl="1" indent="-342900"/>
            <a:endParaRPr lang="en-US" sz="5600" dirty="0" smtClean="0"/>
          </a:p>
          <a:p>
            <a:pPr marL="630936" lvl="2" indent="0">
              <a:buNone/>
            </a:pPr>
            <a:endParaRPr lang="en-US" sz="1800" dirty="0" smtClean="0"/>
          </a:p>
          <a:p>
            <a:pPr marL="630936" lvl="2" indent="0">
              <a:buNone/>
            </a:pPr>
            <a:endParaRPr lang="en-US" sz="1800" dirty="0" smtClean="0"/>
          </a:p>
          <a:p>
            <a:pPr marL="630936" lvl="2" indent="0">
              <a:buNone/>
            </a:pPr>
            <a:endParaRPr lang="en-US" sz="1800"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867400"/>
          </a:xfrm>
        </p:spPr>
        <p:txBody>
          <a:bodyPr>
            <a:normAutofit/>
          </a:bodyPr>
          <a:lstStyle/>
          <a:p>
            <a:pPr marL="393192" lvl="1" indent="0">
              <a:buNone/>
            </a:pPr>
            <a:r>
              <a:rPr lang="en-US" sz="1400" b="1" u="sng" dirty="0"/>
              <a:t>Category 2: </a:t>
            </a:r>
            <a:r>
              <a:rPr lang="en-US" sz="1400" b="1" dirty="0"/>
              <a:t>Organizational Development continued </a:t>
            </a:r>
            <a:r>
              <a:rPr lang="en-US" sz="1400" b="1" dirty="0" smtClean="0"/>
              <a:t>(personnel, policies</a:t>
            </a:r>
            <a:r>
              <a:rPr lang="en-US" sz="1400" b="1" dirty="0"/>
              <a:t>, training, grants, technology):</a:t>
            </a:r>
          </a:p>
          <a:p>
            <a:pPr marL="393192" lvl="1" indent="0">
              <a:buNone/>
            </a:pPr>
            <a:r>
              <a:rPr lang="en-US" sz="1200" b="1" dirty="0" smtClean="0"/>
              <a:t>Employee </a:t>
            </a:r>
            <a:r>
              <a:rPr lang="en-US" sz="1200" b="1" dirty="0"/>
              <a:t>Recognition </a:t>
            </a:r>
            <a:r>
              <a:rPr lang="en-US" sz="1200" b="1" dirty="0" smtClean="0"/>
              <a:t>Policy -  </a:t>
            </a:r>
            <a:r>
              <a:rPr lang="en-US" sz="1200" dirty="0"/>
              <a:t>Expenditures as requested are as follows ($1,000.00 allowed as </a:t>
            </a:r>
            <a:r>
              <a:rPr lang="en-US" sz="1200" dirty="0" smtClean="0"/>
              <a:t>approved):</a:t>
            </a:r>
            <a:endParaRPr lang="en-US" sz="1200" dirty="0"/>
          </a:p>
          <a:p>
            <a:pPr marL="1136142" lvl="2" indent="-342900"/>
            <a:r>
              <a:rPr lang="en-US" sz="1200" dirty="0"/>
              <a:t>Spent in </a:t>
            </a:r>
            <a:r>
              <a:rPr lang="en-US" sz="1200" dirty="0" smtClean="0"/>
              <a:t>2020: $433.00</a:t>
            </a:r>
          </a:p>
          <a:p>
            <a:pPr marL="1593342" lvl="3" indent="-342900"/>
            <a:r>
              <a:rPr lang="en-US" dirty="0" smtClean="0"/>
              <a:t>One </a:t>
            </a:r>
            <a:r>
              <a:rPr lang="en-US" dirty="0"/>
              <a:t>“get well soon” </a:t>
            </a:r>
            <a:r>
              <a:rPr lang="en-US" dirty="0" smtClean="0"/>
              <a:t>plant; six funeral plants;</a:t>
            </a:r>
          </a:p>
          <a:p>
            <a:pPr marL="393192" lvl="1" indent="0">
              <a:buNone/>
            </a:pPr>
            <a:r>
              <a:rPr lang="en-US" sz="1200" b="1" dirty="0" smtClean="0"/>
              <a:t>TECHNOLOGY:  </a:t>
            </a:r>
          </a:p>
          <a:p>
            <a:pPr marL="678942" lvl="1"/>
            <a:r>
              <a:rPr lang="en-US" sz="1200" dirty="0" smtClean="0"/>
              <a:t>CW Technology continues to provide daily monitoring and security for the Town office, public works department, and fire </a:t>
            </a:r>
            <a:r>
              <a:rPr lang="en-US" sz="1200" dirty="0" smtClean="0"/>
              <a:t>department;</a:t>
            </a:r>
            <a:endParaRPr lang="en-US" sz="1200" dirty="0" smtClean="0"/>
          </a:p>
          <a:p>
            <a:pPr marL="678942" lvl="1"/>
            <a:r>
              <a:rPr lang="en-US" sz="1200" dirty="0" smtClean="0"/>
              <a:t>The new email for general information and questions:  </a:t>
            </a:r>
            <a:r>
              <a:rPr lang="en-US" sz="1200" dirty="0" smtClean="0">
                <a:hlinkClick r:id="rId3"/>
              </a:rPr>
              <a:t>info@townofwhite.com</a:t>
            </a:r>
            <a:endParaRPr lang="en-US" sz="1200" dirty="0" smtClean="0"/>
          </a:p>
          <a:p>
            <a:pPr marL="678942" lvl="1"/>
            <a:r>
              <a:rPr lang="en-US" sz="1200" dirty="0" smtClean="0"/>
              <a:t>Fire Department Software for tracking equipment was purchased at a cost of $2,243.00 for one year (including training and installation)</a:t>
            </a:r>
          </a:p>
          <a:p>
            <a:pPr marL="678942" lvl="1"/>
            <a:r>
              <a:rPr lang="en-US" sz="1200" dirty="0" smtClean="0"/>
              <a:t>New computer systems for the Town Office </a:t>
            </a:r>
            <a:r>
              <a:rPr lang="en-US" sz="1200" dirty="0" smtClean="0"/>
              <a:t>will be installed this month; the </a:t>
            </a:r>
            <a:r>
              <a:rPr lang="en-US" sz="1200" dirty="0" smtClean="0"/>
              <a:t>current computers in the office will continue to be used in different locations (one in the office for Deputies and the other is going to Public Works)</a:t>
            </a:r>
          </a:p>
        </p:txBody>
      </p:sp>
      <p:sp>
        <p:nvSpPr>
          <p:cNvPr id="4" name="Title 2"/>
          <p:cNvSpPr txBox="1">
            <a:spLocks/>
          </p:cNvSpPr>
          <p:nvPr/>
        </p:nvSpPr>
        <p:spPr>
          <a:xfrm>
            <a:off x="1447800" y="533400"/>
            <a:ext cx="7086600"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smtClean="0"/>
              <a:t>Review of Town’s Strategic Plan Goals &amp;  Objectives for 2020-2021</a:t>
            </a:r>
            <a:r>
              <a:rPr lang="en-US" sz="2800" dirty="0" smtClean="0"/>
              <a:t>:</a:t>
            </a:r>
            <a:endParaRPr lang="en-US" sz="2800" dirty="0"/>
          </a:p>
        </p:txBody>
      </p:sp>
    </p:spTree>
    <p:extLst>
      <p:ext uri="{BB962C8B-B14F-4D97-AF65-F5344CB8AC3E}">
        <p14:creationId xmlns:p14="http://schemas.microsoft.com/office/powerpoint/2010/main" val="199431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0866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Objectives for 2020-2021</a:t>
            </a:r>
            <a:r>
              <a:rPr lang="en-US" sz="2800" dirty="0" smtClean="0"/>
              <a:t>:</a:t>
            </a:r>
            <a:endParaRPr lang="en-US" sz="2800" dirty="0"/>
          </a:p>
        </p:txBody>
      </p:sp>
      <p:sp>
        <p:nvSpPr>
          <p:cNvPr id="2" name="Content Placeholder 1"/>
          <p:cNvSpPr>
            <a:spLocks noGrp="1"/>
          </p:cNvSpPr>
          <p:nvPr>
            <p:ph idx="1"/>
          </p:nvPr>
        </p:nvSpPr>
        <p:spPr>
          <a:xfrm>
            <a:off x="1066800" y="1600200"/>
            <a:ext cx="7086600" cy="4724400"/>
          </a:xfrm>
        </p:spPr>
        <p:txBody>
          <a:bodyPr>
            <a:normAutofit fontScale="92500" lnSpcReduction="10000"/>
          </a:bodyPr>
          <a:lstStyle/>
          <a:p>
            <a:pPr marL="393192" lvl="1" indent="0">
              <a:buNone/>
            </a:pPr>
            <a:r>
              <a:rPr lang="en-US" sz="2400" dirty="0" smtClean="0"/>
              <a:t>Pandemic - COVID-19 Update:</a:t>
            </a:r>
          </a:p>
          <a:p>
            <a:pPr marL="678942" lvl="1"/>
            <a:r>
              <a:rPr lang="en-US" sz="1400" dirty="0" smtClean="0"/>
              <a:t>On March 11, 2020 the World Health Organization characterized the COVID-19 outbreak as a pandemic.  </a:t>
            </a:r>
          </a:p>
          <a:p>
            <a:pPr marL="678942" lvl="1"/>
            <a:r>
              <a:rPr lang="en-US" sz="1400" dirty="0" smtClean="0"/>
              <a:t>Governor </a:t>
            </a:r>
            <a:r>
              <a:rPr lang="en-US" sz="1400" dirty="0" err="1" smtClean="0"/>
              <a:t>Walz</a:t>
            </a:r>
            <a:r>
              <a:rPr lang="en-US" sz="1400" dirty="0" smtClean="0"/>
              <a:t> has issued many Emergency Executive Orders dictating how we operate and things change often and quickly.  Township Government is a Critical/Essential workforce and works through any Stay at Home Order and closings.  </a:t>
            </a:r>
          </a:p>
          <a:p>
            <a:pPr marL="1078992" lvl="2"/>
            <a:r>
              <a:rPr lang="en-US" sz="1200" dirty="0" smtClean="0"/>
              <a:t>The Township Adopted a COVID-19 Preparedness Plan on July 2, 2020 which addresses screening of employees for COVID-19 symptoms, face coverings, social distancing, personal protection, and housekeeping.  </a:t>
            </a:r>
          </a:p>
          <a:p>
            <a:pPr marL="678942" lvl="1"/>
            <a:r>
              <a:rPr lang="en-US" sz="1400" dirty="0" smtClean="0"/>
              <a:t>The Township has been taking proactive measures to keep employees and citizens safe.  We are following CDC guidelines as well as working closely with St. Louis County.  A COVID Response Team was created for the East Range and meets regularly and as often as needed.  The East Range Cities/Towns are working very closely together and are there to help each other out!  </a:t>
            </a:r>
          </a:p>
          <a:p>
            <a:pPr marL="678942" lvl="1"/>
            <a:r>
              <a:rPr lang="en-US" sz="1400" dirty="0" smtClean="0"/>
              <a:t>Our facilities remain closed to the public but staff are working regular business hours - (re-opening is revisited each month at our Board meetings):</a:t>
            </a:r>
          </a:p>
          <a:p>
            <a:pPr marL="1078992" lvl="2"/>
            <a:r>
              <a:rPr lang="en-US" sz="1200" dirty="0" smtClean="0"/>
              <a:t>Office:  Monday – Friday 7:30 – 4:30 </a:t>
            </a:r>
          </a:p>
          <a:p>
            <a:pPr marL="1078992" lvl="2"/>
            <a:r>
              <a:rPr lang="en-US" sz="1200" dirty="0" smtClean="0"/>
              <a:t>Public Works:  Monday – Friday 7:00 A.M. – 3:00 P.M.  </a:t>
            </a:r>
          </a:p>
        </p:txBody>
      </p:sp>
    </p:spTree>
    <p:extLst>
      <p:ext uri="{BB962C8B-B14F-4D97-AF65-F5344CB8AC3E}">
        <p14:creationId xmlns:p14="http://schemas.microsoft.com/office/powerpoint/2010/main" val="1711683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0866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Objectives for 2020-2021</a:t>
            </a:r>
            <a:r>
              <a:rPr lang="en-US" sz="2800" dirty="0" smtClean="0"/>
              <a:t>:</a:t>
            </a:r>
            <a:endParaRPr lang="en-US" sz="2800" dirty="0"/>
          </a:p>
        </p:txBody>
      </p:sp>
      <p:sp>
        <p:nvSpPr>
          <p:cNvPr id="2" name="Content Placeholder 1"/>
          <p:cNvSpPr>
            <a:spLocks noGrp="1"/>
          </p:cNvSpPr>
          <p:nvPr>
            <p:ph idx="1"/>
          </p:nvPr>
        </p:nvSpPr>
        <p:spPr>
          <a:xfrm>
            <a:off x="1066800" y="1600200"/>
            <a:ext cx="7086600" cy="4724400"/>
          </a:xfrm>
        </p:spPr>
        <p:txBody>
          <a:bodyPr>
            <a:normAutofit fontScale="92500" lnSpcReduction="10000"/>
          </a:bodyPr>
          <a:lstStyle/>
          <a:p>
            <a:pPr marL="393192" lvl="1" indent="0">
              <a:buNone/>
            </a:pPr>
            <a:r>
              <a:rPr lang="en-US" sz="2400" dirty="0" smtClean="0"/>
              <a:t>Pandemic - COVID-19 Update continued:</a:t>
            </a:r>
          </a:p>
          <a:p>
            <a:pPr marL="678942" lvl="1"/>
            <a:r>
              <a:rPr lang="en-US" sz="1400" dirty="0" smtClean="0"/>
              <a:t>Facilities will be opened for Election Day.  For the Primary, things went well as people did a great job of wearing masks and social distancing in the precincts.  Absentee Voting begins September 18</a:t>
            </a:r>
            <a:r>
              <a:rPr lang="en-US" sz="1400" baseline="30000" dirty="0" smtClean="0"/>
              <a:t>th</a:t>
            </a:r>
            <a:r>
              <a:rPr lang="en-US" sz="1400" dirty="0" smtClean="0"/>
              <a:t>.  If you don’t want to vote in person on Election Day, call the Office to have an Absentee Ballot Application mailed to you.  </a:t>
            </a:r>
          </a:p>
          <a:p>
            <a:pPr marL="678942" lvl="1"/>
            <a:r>
              <a:rPr lang="en-US" sz="1400" dirty="0" smtClean="0"/>
              <a:t>The Township received $37,525.00 in CARES Act Funding.  Monthly reports have to be submitted to the State showing how these funds are disbursed.  The funds are for necessary expenditures incurred due to the public health emergency.  The costs cannot be accounted for in the Town’s budget approved as of 3/27/20 and are for expenses between March 1 – November 15, 2020.  </a:t>
            </a:r>
          </a:p>
          <a:p>
            <a:pPr marL="678942" lvl="1"/>
            <a:r>
              <a:rPr lang="en-US" sz="1400" dirty="0" smtClean="0"/>
              <a:t>Using this funding, we purchased six </a:t>
            </a:r>
            <a:r>
              <a:rPr lang="en-US" sz="1400" dirty="0"/>
              <a:t>laptops </a:t>
            </a:r>
            <a:r>
              <a:rPr lang="en-US" sz="1400" dirty="0" smtClean="0"/>
              <a:t>for </a:t>
            </a:r>
            <a:r>
              <a:rPr lang="en-US" sz="1400" dirty="0"/>
              <a:t>working </a:t>
            </a:r>
            <a:r>
              <a:rPr lang="en-US" sz="1400" dirty="0" smtClean="0"/>
              <a:t>remotely/offsite </a:t>
            </a:r>
            <a:r>
              <a:rPr lang="en-US" sz="1400" dirty="0"/>
              <a:t>(2 office staff; 1 public works; 1 fire department, and 2 Board Supervisors</a:t>
            </a:r>
            <a:r>
              <a:rPr lang="en-US" sz="1400" dirty="0" smtClean="0"/>
              <a:t>), software for the laptops, PPE, thermometers, hand sanitizer, </a:t>
            </a:r>
            <a:r>
              <a:rPr lang="en-US" sz="1400" dirty="0" err="1" smtClean="0"/>
              <a:t>plexiglass</a:t>
            </a:r>
            <a:r>
              <a:rPr lang="en-US" sz="1400" dirty="0" smtClean="0"/>
              <a:t> for office; </a:t>
            </a:r>
          </a:p>
          <a:p>
            <a:pPr marL="678942" lvl="1"/>
            <a:r>
              <a:rPr lang="en-US" sz="1400" dirty="0" smtClean="0"/>
              <a:t>Other examples of uses for this funding are more picnic tables for parks, signage, paying for overtime not budgeted for in response to or planning for COVID-19; </a:t>
            </a:r>
            <a:r>
              <a:rPr lang="en-US" sz="1400" dirty="0"/>
              <a:t>Unemployment </a:t>
            </a:r>
            <a:r>
              <a:rPr lang="en-US" sz="1400" dirty="0" smtClean="0"/>
              <a:t>Benefit costs </a:t>
            </a:r>
            <a:r>
              <a:rPr lang="en-US" sz="1400" dirty="0"/>
              <a:t>YTD to Township due to COVID-19 is $4,295.52; we have been invoiced an additional $13,496.43 to be paid at a later date; </a:t>
            </a:r>
          </a:p>
          <a:p>
            <a:pPr marL="393192" lvl="1" indent="0">
              <a:buNone/>
            </a:pPr>
            <a:endParaRPr lang="en-US" sz="1400" dirty="0"/>
          </a:p>
          <a:p>
            <a:pPr marL="678942" lvl="1"/>
            <a:endParaRPr lang="en-US" sz="1400" dirty="0" smtClean="0"/>
          </a:p>
        </p:txBody>
      </p:sp>
    </p:spTree>
    <p:extLst>
      <p:ext uri="{BB962C8B-B14F-4D97-AF65-F5344CB8AC3E}">
        <p14:creationId xmlns:p14="http://schemas.microsoft.com/office/powerpoint/2010/main" val="1078061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0866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Objectives for 2020-2021</a:t>
            </a:r>
            <a:r>
              <a:rPr lang="en-US" sz="2800" dirty="0" smtClean="0"/>
              <a:t>:</a:t>
            </a:r>
            <a:endParaRPr lang="en-US" sz="2800" dirty="0"/>
          </a:p>
        </p:txBody>
      </p:sp>
      <p:sp>
        <p:nvSpPr>
          <p:cNvPr id="2" name="Content Placeholder 1"/>
          <p:cNvSpPr>
            <a:spLocks noGrp="1"/>
          </p:cNvSpPr>
          <p:nvPr>
            <p:ph idx="1"/>
          </p:nvPr>
        </p:nvSpPr>
        <p:spPr>
          <a:xfrm>
            <a:off x="1066800" y="1600200"/>
            <a:ext cx="7086600" cy="4724400"/>
          </a:xfrm>
        </p:spPr>
        <p:txBody>
          <a:bodyPr>
            <a:normAutofit fontScale="40000" lnSpcReduction="20000"/>
          </a:bodyPr>
          <a:lstStyle/>
          <a:p>
            <a:pPr marL="393192" lvl="1" indent="0">
              <a:buNone/>
            </a:pPr>
            <a:r>
              <a:rPr lang="en-US" sz="4000" b="1" u="sng" dirty="0" smtClean="0"/>
              <a:t>Category 3</a:t>
            </a:r>
            <a:r>
              <a:rPr lang="en-US" sz="4000" b="1" dirty="0" smtClean="0"/>
              <a:t>:  Operations/Infrastructure </a:t>
            </a:r>
            <a:r>
              <a:rPr lang="en-US" sz="4000" b="1" dirty="0"/>
              <a:t>Strategy </a:t>
            </a:r>
            <a:r>
              <a:rPr lang="en-US" sz="4000" b="1" dirty="0" smtClean="0"/>
              <a:t>(</a:t>
            </a:r>
            <a:r>
              <a:rPr lang="en-US" sz="4000" b="1" dirty="0"/>
              <a:t>roadway improvement schedule, water/wastewater infrastructure &amp; services, and equipment</a:t>
            </a:r>
            <a:r>
              <a:rPr lang="en-US" sz="4000" b="1" dirty="0" smtClean="0"/>
              <a:t>)</a:t>
            </a:r>
          </a:p>
          <a:p>
            <a:pPr marL="393192" lvl="1" indent="0">
              <a:buNone/>
            </a:pPr>
            <a:r>
              <a:rPr lang="en-US" sz="4000" b="1" dirty="0" smtClean="0"/>
              <a:t>ROAD Projects:</a:t>
            </a:r>
            <a:endParaRPr lang="en-US" sz="4000" b="1" dirty="0"/>
          </a:p>
          <a:p>
            <a:pPr marL="736092" lvl="1" indent="-342900"/>
            <a:r>
              <a:rPr lang="en-US" sz="4000" dirty="0" smtClean="0"/>
              <a:t>2020 Schedule:  Six culverts will be replaced &amp; 3</a:t>
            </a:r>
            <a:r>
              <a:rPr lang="en-US" sz="4000" baseline="30000" dirty="0" smtClean="0"/>
              <a:t>rd</a:t>
            </a:r>
            <a:r>
              <a:rPr lang="en-US" sz="4000" dirty="0" smtClean="0"/>
              <a:t> Street West will be completed in Gardendale by installing water &amp; sewer lines for the Army Corps Section 569 Project this Fall; waiting for final approval of project from Army Corps; bid was awarded to </a:t>
            </a:r>
            <a:r>
              <a:rPr lang="en-US" sz="4000" dirty="0" err="1" smtClean="0"/>
              <a:t>Bougalis</a:t>
            </a:r>
            <a:r>
              <a:rPr lang="en-US" sz="4000" dirty="0" smtClean="0"/>
              <a:t> &amp; Sons for $529,235.08 of which $400,000.00 will be reimbursed; </a:t>
            </a:r>
          </a:p>
          <a:p>
            <a:pPr marL="736092" lvl="1" indent="-342900"/>
            <a:r>
              <a:rPr lang="en-US" sz="4000" dirty="0" smtClean="0"/>
              <a:t>2021 Schedule:  Engineering estimate was completed in 2019 for resurfacing Palo Road 41, Lane 49, and Road 51 in 2021 – estimate $963,898.00; Wynne Ridge Road and Road 54 need to be prepped for 2022 and assessment discussions with residents will begin;   </a:t>
            </a:r>
          </a:p>
          <a:p>
            <a:pPr marL="736092" lvl="1" indent="-342900"/>
            <a:r>
              <a:rPr lang="en-US" sz="4000" dirty="0" smtClean="0"/>
              <a:t>2022 Schedule:  Wynne Ridge Road and Road 54</a:t>
            </a:r>
          </a:p>
          <a:p>
            <a:pPr marL="736092" lvl="1" indent="-342900"/>
            <a:r>
              <a:rPr lang="en-US" sz="4000" dirty="0" smtClean="0"/>
              <a:t>2025 Schedule:  </a:t>
            </a:r>
            <a:r>
              <a:rPr lang="en-US" sz="3800" dirty="0" err="1" smtClean="0"/>
              <a:t>Trigstad</a:t>
            </a:r>
            <a:r>
              <a:rPr lang="en-US" sz="3800" dirty="0" smtClean="0"/>
              <a:t> </a:t>
            </a:r>
            <a:r>
              <a:rPr lang="en-US" sz="3800" dirty="0"/>
              <a:t>(Central and West), Road 45, and Lane 58</a:t>
            </a:r>
            <a:endParaRPr lang="en-US" sz="3800" dirty="0" smtClean="0"/>
          </a:p>
        </p:txBody>
      </p:sp>
    </p:spTree>
    <p:extLst>
      <p:ext uri="{BB962C8B-B14F-4D97-AF65-F5344CB8AC3E}">
        <p14:creationId xmlns:p14="http://schemas.microsoft.com/office/powerpoint/2010/main" val="34852954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17614</TotalTime>
  <Words>2741</Words>
  <Application>Microsoft Office PowerPoint</Application>
  <PresentationFormat>On-screen Show (4:3)</PresentationFormat>
  <Paragraphs>454</Paragraphs>
  <Slides>24</Slides>
  <Notes>24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24</vt:i4>
      </vt:variant>
    </vt:vector>
  </HeadingPairs>
  <TitlesOfParts>
    <vt:vector size="35" baseType="lpstr">
      <vt:lpstr>Arial</vt:lpstr>
      <vt:lpstr>Calibri</vt:lpstr>
      <vt:lpstr>Century Gothic</vt:lpstr>
      <vt:lpstr>Lucida Console</vt:lpstr>
      <vt:lpstr>Lucida Sans Unicode</vt:lpstr>
      <vt:lpstr>Verdana</vt:lpstr>
      <vt:lpstr>Wingdings</vt:lpstr>
      <vt:lpstr>Wingdings 2</vt:lpstr>
      <vt:lpstr>Wingdings 3</vt:lpstr>
      <vt:lpstr>Concourse</vt:lpstr>
      <vt:lpstr>Wisp</vt:lpstr>
      <vt:lpstr>Town of White  Continuation of the Town Annual Meeting</vt:lpstr>
      <vt:lpstr>Review of Town’s Strategic Plan Goals &amp; Objectives for 2020-2021:</vt:lpstr>
      <vt:lpstr>Review of Town’s Strategic Plan Goals &amp; Objectives for 2020-2021:</vt:lpstr>
      <vt:lpstr>Review of Town’s Strategic Plan Goals &amp; Objectives for 2020-2021:</vt:lpstr>
      <vt:lpstr>Review of Town’s Strategic Plan Goals &amp;  Objectives for 2020-2021:</vt:lpstr>
      <vt:lpstr>PowerPoint Presentation</vt:lpstr>
      <vt:lpstr>Review of Town’s Strategic Plan Goals &amp; Objectives for 2020-2021:</vt:lpstr>
      <vt:lpstr>Review of Town’s Strategic Plan Goals &amp; Objectives for 2020-2021:</vt:lpstr>
      <vt:lpstr>Review of Town’s Strategic Plan Goals &amp; Objectives for 2020-2021:</vt:lpstr>
      <vt:lpstr>Review of Town’s Strategic Plan Goals &amp; Met Objectives 2019-2020:</vt:lpstr>
      <vt:lpstr>Review of Town’s Strategic Plan Goals &amp; Ojectives 2020-2021)</vt:lpstr>
      <vt:lpstr>Review of Town’s Strategic Plan Goals &amp; Objectives 2020-2021:</vt:lpstr>
      <vt:lpstr>Review of Town’s Strategic Plan Goals &amp;  Objectives 2020-2021:  Category 4 – Financial 2020 Cash Balance Review</vt:lpstr>
      <vt:lpstr>Category 4-Fiscal Sustainability  2020 Cash Balance</vt:lpstr>
      <vt:lpstr>Category 4-Fiscal Sustainability continued:  2020 Receipts Compared to 2019 </vt:lpstr>
      <vt:lpstr>PowerPoint Presentation</vt:lpstr>
      <vt:lpstr>Category 4-Fiscal Sustainability continued:  2020 YTD Disbursements Comparable </vt:lpstr>
      <vt:lpstr>PowerPoint Presentation</vt:lpstr>
      <vt:lpstr>Investments Breakdown:</vt:lpstr>
      <vt:lpstr>Category 4 - Fiscal Sustainability Continued:  Indebtedness </vt:lpstr>
      <vt:lpstr>Category 4 – Fiscal Sustainability Continued: Budget Balance Trend (not including investments 2020 YTD)</vt:lpstr>
      <vt:lpstr>Category 4 – Fiscal Sustainability Continued: Disbursements vs. Receipts 2009-2020 YTD </vt:lpstr>
      <vt:lpstr>Financial Analysis for Budget/Levy Discussion:</vt:lpstr>
      <vt:lpstr>Category 4 -  Levy Certification Due 9/30/20:</vt:lpstr>
    </vt:vector>
  </TitlesOfParts>
  <Company>Ridgewater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Town Clerk</cp:lastModifiedBy>
  <cp:revision>923</cp:revision>
  <cp:lastPrinted>2020-09-03T21:12:53Z</cp:lastPrinted>
  <dcterms:created xsi:type="dcterms:W3CDTF">2009-04-20T21:12:53Z</dcterms:created>
  <dcterms:modified xsi:type="dcterms:W3CDTF">2020-09-04T21:29:54Z</dcterms:modified>
</cp:coreProperties>
</file>