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7" r:id="rId3"/>
  </p:sldMasterIdLst>
  <p:notesMasterIdLst>
    <p:notesMasterId r:id="rId80"/>
  </p:notesMasterIdLst>
  <p:sldIdLst>
    <p:sldId id="256" r:id="rId4"/>
    <p:sldId id="272" r:id="rId5"/>
    <p:sldId id="290" r:id="rId6"/>
    <p:sldId id="288" r:id="rId7"/>
    <p:sldId id="289" r:id="rId8"/>
    <p:sldId id="363" r:id="rId9"/>
    <p:sldId id="294" r:id="rId10"/>
    <p:sldId id="296" r:id="rId11"/>
    <p:sldId id="298" r:id="rId12"/>
    <p:sldId id="299" r:id="rId13"/>
    <p:sldId id="297" r:id="rId14"/>
    <p:sldId id="343" r:id="rId15"/>
    <p:sldId id="344" r:id="rId16"/>
    <p:sldId id="347" r:id="rId17"/>
    <p:sldId id="348" r:id="rId18"/>
    <p:sldId id="349" r:id="rId19"/>
    <p:sldId id="350" r:id="rId20"/>
    <p:sldId id="351" r:id="rId21"/>
    <p:sldId id="352" r:id="rId22"/>
    <p:sldId id="353" r:id="rId23"/>
    <p:sldId id="355" r:id="rId24"/>
    <p:sldId id="356" r:id="rId25"/>
    <p:sldId id="357" r:id="rId26"/>
    <p:sldId id="358" r:id="rId27"/>
    <p:sldId id="359" r:id="rId28"/>
    <p:sldId id="360" r:id="rId29"/>
    <p:sldId id="361" r:id="rId30"/>
    <p:sldId id="362" r:id="rId31"/>
    <p:sldId id="338" r:id="rId32"/>
    <p:sldId id="368" r:id="rId33"/>
    <p:sldId id="342" r:id="rId34"/>
    <p:sldId id="329" r:id="rId35"/>
    <p:sldId id="301" r:id="rId36"/>
    <p:sldId id="302" r:id="rId37"/>
    <p:sldId id="281" r:id="rId38"/>
    <p:sldId id="330" r:id="rId39"/>
    <p:sldId id="332" r:id="rId40"/>
    <p:sldId id="333" r:id="rId41"/>
    <p:sldId id="282" r:id="rId42"/>
    <p:sldId id="366" r:id="rId43"/>
    <p:sldId id="367" r:id="rId44"/>
    <p:sldId id="331" r:id="rId45"/>
    <p:sldId id="305" r:id="rId46"/>
    <p:sldId id="306" r:id="rId47"/>
    <p:sldId id="283" r:id="rId48"/>
    <p:sldId id="284" r:id="rId49"/>
    <p:sldId id="285" r:id="rId50"/>
    <p:sldId id="307" r:id="rId51"/>
    <p:sldId id="308" r:id="rId52"/>
    <p:sldId id="309" r:id="rId53"/>
    <p:sldId id="310" r:id="rId54"/>
    <p:sldId id="336" r:id="rId55"/>
    <p:sldId id="311" r:id="rId56"/>
    <p:sldId id="312" r:id="rId57"/>
    <p:sldId id="313" r:id="rId58"/>
    <p:sldId id="314" r:id="rId59"/>
    <p:sldId id="315" r:id="rId60"/>
    <p:sldId id="316" r:id="rId61"/>
    <p:sldId id="317" r:id="rId62"/>
    <p:sldId id="286" r:id="rId63"/>
    <p:sldId id="291" r:id="rId64"/>
    <p:sldId id="292" r:id="rId65"/>
    <p:sldId id="303" r:id="rId66"/>
    <p:sldId id="304" r:id="rId67"/>
    <p:sldId id="318" r:id="rId68"/>
    <p:sldId id="319" r:id="rId69"/>
    <p:sldId id="320" r:id="rId70"/>
    <p:sldId id="321" r:id="rId71"/>
    <p:sldId id="322" r:id="rId72"/>
    <p:sldId id="323" r:id="rId73"/>
    <p:sldId id="324" r:id="rId74"/>
    <p:sldId id="325" r:id="rId75"/>
    <p:sldId id="326" r:id="rId76"/>
    <p:sldId id="327" r:id="rId77"/>
    <p:sldId id="293" r:id="rId78"/>
    <p:sldId id="364"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98"/>
    <p:restoredTop sz="70573"/>
  </p:normalViewPr>
  <p:slideViewPr>
    <p:cSldViewPr snapToGrid="0" snapToObjects="1">
      <p:cViewPr varScale="1">
        <p:scale>
          <a:sx n="78" d="100"/>
          <a:sy n="78" d="100"/>
        </p:scale>
        <p:origin x="8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Sheet1!$B$7</c:f>
              <c:strCache>
                <c:ptCount val="1"/>
                <c:pt idx="0">
                  <c:v>Renal Clearance</c:v>
                </c:pt>
              </c:strCache>
            </c:strRef>
          </c:tx>
          <c:spPr>
            <a:solidFill>
              <a:srgbClr val="FF00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Sheet1!$C$6:$F$6</c:f>
              <c:strCache>
                <c:ptCount val="4"/>
                <c:pt idx="0">
                  <c:v>Dabigatran</c:v>
                </c:pt>
                <c:pt idx="1">
                  <c:v>Edoxaban</c:v>
                </c:pt>
                <c:pt idx="2">
                  <c:v>Rivaroxaban </c:v>
                </c:pt>
                <c:pt idx="3">
                  <c:v>Apixaban</c:v>
                </c:pt>
              </c:strCache>
            </c:strRef>
          </c:cat>
          <c:val>
            <c:numRef>
              <c:f>Sheet1!$C$7:$F$7</c:f>
              <c:numCache>
                <c:formatCode>0%</c:formatCode>
                <c:ptCount val="4"/>
                <c:pt idx="0">
                  <c:v>0.8</c:v>
                </c:pt>
                <c:pt idx="1">
                  <c:v>0.35</c:v>
                </c:pt>
                <c:pt idx="2">
                  <c:v>0.33</c:v>
                </c:pt>
                <c:pt idx="3">
                  <c:v>0.25</c:v>
                </c:pt>
              </c:numCache>
            </c:numRef>
          </c:val>
          <c:extLst>
            <c:ext xmlns:c16="http://schemas.microsoft.com/office/drawing/2014/chart" uri="{C3380CC4-5D6E-409C-BE32-E72D297353CC}">
              <c16:uniqueId val="{00000000-3E82-4EAC-A8E7-08F18F067FC9}"/>
            </c:ext>
          </c:extLst>
        </c:ser>
        <c:dLbls>
          <c:dLblPos val="inEnd"/>
          <c:showLegendKey val="0"/>
          <c:showVal val="1"/>
          <c:showCatName val="0"/>
          <c:showSerName val="0"/>
          <c:showPercent val="0"/>
          <c:showBubbleSize val="0"/>
        </c:dLbls>
        <c:gapWidth val="65"/>
        <c:axId val="289169080"/>
        <c:axId val="289170064"/>
      </c:barChart>
      <c:catAx>
        <c:axId val="289169080"/>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0" i="0" u="none" strike="noStrike" kern="1200" cap="all" baseline="0">
                <a:solidFill>
                  <a:schemeClr val="dk1">
                    <a:lumMod val="75000"/>
                    <a:lumOff val="25000"/>
                  </a:schemeClr>
                </a:solidFill>
                <a:latin typeface="+mn-lt"/>
                <a:ea typeface="+mn-ea"/>
                <a:cs typeface="+mn-cs"/>
              </a:defRPr>
            </a:pPr>
            <a:endParaRPr lang="en-US"/>
          </a:p>
        </c:txPr>
        <c:crossAx val="289170064"/>
        <c:crosses val="autoZero"/>
        <c:auto val="1"/>
        <c:lblAlgn val="ctr"/>
        <c:lblOffset val="100"/>
        <c:noMultiLvlLbl val="0"/>
      </c:catAx>
      <c:valAx>
        <c:axId val="28917006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28916908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Sheet1!$B$7</c:f>
              <c:strCache>
                <c:ptCount val="1"/>
                <c:pt idx="0">
                  <c:v>Renal Clearance</c:v>
                </c:pt>
              </c:strCache>
            </c:strRef>
          </c:tx>
          <c:spPr>
            <a:solidFill>
              <a:schemeClr val="bg2"/>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Sheet1!$C$6:$F$6</c:f>
              <c:strCache>
                <c:ptCount val="4"/>
                <c:pt idx="0">
                  <c:v>Dabigatran</c:v>
                </c:pt>
                <c:pt idx="1">
                  <c:v>Edoxaban</c:v>
                </c:pt>
                <c:pt idx="2">
                  <c:v>Rivaroxaban </c:v>
                </c:pt>
                <c:pt idx="3">
                  <c:v>Apixaban</c:v>
                </c:pt>
              </c:strCache>
            </c:strRef>
          </c:cat>
          <c:val>
            <c:numRef>
              <c:f>Sheet1!$C$7:$F$7</c:f>
              <c:numCache>
                <c:formatCode>0%</c:formatCode>
                <c:ptCount val="4"/>
                <c:pt idx="0">
                  <c:v>0.8</c:v>
                </c:pt>
                <c:pt idx="1">
                  <c:v>0.35</c:v>
                </c:pt>
                <c:pt idx="2">
                  <c:v>0.33</c:v>
                </c:pt>
                <c:pt idx="3">
                  <c:v>0.25</c:v>
                </c:pt>
              </c:numCache>
            </c:numRef>
          </c:val>
          <c:extLst>
            <c:ext xmlns:c16="http://schemas.microsoft.com/office/drawing/2014/chart" uri="{C3380CC4-5D6E-409C-BE32-E72D297353CC}">
              <c16:uniqueId val="{00000000-5BD7-4608-8208-9AD5C50E311C}"/>
            </c:ext>
          </c:extLst>
        </c:ser>
        <c:dLbls>
          <c:dLblPos val="inEnd"/>
          <c:showLegendKey val="0"/>
          <c:showVal val="1"/>
          <c:showCatName val="0"/>
          <c:showSerName val="0"/>
          <c:showPercent val="0"/>
          <c:showBubbleSize val="0"/>
        </c:dLbls>
        <c:gapWidth val="65"/>
        <c:axId val="289169080"/>
        <c:axId val="289170064"/>
      </c:barChart>
      <c:catAx>
        <c:axId val="289169080"/>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0" i="0" u="none" strike="noStrike" kern="1200" cap="all" baseline="0">
                <a:solidFill>
                  <a:schemeClr val="dk1">
                    <a:lumMod val="75000"/>
                    <a:lumOff val="25000"/>
                  </a:schemeClr>
                </a:solidFill>
                <a:latin typeface="+mn-lt"/>
                <a:ea typeface="+mn-ea"/>
                <a:cs typeface="+mn-cs"/>
              </a:defRPr>
            </a:pPr>
            <a:endParaRPr lang="en-US"/>
          </a:p>
        </c:txPr>
        <c:crossAx val="289170064"/>
        <c:crosses val="autoZero"/>
        <c:auto val="1"/>
        <c:lblAlgn val="ctr"/>
        <c:lblOffset val="100"/>
        <c:noMultiLvlLbl val="0"/>
      </c:catAx>
      <c:valAx>
        <c:axId val="28917006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28916908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937145-A71F-C448-8570-EE61473005FD}" type="datetimeFigureOut">
              <a:rPr lang="en-US" smtClean="0"/>
              <a:t>7/27/2020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BFF28-514D-B44A-AE0E-9B98FC46768C}" type="slidenum">
              <a:rPr lang="en-US" smtClean="0"/>
              <a:t>‹#›</a:t>
            </a:fld>
            <a:endParaRPr lang="en-US" dirty="0"/>
          </a:p>
        </p:txBody>
      </p:sp>
    </p:spTree>
    <p:extLst>
      <p:ext uri="{BB962C8B-B14F-4D97-AF65-F5344CB8AC3E}">
        <p14:creationId xmlns:p14="http://schemas.microsoft.com/office/powerpoint/2010/main" val="450395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file:///\\contents\warfarin-drug-information%3fsearch=direct+oral+anticoagulants&amp;topicRef=1370&amp;source=see_link"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file:///\\contents\direct-oral-anticoagulants-doacs-and-parenteral-direct-acting-anticoagulants-dosing-and-adverse-effects\abstract\21"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BFF28-514D-B44A-AE0E-9B98FC46768C}" type="slidenum">
              <a:rPr lang="en-US" smtClean="0"/>
              <a:t>1</a:t>
            </a:fld>
            <a:endParaRPr lang="en-US" dirty="0"/>
          </a:p>
        </p:txBody>
      </p:sp>
    </p:spTree>
    <p:extLst>
      <p:ext uri="{BB962C8B-B14F-4D97-AF65-F5344CB8AC3E}">
        <p14:creationId xmlns:p14="http://schemas.microsoft.com/office/powerpoint/2010/main" val="3507515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444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Fondaparinux</a:t>
            </a:r>
            <a:r>
              <a:rPr lang="en-US" baseline="0" dirty="0" smtClean="0"/>
              <a:t> Calisto</a:t>
            </a:r>
            <a:endParaRPr lang="en-US" dirty="0"/>
          </a:p>
        </p:txBody>
      </p:sp>
      <p:sp>
        <p:nvSpPr>
          <p:cNvPr id="4" name="Slide Number Placeholder 3"/>
          <p:cNvSpPr>
            <a:spLocks noGrp="1"/>
          </p:cNvSpPr>
          <p:nvPr>
            <p:ph type="sldNum" sz="quarter" idx="10"/>
          </p:nvPr>
        </p:nvSpPr>
        <p:spPr/>
        <p:txBody>
          <a:bodyPr/>
          <a:lstStyle/>
          <a:p>
            <a:fld id="{E02BFF28-514D-B44A-AE0E-9B98FC46768C}" type="slidenum">
              <a:rPr lang="en-US" smtClean="0"/>
              <a:t>13</a:t>
            </a:fld>
            <a:endParaRPr lang="en-US" dirty="0"/>
          </a:p>
        </p:txBody>
      </p:sp>
    </p:spTree>
    <p:extLst>
      <p:ext uri="{BB962C8B-B14F-4D97-AF65-F5344CB8AC3E}">
        <p14:creationId xmlns:p14="http://schemas.microsoft.com/office/powerpoint/2010/main" val="3498898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EB69D-3092-4B59-8B2C-48605AB83B2B}" type="slidenum">
              <a:rPr lang="en-US" smtClean="0"/>
              <a:t>15</a:t>
            </a:fld>
            <a:endParaRPr lang="en-US"/>
          </a:p>
        </p:txBody>
      </p:sp>
    </p:spTree>
    <p:extLst>
      <p:ext uri="{BB962C8B-B14F-4D97-AF65-F5344CB8AC3E}">
        <p14:creationId xmlns:p14="http://schemas.microsoft.com/office/powerpoint/2010/main" val="161142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EB69D-3092-4B59-8B2C-48605AB83B2B}" type="slidenum">
              <a:rPr lang="en-US" smtClean="0"/>
              <a:t>16</a:t>
            </a:fld>
            <a:endParaRPr lang="en-US"/>
          </a:p>
        </p:txBody>
      </p:sp>
    </p:spTree>
    <p:extLst>
      <p:ext uri="{BB962C8B-B14F-4D97-AF65-F5344CB8AC3E}">
        <p14:creationId xmlns:p14="http://schemas.microsoft.com/office/powerpoint/2010/main" val="1948758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EB69D-3092-4B59-8B2C-48605AB83B2B}" type="slidenum">
              <a:rPr lang="en-US" smtClean="0"/>
              <a:t>17</a:t>
            </a:fld>
            <a:endParaRPr lang="en-US"/>
          </a:p>
        </p:txBody>
      </p:sp>
    </p:spTree>
    <p:extLst>
      <p:ext uri="{BB962C8B-B14F-4D97-AF65-F5344CB8AC3E}">
        <p14:creationId xmlns:p14="http://schemas.microsoft.com/office/powerpoint/2010/main" val="716571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EB69D-3092-4B59-8B2C-48605AB83B2B}" type="slidenum">
              <a:rPr lang="en-US" smtClean="0"/>
              <a:t>18</a:t>
            </a:fld>
            <a:endParaRPr lang="en-US"/>
          </a:p>
        </p:txBody>
      </p:sp>
    </p:spTree>
    <p:extLst>
      <p:ext uri="{BB962C8B-B14F-4D97-AF65-F5344CB8AC3E}">
        <p14:creationId xmlns:p14="http://schemas.microsoft.com/office/powerpoint/2010/main" val="1137178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EB69D-3092-4B59-8B2C-48605AB83B2B}" type="slidenum">
              <a:rPr lang="en-US" smtClean="0"/>
              <a:t>19</a:t>
            </a:fld>
            <a:endParaRPr lang="en-US"/>
          </a:p>
        </p:txBody>
      </p:sp>
    </p:spTree>
    <p:extLst>
      <p:ext uri="{BB962C8B-B14F-4D97-AF65-F5344CB8AC3E}">
        <p14:creationId xmlns:p14="http://schemas.microsoft.com/office/powerpoint/2010/main" val="1525240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anose="020B0604020202020204" pitchFamily="34" charset="0"/>
              <a:buChar char="•"/>
            </a:pPr>
            <a:r>
              <a:rPr lang="en-US" altLang="en-US" sz="1200" dirty="0" smtClean="0">
                <a:latin typeface="Arial" panose="020B0604020202020204" pitchFamily="34" charset="0"/>
              </a:rPr>
              <a:t> Moderate claudication to CLI</a:t>
            </a:r>
          </a:p>
          <a:p>
            <a:pPr eaLnBrk="1" hangingPunct="1">
              <a:buFont typeface="Arial" panose="020B0604020202020204" pitchFamily="34" charset="0"/>
              <a:buChar char="•"/>
            </a:pPr>
            <a:endParaRPr lang="en-US" altLang="en-US" sz="1200" dirty="0" smtClean="0">
              <a:latin typeface="Arial" panose="020B0604020202020204" pitchFamily="34" charset="0"/>
            </a:endParaRPr>
          </a:p>
          <a:p>
            <a:pPr eaLnBrk="1" hangingPunct="1">
              <a:buFont typeface="Arial" panose="020B0604020202020204" pitchFamily="34" charset="0"/>
              <a:buChar char="•"/>
            </a:pPr>
            <a:r>
              <a:rPr lang="en-US" altLang="en-US" sz="1200" dirty="0" smtClean="0">
                <a:latin typeface="Arial" panose="020B0604020202020204" pitchFamily="34" charset="0"/>
              </a:rPr>
              <a:t>Technically successful revascularization procedure within 10 days</a:t>
            </a:r>
          </a:p>
          <a:p>
            <a:pPr eaLnBrk="1" hangingPunct="1">
              <a:buFont typeface="Arial" panose="020B0604020202020204" pitchFamily="34" charset="0"/>
              <a:buChar char="•"/>
            </a:pPr>
            <a:endParaRPr lang="en-US" altLang="en-US" sz="1200" dirty="0" smtClean="0">
              <a:latin typeface="Arial" panose="020B0604020202020204" pitchFamily="34" charset="0"/>
            </a:endParaRPr>
          </a:p>
          <a:p>
            <a:pPr eaLnBrk="1" hangingPunct="1">
              <a:buFont typeface="Arial" panose="020B0604020202020204" pitchFamily="34" charset="0"/>
              <a:buChar char="•"/>
            </a:pPr>
            <a:r>
              <a:rPr lang="en-US" altLang="en-US" sz="1200" dirty="0" err="1" smtClean="0">
                <a:latin typeface="Arial" panose="020B0604020202020204" pitchFamily="34" charset="0"/>
              </a:rPr>
              <a:t>Infrainguinal</a:t>
            </a:r>
            <a:r>
              <a:rPr lang="en-US" altLang="en-US" sz="1200" dirty="0" smtClean="0">
                <a:latin typeface="Arial" panose="020B0604020202020204" pitchFamily="34" charset="0"/>
              </a:rPr>
              <a:t> PAD, &gt; 50yo, </a:t>
            </a:r>
            <a:r>
              <a:rPr lang="en-US" altLang="en-US" sz="1200" dirty="0" err="1" smtClean="0">
                <a:latin typeface="Arial" panose="020B0604020202020204" pitchFamily="34" charset="0"/>
              </a:rPr>
              <a:t>abn</a:t>
            </a:r>
            <a:r>
              <a:rPr lang="en-US" altLang="en-US" sz="1200" dirty="0" smtClean="0">
                <a:latin typeface="Arial" panose="020B0604020202020204" pitchFamily="34" charset="0"/>
              </a:rPr>
              <a:t> ABIs</a:t>
            </a:r>
          </a:p>
          <a:p>
            <a:pPr eaLnBrk="1" hangingPunct="1">
              <a:buFont typeface="Arial" panose="020B0604020202020204" pitchFamily="34" charset="0"/>
              <a:buChar char="•"/>
            </a:pPr>
            <a:endParaRPr lang="en-US" altLang="en-US" sz="1200" dirty="0" smtClean="0">
              <a:latin typeface="Arial" panose="020B0604020202020204" pitchFamily="34" charset="0"/>
            </a:endParaRPr>
          </a:p>
          <a:p>
            <a:pPr eaLnBrk="1" hangingPunct="1">
              <a:buFont typeface="Arial" panose="020B0604020202020204" pitchFamily="34" charset="0"/>
              <a:buChar char="•"/>
            </a:pPr>
            <a:r>
              <a:rPr lang="en-US" altLang="en-US" sz="1200" dirty="0" smtClean="0">
                <a:latin typeface="Arial" panose="020B0604020202020204" pitchFamily="34" charset="0"/>
              </a:rPr>
              <a:t> Aug 2015 – Jan 2018 enrollment (n=6564)</a:t>
            </a:r>
          </a:p>
          <a:p>
            <a:endParaRPr lang="en-US" dirty="0"/>
          </a:p>
        </p:txBody>
      </p:sp>
      <p:sp>
        <p:nvSpPr>
          <p:cNvPr id="4" name="Slide Number Placeholder 3"/>
          <p:cNvSpPr>
            <a:spLocks noGrp="1"/>
          </p:cNvSpPr>
          <p:nvPr>
            <p:ph type="sldNum" sz="quarter" idx="10"/>
          </p:nvPr>
        </p:nvSpPr>
        <p:spPr/>
        <p:txBody>
          <a:bodyPr/>
          <a:lstStyle/>
          <a:p>
            <a:fld id="{686EB69D-3092-4B59-8B2C-48605AB83B2B}" type="slidenum">
              <a:rPr lang="en-US" smtClean="0"/>
              <a:t>20</a:t>
            </a:fld>
            <a:endParaRPr lang="en-US"/>
          </a:p>
        </p:txBody>
      </p:sp>
    </p:spTree>
    <p:extLst>
      <p:ext uri="{BB962C8B-B14F-4D97-AF65-F5344CB8AC3E}">
        <p14:creationId xmlns:p14="http://schemas.microsoft.com/office/powerpoint/2010/main" val="1978133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EB69D-3092-4B59-8B2C-48605AB83B2B}" type="slidenum">
              <a:rPr lang="en-US" smtClean="0"/>
              <a:t>22</a:t>
            </a:fld>
            <a:endParaRPr lang="en-US"/>
          </a:p>
        </p:txBody>
      </p:sp>
    </p:spTree>
    <p:extLst>
      <p:ext uri="{BB962C8B-B14F-4D97-AF65-F5344CB8AC3E}">
        <p14:creationId xmlns:p14="http://schemas.microsoft.com/office/powerpoint/2010/main" val="2620575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EB69D-3092-4B59-8B2C-48605AB83B2B}" type="slidenum">
              <a:rPr lang="en-US" smtClean="0"/>
              <a:t>23</a:t>
            </a:fld>
            <a:endParaRPr lang="en-US"/>
          </a:p>
        </p:txBody>
      </p:sp>
    </p:spTree>
    <p:extLst>
      <p:ext uri="{BB962C8B-B14F-4D97-AF65-F5344CB8AC3E}">
        <p14:creationId xmlns:p14="http://schemas.microsoft.com/office/powerpoint/2010/main" val="2663443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BFF28-514D-B44A-AE0E-9B98FC46768C}" type="slidenum">
              <a:rPr lang="en-US" smtClean="0"/>
              <a:t>2</a:t>
            </a:fld>
            <a:endParaRPr lang="en-US" dirty="0"/>
          </a:p>
        </p:txBody>
      </p:sp>
    </p:spTree>
    <p:extLst>
      <p:ext uri="{BB962C8B-B14F-4D97-AF65-F5344CB8AC3E}">
        <p14:creationId xmlns:p14="http://schemas.microsoft.com/office/powerpoint/2010/main" val="990885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EB69D-3092-4B59-8B2C-48605AB83B2B}" type="slidenum">
              <a:rPr lang="en-US" smtClean="0"/>
              <a:t>24</a:t>
            </a:fld>
            <a:endParaRPr lang="en-US"/>
          </a:p>
        </p:txBody>
      </p:sp>
    </p:spTree>
    <p:extLst>
      <p:ext uri="{BB962C8B-B14F-4D97-AF65-F5344CB8AC3E}">
        <p14:creationId xmlns:p14="http://schemas.microsoft.com/office/powerpoint/2010/main" val="1490964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EB69D-3092-4B59-8B2C-48605AB83B2B}" type="slidenum">
              <a:rPr lang="en-US" smtClean="0"/>
              <a:t>25</a:t>
            </a:fld>
            <a:endParaRPr lang="en-US"/>
          </a:p>
        </p:txBody>
      </p:sp>
    </p:spTree>
    <p:extLst>
      <p:ext uri="{BB962C8B-B14F-4D97-AF65-F5344CB8AC3E}">
        <p14:creationId xmlns:p14="http://schemas.microsoft.com/office/powerpoint/2010/main" val="2685275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EB69D-3092-4B59-8B2C-48605AB83B2B}" type="slidenum">
              <a:rPr lang="en-US" smtClean="0"/>
              <a:t>26</a:t>
            </a:fld>
            <a:endParaRPr lang="en-US"/>
          </a:p>
        </p:txBody>
      </p:sp>
    </p:spTree>
    <p:extLst>
      <p:ext uri="{BB962C8B-B14F-4D97-AF65-F5344CB8AC3E}">
        <p14:creationId xmlns:p14="http://schemas.microsoft.com/office/powerpoint/2010/main" val="521360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EB69D-3092-4B59-8B2C-48605AB83B2B}" type="slidenum">
              <a:rPr lang="en-US" smtClean="0"/>
              <a:t>27</a:t>
            </a:fld>
            <a:endParaRPr lang="en-US"/>
          </a:p>
        </p:txBody>
      </p:sp>
    </p:spTree>
    <p:extLst>
      <p:ext uri="{BB962C8B-B14F-4D97-AF65-F5344CB8AC3E}">
        <p14:creationId xmlns:p14="http://schemas.microsoft.com/office/powerpoint/2010/main" val="1457276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EB69D-3092-4B59-8B2C-48605AB83B2B}" type="slidenum">
              <a:rPr lang="en-US" smtClean="0"/>
              <a:t>28</a:t>
            </a:fld>
            <a:endParaRPr lang="en-US"/>
          </a:p>
        </p:txBody>
      </p:sp>
    </p:spTree>
    <p:extLst>
      <p:ext uri="{BB962C8B-B14F-4D97-AF65-F5344CB8AC3E}">
        <p14:creationId xmlns:p14="http://schemas.microsoft.com/office/powerpoint/2010/main" val="691554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0654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5041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7433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504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5595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b="1" kern="1200" dirty="0">
                <a:solidFill>
                  <a:schemeClr val="tx1"/>
                </a:solidFill>
                <a:effectLst/>
                <a:latin typeface="+mn-lt"/>
                <a:ea typeface="+mn-ea"/>
                <a:cs typeface="+mn-cs"/>
              </a:rPr>
              <a:t>Thrombin</a:t>
            </a:r>
            <a:r>
              <a:rPr lang="en-US" sz="1200" kern="1200" dirty="0">
                <a:solidFill>
                  <a:schemeClr val="tx1"/>
                </a:solidFill>
                <a:effectLst/>
                <a:latin typeface="+mn-lt"/>
                <a:ea typeface="+mn-ea"/>
                <a:cs typeface="+mn-cs"/>
              </a:rPr>
              <a:t> – Thrombin (factor </a:t>
            </a:r>
            <a:r>
              <a:rPr lang="en-US" sz="1200" kern="1200" dirty="0" err="1">
                <a:solidFill>
                  <a:schemeClr val="tx1"/>
                </a:solidFill>
                <a:effectLst/>
                <a:latin typeface="+mn-lt"/>
                <a:ea typeface="+mn-ea"/>
                <a:cs typeface="+mn-cs"/>
              </a:rPr>
              <a:t>IIa</a:t>
            </a:r>
            <a:r>
              <a:rPr lang="en-US" sz="1200" kern="1200" dirty="0">
                <a:solidFill>
                  <a:schemeClr val="tx1"/>
                </a:solidFill>
                <a:effectLst/>
                <a:latin typeface="+mn-lt"/>
                <a:ea typeface="+mn-ea"/>
                <a:cs typeface="+mn-cs"/>
              </a:rPr>
              <a:t>) is the final enzyme of the clotting cascade that produces fibrin; it is formed by the proteolytic cleavage of prothrombin by factor </a:t>
            </a:r>
            <a:r>
              <a:rPr lang="en-US" sz="1200" kern="1200" dirty="0" err="1">
                <a:solidFill>
                  <a:schemeClr val="tx1"/>
                </a:solidFill>
                <a:effectLst/>
                <a:latin typeface="+mn-lt"/>
                <a:ea typeface="+mn-ea"/>
                <a:cs typeface="+mn-cs"/>
              </a:rPr>
              <a:t>Xa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bival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argatroban</a:t>
            </a:r>
            <a:r>
              <a:rPr lang="en-US" sz="1200" kern="1200" dirty="0">
                <a:solidFill>
                  <a:schemeClr val="tx1"/>
                </a:solidFill>
                <a:effectLst/>
                <a:latin typeface="+mn-lt"/>
                <a:ea typeface="+mn-ea"/>
                <a:cs typeface="+mn-cs"/>
              </a:rPr>
              <a:t>, dabigatran)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-Factor </a:t>
            </a:r>
            <a:r>
              <a:rPr lang="en-US" sz="1200" b="1" kern="1200" dirty="0" err="1">
                <a:solidFill>
                  <a:schemeClr val="tx1"/>
                </a:solidFill>
                <a:effectLst/>
                <a:latin typeface="+mn-lt"/>
                <a:ea typeface="+mn-ea"/>
                <a:cs typeface="+mn-cs"/>
              </a:rPr>
              <a:t>Xa</a:t>
            </a:r>
            <a:r>
              <a:rPr lang="en-US" sz="1200" kern="1200" dirty="0">
                <a:solidFill>
                  <a:schemeClr val="tx1"/>
                </a:solidFill>
                <a:effectLst/>
                <a:latin typeface="+mn-lt"/>
                <a:ea typeface="+mn-ea"/>
                <a:cs typeface="+mn-cs"/>
              </a:rPr>
              <a:t> – Factor </a:t>
            </a:r>
            <a:r>
              <a:rPr lang="en-US" sz="1200" kern="1200" dirty="0" err="1">
                <a:solidFill>
                  <a:schemeClr val="tx1"/>
                </a:solidFill>
                <a:effectLst/>
                <a:latin typeface="+mn-lt"/>
                <a:ea typeface="+mn-ea"/>
                <a:cs typeface="+mn-cs"/>
              </a:rPr>
              <a:t>Xa</a:t>
            </a:r>
            <a:r>
              <a:rPr lang="en-US" sz="1200" kern="1200" dirty="0">
                <a:solidFill>
                  <a:schemeClr val="tx1"/>
                </a:solidFill>
                <a:effectLst/>
                <a:latin typeface="+mn-lt"/>
                <a:ea typeface="+mn-ea"/>
                <a:cs typeface="+mn-cs"/>
              </a:rPr>
              <a:t> acts immediately upstream of thrombin in the clotting cascade, at the convergence point of the intrinsic and extrinsic coagulation pathways (rivaroxaban, apixaban, </a:t>
            </a:r>
            <a:r>
              <a:rPr lang="en-US" sz="1200" kern="1200" dirty="0" err="1">
                <a:solidFill>
                  <a:schemeClr val="tx1"/>
                </a:solidFill>
                <a:effectLst/>
                <a:latin typeface="+mn-lt"/>
                <a:ea typeface="+mn-ea"/>
                <a:cs typeface="+mn-cs"/>
              </a:rPr>
              <a:t>edoxaban</a:t>
            </a:r>
            <a:r>
              <a:rPr lang="en-US" sz="1200" kern="1200" dirty="0">
                <a:solidFill>
                  <a:schemeClr val="tx1"/>
                </a:solidFill>
                <a:effectLst/>
                <a:latin typeface="+mn-lt"/>
                <a:ea typeface="+mn-ea"/>
                <a:cs typeface="+mn-cs"/>
              </a:rPr>
              <a:t>, betrixaban)</a:t>
            </a:r>
          </a:p>
          <a:p>
            <a:endParaRPr lang="en-US" dirty="0"/>
          </a:p>
        </p:txBody>
      </p:sp>
      <p:sp>
        <p:nvSpPr>
          <p:cNvPr id="4" name="Slide Number Placeholder 3"/>
          <p:cNvSpPr>
            <a:spLocks noGrp="1"/>
          </p:cNvSpPr>
          <p:nvPr>
            <p:ph type="sldNum" sz="quarter" idx="5"/>
          </p:nvPr>
        </p:nvSpPr>
        <p:spPr/>
        <p:txBody>
          <a:bodyPr/>
          <a:lstStyle/>
          <a:p>
            <a:fld id="{E02BFF28-514D-B44A-AE0E-9B98FC46768C}" type="slidenum">
              <a:rPr lang="en-US" smtClean="0"/>
              <a:t>3</a:t>
            </a:fld>
            <a:endParaRPr lang="en-US" dirty="0"/>
          </a:p>
        </p:txBody>
      </p:sp>
    </p:spTree>
    <p:extLst>
      <p:ext uri="{BB962C8B-B14F-4D97-AF65-F5344CB8AC3E}">
        <p14:creationId xmlns:p14="http://schemas.microsoft.com/office/powerpoint/2010/main" val="2610703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2019 meta-analysis that included 45 trials (34,000 patients, most with atrial fibrillation) reported a statistically significant benefit over </a:t>
            </a:r>
            <a:r>
              <a:rPr lang="en-US" sz="1200" u="sng" kern="1200" dirty="0">
                <a:solidFill>
                  <a:schemeClr val="tx1"/>
                </a:solidFill>
                <a:effectLst/>
                <a:latin typeface="+mn-lt"/>
                <a:ea typeface="+mn-ea"/>
                <a:cs typeface="+mn-cs"/>
                <a:hlinkClick r:id="rId3"/>
              </a:rPr>
              <a:t>warfarin</a:t>
            </a:r>
            <a:r>
              <a:rPr lang="en-US" sz="1200" kern="1200" dirty="0">
                <a:solidFill>
                  <a:schemeClr val="tx1"/>
                </a:solidFill>
                <a:effectLst/>
                <a:latin typeface="+mn-lt"/>
                <a:ea typeface="+mn-ea"/>
                <a:cs typeface="+mn-cs"/>
              </a:rPr>
              <a:t> in reducing the risk of stroke in those with atrial fibrillation who had mild-to-moderate renal impairment (risk ratio [RR], 0.79; 95% CI 0.66-0.93), without an obvious increase in bleeding (RR for major bleeding, 0.80; 95% CI 0.61-1.04; RR for intracranial hemorrhage [ICH], 0.49; 95% CI 0.30-0.80) and a trend toward improved survival (RR, 0.88; 95% CI 0.78-0.99) [</a:t>
            </a:r>
            <a:r>
              <a:rPr lang="en-US" sz="1200" u="sng" kern="1200" dirty="0">
                <a:solidFill>
                  <a:schemeClr val="tx1"/>
                </a:solidFill>
                <a:effectLst/>
                <a:latin typeface="+mn-lt"/>
                <a:ea typeface="+mn-ea"/>
                <a:cs typeface="+mn-cs"/>
                <a:hlinkClick r:id="rId4"/>
              </a:rPr>
              <a:t>21</a:t>
            </a:r>
            <a:r>
              <a:rPr lang="en-US" sz="1200" kern="1200" dirty="0">
                <a:solidFill>
                  <a:schemeClr val="tx1"/>
                </a:solidFill>
                <a:effectLst/>
                <a:latin typeface="+mn-lt"/>
                <a:ea typeface="+mn-ea"/>
                <a:cs typeface="+mn-cs"/>
              </a:rPr>
              <a:t>]. These findings are similar to the general population without renal insufficiency. The benefits and harms of DOACs over warfarin in individuals with VTE were uncertain, and individuals with end-stage kidney disease (estimated glomerular filtration rate &lt;15 mL/minute/1.73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or creatinine clearance &lt;20 mL/minute) were mostly excluded.</a:t>
            </a:r>
          </a:p>
          <a:p>
            <a:endParaRPr lang="en-US" dirty="0"/>
          </a:p>
          <a:p>
            <a:endParaRPr lang="en-US" dirty="0"/>
          </a:p>
          <a:p>
            <a:r>
              <a:rPr lang="en-US" dirty="0"/>
              <a:t>-Warfarin generally preferred if Cr clearance is &lt; 30 and DOACs are contraindicated for </a:t>
            </a:r>
            <a:r>
              <a:rPr lang="en-US" dirty="0" err="1"/>
              <a:t>CrCL</a:t>
            </a:r>
            <a:r>
              <a:rPr lang="en-US" dirty="0"/>
              <a:t> &lt; 15.  </a:t>
            </a:r>
          </a:p>
        </p:txBody>
      </p:sp>
      <p:sp>
        <p:nvSpPr>
          <p:cNvPr id="4" name="Slide Number Placeholder 3"/>
          <p:cNvSpPr>
            <a:spLocks noGrp="1"/>
          </p:cNvSpPr>
          <p:nvPr>
            <p:ph type="sldNum" sz="quarter" idx="5"/>
          </p:nvPr>
        </p:nvSpPr>
        <p:spPr/>
        <p:txBody>
          <a:bodyPr/>
          <a:lstStyle/>
          <a:p>
            <a:fld id="{E02BFF28-514D-B44A-AE0E-9B98FC46768C}" type="slidenum">
              <a:rPr lang="en-US" smtClean="0"/>
              <a:t>35</a:t>
            </a:fld>
            <a:endParaRPr lang="en-US" dirty="0"/>
          </a:p>
        </p:txBody>
      </p:sp>
    </p:spTree>
    <p:extLst>
      <p:ext uri="{BB962C8B-B14F-4D97-AF65-F5344CB8AC3E}">
        <p14:creationId xmlns:p14="http://schemas.microsoft.com/office/powerpoint/2010/main" val="3696561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xfrm>
            <a:off x="406400" y="696913"/>
            <a:ext cx="6197600" cy="3486150"/>
          </a:xfrm>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ECT – </a:t>
            </a:r>
            <a:r>
              <a:rPr lang="en-US" altLang="en-US" dirty="0" err="1" smtClean="0"/>
              <a:t>Ecarin</a:t>
            </a:r>
            <a:r>
              <a:rPr lang="en-US" altLang="en-US" dirty="0" smtClean="0"/>
              <a:t> Clotting Time, ECA – </a:t>
            </a:r>
            <a:r>
              <a:rPr lang="en-US" altLang="en-US" dirty="0" err="1" smtClean="0"/>
              <a:t>Ecarin</a:t>
            </a:r>
            <a:r>
              <a:rPr lang="en-US" altLang="en-US" dirty="0" smtClean="0"/>
              <a:t> Chromogenic Assay, TT – Thrombin</a:t>
            </a:r>
            <a:r>
              <a:rPr lang="en-US" altLang="en-US" baseline="0" dirty="0" smtClean="0"/>
              <a:t> time</a:t>
            </a:r>
            <a:endParaRPr lang="en-US" altLang="en-US" dirty="0" smtClean="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4538" indent="-285750">
              <a:spcBef>
                <a:spcPct val="30000"/>
              </a:spcBef>
              <a:defRPr sz="1200">
                <a:solidFill>
                  <a:schemeClr val="tx1"/>
                </a:solidFill>
                <a:latin typeface="Times New Roman" panose="02020603050405020304" pitchFamily="18" charset="0"/>
              </a:defRPr>
            </a:lvl2pPr>
            <a:lvl3pPr marL="1144588" indent="-228600">
              <a:spcBef>
                <a:spcPct val="30000"/>
              </a:spcBef>
              <a:defRPr sz="1200">
                <a:solidFill>
                  <a:schemeClr val="tx1"/>
                </a:solidFill>
                <a:latin typeface="Times New Roman" panose="02020603050405020304" pitchFamily="18" charset="0"/>
              </a:defRPr>
            </a:lvl3pPr>
            <a:lvl4pPr marL="1603375" indent="-228600">
              <a:spcBef>
                <a:spcPct val="30000"/>
              </a:spcBef>
              <a:defRPr sz="1200">
                <a:solidFill>
                  <a:schemeClr val="tx1"/>
                </a:solidFill>
                <a:latin typeface="Times New Roman" panose="02020603050405020304" pitchFamily="18" charset="0"/>
              </a:defRPr>
            </a:lvl4pPr>
            <a:lvl5pPr marL="2060575" indent="-228600">
              <a:spcBef>
                <a:spcPct val="30000"/>
              </a:spcBef>
              <a:defRPr sz="1200">
                <a:solidFill>
                  <a:schemeClr val="tx1"/>
                </a:solidFill>
                <a:latin typeface="Times New Roman" panose="02020603050405020304" pitchFamily="18" charset="0"/>
              </a:defRPr>
            </a:lvl5pPr>
            <a:lvl6pPr marL="2517775"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497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3217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937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669451-9FEA-42E3-8596-A70F496A35E6}"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71902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8382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7493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2555875" y="644525"/>
            <a:ext cx="4173538" cy="2347913"/>
          </a:xfr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6A9DA3C-F933-4339-80DE-33A76583B9CC}" type="slidenum">
              <a:rPr kumimoji="0" 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884408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9446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37284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BFF28-514D-B44A-AE0E-9B98FC46768C}" type="slidenum">
              <a:rPr lang="en-US" smtClean="0"/>
              <a:t>46</a:t>
            </a:fld>
            <a:endParaRPr lang="en-US" dirty="0"/>
          </a:p>
        </p:txBody>
      </p:sp>
    </p:spTree>
    <p:extLst>
      <p:ext uri="{BB962C8B-B14F-4D97-AF65-F5344CB8AC3E}">
        <p14:creationId xmlns:p14="http://schemas.microsoft.com/office/powerpoint/2010/main" val="2959851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1998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187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503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221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11866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82748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4194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11147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29094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164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66710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34972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124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686EB69D-3092-4B59-8B2C-48605AB83B2B}"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156917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r>
              <a:rPr lang="en-US" dirty="0" smtClean="0"/>
              <a:t>One way to monitor bleeding </a:t>
            </a:r>
            <a:r>
              <a:rPr lang="en-US" dirty="0" err="1" smtClean="0"/>
              <a:t>intraoperaively</a:t>
            </a:r>
            <a:r>
              <a:rPr lang="en-US" dirty="0" smtClean="0"/>
              <a:t> and adjust the resuscitation accordingly is </a:t>
            </a:r>
            <a:r>
              <a:rPr lang="en-US" dirty="0" err="1" smtClean="0"/>
              <a:t>thromboelastography</a:t>
            </a:r>
            <a:r>
              <a:rPr lang="en-US" dirty="0" smtClean="0"/>
              <a:t> (TEG).  TEG is designed to assist the clinician in identifying whether a patient has normal hemostasis or is bleeding due to a coagulopathy or anticoagulant therapy. If a coagulopathy is identified, the TEG results will point to the specific therapy to treat it, whether using fresh frozen plasma, cryoprecipitate, or an anti-fibrinolytic or thrombolytic drug. Conventional TEG is activated with kaolin for the </a:t>
            </a:r>
            <a:r>
              <a:rPr lang="en-US" dirty="0" err="1" smtClean="0"/>
              <a:t>intrisic</a:t>
            </a:r>
            <a:r>
              <a:rPr lang="en-US" dirty="0" smtClean="0"/>
              <a:t> pathway and/or tissue factor for the extrinsic pathway. coagulation factors begin to accumulate producing the R-time or TEG-ACT. These values will be prolonged in the presence of coagulopathy and shortened in hypercoagulability. At this point, fibrin cross-linking begins the initial phases of clot formation. This is measured as both a time index known as the “K-time” (defined as time to 20 mm of clot) and as a rate. This rate can be determined by the slope of the TEG tracing and is expressed as the α-angle. The K-time and α-angle thus reflect the levels of circulating fibrinogen. Platelet aggregation then occurs until maximum clot strength occurs at the “maximum amplitude” (MA).  Lysis of the clot may then begin especially in the presence of severe coagulopathy or of fibrinolytic agents. The percentage of clot that has dissipated at 30 minutes time is expressed as the LY-30.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0274385-E6AE-4239-AD77-F71FB2B17DEB}" type="slidenum">
              <a:rPr lang="en-US" smtClean="0"/>
              <a:t>63</a:t>
            </a:fld>
            <a:endParaRPr lang="en-US"/>
          </a:p>
        </p:txBody>
      </p:sp>
    </p:spTree>
    <p:extLst>
      <p:ext uri="{BB962C8B-B14F-4D97-AF65-F5344CB8AC3E}">
        <p14:creationId xmlns:p14="http://schemas.microsoft.com/office/powerpoint/2010/main" val="35811622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9895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50219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5198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2528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1942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2424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26574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1809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092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686EB69D-3092-4B59-8B2C-48605AB83B2B}"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3245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cs typeface="Calibri"/>
                <a:sym typeface="Wingdings"/>
              </a:rPr>
              <a:t>With our hypothesis in mind, we</a:t>
            </a:r>
            <a:r>
              <a:rPr lang="en-US" baseline="0" dirty="0" smtClean="0">
                <a:latin typeface="+mn-lt"/>
                <a:cs typeface="Calibri"/>
                <a:sym typeface="Wingdings"/>
              </a:rPr>
              <a:t> had two main objectives. ***CLICK*** First, we wanted to investigate all patients undergoing surgery with appropriate VTE chemoprophylaxis compared to those patients who did not and look at ***CLICK*** overall postoperative VTE rates ***CLICK***, mortality and **CLICK*** complications. ***CLICK***</a:t>
            </a:r>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8760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4394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4673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latin typeface="+mn-lt"/>
              <a:cs typeface="Calibri"/>
              <a:sym typeface="Wingding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8D65B-EC10-0E45-B5B8-E4860BBCB9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8177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2"/>
          <p:cNvSpPr>
            <a:spLocks noChangeArrowheads="1"/>
          </p:cNvSpPr>
          <p:nvPr/>
        </p:nvSpPr>
        <p:spPr bwMode="auto">
          <a:xfrm>
            <a:off x="1223434" y="2"/>
            <a:ext cx="10968567" cy="14446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defRPr/>
            </a:pPr>
            <a:endParaRPr lang="en-US" sz="1800" dirty="0">
              <a:solidFill>
                <a:srgbClr val="000000"/>
              </a:solidFill>
            </a:endParaRPr>
          </a:p>
        </p:txBody>
      </p:sp>
      <p:sp>
        <p:nvSpPr>
          <p:cNvPr id="5" name="Line 8"/>
          <p:cNvSpPr>
            <a:spLocks noChangeShapeType="1"/>
          </p:cNvSpPr>
          <p:nvPr/>
        </p:nvSpPr>
        <p:spPr bwMode="auto">
          <a:xfrm>
            <a:off x="1320801" y="609600"/>
            <a:ext cx="1087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pPr algn="l"/>
            <a:endParaRPr lang="en-US" sz="1800" dirty="0">
              <a:solidFill>
                <a:srgbClr val="000000"/>
              </a:solidFill>
              <a:latin typeface="Arial" charset="0"/>
            </a:endParaRPr>
          </a:p>
        </p:txBody>
      </p:sp>
      <p:sp>
        <p:nvSpPr>
          <p:cNvPr id="6" name="Rectangle 5"/>
          <p:cNvSpPr>
            <a:spLocks noChangeArrowheads="1"/>
          </p:cNvSpPr>
          <p:nvPr/>
        </p:nvSpPr>
        <p:spPr bwMode="auto">
          <a:xfrm>
            <a:off x="1" y="1"/>
            <a:ext cx="17272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defRPr/>
            </a:pPr>
            <a:endParaRPr lang="en-US" sz="1800" dirty="0">
              <a:solidFill>
                <a:srgbClr val="000000"/>
              </a:solidFill>
            </a:endParaRPr>
          </a:p>
        </p:txBody>
      </p:sp>
      <p:sp>
        <p:nvSpPr>
          <p:cNvPr id="7" name="Rectangle 21"/>
          <p:cNvSpPr>
            <a:spLocks noChangeArrowheads="1"/>
          </p:cNvSpPr>
          <p:nvPr/>
        </p:nvSpPr>
        <p:spPr bwMode="auto">
          <a:xfrm>
            <a:off x="0" y="0"/>
            <a:ext cx="1219200" cy="6858000"/>
          </a:xfrm>
          <a:prstGeom prst="rect">
            <a:avLst/>
          </a:prstGeom>
          <a:solidFill>
            <a:srgbClr val="F5F5DC"/>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defRPr/>
            </a:pPr>
            <a:endParaRPr lang="en-US" sz="1800" b="0" dirty="0">
              <a:solidFill>
                <a:srgbClr val="000000"/>
              </a:solidFill>
            </a:endParaRPr>
          </a:p>
        </p:txBody>
      </p:sp>
      <p:sp>
        <p:nvSpPr>
          <p:cNvPr id="4103" name="Rectangle 7"/>
          <p:cNvSpPr>
            <a:spLocks noGrp="1" noChangeAspect="1" noChangeArrowheads="1"/>
          </p:cNvSpPr>
          <p:nvPr>
            <p:ph type="ctrTitle"/>
          </p:nvPr>
        </p:nvSpPr>
        <p:spPr>
          <a:xfrm>
            <a:off x="1219200" y="1981200"/>
            <a:ext cx="10972800" cy="1441450"/>
          </a:xfrm>
          <a:noFill/>
        </p:spPr>
        <p:txBody>
          <a:bodyPr anchor="t"/>
          <a:lstStyle>
            <a:lvl1pPr algn="ctr">
              <a:defRPr sz="2800">
                <a:solidFill>
                  <a:schemeClr val="tx1"/>
                </a:solidFill>
              </a:defRPr>
            </a:lvl1pPr>
          </a:lstStyle>
          <a:p>
            <a:r>
              <a:rPr lang="en-US"/>
              <a:t>Click to edit Master title style</a:t>
            </a:r>
            <a:endParaRPr lang="en-US" dirty="0"/>
          </a:p>
        </p:txBody>
      </p:sp>
      <p:sp>
        <p:nvSpPr>
          <p:cNvPr id="4102" name="Rectangle 6"/>
          <p:cNvSpPr>
            <a:spLocks noGrp="1" noChangeArrowheads="1"/>
          </p:cNvSpPr>
          <p:nvPr>
            <p:ph type="subTitle" idx="1"/>
          </p:nvPr>
        </p:nvSpPr>
        <p:spPr>
          <a:xfrm>
            <a:off x="2235200" y="3886200"/>
            <a:ext cx="8534400" cy="1752600"/>
          </a:xfrm>
        </p:spPr>
        <p:txBody>
          <a:bodyPr/>
          <a:lstStyle>
            <a:lvl1pPr marL="0" indent="0" algn="ctr">
              <a:buFont typeface="Wingdings" pitchFamily="2" charset="2"/>
              <a:buNone/>
              <a:defRPr/>
            </a:lvl1pPr>
          </a:lstStyle>
          <a:p>
            <a:r>
              <a:rPr lang="en-US"/>
              <a:t>Click to edit Master subtitle style</a:t>
            </a:r>
            <a:endParaRPr lang="en-US" dirty="0"/>
          </a:p>
        </p:txBody>
      </p:sp>
      <p:pic>
        <p:nvPicPr>
          <p:cNvPr id="9"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04778" y="6248401"/>
            <a:ext cx="2447431" cy="50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436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04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9101" y="0"/>
            <a:ext cx="26289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2" y="0"/>
            <a:ext cx="7683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6987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04778" y="6248401"/>
            <a:ext cx="2447431" cy="50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259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18653" y="6366801"/>
            <a:ext cx="3871384" cy="400050"/>
          </a:xfrm>
          <a:prstGeom prst="rect">
            <a:avLst/>
          </a:prstGeom>
        </p:spPr>
        <p:txBody>
          <a:bodyPr vert="horz"/>
          <a:lstStyle>
            <a:lvl1pPr marL="0" indent="0">
              <a:buNone/>
              <a:defRPr sz="1800" b="0" i="0" baseline="0">
                <a:latin typeface="Univers LT Std 57 Cn"/>
                <a:cs typeface="Univers LT Std 57 Cn"/>
              </a:defRPr>
            </a:lvl1pPr>
          </a:lstStyle>
          <a:p>
            <a:pPr lvl="0"/>
            <a:r>
              <a:rPr lang="en-US" dirty="0" smtClean="0"/>
              <a:t>DEPARTMENT NAME</a:t>
            </a:r>
            <a:endParaRPr lang="en-US" dirty="0"/>
          </a:p>
        </p:txBody>
      </p:sp>
    </p:spTree>
    <p:extLst>
      <p:ext uri="{BB962C8B-B14F-4D97-AF65-F5344CB8AC3E}">
        <p14:creationId xmlns:p14="http://schemas.microsoft.com/office/powerpoint/2010/main" val="8697262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948028" y="-8881"/>
            <a:ext cx="6263217" cy="514350"/>
          </a:xfrm>
          <a:prstGeom prst="rect">
            <a:avLst/>
          </a:prstGeom>
        </p:spPr>
        <p:txBody>
          <a:bodyPr vert="horz"/>
          <a:lstStyle>
            <a:lvl1pPr marL="0" indent="0">
              <a:buNone/>
              <a:defRPr sz="2800"/>
            </a:lvl1pPr>
          </a:lstStyle>
          <a:p>
            <a:pPr lvl="0"/>
            <a:r>
              <a:rPr lang="en-US" dirty="0" smtClean="0"/>
              <a:t>Content Title</a:t>
            </a:r>
            <a:endParaRPr lang="en-US" dirty="0"/>
          </a:p>
        </p:txBody>
      </p:sp>
      <p:sp>
        <p:nvSpPr>
          <p:cNvPr id="7" name="Text Placeholder 7"/>
          <p:cNvSpPr>
            <a:spLocks noGrp="1"/>
          </p:cNvSpPr>
          <p:nvPr>
            <p:ph type="body" sz="quarter" idx="12"/>
          </p:nvPr>
        </p:nvSpPr>
        <p:spPr>
          <a:xfrm>
            <a:off x="983393" y="1270165"/>
            <a:ext cx="9874249" cy="3871912"/>
          </a:xfrm>
          <a:prstGeom prst="rect">
            <a:avLst/>
          </a:prstGeom>
        </p:spPr>
        <p:txBody>
          <a:bodyPr vert="horz"/>
          <a:lstStyle>
            <a:lvl1pPr>
              <a:defRPr sz="2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0" hasCustomPrompt="1"/>
          </p:nvPr>
        </p:nvSpPr>
        <p:spPr>
          <a:xfrm>
            <a:off x="118653" y="6366801"/>
            <a:ext cx="3871384" cy="400050"/>
          </a:xfrm>
          <a:prstGeom prst="rect">
            <a:avLst/>
          </a:prstGeom>
        </p:spPr>
        <p:txBody>
          <a:bodyPr vert="horz"/>
          <a:lstStyle>
            <a:lvl1pPr marL="0" indent="0">
              <a:buNone/>
              <a:defRPr sz="1800" b="0" i="0" baseline="0">
                <a:latin typeface="Univers LT Std 57 Cn"/>
                <a:cs typeface="Univers LT Std 57 Cn"/>
              </a:defRPr>
            </a:lvl1pPr>
          </a:lstStyle>
          <a:p>
            <a:pPr lvl="0"/>
            <a:r>
              <a:rPr lang="en-US" dirty="0" smtClean="0"/>
              <a:t>DEPARTMENT NAME</a:t>
            </a:r>
            <a:endParaRPr lang="en-US" dirty="0"/>
          </a:p>
        </p:txBody>
      </p:sp>
    </p:spTree>
    <p:extLst>
      <p:ext uri="{BB962C8B-B14F-4D97-AF65-F5344CB8AC3E}">
        <p14:creationId xmlns:p14="http://schemas.microsoft.com/office/powerpoint/2010/main" val="1870442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2"/>
          <p:cNvSpPr>
            <a:spLocks noChangeArrowheads="1"/>
          </p:cNvSpPr>
          <p:nvPr/>
        </p:nvSpPr>
        <p:spPr bwMode="auto">
          <a:xfrm>
            <a:off x="1223434" y="2"/>
            <a:ext cx="10968567" cy="14446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defRPr/>
            </a:pPr>
            <a:endParaRPr lang="en-US" sz="1800" dirty="0">
              <a:solidFill>
                <a:srgbClr val="000000"/>
              </a:solidFill>
            </a:endParaRPr>
          </a:p>
        </p:txBody>
      </p:sp>
      <p:sp>
        <p:nvSpPr>
          <p:cNvPr id="5" name="Line 8"/>
          <p:cNvSpPr>
            <a:spLocks noChangeShapeType="1"/>
          </p:cNvSpPr>
          <p:nvPr/>
        </p:nvSpPr>
        <p:spPr bwMode="auto">
          <a:xfrm>
            <a:off x="1320801" y="609600"/>
            <a:ext cx="1087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pPr algn="l"/>
            <a:endParaRPr lang="en-US" sz="1800">
              <a:solidFill>
                <a:srgbClr val="000000"/>
              </a:solidFill>
              <a:latin typeface="Arial" charset="0"/>
            </a:endParaRPr>
          </a:p>
        </p:txBody>
      </p:sp>
      <p:sp>
        <p:nvSpPr>
          <p:cNvPr id="6" name="Rectangle 5"/>
          <p:cNvSpPr>
            <a:spLocks noChangeArrowheads="1"/>
          </p:cNvSpPr>
          <p:nvPr/>
        </p:nvSpPr>
        <p:spPr bwMode="auto">
          <a:xfrm>
            <a:off x="1" y="1"/>
            <a:ext cx="17272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defRPr/>
            </a:pPr>
            <a:endParaRPr lang="en-US" sz="1800" dirty="0">
              <a:solidFill>
                <a:srgbClr val="000000"/>
              </a:solidFill>
            </a:endParaRPr>
          </a:p>
        </p:txBody>
      </p:sp>
      <p:sp>
        <p:nvSpPr>
          <p:cNvPr id="7" name="Rectangle 21"/>
          <p:cNvSpPr>
            <a:spLocks noChangeArrowheads="1"/>
          </p:cNvSpPr>
          <p:nvPr/>
        </p:nvSpPr>
        <p:spPr bwMode="auto">
          <a:xfrm>
            <a:off x="0" y="0"/>
            <a:ext cx="1219200" cy="6858000"/>
          </a:xfrm>
          <a:prstGeom prst="rect">
            <a:avLst/>
          </a:prstGeom>
          <a:solidFill>
            <a:srgbClr val="F5F5DC"/>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defRPr/>
            </a:pPr>
            <a:endParaRPr lang="en-US" sz="1800" b="0" dirty="0">
              <a:solidFill>
                <a:srgbClr val="000000"/>
              </a:solidFill>
            </a:endParaRPr>
          </a:p>
        </p:txBody>
      </p:sp>
      <p:sp>
        <p:nvSpPr>
          <p:cNvPr id="4103" name="Rectangle 7"/>
          <p:cNvSpPr>
            <a:spLocks noGrp="1" noChangeAspect="1" noChangeArrowheads="1"/>
          </p:cNvSpPr>
          <p:nvPr>
            <p:ph type="ctrTitle"/>
          </p:nvPr>
        </p:nvSpPr>
        <p:spPr>
          <a:xfrm>
            <a:off x="1219200" y="1981200"/>
            <a:ext cx="10972800" cy="1441450"/>
          </a:xfrm>
          <a:noFill/>
        </p:spPr>
        <p:txBody>
          <a:bodyPr anchor="t"/>
          <a:lstStyle>
            <a:lvl1pPr algn="ctr">
              <a:defRPr sz="2800">
                <a:solidFill>
                  <a:schemeClr val="tx1"/>
                </a:solidFill>
              </a:defRPr>
            </a:lvl1pPr>
          </a:lstStyle>
          <a:p>
            <a:r>
              <a:rPr lang="en-US"/>
              <a:t>Click to edit Master title style</a:t>
            </a:r>
            <a:endParaRPr lang="en-US" dirty="0"/>
          </a:p>
        </p:txBody>
      </p:sp>
      <p:sp>
        <p:nvSpPr>
          <p:cNvPr id="4102" name="Rectangle 6"/>
          <p:cNvSpPr>
            <a:spLocks noGrp="1" noChangeArrowheads="1"/>
          </p:cNvSpPr>
          <p:nvPr>
            <p:ph type="subTitle" idx="1"/>
          </p:nvPr>
        </p:nvSpPr>
        <p:spPr>
          <a:xfrm>
            <a:off x="2235200" y="3886200"/>
            <a:ext cx="8534400" cy="1752600"/>
          </a:xfrm>
        </p:spPr>
        <p:txBody>
          <a:bodyPr/>
          <a:lstStyle>
            <a:lvl1pPr marL="0" indent="0" algn="ctr">
              <a:buFont typeface="Wingdings" pitchFamily="2" charset="2"/>
              <a:buNone/>
              <a:defRPr/>
            </a:lvl1pPr>
          </a:lstStyle>
          <a:p>
            <a:r>
              <a:rPr lang="en-US"/>
              <a:t>Click to edit Master subtitle style</a:t>
            </a:r>
            <a:endParaRPr lang="en-US" dirty="0"/>
          </a:p>
        </p:txBody>
      </p:sp>
      <p:pic>
        <p:nvPicPr>
          <p:cNvPr id="9"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04778" y="6248401"/>
            <a:ext cx="2447431" cy="50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0492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422400" y="1066800"/>
            <a:ext cx="10515601"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5714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98636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143000"/>
            <a:ext cx="5156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81800" y="1143000"/>
            <a:ext cx="5156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193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7600" y="-76200"/>
            <a:ext cx="10972800" cy="8382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17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422400" y="1066800"/>
            <a:ext cx="10515601"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9002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1455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820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3891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9492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154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9101" y="0"/>
            <a:ext cx="26289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2" y="0"/>
            <a:ext cx="7683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280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04778" y="6248401"/>
            <a:ext cx="2447431" cy="50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0536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828801"/>
            <a:ext cx="10972800" cy="42973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6567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906714"/>
            <a:ext cx="10871200" cy="28844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66777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05000"/>
            <a:ext cx="53848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905000"/>
            <a:ext cx="53848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7684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34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8288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468563"/>
            <a:ext cx="5386917" cy="3540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8288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468563"/>
            <a:ext cx="5389033" cy="3540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5400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81856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418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828802"/>
            <a:ext cx="6815667" cy="42671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828801"/>
            <a:ext cx="4011084" cy="42672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4354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828800"/>
            <a:ext cx="7315200" cy="2898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4876800"/>
            <a:ext cx="7315200" cy="1295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73944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81201"/>
            <a:ext cx="10972800" cy="4144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37765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p:nvPr>
        </p:nvSpPr>
        <p:spPr>
          <a:xfrm>
            <a:off x="609600" y="274638"/>
            <a:ext cx="10972800" cy="1143000"/>
          </a:xfrm>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1905000"/>
            <a:ext cx="8026400" cy="4221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8537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143000"/>
            <a:ext cx="5156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81800" y="1143000"/>
            <a:ext cx="5156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23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7600" y="-76200"/>
            <a:ext cx="10972800" cy="8382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2670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1797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067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4569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8046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2.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Line 20"/>
          <p:cNvSpPr>
            <a:spLocks noChangeShapeType="1"/>
          </p:cNvSpPr>
          <p:nvPr/>
        </p:nvSpPr>
        <p:spPr bwMode="auto">
          <a:xfrm>
            <a:off x="0" y="762000"/>
            <a:ext cx="12192000" cy="0"/>
          </a:xfrm>
          <a:prstGeom prst="line">
            <a:avLst/>
          </a:prstGeom>
          <a:noFill/>
          <a:ln w="28575">
            <a:solidFill>
              <a:srgbClr val="00704A"/>
            </a:solidFill>
            <a:round/>
            <a:headEnd/>
            <a:tailEnd/>
          </a:ln>
          <a:extLst>
            <a:ext uri="{909E8E84-426E-40DD-AFC4-6F175D3DCCD1}">
              <a14:hiddenFill xmlns:a14="http://schemas.microsoft.com/office/drawing/2010/main">
                <a:noFill/>
              </a14:hiddenFill>
            </a:ext>
          </a:extLst>
        </p:spPr>
        <p:txBody>
          <a:bodyPr/>
          <a:lstStyle/>
          <a:p>
            <a:pPr algn="l"/>
            <a:endParaRPr lang="en-US" sz="1800" dirty="0">
              <a:solidFill>
                <a:srgbClr val="000000"/>
              </a:solidFill>
              <a:latin typeface="Arial" charset="0"/>
            </a:endParaRPr>
          </a:p>
        </p:txBody>
      </p:sp>
      <p:sp>
        <p:nvSpPr>
          <p:cNvPr id="3075" name="Rectangle 5"/>
          <p:cNvSpPr>
            <a:spLocks noGrp="1" noChangeArrowheads="1"/>
          </p:cNvSpPr>
          <p:nvPr>
            <p:ph type="body" idx="1"/>
          </p:nvPr>
        </p:nvSpPr>
        <p:spPr bwMode="auto">
          <a:xfrm>
            <a:off x="1422400" y="1385888"/>
            <a:ext cx="10515601"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Third level</a:t>
            </a:r>
          </a:p>
          <a:p>
            <a:pPr lvl="3"/>
            <a:r>
              <a:rPr lang="en-US" altLang="en-US"/>
              <a:t>Fourth level</a:t>
            </a:r>
          </a:p>
          <a:p>
            <a:pPr lvl="4"/>
            <a:r>
              <a:rPr lang="en-US" altLang="en-US"/>
              <a:t> Fifth level</a:t>
            </a:r>
          </a:p>
        </p:txBody>
      </p:sp>
      <p:sp>
        <p:nvSpPr>
          <p:cNvPr id="3076" name="Rectangle 6"/>
          <p:cNvSpPr>
            <a:spLocks noGrp="1" noChangeArrowheads="1"/>
          </p:cNvSpPr>
          <p:nvPr>
            <p:ph type="title"/>
          </p:nvPr>
        </p:nvSpPr>
        <p:spPr bwMode="auto">
          <a:xfrm>
            <a:off x="2131485" y="0"/>
            <a:ext cx="975783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p>
            <a:pPr lvl="0"/>
            <a:r>
              <a:rPr lang="en-US" altLang="en-US"/>
              <a:t>Click here to add title</a:t>
            </a:r>
          </a:p>
        </p:txBody>
      </p:sp>
      <p:sp>
        <p:nvSpPr>
          <p:cNvPr id="3077" name="Line 7"/>
          <p:cNvSpPr>
            <a:spLocks noChangeShapeType="1"/>
          </p:cNvSpPr>
          <p:nvPr/>
        </p:nvSpPr>
        <p:spPr bwMode="auto">
          <a:xfrm>
            <a:off x="1320801" y="914400"/>
            <a:ext cx="1087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pPr algn="l"/>
            <a:endParaRPr lang="en-US" sz="1800" dirty="0">
              <a:solidFill>
                <a:srgbClr val="000000"/>
              </a:solidFill>
              <a:latin typeface="Arial" charset="0"/>
            </a:endParaRPr>
          </a:p>
        </p:txBody>
      </p:sp>
      <p:sp>
        <p:nvSpPr>
          <p:cNvPr id="1030" name="Text Box 10"/>
          <p:cNvSpPr txBox="1">
            <a:spLocks noChangeArrowheads="1"/>
          </p:cNvSpPr>
          <p:nvPr/>
        </p:nvSpPr>
        <p:spPr bwMode="auto">
          <a:xfrm>
            <a:off x="11521625" y="6583365"/>
            <a:ext cx="6703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a:defRPr/>
            </a:pPr>
            <a:r>
              <a:rPr lang="en-US" altLang="en-US" sz="1200" b="0" dirty="0">
                <a:solidFill>
                  <a:srgbClr val="000000"/>
                </a:solidFill>
                <a:latin typeface="Arial Narrow" pitchFamily="34" charset="0"/>
              </a:rPr>
              <a:t>Page </a:t>
            </a:r>
            <a:fld id="{B6DD9464-670B-4A43-A7F7-1BD478E9ADC9}" type="slidenum">
              <a:rPr lang="en-US" altLang="en-US" sz="1200" b="0" smtClean="0">
                <a:solidFill>
                  <a:srgbClr val="000000"/>
                </a:solidFill>
                <a:latin typeface="Arial Narrow" pitchFamily="34" charset="0"/>
              </a:rPr>
              <a:pPr algn="r">
                <a:defRPr/>
              </a:pPr>
              <a:t>‹#›</a:t>
            </a:fld>
            <a:endParaRPr lang="en-US" altLang="en-US" sz="1200" b="0" dirty="0">
              <a:solidFill>
                <a:srgbClr val="000000"/>
              </a:solidFill>
              <a:latin typeface="Arial Narrow" pitchFamily="34" charset="0"/>
            </a:endParaRPr>
          </a:p>
        </p:txBody>
      </p:sp>
      <p:sp>
        <p:nvSpPr>
          <p:cNvPr id="1031" name="Rectangle 18"/>
          <p:cNvSpPr>
            <a:spLocks noChangeArrowheads="1"/>
          </p:cNvSpPr>
          <p:nvPr/>
        </p:nvSpPr>
        <p:spPr bwMode="auto">
          <a:xfrm>
            <a:off x="0" y="0"/>
            <a:ext cx="1219200" cy="6858000"/>
          </a:xfrm>
          <a:prstGeom prst="rect">
            <a:avLst/>
          </a:prstGeom>
          <a:solidFill>
            <a:srgbClr val="F5F5DC"/>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defRPr/>
            </a:pPr>
            <a:endParaRPr lang="en-US" sz="1800" b="0" dirty="0">
              <a:solidFill>
                <a:srgbClr val="000000"/>
              </a:solidFill>
            </a:endParaRPr>
          </a:p>
        </p:txBody>
      </p:sp>
      <p:pic>
        <p:nvPicPr>
          <p:cNvPr id="10" name="Picture 2"/>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1304778" y="6248401"/>
            <a:ext cx="2447431" cy="50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118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 id="2147483698" r:id="rId14"/>
  </p:sldLayoutIdLst>
  <p:txStyles>
    <p:titleStyle>
      <a:lvl1pPr algn="r" rtl="0" eaLnBrk="1" fontAlgn="base" hangingPunct="1">
        <a:lnSpc>
          <a:spcPct val="90000"/>
        </a:lnSpc>
        <a:spcBef>
          <a:spcPct val="0"/>
        </a:spcBef>
        <a:spcAft>
          <a:spcPct val="0"/>
        </a:spcAft>
        <a:defRPr sz="2400">
          <a:solidFill>
            <a:srgbClr val="00704A"/>
          </a:solidFill>
          <a:latin typeface="+mj-lt"/>
          <a:ea typeface="+mj-ea"/>
          <a:cs typeface="+mj-cs"/>
        </a:defRPr>
      </a:lvl1pPr>
      <a:lvl2pPr algn="r" rtl="0" eaLnBrk="1" fontAlgn="base" hangingPunct="1">
        <a:lnSpc>
          <a:spcPct val="90000"/>
        </a:lnSpc>
        <a:spcBef>
          <a:spcPct val="0"/>
        </a:spcBef>
        <a:spcAft>
          <a:spcPct val="0"/>
        </a:spcAft>
        <a:defRPr sz="2400">
          <a:solidFill>
            <a:srgbClr val="00704A"/>
          </a:solidFill>
          <a:latin typeface="Arial Black" pitchFamily="34" charset="0"/>
        </a:defRPr>
      </a:lvl2pPr>
      <a:lvl3pPr algn="r" rtl="0" eaLnBrk="1" fontAlgn="base" hangingPunct="1">
        <a:lnSpc>
          <a:spcPct val="90000"/>
        </a:lnSpc>
        <a:spcBef>
          <a:spcPct val="0"/>
        </a:spcBef>
        <a:spcAft>
          <a:spcPct val="0"/>
        </a:spcAft>
        <a:defRPr sz="2400">
          <a:solidFill>
            <a:srgbClr val="00704A"/>
          </a:solidFill>
          <a:latin typeface="Arial Black" pitchFamily="34" charset="0"/>
        </a:defRPr>
      </a:lvl3pPr>
      <a:lvl4pPr algn="r" rtl="0" eaLnBrk="1" fontAlgn="base" hangingPunct="1">
        <a:lnSpc>
          <a:spcPct val="90000"/>
        </a:lnSpc>
        <a:spcBef>
          <a:spcPct val="0"/>
        </a:spcBef>
        <a:spcAft>
          <a:spcPct val="0"/>
        </a:spcAft>
        <a:defRPr sz="2400">
          <a:solidFill>
            <a:srgbClr val="00704A"/>
          </a:solidFill>
          <a:latin typeface="Arial Black" pitchFamily="34" charset="0"/>
        </a:defRPr>
      </a:lvl4pPr>
      <a:lvl5pPr algn="r" rtl="0" eaLnBrk="1" fontAlgn="base" hangingPunct="1">
        <a:lnSpc>
          <a:spcPct val="90000"/>
        </a:lnSpc>
        <a:spcBef>
          <a:spcPct val="0"/>
        </a:spcBef>
        <a:spcAft>
          <a:spcPct val="0"/>
        </a:spcAft>
        <a:defRPr sz="2400">
          <a:solidFill>
            <a:srgbClr val="00704A"/>
          </a:solidFill>
          <a:latin typeface="Arial Black" pitchFamily="34" charset="0"/>
        </a:defRPr>
      </a:lvl5pPr>
      <a:lvl6pPr marL="457200" algn="r" rtl="0" eaLnBrk="1" fontAlgn="base" hangingPunct="1">
        <a:lnSpc>
          <a:spcPct val="90000"/>
        </a:lnSpc>
        <a:spcBef>
          <a:spcPct val="0"/>
        </a:spcBef>
        <a:spcAft>
          <a:spcPct val="0"/>
        </a:spcAft>
        <a:defRPr sz="2400">
          <a:solidFill>
            <a:schemeClr val="bg2"/>
          </a:solidFill>
          <a:latin typeface="Arial Black" pitchFamily="34" charset="0"/>
        </a:defRPr>
      </a:lvl6pPr>
      <a:lvl7pPr marL="914400" algn="r" rtl="0" eaLnBrk="1" fontAlgn="base" hangingPunct="1">
        <a:lnSpc>
          <a:spcPct val="90000"/>
        </a:lnSpc>
        <a:spcBef>
          <a:spcPct val="0"/>
        </a:spcBef>
        <a:spcAft>
          <a:spcPct val="0"/>
        </a:spcAft>
        <a:defRPr sz="2400">
          <a:solidFill>
            <a:schemeClr val="bg2"/>
          </a:solidFill>
          <a:latin typeface="Arial Black" pitchFamily="34" charset="0"/>
        </a:defRPr>
      </a:lvl7pPr>
      <a:lvl8pPr marL="1371600" algn="r" rtl="0" eaLnBrk="1" fontAlgn="base" hangingPunct="1">
        <a:lnSpc>
          <a:spcPct val="90000"/>
        </a:lnSpc>
        <a:spcBef>
          <a:spcPct val="0"/>
        </a:spcBef>
        <a:spcAft>
          <a:spcPct val="0"/>
        </a:spcAft>
        <a:defRPr sz="2400">
          <a:solidFill>
            <a:schemeClr val="bg2"/>
          </a:solidFill>
          <a:latin typeface="Arial Black" pitchFamily="34" charset="0"/>
        </a:defRPr>
      </a:lvl8pPr>
      <a:lvl9pPr marL="1828800" algn="r" rtl="0" eaLnBrk="1" fontAlgn="base" hangingPunct="1">
        <a:lnSpc>
          <a:spcPct val="90000"/>
        </a:lnSpc>
        <a:spcBef>
          <a:spcPct val="0"/>
        </a:spcBef>
        <a:spcAft>
          <a:spcPct val="0"/>
        </a:spcAft>
        <a:defRPr sz="2400">
          <a:solidFill>
            <a:schemeClr val="bg2"/>
          </a:solidFill>
          <a:latin typeface="Arial Black" pitchFamily="34" charset="0"/>
        </a:defRPr>
      </a:lvl9pPr>
    </p:titleStyle>
    <p:bodyStyle>
      <a:lvl1pPr marL="231775" indent="-231775" algn="l" rtl="0" eaLnBrk="1" fontAlgn="base" hangingPunct="1">
        <a:spcBef>
          <a:spcPct val="25000"/>
        </a:spcBef>
        <a:spcAft>
          <a:spcPct val="25000"/>
        </a:spcAft>
        <a:buClr>
          <a:srgbClr val="225D2C"/>
        </a:buClr>
        <a:buSzPct val="80000"/>
        <a:buFont typeface="Wingdings" pitchFamily="2" charset="2"/>
        <a:buChar char="§"/>
        <a:defRPr sz="2800">
          <a:solidFill>
            <a:schemeClr val="tx1"/>
          </a:solidFill>
          <a:latin typeface="+mn-lt"/>
          <a:ea typeface="+mn-ea"/>
          <a:cs typeface="+mn-cs"/>
        </a:defRPr>
      </a:lvl1pPr>
      <a:lvl2pPr marL="566738" indent="-220663" algn="l" rtl="0" eaLnBrk="1" fontAlgn="base" hangingPunct="1">
        <a:spcBef>
          <a:spcPct val="25000"/>
        </a:spcBef>
        <a:spcAft>
          <a:spcPct val="25000"/>
        </a:spcAft>
        <a:buClr>
          <a:srgbClr val="E2AD35"/>
        </a:buClr>
        <a:buSzPct val="100000"/>
        <a:buFont typeface="Wingdings" pitchFamily="2" charset="2"/>
        <a:buChar char="w"/>
        <a:defRPr sz="2800">
          <a:solidFill>
            <a:schemeClr val="tx1"/>
          </a:solidFill>
          <a:latin typeface="+mn-lt"/>
        </a:defRPr>
      </a:lvl2pPr>
      <a:lvl3pPr marL="909638" indent="-228600" algn="l" rtl="0" eaLnBrk="1" fontAlgn="base" hangingPunct="1">
        <a:spcBef>
          <a:spcPct val="25000"/>
        </a:spcBef>
        <a:spcAft>
          <a:spcPct val="25000"/>
        </a:spcAft>
        <a:buClr>
          <a:srgbClr val="225D2C"/>
        </a:buClr>
        <a:buSzPct val="80000"/>
        <a:buFont typeface="Wingdings" pitchFamily="2" charset="2"/>
        <a:buChar char="s"/>
        <a:defRPr sz="2800">
          <a:solidFill>
            <a:schemeClr val="tx1"/>
          </a:solidFill>
          <a:latin typeface="+mn-lt"/>
        </a:defRPr>
      </a:lvl3pPr>
      <a:lvl4pPr marL="12525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4pPr>
      <a:lvl5pPr marL="15954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5pPr>
      <a:lvl6pPr marL="20526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6pPr>
      <a:lvl7pPr marL="25098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7pPr>
      <a:lvl8pPr marL="29670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8pPr>
      <a:lvl9pPr marL="34242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Line 20"/>
          <p:cNvSpPr>
            <a:spLocks noChangeShapeType="1"/>
          </p:cNvSpPr>
          <p:nvPr/>
        </p:nvSpPr>
        <p:spPr bwMode="auto">
          <a:xfrm>
            <a:off x="0" y="762000"/>
            <a:ext cx="12192000" cy="0"/>
          </a:xfrm>
          <a:prstGeom prst="line">
            <a:avLst/>
          </a:prstGeom>
          <a:noFill/>
          <a:ln w="28575">
            <a:solidFill>
              <a:srgbClr val="00704A"/>
            </a:solidFill>
            <a:round/>
            <a:headEnd/>
            <a:tailEnd/>
          </a:ln>
          <a:extLst>
            <a:ext uri="{909E8E84-426E-40DD-AFC4-6F175D3DCCD1}">
              <a14:hiddenFill xmlns:a14="http://schemas.microsoft.com/office/drawing/2010/main">
                <a:noFill/>
              </a14:hiddenFill>
            </a:ext>
          </a:extLst>
        </p:spPr>
        <p:txBody>
          <a:bodyPr/>
          <a:lstStyle/>
          <a:p>
            <a:pPr algn="l"/>
            <a:endParaRPr lang="en-US" sz="1800">
              <a:solidFill>
                <a:srgbClr val="000000"/>
              </a:solidFill>
              <a:latin typeface="Arial" charset="0"/>
            </a:endParaRPr>
          </a:p>
        </p:txBody>
      </p:sp>
      <p:sp>
        <p:nvSpPr>
          <p:cNvPr id="3075" name="Rectangle 5"/>
          <p:cNvSpPr>
            <a:spLocks noGrp="1" noChangeArrowheads="1"/>
          </p:cNvSpPr>
          <p:nvPr>
            <p:ph type="body" idx="1"/>
          </p:nvPr>
        </p:nvSpPr>
        <p:spPr bwMode="auto">
          <a:xfrm>
            <a:off x="1422400" y="1385888"/>
            <a:ext cx="10515601"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Third level</a:t>
            </a:r>
          </a:p>
          <a:p>
            <a:pPr lvl="3"/>
            <a:r>
              <a:rPr lang="en-US" altLang="en-US"/>
              <a:t>Fourth level</a:t>
            </a:r>
          </a:p>
          <a:p>
            <a:pPr lvl="4"/>
            <a:r>
              <a:rPr lang="en-US" altLang="en-US"/>
              <a:t> Fifth level</a:t>
            </a:r>
          </a:p>
        </p:txBody>
      </p:sp>
      <p:sp>
        <p:nvSpPr>
          <p:cNvPr id="3076" name="Rectangle 6"/>
          <p:cNvSpPr>
            <a:spLocks noGrp="1" noChangeArrowheads="1"/>
          </p:cNvSpPr>
          <p:nvPr>
            <p:ph type="title"/>
          </p:nvPr>
        </p:nvSpPr>
        <p:spPr bwMode="auto">
          <a:xfrm>
            <a:off x="2131485" y="0"/>
            <a:ext cx="975783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p>
            <a:pPr lvl="0"/>
            <a:r>
              <a:rPr lang="en-US" altLang="en-US"/>
              <a:t>Click here to add title</a:t>
            </a:r>
          </a:p>
        </p:txBody>
      </p:sp>
      <p:sp>
        <p:nvSpPr>
          <p:cNvPr id="3077" name="Line 7"/>
          <p:cNvSpPr>
            <a:spLocks noChangeShapeType="1"/>
          </p:cNvSpPr>
          <p:nvPr/>
        </p:nvSpPr>
        <p:spPr bwMode="auto">
          <a:xfrm>
            <a:off x="1320801" y="914400"/>
            <a:ext cx="1087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pPr algn="l"/>
            <a:endParaRPr lang="en-US" sz="1800">
              <a:solidFill>
                <a:srgbClr val="000000"/>
              </a:solidFill>
              <a:latin typeface="Arial" charset="0"/>
            </a:endParaRPr>
          </a:p>
        </p:txBody>
      </p:sp>
      <p:sp>
        <p:nvSpPr>
          <p:cNvPr id="1030" name="Text Box 10"/>
          <p:cNvSpPr txBox="1">
            <a:spLocks noChangeArrowheads="1"/>
          </p:cNvSpPr>
          <p:nvPr/>
        </p:nvSpPr>
        <p:spPr bwMode="auto">
          <a:xfrm>
            <a:off x="11521625" y="6583365"/>
            <a:ext cx="6703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a:defRPr/>
            </a:pPr>
            <a:r>
              <a:rPr lang="en-US" altLang="en-US" sz="1200" b="0">
                <a:solidFill>
                  <a:srgbClr val="000000"/>
                </a:solidFill>
                <a:latin typeface="Arial Narrow" pitchFamily="34" charset="0"/>
              </a:rPr>
              <a:t>Page </a:t>
            </a:r>
            <a:fld id="{B6DD9464-670B-4A43-A7F7-1BD478E9ADC9}" type="slidenum">
              <a:rPr lang="en-US" altLang="en-US" sz="1200" b="0" smtClean="0">
                <a:solidFill>
                  <a:srgbClr val="000000"/>
                </a:solidFill>
                <a:latin typeface="Arial Narrow" pitchFamily="34" charset="0"/>
              </a:rPr>
              <a:pPr algn="r">
                <a:defRPr/>
              </a:pPr>
              <a:t>‹#›</a:t>
            </a:fld>
            <a:endParaRPr lang="en-US" altLang="en-US" sz="1200" b="0">
              <a:solidFill>
                <a:srgbClr val="000000"/>
              </a:solidFill>
              <a:latin typeface="Arial Narrow" pitchFamily="34" charset="0"/>
            </a:endParaRPr>
          </a:p>
        </p:txBody>
      </p:sp>
      <p:sp>
        <p:nvSpPr>
          <p:cNvPr id="1031" name="Rectangle 18"/>
          <p:cNvSpPr>
            <a:spLocks noChangeArrowheads="1"/>
          </p:cNvSpPr>
          <p:nvPr/>
        </p:nvSpPr>
        <p:spPr bwMode="auto">
          <a:xfrm>
            <a:off x="0" y="0"/>
            <a:ext cx="1219200" cy="6858000"/>
          </a:xfrm>
          <a:prstGeom prst="rect">
            <a:avLst/>
          </a:prstGeom>
          <a:solidFill>
            <a:srgbClr val="F5F5DC"/>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defRPr/>
            </a:pPr>
            <a:endParaRPr lang="en-US" sz="1800" b="0" dirty="0">
              <a:solidFill>
                <a:srgbClr val="000000"/>
              </a:solidFill>
            </a:endParaRPr>
          </a:p>
        </p:txBody>
      </p:sp>
      <p:pic>
        <p:nvPicPr>
          <p:cNvPr id="10" name="Picture 2"/>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304778" y="6248401"/>
            <a:ext cx="2447431" cy="50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2861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r" rtl="0" eaLnBrk="1" fontAlgn="base" hangingPunct="1">
        <a:lnSpc>
          <a:spcPct val="90000"/>
        </a:lnSpc>
        <a:spcBef>
          <a:spcPct val="0"/>
        </a:spcBef>
        <a:spcAft>
          <a:spcPct val="0"/>
        </a:spcAft>
        <a:defRPr sz="2400">
          <a:solidFill>
            <a:srgbClr val="00704A"/>
          </a:solidFill>
          <a:latin typeface="+mj-lt"/>
          <a:ea typeface="+mj-ea"/>
          <a:cs typeface="+mj-cs"/>
        </a:defRPr>
      </a:lvl1pPr>
      <a:lvl2pPr algn="r" rtl="0" eaLnBrk="1" fontAlgn="base" hangingPunct="1">
        <a:lnSpc>
          <a:spcPct val="90000"/>
        </a:lnSpc>
        <a:spcBef>
          <a:spcPct val="0"/>
        </a:spcBef>
        <a:spcAft>
          <a:spcPct val="0"/>
        </a:spcAft>
        <a:defRPr sz="2400">
          <a:solidFill>
            <a:srgbClr val="00704A"/>
          </a:solidFill>
          <a:latin typeface="Arial Black" pitchFamily="34" charset="0"/>
        </a:defRPr>
      </a:lvl2pPr>
      <a:lvl3pPr algn="r" rtl="0" eaLnBrk="1" fontAlgn="base" hangingPunct="1">
        <a:lnSpc>
          <a:spcPct val="90000"/>
        </a:lnSpc>
        <a:spcBef>
          <a:spcPct val="0"/>
        </a:spcBef>
        <a:spcAft>
          <a:spcPct val="0"/>
        </a:spcAft>
        <a:defRPr sz="2400">
          <a:solidFill>
            <a:srgbClr val="00704A"/>
          </a:solidFill>
          <a:latin typeface="Arial Black" pitchFamily="34" charset="0"/>
        </a:defRPr>
      </a:lvl3pPr>
      <a:lvl4pPr algn="r" rtl="0" eaLnBrk="1" fontAlgn="base" hangingPunct="1">
        <a:lnSpc>
          <a:spcPct val="90000"/>
        </a:lnSpc>
        <a:spcBef>
          <a:spcPct val="0"/>
        </a:spcBef>
        <a:spcAft>
          <a:spcPct val="0"/>
        </a:spcAft>
        <a:defRPr sz="2400">
          <a:solidFill>
            <a:srgbClr val="00704A"/>
          </a:solidFill>
          <a:latin typeface="Arial Black" pitchFamily="34" charset="0"/>
        </a:defRPr>
      </a:lvl4pPr>
      <a:lvl5pPr algn="r" rtl="0" eaLnBrk="1" fontAlgn="base" hangingPunct="1">
        <a:lnSpc>
          <a:spcPct val="90000"/>
        </a:lnSpc>
        <a:spcBef>
          <a:spcPct val="0"/>
        </a:spcBef>
        <a:spcAft>
          <a:spcPct val="0"/>
        </a:spcAft>
        <a:defRPr sz="2400">
          <a:solidFill>
            <a:srgbClr val="00704A"/>
          </a:solidFill>
          <a:latin typeface="Arial Black" pitchFamily="34" charset="0"/>
        </a:defRPr>
      </a:lvl5pPr>
      <a:lvl6pPr marL="457200" algn="r" rtl="0" eaLnBrk="1" fontAlgn="base" hangingPunct="1">
        <a:lnSpc>
          <a:spcPct val="90000"/>
        </a:lnSpc>
        <a:spcBef>
          <a:spcPct val="0"/>
        </a:spcBef>
        <a:spcAft>
          <a:spcPct val="0"/>
        </a:spcAft>
        <a:defRPr sz="2400">
          <a:solidFill>
            <a:schemeClr val="bg2"/>
          </a:solidFill>
          <a:latin typeface="Arial Black" pitchFamily="34" charset="0"/>
        </a:defRPr>
      </a:lvl6pPr>
      <a:lvl7pPr marL="914400" algn="r" rtl="0" eaLnBrk="1" fontAlgn="base" hangingPunct="1">
        <a:lnSpc>
          <a:spcPct val="90000"/>
        </a:lnSpc>
        <a:spcBef>
          <a:spcPct val="0"/>
        </a:spcBef>
        <a:spcAft>
          <a:spcPct val="0"/>
        </a:spcAft>
        <a:defRPr sz="2400">
          <a:solidFill>
            <a:schemeClr val="bg2"/>
          </a:solidFill>
          <a:latin typeface="Arial Black" pitchFamily="34" charset="0"/>
        </a:defRPr>
      </a:lvl7pPr>
      <a:lvl8pPr marL="1371600" algn="r" rtl="0" eaLnBrk="1" fontAlgn="base" hangingPunct="1">
        <a:lnSpc>
          <a:spcPct val="90000"/>
        </a:lnSpc>
        <a:spcBef>
          <a:spcPct val="0"/>
        </a:spcBef>
        <a:spcAft>
          <a:spcPct val="0"/>
        </a:spcAft>
        <a:defRPr sz="2400">
          <a:solidFill>
            <a:schemeClr val="bg2"/>
          </a:solidFill>
          <a:latin typeface="Arial Black" pitchFamily="34" charset="0"/>
        </a:defRPr>
      </a:lvl8pPr>
      <a:lvl9pPr marL="1828800" algn="r" rtl="0" eaLnBrk="1" fontAlgn="base" hangingPunct="1">
        <a:lnSpc>
          <a:spcPct val="90000"/>
        </a:lnSpc>
        <a:spcBef>
          <a:spcPct val="0"/>
        </a:spcBef>
        <a:spcAft>
          <a:spcPct val="0"/>
        </a:spcAft>
        <a:defRPr sz="2400">
          <a:solidFill>
            <a:schemeClr val="bg2"/>
          </a:solidFill>
          <a:latin typeface="Arial Black" pitchFamily="34" charset="0"/>
        </a:defRPr>
      </a:lvl9pPr>
    </p:titleStyle>
    <p:bodyStyle>
      <a:lvl1pPr marL="231775" indent="-231775" algn="l" rtl="0" eaLnBrk="1" fontAlgn="base" hangingPunct="1">
        <a:spcBef>
          <a:spcPct val="25000"/>
        </a:spcBef>
        <a:spcAft>
          <a:spcPct val="25000"/>
        </a:spcAft>
        <a:buClr>
          <a:srgbClr val="225D2C"/>
        </a:buClr>
        <a:buSzPct val="80000"/>
        <a:buFont typeface="Wingdings" pitchFamily="2" charset="2"/>
        <a:buChar char="§"/>
        <a:defRPr sz="2800">
          <a:solidFill>
            <a:schemeClr val="tx1"/>
          </a:solidFill>
          <a:latin typeface="+mn-lt"/>
          <a:ea typeface="+mn-ea"/>
          <a:cs typeface="+mn-cs"/>
        </a:defRPr>
      </a:lvl1pPr>
      <a:lvl2pPr marL="566738" indent="-220663" algn="l" rtl="0" eaLnBrk="1" fontAlgn="base" hangingPunct="1">
        <a:spcBef>
          <a:spcPct val="25000"/>
        </a:spcBef>
        <a:spcAft>
          <a:spcPct val="25000"/>
        </a:spcAft>
        <a:buClr>
          <a:srgbClr val="E2AD35"/>
        </a:buClr>
        <a:buSzPct val="100000"/>
        <a:buFont typeface="Wingdings" pitchFamily="2" charset="2"/>
        <a:buChar char="w"/>
        <a:defRPr sz="2800">
          <a:solidFill>
            <a:schemeClr val="tx1"/>
          </a:solidFill>
          <a:latin typeface="+mn-lt"/>
        </a:defRPr>
      </a:lvl2pPr>
      <a:lvl3pPr marL="909638" indent="-228600" algn="l" rtl="0" eaLnBrk="1" fontAlgn="base" hangingPunct="1">
        <a:spcBef>
          <a:spcPct val="25000"/>
        </a:spcBef>
        <a:spcAft>
          <a:spcPct val="25000"/>
        </a:spcAft>
        <a:buClr>
          <a:srgbClr val="225D2C"/>
        </a:buClr>
        <a:buSzPct val="80000"/>
        <a:buFont typeface="Wingdings" pitchFamily="2" charset="2"/>
        <a:buChar char="s"/>
        <a:defRPr sz="2800">
          <a:solidFill>
            <a:schemeClr val="tx1"/>
          </a:solidFill>
          <a:latin typeface="+mn-lt"/>
        </a:defRPr>
      </a:lvl3pPr>
      <a:lvl4pPr marL="12525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4pPr>
      <a:lvl5pPr marL="15954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5pPr>
      <a:lvl6pPr marL="20526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6pPr>
      <a:lvl7pPr marL="25098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7pPr>
      <a:lvl8pPr marL="29670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8pPr>
      <a:lvl9pPr marL="3424238" indent="-228600" algn="l" rtl="0" eaLnBrk="1" fontAlgn="base" hangingPunct="1">
        <a:spcBef>
          <a:spcPct val="25000"/>
        </a:spcBef>
        <a:spcAft>
          <a:spcPct val="25000"/>
        </a:spcAft>
        <a:buClr>
          <a:srgbClr val="E2AD35"/>
        </a:buClr>
        <a:buSzPct val="100000"/>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bluebar.jpg"/>
          <p:cNvPicPr>
            <a:picLocks noChangeAspect="1"/>
          </p:cNvPicPr>
          <p:nvPr userDrawn="1"/>
        </p:nvPicPr>
        <p:blipFill>
          <a:blip r:embed="rId12"/>
          <a:stretch>
            <a:fillRect/>
          </a:stretch>
        </p:blipFill>
        <p:spPr>
          <a:xfrm>
            <a:off x="0" y="0"/>
            <a:ext cx="12192000" cy="1600200"/>
          </a:xfrm>
          <a:prstGeom prst="rect">
            <a:avLst/>
          </a:prstGeom>
        </p:spPr>
      </p:pic>
      <p:pic>
        <p:nvPicPr>
          <p:cNvPr id="8" name="Picture 7" descr="CVCyellow-bar.pdf"/>
          <p:cNvPicPr>
            <a:picLocks noChangeAspect="1"/>
          </p:cNvPicPr>
          <p:nvPr userDrawn="1"/>
        </p:nvPicPr>
        <p:blipFill>
          <a:blip r:embed="rId13"/>
          <a:stretch>
            <a:fillRect/>
          </a:stretch>
        </p:blipFill>
        <p:spPr>
          <a:xfrm>
            <a:off x="0" y="1524508"/>
            <a:ext cx="12192000" cy="100584"/>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F5D02-B492-4741-832D-D6CF788933A6}" type="datetimeFigureOut">
              <a:rPr lang="en-US" smtClean="0"/>
              <a:pPr/>
              <a:t>7/27/2020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BC49F-BCF3-A64B-BA1B-F0E19EE7659A}" type="slidenum">
              <a:rPr lang="en-US" smtClean="0"/>
              <a:pPr/>
              <a:t>‹#›</a:t>
            </a:fld>
            <a:endParaRPr lang="en-US"/>
          </a:p>
        </p:txBody>
      </p:sp>
      <p:pic>
        <p:nvPicPr>
          <p:cNvPr id="10" name="Picture 9" descr="CVClogo-horiz-maize-ppt.pdf"/>
          <p:cNvPicPr>
            <a:picLocks noChangeAspect="1"/>
          </p:cNvPicPr>
          <p:nvPr userDrawn="1"/>
        </p:nvPicPr>
        <p:blipFill>
          <a:blip r:embed="rId14"/>
          <a:stretch>
            <a:fillRect/>
          </a:stretch>
        </p:blipFill>
        <p:spPr>
          <a:xfrm>
            <a:off x="0" y="6172200"/>
            <a:ext cx="12192000" cy="685800"/>
          </a:xfrm>
          <a:prstGeom prst="rect">
            <a:avLst/>
          </a:prstGeom>
        </p:spPr>
      </p:pic>
    </p:spTree>
    <p:extLst>
      <p:ext uri="{BB962C8B-B14F-4D97-AF65-F5344CB8AC3E}">
        <p14:creationId xmlns:p14="http://schemas.microsoft.com/office/powerpoint/2010/main" val="418436748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a:t>Managing the Risks of Direct Oral Anticoagulants</a:t>
            </a:r>
          </a:p>
        </p:txBody>
      </p:sp>
      <p:sp>
        <p:nvSpPr>
          <p:cNvPr id="3" name="Subtitle 2"/>
          <p:cNvSpPr>
            <a:spLocks noGrp="1"/>
          </p:cNvSpPr>
          <p:nvPr>
            <p:ph type="subTitle" idx="1"/>
          </p:nvPr>
        </p:nvSpPr>
        <p:spPr/>
        <p:txBody>
          <a:bodyPr/>
          <a:lstStyle/>
          <a:p>
            <a:r>
              <a:rPr lang="en-US" sz="2400" dirty="0"/>
              <a:t>Graeme E. McFarland, MD</a:t>
            </a:r>
          </a:p>
          <a:p>
            <a:r>
              <a:rPr lang="en-US" sz="2400" dirty="0"/>
              <a:t>Assistant Professor</a:t>
            </a:r>
          </a:p>
          <a:p>
            <a:r>
              <a:rPr lang="en-US" sz="2400" dirty="0"/>
              <a:t>UAB Division of Vascular Surgery and Endovascular Therapy</a:t>
            </a:r>
          </a:p>
        </p:txBody>
      </p:sp>
      <p:pic>
        <p:nvPicPr>
          <p:cNvPr id="5" name="Picture 4">
            <a:extLst>
              <a:ext uri="{FF2B5EF4-FFF2-40B4-BE49-F238E27FC236}">
                <a16:creationId xmlns:a16="http://schemas.microsoft.com/office/drawing/2014/main" id="{5ED867F3-7147-FA4D-A8D8-FDCA1C0C065C}"/>
              </a:ext>
            </a:extLst>
          </p:cNvPr>
          <p:cNvPicPr>
            <a:picLocks noChangeAspect="1"/>
          </p:cNvPicPr>
          <p:nvPr/>
        </p:nvPicPr>
        <p:blipFill>
          <a:blip r:embed="rId3"/>
          <a:stretch>
            <a:fillRect/>
          </a:stretch>
        </p:blipFill>
        <p:spPr>
          <a:xfrm>
            <a:off x="1219200" y="6141260"/>
            <a:ext cx="3177702" cy="580721"/>
          </a:xfrm>
          <a:prstGeom prst="rect">
            <a:avLst/>
          </a:prstGeom>
        </p:spPr>
      </p:pic>
    </p:spTree>
    <p:extLst>
      <p:ext uri="{BB962C8B-B14F-4D97-AF65-F5344CB8AC3E}">
        <p14:creationId xmlns:p14="http://schemas.microsoft.com/office/powerpoint/2010/main" val="920670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9616" y="0"/>
            <a:ext cx="3089702" cy="750888"/>
          </a:xfrm>
        </p:spPr>
        <p:txBody>
          <a:bodyPr>
            <a:normAutofit/>
          </a:bodyPr>
          <a:lstStyle/>
          <a:p>
            <a:pPr algn="ctr"/>
            <a:r>
              <a:rPr lang="en-US" dirty="0" smtClean="0">
                <a:cs typeface="Calibri"/>
              </a:rPr>
              <a:t>FDA approvals</a:t>
            </a:r>
            <a:endParaRPr lang="en-US" dirty="0">
              <a:cs typeface="Calibri"/>
            </a:endParaRPr>
          </a:p>
        </p:txBody>
      </p:sp>
      <p:sp>
        <p:nvSpPr>
          <p:cNvPr id="3" name="Content Placeholder 2"/>
          <p:cNvSpPr>
            <a:spLocks noGrp="1"/>
          </p:cNvSpPr>
          <p:nvPr>
            <p:ph sz="half" idx="1"/>
          </p:nvPr>
        </p:nvSpPr>
        <p:spPr/>
        <p:txBody>
          <a:bodyPr/>
          <a:lstStyle/>
          <a:p>
            <a:pPr marL="0" indent="0">
              <a:buNone/>
            </a:pPr>
            <a:r>
              <a:rPr lang="en-US" u="sng" dirty="0" smtClean="0"/>
              <a:t>Currently 5 DOACs approved in the U.S.:</a:t>
            </a:r>
            <a:endParaRPr lang="en-US" u="sng" dirty="0"/>
          </a:p>
          <a:p>
            <a:r>
              <a:rPr lang="en-US" dirty="0" err="1" smtClean="0"/>
              <a:t>Rivaroxaban</a:t>
            </a:r>
            <a:r>
              <a:rPr lang="en-US" dirty="0" smtClean="0"/>
              <a:t> (</a:t>
            </a:r>
            <a:r>
              <a:rPr lang="en-US" dirty="0" err="1" smtClean="0"/>
              <a:t>Xarelto</a:t>
            </a:r>
            <a:r>
              <a:rPr lang="en-US" baseline="30000" dirty="0" err="1" smtClean="0"/>
              <a:t>R</a:t>
            </a:r>
            <a:r>
              <a:rPr lang="en-US" dirty="0" smtClean="0"/>
              <a:t>)</a:t>
            </a:r>
          </a:p>
          <a:p>
            <a:r>
              <a:rPr lang="en-US" dirty="0" err="1" smtClean="0"/>
              <a:t>Apixaban</a:t>
            </a:r>
            <a:r>
              <a:rPr lang="en-US" dirty="0" smtClean="0"/>
              <a:t> (</a:t>
            </a:r>
            <a:r>
              <a:rPr lang="en-US" dirty="0" err="1" smtClean="0"/>
              <a:t>Eliquis</a:t>
            </a:r>
            <a:r>
              <a:rPr lang="en-US" baseline="30000" dirty="0" err="1" smtClean="0"/>
              <a:t>R</a:t>
            </a:r>
            <a:r>
              <a:rPr lang="en-US" dirty="0" smtClean="0"/>
              <a:t>)</a:t>
            </a:r>
          </a:p>
          <a:p>
            <a:r>
              <a:rPr lang="en-US" dirty="0" err="1" smtClean="0"/>
              <a:t>Edoxaban</a:t>
            </a:r>
            <a:r>
              <a:rPr lang="en-US" dirty="0" smtClean="0"/>
              <a:t> (</a:t>
            </a:r>
            <a:r>
              <a:rPr lang="en-US" dirty="0" err="1" smtClean="0"/>
              <a:t>Savaysa</a:t>
            </a:r>
            <a:r>
              <a:rPr lang="en-US" baseline="30000" dirty="0" err="1" smtClean="0"/>
              <a:t>R</a:t>
            </a:r>
            <a:r>
              <a:rPr lang="en-US" dirty="0" smtClean="0"/>
              <a:t>)</a:t>
            </a:r>
          </a:p>
          <a:p>
            <a:r>
              <a:rPr lang="en-US" dirty="0" smtClean="0"/>
              <a:t>Dabigatran (</a:t>
            </a:r>
            <a:r>
              <a:rPr lang="en-US" dirty="0" err="1" smtClean="0"/>
              <a:t>Pradaxa</a:t>
            </a:r>
            <a:r>
              <a:rPr lang="en-US" baseline="30000" dirty="0" err="1" smtClean="0"/>
              <a:t>R</a:t>
            </a:r>
            <a:r>
              <a:rPr lang="en-US" dirty="0" smtClean="0"/>
              <a:t>)</a:t>
            </a:r>
          </a:p>
          <a:p>
            <a:r>
              <a:rPr lang="en-US" dirty="0" err="1" smtClean="0"/>
              <a:t>Betrixaban</a:t>
            </a:r>
            <a:r>
              <a:rPr lang="en-US" dirty="0" smtClean="0"/>
              <a:t> (</a:t>
            </a:r>
            <a:r>
              <a:rPr lang="en-US" dirty="0" err="1" smtClean="0"/>
              <a:t>Bevyxxa</a:t>
            </a:r>
            <a:r>
              <a:rPr lang="en-US" baseline="30000" dirty="0" err="1" smtClean="0"/>
              <a:t>R</a:t>
            </a:r>
            <a:r>
              <a:rPr lang="en-US" dirty="0" smtClean="0"/>
              <a:t>)</a:t>
            </a:r>
            <a:endParaRPr lang="en-US" dirty="0"/>
          </a:p>
        </p:txBody>
      </p:sp>
      <p:sp>
        <p:nvSpPr>
          <p:cNvPr id="5" name="Content Placeholder 4"/>
          <p:cNvSpPr>
            <a:spLocks noGrp="1"/>
          </p:cNvSpPr>
          <p:nvPr>
            <p:ph sz="half" idx="2"/>
          </p:nvPr>
        </p:nvSpPr>
        <p:spPr>
          <a:xfrm>
            <a:off x="6197599" y="1905000"/>
            <a:ext cx="5487719" cy="305888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lstStyle/>
          <a:p>
            <a:pPr marL="0" indent="0">
              <a:buNone/>
            </a:pPr>
            <a:r>
              <a:rPr lang="en-US" u="sng" dirty="0" smtClean="0"/>
              <a:t>Approved indications:</a:t>
            </a:r>
            <a:endParaRPr lang="en-US" u="sng" dirty="0"/>
          </a:p>
          <a:p>
            <a:r>
              <a:rPr lang="en-US" dirty="0" smtClean="0"/>
              <a:t>VTE prevention/</a:t>
            </a:r>
            <a:r>
              <a:rPr lang="en-US" dirty="0" err="1" smtClean="0"/>
              <a:t>tx</a:t>
            </a:r>
            <a:endParaRPr lang="en-US" dirty="0" smtClean="0"/>
          </a:p>
          <a:p>
            <a:r>
              <a:rPr lang="en-US" dirty="0" smtClean="0"/>
              <a:t>Non-</a:t>
            </a:r>
            <a:r>
              <a:rPr lang="en-US" dirty="0" err="1" smtClean="0"/>
              <a:t>valvular</a:t>
            </a:r>
            <a:r>
              <a:rPr lang="en-US" dirty="0" smtClean="0"/>
              <a:t> atrial fibrillation</a:t>
            </a:r>
          </a:p>
          <a:p>
            <a:r>
              <a:rPr lang="en-US" dirty="0" smtClean="0"/>
              <a:t>Risk reduction of MACE (PAD/CAD patients)</a:t>
            </a:r>
          </a:p>
          <a:p>
            <a:pPr marL="0" indent="0">
              <a:buNone/>
            </a:pPr>
            <a:endParaRPr lang="en-US" dirty="0" smtClean="0"/>
          </a:p>
          <a:p>
            <a:pPr marL="0" indent="0">
              <a:buNone/>
            </a:pPr>
            <a:endParaRPr lang="en-US" dirty="0"/>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419100" y="1981200"/>
            <a:ext cx="11353800" cy="3596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lang="en-US" noProof="0" dirty="0" smtClean="0">
              <a:solidFill>
                <a:prstClr val="black"/>
              </a:solidFill>
              <a:latin typeface="Arial"/>
              <a:cs typeface="Calibri" panose="020F0502020204030204" pitchFamily="34" charset="0"/>
            </a:endParaRPr>
          </a:p>
        </p:txBody>
      </p:sp>
    </p:spTree>
    <p:extLst>
      <p:ext uri="{BB962C8B-B14F-4D97-AF65-F5344CB8AC3E}">
        <p14:creationId xmlns:p14="http://schemas.microsoft.com/office/powerpoint/2010/main" val="2456165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419100" y="4653023"/>
            <a:ext cx="11353800" cy="9245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lang="en-US" noProof="0" dirty="0" smtClean="0">
              <a:solidFill>
                <a:prstClr val="black"/>
              </a:solidFill>
              <a:latin typeface="Arial"/>
              <a:cs typeface="Calibri" panose="020F0502020204030204" pitchFamily="34" charset="0"/>
            </a:endParaRPr>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101750600"/>
              </p:ext>
            </p:extLst>
          </p:nvPr>
        </p:nvGraphicFramePr>
        <p:xfrm>
          <a:off x="1375648" y="1725079"/>
          <a:ext cx="10513670" cy="3147111"/>
        </p:xfrm>
        <a:graphic>
          <a:graphicData uri="http://schemas.openxmlformats.org/drawingml/2006/table">
            <a:tbl>
              <a:tblPr/>
              <a:tblGrid>
                <a:gridCol w="3698178">
                  <a:extLst>
                    <a:ext uri="{9D8B030D-6E8A-4147-A177-3AD203B41FA5}">
                      <a16:colId xmlns:a16="http://schemas.microsoft.com/office/drawing/2014/main" val="2740326368"/>
                    </a:ext>
                  </a:extLst>
                </a:gridCol>
                <a:gridCol w="1374716">
                  <a:extLst>
                    <a:ext uri="{9D8B030D-6E8A-4147-A177-3AD203B41FA5}">
                      <a16:colId xmlns:a16="http://schemas.microsoft.com/office/drawing/2014/main" val="3187941942"/>
                    </a:ext>
                  </a:extLst>
                </a:gridCol>
                <a:gridCol w="1548975">
                  <a:extLst>
                    <a:ext uri="{9D8B030D-6E8A-4147-A177-3AD203B41FA5}">
                      <a16:colId xmlns:a16="http://schemas.microsoft.com/office/drawing/2014/main" val="3458637659"/>
                    </a:ext>
                  </a:extLst>
                </a:gridCol>
                <a:gridCol w="1219818">
                  <a:extLst>
                    <a:ext uri="{9D8B030D-6E8A-4147-A177-3AD203B41FA5}">
                      <a16:colId xmlns:a16="http://schemas.microsoft.com/office/drawing/2014/main" val="832115267"/>
                    </a:ext>
                  </a:extLst>
                </a:gridCol>
                <a:gridCol w="1297267">
                  <a:extLst>
                    <a:ext uri="{9D8B030D-6E8A-4147-A177-3AD203B41FA5}">
                      <a16:colId xmlns:a16="http://schemas.microsoft.com/office/drawing/2014/main" val="4218274845"/>
                    </a:ext>
                  </a:extLst>
                </a:gridCol>
                <a:gridCol w="1374716">
                  <a:extLst>
                    <a:ext uri="{9D8B030D-6E8A-4147-A177-3AD203B41FA5}">
                      <a16:colId xmlns:a16="http://schemas.microsoft.com/office/drawing/2014/main" val="3425555627"/>
                    </a:ext>
                  </a:extLst>
                </a:gridCol>
              </a:tblGrid>
              <a:tr h="352411">
                <a:tc>
                  <a:txBody>
                    <a:bodyPr/>
                    <a:lstStyle/>
                    <a:p>
                      <a:pPr algn="l" fontAlgn="b"/>
                      <a:r>
                        <a:rPr lang="en-US" sz="1800" b="1" i="0" u="none" strike="noStrike">
                          <a:solidFill>
                            <a:srgbClr val="000000"/>
                          </a:solidFill>
                          <a:effectLst/>
                          <a:latin typeface="Arial" panose="020B0604020202020204" pitchFamily="34" charset="0"/>
                        </a:rPr>
                        <a:t>FDA approved indication</a:t>
                      </a:r>
                    </a:p>
                  </a:txBody>
                  <a:tcPr marL="4958" marR="4958" marT="49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effectLst/>
                          <a:latin typeface="Arial" panose="020B0604020202020204" pitchFamily="34" charset="0"/>
                        </a:rPr>
                        <a:t>Dabigatran</a:t>
                      </a:r>
                    </a:p>
                  </a:txBody>
                  <a:tcPr marL="4958" marR="4958" marT="49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effectLst/>
                          <a:latin typeface="Arial" panose="020B0604020202020204" pitchFamily="34" charset="0"/>
                        </a:rPr>
                        <a:t>Rivaroxaban</a:t>
                      </a:r>
                    </a:p>
                  </a:txBody>
                  <a:tcPr marL="4958" marR="4958" marT="49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effectLst/>
                          <a:latin typeface="Arial" panose="020B0604020202020204" pitchFamily="34" charset="0"/>
                        </a:rPr>
                        <a:t>Apixaban</a:t>
                      </a:r>
                    </a:p>
                  </a:txBody>
                  <a:tcPr marL="4958" marR="4958" marT="49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effectLst/>
                          <a:latin typeface="Arial" panose="020B0604020202020204" pitchFamily="34" charset="0"/>
                        </a:rPr>
                        <a:t>Edoxaban</a:t>
                      </a:r>
                    </a:p>
                  </a:txBody>
                  <a:tcPr marL="4958" marR="4958" marT="49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effectLst/>
                          <a:latin typeface="Arial" panose="020B0604020202020204" pitchFamily="34" charset="0"/>
                        </a:rPr>
                        <a:t>Betrixaban</a:t>
                      </a:r>
                    </a:p>
                  </a:txBody>
                  <a:tcPr marL="4958" marR="4958" marT="495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4116793"/>
                  </a:ext>
                </a:extLst>
              </a:tr>
              <a:tr h="352411">
                <a:tc>
                  <a:txBody>
                    <a:bodyPr/>
                    <a:lstStyle/>
                    <a:p>
                      <a:pPr algn="l" fontAlgn="b"/>
                      <a:r>
                        <a:rPr lang="en-US" sz="1800" b="1" i="0" u="none" strike="noStrike" dirty="0">
                          <a:solidFill>
                            <a:srgbClr val="000000"/>
                          </a:solidFill>
                          <a:effectLst/>
                          <a:latin typeface="Arial" panose="020B0604020202020204" pitchFamily="34" charset="0"/>
                        </a:rPr>
                        <a:t>NVAF</a:t>
                      </a:r>
                    </a:p>
                  </a:txBody>
                  <a:tcPr marL="4958" marR="4958" marT="4958"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0" i="0" u="none" strike="noStrike">
                          <a:solidFill>
                            <a:srgbClr val="000000"/>
                          </a:solidFill>
                          <a:effectLst/>
                          <a:latin typeface="Arial" panose="020B0604020202020204" pitchFamily="34" charset="0"/>
                        </a:rPr>
                        <a:t>X</a:t>
                      </a:r>
                    </a:p>
                  </a:txBody>
                  <a:tcPr marL="4958" marR="4958" marT="4958"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0" i="0" u="none" strike="noStrike">
                          <a:solidFill>
                            <a:srgbClr val="000000"/>
                          </a:solidFill>
                          <a:effectLst/>
                          <a:latin typeface="Arial" panose="020B0604020202020204" pitchFamily="34" charset="0"/>
                        </a:rPr>
                        <a:t>X</a:t>
                      </a:r>
                    </a:p>
                  </a:txBody>
                  <a:tcPr marL="4958" marR="4958" marT="4958"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0" i="0" u="none" strike="noStrike">
                          <a:solidFill>
                            <a:srgbClr val="000000"/>
                          </a:solidFill>
                          <a:effectLst/>
                          <a:latin typeface="Arial" panose="020B0604020202020204" pitchFamily="34" charset="0"/>
                        </a:rPr>
                        <a:t>X</a:t>
                      </a:r>
                    </a:p>
                  </a:txBody>
                  <a:tcPr marL="4958" marR="4958" marT="4958"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0" i="0" u="none" strike="noStrike">
                          <a:solidFill>
                            <a:srgbClr val="000000"/>
                          </a:solidFill>
                          <a:effectLst/>
                          <a:latin typeface="Arial" panose="020B0604020202020204" pitchFamily="34" charset="0"/>
                        </a:rPr>
                        <a:t>X</a:t>
                      </a:r>
                    </a:p>
                  </a:txBody>
                  <a:tcPr marL="4958" marR="4958" marT="4958"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endParaRPr lang="en-US" sz="1800" b="0" i="0" u="none" strike="noStrike">
                        <a:solidFill>
                          <a:srgbClr val="000000"/>
                        </a:solidFill>
                        <a:effectLst/>
                        <a:latin typeface="Arial" panose="020B0604020202020204" pitchFamily="34" charset="0"/>
                      </a:endParaRPr>
                    </a:p>
                  </a:txBody>
                  <a:tcPr marL="4958" marR="4958" marT="4958"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815675083"/>
                  </a:ext>
                </a:extLst>
              </a:tr>
              <a:tr h="352411">
                <a:tc>
                  <a:txBody>
                    <a:bodyPr/>
                    <a:lstStyle/>
                    <a:p>
                      <a:pPr algn="l" fontAlgn="b"/>
                      <a:r>
                        <a:rPr lang="en-US" sz="1800" b="1" i="0" u="none" strike="noStrike" dirty="0">
                          <a:solidFill>
                            <a:srgbClr val="000000"/>
                          </a:solidFill>
                          <a:effectLst/>
                          <a:latin typeface="Arial" panose="020B0604020202020204" pitchFamily="34" charset="0"/>
                        </a:rPr>
                        <a:t>Acute VTE</a:t>
                      </a:r>
                    </a:p>
                  </a:txBody>
                  <a:tcPr marL="4958" marR="4958" marT="4958" marB="0" anchor="b">
                    <a:lnL>
                      <a:noFill/>
                    </a:lnL>
                    <a:lnR>
                      <a:noFill/>
                    </a:lnR>
                    <a:lnT>
                      <a:noFill/>
                    </a:lnT>
                    <a:lnB>
                      <a:noFill/>
                    </a:lnB>
                  </a:tcPr>
                </a:tc>
                <a:tc>
                  <a:txBody>
                    <a:bodyPr/>
                    <a:lstStyle/>
                    <a:p>
                      <a:pPr algn="ctr" fontAlgn="b"/>
                      <a:r>
                        <a:rPr lang="en-US" sz="1800" b="0" i="0" u="none" strike="noStrike">
                          <a:solidFill>
                            <a:srgbClr val="000000"/>
                          </a:solidFill>
                          <a:effectLst/>
                          <a:latin typeface="Arial" panose="020B0604020202020204" pitchFamily="34" charset="0"/>
                        </a:rPr>
                        <a:t>X</a:t>
                      </a:r>
                    </a:p>
                  </a:txBody>
                  <a:tcPr marL="4958" marR="4958" marT="4958" marB="0" anchor="b">
                    <a:lnL>
                      <a:noFill/>
                    </a:lnL>
                    <a:lnR>
                      <a:noFill/>
                    </a:lnR>
                    <a:lnT>
                      <a:noFill/>
                    </a:lnT>
                    <a:lnB>
                      <a:noFill/>
                    </a:lnB>
                  </a:tcPr>
                </a:tc>
                <a:tc>
                  <a:txBody>
                    <a:bodyPr/>
                    <a:lstStyle/>
                    <a:p>
                      <a:pPr algn="ctr" fontAlgn="b"/>
                      <a:r>
                        <a:rPr lang="en-US" sz="1800" b="0" i="0" u="none" strike="noStrike">
                          <a:solidFill>
                            <a:srgbClr val="000000"/>
                          </a:solidFill>
                          <a:effectLst/>
                          <a:latin typeface="Arial" panose="020B0604020202020204" pitchFamily="34" charset="0"/>
                        </a:rPr>
                        <a:t>X</a:t>
                      </a:r>
                    </a:p>
                  </a:txBody>
                  <a:tcPr marL="4958" marR="4958" marT="4958" marB="0" anchor="b">
                    <a:lnL>
                      <a:noFill/>
                    </a:lnL>
                    <a:lnR>
                      <a:noFill/>
                    </a:lnR>
                    <a:lnT>
                      <a:noFill/>
                    </a:lnT>
                    <a:lnB>
                      <a:noFill/>
                    </a:lnB>
                  </a:tcPr>
                </a:tc>
                <a:tc>
                  <a:txBody>
                    <a:bodyPr/>
                    <a:lstStyle/>
                    <a:p>
                      <a:pPr algn="ctr" fontAlgn="b"/>
                      <a:r>
                        <a:rPr lang="en-US" sz="1800" b="0" i="0" u="none" strike="noStrike">
                          <a:solidFill>
                            <a:srgbClr val="000000"/>
                          </a:solidFill>
                          <a:effectLst/>
                          <a:latin typeface="Arial" panose="020B0604020202020204" pitchFamily="34" charset="0"/>
                        </a:rPr>
                        <a:t>X</a:t>
                      </a:r>
                    </a:p>
                  </a:txBody>
                  <a:tcPr marL="4958" marR="4958" marT="4958" marB="0" anchor="b">
                    <a:lnL>
                      <a:noFill/>
                    </a:lnL>
                    <a:lnR>
                      <a:noFill/>
                    </a:lnR>
                    <a:lnT>
                      <a:noFill/>
                    </a:lnT>
                    <a:lnB>
                      <a:noFill/>
                    </a:lnB>
                  </a:tcPr>
                </a:tc>
                <a:tc>
                  <a:txBody>
                    <a:bodyPr/>
                    <a:lstStyle/>
                    <a:p>
                      <a:pPr algn="ctr" fontAlgn="b"/>
                      <a:r>
                        <a:rPr lang="en-US" sz="1800" b="0" i="0" u="none" strike="noStrike">
                          <a:solidFill>
                            <a:srgbClr val="000000"/>
                          </a:solidFill>
                          <a:effectLst/>
                          <a:latin typeface="Arial" panose="020B0604020202020204" pitchFamily="34" charset="0"/>
                        </a:rPr>
                        <a:t>X</a:t>
                      </a:r>
                    </a:p>
                  </a:txBody>
                  <a:tcPr marL="4958" marR="4958" marT="4958" marB="0" anchor="b">
                    <a:lnL>
                      <a:noFill/>
                    </a:lnL>
                    <a:lnR>
                      <a:noFill/>
                    </a:lnR>
                    <a:lnT>
                      <a:noFill/>
                    </a:lnT>
                    <a:lnB>
                      <a:noFill/>
                    </a:lnB>
                  </a:tcPr>
                </a:tc>
                <a:tc>
                  <a:txBody>
                    <a:bodyPr/>
                    <a:lstStyle/>
                    <a:p>
                      <a:pPr algn="ctr" fontAlgn="b"/>
                      <a:endParaRPr lang="en-US" sz="1800" b="0" i="0" u="none" strike="noStrike">
                        <a:solidFill>
                          <a:srgbClr val="000000"/>
                        </a:solidFill>
                        <a:effectLst/>
                        <a:latin typeface="Arial" panose="020B0604020202020204" pitchFamily="34" charset="0"/>
                      </a:endParaRPr>
                    </a:p>
                  </a:txBody>
                  <a:tcPr marL="4958" marR="4958" marT="4958" marB="0" anchor="b">
                    <a:lnL>
                      <a:noFill/>
                    </a:lnL>
                    <a:lnR>
                      <a:noFill/>
                    </a:lnR>
                    <a:lnT>
                      <a:noFill/>
                    </a:lnT>
                    <a:lnB>
                      <a:noFill/>
                    </a:lnB>
                  </a:tcPr>
                </a:tc>
                <a:extLst>
                  <a:ext uri="{0D108BD9-81ED-4DB2-BD59-A6C34878D82A}">
                    <a16:rowId xmlns:a16="http://schemas.microsoft.com/office/drawing/2014/main" val="3708436453"/>
                  </a:ext>
                </a:extLst>
              </a:tr>
              <a:tr h="352411">
                <a:tc>
                  <a:txBody>
                    <a:bodyPr/>
                    <a:lstStyle/>
                    <a:p>
                      <a:pPr algn="l" fontAlgn="b"/>
                      <a:r>
                        <a:rPr lang="en-US" sz="1800" b="1" i="0" u="none" strike="noStrike" dirty="0">
                          <a:solidFill>
                            <a:srgbClr val="000000"/>
                          </a:solidFill>
                          <a:effectLst/>
                          <a:latin typeface="Arial" panose="020B0604020202020204" pitchFamily="34" charset="0"/>
                        </a:rPr>
                        <a:t>Secondary prevention of VTE</a:t>
                      </a:r>
                    </a:p>
                  </a:txBody>
                  <a:tcPr marL="4958" marR="4958" marT="4958" marB="0" anchor="b">
                    <a:lnL>
                      <a:noFill/>
                    </a:lnL>
                    <a:lnR>
                      <a:noFill/>
                    </a:lnR>
                    <a:lnT>
                      <a:noFill/>
                    </a:lnT>
                    <a:lnB>
                      <a:noFill/>
                    </a:lnB>
                    <a:solidFill>
                      <a:srgbClr val="D9D9D9"/>
                    </a:solidFill>
                  </a:tcPr>
                </a:tc>
                <a:tc>
                  <a:txBody>
                    <a:bodyPr/>
                    <a:lstStyle/>
                    <a:p>
                      <a:pPr algn="ctr" fontAlgn="b"/>
                      <a:r>
                        <a:rPr lang="en-US" sz="1800" b="0" i="0" u="none" strike="noStrike">
                          <a:solidFill>
                            <a:srgbClr val="000000"/>
                          </a:solidFill>
                          <a:effectLst/>
                          <a:latin typeface="Arial" panose="020B0604020202020204" pitchFamily="34" charset="0"/>
                        </a:rPr>
                        <a:t>X</a:t>
                      </a:r>
                    </a:p>
                  </a:txBody>
                  <a:tcPr marL="4958" marR="4958" marT="4958" marB="0" anchor="b">
                    <a:lnL>
                      <a:noFill/>
                    </a:lnL>
                    <a:lnR>
                      <a:noFill/>
                    </a:lnR>
                    <a:lnT>
                      <a:noFill/>
                    </a:lnT>
                    <a:lnB>
                      <a:noFill/>
                    </a:lnB>
                    <a:solidFill>
                      <a:srgbClr val="D9D9D9"/>
                    </a:solidFill>
                  </a:tcPr>
                </a:tc>
                <a:tc>
                  <a:txBody>
                    <a:bodyPr/>
                    <a:lstStyle/>
                    <a:p>
                      <a:pPr algn="ctr" fontAlgn="b"/>
                      <a:r>
                        <a:rPr lang="en-US" sz="1800" b="0" i="0" u="none" strike="noStrike">
                          <a:solidFill>
                            <a:srgbClr val="000000"/>
                          </a:solidFill>
                          <a:effectLst/>
                          <a:latin typeface="Arial" panose="020B0604020202020204" pitchFamily="34" charset="0"/>
                        </a:rPr>
                        <a:t>X</a:t>
                      </a:r>
                    </a:p>
                  </a:txBody>
                  <a:tcPr marL="4958" marR="4958" marT="4958" marB="0" anchor="b">
                    <a:lnL>
                      <a:noFill/>
                    </a:lnL>
                    <a:lnR>
                      <a:noFill/>
                    </a:lnR>
                    <a:lnT>
                      <a:noFill/>
                    </a:lnT>
                    <a:lnB>
                      <a:noFill/>
                    </a:lnB>
                    <a:solidFill>
                      <a:srgbClr val="D9D9D9"/>
                    </a:solidFill>
                  </a:tcPr>
                </a:tc>
                <a:tc>
                  <a:txBody>
                    <a:bodyPr/>
                    <a:lstStyle/>
                    <a:p>
                      <a:pPr algn="ctr" fontAlgn="b"/>
                      <a:r>
                        <a:rPr lang="en-US" sz="1800" b="0" i="0" u="none" strike="noStrike">
                          <a:solidFill>
                            <a:srgbClr val="000000"/>
                          </a:solidFill>
                          <a:effectLst/>
                          <a:latin typeface="Arial" panose="020B0604020202020204" pitchFamily="34" charset="0"/>
                        </a:rPr>
                        <a:t>X</a:t>
                      </a:r>
                    </a:p>
                  </a:txBody>
                  <a:tcPr marL="4958" marR="4958" marT="4958" marB="0" anchor="b">
                    <a:lnL>
                      <a:noFill/>
                    </a:lnL>
                    <a:lnR>
                      <a:noFill/>
                    </a:lnR>
                    <a:lnT>
                      <a:noFill/>
                    </a:lnT>
                    <a:lnB>
                      <a:noFill/>
                    </a:lnB>
                    <a:solidFill>
                      <a:srgbClr val="D9D9D9"/>
                    </a:solidFill>
                  </a:tcPr>
                </a:tc>
                <a:tc>
                  <a:txBody>
                    <a:bodyPr/>
                    <a:lstStyle/>
                    <a:p>
                      <a:pPr algn="ctr" fontAlgn="b"/>
                      <a:endParaRPr lang="en-US" sz="1800" b="0" i="0" u="none" strike="noStrike">
                        <a:solidFill>
                          <a:srgbClr val="000000"/>
                        </a:solidFill>
                        <a:effectLst/>
                        <a:latin typeface="Arial" panose="020B0604020202020204" pitchFamily="34" charset="0"/>
                      </a:endParaRPr>
                    </a:p>
                  </a:txBody>
                  <a:tcPr marL="4958" marR="4958" marT="4958" marB="0" anchor="b">
                    <a:lnL>
                      <a:noFill/>
                    </a:lnL>
                    <a:lnR>
                      <a:noFill/>
                    </a:lnR>
                    <a:lnT>
                      <a:noFill/>
                    </a:lnT>
                    <a:lnB>
                      <a:noFill/>
                    </a:lnB>
                    <a:solidFill>
                      <a:srgbClr val="D9D9D9"/>
                    </a:solidFill>
                  </a:tcPr>
                </a:tc>
                <a:tc>
                  <a:txBody>
                    <a:bodyPr/>
                    <a:lstStyle/>
                    <a:p>
                      <a:pPr algn="ctr" fontAlgn="b"/>
                      <a:endParaRPr lang="en-US" sz="1800" b="0" i="0" u="none" strike="noStrike">
                        <a:solidFill>
                          <a:srgbClr val="000000"/>
                        </a:solidFill>
                        <a:effectLst/>
                        <a:latin typeface="Arial" panose="020B0604020202020204" pitchFamily="34" charset="0"/>
                      </a:endParaRPr>
                    </a:p>
                  </a:txBody>
                  <a:tcPr marL="4958" marR="4958" marT="4958" marB="0" anchor="b">
                    <a:lnL>
                      <a:noFill/>
                    </a:lnL>
                    <a:lnR>
                      <a:noFill/>
                    </a:lnR>
                    <a:lnT>
                      <a:noFill/>
                    </a:lnT>
                    <a:lnB>
                      <a:noFill/>
                    </a:lnB>
                    <a:solidFill>
                      <a:srgbClr val="D9D9D9"/>
                    </a:solidFill>
                  </a:tcPr>
                </a:tc>
                <a:extLst>
                  <a:ext uri="{0D108BD9-81ED-4DB2-BD59-A6C34878D82A}">
                    <a16:rowId xmlns:a16="http://schemas.microsoft.com/office/drawing/2014/main" val="4120140569"/>
                  </a:ext>
                </a:extLst>
              </a:tr>
              <a:tr h="692528">
                <a:tc>
                  <a:txBody>
                    <a:bodyPr/>
                    <a:lstStyle/>
                    <a:p>
                      <a:pPr algn="l" fontAlgn="b"/>
                      <a:r>
                        <a:rPr lang="en-US" sz="1800" b="1" i="0" u="none" strike="noStrike">
                          <a:solidFill>
                            <a:srgbClr val="000000"/>
                          </a:solidFill>
                          <a:effectLst/>
                          <a:latin typeface="Arial" panose="020B0604020202020204" pitchFamily="34" charset="0"/>
                        </a:rPr>
                        <a:t>VTE prevention in major orthopedic surgery</a:t>
                      </a:r>
                    </a:p>
                  </a:txBody>
                  <a:tcPr marL="4958" marR="4958" marT="4958" marB="0" anchor="b">
                    <a:lnL>
                      <a:noFill/>
                    </a:lnL>
                    <a:lnR>
                      <a:noFill/>
                    </a:lnR>
                    <a:lnT>
                      <a:noFill/>
                    </a:lnT>
                    <a:lnB>
                      <a:noFill/>
                    </a:lnB>
                  </a:tcPr>
                </a:tc>
                <a:tc>
                  <a:txBody>
                    <a:bodyPr/>
                    <a:lstStyle/>
                    <a:p>
                      <a:pPr algn="ctr" fontAlgn="b"/>
                      <a:r>
                        <a:rPr lang="en-US" sz="1800" b="0" i="0" u="none" strike="noStrike" dirty="0">
                          <a:solidFill>
                            <a:srgbClr val="000000"/>
                          </a:solidFill>
                          <a:effectLst/>
                          <a:latin typeface="Arial" panose="020B0604020202020204" pitchFamily="34" charset="0"/>
                        </a:rPr>
                        <a:t>X</a:t>
                      </a:r>
                    </a:p>
                  </a:txBody>
                  <a:tcPr marL="4958" marR="4958" marT="4958" marB="0" anchor="b">
                    <a:lnL>
                      <a:noFill/>
                    </a:lnL>
                    <a:lnR>
                      <a:noFill/>
                    </a:lnR>
                    <a:lnT>
                      <a:noFill/>
                    </a:lnT>
                    <a:lnB>
                      <a:noFill/>
                    </a:lnB>
                  </a:tcPr>
                </a:tc>
                <a:tc>
                  <a:txBody>
                    <a:bodyPr/>
                    <a:lstStyle/>
                    <a:p>
                      <a:pPr algn="ctr" fontAlgn="b"/>
                      <a:r>
                        <a:rPr lang="en-US" sz="1800" b="0" i="0" u="none" strike="noStrike" dirty="0">
                          <a:solidFill>
                            <a:srgbClr val="000000"/>
                          </a:solidFill>
                          <a:effectLst/>
                          <a:latin typeface="Arial" panose="020B0604020202020204" pitchFamily="34" charset="0"/>
                        </a:rPr>
                        <a:t>X</a:t>
                      </a:r>
                    </a:p>
                  </a:txBody>
                  <a:tcPr marL="4958" marR="4958" marT="4958" marB="0" anchor="b">
                    <a:lnL>
                      <a:noFill/>
                    </a:lnL>
                    <a:lnR>
                      <a:noFill/>
                    </a:lnR>
                    <a:lnT>
                      <a:noFill/>
                    </a:lnT>
                    <a:lnB>
                      <a:noFill/>
                    </a:lnB>
                  </a:tcPr>
                </a:tc>
                <a:tc>
                  <a:txBody>
                    <a:bodyPr/>
                    <a:lstStyle/>
                    <a:p>
                      <a:pPr algn="ctr" fontAlgn="b"/>
                      <a:r>
                        <a:rPr lang="en-US" sz="1800" b="0" i="0" u="none" strike="noStrike">
                          <a:solidFill>
                            <a:srgbClr val="000000"/>
                          </a:solidFill>
                          <a:effectLst/>
                          <a:latin typeface="Arial" panose="020B0604020202020204" pitchFamily="34" charset="0"/>
                        </a:rPr>
                        <a:t>X</a:t>
                      </a:r>
                    </a:p>
                  </a:txBody>
                  <a:tcPr marL="4958" marR="4958" marT="4958" marB="0" anchor="b">
                    <a:lnL>
                      <a:noFill/>
                    </a:lnL>
                    <a:lnR>
                      <a:noFill/>
                    </a:lnR>
                    <a:lnT>
                      <a:noFill/>
                    </a:lnT>
                    <a:lnB>
                      <a:noFill/>
                    </a:lnB>
                  </a:tcPr>
                </a:tc>
                <a:tc>
                  <a:txBody>
                    <a:bodyPr/>
                    <a:lstStyle/>
                    <a:p>
                      <a:pPr algn="ctr" fontAlgn="b"/>
                      <a:endParaRPr lang="en-US" sz="1800" b="0" i="0" u="none" strike="noStrike">
                        <a:solidFill>
                          <a:srgbClr val="000000"/>
                        </a:solidFill>
                        <a:effectLst/>
                        <a:latin typeface="Arial" panose="020B0604020202020204" pitchFamily="34" charset="0"/>
                      </a:endParaRPr>
                    </a:p>
                  </a:txBody>
                  <a:tcPr marL="4958" marR="4958" marT="4958" marB="0" anchor="b">
                    <a:lnL>
                      <a:noFill/>
                    </a:lnL>
                    <a:lnR>
                      <a:noFill/>
                    </a:lnR>
                    <a:lnT>
                      <a:noFill/>
                    </a:lnT>
                    <a:lnB>
                      <a:noFill/>
                    </a:lnB>
                  </a:tcPr>
                </a:tc>
                <a:tc>
                  <a:txBody>
                    <a:bodyPr/>
                    <a:lstStyle/>
                    <a:p>
                      <a:pPr algn="ctr" fontAlgn="b"/>
                      <a:endParaRPr lang="en-US" sz="1800" b="0" i="0" u="none" strike="noStrike">
                        <a:solidFill>
                          <a:srgbClr val="000000"/>
                        </a:solidFill>
                        <a:effectLst/>
                        <a:latin typeface="Arial" panose="020B0604020202020204" pitchFamily="34" charset="0"/>
                      </a:endParaRPr>
                    </a:p>
                  </a:txBody>
                  <a:tcPr marL="4958" marR="4958" marT="4958" marB="0" anchor="b">
                    <a:lnL>
                      <a:noFill/>
                    </a:lnL>
                    <a:lnR>
                      <a:noFill/>
                    </a:lnR>
                    <a:lnT>
                      <a:noFill/>
                    </a:lnT>
                    <a:lnB>
                      <a:noFill/>
                    </a:lnB>
                  </a:tcPr>
                </a:tc>
                <a:extLst>
                  <a:ext uri="{0D108BD9-81ED-4DB2-BD59-A6C34878D82A}">
                    <a16:rowId xmlns:a16="http://schemas.microsoft.com/office/drawing/2014/main" val="873359577"/>
                  </a:ext>
                </a:extLst>
              </a:tr>
              <a:tr h="352411">
                <a:tc>
                  <a:txBody>
                    <a:bodyPr/>
                    <a:lstStyle/>
                    <a:p>
                      <a:pPr algn="l" fontAlgn="b"/>
                      <a:r>
                        <a:rPr lang="en-US" sz="1800" b="1" i="0" u="none" strike="noStrike">
                          <a:solidFill>
                            <a:srgbClr val="000000"/>
                          </a:solidFill>
                          <a:effectLst/>
                          <a:latin typeface="Arial" panose="020B0604020202020204" pitchFamily="34" charset="0"/>
                        </a:rPr>
                        <a:t>MACE/MALE risk reduction</a:t>
                      </a:r>
                    </a:p>
                  </a:txBody>
                  <a:tcPr marL="4958" marR="4958" marT="4958" marB="0" anchor="b">
                    <a:lnL>
                      <a:noFill/>
                    </a:lnL>
                    <a:lnR>
                      <a:noFill/>
                    </a:lnR>
                    <a:lnT>
                      <a:noFill/>
                    </a:lnT>
                    <a:lnB>
                      <a:noFill/>
                    </a:lnB>
                    <a:solidFill>
                      <a:srgbClr val="D9D9D9"/>
                    </a:solidFill>
                  </a:tcPr>
                </a:tc>
                <a:tc>
                  <a:txBody>
                    <a:bodyPr/>
                    <a:lstStyle/>
                    <a:p>
                      <a:pPr algn="ctr" fontAlgn="b"/>
                      <a:endParaRPr lang="en-US" sz="1800" b="0" i="0" u="none" strike="noStrike">
                        <a:solidFill>
                          <a:srgbClr val="000000"/>
                        </a:solidFill>
                        <a:effectLst/>
                        <a:latin typeface="Arial" panose="020B0604020202020204" pitchFamily="34" charset="0"/>
                      </a:endParaRPr>
                    </a:p>
                  </a:txBody>
                  <a:tcPr marL="4958" marR="4958" marT="4958" marB="0" anchor="b">
                    <a:lnL>
                      <a:noFill/>
                    </a:lnL>
                    <a:lnR>
                      <a:noFill/>
                    </a:lnR>
                    <a:lnT>
                      <a:noFill/>
                    </a:lnT>
                    <a:lnB>
                      <a:noFill/>
                    </a:lnB>
                    <a:solidFill>
                      <a:srgbClr val="D9D9D9"/>
                    </a:solidFill>
                  </a:tcPr>
                </a:tc>
                <a:tc>
                  <a:txBody>
                    <a:bodyPr/>
                    <a:lstStyle/>
                    <a:p>
                      <a:pPr algn="ctr" fontAlgn="b"/>
                      <a:r>
                        <a:rPr lang="en-US" sz="1800" b="0" i="0" u="none" strike="noStrike" dirty="0">
                          <a:solidFill>
                            <a:srgbClr val="000000"/>
                          </a:solidFill>
                          <a:effectLst/>
                          <a:latin typeface="Arial" panose="020B0604020202020204" pitchFamily="34" charset="0"/>
                        </a:rPr>
                        <a:t>X</a:t>
                      </a:r>
                    </a:p>
                  </a:txBody>
                  <a:tcPr marL="4958" marR="4958" marT="4958" marB="0" anchor="b">
                    <a:lnL>
                      <a:noFill/>
                    </a:lnL>
                    <a:lnR>
                      <a:noFill/>
                    </a:lnR>
                    <a:lnT>
                      <a:noFill/>
                    </a:lnT>
                    <a:lnB>
                      <a:noFill/>
                    </a:lnB>
                    <a:solidFill>
                      <a:srgbClr val="D9D9D9"/>
                    </a:solidFill>
                  </a:tcPr>
                </a:tc>
                <a:tc>
                  <a:txBody>
                    <a:bodyPr/>
                    <a:lstStyle/>
                    <a:p>
                      <a:pPr algn="ctr" fontAlgn="b"/>
                      <a:endParaRPr lang="en-US" sz="1800" b="0" i="0" u="none" strike="noStrike">
                        <a:solidFill>
                          <a:srgbClr val="000000"/>
                        </a:solidFill>
                        <a:effectLst/>
                        <a:latin typeface="Arial" panose="020B0604020202020204" pitchFamily="34" charset="0"/>
                      </a:endParaRPr>
                    </a:p>
                  </a:txBody>
                  <a:tcPr marL="4958" marR="4958" marT="4958" marB="0" anchor="b">
                    <a:lnL>
                      <a:noFill/>
                    </a:lnL>
                    <a:lnR>
                      <a:noFill/>
                    </a:lnR>
                    <a:lnT>
                      <a:noFill/>
                    </a:lnT>
                    <a:lnB>
                      <a:noFill/>
                    </a:lnB>
                    <a:solidFill>
                      <a:srgbClr val="D9D9D9"/>
                    </a:solidFill>
                  </a:tcPr>
                </a:tc>
                <a:tc>
                  <a:txBody>
                    <a:bodyPr/>
                    <a:lstStyle/>
                    <a:p>
                      <a:pPr algn="ctr" fontAlgn="b"/>
                      <a:endParaRPr lang="en-US" sz="1800" b="0" i="0" u="none" strike="noStrike">
                        <a:solidFill>
                          <a:srgbClr val="000000"/>
                        </a:solidFill>
                        <a:effectLst/>
                        <a:latin typeface="Arial" panose="020B0604020202020204" pitchFamily="34" charset="0"/>
                      </a:endParaRPr>
                    </a:p>
                  </a:txBody>
                  <a:tcPr marL="4958" marR="4958" marT="4958" marB="0" anchor="b">
                    <a:lnL>
                      <a:noFill/>
                    </a:lnL>
                    <a:lnR>
                      <a:noFill/>
                    </a:lnR>
                    <a:lnT>
                      <a:noFill/>
                    </a:lnT>
                    <a:lnB>
                      <a:noFill/>
                    </a:lnB>
                    <a:solidFill>
                      <a:srgbClr val="D9D9D9"/>
                    </a:solidFill>
                  </a:tcPr>
                </a:tc>
                <a:tc>
                  <a:txBody>
                    <a:bodyPr/>
                    <a:lstStyle/>
                    <a:p>
                      <a:pPr algn="ctr" fontAlgn="b"/>
                      <a:endParaRPr lang="en-US" sz="1800" b="0" i="0" u="none" strike="noStrike">
                        <a:solidFill>
                          <a:srgbClr val="000000"/>
                        </a:solidFill>
                        <a:effectLst/>
                        <a:latin typeface="Arial" panose="020B0604020202020204" pitchFamily="34" charset="0"/>
                      </a:endParaRPr>
                    </a:p>
                  </a:txBody>
                  <a:tcPr marL="4958" marR="4958" marT="4958" marB="0" anchor="b">
                    <a:lnL>
                      <a:noFill/>
                    </a:lnL>
                    <a:lnR>
                      <a:noFill/>
                    </a:lnR>
                    <a:lnT>
                      <a:noFill/>
                    </a:lnT>
                    <a:lnB>
                      <a:noFill/>
                    </a:lnB>
                    <a:solidFill>
                      <a:srgbClr val="D9D9D9"/>
                    </a:solidFill>
                  </a:tcPr>
                </a:tc>
                <a:extLst>
                  <a:ext uri="{0D108BD9-81ED-4DB2-BD59-A6C34878D82A}">
                    <a16:rowId xmlns:a16="http://schemas.microsoft.com/office/drawing/2014/main" val="2701697711"/>
                  </a:ext>
                </a:extLst>
              </a:tr>
              <a:tr h="692528">
                <a:tc>
                  <a:txBody>
                    <a:bodyPr/>
                    <a:lstStyle/>
                    <a:p>
                      <a:pPr algn="l" fontAlgn="b"/>
                      <a:r>
                        <a:rPr lang="en-US" sz="1800" b="1" i="0" u="none" strike="noStrike">
                          <a:solidFill>
                            <a:srgbClr val="000000"/>
                          </a:solidFill>
                          <a:effectLst/>
                          <a:latin typeface="Arial" panose="020B0604020202020204" pitchFamily="34" charset="0"/>
                        </a:rPr>
                        <a:t>VTE prevention in acute ill medical patients</a:t>
                      </a:r>
                    </a:p>
                  </a:txBody>
                  <a:tcPr marL="4958" marR="4958" marT="495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Arial" panose="020B0604020202020204" pitchFamily="34" charset="0"/>
                      </a:endParaRPr>
                    </a:p>
                  </a:txBody>
                  <a:tcPr marL="4958" marR="4958" marT="495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panose="020B0604020202020204" pitchFamily="34" charset="0"/>
                        </a:rPr>
                        <a:t>X</a:t>
                      </a:r>
                    </a:p>
                  </a:txBody>
                  <a:tcPr marL="4958" marR="4958" marT="495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Arial" panose="020B0604020202020204" pitchFamily="34" charset="0"/>
                      </a:endParaRPr>
                    </a:p>
                  </a:txBody>
                  <a:tcPr marL="4958" marR="4958" marT="495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Arial" panose="020B0604020202020204" pitchFamily="34" charset="0"/>
                      </a:endParaRPr>
                    </a:p>
                  </a:txBody>
                  <a:tcPr marL="4958" marR="4958" marT="495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panose="020B0604020202020204" pitchFamily="34" charset="0"/>
                        </a:rPr>
                        <a:t>X</a:t>
                      </a:r>
                    </a:p>
                  </a:txBody>
                  <a:tcPr marL="4958" marR="4958" marT="4958"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830016"/>
                  </a:ext>
                </a:extLst>
              </a:tr>
            </a:tbl>
          </a:graphicData>
        </a:graphic>
      </p:graphicFrame>
      <p:sp>
        <p:nvSpPr>
          <p:cNvPr id="5" name="Title 4"/>
          <p:cNvSpPr>
            <a:spLocks noGrp="1"/>
          </p:cNvSpPr>
          <p:nvPr>
            <p:ph type="title"/>
          </p:nvPr>
        </p:nvSpPr>
        <p:spPr/>
        <p:txBody>
          <a:bodyPr/>
          <a:lstStyle/>
          <a:p>
            <a:r>
              <a:rPr lang="en-US" dirty="0" smtClean="0"/>
              <a:t>U.S. FDA APPROVALS</a:t>
            </a:r>
            <a:endParaRPr lang="en-US" dirty="0"/>
          </a:p>
        </p:txBody>
      </p:sp>
    </p:spTree>
    <p:extLst>
      <p:ext uri="{BB962C8B-B14F-4D97-AF65-F5344CB8AC3E}">
        <p14:creationId xmlns:p14="http://schemas.microsoft.com/office/powerpoint/2010/main" val="20041690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rgbClr val="FF0000"/>
                </a:solidFill>
                <a:latin typeface="Calibri"/>
                <a:cs typeface="Calibri"/>
              </a:rPr>
              <a:t>                              		</a:t>
            </a:r>
            <a:endParaRPr lang="en-US" dirty="0">
              <a:latin typeface="Calibri"/>
              <a:cs typeface="Calibri"/>
            </a:endParaRPr>
          </a:p>
        </p:txBody>
      </p:sp>
      <p:sp>
        <p:nvSpPr>
          <p:cNvPr id="3" name="Content Placeholder 2"/>
          <p:cNvSpPr>
            <a:spLocks noGrp="1"/>
          </p:cNvSpPr>
          <p:nvPr>
            <p:ph sz="half" idx="1"/>
          </p:nvPr>
        </p:nvSpPr>
        <p:spPr>
          <a:xfrm>
            <a:off x="1519548" y="940206"/>
            <a:ext cx="5494811" cy="5175110"/>
          </a:xfrm>
        </p:spPr>
        <p:txBody>
          <a:bodyPr>
            <a:normAutofit fontScale="55000" lnSpcReduction="20000"/>
          </a:bodyPr>
          <a:lstStyle/>
          <a:p>
            <a:pPr marL="0" indent="0">
              <a:buNone/>
            </a:pPr>
            <a:r>
              <a:rPr lang="en-US" b="1" u="sng" dirty="0" smtClean="0">
                <a:solidFill>
                  <a:srgbClr val="FF0000"/>
                </a:solidFill>
              </a:rPr>
              <a:t>Peripheral disease</a:t>
            </a:r>
          </a:p>
          <a:p>
            <a:pPr marL="0" indent="0">
              <a:buNone/>
            </a:pPr>
            <a:r>
              <a:rPr lang="en-US" dirty="0" smtClean="0">
                <a:solidFill>
                  <a:srgbClr val="FF0000"/>
                </a:solidFill>
              </a:rPr>
              <a:t>Superficial venous thrombosis (SVT)</a:t>
            </a:r>
          </a:p>
          <a:p>
            <a:pPr marL="0" indent="0">
              <a:buNone/>
            </a:pPr>
            <a:r>
              <a:rPr lang="en-US" dirty="0">
                <a:solidFill>
                  <a:srgbClr val="FF0000"/>
                </a:solidFill>
              </a:rPr>
              <a:t>Post thrombotic </a:t>
            </a:r>
            <a:r>
              <a:rPr lang="en-US" dirty="0" smtClean="0">
                <a:solidFill>
                  <a:srgbClr val="FF0000"/>
                </a:solidFill>
              </a:rPr>
              <a:t>syndrome (PTS) </a:t>
            </a:r>
            <a:r>
              <a:rPr lang="en-US" dirty="0">
                <a:solidFill>
                  <a:srgbClr val="FF0000"/>
                </a:solidFill>
              </a:rPr>
              <a:t>prevention</a:t>
            </a:r>
          </a:p>
          <a:p>
            <a:pPr marL="0" indent="0">
              <a:buNone/>
            </a:pPr>
            <a:r>
              <a:rPr lang="en-US" dirty="0">
                <a:solidFill>
                  <a:srgbClr val="FF0000"/>
                </a:solidFill>
              </a:rPr>
              <a:t>MALE following peripheral </a:t>
            </a:r>
            <a:r>
              <a:rPr lang="en-US" dirty="0" smtClean="0">
                <a:solidFill>
                  <a:srgbClr val="FF0000"/>
                </a:solidFill>
              </a:rPr>
              <a:t>revascularization</a:t>
            </a:r>
          </a:p>
          <a:p>
            <a:pPr marL="0" indent="0">
              <a:buNone/>
            </a:pPr>
            <a:r>
              <a:rPr lang="en-US" dirty="0" smtClean="0">
                <a:solidFill>
                  <a:srgbClr val="FF0000"/>
                </a:solidFill>
              </a:rPr>
              <a:t>HIT/HITT</a:t>
            </a:r>
          </a:p>
          <a:p>
            <a:pPr marL="0" indent="0">
              <a:buNone/>
            </a:pPr>
            <a:r>
              <a:rPr lang="en-US" dirty="0">
                <a:solidFill>
                  <a:srgbClr val="FF0000"/>
                </a:solidFill>
              </a:rPr>
              <a:t>Post operative MI</a:t>
            </a:r>
          </a:p>
          <a:p>
            <a:pPr marL="0" indent="0">
              <a:buNone/>
            </a:pPr>
            <a:endParaRPr lang="en-US" dirty="0">
              <a:solidFill>
                <a:srgbClr val="FF0000"/>
              </a:solidFill>
            </a:endParaRPr>
          </a:p>
          <a:p>
            <a:pPr marL="0" indent="0">
              <a:buNone/>
            </a:pPr>
            <a:endParaRPr lang="en-US" dirty="0">
              <a:solidFill>
                <a:srgbClr val="FF0000"/>
              </a:solidFill>
            </a:endParaRPr>
          </a:p>
          <a:p>
            <a:pPr marL="0" indent="0">
              <a:buNone/>
            </a:pPr>
            <a:r>
              <a:rPr lang="en-US" b="1" u="sng" dirty="0" smtClean="0"/>
              <a:t>Central disease</a:t>
            </a:r>
          </a:p>
          <a:p>
            <a:pPr marL="0" indent="0">
              <a:buNone/>
            </a:pPr>
            <a:r>
              <a:rPr lang="en-US" dirty="0" smtClean="0"/>
              <a:t>Cardiac </a:t>
            </a:r>
            <a:r>
              <a:rPr lang="en-US" dirty="0" err="1" smtClean="0"/>
              <a:t>valvular</a:t>
            </a:r>
            <a:r>
              <a:rPr lang="en-US" dirty="0" smtClean="0"/>
              <a:t> disease – prevention of arterial thromboembolism</a:t>
            </a:r>
          </a:p>
          <a:p>
            <a:pPr marL="0" indent="0">
              <a:buNone/>
            </a:pPr>
            <a:r>
              <a:rPr lang="en-US" dirty="0" smtClean="0"/>
              <a:t>Embolic stroke of unknown origin (ESUS)</a:t>
            </a:r>
          </a:p>
          <a:p>
            <a:pPr marL="0" indent="0">
              <a:buNone/>
            </a:pPr>
            <a:r>
              <a:rPr lang="en-US" dirty="0" smtClean="0"/>
              <a:t>Low risk AF + cognitive decline</a:t>
            </a:r>
          </a:p>
          <a:p>
            <a:pPr marL="0" indent="0">
              <a:buNone/>
            </a:pPr>
            <a:r>
              <a:rPr lang="en-US" dirty="0" smtClean="0"/>
              <a:t>CHF</a:t>
            </a:r>
          </a:p>
          <a:p>
            <a:pPr marL="0" indent="0">
              <a:buNone/>
            </a:pPr>
            <a:r>
              <a:rPr lang="en-US" dirty="0" err="1" smtClean="0"/>
              <a:t>Peri</a:t>
            </a:r>
            <a:r>
              <a:rPr lang="en-US" dirty="0" smtClean="0"/>
              <a:t>/post procedure AF cardioversion, pulmonary v. ablation, catheter ablation</a:t>
            </a:r>
          </a:p>
          <a:p>
            <a:pPr marL="0" indent="0">
              <a:buNone/>
            </a:pPr>
            <a:r>
              <a:rPr lang="en-US" dirty="0" smtClean="0"/>
              <a:t>Paradoxical emboli</a:t>
            </a:r>
          </a:p>
          <a:p>
            <a:pPr marL="0" indent="0">
              <a:buNone/>
            </a:pPr>
            <a:r>
              <a:rPr lang="en-US" dirty="0" smtClean="0"/>
              <a:t>AF + ACS</a:t>
            </a:r>
            <a:endParaRPr lang="en-US" dirty="0"/>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419100" y="951053"/>
            <a:ext cx="11353800" cy="3596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lang="en-US" noProof="0" dirty="0" smtClean="0">
              <a:solidFill>
                <a:prstClr val="black"/>
              </a:solidFill>
              <a:latin typeface="Arial"/>
              <a:cs typeface="Calibri" panose="020F0502020204030204" pitchFamily="34" charset="0"/>
            </a:endParaRPr>
          </a:p>
        </p:txBody>
      </p:sp>
      <p:sp>
        <p:nvSpPr>
          <p:cNvPr id="5" name="TextBox 4"/>
          <p:cNvSpPr txBox="1"/>
          <p:nvPr/>
        </p:nvSpPr>
        <p:spPr>
          <a:xfrm>
            <a:off x="3505420" y="113834"/>
            <a:ext cx="8383898" cy="523220"/>
          </a:xfrm>
          <a:prstGeom prst="rect">
            <a:avLst/>
          </a:prstGeom>
          <a:noFill/>
        </p:spPr>
        <p:txBody>
          <a:bodyPr wrap="none" rtlCol="0">
            <a:spAutoFit/>
          </a:bodyPr>
          <a:lstStyle/>
          <a:p>
            <a:r>
              <a:rPr lang="en-US" sz="2800" dirty="0">
                <a:solidFill>
                  <a:schemeClr val="bg2"/>
                </a:solidFill>
                <a:latin typeface="+mj-lt"/>
                <a:cs typeface="Calibri"/>
              </a:rPr>
              <a:t>Off label use, new data and ongoing trials</a:t>
            </a:r>
            <a:endParaRPr lang="en-US" sz="2800" dirty="0">
              <a:solidFill>
                <a:schemeClr val="bg2"/>
              </a:solidFill>
              <a:latin typeface="+mj-lt"/>
            </a:endParaRPr>
          </a:p>
        </p:txBody>
      </p:sp>
    </p:spTree>
    <p:extLst>
      <p:ext uri="{BB962C8B-B14F-4D97-AF65-F5344CB8AC3E}">
        <p14:creationId xmlns:p14="http://schemas.microsoft.com/office/powerpoint/2010/main" val="2996337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292" y="892863"/>
            <a:ext cx="5384800" cy="4221163"/>
          </a:xfrm>
        </p:spPr>
        <p:txBody>
          <a:bodyPr/>
          <a:lstStyle/>
          <a:p>
            <a:r>
              <a:rPr lang="en-US" sz="2400" dirty="0" smtClean="0"/>
              <a:t>Prospective, randomized open label trial.</a:t>
            </a:r>
          </a:p>
          <a:p>
            <a:r>
              <a:rPr lang="en-US" sz="2400" dirty="0" smtClean="0"/>
              <a:t>High risk patient cohort.*</a:t>
            </a:r>
          </a:p>
          <a:p>
            <a:r>
              <a:rPr lang="en-US" sz="2400" dirty="0" smtClean="0"/>
              <a:t>45 days of treatment</a:t>
            </a:r>
          </a:p>
          <a:p>
            <a:r>
              <a:rPr lang="en-US" sz="2400" dirty="0" smtClean="0"/>
              <a:t>Primary endpoint: recurrent SVT, DVT, PE, death.</a:t>
            </a:r>
          </a:p>
          <a:p>
            <a:r>
              <a:rPr lang="en-US" sz="2400" dirty="0" err="1" smtClean="0"/>
              <a:t>Rivaroxaban</a:t>
            </a:r>
            <a:r>
              <a:rPr lang="en-US" sz="2400" dirty="0" smtClean="0"/>
              <a:t> non-inferior to </a:t>
            </a:r>
            <a:r>
              <a:rPr lang="en-US" sz="2400" dirty="0" err="1" smtClean="0"/>
              <a:t>fondaparinux</a:t>
            </a:r>
            <a:r>
              <a:rPr lang="en-US" sz="2400" dirty="0" smtClean="0"/>
              <a:t>.</a:t>
            </a:r>
            <a:endParaRPr lang="en-US" sz="2400" dirty="0"/>
          </a:p>
        </p:txBody>
      </p:sp>
      <p:pic>
        <p:nvPicPr>
          <p:cNvPr id="5" name="Picture 4">
            <a:extLst>
              <a:ext uri="{FF2B5EF4-FFF2-40B4-BE49-F238E27FC236}">
                <a16:creationId xmlns:a16="http://schemas.microsoft.com/office/drawing/2014/main" id="{1D5946A4-4E80-F14C-A771-835F094FC5EA}"/>
              </a:ext>
            </a:extLst>
          </p:cNvPr>
          <p:cNvPicPr>
            <a:picLocks noChangeAspect="1"/>
          </p:cNvPicPr>
          <p:nvPr/>
        </p:nvPicPr>
        <p:blipFill>
          <a:blip r:embed="rId3"/>
          <a:stretch>
            <a:fillRect/>
          </a:stretch>
        </p:blipFill>
        <p:spPr>
          <a:xfrm>
            <a:off x="6591092" y="1270658"/>
            <a:ext cx="5475640" cy="3472805"/>
          </a:xfrm>
          <a:prstGeom prst="rect">
            <a:avLst/>
          </a:prstGeom>
        </p:spPr>
      </p:pic>
      <p:sp>
        <p:nvSpPr>
          <p:cNvPr id="6" name="TextBox 5">
            <a:extLst>
              <a:ext uri="{FF2B5EF4-FFF2-40B4-BE49-F238E27FC236}">
                <a16:creationId xmlns:a16="http://schemas.microsoft.com/office/drawing/2014/main" id="{2586680B-0CCF-5746-BF8E-8D64ED62FB32}"/>
              </a:ext>
            </a:extLst>
          </p:cNvPr>
          <p:cNvSpPr txBox="1"/>
          <p:nvPr/>
        </p:nvSpPr>
        <p:spPr>
          <a:xfrm>
            <a:off x="7378296" y="4854989"/>
            <a:ext cx="4750412"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Lancet </a:t>
            </a:r>
            <a:r>
              <a:rPr lang="en-US" b="1" dirty="0" err="1">
                <a:latin typeface="Calibri" panose="020F0502020204030204" pitchFamily="34" charset="0"/>
                <a:cs typeface="Calibri" panose="020F0502020204030204" pitchFamily="34" charset="0"/>
              </a:rPr>
              <a:t>Hematol</a:t>
            </a:r>
            <a:r>
              <a:rPr lang="en-US" b="1" dirty="0">
                <a:latin typeface="Calibri" panose="020F0502020204030204" pitchFamily="34" charset="0"/>
                <a:cs typeface="Calibri" panose="020F0502020204030204" pitchFamily="34" charset="0"/>
              </a:rPr>
              <a:t> 2017;4:e105-e113</a:t>
            </a:r>
          </a:p>
        </p:txBody>
      </p:sp>
      <p:sp>
        <p:nvSpPr>
          <p:cNvPr id="7" name="TextBox 6"/>
          <p:cNvSpPr txBox="1"/>
          <p:nvPr/>
        </p:nvSpPr>
        <p:spPr>
          <a:xfrm>
            <a:off x="8890000" y="2604833"/>
            <a:ext cx="1327864" cy="369332"/>
          </a:xfrm>
          <a:prstGeom prst="rect">
            <a:avLst/>
          </a:prstGeom>
          <a:noFill/>
        </p:spPr>
        <p:txBody>
          <a:bodyPr wrap="none" rtlCol="0">
            <a:spAutoFit/>
          </a:bodyPr>
          <a:lstStyle/>
          <a:p>
            <a:r>
              <a:rPr lang="en-US" dirty="0" err="1"/>
              <a:t>R</a:t>
            </a:r>
            <a:r>
              <a:rPr lang="en-US" dirty="0" err="1" smtClean="0"/>
              <a:t>ivaroxaban</a:t>
            </a:r>
            <a:endParaRPr lang="en-US" dirty="0"/>
          </a:p>
        </p:txBody>
      </p:sp>
      <p:sp>
        <p:nvSpPr>
          <p:cNvPr id="8" name="TextBox 7"/>
          <p:cNvSpPr txBox="1"/>
          <p:nvPr/>
        </p:nvSpPr>
        <p:spPr>
          <a:xfrm>
            <a:off x="10217864" y="3486485"/>
            <a:ext cx="1471941" cy="369332"/>
          </a:xfrm>
          <a:prstGeom prst="rect">
            <a:avLst/>
          </a:prstGeom>
          <a:noFill/>
        </p:spPr>
        <p:txBody>
          <a:bodyPr wrap="none" rtlCol="0">
            <a:spAutoFit/>
          </a:bodyPr>
          <a:lstStyle/>
          <a:p>
            <a:r>
              <a:rPr lang="en-US" dirty="0" err="1" smtClean="0"/>
              <a:t>Fondaparinux</a:t>
            </a:r>
            <a:endParaRPr lang="en-US" dirty="0"/>
          </a:p>
        </p:txBody>
      </p:sp>
      <p:sp>
        <p:nvSpPr>
          <p:cNvPr id="9" name="TextBox 8"/>
          <p:cNvSpPr txBox="1"/>
          <p:nvPr/>
        </p:nvSpPr>
        <p:spPr>
          <a:xfrm>
            <a:off x="1724752" y="5472731"/>
            <a:ext cx="9514390" cy="646331"/>
          </a:xfrm>
          <a:prstGeom prst="rect">
            <a:avLst/>
          </a:prstGeom>
          <a:noFill/>
        </p:spPr>
        <p:txBody>
          <a:bodyPr wrap="square" rtlCol="0">
            <a:spAutoFit/>
          </a:bodyPr>
          <a:lstStyle/>
          <a:p>
            <a:r>
              <a:rPr lang="en-US" dirty="0"/>
              <a:t>*</a:t>
            </a:r>
            <a:r>
              <a:rPr lang="en-US" dirty="0" smtClean="0"/>
              <a:t>5cm </a:t>
            </a:r>
            <a:r>
              <a:rPr lang="en-US" dirty="0" err="1" smtClean="0"/>
              <a:t>supragenual</a:t>
            </a:r>
            <a:r>
              <a:rPr lang="en-US" dirty="0" smtClean="0"/>
              <a:t> thrombus + one </a:t>
            </a:r>
            <a:r>
              <a:rPr lang="en-US" dirty="0"/>
              <a:t>additional risk factor (older than 65 years, male sex, </a:t>
            </a:r>
            <a:r>
              <a:rPr lang="en-US" dirty="0" smtClean="0"/>
              <a:t>previous</a:t>
            </a:r>
            <a:r>
              <a:rPr lang="en-US" dirty="0"/>
              <a:t> </a:t>
            </a:r>
            <a:r>
              <a:rPr lang="en-US" dirty="0" smtClean="0"/>
              <a:t>VTE, cancer</a:t>
            </a:r>
            <a:r>
              <a:rPr lang="en-US" dirty="0"/>
              <a:t>, autoimmune disease, thrombosis of non-varicose </a:t>
            </a:r>
            <a:r>
              <a:rPr lang="en-US" dirty="0" smtClean="0"/>
              <a:t>veins)</a:t>
            </a:r>
            <a:endParaRPr lang="en-US" dirty="0"/>
          </a:p>
        </p:txBody>
      </p:sp>
      <p:sp>
        <p:nvSpPr>
          <p:cNvPr id="10" name="TextBox 9"/>
          <p:cNvSpPr txBox="1"/>
          <p:nvPr/>
        </p:nvSpPr>
        <p:spPr>
          <a:xfrm>
            <a:off x="3448594" y="39188"/>
            <a:ext cx="237566" cy="523220"/>
          </a:xfrm>
          <a:prstGeom prst="rect">
            <a:avLst/>
          </a:prstGeom>
          <a:noFill/>
        </p:spPr>
        <p:txBody>
          <a:bodyPr wrap="none" rtlCol="0">
            <a:spAutoFit/>
          </a:bodyPr>
          <a:lstStyle/>
          <a:p>
            <a:r>
              <a:rPr lang="en-US" dirty="0"/>
              <a:t> </a:t>
            </a:r>
            <a:endParaRPr lang="en-US" sz="2800" dirty="0">
              <a:latin typeface="+mn-lt"/>
            </a:endParaRPr>
          </a:p>
        </p:txBody>
      </p:sp>
      <p:sp>
        <p:nvSpPr>
          <p:cNvPr id="11" name="Rectangle 10"/>
          <p:cNvSpPr/>
          <p:nvPr/>
        </p:nvSpPr>
        <p:spPr>
          <a:xfrm>
            <a:off x="7582319" y="65567"/>
            <a:ext cx="4355681" cy="523220"/>
          </a:xfrm>
          <a:prstGeom prst="rect">
            <a:avLst/>
          </a:prstGeom>
        </p:spPr>
        <p:txBody>
          <a:bodyPr wrap="none">
            <a:spAutoFit/>
          </a:bodyPr>
          <a:lstStyle/>
          <a:p>
            <a:pPr algn="r"/>
            <a:r>
              <a:rPr lang="en-US" sz="2800" dirty="0">
                <a:solidFill>
                  <a:schemeClr val="bg2"/>
                </a:solidFill>
                <a:latin typeface="+mj-lt"/>
              </a:rPr>
              <a:t>SVT – SURPRISE trial</a:t>
            </a:r>
          </a:p>
        </p:txBody>
      </p:sp>
    </p:spTree>
    <p:extLst>
      <p:ext uri="{BB962C8B-B14F-4D97-AF65-F5344CB8AC3E}">
        <p14:creationId xmlns:p14="http://schemas.microsoft.com/office/powerpoint/2010/main" val="519767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4" name="Content Placeholder 3"/>
          <p:cNvSpPr>
            <a:spLocks noGrp="1"/>
          </p:cNvSpPr>
          <p:nvPr>
            <p:ph sz="half" idx="2"/>
          </p:nvPr>
        </p:nvSpPr>
        <p:spPr>
          <a:xfrm>
            <a:off x="5694776" y="3005429"/>
            <a:ext cx="5384800" cy="3409247"/>
          </a:xfrm>
        </p:spPr>
        <p:txBody>
          <a:bodyPr/>
          <a:lstStyle/>
          <a:p>
            <a:pPr marL="0" indent="0">
              <a:buNone/>
            </a:pPr>
            <a:r>
              <a:rPr lang="en-US" altLang="en-US" sz="2400" dirty="0" smtClean="0">
                <a:latin typeface="Arial" panose="020B0604020202020204" pitchFamily="34" charset="0"/>
              </a:rPr>
              <a:t>PAD </a:t>
            </a:r>
            <a:r>
              <a:rPr lang="en-US" altLang="en-US" sz="2400" dirty="0">
                <a:latin typeface="Arial" panose="020B0604020202020204" pitchFamily="34" charset="0"/>
              </a:rPr>
              <a:t>patients only (~7500, 27% of original cohort – </a:t>
            </a:r>
            <a:r>
              <a:rPr lang="en-US" altLang="en-US" sz="2400" dirty="0" err="1">
                <a:latin typeface="Arial" panose="020B0604020202020204" pitchFamily="34" charset="0"/>
              </a:rPr>
              <a:t>prespecified</a:t>
            </a:r>
            <a:r>
              <a:rPr lang="en-US" altLang="en-US" sz="2400" dirty="0">
                <a:latin typeface="Arial" panose="020B0604020202020204" pitchFamily="34" charset="0"/>
              </a:rPr>
              <a:t> subgroup analysis</a:t>
            </a:r>
            <a:r>
              <a:rPr lang="en-US" altLang="en-US" sz="2400" dirty="0" smtClean="0">
                <a:latin typeface="Arial" panose="020B0604020202020204" pitchFamily="34" charset="0"/>
              </a:rPr>
              <a:t>):</a:t>
            </a:r>
          </a:p>
          <a:p>
            <a:pPr eaLnBrk="1" hangingPunct="1"/>
            <a:r>
              <a:rPr lang="en-US" altLang="en-US" sz="2400" dirty="0" smtClean="0">
                <a:latin typeface="Arial" panose="020B0604020202020204" pitchFamily="34" charset="0"/>
              </a:rPr>
              <a:t>asymptomatic </a:t>
            </a:r>
            <a:r>
              <a:rPr lang="en-US" altLang="en-US" sz="2400" dirty="0">
                <a:latin typeface="Arial" panose="020B0604020202020204" pitchFamily="34" charset="0"/>
              </a:rPr>
              <a:t>limb PAD (18%) </a:t>
            </a:r>
          </a:p>
          <a:p>
            <a:pPr eaLnBrk="1" hangingPunct="1"/>
            <a:r>
              <a:rPr lang="en-US" altLang="en-US" sz="2400" dirty="0" smtClean="0">
                <a:latin typeface="Arial" panose="020B0604020202020204" pitchFamily="34" charset="0"/>
              </a:rPr>
              <a:t>symptomatic </a:t>
            </a:r>
            <a:r>
              <a:rPr lang="en-US" altLang="en-US" sz="2400" dirty="0">
                <a:latin typeface="Arial" panose="020B0604020202020204" pitchFamily="34" charset="0"/>
              </a:rPr>
              <a:t>limb PAD (56%)         </a:t>
            </a:r>
          </a:p>
          <a:p>
            <a:pPr eaLnBrk="1" hangingPunct="1"/>
            <a:r>
              <a:rPr lang="en-US" altLang="en-US" sz="2400" dirty="0" smtClean="0">
                <a:latin typeface="Arial" panose="020B0604020202020204" pitchFamily="34" charset="0"/>
              </a:rPr>
              <a:t>asymptomatic </a:t>
            </a:r>
            <a:r>
              <a:rPr lang="en-US" altLang="en-US" sz="2400" dirty="0">
                <a:latin typeface="Arial" panose="020B0604020202020204" pitchFamily="34" charset="0"/>
              </a:rPr>
              <a:t>&amp; symptomatic carotid disease (25</a:t>
            </a:r>
            <a:r>
              <a:rPr lang="en-US" altLang="en-US" sz="2400" dirty="0" smtClean="0">
                <a:latin typeface="Arial" panose="020B0604020202020204" pitchFamily="34" charset="0"/>
              </a:rPr>
              <a:t>%)</a:t>
            </a:r>
          </a:p>
          <a:p>
            <a:pPr eaLnBrk="1" hangingPunct="1"/>
            <a:endParaRPr lang="en-US" altLang="en-US" sz="2400" dirty="0">
              <a:latin typeface="Arial" panose="020B0604020202020204" pitchFamily="34" charset="0"/>
            </a:endParaRPr>
          </a:p>
          <a:p>
            <a:endParaRPr lang="en-US" dirty="0"/>
          </a:p>
        </p:txBody>
      </p:sp>
      <p:pic>
        <p:nvPicPr>
          <p:cNvPr id="5" name="Content Placeholder 4"/>
          <p:cNvPicPr>
            <a:picLocks noGrp="1" noChangeAspect="1"/>
          </p:cNvPicPr>
          <p:nvPr>
            <p:ph sz="half" idx="1"/>
          </p:nvPr>
        </p:nvPicPr>
        <p:blipFill>
          <a:blip r:embed="rId2"/>
          <a:stretch>
            <a:fillRect/>
          </a:stretch>
        </p:blipFill>
        <p:spPr>
          <a:xfrm>
            <a:off x="1346661" y="924489"/>
            <a:ext cx="5384800" cy="2080940"/>
          </a:xfrm>
          <a:prstGeom prst="rect">
            <a:avLst/>
          </a:prstGeom>
          <a:ln>
            <a:solidFill>
              <a:schemeClr val="tx1"/>
            </a:solidFill>
          </a:ln>
        </p:spPr>
      </p:pic>
      <p:sp>
        <p:nvSpPr>
          <p:cNvPr id="6" name="TextBox 5"/>
          <p:cNvSpPr txBox="1"/>
          <p:nvPr/>
        </p:nvSpPr>
        <p:spPr>
          <a:xfrm>
            <a:off x="5325633" y="102717"/>
            <a:ext cx="6866367" cy="523220"/>
          </a:xfrm>
          <a:prstGeom prst="rect">
            <a:avLst/>
          </a:prstGeom>
          <a:noFill/>
        </p:spPr>
        <p:txBody>
          <a:bodyPr wrap="none" rtlCol="0">
            <a:spAutoFit/>
          </a:bodyPr>
          <a:lstStyle/>
          <a:p>
            <a:r>
              <a:rPr lang="en-US" sz="2800" dirty="0">
                <a:solidFill>
                  <a:schemeClr val="bg2"/>
                </a:solidFill>
                <a:latin typeface="+mj-lt"/>
              </a:rPr>
              <a:t>DOACs and MALE – COMPASS PAD</a:t>
            </a:r>
          </a:p>
        </p:txBody>
      </p:sp>
      <p:sp>
        <p:nvSpPr>
          <p:cNvPr id="3" name="TextBox 2"/>
          <p:cNvSpPr txBox="1"/>
          <p:nvPr/>
        </p:nvSpPr>
        <p:spPr>
          <a:xfrm>
            <a:off x="1531917" y="3751096"/>
            <a:ext cx="2945080" cy="1477328"/>
          </a:xfrm>
          <a:prstGeom prst="rect">
            <a:avLst/>
          </a:prstGeom>
          <a:noFill/>
        </p:spPr>
        <p:txBody>
          <a:bodyPr wrap="square" rtlCol="0">
            <a:spAutoFit/>
          </a:bodyPr>
          <a:lstStyle/>
          <a:p>
            <a:pPr algn="ctr"/>
            <a:r>
              <a:rPr lang="en-US" dirty="0" smtClean="0"/>
              <a:t>2.5 mg BID </a:t>
            </a:r>
            <a:r>
              <a:rPr lang="en-US" dirty="0" err="1" smtClean="0"/>
              <a:t>Rivar</a:t>
            </a:r>
            <a:r>
              <a:rPr lang="en-US" dirty="0" smtClean="0"/>
              <a:t> + ASA</a:t>
            </a:r>
          </a:p>
          <a:p>
            <a:pPr algn="ctr"/>
            <a:r>
              <a:rPr lang="en-US" dirty="0" smtClean="0"/>
              <a:t>vs.</a:t>
            </a:r>
          </a:p>
          <a:p>
            <a:pPr algn="ctr"/>
            <a:r>
              <a:rPr lang="en-US" dirty="0" smtClean="0"/>
              <a:t>5 mg BID </a:t>
            </a:r>
            <a:r>
              <a:rPr lang="en-US" dirty="0" err="1" smtClean="0"/>
              <a:t>Rivar</a:t>
            </a:r>
            <a:r>
              <a:rPr lang="en-US" dirty="0" smtClean="0"/>
              <a:t> + ASA</a:t>
            </a:r>
          </a:p>
          <a:p>
            <a:pPr algn="ctr"/>
            <a:r>
              <a:rPr lang="en-US" dirty="0" smtClean="0"/>
              <a:t>vs.</a:t>
            </a:r>
          </a:p>
          <a:p>
            <a:pPr algn="ctr"/>
            <a:r>
              <a:rPr lang="en-US" dirty="0" smtClean="0"/>
              <a:t>ASA only</a:t>
            </a:r>
            <a:endParaRPr lang="en-US" dirty="0"/>
          </a:p>
        </p:txBody>
      </p:sp>
    </p:spTree>
    <p:extLst>
      <p:ext uri="{BB962C8B-B14F-4D97-AF65-F5344CB8AC3E}">
        <p14:creationId xmlns:p14="http://schemas.microsoft.com/office/powerpoint/2010/main" val="160754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7149935" y="64105"/>
            <a:ext cx="4822609" cy="640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dirty="0">
                <a:solidFill>
                  <a:schemeClr val="bg2"/>
                </a:solidFill>
                <a:latin typeface="+mj-lt"/>
              </a:rPr>
              <a:t>COMPASS PAD - MALE</a:t>
            </a:r>
          </a:p>
        </p:txBody>
      </p:sp>
      <p:sp>
        <p:nvSpPr>
          <p:cNvPr id="4099" name="Rectangle 6"/>
          <p:cNvSpPr>
            <a:spLocks noChangeArrowheads="1"/>
          </p:cNvSpPr>
          <p:nvPr/>
        </p:nvSpPr>
        <p:spPr bwMode="auto">
          <a:xfrm>
            <a:off x="0" y="860294"/>
            <a:ext cx="12192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400" dirty="0" smtClean="0">
                <a:latin typeface="Arial" panose="020B0604020202020204" pitchFamily="34" charset="0"/>
              </a:rPr>
              <a:t>ALI</a:t>
            </a:r>
            <a:r>
              <a:rPr lang="en-US" altLang="en-US" sz="2400" dirty="0">
                <a:latin typeface="Arial" panose="020B0604020202020204" pitchFamily="34" charset="0"/>
              </a:rPr>
              <a:t>, chronic limb ischemia, amputation reduced in </a:t>
            </a:r>
            <a:endParaRPr lang="en-US" altLang="en-US" sz="2400" dirty="0" smtClean="0">
              <a:latin typeface="Arial" panose="020B0604020202020204" pitchFamily="34" charset="0"/>
            </a:endParaRPr>
          </a:p>
          <a:p>
            <a:pPr algn="ctr" eaLnBrk="1" hangingPunct="1"/>
            <a:r>
              <a:rPr lang="en-US" altLang="en-US" sz="2400" dirty="0" err="1" smtClean="0">
                <a:latin typeface="Arial" panose="020B0604020202020204" pitchFamily="34" charset="0"/>
              </a:rPr>
              <a:t>rivaroxaban</a:t>
            </a:r>
            <a:r>
              <a:rPr lang="en-US" altLang="en-US" sz="2400" dirty="0" smtClean="0">
                <a:latin typeface="Arial" panose="020B0604020202020204" pitchFamily="34" charset="0"/>
              </a:rPr>
              <a:t> </a:t>
            </a:r>
            <a:r>
              <a:rPr lang="en-US" altLang="en-US" sz="2400" dirty="0">
                <a:latin typeface="Arial" panose="020B0604020202020204" pitchFamily="34" charset="0"/>
              </a:rPr>
              <a:t>(2.5mg) + ASA v. ASA alone </a:t>
            </a:r>
            <a:endParaRPr lang="en-US" altLang="en-US" sz="2400" dirty="0" smtClean="0">
              <a:latin typeface="Arial" panose="020B0604020202020204" pitchFamily="34" charset="0"/>
            </a:endParaRPr>
          </a:p>
          <a:p>
            <a:pPr algn="ctr" eaLnBrk="1" hangingPunct="1"/>
            <a:r>
              <a:rPr lang="en-US" altLang="en-US" sz="2400" dirty="0" smtClean="0">
                <a:latin typeface="Arial" panose="020B0604020202020204" pitchFamily="34" charset="0"/>
              </a:rPr>
              <a:t>(</a:t>
            </a:r>
            <a:r>
              <a:rPr lang="en-US" altLang="en-US" sz="2400" dirty="0">
                <a:latin typeface="Arial" panose="020B0604020202020204" pitchFamily="34" charset="0"/>
              </a:rPr>
              <a:t>1% v. 2%, HR 0.54, 0.4-0.8, p=0.005)</a:t>
            </a:r>
          </a:p>
        </p:txBody>
      </p:sp>
      <p:pic>
        <p:nvPicPr>
          <p:cNvPr id="3" name="Picture 2"/>
          <p:cNvPicPr>
            <a:picLocks noChangeAspect="1"/>
          </p:cNvPicPr>
          <p:nvPr/>
        </p:nvPicPr>
        <p:blipFill>
          <a:blip r:embed="rId3"/>
          <a:stretch>
            <a:fillRect/>
          </a:stretch>
        </p:blipFill>
        <p:spPr>
          <a:xfrm>
            <a:off x="2956210" y="2060622"/>
            <a:ext cx="5881268" cy="3952834"/>
          </a:xfrm>
          <a:prstGeom prst="rect">
            <a:avLst/>
          </a:prstGeom>
        </p:spPr>
      </p:pic>
      <p:pic>
        <p:nvPicPr>
          <p:cNvPr id="5" name="Picture 4"/>
          <p:cNvPicPr>
            <a:picLocks noChangeAspect="1"/>
          </p:cNvPicPr>
          <p:nvPr/>
        </p:nvPicPr>
        <p:blipFill>
          <a:blip r:embed="rId4"/>
          <a:stretch>
            <a:fillRect/>
          </a:stretch>
        </p:blipFill>
        <p:spPr>
          <a:xfrm>
            <a:off x="8488431" y="6312223"/>
            <a:ext cx="2587193" cy="393821"/>
          </a:xfrm>
          <a:prstGeom prst="rect">
            <a:avLst/>
          </a:prstGeom>
        </p:spPr>
      </p:pic>
      <p:sp>
        <p:nvSpPr>
          <p:cNvPr id="8" name="TextBox 7"/>
          <p:cNvSpPr txBox="1"/>
          <p:nvPr/>
        </p:nvSpPr>
        <p:spPr>
          <a:xfrm>
            <a:off x="7201581" y="5086823"/>
            <a:ext cx="1635897" cy="369332"/>
          </a:xfrm>
          <a:prstGeom prst="rect">
            <a:avLst/>
          </a:prstGeom>
          <a:noFill/>
        </p:spPr>
        <p:txBody>
          <a:bodyPr wrap="none" rtlCol="0">
            <a:spAutoFit/>
          </a:bodyPr>
          <a:lstStyle/>
          <a:p>
            <a:r>
              <a:rPr lang="en-US" dirty="0" smtClean="0"/>
              <a:t>Combo therapy</a:t>
            </a:r>
            <a:endParaRPr lang="en-US" dirty="0"/>
          </a:p>
        </p:txBody>
      </p:sp>
      <p:sp>
        <p:nvSpPr>
          <p:cNvPr id="9" name="TextBox 8"/>
          <p:cNvSpPr txBox="1"/>
          <p:nvPr/>
        </p:nvSpPr>
        <p:spPr>
          <a:xfrm>
            <a:off x="7358058" y="3174488"/>
            <a:ext cx="1130374" cy="369332"/>
          </a:xfrm>
          <a:prstGeom prst="rect">
            <a:avLst/>
          </a:prstGeom>
          <a:noFill/>
        </p:spPr>
        <p:txBody>
          <a:bodyPr wrap="none" rtlCol="0">
            <a:spAutoFit/>
          </a:bodyPr>
          <a:lstStyle/>
          <a:p>
            <a:r>
              <a:rPr lang="en-US" dirty="0" smtClean="0"/>
              <a:t>ASA alone</a:t>
            </a:r>
            <a:endParaRPr lang="en-US" dirty="0"/>
          </a:p>
        </p:txBody>
      </p:sp>
      <p:cxnSp>
        <p:nvCxnSpPr>
          <p:cNvPr id="10" name="Straight Arrow Connector 9"/>
          <p:cNvCxnSpPr/>
          <p:nvPr/>
        </p:nvCxnSpPr>
        <p:spPr>
          <a:xfrm>
            <a:off x="7628897" y="3543820"/>
            <a:ext cx="215757" cy="41306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H="1" flipV="1">
            <a:off x="8214524" y="4607675"/>
            <a:ext cx="273909" cy="5144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72541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6758050" y="83794"/>
            <a:ext cx="8001000" cy="640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a:solidFill>
                  <a:schemeClr val="bg2"/>
                </a:solidFill>
                <a:latin typeface="Arial" panose="020B0604020202020204" pitchFamily="34" charset="0"/>
              </a:rPr>
              <a:t>COMPASS PAD – key findings </a:t>
            </a:r>
          </a:p>
        </p:txBody>
      </p:sp>
      <p:sp>
        <p:nvSpPr>
          <p:cNvPr id="4099" name="Rectangle 6"/>
          <p:cNvSpPr>
            <a:spLocks noChangeArrowheads="1"/>
          </p:cNvSpPr>
          <p:nvPr/>
        </p:nvSpPr>
        <p:spPr bwMode="auto">
          <a:xfrm>
            <a:off x="2225676" y="856596"/>
            <a:ext cx="7864475"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2400" dirty="0">
                <a:latin typeface="Arial" panose="020B0604020202020204" pitchFamily="34" charset="0"/>
              </a:rPr>
              <a:t> No overall mortality benefit for PAD patients.</a:t>
            </a:r>
          </a:p>
          <a:p>
            <a:pPr eaLnBrk="1" hangingPunct="1">
              <a:buFont typeface="Arial" panose="020B0604020202020204" pitchFamily="34" charset="0"/>
              <a:buChar char="•"/>
            </a:pPr>
            <a:endParaRPr lang="en-US" altLang="en-US" sz="2400" dirty="0">
              <a:latin typeface="Arial" panose="020B0604020202020204" pitchFamily="34" charset="0"/>
            </a:endParaRPr>
          </a:p>
          <a:p>
            <a:pPr eaLnBrk="1" hangingPunct="1">
              <a:buFont typeface="Arial" panose="020B0604020202020204" pitchFamily="34" charset="0"/>
              <a:buChar char="•"/>
            </a:pPr>
            <a:r>
              <a:rPr lang="en-US" altLang="en-US" sz="2400" dirty="0">
                <a:latin typeface="Arial" panose="020B0604020202020204" pitchFamily="34" charset="0"/>
              </a:rPr>
              <a:t> ARR ~3% for combined MALE/MACE endpoints (9% v. 6%) in favor of </a:t>
            </a:r>
            <a:r>
              <a:rPr lang="en-US" altLang="en-US" sz="2400" dirty="0" err="1">
                <a:latin typeface="Arial" panose="020B0604020202020204" pitchFamily="34" charset="0"/>
              </a:rPr>
              <a:t>rivaroxaban</a:t>
            </a:r>
            <a:r>
              <a:rPr lang="en-US" altLang="en-US" sz="2400" dirty="0">
                <a:latin typeface="Arial" panose="020B0604020202020204" pitchFamily="34" charset="0"/>
              </a:rPr>
              <a:t> 2.5mg + ASA</a:t>
            </a:r>
          </a:p>
          <a:p>
            <a:pPr eaLnBrk="1" hangingPunct="1">
              <a:buFont typeface="Arial" panose="020B0604020202020204" pitchFamily="34" charset="0"/>
              <a:buChar char="•"/>
            </a:pPr>
            <a:endParaRPr lang="en-US" altLang="en-US" sz="2400" dirty="0">
              <a:latin typeface="Arial" panose="020B0604020202020204" pitchFamily="34" charset="0"/>
            </a:endParaRPr>
          </a:p>
          <a:p>
            <a:pPr eaLnBrk="1" hangingPunct="1">
              <a:buFont typeface="Arial" panose="020B0604020202020204" pitchFamily="34" charset="0"/>
              <a:buChar char="•"/>
            </a:pPr>
            <a:r>
              <a:rPr lang="en-US" altLang="en-US" sz="2400" dirty="0">
                <a:latin typeface="Arial" panose="020B0604020202020204" pitchFamily="34" charset="0"/>
              </a:rPr>
              <a:t> Major MALE benefit from avoidance of </a:t>
            </a:r>
            <a:r>
              <a:rPr lang="en-US" altLang="en-US" sz="2400" u="sng" dirty="0">
                <a:latin typeface="Arial" panose="020B0604020202020204" pitchFamily="34" charset="0"/>
              </a:rPr>
              <a:t>ALI and amputation:</a:t>
            </a:r>
          </a:p>
          <a:p>
            <a:pPr eaLnBrk="1" hangingPunct="1"/>
            <a:endParaRPr lang="en-US" altLang="en-US" sz="2400" dirty="0">
              <a:latin typeface="Arial" panose="020B0604020202020204" pitchFamily="34" charset="0"/>
            </a:endParaRPr>
          </a:p>
          <a:p>
            <a:pPr eaLnBrk="1" hangingPunct="1"/>
            <a:endParaRPr lang="en-US" altLang="en-US" sz="2400" dirty="0">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1524000" y="4559321"/>
            <a:ext cx="8872976" cy="1446559"/>
          </a:xfrm>
          <a:prstGeom prst="rect">
            <a:avLst/>
          </a:prstGeom>
        </p:spPr>
      </p:pic>
      <p:pic>
        <p:nvPicPr>
          <p:cNvPr id="5" name="Picture 4"/>
          <p:cNvPicPr>
            <a:picLocks noChangeAspect="1"/>
          </p:cNvPicPr>
          <p:nvPr/>
        </p:nvPicPr>
        <p:blipFill rotWithShape="1">
          <a:blip r:embed="rId4"/>
          <a:srcRect l="2283" b="4896"/>
          <a:stretch/>
        </p:blipFill>
        <p:spPr>
          <a:xfrm>
            <a:off x="1524000" y="3765466"/>
            <a:ext cx="8885676" cy="817105"/>
          </a:xfrm>
          <a:prstGeom prst="rect">
            <a:avLst/>
          </a:prstGeom>
        </p:spPr>
      </p:pic>
      <p:sp>
        <p:nvSpPr>
          <p:cNvPr id="6" name="Rectangle 5"/>
          <p:cNvSpPr/>
          <p:nvPr/>
        </p:nvSpPr>
        <p:spPr>
          <a:xfrm>
            <a:off x="1524000" y="4737100"/>
            <a:ext cx="8686800" cy="2413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524000" y="5742938"/>
            <a:ext cx="8686800" cy="2413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511300" y="4991778"/>
            <a:ext cx="8686800" cy="241300"/>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Tree>
    <p:extLst>
      <p:ext uri="{BB962C8B-B14F-4D97-AF65-F5344CB8AC3E}">
        <p14:creationId xmlns:p14="http://schemas.microsoft.com/office/powerpoint/2010/main" val="41353787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8903208" y="88989"/>
            <a:ext cx="3496056" cy="640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dirty="0">
                <a:solidFill>
                  <a:schemeClr val="bg2"/>
                </a:solidFill>
                <a:latin typeface="+mj-lt"/>
              </a:rPr>
              <a:t>COMPASS PAD </a:t>
            </a:r>
          </a:p>
        </p:txBody>
      </p:sp>
      <p:sp>
        <p:nvSpPr>
          <p:cNvPr id="4099" name="Rectangle 6"/>
          <p:cNvSpPr>
            <a:spLocks noChangeArrowheads="1"/>
          </p:cNvSpPr>
          <p:nvPr/>
        </p:nvSpPr>
        <p:spPr bwMode="auto">
          <a:xfrm>
            <a:off x="1133823" y="1179576"/>
            <a:ext cx="9832769"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dirty="0">
                <a:latin typeface="Arial" panose="020B0604020202020204" pitchFamily="34" charset="0"/>
              </a:rPr>
              <a:t>				     </a:t>
            </a:r>
            <a:r>
              <a:rPr lang="en-US" altLang="en-US" sz="2800" b="1" dirty="0">
                <a:latin typeface="Arial" panose="020B0604020202020204" pitchFamily="34" charset="0"/>
              </a:rPr>
              <a:t>MACE	</a:t>
            </a:r>
            <a:r>
              <a:rPr lang="en-US" altLang="en-US" sz="2800" b="1" dirty="0" smtClean="0">
                <a:latin typeface="Arial" panose="020B0604020202020204" pitchFamily="34" charset="0"/>
              </a:rPr>
              <a:t>                    MALE</a:t>
            </a:r>
            <a:r>
              <a:rPr lang="en-US" altLang="en-US" sz="2800" b="1" dirty="0">
                <a:latin typeface="Arial" panose="020B0604020202020204" pitchFamily="34" charset="0"/>
              </a:rPr>
              <a:t>					</a:t>
            </a:r>
          </a:p>
        </p:txBody>
      </p:sp>
      <p:pic>
        <p:nvPicPr>
          <p:cNvPr id="5" name="Picture 4"/>
          <p:cNvPicPr>
            <a:picLocks noChangeAspect="1"/>
          </p:cNvPicPr>
          <p:nvPr/>
        </p:nvPicPr>
        <p:blipFill rotWithShape="1">
          <a:blip r:embed="rId3"/>
          <a:srcRect t="3150" r="1440"/>
          <a:stretch/>
        </p:blipFill>
        <p:spPr>
          <a:xfrm>
            <a:off x="1546716" y="1689100"/>
            <a:ext cx="9006985" cy="3584271"/>
          </a:xfrm>
          <a:prstGeom prst="rect">
            <a:avLst/>
          </a:prstGeom>
        </p:spPr>
      </p:pic>
      <p:sp>
        <p:nvSpPr>
          <p:cNvPr id="6" name="Rectangle 5"/>
          <p:cNvSpPr/>
          <p:nvPr/>
        </p:nvSpPr>
        <p:spPr>
          <a:xfrm>
            <a:off x="1546716" y="2882900"/>
            <a:ext cx="8664085" cy="59833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736250" y="5723211"/>
            <a:ext cx="947100" cy="144167"/>
          </a:xfrm>
          <a:prstGeom prst="rect">
            <a:avLst/>
          </a:prstGeom>
        </p:spPr>
      </p:pic>
    </p:spTree>
    <p:extLst>
      <p:ext uri="{BB962C8B-B14F-4D97-AF65-F5344CB8AC3E}">
        <p14:creationId xmlns:p14="http://schemas.microsoft.com/office/powerpoint/2010/main" val="483878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9026237" y="15539"/>
            <a:ext cx="3502231" cy="640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dirty="0">
                <a:solidFill>
                  <a:schemeClr val="bg2"/>
                </a:solidFill>
                <a:latin typeface="+mj-lt"/>
              </a:rPr>
              <a:t>COMPASS PAD </a:t>
            </a:r>
          </a:p>
        </p:txBody>
      </p:sp>
      <p:sp>
        <p:nvSpPr>
          <p:cNvPr id="4099" name="Rectangle 6"/>
          <p:cNvSpPr>
            <a:spLocks noChangeArrowheads="1"/>
          </p:cNvSpPr>
          <p:nvPr/>
        </p:nvSpPr>
        <p:spPr bwMode="auto">
          <a:xfrm>
            <a:off x="4263242" y="1514624"/>
            <a:ext cx="751320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dirty="0" smtClean="0">
                <a:latin typeface="Arial" panose="020B0604020202020204" pitchFamily="34" charset="0"/>
              </a:rPr>
              <a:t>    </a:t>
            </a:r>
            <a:r>
              <a:rPr lang="en-US" altLang="en-US" sz="2800" b="1" dirty="0" smtClean="0">
                <a:latin typeface="Arial" panose="020B0604020202020204" pitchFamily="34" charset="0"/>
              </a:rPr>
              <a:t>MACE/MALE</a:t>
            </a:r>
            <a:r>
              <a:rPr lang="en-US" altLang="en-US" sz="2800" b="1" dirty="0">
                <a:latin typeface="Arial" panose="020B0604020202020204" pitchFamily="34" charset="0"/>
              </a:rPr>
              <a:t>	</a:t>
            </a:r>
            <a:r>
              <a:rPr lang="en-US" altLang="en-US" sz="2800" b="1" dirty="0" smtClean="0">
                <a:latin typeface="Arial" panose="020B0604020202020204" pitchFamily="34" charset="0"/>
              </a:rPr>
              <a:t>             BLEEDING</a:t>
            </a:r>
            <a:r>
              <a:rPr lang="en-US" altLang="en-US" sz="2800" b="1" dirty="0">
                <a:latin typeface="Arial" panose="020B0604020202020204" pitchFamily="34" charset="0"/>
              </a:rPr>
              <a:t>		</a:t>
            </a:r>
          </a:p>
        </p:txBody>
      </p:sp>
      <p:pic>
        <p:nvPicPr>
          <p:cNvPr id="3" name="Picture 2"/>
          <p:cNvPicPr>
            <a:picLocks noChangeAspect="1"/>
          </p:cNvPicPr>
          <p:nvPr/>
        </p:nvPicPr>
        <p:blipFill>
          <a:blip r:embed="rId3"/>
          <a:stretch>
            <a:fillRect/>
          </a:stretch>
        </p:blipFill>
        <p:spPr>
          <a:xfrm>
            <a:off x="1469894" y="2199495"/>
            <a:ext cx="9160627" cy="3584448"/>
          </a:xfrm>
          <a:prstGeom prst="rect">
            <a:avLst/>
          </a:prstGeom>
        </p:spPr>
      </p:pic>
      <p:sp>
        <p:nvSpPr>
          <p:cNvPr id="6" name="Rectangle 5"/>
          <p:cNvSpPr/>
          <p:nvPr/>
        </p:nvSpPr>
        <p:spPr>
          <a:xfrm>
            <a:off x="1546714" y="2740397"/>
            <a:ext cx="9006985" cy="59833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736249" y="5639776"/>
            <a:ext cx="2009061" cy="305818"/>
          </a:xfrm>
          <a:prstGeom prst="rect">
            <a:avLst/>
          </a:prstGeom>
        </p:spPr>
      </p:pic>
    </p:spTree>
    <p:extLst>
      <p:ext uri="{BB962C8B-B14F-4D97-AF65-F5344CB8AC3E}">
        <p14:creationId xmlns:p14="http://schemas.microsoft.com/office/powerpoint/2010/main" val="3690761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5653644" y="110076"/>
            <a:ext cx="8001000" cy="640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a:solidFill>
                  <a:schemeClr val="bg2"/>
                </a:solidFill>
                <a:latin typeface="Arial" panose="020B0604020202020204" pitchFamily="34" charset="0"/>
              </a:rPr>
              <a:t>COMPASS PAD – NET clinical benefit </a:t>
            </a:r>
          </a:p>
        </p:txBody>
      </p:sp>
      <p:sp>
        <p:nvSpPr>
          <p:cNvPr id="4099" name="Rectangle 6"/>
          <p:cNvSpPr>
            <a:spLocks noChangeArrowheads="1"/>
          </p:cNvSpPr>
          <p:nvPr/>
        </p:nvSpPr>
        <p:spPr bwMode="auto">
          <a:xfrm>
            <a:off x="2225675" y="1998024"/>
            <a:ext cx="7864475"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dirty="0">
                <a:latin typeface="Arial" panose="020B0604020202020204" pitchFamily="34" charset="0"/>
              </a:rPr>
              <a:t>MI, stroke, CV death, MALE (including amputation);</a:t>
            </a:r>
          </a:p>
          <a:p>
            <a:pPr eaLnBrk="1" hangingPunct="1"/>
            <a:r>
              <a:rPr lang="en-US" altLang="en-US" sz="2400" dirty="0">
                <a:latin typeface="Arial" panose="020B0604020202020204" pitchFamily="34" charset="0"/>
              </a:rPr>
              <a:t>fatal bleeding, bleeding into a critical organ</a:t>
            </a:r>
          </a:p>
          <a:p>
            <a:pPr eaLnBrk="1" hangingPunct="1"/>
            <a:endParaRPr lang="en-US" altLang="en-US" sz="2400" dirty="0">
              <a:latin typeface="Arial" panose="020B0604020202020204" pitchFamily="34" charset="0"/>
            </a:endParaRPr>
          </a:p>
          <a:p>
            <a:pPr marL="342900" indent="-342900" eaLnBrk="1" hangingPunct="1">
              <a:buFont typeface="Arial" panose="020B0604020202020204" pitchFamily="34" charset="0"/>
              <a:buChar char="•"/>
            </a:pPr>
            <a:r>
              <a:rPr lang="en-US" altLang="en-US" sz="2400" dirty="0" smtClean="0">
                <a:latin typeface="Arial" panose="020B0604020202020204" pitchFamily="34" charset="0"/>
              </a:rPr>
              <a:t>ASA </a:t>
            </a:r>
            <a:r>
              <a:rPr lang="en-US" altLang="en-US" sz="2400" dirty="0">
                <a:latin typeface="Arial" panose="020B0604020202020204" pitchFamily="34" charset="0"/>
              </a:rPr>
              <a:t>alone: 9%</a:t>
            </a:r>
          </a:p>
          <a:p>
            <a:pPr marL="342900" indent="-342900" eaLnBrk="1" hangingPunct="1">
              <a:buFont typeface="Arial" panose="020B0604020202020204" pitchFamily="34" charset="0"/>
              <a:buChar char="•"/>
            </a:pPr>
            <a:r>
              <a:rPr lang="en-US" altLang="en-US" sz="2400" dirty="0">
                <a:latin typeface="Arial" panose="020B0604020202020204" pitchFamily="34" charset="0"/>
              </a:rPr>
              <a:t> Riva + ASA: 6%</a:t>
            </a:r>
          </a:p>
          <a:p>
            <a:pPr marL="342900" indent="-342900" eaLnBrk="1" hangingPunct="1">
              <a:buFont typeface="Arial" panose="020B0604020202020204" pitchFamily="34" charset="0"/>
              <a:buChar char="•"/>
            </a:pPr>
            <a:r>
              <a:rPr lang="en-US" altLang="en-US" sz="2400" dirty="0">
                <a:latin typeface="Arial" panose="020B0604020202020204" pitchFamily="34" charset="0"/>
              </a:rPr>
              <a:t> HR 0.72 (0.59-0.87; p&lt;0.0008)</a:t>
            </a:r>
          </a:p>
          <a:p>
            <a:pPr eaLnBrk="1" hangingPunct="1">
              <a:buFont typeface="Arial" panose="020B0604020202020204" pitchFamily="34" charset="0"/>
              <a:buChar char="•"/>
            </a:pPr>
            <a:endParaRPr lang="en-US" altLang="en-US" sz="2400" dirty="0">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10337984" y="6216231"/>
            <a:ext cx="1505485" cy="229164"/>
          </a:xfrm>
          <a:prstGeom prst="rect">
            <a:avLst/>
          </a:prstGeom>
        </p:spPr>
      </p:pic>
    </p:spTree>
    <p:extLst>
      <p:ext uri="{BB962C8B-B14F-4D97-AF65-F5344CB8AC3E}">
        <p14:creationId xmlns:p14="http://schemas.microsoft.com/office/powerpoint/2010/main" val="3682867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lstStyle/>
          <a:p>
            <a:r>
              <a:rPr lang="en-US" dirty="0"/>
              <a:t>I have no disclosures.</a:t>
            </a:r>
          </a:p>
        </p:txBody>
      </p:sp>
      <p:pic>
        <p:nvPicPr>
          <p:cNvPr id="4" name="Picture 3">
            <a:extLst>
              <a:ext uri="{FF2B5EF4-FFF2-40B4-BE49-F238E27FC236}">
                <a16:creationId xmlns:a16="http://schemas.microsoft.com/office/drawing/2014/main" id="{F1C93F19-6283-D446-B6D8-50EC09EE13C6}"/>
              </a:ext>
            </a:extLst>
          </p:cNvPr>
          <p:cNvPicPr>
            <a:picLocks noChangeAspect="1"/>
          </p:cNvPicPr>
          <p:nvPr/>
        </p:nvPicPr>
        <p:blipFill>
          <a:blip r:embed="rId3"/>
          <a:stretch>
            <a:fillRect/>
          </a:stretch>
        </p:blipFill>
        <p:spPr>
          <a:xfrm>
            <a:off x="1256769" y="6264612"/>
            <a:ext cx="2926118" cy="487957"/>
          </a:xfrm>
          <a:prstGeom prst="rect">
            <a:avLst/>
          </a:prstGeom>
        </p:spPr>
      </p:pic>
      <p:pic>
        <p:nvPicPr>
          <p:cNvPr id="5" name="Picture 4"/>
          <p:cNvPicPr>
            <a:picLocks noChangeAspect="1"/>
          </p:cNvPicPr>
          <p:nvPr/>
        </p:nvPicPr>
        <p:blipFill rotWithShape="1">
          <a:blip r:embed="rId4"/>
          <a:srcRect t="66421" r="68301" b="2121"/>
          <a:stretch/>
        </p:blipFill>
        <p:spPr>
          <a:xfrm>
            <a:off x="7402573" y="1305296"/>
            <a:ext cx="3522725" cy="4857999"/>
          </a:xfrm>
          <a:prstGeom prst="rect">
            <a:avLst/>
          </a:prstGeom>
        </p:spPr>
      </p:pic>
      <p:pic>
        <p:nvPicPr>
          <p:cNvPr id="6" name="Picture 5"/>
          <p:cNvPicPr>
            <a:picLocks noChangeAspect="1"/>
          </p:cNvPicPr>
          <p:nvPr/>
        </p:nvPicPr>
        <p:blipFill>
          <a:blip r:embed="rId5"/>
          <a:stretch>
            <a:fillRect/>
          </a:stretch>
        </p:blipFill>
        <p:spPr>
          <a:xfrm>
            <a:off x="2131485" y="2441831"/>
            <a:ext cx="2584928" cy="2584928"/>
          </a:xfrm>
          <a:prstGeom prst="rect">
            <a:avLst/>
          </a:prstGeom>
        </p:spPr>
      </p:pic>
    </p:spTree>
    <p:extLst>
      <p:ext uri="{BB962C8B-B14F-4D97-AF65-F5344CB8AC3E}">
        <p14:creationId xmlns:p14="http://schemas.microsoft.com/office/powerpoint/2010/main" val="38201073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7509273" y="26949"/>
            <a:ext cx="4772891" cy="640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dirty="0">
                <a:solidFill>
                  <a:schemeClr val="bg2"/>
                </a:solidFill>
                <a:latin typeface="+mj-lt"/>
              </a:rPr>
              <a:t>VOYAGER PAD design</a:t>
            </a:r>
          </a:p>
        </p:txBody>
      </p:sp>
      <p:pic>
        <p:nvPicPr>
          <p:cNvPr id="3" name="Picture 2"/>
          <p:cNvPicPr>
            <a:picLocks noChangeAspect="1"/>
          </p:cNvPicPr>
          <p:nvPr/>
        </p:nvPicPr>
        <p:blipFill rotWithShape="1">
          <a:blip r:embed="rId3"/>
          <a:srcRect b="4509"/>
          <a:stretch/>
        </p:blipFill>
        <p:spPr>
          <a:xfrm>
            <a:off x="4191200" y="889625"/>
            <a:ext cx="6133900" cy="4985467"/>
          </a:xfrm>
          <a:prstGeom prst="rect">
            <a:avLst/>
          </a:prstGeom>
        </p:spPr>
      </p:pic>
      <p:sp>
        <p:nvSpPr>
          <p:cNvPr id="5" name="TextBox 4"/>
          <p:cNvSpPr txBox="1"/>
          <p:nvPr/>
        </p:nvSpPr>
        <p:spPr>
          <a:xfrm>
            <a:off x="1663701" y="1231900"/>
            <a:ext cx="2679699" cy="3416320"/>
          </a:xfrm>
          <a:prstGeom prst="rect">
            <a:avLst/>
          </a:prstGeom>
          <a:noFill/>
        </p:spPr>
        <p:txBody>
          <a:bodyPr wrap="square" rtlCol="0">
            <a:spAutoFit/>
          </a:bodyPr>
          <a:lstStyle/>
          <a:p>
            <a:r>
              <a:rPr lang="en-US" sz="2400" dirty="0">
                <a:latin typeface="+mn-lt"/>
              </a:rPr>
              <a:t>Successful revascularization</a:t>
            </a:r>
          </a:p>
          <a:p>
            <a:r>
              <a:rPr lang="en-US" sz="2400" dirty="0">
                <a:latin typeface="+mn-lt"/>
              </a:rPr>
              <a:t>within 10 days</a:t>
            </a:r>
          </a:p>
          <a:p>
            <a:endParaRPr lang="en-US" sz="2400" dirty="0">
              <a:latin typeface="+mn-lt"/>
            </a:endParaRPr>
          </a:p>
          <a:p>
            <a:r>
              <a:rPr lang="en-US" sz="2400" dirty="0" err="1">
                <a:latin typeface="+mn-lt"/>
              </a:rPr>
              <a:t>Infrainguinal</a:t>
            </a:r>
            <a:r>
              <a:rPr lang="en-US" sz="2400" dirty="0">
                <a:latin typeface="+mn-lt"/>
              </a:rPr>
              <a:t> PAD</a:t>
            </a:r>
          </a:p>
          <a:p>
            <a:endParaRPr lang="en-US" sz="2400" dirty="0">
              <a:latin typeface="+mn-lt"/>
            </a:endParaRPr>
          </a:p>
          <a:p>
            <a:r>
              <a:rPr lang="en-US" sz="2400" dirty="0">
                <a:latin typeface="+mn-lt"/>
              </a:rPr>
              <a:t>ABN ABIs</a:t>
            </a:r>
          </a:p>
          <a:p>
            <a:endParaRPr lang="en-US" sz="2400" dirty="0">
              <a:latin typeface="+mn-lt"/>
            </a:endParaRPr>
          </a:p>
          <a:p>
            <a:r>
              <a:rPr lang="en-US" sz="2400" dirty="0">
                <a:latin typeface="+mn-lt"/>
              </a:rPr>
              <a:t>&gt;</a:t>
            </a:r>
            <a:r>
              <a:rPr lang="en-US" sz="2400" dirty="0" smtClean="0">
                <a:latin typeface="+mn-lt"/>
              </a:rPr>
              <a:t>50yo</a:t>
            </a:r>
          </a:p>
        </p:txBody>
      </p:sp>
      <p:pic>
        <p:nvPicPr>
          <p:cNvPr id="6" name="Picture 5"/>
          <p:cNvPicPr>
            <a:picLocks noChangeAspect="1"/>
          </p:cNvPicPr>
          <p:nvPr/>
        </p:nvPicPr>
        <p:blipFill>
          <a:blip r:embed="rId4"/>
          <a:stretch>
            <a:fillRect/>
          </a:stretch>
        </p:blipFill>
        <p:spPr>
          <a:xfrm>
            <a:off x="1788050" y="5719391"/>
            <a:ext cx="1732500" cy="155700"/>
          </a:xfrm>
          <a:prstGeom prst="rect">
            <a:avLst/>
          </a:prstGeom>
        </p:spPr>
      </p:pic>
      <p:sp>
        <p:nvSpPr>
          <p:cNvPr id="7" name="TextBox 6"/>
          <p:cNvSpPr txBox="1"/>
          <p:nvPr/>
        </p:nvSpPr>
        <p:spPr>
          <a:xfrm>
            <a:off x="8521" y="5185656"/>
            <a:ext cx="4494179" cy="369332"/>
          </a:xfrm>
          <a:prstGeom prst="rect">
            <a:avLst/>
          </a:prstGeom>
          <a:noFill/>
        </p:spPr>
        <p:txBody>
          <a:bodyPr wrap="none" rtlCol="0">
            <a:spAutoFit/>
          </a:bodyPr>
          <a:lstStyle/>
          <a:p>
            <a:r>
              <a:rPr lang="en-US" dirty="0" smtClean="0"/>
              <a:t>Estimated primary completion date: 11/22/19</a:t>
            </a:r>
            <a:endParaRPr lang="en-US" dirty="0"/>
          </a:p>
        </p:txBody>
      </p:sp>
      <p:sp>
        <p:nvSpPr>
          <p:cNvPr id="8" name="Oval 7"/>
          <p:cNvSpPr/>
          <p:nvPr/>
        </p:nvSpPr>
        <p:spPr>
          <a:xfrm>
            <a:off x="7812911" y="2662177"/>
            <a:ext cx="2082808" cy="99542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36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484316" y="1507009"/>
            <a:ext cx="2937062" cy="3871912"/>
          </a:xfrm>
        </p:spPr>
        <p:txBody>
          <a:bodyPr/>
          <a:lstStyle/>
          <a:p>
            <a:r>
              <a:rPr lang="en-US" dirty="0" err="1" smtClean="0"/>
              <a:t>Marketscan</a:t>
            </a:r>
            <a:r>
              <a:rPr lang="en-US" dirty="0" smtClean="0"/>
              <a:t> data, 2012-2015.</a:t>
            </a:r>
          </a:p>
          <a:p>
            <a:r>
              <a:rPr lang="en-US" dirty="0" smtClean="0"/>
              <a:t>n~37,000 patients with DVT and prescribed </a:t>
            </a:r>
            <a:r>
              <a:rPr lang="en-US" dirty="0" err="1" smtClean="0"/>
              <a:t>rivaroxaban</a:t>
            </a:r>
            <a:r>
              <a:rPr lang="en-US" dirty="0" smtClean="0"/>
              <a:t> or VKA.</a:t>
            </a:r>
          </a:p>
          <a:p>
            <a:r>
              <a:rPr lang="en-US" dirty="0" smtClean="0"/>
              <a:t>Reduced hazard of any PTS and PTS with venous ulcer.</a:t>
            </a:r>
          </a:p>
          <a:p>
            <a:endParaRPr lang="en-US" dirty="0"/>
          </a:p>
        </p:txBody>
      </p:sp>
      <p:pic>
        <p:nvPicPr>
          <p:cNvPr id="6" name="Picture 5"/>
          <p:cNvPicPr>
            <a:picLocks noChangeAspect="1"/>
          </p:cNvPicPr>
          <p:nvPr/>
        </p:nvPicPr>
        <p:blipFill>
          <a:blip r:embed="rId2"/>
          <a:stretch>
            <a:fillRect/>
          </a:stretch>
        </p:blipFill>
        <p:spPr>
          <a:xfrm>
            <a:off x="8312727" y="1235491"/>
            <a:ext cx="3879273" cy="4378529"/>
          </a:xfrm>
          <a:prstGeom prst="rect">
            <a:avLst/>
          </a:prstGeom>
        </p:spPr>
      </p:pic>
      <p:pic>
        <p:nvPicPr>
          <p:cNvPr id="7" name="Picture 6"/>
          <p:cNvPicPr>
            <a:picLocks noChangeAspect="1"/>
          </p:cNvPicPr>
          <p:nvPr/>
        </p:nvPicPr>
        <p:blipFill>
          <a:blip r:embed="rId3"/>
          <a:stretch>
            <a:fillRect/>
          </a:stretch>
        </p:blipFill>
        <p:spPr>
          <a:xfrm>
            <a:off x="4561604" y="1265733"/>
            <a:ext cx="3751123" cy="4348287"/>
          </a:xfrm>
          <a:prstGeom prst="rect">
            <a:avLst/>
          </a:prstGeom>
        </p:spPr>
      </p:pic>
      <p:pic>
        <p:nvPicPr>
          <p:cNvPr id="5" name="Picture 4"/>
          <p:cNvPicPr>
            <a:picLocks noChangeAspect="1"/>
          </p:cNvPicPr>
          <p:nvPr/>
        </p:nvPicPr>
        <p:blipFill>
          <a:blip r:embed="rId4"/>
          <a:stretch>
            <a:fillRect/>
          </a:stretch>
        </p:blipFill>
        <p:spPr>
          <a:xfrm>
            <a:off x="3433348" y="-30314"/>
            <a:ext cx="6629388" cy="1265805"/>
          </a:xfrm>
          <a:prstGeom prst="rect">
            <a:avLst/>
          </a:prstGeom>
          <a:ln>
            <a:solidFill>
              <a:schemeClr val="tx1"/>
            </a:solidFill>
          </a:ln>
        </p:spPr>
      </p:pic>
    </p:spTree>
    <p:extLst>
      <p:ext uri="{BB962C8B-B14F-4D97-AF65-F5344CB8AC3E}">
        <p14:creationId xmlns:p14="http://schemas.microsoft.com/office/powerpoint/2010/main" val="12688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10012503" y="109295"/>
            <a:ext cx="2179497" cy="640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dirty="0" smtClean="0">
                <a:solidFill>
                  <a:schemeClr val="bg2"/>
                </a:solidFill>
                <a:latin typeface="+mj-lt"/>
              </a:rPr>
              <a:t>HITT/HIT</a:t>
            </a:r>
            <a:endParaRPr lang="en-US" altLang="en-US" sz="2800" dirty="0">
              <a:solidFill>
                <a:schemeClr val="bg2"/>
              </a:solidFill>
              <a:latin typeface="+mj-lt"/>
            </a:endParaRPr>
          </a:p>
        </p:txBody>
      </p:sp>
      <p:sp>
        <p:nvSpPr>
          <p:cNvPr id="4099" name="Rectangle 6"/>
          <p:cNvSpPr>
            <a:spLocks noChangeArrowheads="1"/>
          </p:cNvSpPr>
          <p:nvPr/>
        </p:nvSpPr>
        <p:spPr bwMode="auto">
          <a:xfrm>
            <a:off x="1282700" y="1143001"/>
            <a:ext cx="5183171"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400" dirty="0">
              <a:latin typeface="Arial" panose="020B0604020202020204" pitchFamily="34" charset="0"/>
            </a:endParaRPr>
          </a:p>
          <a:p>
            <a:pPr eaLnBrk="1" hangingPunct="1"/>
            <a:endParaRPr lang="en-US" altLang="en-US" sz="2400" dirty="0">
              <a:latin typeface="Arial" panose="020B0604020202020204" pitchFamily="34" charset="0"/>
            </a:endParaRPr>
          </a:p>
          <a:p>
            <a:pPr eaLnBrk="1" hangingPunct="1"/>
            <a:endParaRPr lang="en-US" altLang="en-US" sz="2400" dirty="0">
              <a:latin typeface="Arial" panose="020B0604020202020204" pitchFamily="34" charset="0"/>
            </a:endParaRPr>
          </a:p>
          <a:p>
            <a:pPr eaLnBrk="1" hangingPunct="1"/>
            <a:endParaRPr lang="en-US" altLang="en-US" sz="2400" dirty="0">
              <a:latin typeface="Arial" panose="020B0604020202020204" pitchFamily="34" charset="0"/>
            </a:endParaRPr>
          </a:p>
          <a:p>
            <a:pPr eaLnBrk="1" hangingPunct="1">
              <a:buFont typeface="Arial" panose="020B0604020202020204" pitchFamily="34" charset="0"/>
              <a:buChar char="•"/>
            </a:pPr>
            <a:endParaRPr lang="en-US" altLang="en-US" sz="2400" dirty="0">
              <a:latin typeface="Arial" panose="020B0604020202020204" pitchFamily="34" charset="0"/>
            </a:endParaRPr>
          </a:p>
          <a:p>
            <a:pPr eaLnBrk="1" hangingPunct="1"/>
            <a:endParaRPr lang="en-US" altLang="en-US" sz="2400" dirty="0">
              <a:latin typeface="Arial" panose="020B0604020202020204" pitchFamily="34" charset="0"/>
            </a:endParaRPr>
          </a:p>
          <a:p>
            <a:pPr eaLnBrk="1" hangingPunct="1">
              <a:buFont typeface="Arial" panose="020B0604020202020204" pitchFamily="34" charset="0"/>
              <a:buChar char="•"/>
            </a:pPr>
            <a:endParaRPr lang="en-US" altLang="en-US" sz="2400" dirty="0">
              <a:latin typeface="Arial" panose="020B0604020202020204" pitchFamily="34" charset="0"/>
            </a:endParaRPr>
          </a:p>
        </p:txBody>
      </p:sp>
      <p:sp>
        <p:nvSpPr>
          <p:cNvPr id="6" name="TextBox 5"/>
          <p:cNvSpPr txBox="1"/>
          <p:nvPr/>
        </p:nvSpPr>
        <p:spPr>
          <a:xfrm>
            <a:off x="1282700" y="958335"/>
            <a:ext cx="10361431" cy="4708981"/>
          </a:xfrm>
          <a:prstGeom prst="rect">
            <a:avLst/>
          </a:prstGeom>
          <a:noFill/>
        </p:spPr>
        <p:txBody>
          <a:bodyPr wrap="square" rtlCol="0">
            <a:spAutoFit/>
          </a:bodyPr>
          <a:lstStyle/>
          <a:p>
            <a:r>
              <a:rPr lang="en-US" sz="2400" dirty="0" smtClean="0">
                <a:latin typeface="+mn-lt"/>
              </a:rPr>
              <a:t>Difficult to study in RCT due to low prevalence: about 6% of those suspected of having HIT/HITT will be confirmed.</a:t>
            </a:r>
          </a:p>
          <a:p>
            <a:endParaRPr lang="en-US" sz="2400" dirty="0">
              <a:latin typeface="+mn-lt"/>
            </a:endParaRPr>
          </a:p>
          <a:p>
            <a:r>
              <a:rPr lang="en-US" sz="2400" b="1" dirty="0" smtClean="0">
                <a:latin typeface="+mn-lt"/>
              </a:rPr>
              <a:t>Rationale:</a:t>
            </a:r>
          </a:p>
          <a:p>
            <a:endParaRPr lang="en-US" sz="2400" dirty="0">
              <a:latin typeface="+mn-lt"/>
            </a:endParaRPr>
          </a:p>
          <a:p>
            <a:pPr marL="285750" indent="-285750">
              <a:buFont typeface="Arial" panose="020B0604020202020204" pitchFamily="34" charset="0"/>
              <a:buChar char="•"/>
            </a:pPr>
            <a:r>
              <a:rPr lang="en-US" sz="2400" dirty="0" smtClean="0">
                <a:latin typeface="+mn-lt"/>
              </a:rPr>
              <a:t>DOACs do not react with PF4 nor are they recognized by pre-existing HITT antibodies.</a:t>
            </a:r>
          </a:p>
          <a:p>
            <a:pPr marL="285750" indent="-285750">
              <a:buFont typeface="Arial" panose="020B0604020202020204" pitchFamily="34" charset="0"/>
              <a:buChar char="•"/>
            </a:pPr>
            <a:endParaRPr lang="en-US" sz="2400" dirty="0">
              <a:latin typeface="+mn-lt"/>
            </a:endParaRPr>
          </a:p>
          <a:p>
            <a:pPr marL="285750" indent="-285750">
              <a:buFont typeface="Arial" panose="020B0604020202020204" pitchFamily="34" charset="0"/>
              <a:buChar char="•"/>
            </a:pPr>
            <a:r>
              <a:rPr lang="en-US" sz="2400" dirty="0" smtClean="0">
                <a:latin typeface="+mn-lt"/>
              </a:rPr>
              <a:t>Current management strategy is imperfect: risk of warfarin induced skin necrosis/gangrene with premature transition to VKA; PTT confounding with </a:t>
            </a:r>
            <a:r>
              <a:rPr lang="en-US" sz="2400" dirty="0" err="1" smtClean="0">
                <a:latin typeface="+mn-lt"/>
              </a:rPr>
              <a:t>argatroban</a:t>
            </a:r>
            <a:r>
              <a:rPr lang="en-US" sz="2400" dirty="0" smtClean="0">
                <a:latin typeface="+mn-lt"/>
              </a:rPr>
              <a:t> leading to inaccurate dosing; prolonged LOS.</a:t>
            </a:r>
          </a:p>
          <a:p>
            <a:endParaRPr lang="en-US" dirty="0"/>
          </a:p>
          <a:p>
            <a:endParaRPr lang="en-US" dirty="0"/>
          </a:p>
        </p:txBody>
      </p:sp>
      <p:sp>
        <p:nvSpPr>
          <p:cNvPr id="7" name="TextBox 6"/>
          <p:cNvSpPr txBox="1"/>
          <p:nvPr/>
        </p:nvSpPr>
        <p:spPr>
          <a:xfrm>
            <a:off x="162045" y="5726668"/>
            <a:ext cx="2826223" cy="369332"/>
          </a:xfrm>
          <a:prstGeom prst="rect">
            <a:avLst/>
          </a:prstGeom>
          <a:noFill/>
        </p:spPr>
        <p:txBody>
          <a:bodyPr wrap="none" rtlCol="0">
            <a:spAutoFit/>
          </a:bodyPr>
          <a:lstStyle/>
          <a:p>
            <a:r>
              <a:rPr lang="en-US" dirty="0" smtClean="0"/>
              <a:t>Tran CATH 2018 </a:t>
            </a:r>
            <a:r>
              <a:rPr lang="en-US" dirty="0" err="1" smtClean="0"/>
              <a:t>pg</a:t>
            </a:r>
            <a:r>
              <a:rPr lang="en-US" dirty="0" smtClean="0"/>
              <a:t> 201-209.</a:t>
            </a:r>
            <a:endParaRPr lang="en-US" dirty="0"/>
          </a:p>
        </p:txBody>
      </p:sp>
    </p:spTree>
    <p:extLst>
      <p:ext uri="{BB962C8B-B14F-4D97-AF65-F5344CB8AC3E}">
        <p14:creationId xmlns:p14="http://schemas.microsoft.com/office/powerpoint/2010/main" val="3913502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10178758" y="-33209"/>
            <a:ext cx="1811362" cy="640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400" dirty="0" smtClean="0">
                <a:solidFill>
                  <a:schemeClr val="bg2"/>
                </a:solidFill>
                <a:latin typeface="+mj-lt"/>
              </a:rPr>
              <a:t>HITT/HIT</a:t>
            </a:r>
            <a:endParaRPr lang="en-US" altLang="en-US" sz="2400" dirty="0">
              <a:solidFill>
                <a:schemeClr val="bg2"/>
              </a:solidFill>
              <a:latin typeface="+mj-lt"/>
            </a:endParaRPr>
          </a:p>
        </p:txBody>
      </p:sp>
      <p:sp>
        <p:nvSpPr>
          <p:cNvPr id="4099" name="Rectangle 6"/>
          <p:cNvSpPr>
            <a:spLocks noChangeArrowheads="1"/>
          </p:cNvSpPr>
          <p:nvPr/>
        </p:nvSpPr>
        <p:spPr bwMode="auto">
          <a:xfrm>
            <a:off x="1282700" y="1143001"/>
            <a:ext cx="5183171"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400" dirty="0">
              <a:latin typeface="Arial" panose="020B0604020202020204" pitchFamily="34" charset="0"/>
            </a:endParaRPr>
          </a:p>
          <a:p>
            <a:pPr eaLnBrk="1" hangingPunct="1"/>
            <a:endParaRPr lang="en-US" altLang="en-US" sz="2400" dirty="0">
              <a:latin typeface="Arial" panose="020B0604020202020204" pitchFamily="34" charset="0"/>
            </a:endParaRPr>
          </a:p>
          <a:p>
            <a:pPr eaLnBrk="1" hangingPunct="1"/>
            <a:endParaRPr lang="en-US" altLang="en-US" sz="2400" dirty="0">
              <a:latin typeface="Arial" panose="020B0604020202020204" pitchFamily="34" charset="0"/>
            </a:endParaRPr>
          </a:p>
          <a:p>
            <a:pPr eaLnBrk="1" hangingPunct="1"/>
            <a:endParaRPr lang="en-US" altLang="en-US" sz="2400" dirty="0">
              <a:latin typeface="Arial" panose="020B0604020202020204" pitchFamily="34" charset="0"/>
            </a:endParaRPr>
          </a:p>
          <a:p>
            <a:pPr eaLnBrk="1" hangingPunct="1">
              <a:buFont typeface="Arial" panose="020B0604020202020204" pitchFamily="34" charset="0"/>
              <a:buChar char="•"/>
            </a:pPr>
            <a:endParaRPr lang="en-US" altLang="en-US" sz="2400" dirty="0">
              <a:latin typeface="Arial" panose="020B0604020202020204" pitchFamily="34" charset="0"/>
            </a:endParaRPr>
          </a:p>
          <a:p>
            <a:pPr eaLnBrk="1" hangingPunct="1"/>
            <a:endParaRPr lang="en-US" altLang="en-US" sz="2400" dirty="0">
              <a:latin typeface="Arial" panose="020B0604020202020204" pitchFamily="34" charset="0"/>
            </a:endParaRPr>
          </a:p>
          <a:p>
            <a:pPr eaLnBrk="1" hangingPunct="1">
              <a:buFont typeface="Arial" panose="020B0604020202020204" pitchFamily="34" charset="0"/>
              <a:buChar char="•"/>
            </a:pPr>
            <a:endParaRPr lang="en-US" altLang="en-US" sz="2400" dirty="0">
              <a:latin typeface="Arial" panose="020B0604020202020204" pitchFamily="34" charset="0"/>
            </a:endParaRPr>
          </a:p>
        </p:txBody>
      </p:sp>
      <p:pic>
        <p:nvPicPr>
          <p:cNvPr id="5" name="Picture 4"/>
          <p:cNvPicPr>
            <a:picLocks noChangeAspect="1"/>
          </p:cNvPicPr>
          <p:nvPr/>
        </p:nvPicPr>
        <p:blipFill>
          <a:blip r:embed="rId3"/>
          <a:stretch>
            <a:fillRect/>
          </a:stretch>
        </p:blipFill>
        <p:spPr>
          <a:xfrm rot="5400000">
            <a:off x="4981088" y="-902616"/>
            <a:ext cx="5873616" cy="8548209"/>
          </a:xfrm>
          <a:prstGeom prst="rect">
            <a:avLst/>
          </a:prstGeom>
        </p:spPr>
      </p:pic>
      <p:sp>
        <p:nvSpPr>
          <p:cNvPr id="6" name="TextBox 5"/>
          <p:cNvSpPr txBox="1"/>
          <p:nvPr/>
        </p:nvSpPr>
        <p:spPr>
          <a:xfrm>
            <a:off x="1124777" y="722152"/>
            <a:ext cx="2749508" cy="5909310"/>
          </a:xfrm>
          <a:prstGeom prst="rect">
            <a:avLst/>
          </a:prstGeom>
          <a:noFill/>
        </p:spPr>
        <p:txBody>
          <a:bodyPr wrap="square" rtlCol="0">
            <a:spAutoFit/>
          </a:bodyPr>
          <a:lstStyle/>
          <a:p>
            <a:r>
              <a:rPr lang="en-US" dirty="0" smtClean="0">
                <a:latin typeface="+mn-lt"/>
              </a:rPr>
              <a:t>1 prospective study</a:t>
            </a:r>
          </a:p>
          <a:p>
            <a:r>
              <a:rPr lang="en-US" dirty="0" smtClean="0">
                <a:latin typeface="+mn-lt"/>
              </a:rPr>
              <a:t>2 case series</a:t>
            </a:r>
          </a:p>
          <a:p>
            <a:r>
              <a:rPr lang="en-US" dirty="0" smtClean="0">
                <a:latin typeface="+mn-lt"/>
              </a:rPr>
              <a:t>Multiple case reports</a:t>
            </a:r>
          </a:p>
          <a:p>
            <a:endParaRPr lang="en-US" dirty="0">
              <a:latin typeface="+mn-lt"/>
            </a:endParaRPr>
          </a:p>
          <a:p>
            <a:r>
              <a:rPr lang="en-US" u="sng" dirty="0" smtClean="0">
                <a:latin typeface="+mn-lt"/>
              </a:rPr>
              <a:t>Total:  56 patients</a:t>
            </a:r>
          </a:p>
          <a:p>
            <a:endParaRPr lang="en-US" dirty="0">
              <a:latin typeface="+mn-lt"/>
            </a:endParaRPr>
          </a:p>
          <a:p>
            <a:r>
              <a:rPr lang="en-US" dirty="0" smtClean="0">
                <a:latin typeface="+mn-lt"/>
              </a:rPr>
              <a:t>57% + HITT</a:t>
            </a:r>
          </a:p>
          <a:p>
            <a:endParaRPr lang="en-US" dirty="0">
              <a:latin typeface="+mn-lt"/>
            </a:endParaRPr>
          </a:p>
          <a:p>
            <a:r>
              <a:rPr lang="en-US" dirty="0" smtClean="0">
                <a:latin typeface="+mn-lt"/>
              </a:rPr>
              <a:t>75% treated initially with parenteral AC.</a:t>
            </a:r>
          </a:p>
          <a:p>
            <a:endParaRPr lang="en-US" dirty="0">
              <a:latin typeface="+mn-lt"/>
            </a:endParaRPr>
          </a:p>
          <a:p>
            <a:r>
              <a:rPr lang="en-US" dirty="0" smtClean="0">
                <a:latin typeface="+mn-lt"/>
              </a:rPr>
              <a:t>54% </a:t>
            </a:r>
            <a:r>
              <a:rPr lang="en-US" dirty="0" err="1" smtClean="0">
                <a:latin typeface="+mn-lt"/>
              </a:rPr>
              <a:t>rivaroxaban</a:t>
            </a:r>
            <a:endParaRPr lang="en-US" dirty="0" smtClean="0">
              <a:latin typeface="+mn-lt"/>
            </a:endParaRPr>
          </a:p>
          <a:p>
            <a:r>
              <a:rPr lang="en-US" dirty="0" smtClean="0">
                <a:latin typeface="+mn-lt"/>
              </a:rPr>
              <a:t>29% </a:t>
            </a:r>
            <a:r>
              <a:rPr lang="en-US" dirty="0" err="1" smtClean="0">
                <a:latin typeface="+mn-lt"/>
              </a:rPr>
              <a:t>apixaban</a:t>
            </a:r>
            <a:endParaRPr lang="en-US" dirty="0" smtClean="0">
              <a:latin typeface="+mn-lt"/>
            </a:endParaRPr>
          </a:p>
          <a:p>
            <a:r>
              <a:rPr lang="en-US" dirty="0" smtClean="0">
                <a:latin typeface="+mn-lt"/>
              </a:rPr>
              <a:t>19% dabigatran</a:t>
            </a:r>
          </a:p>
          <a:p>
            <a:endParaRPr lang="en-US" dirty="0">
              <a:latin typeface="+mn-lt"/>
            </a:endParaRPr>
          </a:p>
          <a:p>
            <a:r>
              <a:rPr lang="en-US" dirty="0" smtClean="0">
                <a:latin typeface="+mn-lt"/>
              </a:rPr>
              <a:t>2 recurrent TE events</a:t>
            </a:r>
          </a:p>
          <a:p>
            <a:r>
              <a:rPr lang="en-US" dirty="0" smtClean="0">
                <a:latin typeface="+mn-lt"/>
              </a:rPr>
              <a:t>3 major bleeding events (none while on DOAC therapy)</a:t>
            </a:r>
          </a:p>
          <a:p>
            <a:endParaRPr lang="en-US" dirty="0"/>
          </a:p>
          <a:p>
            <a:endParaRPr lang="en-US" dirty="0" smtClean="0"/>
          </a:p>
        </p:txBody>
      </p:sp>
      <p:sp>
        <p:nvSpPr>
          <p:cNvPr id="7" name="TextBox 6"/>
          <p:cNvSpPr txBox="1"/>
          <p:nvPr/>
        </p:nvSpPr>
        <p:spPr>
          <a:xfrm>
            <a:off x="166354" y="6308297"/>
            <a:ext cx="2826223" cy="646331"/>
          </a:xfrm>
          <a:prstGeom prst="rect">
            <a:avLst/>
          </a:prstGeom>
          <a:noFill/>
        </p:spPr>
        <p:txBody>
          <a:bodyPr wrap="none" rtlCol="0">
            <a:spAutoFit/>
          </a:bodyPr>
          <a:lstStyle/>
          <a:p>
            <a:r>
              <a:rPr lang="en-US" dirty="0"/>
              <a:t>Tran CATH 2018 </a:t>
            </a:r>
            <a:r>
              <a:rPr lang="en-US" dirty="0" err="1"/>
              <a:t>pg</a:t>
            </a:r>
            <a:r>
              <a:rPr lang="en-US" dirty="0"/>
              <a:t> 201-209.</a:t>
            </a:r>
          </a:p>
          <a:p>
            <a:endParaRPr lang="en-US" dirty="0"/>
          </a:p>
        </p:txBody>
      </p:sp>
    </p:spTree>
    <p:extLst>
      <p:ext uri="{BB962C8B-B14F-4D97-AF65-F5344CB8AC3E}">
        <p14:creationId xmlns:p14="http://schemas.microsoft.com/office/powerpoint/2010/main" val="12215245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2181101" y="15074"/>
            <a:ext cx="10010899" cy="640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dirty="0" smtClean="0">
                <a:solidFill>
                  <a:schemeClr val="bg2"/>
                </a:solidFill>
                <a:latin typeface="+mj-lt"/>
              </a:rPr>
              <a:t>Role of DOACs in post operative myocardial injury</a:t>
            </a:r>
            <a:endParaRPr lang="en-US" altLang="en-US" sz="2800" dirty="0">
              <a:solidFill>
                <a:schemeClr val="bg2"/>
              </a:solidFill>
              <a:latin typeface="+mj-lt"/>
            </a:endParaRPr>
          </a:p>
        </p:txBody>
      </p:sp>
      <p:sp>
        <p:nvSpPr>
          <p:cNvPr id="4099" name="Rectangle 6"/>
          <p:cNvSpPr>
            <a:spLocks noChangeArrowheads="1"/>
          </p:cNvSpPr>
          <p:nvPr/>
        </p:nvSpPr>
        <p:spPr bwMode="auto">
          <a:xfrm>
            <a:off x="2184963" y="3722247"/>
            <a:ext cx="10007037" cy="273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400" dirty="0">
              <a:latin typeface="Arial" panose="020B0604020202020204" pitchFamily="34" charset="0"/>
            </a:endParaRPr>
          </a:p>
          <a:p>
            <a:pPr eaLnBrk="1" hangingPunct="1"/>
            <a:r>
              <a:rPr lang="en-US" altLang="en-US" sz="2000" dirty="0" smtClean="0">
                <a:latin typeface="Arial" panose="020B0604020202020204" pitchFamily="34" charset="0"/>
              </a:rPr>
              <a:t>Double blind international RCT, n =1754</a:t>
            </a:r>
          </a:p>
          <a:p>
            <a:pPr eaLnBrk="1" hangingPunct="1"/>
            <a:r>
              <a:rPr lang="en-US" altLang="en-US" sz="2000" dirty="0">
                <a:latin typeface="Arial" panose="020B0604020202020204" pitchFamily="34" charset="0"/>
              </a:rPr>
              <a:t> </a:t>
            </a:r>
          </a:p>
          <a:p>
            <a:pPr eaLnBrk="1" hangingPunct="1"/>
            <a:r>
              <a:rPr lang="en-US" altLang="en-US" sz="2000" dirty="0" smtClean="0">
                <a:latin typeface="Arial" panose="020B0604020202020204" pitchFamily="34" charset="0"/>
              </a:rPr>
              <a:t>Patients all &gt; 45 </a:t>
            </a:r>
            <a:r>
              <a:rPr lang="en-US" altLang="en-US" sz="2000" dirty="0" err="1" smtClean="0">
                <a:latin typeface="Arial" panose="020B0604020202020204" pitchFamily="34" charset="0"/>
              </a:rPr>
              <a:t>yo</a:t>
            </a:r>
            <a:r>
              <a:rPr lang="en-US" altLang="en-US" sz="2000" dirty="0" smtClean="0">
                <a:latin typeface="Arial" panose="020B0604020202020204" pitchFamily="34" charset="0"/>
              </a:rPr>
              <a:t>, undergone non-cardiac surgery, treated within 35 days of MINs (myocardial injury after non-cardiac surgery)</a:t>
            </a:r>
          </a:p>
          <a:p>
            <a:pPr eaLnBrk="1" hangingPunct="1"/>
            <a:endParaRPr lang="en-US" altLang="en-US" sz="2000" dirty="0" smtClean="0">
              <a:latin typeface="Arial" panose="020B0604020202020204" pitchFamily="34" charset="0"/>
            </a:endParaRPr>
          </a:p>
          <a:p>
            <a:pPr eaLnBrk="1" hangingPunct="1"/>
            <a:r>
              <a:rPr lang="en-US" altLang="en-US" sz="2000" dirty="0" smtClean="0">
                <a:latin typeface="Arial" panose="020B0604020202020204" pitchFamily="34" charset="0"/>
              </a:rPr>
              <a:t>Randomized to dabigatran or placebo for up to 2 years.</a:t>
            </a:r>
            <a:endParaRPr lang="en-US" altLang="en-US" sz="2400" dirty="0">
              <a:latin typeface="Arial" panose="020B0604020202020204" pitchFamily="34" charset="0"/>
            </a:endParaRPr>
          </a:p>
          <a:p>
            <a:pPr eaLnBrk="1" hangingPunct="1">
              <a:buFont typeface="Arial" panose="020B0604020202020204" pitchFamily="34" charset="0"/>
              <a:buChar char="•"/>
            </a:pPr>
            <a:endParaRPr lang="en-US" altLang="en-US" sz="2400" dirty="0">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2028825" y="809492"/>
            <a:ext cx="9124950" cy="2905125"/>
          </a:xfrm>
          <a:prstGeom prst="rect">
            <a:avLst/>
          </a:prstGeom>
          <a:ln>
            <a:solidFill>
              <a:schemeClr val="tx1"/>
            </a:solidFill>
          </a:ln>
        </p:spPr>
      </p:pic>
    </p:spTree>
    <p:extLst>
      <p:ext uri="{BB962C8B-B14F-4D97-AF65-F5344CB8AC3E}">
        <p14:creationId xmlns:p14="http://schemas.microsoft.com/office/powerpoint/2010/main" val="16347242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2050472" y="53210"/>
            <a:ext cx="10141528" cy="640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dirty="0" smtClean="0">
                <a:solidFill>
                  <a:schemeClr val="bg2"/>
                </a:solidFill>
                <a:latin typeface="+mj-lt"/>
              </a:rPr>
              <a:t>Role of DOACs in post operative myocardial injury</a:t>
            </a:r>
            <a:endParaRPr lang="en-US" altLang="en-US" sz="2800" dirty="0">
              <a:solidFill>
                <a:schemeClr val="bg2"/>
              </a:solidFill>
              <a:latin typeface="+mj-lt"/>
            </a:endParaRPr>
          </a:p>
        </p:txBody>
      </p:sp>
      <p:sp>
        <p:nvSpPr>
          <p:cNvPr id="4099" name="Rectangle 6"/>
          <p:cNvSpPr>
            <a:spLocks noChangeArrowheads="1"/>
          </p:cNvSpPr>
          <p:nvPr/>
        </p:nvSpPr>
        <p:spPr bwMode="auto">
          <a:xfrm>
            <a:off x="1377537" y="1068779"/>
            <a:ext cx="5081317"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400" dirty="0">
              <a:latin typeface="Arial" panose="020B0604020202020204" pitchFamily="34" charset="0"/>
            </a:endParaRPr>
          </a:p>
          <a:p>
            <a:pPr eaLnBrk="1" hangingPunct="1"/>
            <a:r>
              <a:rPr lang="en-US" altLang="en-US" sz="2000" dirty="0" smtClean="0">
                <a:latin typeface="Arial" panose="020B0604020202020204" pitchFamily="34" charset="0"/>
              </a:rPr>
              <a:t>Troponins obtained on patients aged 45-64 with a history of CAD, PAD or stroke.  </a:t>
            </a:r>
          </a:p>
          <a:p>
            <a:pPr eaLnBrk="1" hangingPunct="1"/>
            <a:endParaRPr lang="en-US" altLang="en-US" sz="2000" dirty="0">
              <a:latin typeface="Arial" panose="020B0604020202020204" pitchFamily="34" charset="0"/>
            </a:endParaRPr>
          </a:p>
          <a:p>
            <a:pPr eaLnBrk="1" hangingPunct="1"/>
            <a:r>
              <a:rPr lang="en-US" altLang="en-US" sz="2000" dirty="0" smtClean="0">
                <a:latin typeface="Arial" panose="020B0604020202020204" pitchFamily="34" charset="0"/>
              </a:rPr>
              <a:t>~80% of patients asymptomatic isolated troponin elevation within 48 hours of surgery.</a:t>
            </a:r>
          </a:p>
          <a:p>
            <a:pPr eaLnBrk="1" hangingPunct="1"/>
            <a:endParaRPr lang="en-US" altLang="en-US" sz="2000" dirty="0">
              <a:latin typeface="Arial" panose="020B0604020202020204" pitchFamily="34" charset="0"/>
            </a:endParaRPr>
          </a:p>
          <a:p>
            <a:pPr eaLnBrk="1" hangingPunct="1"/>
            <a:r>
              <a:rPr lang="en-US" altLang="en-US" sz="2000" dirty="0" smtClean="0">
                <a:latin typeface="Arial" panose="020B0604020202020204" pitchFamily="34" charset="0"/>
              </a:rPr>
              <a:t>~80% had undergone orthopedic, general or vascular operation.</a:t>
            </a:r>
          </a:p>
          <a:p>
            <a:pPr eaLnBrk="1" hangingPunct="1"/>
            <a:endParaRPr lang="en-US" altLang="en-US" sz="2000" dirty="0">
              <a:latin typeface="Arial" panose="020B0604020202020204" pitchFamily="34" charset="0"/>
            </a:endParaRPr>
          </a:p>
          <a:p>
            <a:pPr eaLnBrk="1" hangingPunct="1"/>
            <a:endParaRPr lang="en-US" altLang="en-US" sz="2000" dirty="0" smtClean="0">
              <a:latin typeface="Arial" panose="020B0604020202020204" pitchFamily="34" charset="0"/>
            </a:endParaRPr>
          </a:p>
          <a:p>
            <a:pPr eaLnBrk="1" hangingPunct="1"/>
            <a:endParaRPr lang="en-US" altLang="en-US" sz="2000" dirty="0">
              <a:latin typeface="Arial" panose="020B0604020202020204" pitchFamily="34" charset="0"/>
            </a:endParaRPr>
          </a:p>
          <a:p>
            <a:pPr eaLnBrk="1" hangingPunct="1"/>
            <a:endParaRPr lang="en-US" altLang="en-US" sz="2400" dirty="0">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6591300" y="866868"/>
            <a:ext cx="5362575" cy="5695950"/>
          </a:xfrm>
          <a:prstGeom prst="rect">
            <a:avLst/>
          </a:prstGeom>
        </p:spPr>
      </p:pic>
      <p:sp>
        <p:nvSpPr>
          <p:cNvPr id="6" name="Rectangle 5"/>
          <p:cNvSpPr/>
          <p:nvPr/>
        </p:nvSpPr>
        <p:spPr>
          <a:xfrm>
            <a:off x="6736466" y="1853437"/>
            <a:ext cx="4838218" cy="58882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9414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3303426" y="15074"/>
            <a:ext cx="8763000" cy="640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b="1" dirty="0" smtClean="0">
                <a:solidFill>
                  <a:schemeClr val="bg2"/>
                </a:solidFill>
                <a:latin typeface="Arial" panose="020B0604020202020204" pitchFamily="34" charset="0"/>
              </a:rPr>
              <a:t>Role of DOACs in post operative myocardial injury</a:t>
            </a:r>
            <a:endParaRPr lang="en-US" altLang="en-US" sz="2800" b="1" dirty="0">
              <a:solidFill>
                <a:schemeClr val="bg2"/>
              </a:solidFill>
              <a:latin typeface="Arial" panose="020B0604020202020204" pitchFamily="34" charset="0"/>
            </a:endParaRPr>
          </a:p>
        </p:txBody>
      </p:sp>
      <p:sp>
        <p:nvSpPr>
          <p:cNvPr id="4099" name="Rectangle 6"/>
          <p:cNvSpPr>
            <a:spLocks noChangeArrowheads="1"/>
          </p:cNvSpPr>
          <p:nvPr/>
        </p:nvSpPr>
        <p:spPr bwMode="auto">
          <a:xfrm>
            <a:off x="1472540" y="1413163"/>
            <a:ext cx="6513991" cy="6093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b="1" dirty="0" smtClean="0">
                <a:latin typeface="Arial" panose="020B0604020202020204" pitchFamily="34" charset="0"/>
              </a:rPr>
              <a:t>Primary efficacy outcome:</a:t>
            </a:r>
          </a:p>
          <a:p>
            <a:pPr eaLnBrk="1" hangingPunct="1"/>
            <a:endParaRPr lang="en-US" altLang="en-US" dirty="0">
              <a:latin typeface="Arial" panose="020B0604020202020204" pitchFamily="34" charset="0"/>
            </a:endParaRPr>
          </a:p>
          <a:p>
            <a:pPr eaLnBrk="1" hangingPunct="1"/>
            <a:r>
              <a:rPr lang="en-US" altLang="en-US" dirty="0" smtClean="0">
                <a:latin typeface="Arial" panose="020B0604020202020204" pitchFamily="34" charset="0"/>
              </a:rPr>
              <a:t>Vascular mortality, non-fatal MI, non-hemorrhage stroke, peripheral arterial thrombosis, symptomatic VTE</a:t>
            </a:r>
          </a:p>
          <a:p>
            <a:pPr eaLnBrk="1" hangingPunct="1"/>
            <a:endParaRPr lang="en-US" altLang="en-US" dirty="0" smtClean="0">
              <a:latin typeface="Arial" panose="020B0604020202020204" pitchFamily="34" charset="0"/>
            </a:endParaRPr>
          </a:p>
          <a:p>
            <a:pPr eaLnBrk="1" hangingPunct="1"/>
            <a:r>
              <a:rPr lang="en-US" altLang="en-US" dirty="0" smtClean="0">
                <a:latin typeface="Arial" panose="020B0604020202020204" pitchFamily="34" charset="0"/>
              </a:rPr>
              <a:t>11% dabigatran v. 15% placebo HR 0.72 (95% CI 0.55-0.93), p=0.0115.</a:t>
            </a:r>
          </a:p>
          <a:p>
            <a:pPr eaLnBrk="1" hangingPunct="1"/>
            <a:endParaRPr lang="en-US" altLang="en-US" dirty="0">
              <a:latin typeface="Arial" panose="020B0604020202020204" pitchFamily="34" charset="0"/>
            </a:endParaRPr>
          </a:p>
          <a:p>
            <a:pPr eaLnBrk="1" hangingPunct="1"/>
            <a:r>
              <a:rPr lang="en-US" altLang="en-US" b="1" dirty="0" smtClean="0">
                <a:latin typeface="Arial" panose="020B0604020202020204" pitchFamily="34" charset="0"/>
              </a:rPr>
              <a:t>Primary safety outcome:</a:t>
            </a:r>
          </a:p>
          <a:p>
            <a:pPr eaLnBrk="1" hangingPunct="1"/>
            <a:r>
              <a:rPr lang="en-US" altLang="en-US" dirty="0" smtClean="0">
                <a:latin typeface="Arial" panose="020B0604020202020204" pitchFamily="34" charset="0"/>
              </a:rPr>
              <a:t>Life threatening, major and critical organ bleeding: </a:t>
            </a:r>
          </a:p>
          <a:p>
            <a:pPr eaLnBrk="1" hangingPunct="1"/>
            <a:endParaRPr lang="en-US" altLang="en-US" dirty="0">
              <a:latin typeface="Arial" panose="020B0604020202020204" pitchFamily="34" charset="0"/>
            </a:endParaRPr>
          </a:p>
          <a:p>
            <a:pPr eaLnBrk="1" hangingPunct="1"/>
            <a:r>
              <a:rPr lang="en-US" altLang="en-US" dirty="0" smtClean="0">
                <a:latin typeface="Arial" panose="020B0604020202020204" pitchFamily="34" charset="0"/>
              </a:rPr>
              <a:t>3% dabigatran v. 4% placebo, 0.92 (95% CI 0.55-1.53) p=0.78.</a:t>
            </a:r>
          </a:p>
          <a:p>
            <a:pPr eaLnBrk="1" hangingPunct="1"/>
            <a:endParaRPr lang="en-US" altLang="en-US" sz="2400" dirty="0" smtClean="0">
              <a:latin typeface="Arial" panose="020B0604020202020204" pitchFamily="34" charset="0"/>
            </a:endParaRPr>
          </a:p>
          <a:p>
            <a:pPr eaLnBrk="1" hangingPunct="1"/>
            <a:endParaRPr lang="en-US" altLang="en-US" sz="2400" dirty="0" smtClean="0">
              <a:latin typeface="Arial" panose="020B0604020202020204" pitchFamily="34" charset="0"/>
            </a:endParaRPr>
          </a:p>
          <a:p>
            <a:pPr eaLnBrk="1" hangingPunct="1"/>
            <a:endParaRPr lang="en-US" altLang="en-US" sz="2400" dirty="0">
              <a:latin typeface="Arial" panose="020B0604020202020204" pitchFamily="34" charset="0"/>
            </a:endParaRPr>
          </a:p>
          <a:p>
            <a:pPr eaLnBrk="1" hangingPunct="1"/>
            <a:endParaRPr lang="en-US" altLang="en-US" sz="2000" dirty="0">
              <a:latin typeface="Arial" panose="020B0604020202020204" pitchFamily="34" charset="0"/>
            </a:endParaRPr>
          </a:p>
          <a:p>
            <a:pPr eaLnBrk="1" hangingPunct="1"/>
            <a:endParaRPr lang="en-US" altLang="en-US" sz="2000" dirty="0" smtClean="0">
              <a:latin typeface="Arial" panose="020B0604020202020204" pitchFamily="34" charset="0"/>
            </a:endParaRPr>
          </a:p>
          <a:p>
            <a:pPr eaLnBrk="1" hangingPunct="1"/>
            <a:endParaRPr lang="en-US" altLang="en-US" sz="2000" dirty="0">
              <a:latin typeface="Arial" panose="020B0604020202020204" pitchFamily="34" charset="0"/>
            </a:endParaRPr>
          </a:p>
          <a:p>
            <a:pPr eaLnBrk="1" hangingPunct="1"/>
            <a:endParaRPr lang="en-US" altLang="en-US" sz="2400" dirty="0">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7769291" y="1749087"/>
            <a:ext cx="4190257" cy="4117473"/>
          </a:xfrm>
          <a:prstGeom prst="rect">
            <a:avLst/>
          </a:prstGeom>
        </p:spPr>
      </p:pic>
    </p:spTree>
    <p:extLst>
      <p:ext uri="{BB962C8B-B14F-4D97-AF65-F5344CB8AC3E}">
        <p14:creationId xmlns:p14="http://schemas.microsoft.com/office/powerpoint/2010/main" val="34598685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2157351" y="15074"/>
            <a:ext cx="10034649" cy="640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dirty="0" smtClean="0">
                <a:solidFill>
                  <a:schemeClr val="bg2"/>
                </a:solidFill>
                <a:latin typeface="+mj-lt"/>
              </a:rPr>
              <a:t>Role of DOACs in post operative myocardial injury</a:t>
            </a:r>
            <a:endParaRPr lang="en-US" altLang="en-US" sz="2800" dirty="0">
              <a:solidFill>
                <a:schemeClr val="bg2"/>
              </a:solidFill>
              <a:latin typeface="+mj-lt"/>
            </a:endParaRPr>
          </a:p>
        </p:txBody>
      </p:sp>
      <p:sp>
        <p:nvSpPr>
          <p:cNvPr id="4099" name="Rectangle 6"/>
          <p:cNvSpPr>
            <a:spLocks noChangeArrowheads="1"/>
          </p:cNvSpPr>
          <p:nvPr/>
        </p:nvSpPr>
        <p:spPr bwMode="auto">
          <a:xfrm>
            <a:off x="558140" y="907069"/>
            <a:ext cx="2578599" cy="6924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dirty="0" smtClean="0">
                <a:latin typeface="Arial" panose="020B0604020202020204" pitchFamily="34" charset="0"/>
              </a:rPr>
              <a:t>Trial terminated early.</a:t>
            </a:r>
          </a:p>
          <a:p>
            <a:pPr eaLnBrk="1" hangingPunct="1"/>
            <a:endParaRPr lang="en-US" altLang="en-US" sz="2400" dirty="0">
              <a:latin typeface="Arial" panose="020B0604020202020204" pitchFamily="34" charset="0"/>
            </a:endParaRPr>
          </a:p>
          <a:p>
            <a:pPr eaLnBrk="1" hangingPunct="1"/>
            <a:r>
              <a:rPr lang="en-US" altLang="en-US" sz="2400" dirty="0" smtClean="0">
                <a:latin typeface="Arial" panose="020B0604020202020204" pitchFamily="34" charset="0"/>
              </a:rPr>
              <a:t>~40% discontinued study drug early.</a:t>
            </a:r>
          </a:p>
          <a:p>
            <a:pPr eaLnBrk="1" hangingPunct="1"/>
            <a:endParaRPr lang="en-US" altLang="en-US" sz="2400" dirty="0">
              <a:latin typeface="Arial" panose="020B0604020202020204" pitchFamily="34" charset="0"/>
            </a:endParaRPr>
          </a:p>
          <a:p>
            <a:pPr eaLnBrk="1" hangingPunct="1"/>
            <a:r>
              <a:rPr lang="en-US" altLang="en-US" sz="2400" dirty="0" smtClean="0">
                <a:latin typeface="Arial" panose="020B0604020202020204" pitchFamily="34" charset="0"/>
              </a:rPr>
              <a:t>~70% statin use and ~60% </a:t>
            </a:r>
            <a:r>
              <a:rPr lang="en-US" altLang="en-US" sz="2400" dirty="0" err="1" smtClean="0">
                <a:latin typeface="Arial" panose="020B0604020202020204" pitchFamily="34" charset="0"/>
              </a:rPr>
              <a:t>antiplt</a:t>
            </a:r>
            <a:r>
              <a:rPr lang="en-US" altLang="en-US" sz="2400" dirty="0" smtClean="0">
                <a:latin typeface="Arial" panose="020B0604020202020204" pitchFamily="34" charset="0"/>
              </a:rPr>
              <a:t> use.</a:t>
            </a:r>
          </a:p>
          <a:p>
            <a:pPr eaLnBrk="1" hangingPunct="1"/>
            <a:endParaRPr lang="en-US" altLang="en-US" sz="2400" dirty="0">
              <a:latin typeface="Arial" panose="020B0604020202020204" pitchFamily="34" charset="0"/>
            </a:endParaRPr>
          </a:p>
          <a:p>
            <a:pPr eaLnBrk="1" hangingPunct="1"/>
            <a:r>
              <a:rPr lang="en-US" altLang="en-US" sz="2400" dirty="0" smtClean="0">
                <a:latin typeface="Arial" panose="020B0604020202020204" pitchFamily="34" charset="0"/>
              </a:rPr>
              <a:t>9% died before randomization.</a:t>
            </a:r>
          </a:p>
          <a:p>
            <a:pPr eaLnBrk="1" hangingPunct="1"/>
            <a:endParaRPr lang="en-US" altLang="en-US" sz="2400" dirty="0" smtClean="0">
              <a:latin typeface="Arial" panose="020B0604020202020204" pitchFamily="34" charset="0"/>
            </a:endParaRPr>
          </a:p>
          <a:p>
            <a:pPr eaLnBrk="1" hangingPunct="1"/>
            <a:endParaRPr lang="en-US" altLang="en-US" sz="2400" dirty="0">
              <a:latin typeface="Arial" panose="020B0604020202020204" pitchFamily="34" charset="0"/>
            </a:endParaRPr>
          </a:p>
          <a:p>
            <a:pPr eaLnBrk="1" hangingPunct="1"/>
            <a:endParaRPr lang="en-US" altLang="en-US" sz="2000" dirty="0">
              <a:latin typeface="Arial" panose="020B0604020202020204" pitchFamily="34" charset="0"/>
            </a:endParaRPr>
          </a:p>
          <a:p>
            <a:pPr eaLnBrk="1" hangingPunct="1"/>
            <a:endParaRPr lang="en-US" altLang="en-US" sz="2000" dirty="0" smtClean="0">
              <a:latin typeface="Arial" panose="020B0604020202020204" pitchFamily="34" charset="0"/>
            </a:endParaRPr>
          </a:p>
          <a:p>
            <a:pPr eaLnBrk="1" hangingPunct="1"/>
            <a:endParaRPr lang="en-US" altLang="en-US" sz="2000" dirty="0">
              <a:latin typeface="Arial" panose="020B0604020202020204" pitchFamily="34" charset="0"/>
            </a:endParaRPr>
          </a:p>
          <a:p>
            <a:pPr eaLnBrk="1" hangingPunct="1"/>
            <a:endParaRPr lang="en-US" altLang="en-US" sz="2400" dirty="0">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3034764" y="907069"/>
            <a:ext cx="9063755" cy="4498308"/>
          </a:xfrm>
          <a:prstGeom prst="rect">
            <a:avLst/>
          </a:prstGeom>
        </p:spPr>
      </p:pic>
      <p:sp>
        <p:nvSpPr>
          <p:cNvPr id="5" name="Rectangle 4"/>
          <p:cNvSpPr/>
          <p:nvPr/>
        </p:nvSpPr>
        <p:spPr>
          <a:xfrm>
            <a:off x="3310359" y="1863524"/>
            <a:ext cx="7662441" cy="13889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310358" y="2480840"/>
            <a:ext cx="7662441" cy="13889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310357" y="3086775"/>
            <a:ext cx="7662441" cy="13889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310359" y="4043230"/>
            <a:ext cx="7662441" cy="13889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483015" y="5514465"/>
            <a:ext cx="7906075" cy="369332"/>
          </a:xfrm>
          <a:prstGeom prst="rect">
            <a:avLst/>
          </a:prstGeom>
          <a:noFill/>
        </p:spPr>
        <p:txBody>
          <a:bodyPr wrap="none" rtlCol="0">
            <a:spAutoFit/>
          </a:bodyPr>
          <a:lstStyle/>
          <a:p>
            <a:r>
              <a:rPr lang="en-US" dirty="0" smtClean="0"/>
              <a:t>Most convincing benefit: diagnosis of MI within 5 days, </a:t>
            </a:r>
            <a:r>
              <a:rPr lang="en-US" dirty="0" err="1" smtClean="0"/>
              <a:t>hx</a:t>
            </a:r>
            <a:r>
              <a:rPr lang="en-US" dirty="0" smtClean="0"/>
              <a:t> of PAD and not on DAPT</a:t>
            </a:r>
            <a:endParaRPr lang="en-US" dirty="0"/>
          </a:p>
        </p:txBody>
      </p:sp>
    </p:spTree>
    <p:extLst>
      <p:ext uri="{BB962C8B-B14F-4D97-AF65-F5344CB8AC3E}">
        <p14:creationId xmlns:p14="http://schemas.microsoft.com/office/powerpoint/2010/main" val="36909050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p:cNvSpPr>
          <p:nvPr/>
        </p:nvSpPr>
        <p:spPr bwMode="auto">
          <a:xfrm>
            <a:off x="8888605" y="157610"/>
            <a:ext cx="2718179" cy="640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800" dirty="0">
                <a:solidFill>
                  <a:schemeClr val="bg2"/>
                </a:solidFill>
                <a:latin typeface="+mj-lt"/>
              </a:rPr>
              <a:t>Conclusions</a:t>
            </a:r>
          </a:p>
        </p:txBody>
      </p:sp>
      <p:sp>
        <p:nvSpPr>
          <p:cNvPr id="4099" name="Rectangle 6"/>
          <p:cNvSpPr>
            <a:spLocks noChangeArrowheads="1"/>
          </p:cNvSpPr>
          <p:nvPr/>
        </p:nvSpPr>
        <p:spPr bwMode="auto">
          <a:xfrm>
            <a:off x="1341911" y="818909"/>
            <a:ext cx="10649791" cy="6740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400" dirty="0">
              <a:latin typeface="Arial" panose="020B0604020202020204" pitchFamily="34" charset="0"/>
            </a:endParaRPr>
          </a:p>
          <a:p>
            <a:pPr eaLnBrk="1" hangingPunct="1">
              <a:buFont typeface="Arial" panose="020B0604020202020204" pitchFamily="34" charset="0"/>
              <a:buChar char="•"/>
            </a:pPr>
            <a:r>
              <a:rPr lang="en-US" altLang="en-US" sz="2400" dirty="0">
                <a:latin typeface="Arial" panose="020B0604020202020204" pitchFamily="34" charset="0"/>
              </a:rPr>
              <a:t> </a:t>
            </a:r>
            <a:r>
              <a:rPr lang="en-US" altLang="en-US" sz="2400" dirty="0" smtClean="0">
                <a:latin typeface="Arial" panose="020B0604020202020204" pitchFamily="34" charset="0"/>
              </a:rPr>
              <a:t> </a:t>
            </a:r>
            <a:r>
              <a:rPr lang="en-US" altLang="en-US" sz="2400" dirty="0" err="1" smtClean="0">
                <a:latin typeface="Arial" panose="020B0604020202020204" pitchFamily="34" charset="0"/>
              </a:rPr>
              <a:t>Rivaroxaban</a:t>
            </a:r>
            <a:r>
              <a:rPr lang="en-US" altLang="en-US" sz="2400" dirty="0" smtClean="0">
                <a:latin typeface="Arial" panose="020B0604020202020204" pitchFamily="34" charset="0"/>
              </a:rPr>
              <a:t> safe and has evolving role in treatment of SVT; unknown role in EHIT.</a:t>
            </a:r>
          </a:p>
          <a:p>
            <a:pPr eaLnBrk="1" hangingPunct="1"/>
            <a:endParaRPr lang="en-US" altLang="en-US" sz="2400" dirty="0" smtClean="0">
              <a:latin typeface="Arial" panose="020B0604020202020204" pitchFamily="34" charset="0"/>
            </a:endParaRPr>
          </a:p>
          <a:p>
            <a:pPr eaLnBrk="1" hangingPunct="1">
              <a:buFont typeface="Arial" panose="020B0604020202020204" pitchFamily="34" charset="0"/>
              <a:buChar char="•"/>
            </a:pPr>
            <a:r>
              <a:rPr lang="en-US" altLang="en-US" sz="2400" dirty="0">
                <a:latin typeface="Arial" panose="020B0604020202020204" pitchFamily="34" charset="0"/>
              </a:rPr>
              <a:t>  </a:t>
            </a:r>
            <a:r>
              <a:rPr lang="en-US" altLang="en-US" sz="2400" dirty="0" smtClean="0">
                <a:latin typeface="Arial" panose="020B0604020202020204" pitchFamily="34" charset="0"/>
              </a:rPr>
              <a:t>Low dose </a:t>
            </a:r>
            <a:r>
              <a:rPr lang="en-US" altLang="en-US" sz="2400" dirty="0" err="1" smtClean="0">
                <a:latin typeface="Arial" panose="020B0604020202020204" pitchFamily="34" charset="0"/>
              </a:rPr>
              <a:t>rivaroxaban</a:t>
            </a:r>
            <a:r>
              <a:rPr lang="en-US" altLang="en-US" sz="2400" dirty="0" smtClean="0">
                <a:latin typeface="Arial" panose="020B0604020202020204" pitchFamily="34" charset="0"/>
              </a:rPr>
              <a:t> likely beneficial for prevention of MALE in subset of PAD patients, awaiting results following revascularization.</a:t>
            </a:r>
          </a:p>
          <a:p>
            <a:pPr eaLnBrk="1" hangingPunct="1">
              <a:buFont typeface="Arial" panose="020B0604020202020204" pitchFamily="34" charset="0"/>
              <a:buChar char="•"/>
            </a:pPr>
            <a:endParaRPr lang="en-US" altLang="en-US" sz="2400" dirty="0">
              <a:latin typeface="Arial" panose="020B0604020202020204" pitchFamily="34" charset="0"/>
            </a:endParaRPr>
          </a:p>
          <a:p>
            <a:pPr eaLnBrk="1" hangingPunct="1">
              <a:buFont typeface="Arial" panose="020B0604020202020204" pitchFamily="34" charset="0"/>
              <a:buChar char="•"/>
            </a:pPr>
            <a:r>
              <a:rPr lang="en-US" altLang="en-US" sz="2400" dirty="0" smtClean="0">
                <a:latin typeface="Arial" panose="020B0604020202020204" pitchFamily="34" charset="0"/>
              </a:rPr>
              <a:t> Therapeutic AC following high risk peripheral arterial procedures or use of DOACs following diagnosis of HIT/HITT unlikely to be studied in RCT: will have to rely on registry/retrospective study.</a:t>
            </a:r>
          </a:p>
          <a:p>
            <a:pPr eaLnBrk="1" hangingPunct="1">
              <a:buFont typeface="Arial" panose="020B0604020202020204" pitchFamily="34" charset="0"/>
              <a:buChar char="•"/>
            </a:pPr>
            <a:endParaRPr lang="en-US" altLang="en-US" sz="2400" dirty="0">
              <a:latin typeface="Arial" panose="020B0604020202020204" pitchFamily="34" charset="0"/>
            </a:endParaRPr>
          </a:p>
          <a:p>
            <a:pPr eaLnBrk="1" hangingPunct="1">
              <a:buFont typeface="Arial" panose="020B0604020202020204" pitchFamily="34" charset="0"/>
              <a:buChar char="•"/>
            </a:pPr>
            <a:r>
              <a:rPr lang="en-US" altLang="en-US" sz="2400" dirty="0" smtClean="0">
                <a:latin typeface="Arial" panose="020B0604020202020204" pitchFamily="34" charset="0"/>
              </a:rPr>
              <a:t> Use of dabigatran for MIs intriguing, potentially beneficial.  Needs further investigation.</a:t>
            </a:r>
          </a:p>
          <a:p>
            <a:pPr eaLnBrk="1" hangingPunct="1">
              <a:buFont typeface="Arial" panose="020B0604020202020204" pitchFamily="34" charset="0"/>
              <a:buChar char="•"/>
            </a:pPr>
            <a:endParaRPr lang="en-US" altLang="en-US" sz="2400" dirty="0">
              <a:latin typeface="Arial" panose="020B0604020202020204" pitchFamily="34" charset="0"/>
            </a:endParaRPr>
          </a:p>
          <a:p>
            <a:pPr eaLnBrk="1" hangingPunct="1"/>
            <a:endParaRPr lang="en-US" altLang="en-US" sz="2400" dirty="0" smtClean="0">
              <a:latin typeface="Arial" panose="020B0604020202020204" pitchFamily="34" charset="0"/>
            </a:endParaRPr>
          </a:p>
          <a:p>
            <a:pPr eaLnBrk="1" hangingPunct="1">
              <a:buFont typeface="Arial" panose="020B0604020202020204" pitchFamily="34" charset="0"/>
              <a:buChar char="•"/>
            </a:pPr>
            <a:endParaRPr lang="en-US" altLang="en-US" sz="2400" dirty="0">
              <a:latin typeface="Arial" panose="020B0604020202020204" pitchFamily="34" charset="0"/>
            </a:endParaRPr>
          </a:p>
          <a:p>
            <a:pPr eaLnBrk="1" hangingPunct="1"/>
            <a:r>
              <a:rPr lang="en-US" altLang="en-US" sz="2400" dirty="0" smtClean="0">
                <a:latin typeface="Arial" panose="020B0604020202020204" pitchFamily="34" charset="0"/>
              </a:rPr>
              <a:t> </a:t>
            </a:r>
            <a:endParaRPr lang="en-US" altLang="en-US" sz="2400" dirty="0">
              <a:latin typeface="Arial" panose="020B0604020202020204" pitchFamily="34" charset="0"/>
            </a:endParaRPr>
          </a:p>
          <a:p>
            <a:pPr eaLnBrk="1" hangingPunct="1">
              <a:buFont typeface="Arial" panose="020B0604020202020204" pitchFamily="34" charset="0"/>
              <a:buChar char="•"/>
            </a:pPr>
            <a:endParaRPr lang="en-US" altLang="en-US" sz="2400" dirty="0">
              <a:latin typeface="Arial" panose="020B0604020202020204" pitchFamily="34" charset="0"/>
            </a:endParaRPr>
          </a:p>
        </p:txBody>
      </p:sp>
    </p:spTree>
    <p:extLst>
      <p:ext uri="{BB962C8B-B14F-4D97-AF65-F5344CB8AC3E}">
        <p14:creationId xmlns:p14="http://schemas.microsoft.com/office/powerpoint/2010/main" val="36150402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5797" y="0"/>
            <a:ext cx="4756203" cy="750888"/>
          </a:xfrm>
        </p:spPr>
        <p:txBody>
          <a:bodyPr/>
          <a:lstStyle/>
          <a:p>
            <a:pPr algn="ctr"/>
            <a:r>
              <a:rPr lang="en-US" sz="2800" dirty="0" smtClean="0">
                <a:solidFill>
                  <a:schemeClr val="bg2"/>
                </a:solidFill>
                <a:latin typeface="Arial Black" panose="020B0A04020102020204" pitchFamily="34" charset="0"/>
                <a:cs typeface="Calibri"/>
              </a:rPr>
              <a:t>2016 ACCP Guidelines</a:t>
            </a:r>
            <a:endParaRPr lang="en-US" sz="2800" dirty="0">
              <a:solidFill>
                <a:schemeClr val="bg2"/>
              </a:solidFill>
              <a:latin typeface="Arial Black" panose="020B0A04020102020204" pitchFamily="34" charset="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1503219" y="1671246"/>
            <a:ext cx="10515600" cy="3596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cs typeface="Calibri" panose="020F0502020204030204" pitchFamily="34" charset="0"/>
              </a:rPr>
              <a:t>In patients with DVT of the leg or PE and no cancer, as long-term (first 3 months) anticoagulant therapy, </a:t>
            </a:r>
            <a:r>
              <a:rPr lang="en-US" b="1" dirty="0" smtClean="0">
                <a:cs typeface="Calibri" panose="020F0502020204030204" pitchFamily="34" charset="0"/>
              </a:rPr>
              <a:t>we suggest dabigatran, </a:t>
            </a:r>
            <a:r>
              <a:rPr lang="en-US" b="1" dirty="0" err="1" smtClean="0">
                <a:cs typeface="Calibri" panose="020F0502020204030204" pitchFamily="34" charset="0"/>
              </a:rPr>
              <a:t>rivaroxaban</a:t>
            </a:r>
            <a:r>
              <a:rPr lang="en-US" b="1" dirty="0" smtClean="0">
                <a:cs typeface="Calibri" panose="020F0502020204030204" pitchFamily="34" charset="0"/>
              </a:rPr>
              <a:t>, </a:t>
            </a:r>
            <a:r>
              <a:rPr lang="en-US" b="1" dirty="0" err="1" smtClean="0">
                <a:cs typeface="Calibri" panose="020F0502020204030204" pitchFamily="34" charset="0"/>
              </a:rPr>
              <a:t>apixaban</a:t>
            </a:r>
            <a:r>
              <a:rPr lang="en-US" b="1" dirty="0" smtClean="0">
                <a:cs typeface="Calibri" panose="020F0502020204030204" pitchFamily="34" charset="0"/>
              </a:rPr>
              <a:t>, or </a:t>
            </a:r>
            <a:r>
              <a:rPr lang="en-US" b="1" dirty="0" err="1" smtClean="0">
                <a:cs typeface="Calibri" panose="020F0502020204030204" pitchFamily="34" charset="0"/>
              </a:rPr>
              <a:t>edoxaban</a:t>
            </a:r>
            <a:r>
              <a:rPr lang="en-US" b="1" dirty="0" smtClean="0">
                <a:cs typeface="Calibri" panose="020F0502020204030204" pitchFamily="34" charset="0"/>
              </a:rPr>
              <a:t> over vitamin K antagonist </a:t>
            </a:r>
            <a:r>
              <a:rPr lang="en-US" dirty="0" smtClean="0">
                <a:cs typeface="Calibri" panose="020F0502020204030204" pitchFamily="34" charset="0"/>
              </a:rPr>
              <a:t>(VKA) therapy (all Grade 2B).</a:t>
            </a:r>
            <a:endParaRPr lang="en-US" dirty="0">
              <a:cs typeface="Calibri" panose="020F0502020204030204" pitchFamily="34" charset="0"/>
            </a:endParaRPr>
          </a:p>
        </p:txBody>
      </p:sp>
      <p:sp>
        <p:nvSpPr>
          <p:cNvPr id="5" name="Text Placeholder 3">
            <a:extLst>
              <a:ext uri="{FF2B5EF4-FFF2-40B4-BE49-F238E27FC236}">
                <a16:creationId xmlns:a16="http://schemas.microsoft.com/office/drawing/2014/main" id="{70B028F8-B0CE-0448-9CC6-7AD07C4F0348}"/>
              </a:ext>
            </a:extLst>
          </p:cNvPr>
          <p:cNvSpPr txBox="1">
            <a:spLocks/>
          </p:cNvSpPr>
          <p:nvPr/>
        </p:nvSpPr>
        <p:spPr>
          <a:xfrm>
            <a:off x="7891199" y="5869244"/>
            <a:ext cx="4127620" cy="6374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t>Chest 2016;149:315-352</a:t>
            </a:r>
            <a:endParaRPr lang="en-US" sz="2800" dirty="0"/>
          </a:p>
        </p:txBody>
      </p:sp>
    </p:spTree>
    <p:extLst>
      <p:ext uri="{BB962C8B-B14F-4D97-AF65-F5344CB8AC3E}">
        <p14:creationId xmlns:p14="http://schemas.microsoft.com/office/powerpoint/2010/main" val="3284649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55FE-1527-AB48-BED0-ABF89B5B9402}"/>
              </a:ext>
            </a:extLst>
          </p:cNvPr>
          <p:cNvSpPr>
            <a:spLocks noGrp="1"/>
          </p:cNvSpPr>
          <p:nvPr>
            <p:ph type="title"/>
          </p:nvPr>
        </p:nvSpPr>
        <p:spPr/>
        <p:txBody>
          <a:bodyPr/>
          <a:lstStyle/>
          <a:p>
            <a:r>
              <a:rPr lang="en-US" dirty="0"/>
              <a:t>DOACs</a:t>
            </a:r>
          </a:p>
        </p:txBody>
      </p:sp>
      <p:pic>
        <p:nvPicPr>
          <p:cNvPr id="4" name="Content Placeholder 3">
            <a:extLst>
              <a:ext uri="{FF2B5EF4-FFF2-40B4-BE49-F238E27FC236}">
                <a16:creationId xmlns:a16="http://schemas.microsoft.com/office/drawing/2014/main" id="{C4138F2F-B53B-5D41-AC0A-7A9E8EA76A64}"/>
              </a:ext>
            </a:extLst>
          </p:cNvPr>
          <p:cNvPicPr>
            <a:picLocks noGrp="1" noChangeAspect="1"/>
          </p:cNvPicPr>
          <p:nvPr>
            <p:ph idx="1"/>
          </p:nvPr>
        </p:nvPicPr>
        <p:blipFill>
          <a:blip r:embed="rId3"/>
          <a:stretch>
            <a:fillRect/>
          </a:stretch>
        </p:blipFill>
        <p:spPr>
          <a:xfrm>
            <a:off x="306387" y="375444"/>
            <a:ext cx="6823076" cy="5825550"/>
          </a:xfrm>
          <a:prstGeom prst="rect">
            <a:avLst/>
          </a:prstGeom>
          <a:ln>
            <a:solidFill>
              <a:schemeClr val="tx1"/>
            </a:solidFill>
          </a:ln>
        </p:spPr>
      </p:pic>
      <p:sp>
        <p:nvSpPr>
          <p:cNvPr id="5" name="TextBox 4">
            <a:extLst>
              <a:ext uri="{FF2B5EF4-FFF2-40B4-BE49-F238E27FC236}">
                <a16:creationId xmlns:a16="http://schemas.microsoft.com/office/drawing/2014/main" id="{730BD036-AA72-324F-A272-211C63E3996C}"/>
              </a:ext>
            </a:extLst>
          </p:cNvPr>
          <p:cNvSpPr txBox="1"/>
          <p:nvPr/>
        </p:nvSpPr>
        <p:spPr>
          <a:xfrm>
            <a:off x="4214813" y="6308066"/>
            <a:ext cx="5229225" cy="369332"/>
          </a:xfrm>
          <a:prstGeom prst="rect">
            <a:avLst/>
          </a:prstGeom>
          <a:noFill/>
        </p:spPr>
        <p:txBody>
          <a:bodyPr wrap="square" rtlCol="0">
            <a:spAutoFit/>
          </a:bodyPr>
          <a:lstStyle/>
          <a:p>
            <a:r>
              <a:rPr lang="en-US" i="1" dirty="0"/>
              <a:t>Am J Cardiovasc Drugs</a:t>
            </a:r>
            <a:r>
              <a:rPr lang="en-US" dirty="0"/>
              <a:t> </a:t>
            </a:r>
            <a:r>
              <a:rPr lang="en-US" b="1" dirty="0"/>
              <a:t>19, </a:t>
            </a:r>
            <a:r>
              <a:rPr lang="en-US" dirty="0"/>
              <a:t>525–539 (2019).</a:t>
            </a:r>
          </a:p>
        </p:txBody>
      </p:sp>
      <p:sp>
        <p:nvSpPr>
          <p:cNvPr id="3" name="TextBox 2"/>
          <p:cNvSpPr txBox="1"/>
          <p:nvPr/>
        </p:nvSpPr>
        <p:spPr>
          <a:xfrm>
            <a:off x="7742712" y="1270659"/>
            <a:ext cx="3990109" cy="3970318"/>
          </a:xfrm>
          <a:prstGeom prst="rect">
            <a:avLst/>
          </a:prstGeom>
          <a:noFill/>
        </p:spPr>
        <p:txBody>
          <a:bodyPr wrap="square" rtlCol="0">
            <a:spAutoFit/>
          </a:bodyPr>
          <a:lstStyle/>
          <a:p>
            <a:pPr marL="231775" lvl="0" indent="-231775" fontAlgn="base">
              <a:spcBef>
                <a:spcPct val="25000"/>
              </a:spcBef>
              <a:spcAft>
                <a:spcPct val="25000"/>
              </a:spcAft>
              <a:buClr>
                <a:srgbClr val="225D2C"/>
              </a:buClr>
              <a:buSzPct val="80000"/>
              <a:buFont typeface="Wingdings" pitchFamily="2" charset="2"/>
              <a:buChar char="§"/>
            </a:pPr>
            <a:r>
              <a:rPr lang="en-US" sz="2800" kern="0" dirty="0">
                <a:solidFill>
                  <a:srgbClr val="000000"/>
                </a:solidFill>
              </a:rPr>
              <a:t>Directly inhibit proteins within the coagulation cascade</a:t>
            </a:r>
          </a:p>
          <a:p>
            <a:pPr marL="566738" lvl="1" indent="-220663" fontAlgn="base">
              <a:spcBef>
                <a:spcPct val="25000"/>
              </a:spcBef>
              <a:spcAft>
                <a:spcPct val="25000"/>
              </a:spcAft>
              <a:buClr>
                <a:srgbClr val="E2AD35"/>
              </a:buClr>
              <a:buSzPct val="100000"/>
              <a:buFont typeface="Wingdings" pitchFamily="2" charset="2"/>
              <a:buChar char="w"/>
            </a:pPr>
            <a:endParaRPr lang="en-US" sz="2800" kern="0" dirty="0" smtClean="0">
              <a:solidFill>
                <a:srgbClr val="000000"/>
              </a:solidFill>
            </a:endParaRPr>
          </a:p>
          <a:p>
            <a:pPr marL="109538" indent="-220663" fontAlgn="base">
              <a:spcBef>
                <a:spcPct val="25000"/>
              </a:spcBef>
              <a:spcAft>
                <a:spcPct val="25000"/>
              </a:spcAft>
              <a:buClr>
                <a:srgbClr val="E2AD35"/>
              </a:buClr>
              <a:buSzPct val="100000"/>
              <a:buFont typeface="Wingdings" pitchFamily="2" charset="2"/>
              <a:buChar char="w"/>
            </a:pPr>
            <a:r>
              <a:rPr lang="en-US" sz="2800" kern="0" dirty="0" smtClean="0">
                <a:solidFill>
                  <a:srgbClr val="000000"/>
                </a:solidFill>
              </a:rPr>
              <a:t>As </a:t>
            </a:r>
            <a:r>
              <a:rPr lang="en-US" sz="2800" kern="0" dirty="0">
                <a:solidFill>
                  <a:srgbClr val="000000"/>
                </a:solidFill>
              </a:rPr>
              <a:t>opposed to inhibiting the synthesis of </a:t>
            </a:r>
            <a:r>
              <a:rPr lang="en-US" sz="2800" kern="0" dirty="0" err="1">
                <a:solidFill>
                  <a:srgbClr val="000000"/>
                </a:solidFill>
              </a:rPr>
              <a:t>Vit</a:t>
            </a:r>
            <a:r>
              <a:rPr lang="en-US" sz="2800" kern="0" dirty="0">
                <a:solidFill>
                  <a:srgbClr val="000000"/>
                </a:solidFill>
              </a:rPr>
              <a:t> K-dependent clotting factors</a:t>
            </a:r>
          </a:p>
        </p:txBody>
      </p:sp>
      <p:sp>
        <p:nvSpPr>
          <p:cNvPr id="6" name="Rectangle 5"/>
          <p:cNvSpPr/>
          <p:nvPr/>
        </p:nvSpPr>
        <p:spPr bwMode="auto">
          <a:xfrm>
            <a:off x="3146961" y="1591294"/>
            <a:ext cx="1067852" cy="83127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6198919" y="3895106"/>
            <a:ext cx="930544" cy="4987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950697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664" y="0"/>
            <a:ext cx="9757833" cy="750888"/>
          </a:xfrm>
        </p:spPr>
        <p:txBody>
          <a:bodyPr/>
          <a:lstStyle/>
          <a:p>
            <a:pPr algn="ctr"/>
            <a:r>
              <a:rPr lang="en-US" sz="2800" dirty="0" smtClean="0">
                <a:solidFill>
                  <a:schemeClr val="bg2"/>
                </a:solidFill>
                <a:cs typeface="Calibri"/>
              </a:rPr>
              <a:t>DOAC: Common Class Effects</a:t>
            </a:r>
            <a:endParaRPr lang="en-US" sz="2800" dirty="0">
              <a:solidFill>
                <a:schemeClr val="bg2"/>
              </a:solidFill>
              <a:cs typeface="Calibri"/>
            </a:endParaRPr>
          </a:p>
        </p:txBody>
      </p:sp>
      <p:sp>
        <p:nvSpPr>
          <p:cNvPr id="4" name="Text Placeholder 3"/>
          <p:cNvSpPr txBox="1">
            <a:spLocks/>
          </p:cNvSpPr>
          <p:nvPr/>
        </p:nvSpPr>
        <p:spPr>
          <a:xfrm>
            <a:off x="762000" y="5682184"/>
            <a:ext cx="7996238" cy="6374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latin typeface="Calibri" panose="020F0502020204030204" pitchFamily="34" charset="0"/>
                <a:cs typeface="Calibri" panose="020F0502020204030204" pitchFamily="34" charset="0"/>
              </a:rPr>
              <a:t>Blood 2014;124:1968-1975</a:t>
            </a:r>
            <a:endParaRPr lang="en-US" sz="12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DD6613B-8803-664A-9FCA-AF01A5B8A2D2}"/>
              </a:ext>
            </a:extLst>
          </p:cNvPr>
          <p:cNvPicPr>
            <a:picLocks noChangeAspect="1"/>
          </p:cNvPicPr>
          <p:nvPr/>
        </p:nvPicPr>
        <p:blipFill>
          <a:blip r:embed="rId3"/>
          <a:stretch>
            <a:fillRect/>
          </a:stretch>
        </p:blipFill>
        <p:spPr>
          <a:xfrm>
            <a:off x="3209103" y="1740011"/>
            <a:ext cx="8478744" cy="4386153"/>
          </a:xfrm>
          <a:prstGeom prst="rect">
            <a:avLst/>
          </a:prstGeom>
        </p:spPr>
      </p:pic>
      <p:sp>
        <p:nvSpPr>
          <p:cNvPr id="6" name="TextBox 5">
            <a:extLst>
              <a:ext uri="{FF2B5EF4-FFF2-40B4-BE49-F238E27FC236}">
                <a16:creationId xmlns:a16="http://schemas.microsoft.com/office/drawing/2014/main" id="{6E98C166-8086-D845-A69D-8C38FF3226CC}"/>
              </a:ext>
            </a:extLst>
          </p:cNvPr>
          <p:cNvSpPr txBox="1"/>
          <p:nvPr/>
        </p:nvSpPr>
        <p:spPr>
          <a:xfrm>
            <a:off x="94476" y="2736502"/>
            <a:ext cx="3162924" cy="1384995"/>
          </a:xfrm>
          <a:prstGeom prst="rect">
            <a:avLst/>
          </a:prstGeom>
          <a:noFill/>
        </p:spPr>
        <p:txBody>
          <a:bodyPr wrap="square" rtlCol="0">
            <a:spAutoFit/>
          </a:bodyPr>
          <a:lstStyle/>
          <a:p>
            <a:pPr algn="ctr"/>
            <a:r>
              <a:rPr lang="en-US" sz="2800" dirty="0">
                <a:cs typeface="Calibri" panose="020F0502020204030204" pitchFamily="34" charset="0"/>
              </a:rPr>
              <a:t>Recurrent VTE</a:t>
            </a:r>
          </a:p>
          <a:p>
            <a:pPr algn="ctr"/>
            <a:r>
              <a:rPr lang="en-US" sz="2800" dirty="0">
                <a:cs typeface="Calibri" panose="020F0502020204030204" pitchFamily="34" charset="0"/>
              </a:rPr>
              <a:t>or </a:t>
            </a:r>
          </a:p>
          <a:p>
            <a:pPr algn="ctr"/>
            <a:r>
              <a:rPr lang="en-US" sz="2800" dirty="0">
                <a:cs typeface="Calibri" panose="020F0502020204030204" pitchFamily="34" charset="0"/>
              </a:rPr>
              <a:t>VTE-related Death</a:t>
            </a:r>
          </a:p>
        </p:txBody>
      </p:sp>
    </p:spTree>
    <p:extLst>
      <p:ext uri="{BB962C8B-B14F-4D97-AF65-F5344CB8AC3E}">
        <p14:creationId xmlns:p14="http://schemas.microsoft.com/office/powerpoint/2010/main" val="28499474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169" y="0"/>
            <a:ext cx="5714149" cy="750888"/>
          </a:xfrm>
        </p:spPr>
        <p:txBody>
          <a:bodyPr/>
          <a:lstStyle/>
          <a:p>
            <a:pPr algn="ctr"/>
            <a:r>
              <a:rPr lang="en-US" sz="2800" dirty="0" smtClean="0">
                <a:solidFill>
                  <a:schemeClr val="bg2"/>
                </a:solidFill>
                <a:latin typeface="Arial Black" panose="020B0A04020102020204" pitchFamily="34" charset="0"/>
                <a:cs typeface="Calibri"/>
              </a:rPr>
              <a:t>DOAC dosing basics</a:t>
            </a:r>
            <a:endParaRPr lang="en-US" sz="2800" dirty="0">
              <a:solidFill>
                <a:schemeClr val="bg2"/>
              </a:solidFill>
              <a:latin typeface="Arial Black" panose="020B0A04020102020204" pitchFamily="34" charset="0"/>
              <a:cs typeface="Calibri"/>
            </a:endParaRPr>
          </a:p>
        </p:txBody>
      </p:sp>
      <p:sp>
        <p:nvSpPr>
          <p:cNvPr id="3" name="Content Placeholder 2"/>
          <p:cNvSpPr>
            <a:spLocks noGrp="1"/>
          </p:cNvSpPr>
          <p:nvPr>
            <p:ph idx="1"/>
          </p:nvPr>
        </p:nvSpPr>
        <p:spPr>
          <a:xfrm>
            <a:off x="1132114" y="1391392"/>
            <a:ext cx="10972800" cy="4297363"/>
          </a:xfrm>
        </p:spPr>
        <p:txBody>
          <a:bodyPr>
            <a:normAutofit fontScale="70000" lnSpcReduction="20000"/>
          </a:bodyPr>
          <a:lstStyle/>
          <a:p>
            <a:r>
              <a:rPr lang="en-US" dirty="0"/>
              <a:t>OAC Selection often </a:t>
            </a:r>
            <a:r>
              <a:rPr lang="en-US" i="1" dirty="0"/>
              <a:t>not</a:t>
            </a:r>
            <a:r>
              <a:rPr lang="en-US" dirty="0"/>
              <a:t> an exact science</a:t>
            </a:r>
          </a:p>
          <a:p>
            <a:r>
              <a:rPr lang="en-US" dirty="0"/>
              <a:t>Some key don’ts</a:t>
            </a:r>
          </a:p>
          <a:p>
            <a:pPr lvl="1"/>
            <a:r>
              <a:rPr lang="en-US" dirty="0"/>
              <a:t>Don’t use DOAC if mechanical valve</a:t>
            </a:r>
          </a:p>
          <a:p>
            <a:pPr lvl="1"/>
            <a:r>
              <a:rPr lang="en-US" dirty="0"/>
              <a:t>Don’t use DOAC if patient can’t afford</a:t>
            </a:r>
          </a:p>
          <a:p>
            <a:pPr lvl="1"/>
            <a:r>
              <a:rPr lang="en-US" dirty="0"/>
              <a:t>Don’t use DOAC if high-risk anti-phospholipid antibody </a:t>
            </a:r>
            <a:r>
              <a:rPr lang="en-US" dirty="0" smtClean="0"/>
              <a:t>syndrome</a:t>
            </a:r>
          </a:p>
          <a:p>
            <a:pPr lvl="1"/>
            <a:r>
              <a:rPr lang="en-US" dirty="0" smtClean="0"/>
              <a:t>Don’t use DOAC for initial therapy in cancer patients</a:t>
            </a:r>
            <a:endParaRPr lang="en-US" dirty="0"/>
          </a:p>
          <a:p>
            <a:endParaRPr lang="en-US" dirty="0" smtClean="0"/>
          </a:p>
          <a:p>
            <a:r>
              <a:rPr lang="en-US" dirty="0" smtClean="0"/>
              <a:t>General </a:t>
            </a:r>
            <a:r>
              <a:rPr lang="en-US" dirty="0"/>
              <a:t>points</a:t>
            </a:r>
          </a:p>
          <a:p>
            <a:pPr lvl="1"/>
            <a:r>
              <a:rPr lang="en-US" dirty="0"/>
              <a:t>DOACs more convenient than warfarin</a:t>
            </a:r>
          </a:p>
          <a:p>
            <a:pPr lvl="1"/>
            <a:r>
              <a:rPr lang="en-US" dirty="0" err="1"/>
              <a:t>Apixaban</a:t>
            </a:r>
            <a:r>
              <a:rPr lang="en-US" dirty="0"/>
              <a:t> ≈ </a:t>
            </a:r>
            <a:r>
              <a:rPr lang="en-US" dirty="0" err="1"/>
              <a:t>rivaroxaban</a:t>
            </a:r>
            <a:r>
              <a:rPr lang="en-US" dirty="0"/>
              <a:t> for most </a:t>
            </a:r>
            <a:r>
              <a:rPr lang="en-US" dirty="0" smtClean="0"/>
              <a:t>patients</a:t>
            </a:r>
            <a:endParaRPr lang="en-US" dirty="0"/>
          </a:p>
          <a:p>
            <a:pPr marL="0" indent="0">
              <a:buNone/>
            </a:pPr>
            <a:endParaRPr lang="en-US" sz="1200" dirty="0">
              <a:latin typeface="Calibri"/>
              <a:cs typeface="Calibri"/>
            </a:endParaRPr>
          </a:p>
        </p:txBody>
      </p:sp>
    </p:spTree>
    <p:extLst>
      <p:ext uri="{BB962C8B-B14F-4D97-AF65-F5344CB8AC3E}">
        <p14:creationId xmlns:p14="http://schemas.microsoft.com/office/powerpoint/2010/main" val="34983582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8847117" y="0"/>
            <a:ext cx="3087914" cy="736270"/>
          </a:xfrm>
        </p:spPr>
        <p:txBody>
          <a:bodyPr/>
          <a:lstStyle/>
          <a:p>
            <a:pPr eaLnBrk="1" hangingPunct="1"/>
            <a:r>
              <a:rPr lang="en-US" altLang="en-US" dirty="0" smtClean="0">
                <a:cs typeface="Times New Roman" panose="02020603050405020304" pitchFamily="18" charset="0"/>
              </a:rPr>
              <a:t>Drug Dosing</a:t>
            </a:r>
          </a:p>
        </p:txBody>
      </p:sp>
      <p:graphicFrame>
        <p:nvGraphicFramePr>
          <p:cNvPr id="4" name="Table 3"/>
          <p:cNvGraphicFramePr>
            <a:graphicFrameLocks noGrp="1"/>
          </p:cNvGraphicFramePr>
          <p:nvPr>
            <p:extLst>
              <p:ext uri="{D42A27DB-BD31-4B8C-83A1-F6EECF244321}">
                <p14:modId xmlns:p14="http://schemas.microsoft.com/office/powerpoint/2010/main" val="977031730"/>
              </p:ext>
            </p:extLst>
          </p:nvPr>
        </p:nvGraphicFramePr>
        <p:xfrm>
          <a:off x="1605790" y="975206"/>
          <a:ext cx="9872487" cy="5030609"/>
        </p:xfrm>
        <a:graphic>
          <a:graphicData uri="http://schemas.openxmlformats.org/drawingml/2006/table">
            <a:tbl>
              <a:tblPr firstRow="1" bandRow="1">
                <a:tableStyleId>{5C22544A-7EE6-4342-B048-85BDC9FD1C3A}</a:tableStyleId>
              </a:tblPr>
              <a:tblGrid>
                <a:gridCol w="1905819">
                  <a:extLst>
                    <a:ext uri="{9D8B030D-6E8A-4147-A177-3AD203B41FA5}">
                      <a16:colId xmlns:a16="http://schemas.microsoft.com/office/drawing/2014/main" val="20000"/>
                    </a:ext>
                  </a:extLst>
                </a:gridCol>
                <a:gridCol w="1613938">
                  <a:extLst>
                    <a:ext uri="{9D8B030D-6E8A-4147-A177-3AD203B41FA5}">
                      <a16:colId xmlns:a16="http://schemas.microsoft.com/office/drawing/2014/main" val="20001"/>
                    </a:ext>
                  </a:extLst>
                </a:gridCol>
                <a:gridCol w="1888649">
                  <a:extLst>
                    <a:ext uri="{9D8B030D-6E8A-4147-A177-3AD203B41FA5}">
                      <a16:colId xmlns:a16="http://schemas.microsoft.com/office/drawing/2014/main" val="20002"/>
                    </a:ext>
                  </a:extLst>
                </a:gridCol>
                <a:gridCol w="2214871">
                  <a:extLst>
                    <a:ext uri="{9D8B030D-6E8A-4147-A177-3AD203B41FA5}">
                      <a16:colId xmlns:a16="http://schemas.microsoft.com/office/drawing/2014/main" val="20003"/>
                    </a:ext>
                  </a:extLst>
                </a:gridCol>
                <a:gridCol w="2249210">
                  <a:extLst>
                    <a:ext uri="{9D8B030D-6E8A-4147-A177-3AD203B41FA5}">
                      <a16:colId xmlns:a16="http://schemas.microsoft.com/office/drawing/2014/main" val="20004"/>
                    </a:ext>
                  </a:extLst>
                </a:gridCol>
              </a:tblGrid>
              <a:tr h="344143">
                <a:tc>
                  <a:txBody>
                    <a:bodyPr/>
                    <a:lstStyle/>
                    <a:p>
                      <a:endParaRPr lang="en-US" sz="1600" dirty="0"/>
                    </a:p>
                  </a:txBody>
                  <a:tcPr marL="103018" marR="103018" marT="45711" marB="45711">
                    <a:solidFill>
                      <a:schemeClr val="bg2"/>
                    </a:solidFill>
                  </a:tcPr>
                </a:tc>
                <a:tc>
                  <a:txBody>
                    <a:bodyPr/>
                    <a:lstStyle/>
                    <a:p>
                      <a:r>
                        <a:rPr lang="en-US" sz="1600" dirty="0" smtClean="0"/>
                        <a:t>Dabigatran</a:t>
                      </a:r>
                      <a:endParaRPr lang="en-US" sz="1600" dirty="0"/>
                    </a:p>
                  </a:txBody>
                  <a:tcPr marL="103018" marR="103018" marT="45711" marB="45711">
                    <a:solidFill>
                      <a:schemeClr val="bg2"/>
                    </a:solidFill>
                  </a:tcPr>
                </a:tc>
                <a:tc>
                  <a:txBody>
                    <a:bodyPr/>
                    <a:lstStyle/>
                    <a:p>
                      <a:r>
                        <a:rPr lang="en-US" sz="1600" dirty="0" smtClean="0"/>
                        <a:t>Rivaroxaban</a:t>
                      </a:r>
                      <a:endParaRPr lang="en-US" sz="1600" dirty="0"/>
                    </a:p>
                  </a:txBody>
                  <a:tcPr marL="103018" marR="103018" marT="45711" marB="45711">
                    <a:solidFill>
                      <a:schemeClr val="bg2"/>
                    </a:solidFill>
                  </a:tcPr>
                </a:tc>
                <a:tc>
                  <a:txBody>
                    <a:bodyPr/>
                    <a:lstStyle/>
                    <a:p>
                      <a:r>
                        <a:rPr lang="en-US" sz="1600" dirty="0" smtClean="0"/>
                        <a:t>Apixaban</a:t>
                      </a:r>
                      <a:endParaRPr lang="en-US" sz="1600" dirty="0"/>
                    </a:p>
                  </a:txBody>
                  <a:tcPr marL="103018" marR="103018" marT="45711" marB="45711">
                    <a:solidFill>
                      <a:schemeClr val="bg2"/>
                    </a:solidFill>
                  </a:tcPr>
                </a:tc>
                <a:tc>
                  <a:txBody>
                    <a:bodyPr/>
                    <a:lstStyle/>
                    <a:p>
                      <a:r>
                        <a:rPr lang="en-US" sz="1600" dirty="0" smtClean="0"/>
                        <a:t>Edoxaban</a:t>
                      </a:r>
                      <a:endParaRPr lang="en-US" sz="1600" dirty="0"/>
                    </a:p>
                  </a:txBody>
                  <a:tcPr marL="103018" marR="103018" marT="45711" marB="45711">
                    <a:solidFill>
                      <a:schemeClr val="bg2"/>
                    </a:solidFill>
                  </a:tcPr>
                </a:tc>
                <a:extLst>
                  <a:ext uri="{0D108BD9-81ED-4DB2-BD59-A6C34878D82A}">
                    <a16:rowId xmlns:a16="http://schemas.microsoft.com/office/drawing/2014/main" val="10000"/>
                  </a:ext>
                </a:extLst>
              </a:tr>
              <a:tr h="344143">
                <a:tc>
                  <a:txBody>
                    <a:bodyPr/>
                    <a:lstStyle/>
                    <a:p>
                      <a:r>
                        <a:rPr lang="en-US" sz="1600" dirty="0" smtClean="0">
                          <a:latin typeface="Times New Roman" panose="02020603050405020304" pitchFamily="18" charset="0"/>
                          <a:cs typeface="Times New Roman" panose="02020603050405020304" pitchFamily="18" charset="0"/>
                        </a:rPr>
                        <a:t>AF Dosing </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150mg BID</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20mg Daily</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5mg BID</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60mg Daily</a:t>
                      </a:r>
                      <a:endParaRPr lang="en-US" sz="1600" dirty="0">
                        <a:latin typeface="Times New Roman" panose="02020603050405020304" pitchFamily="18" charset="0"/>
                        <a:cs typeface="Times New Roman" panose="02020603050405020304" pitchFamily="18" charset="0"/>
                      </a:endParaRPr>
                    </a:p>
                  </a:txBody>
                  <a:tcPr marL="103018" marR="103018" marT="45711" marB="45711"/>
                </a:tc>
                <a:extLst>
                  <a:ext uri="{0D108BD9-81ED-4DB2-BD59-A6C34878D82A}">
                    <a16:rowId xmlns:a16="http://schemas.microsoft.com/office/drawing/2014/main" val="10001"/>
                  </a:ext>
                </a:extLst>
              </a:tr>
              <a:tr h="1345284">
                <a:tc>
                  <a:txBody>
                    <a:bodyPr/>
                    <a:lstStyle/>
                    <a:p>
                      <a:r>
                        <a:rPr lang="en-US" sz="1600" dirty="0" smtClean="0">
                          <a:latin typeface="Times New Roman" panose="02020603050405020304" pitchFamily="18" charset="0"/>
                          <a:cs typeface="Times New Roman" panose="02020603050405020304" pitchFamily="18" charset="0"/>
                        </a:rPr>
                        <a:t>AF Dosing </a:t>
                      </a:r>
                    </a:p>
                    <a:p>
                      <a:r>
                        <a:rPr lang="en-US" sz="1600" dirty="0" smtClean="0">
                          <a:latin typeface="Times New Roman" panose="02020603050405020304" pitchFamily="18" charset="0"/>
                          <a:cs typeface="Times New Roman" panose="02020603050405020304" pitchFamily="18" charset="0"/>
                        </a:rPr>
                        <a:t>(renally</a:t>
                      </a:r>
                      <a:r>
                        <a:rPr lang="en-US" sz="1600" baseline="0" dirty="0" smtClean="0">
                          <a:latin typeface="Times New Roman" panose="02020603050405020304" pitchFamily="18" charset="0"/>
                          <a:cs typeface="Times New Roman" panose="02020603050405020304" pitchFamily="18" charset="0"/>
                        </a:rPr>
                        <a:t> adjusted)</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75mg BID</a:t>
                      </a:r>
                    </a:p>
                    <a:p>
                      <a:r>
                        <a:rPr lang="en-US" sz="1600" dirty="0" smtClean="0">
                          <a:latin typeface="Times New Roman" panose="02020603050405020304" pitchFamily="18" charset="0"/>
                          <a:cs typeface="Times New Roman" panose="02020603050405020304" pitchFamily="18" charset="0"/>
                        </a:rPr>
                        <a:t>CrCl</a:t>
                      </a:r>
                      <a:r>
                        <a:rPr lang="en-US" sz="1600" baseline="0" dirty="0" smtClean="0">
                          <a:latin typeface="Times New Roman" panose="02020603050405020304" pitchFamily="18" charset="0"/>
                          <a:cs typeface="Times New Roman" panose="02020603050405020304" pitchFamily="18" charset="0"/>
                        </a:rPr>
                        <a:t> 15-</a:t>
                      </a:r>
                      <a:r>
                        <a:rPr lang="en-US" sz="1600" dirty="0" smtClean="0">
                          <a:latin typeface="Times New Roman" panose="02020603050405020304" pitchFamily="18" charset="0"/>
                          <a:cs typeface="Times New Roman" panose="02020603050405020304" pitchFamily="18" charset="0"/>
                        </a:rPr>
                        <a:t>30</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15mg Daily</a:t>
                      </a:r>
                    </a:p>
                    <a:p>
                      <a:r>
                        <a:rPr lang="en-US" sz="1600" dirty="0" smtClean="0">
                          <a:latin typeface="Times New Roman" panose="02020603050405020304" pitchFamily="18" charset="0"/>
                          <a:cs typeface="Times New Roman" panose="02020603050405020304" pitchFamily="18" charset="0"/>
                        </a:rPr>
                        <a:t>CrCl 15-50</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2.5mg BID</a:t>
                      </a:r>
                    </a:p>
                    <a:p>
                      <a:r>
                        <a:rPr lang="en-US" sz="1600" dirty="0" smtClean="0">
                          <a:latin typeface="Times New Roman" panose="02020603050405020304" pitchFamily="18" charset="0"/>
                          <a:cs typeface="Times New Roman" panose="02020603050405020304" pitchFamily="18" charset="0"/>
                        </a:rPr>
                        <a:t>2+ of: </a:t>
                      </a:r>
                    </a:p>
                    <a:p>
                      <a:r>
                        <a:rPr lang="en-US" sz="1600" dirty="0" smtClean="0">
                          <a:latin typeface="Times New Roman" panose="02020603050405020304" pitchFamily="18" charset="0"/>
                          <a:cs typeface="Times New Roman" panose="02020603050405020304" pitchFamily="18" charset="0"/>
                        </a:rPr>
                        <a:t>Age≥80, Weight≤60kg,</a:t>
                      </a:r>
                      <a:r>
                        <a:rPr lang="en-US" sz="1600" baseline="0" dirty="0" smtClean="0">
                          <a:latin typeface="Times New Roman" panose="02020603050405020304" pitchFamily="18" charset="0"/>
                          <a:cs typeface="Times New Roman" panose="02020603050405020304" pitchFamily="18" charset="0"/>
                        </a:rPr>
                        <a:t> Cr≥1.5</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Do</a:t>
                      </a:r>
                      <a:r>
                        <a:rPr lang="en-US" sz="1600" baseline="0" dirty="0" smtClean="0">
                          <a:latin typeface="Times New Roman" panose="02020603050405020304" pitchFamily="18" charset="0"/>
                          <a:cs typeface="Times New Roman" panose="02020603050405020304" pitchFamily="18" charset="0"/>
                        </a:rPr>
                        <a:t> NOT use CrCl&gt;95</a:t>
                      </a:r>
                    </a:p>
                    <a:p>
                      <a:endParaRPr lang="en-US" sz="1600" baseline="0" dirty="0" smtClean="0">
                        <a:latin typeface="Times New Roman" panose="02020603050405020304" pitchFamily="18" charset="0"/>
                        <a:cs typeface="Times New Roman" panose="02020603050405020304" pitchFamily="18" charset="0"/>
                      </a:endParaRPr>
                    </a:p>
                    <a:p>
                      <a:r>
                        <a:rPr lang="en-US" sz="1600" baseline="0" dirty="0" smtClean="0">
                          <a:latin typeface="Times New Roman" panose="02020603050405020304" pitchFamily="18" charset="0"/>
                          <a:cs typeface="Times New Roman" panose="02020603050405020304" pitchFamily="18" charset="0"/>
                        </a:rPr>
                        <a:t>30mg Daily CrCl 15-30</a:t>
                      </a:r>
                      <a:endParaRPr lang="en-US" sz="1600" dirty="0">
                        <a:latin typeface="Times New Roman" panose="02020603050405020304" pitchFamily="18" charset="0"/>
                        <a:cs typeface="Times New Roman" panose="02020603050405020304" pitchFamily="18" charset="0"/>
                      </a:endParaRPr>
                    </a:p>
                  </a:txBody>
                  <a:tcPr marL="103018" marR="103018" marT="45711" marB="45711"/>
                </a:tc>
                <a:extLst>
                  <a:ext uri="{0D108BD9-81ED-4DB2-BD59-A6C34878D82A}">
                    <a16:rowId xmlns:a16="http://schemas.microsoft.com/office/drawing/2014/main" val="10002"/>
                  </a:ext>
                </a:extLst>
              </a:tr>
              <a:tr h="1358692">
                <a:tc>
                  <a:txBody>
                    <a:bodyPr/>
                    <a:lstStyle/>
                    <a:p>
                      <a:r>
                        <a:rPr lang="en-US" sz="1600" dirty="0" smtClean="0">
                          <a:latin typeface="Times New Roman" panose="02020603050405020304" pitchFamily="18" charset="0"/>
                          <a:cs typeface="Times New Roman" panose="02020603050405020304" pitchFamily="18" charset="0"/>
                        </a:rPr>
                        <a:t>VTE Dosing</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LMWH for 5-10d</a:t>
                      </a:r>
                    </a:p>
                    <a:p>
                      <a:r>
                        <a:rPr lang="en-US" sz="1600" dirty="0" smtClean="0">
                          <a:latin typeface="Times New Roman" panose="02020603050405020304" pitchFamily="18" charset="0"/>
                          <a:cs typeface="Times New Roman" panose="02020603050405020304" pitchFamily="18" charset="0"/>
                        </a:rPr>
                        <a:t>150mg</a:t>
                      </a:r>
                      <a:r>
                        <a:rPr lang="en-US" sz="1600" baseline="0" dirty="0" smtClean="0">
                          <a:latin typeface="Times New Roman" panose="02020603050405020304" pitchFamily="18" charset="0"/>
                          <a:cs typeface="Times New Roman" panose="02020603050405020304" pitchFamily="18" charset="0"/>
                        </a:rPr>
                        <a:t> BID (CrCl&gt;30)</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15mg BID x3 </a:t>
                      </a:r>
                      <a:r>
                        <a:rPr lang="en-US" sz="1600" dirty="0" err="1" smtClean="0">
                          <a:latin typeface="Times New Roman" panose="02020603050405020304" pitchFamily="18" charset="0"/>
                          <a:cs typeface="Times New Roman" panose="02020603050405020304" pitchFamily="18" charset="0"/>
                        </a:rPr>
                        <a:t>wk</a:t>
                      </a:r>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Then</a:t>
                      </a:r>
                      <a:r>
                        <a:rPr lang="en-US" sz="1600" baseline="0" dirty="0" smtClean="0">
                          <a:latin typeface="Times New Roman" panose="02020603050405020304" pitchFamily="18" charset="0"/>
                          <a:cs typeface="Times New Roman" panose="02020603050405020304" pitchFamily="18" charset="0"/>
                        </a:rPr>
                        <a:t> 20mg daily (CrCl≥30)</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10mg BID x7 days</a:t>
                      </a:r>
                    </a:p>
                    <a:p>
                      <a:r>
                        <a:rPr lang="en-US" sz="1600" dirty="0" smtClean="0">
                          <a:latin typeface="Times New Roman" panose="02020603050405020304" pitchFamily="18" charset="0"/>
                          <a:cs typeface="Times New Roman" panose="02020603050405020304" pitchFamily="18" charset="0"/>
                        </a:rPr>
                        <a:t>Then 5mg BID</a:t>
                      </a:r>
                    </a:p>
                    <a:p>
                      <a:r>
                        <a:rPr lang="en-US" sz="1600" dirty="0" smtClean="0">
                          <a:latin typeface="Times New Roman" panose="02020603050405020304" pitchFamily="18" charset="0"/>
                          <a:cs typeface="Times New Roman" panose="02020603050405020304" pitchFamily="18" charset="0"/>
                        </a:rPr>
                        <a:t>(2.5mg BID for long-term therapy)</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LMWH for 5-10 days</a:t>
                      </a:r>
                    </a:p>
                    <a:p>
                      <a:r>
                        <a:rPr lang="en-US" sz="1600" dirty="0" smtClean="0">
                          <a:latin typeface="Times New Roman" panose="02020603050405020304" pitchFamily="18" charset="0"/>
                          <a:cs typeface="Times New Roman" panose="02020603050405020304" pitchFamily="18" charset="0"/>
                        </a:rPr>
                        <a:t>60mg</a:t>
                      </a:r>
                      <a:r>
                        <a:rPr lang="en-US" sz="1600" baseline="0" dirty="0" smtClean="0">
                          <a:latin typeface="Times New Roman" panose="02020603050405020304" pitchFamily="18" charset="0"/>
                          <a:cs typeface="Times New Roman" panose="02020603050405020304" pitchFamily="18" charset="0"/>
                        </a:rPr>
                        <a:t> Daily</a:t>
                      </a:r>
                    </a:p>
                    <a:p>
                      <a:r>
                        <a:rPr lang="en-US" sz="1600" baseline="0" dirty="0" smtClean="0">
                          <a:latin typeface="Times New Roman" panose="02020603050405020304" pitchFamily="18" charset="0"/>
                          <a:cs typeface="Times New Roman" panose="02020603050405020304" pitchFamily="18" charset="0"/>
                        </a:rPr>
                        <a:t>30mg Daily ≤60kg or CrCl 15-50</a:t>
                      </a:r>
                    </a:p>
                  </a:txBody>
                  <a:tcPr marL="103018" marR="103018" marT="45711" marB="45711"/>
                </a:tc>
                <a:extLst>
                  <a:ext uri="{0D108BD9-81ED-4DB2-BD59-A6C34878D82A}">
                    <a16:rowId xmlns:a16="http://schemas.microsoft.com/office/drawing/2014/main" val="10003"/>
                  </a:ext>
                </a:extLst>
              </a:tr>
              <a:tr h="579101">
                <a:tc>
                  <a:txBody>
                    <a:bodyPr/>
                    <a:lstStyle/>
                    <a:p>
                      <a:r>
                        <a:rPr lang="en-US" sz="1600" dirty="0" smtClean="0">
                          <a:latin typeface="Times New Roman" panose="02020603050405020304" pitchFamily="18" charset="0"/>
                          <a:cs typeface="Times New Roman" panose="02020603050405020304" pitchFamily="18" charset="0"/>
                        </a:rPr>
                        <a:t>Renal Clearance</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80%</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33%</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25%</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35%</a:t>
                      </a:r>
                      <a:endParaRPr lang="en-US" sz="1600" dirty="0">
                        <a:latin typeface="Times New Roman" panose="02020603050405020304" pitchFamily="18" charset="0"/>
                        <a:cs typeface="Times New Roman" panose="02020603050405020304" pitchFamily="18" charset="0"/>
                      </a:endParaRPr>
                    </a:p>
                  </a:txBody>
                  <a:tcPr marL="103018" marR="103018" marT="45711" marB="45711"/>
                </a:tc>
                <a:extLst>
                  <a:ext uri="{0D108BD9-81ED-4DB2-BD59-A6C34878D82A}">
                    <a16:rowId xmlns:a16="http://schemas.microsoft.com/office/drawing/2014/main" val="10004"/>
                  </a:ext>
                </a:extLst>
              </a:tr>
              <a:tr h="344143">
                <a:tc>
                  <a:txBody>
                    <a:bodyPr/>
                    <a:lstStyle/>
                    <a:p>
                      <a:r>
                        <a:rPr lang="en-US" sz="1600" dirty="0" smtClean="0">
                          <a:latin typeface="Times New Roman" panose="02020603050405020304" pitchFamily="18" charset="0"/>
                          <a:cs typeface="Times New Roman" panose="02020603050405020304" pitchFamily="18" charset="0"/>
                        </a:rPr>
                        <a:t>Half-life</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8-15hr</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12 hrs</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7-11hrs</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10-14 hrs</a:t>
                      </a:r>
                      <a:endParaRPr lang="en-US" sz="1600" dirty="0">
                        <a:latin typeface="Times New Roman" panose="02020603050405020304" pitchFamily="18" charset="0"/>
                        <a:cs typeface="Times New Roman" panose="02020603050405020304" pitchFamily="18" charset="0"/>
                      </a:endParaRPr>
                    </a:p>
                  </a:txBody>
                  <a:tcPr marL="103018" marR="103018" marT="45711" marB="45711"/>
                </a:tc>
                <a:extLst>
                  <a:ext uri="{0D108BD9-81ED-4DB2-BD59-A6C34878D82A}">
                    <a16:rowId xmlns:a16="http://schemas.microsoft.com/office/drawing/2014/main" val="10005"/>
                  </a:ext>
                </a:extLst>
              </a:tr>
              <a:tr h="715103">
                <a:tc>
                  <a:txBody>
                    <a:bodyPr/>
                    <a:lstStyle/>
                    <a:p>
                      <a:r>
                        <a:rPr lang="en-US" sz="1600" dirty="0" smtClean="0">
                          <a:latin typeface="Times New Roman" panose="02020603050405020304" pitchFamily="18" charset="0"/>
                          <a:cs typeface="Times New Roman" panose="02020603050405020304" pitchFamily="18" charset="0"/>
                        </a:rPr>
                        <a:t>Drug-drug</a:t>
                      </a:r>
                      <a:r>
                        <a:rPr lang="en-US" sz="1600" baseline="0" dirty="0" smtClean="0">
                          <a:latin typeface="Times New Roman" panose="02020603050405020304" pitchFamily="18" charset="0"/>
                          <a:cs typeface="Times New Roman" panose="02020603050405020304" pitchFamily="18" charset="0"/>
                        </a:rPr>
                        <a:t> Interactions</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P-</a:t>
                      </a:r>
                      <a:r>
                        <a:rPr lang="en-US" sz="1600" dirty="0" err="1" smtClean="0">
                          <a:latin typeface="Times New Roman" panose="02020603050405020304" pitchFamily="18" charset="0"/>
                          <a:cs typeface="Times New Roman" panose="02020603050405020304" pitchFamily="18" charset="0"/>
                        </a:rPr>
                        <a:t>Gp</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Cyp3A4</a:t>
                      </a:r>
                    </a:p>
                    <a:p>
                      <a:r>
                        <a:rPr lang="en-US" sz="1600" dirty="0" smtClean="0">
                          <a:latin typeface="Times New Roman" panose="02020603050405020304" pitchFamily="18" charset="0"/>
                          <a:cs typeface="Times New Roman" panose="02020603050405020304" pitchFamily="18" charset="0"/>
                        </a:rPr>
                        <a:t>P-</a:t>
                      </a:r>
                      <a:r>
                        <a:rPr lang="en-US" sz="1600" dirty="0" err="1" smtClean="0">
                          <a:latin typeface="Times New Roman" panose="02020603050405020304" pitchFamily="18" charset="0"/>
                          <a:cs typeface="Times New Roman" panose="02020603050405020304" pitchFamily="18" charset="0"/>
                        </a:rPr>
                        <a:t>Gp</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Cyp3A4</a:t>
                      </a:r>
                    </a:p>
                    <a:p>
                      <a:r>
                        <a:rPr lang="en-US" sz="1600" dirty="0" smtClean="0">
                          <a:latin typeface="Times New Roman" panose="02020603050405020304" pitchFamily="18" charset="0"/>
                          <a:cs typeface="Times New Roman" panose="02020603050405020304" pitchFamily="18" charset="0"/>
                        </a:rPr>
                        <a:t>P-</a:t>
                      </a:r>
                      <a:r>
                        <a:rPr lang="en-US" sz="1600" dirty="0" err="1" smtClean="0">
                          <a:latin typeface="Times New Roman" panose="02020603050405020304" pitchFamily="18" charset="0"/>
                          <a:cs typeface="Times New Roman" panose="02020603050405020304" pitchFamily="18" charset="0"/>
                        </a:rPr>
                        <a:t>Gp</a:t>
                      </a:r>
                      <a:endParaRPr lang="en-US" sz="1600" dirty="0">
                        <a:latin typeface="Times New Roman" panose="02020603050405020304" pitchFamily="18" charset="0"/>
                        <a:cs typeface="Times New Roman" panose="02020603050405020304" pitchFamily="18" charset="0"/>
                      </a:endParaRPr>
                    </a:p>
                  </a:txBody>
                  <a:tcPr marL="103018" marR="103018" marT="45711" marB="45711"/>
                </a:tc>
                <a:tc>
                  <a:txBody>
                    <a:bodyPr/>
                    <a:lstStyle/>
                    <a:p>
                      <a:r>
                        <a:rPr lang="en-US" sz="1600" dirty="0" smtClean="0">
                          <a:latin typeface="Times New Roman" panose="02020603050405020304" pitchFamily="18" charset="0"/>
                          <a:cs typeface="Times New Roman" panose="02020603050405020304" pitchFamily="18" charset="0"/>
                        </a:rPr>
                        <a:t>P-</a:t>
                      </a:r>
                      <a:r>
                        <a:rPr lang="en-US" sz="1600" dirty="0" err="1" smtClean="0">
                          <a:latin typeface="Times New Roman" panose="02020603050405020304" pitchFamily="18" charset="0"/>
                          <a:cs typeface="Times New Roman" panose="02020603050405020304" pitchFamily="18" charset="0"/>
                        </a:rPr>
                        <a:t>Gp</a:t>
                      </a:r>
                      <a:endParaRPr lang="en-US" sz="1600" dirty="0">
                        <a:latin typeface="Times New Roman" panose="02020603050405020304" pitchFamily="18" charset="0"/>
                        <a:cs typeface="Times New Roman" panose="02020603050405020304" pitchFamily="18" charset="0"/>
                      </a:endParaRPr>
                    </a:p>
                  </a:txBody>
                  <a:tcPr marL="103018" marR="103018" marT="45711" marB="45711"/>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52096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3948" y="0"/>
            <a:ext cx="4645370" cy="750888"/>
          </a:xfrm>
        </p:spPr>
        <p:txBody>
          <a:bodyPr/>
          <a:lstStyle/>
          <a:p>
            <a:pPr algn="ctr"/>
            <a:r>
              <a:rPr lang="en-US" dirty="0" smtClean="0">
                <a:cs typeface="Calibri"/>
              </a:rPr>
              <a:t>Renal Excretion of DOACs</a:t>
            </a:r>
            <a:endParaRPr lang="en-US" dirty="0">
              <a:cs typeface="Calibri"/>
            </a:endParaRPr>
          </a:p>
        </p:txBody>
      </p:sp>
      <p:graphicFrame>
        <p:nvGraphicFramePr>
          <p:cNvPr id="6" name="Chart 5"/>
          <p:cNvGraphicFramePr>
            <a:graphicFrameLocks/>
          </p:cNvGraphicFramePr>
          <p:nvPr>
            <p:extLst>
              <p:ext uri="{D42A27DB-BD31-4B8C-83A1-F6EECF244321}">
                <p14:modId xmlns:p14="http://schemas.microsoft.com/office/powerpoint/2010/main" val="1316513908"/>
              </p:ext>
            </p:extLst>
          </p:nvPr>
        </p:nvGraphicFramePr>
        <p:xfrm>
          <a:off x="381000" y="1752600"/>
          <a:ext cx="815340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9067800" y="2209800"/>
            <a:ext cx="2971800" cy="1477328"/>
          </a:xfrm>
          <a:prstGeom prst="rect">
            <a:avLst/>
          </a:prstGeom>
          <a:noFill/>
        </p:spPr>
        <p:txBody>
          <a:bodyPr wrap="square" rtlCol="0">
            <a:spAutoFit/>
          </a:bodyPr>
          <a:lstStyle/>
          <a:p>
            <a:r>
              <a:rPr lang="en-US" dirty="0" err="1" smtClean="0"/>
              <a:t>Apixaban</a:t>
            </a:r>
            <a:r>
              <a:rPr lang="en-US" dirty="0" smtClean="0"/>
              <a:t> has lowest renal</a:t>
            </a:r>
          </a:p>
          <a:p>
            <a:r>
              <a:rPr lang="en-US" dirty="0" smtClean="0"/>
              <a:t>excretion and shortest half life of the DOACs.</a:t>
            </a:r>
          </a:p>
          <a:p>
            <a:endParaRPr lang="en-US" dirty="0"/>
          </a:p>
          <a:p>
            <a:endParaRPr lang="en-US" dirty="0"/>
          </a:p>
        </p:txBody>
      </p:sp>
    </p:spTree>
    <p:extLst>
      <p:ext uri="{BB962C8B-B14F-4D97-AF65-F5344CB8AC3E}">
        <p14:creationId xmlns:p14="http://schemas.microsoft.com/office/powerpoint/2010/main" val="32497479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553" y="0"/>
            <a:ext cx="10244447" cy="750888"/>
          </a:xfrm>
        </p:spPr>
        <p:txBody>
          <a:bodyPr>
            <a:noAutofit/>
          </a:bodyPr>
          <a:lstStyle/>
          <a:p>
            <a:pPr algn="ctr"/>
            <a:r>
              <a:rPr lang="en-US" dirty="0" smtClean="0">
                <a:cs typeface="Calibri"/>
              </a:rPr>
              <a:t>(On Label Dosing) Dose adjustments for renal dysfunction</a:t>
            </a:r>
            <a:endParaRPr lang="en-US" dirty="0">
              <a:cs typeface="Calibri"/>
            </a:endParaRPr>
          </a:p>
        </p:txBody>
      </p:sp>
      <p:sp>
        <p:nvSpPr>
          <p:cNvPr id="4" name="Content Placeholder 4">
            <a:extLst>
              <a:ext uri="{FF2B5EF4-FFF2-40B4-BE49-F238E27FC236}">
                <a16:creationId xmlns:a16="http://schemas.microsoft.com/office/drawing/2014/main" id="{647FCF30-8997-6242-862A-BDAF60E9EB34}"/>
              </a:ext>
            </a:extLst>
          </p:cNvPr>
          <p:cNvSpPr txBox="1">
            <a:spLocks/>
          </p:cNvSpPr>
          <p:nvPr/>
        </p:nvSpPr>
        <p:spPr>
          <a:xfrm>
            <a:off x="1437904" y="1296389"/>
            <a:ext cx="11811000" cy="4525963"/>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Adjust for Renal Dysfunction (VTE treatment)</a:t>
            </a:r>
          </a:p>
          <a:p>
            <a:r>
              <a:rPr lang="en-US" dirty="0" smtClean="0"/>
              <a:t>Dabigatran</a:t>
            </a:r>
          </a:p>
          <a:p>
            <a:pPr lvl="1"/>
            <a:r>
              <a:rPr lang="en-US" dirty="0" smtClean="0">
                <a:solidFill>
                  <a:schemeClr val="tx1">
                    <a:lumMod val="75000"/>
                    <a:lumOff val="25000"/>
                  </a:schemeClr>
                </a:solidFill>
              </a:rPr>
              <a:t>Not recommended if </a:t>
            </a:r>
            <a:r>
              <a:rPr lang="en-US" dirty="0" err="1" smtClean="0">
                <a:solidFill>
                  <a:schemeClr val="tx1">
                    <a:lumMod val="75000"/>
                    <a:lumOff val="25000"/>
                  </a:schemeClr>
                </a:solidFill>
              </a:rPr>
              <a:t>CrCl</a:t>
            </a:r>
            <a:r>
              <a:rPr lang="en-US" dirty="0" smtClean="0">
                <a:solidFill>
                  <a:schemeClr val="tx1">
                    <a:lumMod val="75000"/>
                    <a:lumOff val="25000"/>
                  </a:schemeClr>
                </a:solidFill>
              </a:rPr>
              <a:t>&lt;30</a:t>
            </a:r>
          </a:p>
          <a:p>
            <a:r>
              <a:rPr lang="en-US" dirty="0" err="1"/>
              <a:t>Rivaroxaban</a:t>
            </a:r>
            <a:endParaRPr lang="en-US" dirty="0"/>
          </a:p>
          <a:p>
            <a:pPr lvl="1"/>
            <a:r>
              <a:rPr lang="en-US" dirty="0">
                <a:solidFill>
                  <a:schemeClr val="tx1">
                    <a:lumMod val="65000"/>
                    <a:lumOff val="35000"/>
                  </a:schemeClr>
                </a:solidFill>
              </a:rPr>
              <a:t>Not recommended if </a:t>
            </a:r>
            <a:r>
              <a:rPr lang="en-US" dirty="0" err="1" smtClean="0">
                <a:solidFill>
                  <a:schemeClr val="tx1">
                    <a:lumMod val="65000"/>
                    <a:lumOff val="35000"/>
                  </a:schemeClr>
                </a:solidFill>
              </a:rPr>
              <a:t>CrCl</a:t>
            </a:r>
            <a:r>
              <a:rPr lang="en-US" dirty="0" smtClean="0">
                <a:solidFill>
                  <a:schemeClr val="tx1">
                    <a:lumMod val="65000"/>
                    <a:lumOff val="35000"/>
                  </a:schemeClr>
                </a:solidFill>
              </a:rPr>
              <a:t>&lt;30</a:t>
            </a:r>
            <a:endParaRPr lang="en-US" dirty="0" smtClean="0">
              <a:solidFill>
                <a:schemeClr val="tx1">
                  <a:lumMod val="75000"/>
                  <a:lumOff val="25000"/>
                </a:schemeClr>
              </a:solidFill>
            </a:endParaRPr>
          </a:p>
          <a:p>
            <a:r>
              <a:rPr lang="en-US" dirty="0" err="1" smtClean="0"/>
              <a:t>Edoxaban</a:t>
            </a:r>
            <a:endParaRPr lang="en-US" dirty="0" smtClean="0"/>
          </a:p>
          <a:p>
            <a:pPr lvl="1"/>
            <a:r>
              <a:rPr lang="en-US" dirty="0" smtClean="0">
                <a:solidFill>
                  <a:schemeClr val="tx1">
                    <a:lumMod val="75000"/>
                    <a:lumOff val="25000"/>
                  </a:schemeClr>
                </a:solidFill>
              </a:rPr>
              <a:t>Not recommended if </a:t>
            </a:r>
            <a:r>
              <a:rPr lang="en-US" dirty="0" err="1" smtClean="0">
                <a:solidFill>
                  <a:schemeClr val="tx1">
                    <a:lumMod val="75000"/>
                    <a:lumOff val="25000"/>
                  </a:schemeClr>
                </a:solidFill>
              </a:rPr>
              <a:t>CrCl</a:t>
            </a:r>
            <a:r>
              <a:rPr lang="en-US" dirty="0" smtClean="0">
                <a:solidFill>
                  <a:schemeClr val="tx1">
                    <a:lumMod val="75000"/>
                    <a:lumOff val="25000"/>
                  </a:schemeClr>
                </a:solidFill>
              </a:rPr>
              <a:t>&lt;15</a:t>
            </a:r>
          </a:p>
          <a:p>
            <a:pPr lvl="1"/>
            <a:r>
              <a:rPr lang="en-US" dirty="0" smtClean="0">
                <a:solidFill>
                  <a:schemeClr val="tx1">
                    <a:lumMod val="75000"/>
                    <a:lumOff val="25000"/>
                  </a:schemeClr>
                </a:solidFill>
              </a:rPr>
              <a:t>Dose adjustment to 30mg if </a:t>
            </a:r>
            <a:r>
              <a:rPr lang="en-US" dirty="0" err="1" smtClean="0">
                <a:solidFill>
                  <a:schemeClr val="tx1">
                    <a:lumMod val="75000"/>
                    <a:lumOff val="25000"/>
                  </a:schemeClr>
                </a:solidFill>
              </a:rPr>
              <a:t>CrCl</a:t>
            </a:r>
            <a:r>
              <a:rPr lang="en-US" dirty="0">
                <a:solidFill>
                  <a:schemeClr val="tx1">
                    <a:lumMod val="75000"/>
                    <a:lumOff val="25000"/>
                  </a:schemeClr>
                </a:solidFill>
              </a:rPr>
              <a:t> </a:t>
            </a:r>
            <a:r>
              <a:rPr lang="en-US" dirty="0" smtClean="0">
                <a:solidFill>
                  <a:schemeClr val="tx1">
                    <a:lumMod val="75000"/>
                    <a:lumOff val="25000"/>
                  </a:schemeClr>
                </a:solidFill>
              </a:rPr>
              <a:t>15-50.</a:t>
            </a:r>
          </a:p>
          <a:p>
            <a:r>
              <a:rPr lang="en-US" dirty="0" err="1" smtClean="0"/>
              <a:t>Apixaban</a:t>
            </a:r>
            <a:r>
              <a:rPr lang="en-US" dirty="0" smtClean="0"/>
              <a:t> </a:t>
            </a:r>
          </a:p>
          <a:p>
            <a:pPr lvl="1"/>
            <a:r>
              <a:rPr lang="en-US" dirty="0" smtClean="0">
                <a:solidFill>
                  <a:schemeClr val="tx1">
                    <a:lumMod val="75000"/>
                    <a:lumOff val="25000"/>
                  </a:schemeClr>
                </a:solidFill>
              </a:rPr>
              <a:t>No dose adjustment for VTE (clinical data limited if </a:t>
            </a:r>
            <a:r>
              <a:rPr lang="en-US" dirty="0" err="1" smtClean="0">
                <a:solidFill>
                  <a:schemeClr val="tx1">
                    <a:lumMod val="75000"/>
                    <a:lumOff val="25000"/>
                  </a:schemeClr>
                </a:solidFill>
              </a:rPr>
              <a:t>CrCl</a:t>
            </a:r>
            <a:r>
              <a:rPr lang="en-US" dirty="0" smtClean="0">
                <a:solidFill>
                  <a:schemeClr val="tx1">
                    <a:lumMod val="75000"/>
                    <a:lumOff val="25000"/>
                  </a:schemeClr>
                </a:solidFill>
              </a:rPr>
              <a:t>&lt;15</a:t>
            </a:r>
            <a:r>
              <a:rPr lang="en-US" dirty="0" smtClean="0"/>
              <a:t>)</a:t>
            </a:r>
          </a:p>
        </p:txBody>
      </p:sp>
    </p:spTree>
    <p:extLst>
      <p:ext uri="{BB962C8B-B14F-4D97-AF65-F5344CB8AC3E}">
        <p14:creationId xmlns:p14="http://schemas.microsoft.com/office/powerpoint/2010/main" val="297209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6" end="6"/>
                                            </p:txEl>
                                          </p:spTgt>
                                        </p:tgtEl>
                                        <p:attrNameLst>
                                          <p:attrName>style.visibility</p:attrName>
                                        </p:attrNameLst>
                                      </p:cBhvr>
                                      <p:to>
                                        <p:strVal val="visible"/>
                                      </p:to>
                                    </p:set>
                                    <p:animEffect transition="in" filter="fade">
                                      <p:cBhvr>
                                        <p:cTn id="10" dur="500"/>
                                        <p:tgtEl>
                                          <p:spTgt spid="4">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animEffect transition="in" filter="fade">
                                      <p:cBhvr>
                                        <p:cTn id="13" dur="500"/>
                                        <p:tgtEl>
                                          <p:spTgt spid="4">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8" end="8"/>
                                            </p:txEl>
                                          </p:spTgt>
                                        </p:tgtEl>
                                        <p:attrNameLst>
                                          <p:attrName>style.visibility</p:attrName>
                                        </p:attrNameLst>
                                      </p:cBhvr>
                                      <p:to>
                                        <p:strVal val="visible"/>
                                      </p:to>
                                    </p:set>
                                    <p:animEffect transition="in" filter="fade">
                                      <p:cBhvr>
                                        <p:cTn id="16" dur="500"/>
                                        <p:tgtEl>
                                          <p:spTgt spid="4">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Effect transition="in" filter="fade">
                                      <p:cBhvr>
                                        <p:cTn id="19"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DOACs in CKD stages 3-5</a:t>
            </a:r>
            <a:endParaRPr lang="en-US" dirty="0"/>
          </a:p>
        </p:txBody>
      </p:sp>
      <p:pic>
        <p:nvPicPr>
          <p:cNvPr id="6" name="Content Placeholder 5">
            <a:extLst>
              <a:ext uri="{FF2B5EF4-FFF2-40B4-BE49-F238E27FC236}">
                <a16:creationId xmlns:a16="http://schemas.microsoft.com/office/drawing/2014/main" id="{2F67CC01-880A-084A-9E0A-B0769B169EE0}"/>
              </a:ext>
            </a:extLst>
          </p:cNvPr>
          <p:cNvPicPr>
            <a:picLocks noGrp="1" noChangeAspect="1"/>
          </p:cNvPicPr>
          <p:nvPr>
            <p:ph idx="1"/>
          </p:nvPr>
        </p:nvPicPr>
        <p:blipFill>
          <a:blip r:embed="rId3"/>
          <a:stretch>
            <a:fillRect/>
          </a:stretch>
        </p:blipFill>
        <p:spPr>
          <a:xfrm>
            <a:off x="0" y="1207334"/>
            <a:ext cx="5766493" cy="4428968"/>
          </a:xfrm>
          <a:ln>
            <a:solidFill>
              <a:schemeClr val="tx1"/>
            </a:solidFill>
          </a:ln>
          <a:scene3d>
            <a:camera prst="orthographicFront">
              <a:rot lat="0" lon="1499977" rev="0"/>
            </a:camera>
            <a:lightRig rig="threePt" dir="t"/>
          </a:scene3d>
        </p:spPr>
      </p:pic>
      <p:pic>
        <p:nvPicPr>
          <p:cNvPr id="4" name="Picture 3">
            <a:extLst>
              <a:ext uri="{FF2B5EF4-FFF2-40B4-BE49-F238E27FC236}">
                <a16:creationId xmlns:a16="http://schemas.microsoft.com/office/drawing/2014/main" id="{F1C93F19-6283-D446-B6D8-50EC09EE13C6}"/>
              </a:ext>
            </a:extLst>
          </p:cNvPr>
          <p:cNvPicPr>
            <a:picLocks noChangeAspect="1"/>
          </p:cNvPicPr>
          <p:nvPr/>
        </p:nvPicPr>
        <p:blipFill>
          <a:blip r:embed="rId4"/>
          <a:stretch>
            <a:fillRect/>
          </a:stretch>
        </p:blipFill>
        <p:spPr>
          <a:xfrm>
            <a:off x="1256769" y="6264612"/>
            <a:ext cx="2926118" cy="487957"/>
          </a:xfrm>
          <a:prstGeom prst="rect">
            <a:avLst/>
          </a:prstGeom>
        </p:spPr>
      </p:pic>
      <p:sp>
        <p:nvSpPr>
          <p:cNvPr id="3" name="TextBox 2"/>
          <p:cNvSpPr txBox="1"/>
          <p:nvPr/>
        </p:nvSpPr>
        <p:spPr>
          <a:xfrm>
            <a:off x="6531429" y="1575158"/>
            <a:ext cx="4916384"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45 trials with 34,082 patients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Mostly excluded patients with Cr clearance &lt;20 mL/min or </a:t>
            </a:r>
            <a:r>
              <a:rPr lang="en-US" dirty="0" err="1" smtClean="0"/>
              <a:t>eGFR</a:t>
            </a:r>
            <a:r>
              <a:rPr lang="en-US" dirty="0" smtClean="0"/>
              <a:t> &lt; 15 mL/min.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In AF, DOACs reduced embolic or stroke events (RR</a:t>
            </a:r>
            <a:r>
              <a:rPr lang="en-US" dirty="0"/>
              <a:t>, </a:t>
            </a:r>
            <a:r>
              <a:rPr lang="en-US" dirty="0" smtClean="0"/>
              <a:t>0.79</a:t>
            </a:r>
            <a:r>
              <a:rPr lang="en-US" dirty="0"/>
              <a:t>; 95% CI 0.66-0.93</a:t>
            </a:r>
            <a:r>
              <a:rPr lang="en-US" dirty="0" smtClean="0"/>
              <a:t>), and hemorrhagic stroke (RR, 0.48; 95% CI 0.30-0.76).</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DOACs seemed to reduce major bleeding risk over VKAs (RR, 0.75; 95% CI 0.56-1.01). </a:t>
            </a:r>
            <a:endParaRPr lang="en-US" dirty="0"/>
          </a:p>
        </p:txBody>
      </p:sp>
    </p:spTree>
    <p:extLst>
      <p:ext uri="{BB962C8B-B14F-4D97-AF65-F5344CB8AC3E}">
        <p14:creationId xmlns:p14="http://schemas.microsoft.com/office/powerpoint/2010/main" val="20572715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61584" y="347487"/>
            <a:ext cx="8868833" cy="3683000"/>
          </a:xfrm>
        </p:spPr>
        <p:txBody>
          <a:bodyPr/>
          <a:lstStyle/>
          <a:p>
            <a:pPr marL="0" indent="0" algn="ctr" defTabSz="685793" eaLnBrk="1" fontAlgn="auto" hangingPunct="1">
              <a:spcAft>
                <a:spcPts val="0"/>
              </a:spcAft>
              <a:buNone/>
              <a:defRPr/>
            </a:pPr>
            <a:endParaRPr lang="en-US" sz="1776" b="1" dirty="0">
              <a:solidFill>
                <a:schemeClr val="tx2"/>
              </a:solidFill>
            </a:endParaRPr>
          </a:p>
          <a:p>
            <a:pPr marL="0" indent="0" algn="ctr" defTabSz="685793" eaLnBrk="1" fontAlgn="auto" hangingPunct="1">
              <a:spcAft>
                <a:spcPts val="0"/>
              </a:spcAft>
              <a:buNone/>
              <a:defRPr/>
            </a:pPr>
            <a:endParaRPr lang="en-US" sz="1776" b="1" dirty="0">
              <a:solidFill>
                <a:schemeClr val="tx2"/>
              </a:solidFill>
            </a:endParaRPr>
          </a:p>
          <a:p>
            <a:pPr marL="0" indent="0" algn="ctr" defTabSz="685793" eaLnBrk="1" fontAlgn="auto" hangingPunct="1">
              <a:spcAft>
                <a:spcPts val="0"/>
              </a:spcAft>
              <a:buNone/>
              <a:defRPr/>
            </a:pPr>
            <a:endParaRPr lang="en-US" sz="1776" b="1" dirty="0">
              <a:solidFill>
                <a:schemeClr val="tx2"/>
              </a:solidFill>
            </a:endParaRPr>
          </a:p>
          <a:p>
            <a:pPr marL="0" indent="0" algn="ctr" defTabSz="685793" eaLnBrk="1" fontAlgn="auto" hangingPunct="1">
              <a:spcAft>
                <a:spcPts val="0"/>
              </a:spcAft>
              <a:buNone/>
              <a:defRPr/>
            </a:pPr>
            <a:endParaRPr lang="en-US" sz="1776" b="1" dirty="0">
              <a:solidFill>
                <a:schemeClr val="tx2"/>
              </a:solidFill>
            </a:endParaRPr>
          </a:p>
          <a:p>
            <a:pPr marL="0" indent="0" algn="ctr" defTabSz="685793" eaLnBrk="1" fontAlgn="auto" hangingPunct="1">
              <a:spcAft>
                <a:spcPts val="0"/>
              </a:spcAft>
              <a:buNone/>
              <a:defRPr/>
            </a:pPr>
            <a:endParaRPr lang="en-US" sz="1776" b="1" dirty="0">
              <a:solidFill>
                <a:schemeClr val="tx2"/>
              </a:solidFill>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973"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chemeClr val="tx2"/>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chemeClr val="tx2"/>
              </a:solidFill>
              <a:effectLst>
                <a:outerShdw blurRad="38100" dist="38100" dir="2700000" algn="tl">
                  <a:srgbClr val="000000">
                    <a:alpha val="43137"/>
                  </a:srgbClr>
                </a:outerShdw>
              </a:effectLst>
            </a:endParaRPr>
          </a:p>
        </p:txBody>
      </p:sp>
      <p:sp>
        <p:nvSpPr>
          <p:cNvPr id="4" name="Rectangle 3"/>
          <p:cNvSpPr>
            <a:spLocks noChangeArrowheads="1"/>
          </p:cNvSpPr>
          <p:nvPr/>
        </p:nvSpPr>
        <p:spPr bwMode="auto">
          <a:xfrm>
            <a:off x="1811514" y="723195"/>
            <a:ext cx="85936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391" eaLnBrk="0" fontAlgn="base" hangingPunct="0">
              <a:spcBef>
                <a:spcPct val="0"/>
              </a:spcBef>
              <a:spcAft>
                <a:spcPct val="0"/>
              </a:spcAft>
              <a:buNone/>
              <a:defRPr/>
            </a:pPr>
            <a:r>
              <a:rPr lang="en-US" altLang="en-US" sz="2400" b="1" dirty="0">
                <a:solidFill>
                  <a:prstClr val="white"/>
                </a:solidFill>
                <a:cs typeface="Times New Roman" panose="02020603050405020304" pitchFamily="18" charset="0"/>
              </a:rPr>
              <a:t> </a:t>
            </a:r>
          </a:p>
          <a:p>
            <a:pPr algn="ctr" defTabSz="914391" eaLnBrk="0" fontAlgn="base" hangingPunct="0">
              <a:spcBef>
                <a:spcPct val="0"/>
              </a:spcBef>
              <a:spcAft>
                <a:spcPct val="0"/>
              </a:spcAft>
              <a:buNone/>
              <a:defRPr/>
            </a:pPr>
            <a:endParaRPr lang="en-US" altLang="en-US" sz="2400" b="1" dirty="0">
              <a:solidFill>
                <a:srgbClr val="44546A"/>
              </a:solidFill>
              <a:cs typeface="Times New Roman" panose="02020603050405020304" pitchFamily="18" charset="0"/>
            </a:endParaRPr>
          </a:p>
        </p:txBody>
      </p:sp>
      <p:graphicFrame>
        <p:nvGraphicFramePr>
          <p:cNvPr id="7" name="Content Placeholder 3"/>
          <p:cNvGraphicFramePr>
            <a:graphicFrameLocks noGrp="1"/>
          </p:cNvGraphicFramePr>
          <p:nvPr>
            <p:extLst>
              <p:ext uri="{D42A27DB-BD31-4B8C-83A1-F6EECF244321}">
                <p14:modId xmlns:p14="http://schemas.microsoft.com/office/powerpoint/2010/main" val="1391073716"/>
              </p:ext>
            </p:extLst>
          </p:nvPr>
        </p:nvGraphicFramePr>
        <p:xfrm>
          <a:off x="1459819" y="1136855"/>
          <a:ext cx="10605763" cy="4834208"/>
        </p:xfrm>
        <a:graphic>
          <a:graphicData uri="http://schemas.openxmlformats.org/drawingml/2006/table">
            <a:tbl>
              <a:tblPr>
                <a:tableStyleId>{775DCB02-9BB8-47FD-8907-85C794F793BA}</a:tableStyleId>
              </a:tblPr>
              <a:tblGrid>
                <a:gridCol w="3109240">
                  <a:extLst>
                    <a:ext uri="{9D8B030D-6E8A-4147-A177-3AD203B41FA5}">
                      <a16:colId xmlns:a16="http://schemas.microsoft.com/office/drawing/2014/main" val="20000"/>
                    </a:ext>
                  </a:extLst>
                </a:gridCol>
                <a:gridCol w="3400793">
                  <a:extLst>
                    <a:ext uri="{9D8B030D-6E8A-4147-A177-3AD203B41FA5}">
                      <a16:colId xmlns:a16="http://schemas.microsoft.com/office/drawing/2014/main" val="20001"/>
                    </a:ext>
                  </a:extLst>
                </a:gridCol>
                <a:gridCol w="4095730">
                  <a:extLst>
                    <a:ext uri="{9D8B030D-6E8A-4147-A177-3AD203B41FA5}">
                      <a16:colId xmlns:a16="http://schemas.microsoft.com/office/drawing/2014/main" val="20002"/>
                    </a:ext>
                  </a:extLst>
                </a:gridCol>
              </a:tblGrid>
              <a:tr h="354898">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a:ln>
                            <a:noFill/>
                          </a:ln>
                          <a:effectLst/>
                        </a:rPr>
                        <a:t>Characteristic</a:t>
                      </a:r>
                      <a:endParaRPr kumimoji="0" lang="en-US" altLang="en-US" sz="18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a:ln>
                            <a:noFill/>
                          </a:ln>
                          <a:effectLst/>
                        </a:rPr>
                        <a:t>Drug Choice</a:t>
                      </a:r>
                      <a:endParaRPr kumimoji="0" lang="en-US" altLang="en-US" sz="18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a:ln>
                            <a:noFill/>
                          </a:ln>
                          <a:effectLst/>
                        </a:rPr>
                        <a:t>Rationale</a:t>
                      </a:r>
                      <a:endParaRPr kumimoji="0" lang="en-US" altLang="en-US" sz="18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extLst>
                  <a:ext uri="{0D108BD9-81ED-4DB2-BD59-A6C34878D82A}">
                    <a16:rowId xmlns:a16="http://schemas.microsoft.com/office/drawing/2014/main" val="10000"/>
                  </a:ext>
                </a:extLst>
              </a:tr>
              <a:tr h="744113">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err="1">
                          <a:ln>
                            <a:noFill/>
                          </a:ln>
                          <a:effectLst/>
                        </a:rPr>
                        <a:t>CrCl</a:t>
                      </a:r>
                      <a:r>
                        <a:rPr kumimoji="0" lang="en-US" altLang="en-US" sz="1600" u="none" strike="noStrike" cap="none" normalizeH="0" baseline="0" dirty="0">
                          <a:ln>
                            <a:noFill/>
                          </a:ln>
                          <a:effectLst/>
                        </a:rPr>
                        <a:t> 30-50 ml/min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Rivaroxaban, </a:t>
                      </a:r>
                      <a:r>
                        <a:rPr kumimoji="0" lang="en-US" altLang="en-US" sz="1600" u="none" strike="noStrike" cap="none" normalizeH="0" baseline="0" dirty="0" err="1">
                          <a:ln>
                            <a:noFill/>
                          </a:ln>
                          <a:effectLst/>
                        </a:rPr>
                        <a:t>apixaban</a:t>
                      </a:r>
                      <a:r>
                        <a:rPr kumimoji="0" lang="en-US" altLang="en-US" sz="1600" u="none" strike="noStrike" cap="none" normalizeH="0" baseline="0" dirty="0">
                          <a:ln>
                            <a:noFill/>
                          </a:ln>
                          <a:effectLst/>
                        </a:rPr>
                        <a:t> or </a:t>
                      </a:r>
                      <a:r>
                        <a:rPr kumimoji="0" lang="en-US" altLang="en-US" sz="1600" u="none" strike="noStrike" cap="none" normalizeH="0" baseline="0" dirty="0" err="1">
                          <a:ln>
                            <a:noFill/>
                          </a:ln>
                          <a:effectLst/>
                        </a:rPr>
                        <a:t>edoxaban</a:t>
                      </a:r>
                      <a:endPar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a:ln>
                            <a:noFill/>
                          </a:ln>
                          <a:effectLst/>
                        </a:rPr>
                        <a:t>Less affected by renal impairment than dabigatran</a:t>
                      </a:r>
                      <a:endParaRPr kumimoji="0" lang="en-US" altLang="en-US" sz="1600" b="1" i="0" u="none" strike="noStrike" cap="none" normalizeH="0" baseline="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extLst>
                  <a:ext uri="{0D108BD9-81ED-4DB2-BD59-A6C34878D82A}">
                    <a16:rowId xmlns:a16="http://schemas.microsoft.com/office/drawing/2014/main" val="10001"/>
                  </a:ext>
                </a:extLst>
              </a:tr>
              <a:tr h="720664">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a:ln>
                            <a:noFill/>
                          </a:ln>
                          <a:effectLst/>
                        </a:rPr>
                        <a:t>All-oral therapy</a:t>
                      </a:r>
                      <a:endParaRPr kumimoji="0" lang="en-US" altLang="en-US" sz="1600" b="1" i="0" u="none" strike="noStrike" cap="none" normalizeH="0" baseline="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err="1">
                          <a:ln>
                            <a:noFill/>
                          </a:ln>
                          <a:effectLst/>
                        </a:rPr>
                        <a:t>Rivaroxaban</a:t>
                      </a:r>
                      <a:r>
                        <a:rPr kumimoji="0" lang="en-US" altLang="en-US" sz="1600" u="none" strike="noStrike" cap="none" normalizeH="0" baseline="0" dirty="0">
                          <a:ln>
                            <a:noFill/>
                          </a:ln>
                          <a:effectLst/>
                        </a:rPr>
                        <a:t> or </a:t>
                      </a:r>
                      <a:r>
                        <a:rPr kumimoji="0" lang="en-US" altLang="en-US" sz="1600" u="none" strike="noStrike" cap="none" normalizeH="0" baseline="0" dirty="0" err="1">
                          <a:ln>
                            <a:noFill/>
                          </a:ln>
                          <a:effectLst/>
                        </a:rPr>
                        <a:t>apixaban</a:t>
                      </a:r>
                      <a:endPar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Dabigatran and </a:t>
                      </a:r>
                      <a:r>
                        <a:rPr kumimoji="0" lang="en-US" altLang="en-US" sz="1600" u="none" strike="noStrike" cap="none" normalizeH="0" baseline="0" dirty="0" err="1">
                          <a:ln>
                            <a:noFill/>
                          </a:ln>
                          <a:effectLst/>
                        </a:rPr>
                        <a:t>edoxaban</a:t>
                      </a:r>
                      <a:r>
                        <a:rPr kumimoji="0" lang="en-US" altLang="en-US" sz="1600" u="none" strike="noStrike" cap="none" normalizeH="0" baseline="0" dirty="0">
                          <a:ln>
                            <a:noFill/>
                          </a:ln>
                          <a:effectLst/>
                        </a:rPr>
                        <a:t> require heparin bridging</a:t>
                      </a:r>
                      <a:endPar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extLst>
                  <a:ext uri="{0D108BD9-81ED-4DB2-BD59-A6C34878D82A}">
                    <a16:rowId xmlns:a16="http://schemas.microsoft.com/office/drawing/2014/main" val="10002"/>
                  </a:ext>
                </a:extLst>
              </a:tr>
              <a:tr h="575280">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a:ln>
                            <a:noFill/>
                          </a:ln>
                          <a:effectLst/>
                        </a:rPr>
                        <a:t>Dyspepsia or upper GI complaints</a:t>
                      </a:r>
                      <a:endParaRPr kumimoji="0" lang="en-US" altLang="en-US" sz="1600" b="1" i="0" u="none" strike="noStrike" cap="none" normalizeH="0" baseline="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err="1">
                          <a:ln>
                            <a:noFill/>
                          </a:ln>
                          <a:effectLst/>
                        </a:rPr>
                        <a:t>Rivaroxaban</a:t>
                      </a:r>
                      <a:r>
                        <a:rPr kumimoji="0" lang="en-US" altLang="en-US" sz="1600" u="none" strike="noStrike" cap="none" normalizeH="0" baseline="0" dirty="0">
                          <a:ln>
                            <a:noFill/>
                          </a:ln>
                          <a:effectLst/>
                        </a:rPr>
                        <a:t>, </a:t>
                      </a:r>
                      <a:r>
                        <a:rPr kumimoji="0" lang="en-US" altLang="en-US" sz="1600" u="none" strike="noStrike" cap="none" normalizeH="0" baseline="0" dirty="0" err="1">
                          <a:ln>
                            <a:noFill/>
                          </a:ln>
                          <a:effectLst/>
                        </a:rPr>
                        <a:t>apixaban</a:t>
                      </a:r>
                      <a:r>
                        <a:rPr kumimoji="0" lang="en-US" altLang="en-US" sz="1600" u="none" strike="noStrike" cap="none" normalizeH="0" baseline="0" dirty="0">
                          <a:ln>
                            <a:noFill/>
                          </a:ln>
                          <a:effectLst/>
                        </a:rPr>
                        <a:t> or </a:t>
                      </a:r>
                      <a:r>
                        <a:rPr kumimoji="0" lang="en-US" altLang="en-US" sz="1600" u="none" strike="noStrike" cap="none" normalizeH="0" baseline="0" dirty="0" err="1">
                          <a:ln>
                            <a:noFill/>
                          </a:ln>
                          <a:effectLst/>
                        </a:rPr>
                        <a:t>edoxaban</a:t>
                      </a:r>
                      <a:endPar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Dyspepsia with dabigatran in up to 10% of patients</a:t>
                      </a:r>
                      <a:endPar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extLst>
                  <a:ext uri="{0D108BD9-81ED-4DB2-BD59-A6C34878D82A}">
                    <a16:rowId xmlns:a16="http://schemas.microsoft.com/office/drawing/2014/main" val="10003"/>
                  </a:ext>
                </a:extLst>
              </a:tr>
              <a:tr h="1053638">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a:ln>
                            <a:noFill/>
                          </a:ln>
                          <a:effectLst/>
                        </a:rPr>
                        <a:t>Recent GI bleed</a:t>
                      </a:r>
                      <a:endParaRPr kumimoji="0" lang="en-US" altLang="en-US" sz="1600" b="1" i="0" u="none" strike="noStrike" cap="none" normalizeH="0" baseline="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err="1">
                          <a:ln>
                            <a:noFill/>
                          </a:ln>
                          <a:effectLst/>
                        </a:rPr>
                        <a:t>Apixaban</a:t>
                      </a:r>
                      <a:endPar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More GI bleeding with </a:t>
                      </a:r>
                      <a:r>
                        <a:rPr kumimoji="0" lang="en-US" altLang="en-US" sz="1600" u="none" strike="noStrike" cap="none" normalizeH="0" baseline="0" dirty="0" err="1">
                          <a:ln>
                            <a:noFill/>
                          </a:ln>
                          <a:effectLst/>
                        </a:rPr>
                        <a:t>dabigatran</a:t>
                      </a:r>
                      <a:r>
                        <a:rPr kumimoji="0" lang="en-US" altLang="en-US" sz="1600" u="none" strike="noStrike" cap="none" normalizeH="0" baseline="0" dirty="0">
                          <a:ln>
                            <a:noFill/>
                          </a:ln>
                          <a:effectLst/>
                        </a:rPr>
                        <a:t>, </a:t>
                      </a:r>
                      <a:r>
                        <a:rPr kumimoji="0" lang="en-US" altLang="en-US" sz="1600" u="none" strike="noStrike" cap="none" normalizeH="0" baseline="0" dirty="0" err="1">
                          <a:ln>
                            <a:noFill/>
                          </a:ln>
                          <a:effectLst/>
                        </a:rPr>
                        <a:t>rivaroxaban</a:t>
                      </a:r>
                      <a:r>
                        <a:rPr kumimoji="0" lang="en-US" altLang="en-US" sz="1600" u="none" strike="noStrike" cap="none" normalizeH="0" baseline="0" dirty="0">
                          <a:ln>
                            <a:noFill/>
                          </a:ln>
                          <a:effectLst/>
                        </a:rPr>
                        <a:t> and </a:t>
                      </a:r>
                      <a:r>
                        <a:rPr kumimoji="0" lang="en-US" altLang="en-US" sz="1600" u="none" strike="noStrike" cap="none" normalizeH="0" baseline="0" dirty="0" err="1">
                          <a:ln>
                            <a:noFill/>
                          </a:ln>
                          <a:effectLst/>
                        </a:rPr>
                        <a:t>edoxaban</a:t>
                      </a:r>
                      <a:r>
                        <a:rPr kumimoji="0" lang="en-US" altLang="en-US" sz="1600" u="none" strike="noStrike" cap="none" normalizeH="0" baseline="0" dirty="0">
                          <a:ln>
                            <a:noFill/>
                          </a:ln>
                          <a:effectLst/>
                        </a:rPr>
                        <a:t> than with warfarin</a:t>
                      </a:r>
                      <a:endPar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extLst>
                  <a:ext uri="{0D108BD9-81ED-4DB2-BD59-A6C34878D82A}">
                    <a16:rowId xmlns:a16="http://schemas.microsoft.com/office/drawing/2014/main" val="10004"/>
                  </a:ext>
                </a:extLst>
              </a:tr>
              <a:tr h="575280">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a:ln>
                            <a:noFill/>
                          </a:ln>
                          <a:effectLst/>
                        </a:rPr>
                        <a:t>Significant CAD</a:t>
                      </a:r>
                      <a:endParaRPr kumimoji="0" lang="en-US" altLang="en-US" sz="1600" b="1" i="0" u="none" strike="noStrike" cap="none" normalizeH="0" baseline="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err="1">
                          <a:ln>
                            <a:noFill/>
                          </a:ln>
                          <a:effectLst/>
                        </a:rPr>
                        <a:t>Rivaroxaban</a:t>
                      </a:r>
                      <a:r>
                        <a:rPr kumimoji="0" lang="en-US" altLang="en-US" sz="1600" u="none" strike="noStrike" cap="none" normalizeH="0" baseline="0" dirty="0">
                          <a:ln>
                            <a:noFill/>
                          </a:ln>
                          <a:effectLst/>
                        </a:rPr>
                        <a:t>, </a:t>
                      </a:r>
                      <a:r>
                        <a:rPr kumimoji="0" lang="en-US" altLang="en-US" sz="1600" u="none" strike="noStrike" cap="none" normalizeH="0" baseline="0" dirty="0" err="1">
                          <a:ln>
                            <a:noFill/>
                          </a:ln>
                          <a:effectLst/>
                        </a:rPr>
                        <a:t>apixaban</a:t>
                      </a:r>
                      <a:r>
                        <a:rPr kumimoji="0" lang="en-US" altLang="en-US" sz="1600" u="none" strike="noStrike" cap="none" normalizeH="0" baseline="0" dirty="0">
                          <a:ln>
                            <a:noFill/>
                          </a:ln>
                          <a:effectLst/>
                        </a:rPr>
                        <a:t> or </a:t>
                      </a:r>
                      <a:r>
                        <a:rPr kumimoji="0" lang="en-US" altLang="en-US" sz="1600" u="none" strike="noStrike" cap="none" normalizeH="0" baseline="0" dirty="0" err="1">
                          <a:ln>
                            <a:noFill/>
                          </a:ln>
                          <a:effectLst/>
                        </a:rPr>
                        <a:t>edoxaban</a:t>
                      </a:r>
                      <a:endPar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Small MI signal with </a:t>
                      </a:r>
                      <a:r>
                        <a:rPr kumimoji="0" lang="en-US" altLang="en-US" sz="1600" u="none" strike="noStrike" cap="none" normalizeH="0" baseline="0" dirty="0" err="1">
                          <a:ln>
                            <a:noFill/>
                          </a:ln>
                          <a:effectLst/>
                        </a:rPr>
                        <a:t>dabigatran</a:t>
                      </a:r>
                      <a:endPar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extLst>
                  <a:ext uri="{0D108BD9-81ED-4DB2-BD59-A6C34878D82A}">
                    <a16:rowId xmlns:a16="http://schemas.microsoft.com/office/drawing/2014/main" val="10005"/>
                  </a:ext>
                </a:extLst>
              </a:tr>
              <a:tr h="809769">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Poor compliance with twice-daily dosing</a:t>
                      </a:r>
                      <a:endPar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a:ln>
                            <a:noFill/>
                          </a:ln>
                          <a:effectLst/>
                        </a:rPr>
                        <a:t>Rivaroxaban or edoxaban</a:t>
                      </a:r>
                      <a:endParaRPr kumimoji="0" lang="en-US" altLang="en-US" sz="1600" b="1" i="0" u="none" strike="noStrike" cap="none" normalizeH="0" baseline="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tc>
                  <a:txBody>
                    <a:bodyPr/>
                    <a:lstStyle>
                      <a:lvl1pPr marL="0" algn="l" defTabSz="685793" rtl="0" eaLnBrk="0" latinLnBrk="0" hangingPunct="0">
                        <a:spcBef>
                          <a:spcPct val="20000"/>
                        </a:spcBef>
                        <a:buClr>
                          <a:srgbClr val="D02448"/>
                        </a:buClr>
                        <a:buFont typeface="Arial" charset="0"/>
                        <a:defRPr sz="2000" kern="1200">
                          <a:solidFill>
                            <a:srgbClr val="414141"/>
                          </a:solidFill>
                          <a:latin typeface="Arial" charset="0"/>
                          <a:ea typeface="MS PGothic" charset="-128"/>
                          <a:cs typeface="Arial" charset="0"/>
                        </a:defRPr>
                      </a:lvl1pPr>
                      <a:lvl2pPr marL="742950" indent="-285750" algn="l" defTabSz="685793" rtl="0" eaLnBrk="0" latinLnBrk="0" hangingPunct="0">
                        <a:spcBef>
                          <a:spcPct val="20000"/>
                        </a:spcBef>
                        <a:buClr>
                          <a:srgbClr val="D02448"/>
                        </a:buClr>
                        <a:buFont typeface="Arial" charset="0"/>
                        <a:defRPr sz="1350" kern="1200">
                          <a:solidFill>
                            <a:srgbClr val="414141"/>
                          </a:solidFill>
                          <a:latin typeface="Arial" charset="0"/>
                          <a:ea typeface="MS PGothic" charset="-128"/>
                          <a:cs typeface="Arial" charset="0"/>
                        </a:defRPr>
                      </a:lvl2pPr>
                      <a:lvl3pPr marL="1143000" indent="-228600" algn="l" defTabSz="685793" rtl="0" eaLnBrk="0" latinLnBrk="0" hangingPunct="0">
                        <a:spcBef>
                          <a:spcPct val="20000"/>
                        </a:spcBef>
                        <a:buClr>
                          <a:srgbClr val="D02448"/>
                        </a:buClr>
                        <a:buFont typeface="Arial" charset="0"/>
                        <a:defRPr sz="1600" kern="1200">
                          <a:solidFill>
                            <a:srgbClr val="414141"/>
                          </a:solidFill>
                          <a:latin typeface="Arial" charset="0"/>
                          <a:ea typeface="MS PGothic" charset="-128"/>
                          <a:cs typeface="Arial" charset="0"/>
                        </a:defRPr>
                      </a:lvl3pPr>
                      <a:lvl4pPr marL="16002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4pPr>
                      <a:lvl5pPr marL="2057400" indent="-228600" algn="l" defTabSz="685793" rtl="0" eaLnBrk="0" latinLnBrk="0" hangingPunct="0">
                        <a:spcBef>
                          <a:spcPct val="20000"/>
                        </a:spcBef>
                        <a:buClr>
                          <a:srgbClr val="D02448"/>
                        </a:buClr>
                        <a:buFont typeface="Arial" charset="0"/>
                        <a:defRPr sz="1400" kern="1200">
                          <a:solidFill>
                            <a:srgbClr val="414141"/>
                          </a:solidFill>
                          <a:latin typeface="Arial" charset="0"/>
                          <a:ea typeface="MS PGothic" charset="-128"/>
                          <a:cs typeface="Arial" charset="0"/>
                        </a:defRPr>
                      </a:lvl5pPr>
                      <a:lvl6pPr marL="25146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6pPr>
                      <a:lvl7pPr marL="29718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7pPr>
                      <a:lvl8pPr marL="34290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8pPr>
                      <a:lvl9pPr marL="3886200" indent="-228600" algn="l" defTabSz="685793" rtl="0" eaLnBrk="0" fontAlgn="base" latinLnBrk="0" hangingPunct="0">
                        <a:spcBef>
                          <a:spcPct val="20000"/>
                        </a:spcBef>
                        <a:spcAft>
                          <a:spcPct val="0"/>
                        </a:spcAft>
                        <a:buClr>
                          <a:srgbClr val="D02448"/>
                        </a:buClr>
                        <a:buFont typeface="Arial" charset="0"/>
                        <a:defRPr sz="1400" kern="1200">
                          <a:solidFill>
                            <a:srgbClr val="414141"/>
                          </a:solidFill>
                          <a:latin typeface="Arial" charset="0"/>
                          <a:ea typeface="MS PGothic" charset="-128"/>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Only agent given once-daily</a:t>
                      </a:r>
                      <a:endParaRPr kumimoji="0" lang="en-US" altLang="en-US" sz="1600" b="1" i="0" u="none" strike="noStrike" cap="none" normalizeH="0" baseline="0" dirty="0">
                        <a:ln>
                          <a:noFill/>
                        </a:ln>
                        <a:solidFill>
                          <a:schemeClr val="tx1"/>
                        </a:solidFill>
                        <a:effectLst/>
                        <a:latin typeface="Times New Roman" charset="0"/>
                        <a:ea typeface="Times New Roman" charset="0"/>
                        <a:cs typeface="Times New Roman" charset="0"/>
                      </a:endParaRPr>
                    </a:p>
                  </a:txBody>
                  <a:tcPr marL="91435" marR="91435" marT="40572" marB="40572" anchor="ctr" horzOverflow="overflow"/>
                </a:tc>
                <a:extLst>
                  <a:ext uri="{0D108BD9-81ED-4DB2-BD59-A6C34878D82A}">
                    <a16:rowId xmlns:a16="http://schemas.microsoft.com/office/drawing/2014/main" val="10006"/>
                  </a:ext>
                </a:extLst>
              </a:tr>
            </a:tbl>
          </a:graphicData>
        </a:graphic>
      </p:graphicFrame>
      <p:sp>
        <p:nvSpPr>
          <p:cNvPr id="8" name="TextBox 7"/>
          <p:cNvSpPr txBox="1"/>
          <p:nvPr/>
        </p:nvSpPr>
        <p:spPr>
          <a:xfrm>
            <a:off x="6480558" y="6030254"/>
            <a:ext cx="5314275"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err="1">
                <a:ln>
                  <a:noFill/>
                </a:ln>
                <a:solidFill>
                  <a:schemeClr val="bg2"/>
                </a:solidFill>
                <a:effectLst/>
                <a:uLnTx/>
                <a:uFillTx/>
                <a:ea typeface="MS PGothic" charset="-128"/>
                <a:cs typeface="Times New Roman" charset="0"/>
              </a:rPr>
              <a:t>Yeh</a:t>
            </a:r>
            <a:r>
              <a:rPr kumimoji="0" lang="en-US" altLang="en-US" sz="1800" b="1" i="0" u="none" strike="noStrike" kern="0" cap="none" spc="0" normalizeH="0" baseline="0" noProof="0" dirty="0">
                <a:ln>
                  <a:noFill/>
                </a:ln>
                <a:solidFill>
                  <a:schemeClr val="bg2"/>
                </a:solidFill>
                <a:effectLst/>
                <a:uLnTx/>
                <a:uFillTx/>
                <a:ea typeface="MS PGothic" charset="-128"/>
                <a:cs typeface="Times New Roman" charset="0"/>
              </a:rPr>
              <a:t> C, Gross P, </a:t>
            </a:r>
            <a:r>
              <a:rPr kumimoji="0" lang="en-US" altLang="en-US" sz="1800" b="1" i="0" u="none" strike="noStrike" kern="0" cap="none" spc="0" normalizeH="0" baseline="0" noProof="0" dirty="0" err="1">
                <a:ln>
                  <a:noFill/>
                </a:ln>
                <a:solidFill>
                  <a:schemeClr val="bg2"/>
                </a:solidFill>
                <a:effectLst/>
                <a:uLnTx/>
                <a:uFillTx/>
                <a:ea typeface="MS PGothic" charset="-128"/>
                <a:cs typeface="Times New Roman" charset="0"/>
              </a:rPr>
              <a:t>Weitz</a:t>
            </a:r>
            <a:r>
              <a:rPr kumimoji="0" lang="en-US" altLang="en-US" sz="1800" b="1" i="0" u="none" strike="noStrike" kern="0" cap="none" spc="0" normalizeH="0" baseline="0" noProof="0" dirty="0">
                <a:ln>
                  <a:noFill/>
                </a:ln>
                <a:solidFill>
                  <a:schemeClr val="bg2"/>
                </a:solidFill>
                <a:effectLst/>
                <a:uLnTx/>
                <a:uFillTx/>
                <a:ea typeface="MS PGothic" charset="-128"/>
                <a:cs typeface="Times New Roman" charset="0"/>
              </a:rPr>
              <a:t> JI. </a:t>
            </a:r>
            <a:r>
              <a:rPr kumimoji="0" lang="en-US" altLang="en-US" sz="1800" b="1" i="1" u="none" strike="noStrike" kern="0" cap="none" spc="0" normalizeH="0" baseline="0" noProof="0" dirty="0">
                <a:ln>
                  <a:noFill/>
                </a:ln>
                <a:solidFill>
                  <a:schemeClr val="bg2"/>
                </a:solidFill>
                <a:effectLst/>
                <a:uLnTx/>
                <a:uFillTx/>
                <a:ea typeface="MS PGothic" charset="-128"/>
                <a:cs typeface="Times New Roman" charset="0"/>
              </a:rPr>
              <a:t>Blood</a:t>
            </a:r>
            <a:r>
              <a:rPr kumimoji="0" lang="en-US" altLang="en-US" sz="1800" b="1" i="0" u="none" strike="noStrike" kern="0" cap="none" spc="0" normalizeH="0" baseline="0" noProof="0" dirty="0">
                <a:ln>
                  <a:noFill/>
                </a:ln>
                <a:solidFill>
                  <a:schemeClr val="bg2"/>
                </a:solidFill>
                <a:effectLst/>
                <a:uLnTx/>
                <a:uFillTx/>
                <a:ea typeface="MS PGothic" charset="-128"/>
                <a:cs typeface="Times New Roman" charset="0"/>
              </a:rPr>
              <a:t>. 2014;124:1020</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 name="TextBox 1"/>
          <p:cNvSpPr txBox="1"/>
          <p:nvPr/>
        </p:nvSpPr>
        <p:spPr>
          <a:xfrm>
            <a:off x="9383103" y="202339"/>
            <a:ext cx="2698158" cy="461665"/>
          </a:xfrm>
          <a:prstGeom prst="rect">
            <a:avLst/>
          </a:prstGeom>
          <a:noFill/>
        </p:spPr>
        <p:txBody>
          <a:bodyPr wrap="square" rtlCol="0">
            <a:spAutoFit/>
          </a:bodyPr>
          <a:lstStyle/>
          <a:p>
            <a:r>
              <a:rPr lang="en-US" sz="2400" dirty="0" smtClean="0">
                <a:solidFill>
                  <a:schemeClr val="bg2"/>
                </a:solidFill>
                <a:latin typeface="+mj-lt"/>
              </a:rPr>
              <a:t>Drug Choice</a:t>
            </a:r>
            <a:endParaRPr lang="en-US" sz="2400" dirty="0">
              <a:solidFill>
                <a:schemeClr val="bg2"/>
              </a:solidFill>
              <a:latin typeface="+mj-lt"/>
            </a:endParaRPr>
          </a:p>
        </p:txBody>
      </p:sp>
    </p:spTree>
    <p:extLst>
      <p:ext uri="{BB962C8B-B14F-4D97-AF65-F5344CB8AC3E}">
        <p14:creationId xmlns:p14="http://schemas.microsoft.com/office/powerpoint/2010/main" val="4253031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pPr eaLnBrk="1" hangingPunct="1"/>
            <a:r>
              <a:rPr lang="en-US" altLang="en-US" dirty="0" smtClean="0">
                <a:cs typeface="Times New Roman" panose="02020603050405020304" pitchFamily="18" charset="0"/>
              </a:rPr>
              <a:t>When to Monitor DOACs</a:t>
            </a:r>
          </a:p>
        </p:txBody>
      </p:sp>
      <p:sp>
        <p:nvSpPr>
          <p:cNvPr id="182275" name="Content Placeholder 2"/>
          <p:cNvSpPr>
            <a:spLocks noGrp="1"/>
          </p:cNvSpPr>
          <p:nvPr>
            <p:ph idx="1"/>
          </p:nvPr>
        </p:nvSpPr>
        <p:spPr>
          <a:xfrm>
            <a:off x="1342173" y="1077334"/>
            <a:ext cx="10130013" cy="4526139"/>
          </a:xfrm>
        </p:spPr>
        <p:txBody>
          <a:bodyPr/>
          <a:lstStyle/>
          <a:p>
            <a:pPr eaLnBrk="1" hangingPunct="1">
              <a:lnSpc>
                <a:spcPct val="90000"/>
              </a:lnSpc>
            </a:pPr>
            <a:r>
              <a:rPr lang="en-US" altLang="en-US" sz="2400" dirty="0">
                <a:solidFill>
                  <a:schemeClr val="bg2"/>
                </a:solidFill>
                <a:latin typeface="Times New Roman" panose="02020603050405020304" pitchFamily="18" charset="0"/>
                <a:cs typeface="Times New Roman" panose="02020603050405020304" pitchFamily="18" charset="0"/>
              </a:rPr>
              <a:t>Bleeding</a:t>
            </a:r>
          </a:p>
          <a:p>
            <a:pPr eaLnBrk="1" hangingPunct="1">
              <a:lnSpc>
                <a:spcPct val="90000"/>
              </a:lnSpc>
            </a:pPr>
            <a:r>
              <a:rPr lang="en-US" altLang="en-US" sz="2400" dirty="0">
                <a:solidFill>
                  <a:schemeClr val="bg2"/>
                </a:solidFill>
                <a:latin typeface="Times New Roman" panose="02020603050405020304" pitchFamily="18" charset="0"/>
                <a:cs typeface="Times New Roman" panose="02020603050405020304" pitchFamily="18" charset="0"/>
              </a:rPr>
              <a:t>Before surgery/procedure with recent DOAC use (&lt;24hrs, or 48-72hrs if </a:t>
            </a:r>
            <a:r>
              <a:rPr lang="en-US" altLang="en-US" sz="2400" dirty="0" err="1">
                <a:solidFill>
                  <a:schemeClr val="bg2"/>
                </a:solidFill>
                <a:latin typeface="Times New Roman" panose="02020603050405020304" pitchFamily="18" charset="0"/>
                <a:cs typeface="Times New Roman" panose="02020603050405020304" pitchFamily="18" charset="0"/>
              </a:rPr>
              <a:t>CrCl</a:t>
            </a:r>
            <a:r>
              <a:rPr lang="en-US" altLang="en-US" sz="2400" dirty="0">
                <a:solidFill>
                  <a:schemeClr val="bg2"/>
                </a:solidFill>
                <a:latin typeface="Times New Roman" panose="02020603050405020304" pitchFamily="18" charset="0"/>
                <a:cs typeface="Times New Roman" panose="02020603050405020304" pitchFamily="18" charset="0"/>
              </a:rPr>
              <a:t>&lt;30)</a:t>
            </a:r>
          </a:p>
          <a:p>
            <a:pPr eaLnBrk="1" hangingPunct="1">
              <a:lnSpc>
                <a:spcPct val="90000"/>
              </a:lnSpc>
            </a:pPr>
            <a:r>
              <a:rPr lang="en-US" altLang="en-US" sz="2400" dirty="0" smtClean="0">
                <a:solidFill>
                  <a:schemeClr val="bg2"/>
                </a:solidFill>
                <a:latin typeface="Times New Roman" panose="02020603050405020304" pitchFamily="18" charset="0"/>
                <a:cs typeface="Times New Roman" panose="02020603050405020304" pitchFamily="18" charset="0"/>
              </a:rPr>
              <a:t>Extremes </a:t>
            </a:r>
            <a:r>
              <a:rPr lang="en-US" altLang="en-US" sz="2400" dirty="0">
                <a:solidFill>
                  <a:schemeClr val="bg2"/>
                </a:solidFill>
                <a:latin typeface="Times New Roman" panose="02020603050405020304" pitchFamily="18" charset="0"/>
                <a:cs typeface="Times New Roman" panose="02020603050405020304" pitchFamily="18" charset="0"/>
              </a:rPr>
              <a:t>of body weight</a:t>
            </a:r>
          </a:p>
          <a:p>
            <a:pPr eaLnBrk="1" hangingPunct="1">
              <a:lnSpc>
                <a:spcPct val="90000"/>
              </a:lnSpc>
            </a:pPr>
            <a:r>
              <a:rPr lang="en-US" altLang="en-US" sz="2400" dirty="0">
                <a:solidFill>
                  <a:schemeClr val="bg2"/>
                </a:solidFill>
                <a:latin typeface="Times New Roman" panose="02020603050405020304" pitchFamily="18" charset="0"/>
                <a:cs typeface="Times New Roman" panose="02020603050405020304" pitchFamily="18" charset="0"/>
              </a:rPr>
              <a:t>Declining renal function</a:t>
            </a:r>
          </a:p>
          <a:p>
            <a:pPr eaLnBrk="1" hangingPunct="1">
              <a:lnSpc>
                <a:spcPct val="90000"/>
              </a:lnSpc>
            </a:pPr>
            <a:r>
              <a:rPr lang="en-US" altLang="en-US" sz="2400" dirty="0">
                <a:solidFill>
                  <a:schemeClr val="bg2"/>
                </a:solidFill>
                <a:latin typeface="Times New Roman" panose="02020603050405020304" pitchFamily="18" charset="0"/>
                <a:cs typeface="Times New Roman" panose="02020603050405020304" pitchFamily="18" charset="0"/>
              </a:rPr>
              <a:t>Potential need for DOAC reversal</a:t>
            </a:r>
          </a:p>
          <a:p>
            <a:pPr eaLnBrk="1" hangingPunct="1">
              <a:lnSpc>
                <a:spcPct val="90000"/>
              </a:lnSpc>
            </a:pPr>
            <a:r>
              <a:rPr lang="en-US" altLang="en-US" sz="2400" dirty="0">
                <a:solidFill>
                  <a:schemeClr val="bg2"/>
                </a:solidFill>
                <a:latin typeface="Times New Roman" panose="02020603050405020304" pitchFamily="18" charset="0"/>
                <a:cs typeface="Times New Roman" panose="02020603050405020304" pitchFamily="18" charset="0"/>
              </a:rPr>
              <a:t>Suspected overdose</a:t>
            </a:r>
          </a:p>
          <a:p>
            <a:pPr eaLnBrk="1" hangingPunct="1">
              <a:lnSpc>
                <a:spcPct val="90000"/>
              </a:lnSpc>
            </a:pPr>
            <a:r>
              <a:rPr lang="en-US" altLang="en-US" sz="2400" dirty="0">
                <a:solidFill>
                  <a:schemeClr val="bg2"/>
                </a:solidFill>
                <a:latin typeface="Times New Roman" panose="02020603050405020304" pitchFamily="18" charset="0"/>
                <a:cs typeface="Times New Roman" panose="02020603050405020304" pitchFamily="18" charset="0"/>
              </a:rPr>
              <a:t>Assessing compliance (limited by short t</a:t>
            </a:r>
            <a:r>
              <a:rPr lang="en-US" altLang="en-US" sz="2400" baseline="-25000" dirty="0">
                <a:solidFill>
                  <a:schemeClr val="bg2"/>
                </a:solidFill>
                <a:latin typeface="Times New Roman" panose="02020603050405020304" pitchFamily="18" charset="0"/>
                <a:cs typeface="Times New Roman" panose="02020603050405020304" pitchFamily="18" charset="0"/>
              </a:rPr>
              <a:t>1/2</a:t>
            </a:r>
            <a:r>
              <a:rPr lang="en-US" altLang="en-US" sz="2400" dirty="0">
                <a:solidFill>
                  <a:schemeClr val="bg2"/>
                </a:solidFill>
                <a:latin typeface="Times New Roman" panose="02020603050405020304" pitchFamily="18" charset="0"/>
                <a:cs typeface="Times New Roman" panose="02020603050405020304" pitchFamily="18" charset="0"/>
              </a:rPr>
              <a:t>)</a:t>
            </a:r>
            <a:endParaRPr lang="en-US" altLang="en-US" sz="2400" baseline="-25000" dirty="0">
              <a:solidFill>
                <a:schemeClr val="bg2"/>
              </a:solidFill>
              <a:latin typeface="Times New Roman" panose="02020603050405020304" pitchFamily="18" charset="0"/>
              <a:cs typeface="Times New Roman" panose="02020603050405020304" pitchFamily="18" charset="0"/>
            </a:endParaRPr>
          </a:p>
        </p:txBody>
      </p:sp>
      <p:sp>
        <p:nvSpPr>
          <p:cNvPr id="182276" name="TextBox 3"/>
          <p:cNvSpPr txBox="1">
            <a:spLocks noChangeArrowheads="1"/>
          </p:cNvSpPr>
          <p:nvPr/>
        </p:nvSpPr>
        <p:spPr bwMode="auto">
          <a:xfrm>
            <a:off x="9154436" y="6141829"/>
            <a:ext cx="2317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defTabSz="1015990" fontAlgn="base">
              <a:spcBef>
                <a:spcPct val="0"/>
              </a:spcBef>
              <a:spcAft>
                <a:spcPct val="0"/>
              </a:spcAft>
              <a:buNone/>
            </a:pPr>
            <a:r>
              <a:rPr lang="en-US" altLang="en-US" sz="2000" b="1" dirty="0" err="1">
                <a:solidFill>
                  <a:schemeClr val="bg2"/>
                </a:solidFill>
                <a:latin typeface="Times New Roman" panose="02020603050405020304" pitchFamily="18" charset="0"/>
                <a:cs typeface="Times New Roman" panose="02020603050405020304" pitchFamily="18" charset="0"/>
              </a:rPr>
              <a:t>Baglin</a:t>
            </a:r>
            <a:r>
              <a:rPr lang="en-US" altLang="en-US" sz="2000" b="1" dirty="0">
                <a:solidFill>
                  <a:schemeClr val="bg2"/>
                </a:solidFill>
                <a:latin typeface="Times New Roman" panose="02020603050405020304" pitchFamily="18" charset="0"/>
                <a:cs typeface="Times New Roman" panose="02020603050405020304" pitchFamily="18" charset="0"/>
              </a:rPr>
              <a:t> JTH 2013</a:t>
            </a:r>
          </a:p>
        </p:txBody>
      </p:sp>
    </p:spTree>
    <p:extLst>
      <p:ext uri="{BB962C8B-B14F-4D97-AF65-F5344CB8AC3E}">
        <p14:creationId xmlns:p14="http://schemas.microsoft.com/office/powerpoint/2010/main" val="2293781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8156222" y="-37120"/>
            <a:ext cx="4096987" cy="785892"/>
          </a:xfrm>
        </p:spPr>
        <p:txBody>
          <a:bodyPr/>
          <a:lstStyle/>
          <a:p>
            <a:pPr eaLnBrk="1" hangingPunct="1"/>
            <a:r>
              <a:rPr lang="en-US" altLang="en-US" dirty="0" smtClean="0">
                <a:cs typeface="Times New Roman" panose="02020603050405020304" pitchFamily="18" charset="0"/>
              </a:rPr>
              <a:t>DOAC Lab Monitoring</a:t>
            </a:r>
          </a:p>
        </p:txBody>
      </p:sp>
      <p:pic>
        <p:nvPicPr>
          <p:cNvPr id="1832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973667"/>
            <a:ext cx="6009570" cy="518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Box 4"/>
          <p:cNvSpPr txBox="1">
            <a:spLocks noChangeArrowheads="1"/>
          </p:cNvSpPr>
          <p:nvPr/>
        </p:nvSpPr>
        <p:spPr bwMode="auto">
          <a:xfrm>
            <a:off x="7620001" y="5540375"/>
            <a:ext cx="3780014"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defTabSz="1015990" fontAlgn="base">
              <a:spcBef>
                <a:spcPct val="0"/>
              </a:spcBef>
              <a:spcAft>
                <a:spcPct val="0"/>
              </a:spcAft>
              <a:buNone/>
            </a:pPr>
            <a:endParaRPr lang="en-US" altLang="en-US" sz="1333" b="1">
              <a:solidFill>
                <a:schemeClr val="bg2"/>
              </a:solidFill>
              <a:latin typeface="Times New Roman" panose="02020603050405020304" pitchFamily="18" charset="0"/>
              <a:cs typeface="Times New Roman" panose="02020603050405020304" pitchFamily="18" charset="0"/>
            </a:endParaRPr>
          </a:p>
          <a:p>
            <a:pPr defTabSz="1015990" fontAlgn="base">
              <a:spcBef>
                <a:spcPct val="0"/>
              </a:spcBef>
              <a:spcAft>
                <a:spcPct val="0"/>
              </a:spcAft>
              <a:buNone/>
            </a:pPr>
            <a:r>
              <a:rPr lang="en-US" altLang="en-US" sz="1333" b="1">
                <a:solidFill>
                  <a:schemeClr val="bg2"/>
                </a:solidFill>
                <a:latin typeface="Times New Roman" panose="02020603050405020304" pitchFamily="18" charset="0"/>
                <a:cs typeface="Times New Roman" panose="02020603050405020304" pitchFamily="18" charset="0"/>
              </a:rPr>
              <a:t>Anderson and Cifu JAMA 319:2032-2033, 2018</a:t>
            </a:r>
          </a:p>
        </p:txBody>
      </p:sp>
      <p:sp>
        <p:nvSpPr>
          <p:cNvPr id="183301" name="TextBox 5"/>
          <p:cNvSpPr txBox="1">
            <a:spLocks noChangeArrowheads="1"/>
          </p:cNvSpPr>
          <p:nvPr/>
        </p:nvSpPr>
        <p:spPr bwMode="auto">
          <a:xfrm>
            <a:off x="8090960" y="811033"/>
            <a:ext cx="2659944" cy="13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defTabSz="1015990" fontAlgn="base">
              <a:spcBef>
                <a:spcPct val="0"/>
              </a:spcBef>
              <a:spcAft>
                <a:spcPct val="0"/>
              </a:spcAft>
              <a:buNone/>
            </a:pPr>
            <a:r>
              <a:rPr lang="en-US" altLang="en-US" sz="2667" dirty="0">
                <a:solidFill>
                  <a:schemeClr val="bg2"/>
                </a:solidFill>
                <a:latin typeface="Times New Roman" panose="02020603050405020304" pitchFamily="18" charset="0"/>
                <a:cs typeface="Times New Roman" panose="02020603050405020304" pitchFamily="18" charset="0"/>
              </a:rPr>
              <a:t>Must ensure calibration for DOACs</a:t>
            </a:r>
          </a:p>
        </p:txBody>
      </p:sp>
      <p:sp>
        <p:nvSpPr>
          <p:cNvPr id="3" name="5-Point Star 2"/>
          <p:cNvSpPr/>
          <p:nvPr/>
        </p:nvSpPr>
        <p:spPr>
          <a:xfrm>
            <a:off x="7812264" y="2270126"/>
            <a:ext cx="343958" cy="227541"/>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1015990">
              <a:defRPr/>
            </a:pPr>
            <a:endParaRPr lang="en-US" sz="2000">
              <a:solidFill>
                <a:prstClr val="white"/>
              </a:solidFill>
              <a:latin typeface="Arial"/>
            </a:endParaRPr>
          </a:p>
        </p:txBody>
      </p:sp>
      <p:sp>
        <p:nvSpPr>
          <p:cNvPr id="7" name="5-Point Star 6"/>
          <p:cNvSpPr/>
          <p:nvPr/>
        </p:nvSpPr>
        <p:spPr>
          <a:xfrm>
            <a:off x="7812264" y="3716515"/>
            <a:ext cx="343958" cy="229306"/>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1015990">
              <a:defRPr/>
            </a:pPr>
            <a:endParaRPr lang="en-US" sz="2000">
              <a:solidFill>
                <a:prstClr val="white"/>
              </a:solidFill>
              <a:latin typeface="Arial"/>
            </a:endParaRPr>
          </a:p>
        </p:txBody>
      </p:sp>
      <p:sp>
        <p:nvSpPr>
          <p:cNvPr id="8" name="5-Point Star 7"/>
          <p:cNvSpPr/>
          <p:nvPr/>
        </p:nvSpPr>
        <p:spPr>
          <a:xfrm>
            <a:off x="7812264" y="5088820"/>
            <a:ext cx="343958" cy="229306"/>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1015990">
              <a:defRPr/>
            </a:pPr>
            <a:endParaRPr lang="en-US" sz="2000">
              <a:solidFill>
                <a:prstClr val="white"/>
              </a:solidFill>
              <a:latin typeface="Arial"/>
            </a:endParaRPr>
          </a:p>
        </p:txBody>
      </p:sp>
      <p:sp>
        <p:nvSpPr>
          <p:cNvPr id="183305" name="TextBox 1"/>
          <p:cNvSpPr txBox="1">
            <a:spLocks noChangeArrowheads="1"/>
          </p:cNvSpPr>
          <p:nvPr/>
        </p:nvSpPr>
        <p:spPr bwMode="auto">
          <a:xfrm>
            <a:off x="8242654" y="2270126"/>
            <a:ext cx="2510013" cy="111793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defTabSz="1015990" eaLnBrk="0" fontAlgn="base" hangingPunct="0">
              <a:spcBef>
                <a:spcPct val="0"/>
              </a:spcBef>
              <a:spcAft>
                <a:spcPct val="0"/>
              </a:spcAft>
              <a:buNone/>
            </a:pPr>
            <a:r>
              <a:rPr lang="en-US" altLang="en-US" sz="1333" b="1" dirty="0">
                <a:solidFill>
                  <a:schemeClr val="bg2"/>
                </a:solidFill>
                <a:latin typeface="Times New Roman" panose="02020603050405020304" pitchFamily="18" charset="0"/>
                <a:cs typeface="Arial" panose="020B0604020202020204" pitchFamily="34" charset="0"/>
              </a:rPr>
              <a:t>Normal APTT usually indicates drug levels are insignificant; Prolonged APTT suggests that patient has clinically significant drug levels </a:t>
            </a:r>
          </a:p>
        </p:txBody>
      </p:sp>
      <p:sp>
        <p:nvSpPr>
          <p:cNvPr id="183306" name="TextBox 9"/>
          <p:cNvSpPr txBox="1">
            <a:spLocks noChangeArrowheads="1"/>
          </p:cNvSpPr>
          <p:nvPr/>
        </p:nvSpPr>
        <p:spPr bwMode="auto">
          <a:xfrm>
            <a:off x="8240890" y="4021667"/>
            <a:ext cx="2510014" cy="132305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defTabSz="1015990" eaLnBrk="0" fontAlgn="base" hangingPunct="0">
              <a:spcBef>
                <a:spcPct val="0"/>
              </a:spcBef>
              <a:spcAft>
                <a:spcPct val="0"/>
              </a:spcAft>
              <a:buNone/>
            </a:pPr>
            <a:r>
              <a:rPr lang="en-US" altLang="en-US" sz="1333" b="1" dirty="0">
                <a:solidFill>
                  <a:schemeClr val="bg2"/>
                </a:solidFill>
                <a:latin typeface="Times New Roman" panose="02020603050405020304" pitchFamily="18" charset="0"/>
                <a:cs typeface="Arial" panose="020B0604020202020204" pitchFamily="34" charset="0"/>
              </a:rPr>
              <a:t>Negative Anti-</a:t>
            </a:r>
            <a:r>
              <a:rPr lang="en-US" altLang="en-US" sz="1333" b="1" dirty="0" err="1">
                <a:solidFill>
                  <a:schemeClr val="bg2"/>
                </a:solidFill>
                <a:latin typeface="Times New Roman" panose="02020603050405020304" pitchFamily="18" charset="0"/>
                <a:cs typeface="Arial" panose="020B0604020202020204" pitchFamily="34" charset="0"/>
              </a:rPr>
              <a:t>Xa</a:t>
            </a:r>
            <a:r>
              <a:rPr lang="en-US" altLang="en-US" sz="1333" b="1" dirty="0">
                <a:solidFill>
                  <a:schemeClr val="bg2"/>
                </a:solidFill>
                <a:latin typeface="Times New Roman" panose="02020603050405020304" pitchFamily="18" charset="0"/>
                <a:cs typeface="Arial" panose="020B0604020202020204" pitchFamily="34" charset="0"/>
              </a:rPr>
              <a:t> assay usually indicates drug levels are insignificant; Prolonged PT/APTT suggests that patient has clinically significant drug levels </a:t>
            </a:r>
          </a:p>
        </p:txBody>
      </p:sp>
    </p:spTree>
    <p:extLst>
      <p:ext uri="{BB962C8B-B14F-4D97-AF65-F5344CB8AC3E}">
        <p14:creationId xmlns:p14="http://schemas.microsoft.com/office/powerpoint/2010/main" val="744322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RISKS</a:t>
            </a:r>
          </a:p>
        </p:txBody>
      </p:sp>
      <p:sp>
        <p:nvSpPr>
          <p:cNvPr id="3" name="Content Placeholder 2"/>
          <p:cNvSpPr>
            <a:spLocks noGrp="1"/>
          </p:cNvSpPr>
          <p:nvPr>
            <p:ph idx="1"/>
          </p:nvPr>
        </p:nvSpPr>
        <p:spPr>
          <a:xfrm>
            <a:off x="-509665" y="1725090"/>
            <a:ext cx="13026452" cy="4419600"/>
          </a:xfrm>
        </p:spPr>
        <p:txBody>
          <a:bodyPr/>
          <a:lstStyle/>
          <a:p>
            <a:pPr marL="0" indent="0" algn="ctr">
              <a:buNone/>
            </a:pPr>
            <a:r>
              <a:rPr lang="en-US" sz="19000" dirty="0"/>
              <a:t>BLEEDING</a:t>
            </a:r>
          </a:p>
        </p:txBody>
      </p:sp>
      <p:pic>
        <p:nvPicPr>
          <p:cNvPr id="4" name="Picture 3">
            <a:extLst>
              <a:ext uri="{FF2B5EF4-FFF2-40B4-BE49-F238E27FC236}">
                <a16:creationId xmlns:a16="http://schemas.microsoft.com/office/drawing/2014/main" id="{F1C93F19-6283-D446-B6D8-50EC09EE13C6}"/>
              </a:ext>
            </a:extLst>
          </p:cNvPr>
          <p:cNvPicPr>
            <a:picLocks noChangeAspect="1"/>
          </p:cNvPicPr>
          <p:nvPr/>
        </p:nvPicPr>
        <p:blipFill>
          <a:blip r:embed="rId2"/>
          <a:stretch>
            <a:fillRect/>
          </a:stretch>
        </p:blipFill>
        <p:spPr>
          <a:xfrm>
            <a:off x="1256769" y="6264612"/>
            <a:ext cx="2926118" cy="487957"/>
          </a:xfrm>
          <a:prstGeom prst="rect">
            <a:avLst/>
          </a:prstGeom>
        </p:spPr>
      </p:pic>
    </p:spTree>
    <p:extLst>
      <p:ext uri="{BB962C8B-B14F-4D97-AF65-F5344CB8AC3E}">
        <p14:creationId xmlns:p14="http://schemas.microsoft.com/office/powerpoint/2010/main" val="423187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7E00D-5B7E-394A-A8DF-AD273A543848}"/>
              </a:ext>
            </a:extLst>
          </p:cNvPr>
          <p:cNvSpPr>
            <a:spLocks noGrp="1"/>
          </p:cNvSpPr>
          <p:nvPr>
            <p:ph type="title"/>
          </p:nvPr>
        </p:nvSpPr>
        <p:spPr/>
        <p:txBody>
          <a:bodyPr/>
          <a:lstStyle/>
          <a:p>
            <a:r>
              <a:rPr lang="en-US" dirty="0"/>
              <a:t>DOAC Benefits</a:t>
            </a:r>
          </a:p>
        </p:txBody>
      </p:sp>
      <p:sp>
        <p:nvSpPr>
          <p:cNvPr id="3" name="Content Placeholder 2">
            <a:extLst>
              <a:ext uri="{FF2B5EF4-FFF2-40B4-BE49-F238E27FC236}">
                <a16:creationId xmlns:a16="http://schemas.microsoft.com/office/drawing/2014/main" id="{22BCC10C-D09E-734C-9756-5F027A07F0A2}"/>
              </a:ext>
            </a:extLst>
          </p:cNvPr>
          <p:cNvSpPr>
            <a:spLocks noGrp="1"/>
          </p:cNvSpPr>
          <p:nvPr>
            <p:ph idx="1"/>
          </p:nvPr>
        </p:nvSpPr>
        <p:spPr/>
        <p:txBody>
          <a:bodyPr/>
          <a:lstStyle/>
          <a:p>
            <a:r>
              <a:rPr lang="en-US" dirty="0"/>
              <a:t>Fixed dosing</a:t>
            </a:r>
          </a:p>
          <a:p>
            <a:r>
              <a:rPr lang="en-US" dirty="0"/>
              <a:t>Fewer drug </a:t>
            </a:r>
            <a:r>
              <a:rPr lang="en-US" dirty="0" smtClean="0"/>
              <a:t>and </a:t>
            </a:r>
            <a:r>
              <a:rPr lang="en-US" dirty="0"/>
              <a:t>dietary interactions</a:t>
            </a:r>
          </a:p>
          <a:p>
            <a:r>
              <a:rPr lang="en-US" dirty="0"/>
              <a:t>Rapid onset</a:t>
            </a:r>
          </a:p>
          <a:p>
            <a:r>
              <a:rPr lang="en-US" dirty="0"/>
              <a:t>Short half-lives</a:t>
            </a:r>
          </a:p>
        </p:txBody>
      </p:sp>
    </p:spTree>
    <p:extLst>
      <p:ext uri="{BB962C8B-B14F-4D97-AF65-F5344CB8AC3E}">
        <p14:creationId xmlns:p14="http://schemas.microsoft.com/office/powerpoint/2010/main" val="13895800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7662" y="0"/>
            <a:ext cx="5951656" cy="750888"/>
          </a:xfrm>
        </p:spPr>
        <p:txBody>
          <a:bodyPr/>
          <a:lstStyle/>
          <a:p>
            <a:pPr algn="ctr"/>
            <a:r>
              <a:rPr lang="en-US" sz="2800" dirty="0" smtClean="0">
                <a:solidFill>
                  <a:schemeClr val="bg2"/>
                </a:solidFill>
                <a:cs typeface="Calibri"/>
              </a:rPr>
              <a:t>DOAC: Common Class Effects</a:t>
            </a:r>
            <a:endParaRPr lang="en-US" sz="2800" dirty="0">
              <a:solidFill>
                <a:schemeClr val="bg2"/>
              </a:solidFill>
              <a:cs typeface="Calibri"/>
            </a:endParaRPr>
          </a:p>
        </p:txBody>
      </p:sp>
      <p:pic>
        <p:nvPicPr>
          <p:cNvPr id="4" name="Picture 3">
            <a:extLst>
              <a:ext uri="{FF2B5EF4-FFF2-40B4-BE49-F238E27FC236}">
                <a16:creationId xmlns:a16="http://schemas.microsoft.com/office/drawing/2014/main" id="{0E6E7B3A-B2CB-6146-B330-125289765226}"/>
              </a:ext>
            </a:extLst>
          </p:cNvPr>
          <p:cNvPicPr>
            <a:picLocks noChangeAspect="1"/>
          </p:cNvPicPr>
          <p:nvPr/>
        </p:nvPicPr>
        <p:blipFill>
          <a:blip r:embed="rId3"/>
          <a:stretch>
            <a:fillRect/>
          </a:stretch>
        </p:blipFill>
        <p:spPr>
          <a:xfrm>
            <a:off x="2029545" y="1600200"/>
            <a:ext cx="10143405" cy="4648200"/>
          </a:xfrm>
          <a:prstGeom prst="rect">
            <a:avLst/>
          </a:prstGeom>
        </p:spPr>
      </p:pic>
      <p:sp>
        <p:nvSpPr>
          <p:cNvPr id="5" name="TextBox 4">
            <a:extLst>
              <a:ext uri="{FF2B5EF4-FFF2-40B4-BE49-F238E27FC236}">
                <a16:creationId xmlns:a16="http://schemas.microsoft.com/office/drawing/2014/main" id="{F3F91876-CCA8-D94A-BA6C-BFFDE76C7E32}"/>
              </a:ext>
            </a:extLst>
          </p:cNvPr>
          <p:cNvSpPr txBox="1"/>
          <p:nvPr/>
        </p:nvSpPr>
        <p:spPr>
          <a:xfrm>
            <a:off x="88690" y="3167390"/>
            <a:ext cx="2633734" cy="523220"/>
          </a:xfrm>
          <a:prstGeom prst="rect">
            <a:avLst/>
          </a:prstGeom>
          <a:noFill/>
        </p:spPr>
        <p:txBody>
          <a:bodyPr wrap="square" rtlCol="0">
            <a:spAutoFit/>
          </a:bodyPr>
          <a:lstStyle/>
          <a:p>
            <a:pPr algn="ctr"/>
            <a:r>
              <a:rPr lang="en-US" sz="2800" dirty="0"/>
              <a:t>Major Bleeding</a:t>
            </a:r>
          </a:p>
        </p:txBody>
      </p:sp>
      <p:sp>
        <p:nvSpPr>
          <p:cNvPr id="9" name="Rectangle 8"/>
          <p:cNvSpPr/>
          <p:nvPr/>
        </p:nvSpPr>
        <p:spPr>
          <a:xfrm>
            <a:off x="88690" y="5791200"/>
            <a:ext cx="1890261" cy="276999"/>
          </a:xfrm>
          <a:prstGeom prst="rect">
            <a:avLst/>
          </a:prstGeom>
        </p:spPr>
        <p:txBody>
          <a:bodyPr wrap="none">
            <a:spAutoFit/>
          </a:bodyPr>
          <a:lstStyle/>
          <a:p>
            <a:r>
              <a:rPr lang="en-US" sz="1200" dirty="0">
                <a:latin typeface="Calibri" panose="020F0502020204030204" pitchFamily="34" charset="0"/>
                <a:cs typeface="Calibri" panose="020F0502020204030204" pitchFamily="34" charset="0"/>
              </a:rPr>
              <a:t>Blood 2014;124:1968-1975</a:t>
            </a:r>
          </a:p>
        </p:txBody>
      </p:sp>
    </p:spTree>
    <p:extLst>
      <p:ext uri="{BB962C8B-B14F-4D97-AF65-F5344CB8AC3E}">
        <p14:creationId xmlns:p14="http://schemas.microsoft.com/office/powerpoint/2010/main" val="15964519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8894" y="0"/>
            <a:ext cx="6640424" cy="750888"/>
          </a:xfrm>
        </p:spPr>
        <p:txBody>
          <a:bodyPr/>
          <a:lstStyle/>
          <a:p>
            <a:pPr algn="ctr"/>
            <a:r>
              <a:rPr lang="en-US" sz="2800" dirty="0" smtClean="0">
                <a:solidFill>
                  <a:schemeClr val="bg2"/>
                </a:solidFill>
                <a:cs typeface="Calibri"/>
              </a:rPr>
              <a:t>DOAC: Common Class Effects</a:t>
            </a:r>
            <a:endParaRPr lang="en-US" sz="2800" dirty="0">
              <a:solidFill>
                <a:schemeClr val="bg2"/>
              </a:solidFill>
              <a:cs typeface="Calibri"/>
            </a:endParaRPr>
          </a:p>
        </p:txBody>
      </p:sp>
      <p:sp>
        <p:nvSpPr>
          <p:cNvPr id="9" name="Rectangle 8"/>
          <p:cNvSpPr/>
          <p:nvPr/>
        </p:nvSpPr>
        <p:spPr>
          <a:xfrm>
            <a:off x="457200" y="5561305"/>
            <a:ext cx="1890261" cy="276999"/>
          </a:xfrm>
          <a:prstGeom prst="rect">
            <a:avLst/>
          </a:prstGeom>
        </p:spPr>
        <p:txBody>
          <a:bodyPr wrap="none">
            <a:spAutoFit/>
          </a:bodyPr>
          <a:lstStyle/>
          <a:p>
            <a:r>
              <a:rPr lang="en-US" sz="1200" dirty="0">
                <a:latin typeface="Calibri" panose="020F0502020204030204" pitchFamily="34" charset="0"/>
                <a:cs typeface="Calibri" panose="020F0502020204030204" pitchFamily="34" charset="0"/>
              </a:rPr>
              <a:t>Blood 2014;124:1968-1975</a:t>
            </a:r>
          </a:p>
        </p:txBody>
      </p:sp>
      <p:pic>
        <p:nvPicPr>
          <p:cNvPr id="6" name="Picture 5">
            <a:extLst>
              <a:ext uri="{FF2B5EF4-FFF2-40B4-BE49-F238E27FC236}">
                <a16:creationId xmlns:a16="http://schemas.microsoft.com/office/drawing/2014/main" id="{FDE8C0DF-87E3-FF49-BC1F-28B143B1F39C}"/>
              </a:ext>
            </a:extLst>
          </p:cNvPr>
          <p:cNvPicPr>
            <a:picLocks noChangeAspect="1"/>
          </p:cNvPicPr>
          <p:nvPr/>
        </p:nvPicPr>
        <p:blipFill rotWithShape="1">
          <a:blip r:embed="rId3"/>
          <a:srcRect b="20822"/>
          <a:stretch/>
        </p:blipFill>
        <p:spPr>
          <a:xfrm>
            <a:off x="595443" y="1911927"/>
            <a:ext cx="11315405" cy="3649378"/>
          </a:xfrm>
          <a:prstGeom prst="rect">
            <a:avLst/>
          </a:prstGeom>
        </p:spPr>
      </p:pic>
    </p:spTree>
    <p:extLst>
      <p:ext uri="{BB962C8B-B14F-4D97-AF65-F5344CB8AC3E}">
        <p14:creationId xmlns:p14="http://schemas.microsoft.com/office/powerpoint/2010/main" val="20710404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42860458"/>
              </p:ext>
            </p:extLst>
          </p:nvPr>
        </p:nvGraphicFramePr>
        <p:xfrm>
          <a:off x="2835939" y="832927"/>
          <a:ext cx="7346600" cy="5120568"/>
        </p:xfrm>
        <a:graphic>
          <a:graphicData uri="http://schemas.openxmlformats.org/drawingml/2006/table">
            <a:tbl>
              <a:tblPr firstRow="1" firstCol="1" bandRow="1">
                <a:tableStyleId>{5C22544A-7EE6-4342-B048-85BDC9FD1C3A}</a:tableStyleId>
              </a:tblPr>
              <a:tblGrid>
                <a:gridCol w="1469320">
                  <a:extLst>
                    <a:ext uri="{9D8B030D-6E8A-4147-A177-3AD203B41FA5}">
                      <a16:colId xmlns:a16="http://schemas.microsoft.com/office/drawing/2014/main" val="20000"/>
                    </a:ext>
                  </a:extLst>
                </a:gridCol>
                <a:gridCol w="1469320">
                  <a:extLst>
                    <a:ext uri="{9D8B030D-6E8A-4147-A177-3AD203B41FA5}">
                      <a16:colId xmlns:a16="http://schemas.microsoft.com/office/drawing/2014/main" val="20001"/>
                    </a:ext>
                  </a:extLst>
                </a:gridCol>
                <a:gridCol w="1469320">
                  <a:extLst>
                    <a:ext uri="{9D8B030D-6E8A-4147-A177-3AD203B41FA5}">
                      <a16:colId xmlns:a16="http://schemas.microsoft.com/office/drawing/2014/main" val="20002"/>
                    </a:ext>
                  </a:extLst>
                </a:gridCol>
                <a:gridCol w="1469320">
                  <a:extLst>
                    <a:ext uri="{9D8B030D-6E8A-4147-A177-3AD203B41FA5}">
                      <a16:colId xmlns:a16="http://schemas.microsoft.com/office/drawing/2014/main" val="20003"/>
                    </a:ext>
                  </a:extLst>
                </a:gridCol>
                <a:gridCol w="1469320">
                  <a:extLst>
                    <a:ext uri="{9D8B030D-6E8A-4147-A177-3AD203B41FA5}">
                      <a16:colId xmlns:a16="http://schemas.microsoft.com/office/drawing/2014/main" val="20004"/>
                    </a:ext>
                  </a:extLst>
                </a:gridCol>
              </a:tblGrid>
              <a:tr h="322087">
                <a:tc rowSpan="3">
                  <a:txBody>
                    <a:bodyPr/>
                    <a:lstStyle/>
                    <a:p>
                      <a:pPr algn="ctr">
                        <a:lnSpc>
                          <a:spcPct val="115000"/>
                        </a:lnSpc>
                      </a:pPr>
                      <a:r>
                        <a:rPr lang="en-US" sz="1400" dirty="0" smtClean="0">
                          <a:effectLst/>
                        </a:rPr>
                        <a:t>Yeh, Gross and Weitz, Blood 124:1020-1028, 2014</a:t>
                      </a:r>
                      <a:endParaRPr lang="en-US" sz="1400" b="1" dirty="0">
                        <a:solidFill>
                          <a:srgbClr val="0000FF"/>
                        </a:solidFill>
                        <a:effectLst/>
                        <a:latin typeface="Calibri"/>
                      </a:endParaRPr>
                    </a:p>
                  </a:txBody>
                  <a:tcPr marL="54461" marR="54461" marT="34043" marB="34043" anchor="b">
                    <a:solidFill>
                      <a:schemeClr val="bg2"/>
                    </a:solidFill>
                  </a:tcPr>
                </a:tc>
                <a:tc gridSpan="4">
                  <a:txBody>
                    <a:bodyPr/>
                    <a:lstStyle/>
                    <a:p>
                      <a:pPr marL="0" marR="0" fontAlgn="base">
                        <a:lnSpc>
                          <a:spcPts val="1800"/>
                        </a:lnSpc>
                        <a:spcBef>
                          <a:spcPts val="0"/>
                        </a:spcBef>
                        <a:spcAft>
                          <a:spcPts val="0"/>
                        </a:spcAft>
                      </a:pPr>
                      <a:r>
                        <a:rPr lang="en-US" sz="1000" dirty="0">
                          <a:effectLst/>
                        </a:rPr>
                        <a:t>Safety outcomes</a:t>
                      </a:r>
                      <a:endParaRPr lang="en-US" sz="1000" b="1" dirty="0">
                        <a:solidFill>
                          <a:schemeClr val="bg1"/>
                        </a:solidFill>
                        <a:effectLst/>
                        <a:latin typeface="Calibri"/>
                        <a:ea typeface="Calibri"/>
                        <a:cs typeface="Times New Roman"/>
                      </a:endParaRPr>
                    </a:p>
                  </a:txBody>
                  <a:tcPr marL="54461" marR="54461" marT="34043" marB="34043" anchor="b">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2087">
                <a:tc vMerge="1">
                  <a:txBody>
                    <a:bodyPr/>
                    <a:lstStyle/>
                    <a:p>
                      <a:endParaRPr lang="en-US"/>
                    </a:p>
                  </a:txBody>
                  <a:tcPr/>
                </a:tc>
                <a:tc gridSpan="2">
                  <a:txBody>
                    <a:bodyPr/>
                    <a:lstStyle/>
                    <a:p>
                      <a:pPr marL="0" marR="0" algn="ctr" fontAlgn="base">
                        <a:lnSpc>
                          <a:spcPts val="1800"/>
                        </a:lnSpc>
                        <a:spcBef>
                          <a:spcPts val="0"/>
                        </a:spcBef>
                        <a:spcAft>
                          <a:spcPts val="0"/>
                        </a:spcAft>
                      </a:pPr>
                      <a:r>
                        <a:rPr lang="en-US" sz="1200" dirty="0">
                          <a:effectLst/>
                        </a:rPr>
                        <a:t>Major </a:t>
                      </a:r>
                      <a:r>
                        <a:rPr lang="en-US" sz="1200" dirty="0" smtClean="0">
                          <a:effectLst/>
                        </a:rPr>
                        <a:t>Bleeding</a:t>
                      </a:r>
                      <a:endParaRPr lang="en-US" sz="1200" b="1" dirty="0">
                        <a:solidFill>
                          <a:srgbClr val="FFFF00"/>
                        </a:solidFill>
                        <a:effectLst/>
                        <a:latin typeface="Calibri"/>
                        <a:ea typeface="Calibri"/>
                        <a:cs typeface="Times New Roman"/>
                      </a:endParaRPr>
                    </a:p>
                  </a:txBody>
                  <a:tcPr marL="54461" marR="54461" marT="34043" marB="34043" anchor="b">
                    <a:solidFill>
                      <a:srgbClr val="92D050"/>
                    </a:solidFill>
                  </a:tcPr>
                </a:tc>
                <a:tc hMerge="1">
                  <a:txBody>
                    <a:bodyPr/>
                    <a:lstStyle/>
                    <a:p>
                      <a:endParaRPr lang="en-US"/>
                    </a:p>
                  </a:txBody>
                  <a:tcPr/>
                </a:tc>
                <a:tc gridSpan="2">
                  <a:txBody>
                    <a:bodyPr/>
                    <a:lstStyle/>
                    <a:p>
                      <a:pPr marL="0" marR="0" fontAlgn="base">
                        <a:lnSpc>
                          <a:spcPts val="1800"/>
                        </a:lnSpc>
                        <a:spcBef>
                          <a:spcPts val="0"/>
                        </a:spcBef>
                        <a:spcAft>
                          <a:spcPts val="0"/>
                        </a:spcAft>
                      </a:pPr>
                      <a:r>
                        <a:rPr lang="en-US" sz="1200" dirty="0">
                          <a:effectLst/>
                        </a:rPr>
                        <a:t>Major and </a:t>
                      </a:r>
                      <a:r>
                        <a:rPr lang="en-US" sz="1200" dirty="0" smtClean="0">
                          <a:effectLst/>
                        </a:rPr>
                        <a:t>Clinically</a:t>
                      </a:r>
                      <a:r>
                        <a:rPr lang="en-US" sz="1200" baseline="0" dirty="0" smtClean="0">
                          <a:effectLst/>
                        </a:rPr>
                        <a:t> Non-major Bleeding</a:t>
                      </a:r>
                      <a:endParaRPr lang="en-US" sz="1200" b="1" dirty="0">
                        <a:solidFill>
                          <a:srgbClr val="FF0000"/>
                        </a:solidFill>
                        <a:effectLst/>
                        <a:latin typeface="Calibri"/>
                        <a:ea typeface="Calibri"/>
                        <a:cs typeface="Times New Roman"/>
                      </a:endParaRPr>
                    </a:p>
                  </a:txBody>
                  <a:tcPr marL="54461" marR="54461" marT="34043" marB="34043" anchor="b">
                    <a:solidFill>
                      <a:srgbClr val="92D050"/>
                    </a:solidFill>
                  </a:tcPr>
                </a:tc>
                <a:tc hMerge="1">
                  <a:txBody>
                    <a:bodyPr/>
                    <a:lstStyle/>
                    <a:p>
                      <a:endParaRPr lang="en-US"/>
                    </a:p>
                  </a:txBody>
                  <a:tcPr/>
                </a:tc>
                <a:extLst>
                  <a:ext uri="{0D108BD9-81ED-4DB2-BD59-A6C34878D82A}">
                    <a16:rowId xmlns:a16="http://schemas.microsoft.com/office/drawing/2014/main" val="10001"/>
                  </a:ext>
                </a:extLst>
              </a:tr>
              <a:tr h="577684">
                <a:tc vMerge="1">
                  <a:txBody>
                    <a:bodyPr/>
                    <a:lstStyle/>
                    <a:p>
                      <a:endParaRPr lang="en-US"/>
                    </a:p>
                  </a:txBody>
                  <a:tcPr/>
                </a:tc>
                <a:tc>
                  <a:txBody>
                    <a:bodyPr/>
                    <a:lstStyle/>
                    <a:p>
                      <a:pPr marL="0" marR="0" fontAlgn="base">
                        <a:lnSpc>
                          <a:spcPts val="1800"/>
                        </a:lnSpc>
                        <a:spcBef>
                          <a:spcPts val="0"/>
                        </a:spcBef>
                        <a:spcAft>
                          <a:spcPts val="0"/>
                        </a:spcAft>
                      </a:pPr>
                      <a:r>
                        <a:rPr lang="en-US" sz="1200" dirty="0">
                          <a:effectLst/>
                        </a:rPr>
                        <a:t>NOAC, n/N (%)</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a:effectLst/>
                        </a:rPr>
                        <a:t>Warfarin, n/N (%)</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a:effectLst/>
                        </a:rPr>
                        <a:t>NOAC n/N (%)</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a:effectLst/>
                        </a:rPr>
                        <a:t>Warfarin, n/N (%)</a:t>
                      </a:r>
                      <a:endParaRPr lang="en-US" sz="1200" b="1" dirty="0">
                        <a:effectLst/>
                        <a:latin typeface="Calibri"/>
                        <a:ea typeface="Calibri"/>
                        <a:cs typeface="Times New Roman"/>
                      </a:endParaRPr>
                    </a:p>
                  </a:txBody>
                  <a:tcPr marL="54461" marR="54461" marT="34043" marB="34043" anchor="b"/>
                </a:tc>
                <a:extLst>
                  <a:ext uri="{0D108BD9-81ED-4DB2-BD59-A6C34878D82A}">
                    <a16:rowId xmlns:a16="http://schemas.microsoft.com/office/drawing/2014/main" val="10002"/>
                  </a:ext>
                </a:extLst>
              </a:tr>
              <a:tr h="978441">
                <a:tc>
                  <a:txBody>
                    <a:bodyPr/>
                    <a:lstStyle/>
                    <a:p>
                      <a:pPr marL="0" marR="0" fontAlgn="base">
                        <a:lnSpc>
                          <a:spcPts val="1800"/>
                        </a:lnSpc>
                        <a:spcBef>
                          <a:spcPts val="0"/>
                        </a:spcBef>
                        <a:spcAft>
                          <a:spcPts val="0"/>
                        </a:spcAft>
                      </a:pPr>
                      <a:r>
                        <a:rPr lang="en-US" sz="1400" dirty="0">
                          <a:effectLst/>
                        </a:rPr>
                        <a:t>Dabigatran</a:t>
                      </a:r>
                      <a:endParaRPr lang="en-US" sz="1400" b="1" dirty="0">
                        <a:effectLst/>
                        <a:latin typeface="Calibri"/>
                        <a:ea typeface="Calibri"/>
                        <a:cs typeface="Times New Roman"/>
                      </a:endParaRPr>
                    </a:p>
                  </a:txBody>
                  <a:tcPr marL="54461" marR="54461" marT="34043" marB="34043" anchor="b">
                    <a:solidFill>
                      <a:schemeClr val="bg2"/>
                    </a:solidFill>
                  </a:tcPr>
                </a:tc>
                <a:tc>
                  <a:txBody>
                    <a:bodyPr/>
                    <a:lstStyle/>
                    <a:p>
                      <a:pPr marL="0" marR="0" fontAlgn="base">
                        <a:lnSpc>
                          <a:spcPts val="1800"/>
                        </a:lnSpc>
                        <a:spcBef>
                          <a:spcPts val="0"/>
                        </a:spcBef>
                        <a:spcAft>
                          <a:spcPts val="0"/>
                        </a:spcAft>
                      </a:pPr>
                      <a:r>
                        <a:rPr lang="en-US" sz="1200" dirty="0">
                          <a:effectLst/>
                        </a:rPr>
                        <a:t>37/2553 (1.4)</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smtClean="0">
                          <a:effectLst/>
                        </a:rPr>
                        <a:t>51/2554 (2.0)</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a:effectLst/>
                        </a:rPr>
                        <a:t>136/2553 (5.3)</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a:effectLst/>
                        </a:rPr>
                        <a:t>217/2554 (8.5)</a:t>
                      </a:r>
                      <a:endParaRPr lang="en-US" sz="1200" b="1" dirty="0">
                        <a:effectLst/>
                        <a:latin typeface="Calibri"/>
                        <a:ea typeface="Calibri"/>
                        <a:cs typeface="Times New Roman"/>
                      </a:endParaRPr>
                    </a:p>
                  </a:txBody>
                  <a:tcPr marL="54461" marR="54461" marT="34043" marB="34043" anchor="b"/>
                </a:tc>
                <a:extLst>
                  <a:ext uri="{0D108BD9-81ED-4DB2-BD59-A6C34878D82A}">
                    <a16:rowId xmlns:a16="http://schemas.microsoft.com/office/drawing/2014/main" val="10003"/>
                  </a:ext>
                </a:extLst>
              </a:tr>
              <a:tr h="970914">
                <a:tc>
                  <a:txBody>
                    <a:bodyPr/>
                    <a:lstStyle/>
                    <a:p>
                      <a:pPr marL="0" marR="0" fontAlgn="base">
                        <a:lnSpc>
                          <a:spcPts val="1800"/>
                        </a:lnSpc>
                        <a:spcBef>
                          <a:spcPts val="0"/>
                        </a:spcBef>
                        <a:spcAft>
                          <a:spcPts val="0"/>
                        </a:spcAft>
                      </a:pPr>
                      <a:r>
                        <a:rPr lang="en-US" sz="1400" dirty="0">
                          <a:effectLst/>
                        </a:rPr>
                        <a:t>Rivaroxaban</a:t>
                      </a:r>
                      <a:endParaRPr lang="en-US" sz="1400" b="1" dirty="0">
                        <a:effectLst/>
                        <a:latin typeface="Calibri"/>
                        <a:ea typeface="Calibri"/>
                        <a:cs typeface="Times New Roman"/>
                      </a:endParaRPr>
                    </a:p>
                  </a:txBody>
                  <a:tcPr marL="54461" marR="54461" marT="34043" marB="34043" anchor="b">
                    <a:solidFill>
                      <a:schemeClr val="bg2"/>
                    </a:solidFill>
                  </a:tcPr>
                </a:tc>
                <a:tc>
                  <a:txBody>
                    <a:bodyPr/>
                    <a:lstStyle/>
                    <a:p>
                      <a:pPr marL="0" marR="0" fontAlgn="base">
                        <a:lnSpc>
                          <a:spcPts val="1800"/>
                        </a:lnSpc>
                        <a:spcBef>
                          <a:spcPts val="0"/>
                        </a:spcBef>
                        <a:spcAft>
                          <a:spcPts val="0"/>
                        </a:spcAft>
                      </a:pPr>
                      <a:r>
                        <a:rPr lang="en-US" sz="1200" dirty="0">
                          <a:effectLst/>
                        </a:rPr>
                        <a:t>40/4130 (1.0)</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a:effectLst/>
                        </a:rPr>
                        <a:t>72/4116 (1.7)</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smtClean="0">
                          <a:effectLst/>
                        </a:rPr>
                        <a:t>388/4130 (9.4)</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a:effectLst/>
                        </a:rPr>
                        <a:t>412/4116 (10.0)</a:t>
                      </a:r>
                      <a:endParaRPr lang="en-US" sz="1200" b="1" dirty="0">
                        <a:effectLst/>
                        <a:latin typeface="Calibri"/>
                        <a:ea typeface="Calibri"/>
                        <a:cs typeface="Times New Roman"/>
                      </a:endParaRPr>
                    </a:p>
                  </a:txBody>
                  <a:tcPr marL="54461" marR="54461" marT="34043" marB="34043" anchor="b"/>
                </a:tc>
                <a:extLst>
                  <a:ext uri="{0D108BD9-81ED-4DB2-BD59-A6C34878D82A}">
                    <a16:rowId xmlns:a16="http://schemas.microsoft.com/office/drawing/2014/main" val="10004"/>
                  </a:ext>
                </a:extLst>
              </a:tr>
              <a:tr h="978441">
                <a:tc>
                  <a:txBody>
                    <a:bodyPr/>
                    <a:lstStyle/>
                    <a:p>
                      <a:pPr marL="0" marR="0" fontAlgn="base">
                        <a:lnSpc>
                          <a:spcPts val="1800"/>
                        </a:lnSpc>
                        <a:spcBef>
                          <a:spcPts val="0"/>
                        </a:spcBef>
                        <a:spcAft>
                          <a:spcPts val="0"/>
                        </a:spcAft>
                      </a:pPr>
                      <a:r>
                        <a:rPr lang="en-US" sz="1400" dirty="0">
                          <a:effectLst/>
                        </a:rPr>
                        <a:t>Apixaban</a:t>
                      </a:r>
                      <a:endParaRPr lang="en-US" sz="1400" b="1" dirty="0">
                        <a:effectLst/>
                        <a:latin typeface="Calibri"/>
                        <a:ea typeface="Calibri"/>
                        <a:cs typeface="Times New Roman"/>
                      </a:endParaRPr>
                    </a:p>
                  </a:txBody>
                  <a:tcPr marL="54461" marR="54461" marT="34043" marB="34043" anchor="b">
                    <a:solidFill>
                      <a:schemeClr val="bg2"/>
                    </a:solidFill>
                  </a:tcPr>
                </a:tc>
                <a:tc>
                  <a:txBody>
                    <a:bodyPr/>
                    <a:lstStyle/>
                    <a:p>
                      <a:pPr marL="0" marR="0" fontAlgn="base">
                        <a:lnSpc>
                          <a:spcPts val="1800"/>
                        </a:lnSpc>
                        <a:spcBef>
                          <a:spcPts val="0"/>
                        </a:spcBef>
                        <a:spcAft>
                          <a:spcPts val="0"/>
                        </a:spcAft>
                      </a:pPr>
                      <a:r>
                        <a:rPr lang="en-US" sz="1200" dirty="0">
                          <a:effectLst/>
                        </a:rPr>
                        <a:t>15/2676 (0.6)</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a:effectLst/>
                        </a:rPr>
                        <a:t>49/2689 (1.8)</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a:effectLst/>
                        </a:rPr>
                        <a:t>115/2676 (4.3)</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a:effectLst/>
                        </a:rPr>
                        <a:t>261/2689 (9.7)</a:t>
                      </a:r>
                      <a:endParaRPr lang="en-US" sz="1200" b="1" dirty="0">
                        <a:effectLst/>
                        <a:latin typeface="Calibri"/>
                        <a:ea typeface="Calibri"/>
                        <a:cs typeface="Times New Roman"/>
                      </a:endParaRPr>
                    </a:p>
                  </a:txBody>
                  <a:tcPr marL="54461" marR="54461" marT="34043" marB="34043" anchor="b"/>
                </a:tc>
                <a:extLst>
                  <a:ext uri="{0D108BD9-81ED-4DB2-BD59-A6C34878D82A}">
                    <a16:rowId xmlns:a16="http://schemas.microsoft.com/office/drawing/2014/main" val="10005"/>
                  </a:ext>
                </a:extLst>
              </a:tr>
              <a:tr h="970914">
                <a:tc>
                  <a:txBody>
                    <a:bodyPr/>
                    <a:lstStyle/>
                    <a:p>
                      <a:pPr marL="0" marR="0" fontAlgn="base">
                        <a:lnSpc>
                          <a:spcPts val="1800"/>
                        </a:lnSpc>
                        <a:spcBef>
                          <a:spcPts val="0"/>
                        </a:spcBef>
                        <a:spcAft>
                          <a:spcPts val="0"/>
                        </a:spcAft>
                      </a:pPr>
                      <a:r>
                        <a:rPr lang="en-US" sz="1400" dirty="0">
                          <a:effectLst/>
                        </a:rPr>
                        <a:t>Edoxaban</a:t>
                      </a:r>
                      <a:endParaRPr lang="en-US" sz="1400" b="1" dirty="0">
                        <a:effectLst/>
                        <a:latin typeface="Calibri"/>
                        <a:ea typeface="Calibri"/>
                        <a:cs typeface="Times New Roman"/>
                      </a:endParaRPr>
                    </a:p>
                  </a:txBody>
                  <a:tcPr marL="54461" marR="54461" marT="34043" marB="34043" anchor="b">
                    <a:solidFill>
                      <a:schemeClr val="bg2"/>
                    </a:solidFill>
                  </a:tcPr>
                </a:tc>
                <a:tc>
                  <a:txBody>
                    <a:bodyPr/>
                    <a:lstStyle/>
                    <a:p>
                      <a:pPr marL="0" marR="0" fontAlgn="base">
                        <a:lnSpc>
                          <a:spcPts val="1800"/>
                        </a:lnSpc>
                        <a:spcBef>
                          <a:spcPts val="0"/>
                        </a:spcBef>
                        <a:spcAft>
                          <a:spcPts val="0"/>
                        </a:spcAft>
                      </a:pPr>
                      <a:r>
                        <a:rPr lang="en-US" sz="1200" dirty="0">
                          <a:effectLst/>
                        </a:rPr>
                        <a:t>56/4118 (1.4)</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a:effectLst/>
                        </a:rPr>
                        <a:t>66/4122 (1.6)</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a:effectLst/>
                        </a:rPr>
                        <a:t>349/4118 (8.5)</a:t>
                      </a:r>
                      <a:endParaRPr lang="en-US" sz="1200" b="1" dirty="0">
                        <a:effectLst/>
                        <a:latin typeface="Calibri"/>
                        <a:ea typeface="Calibri"/>
                        <a:cs typeface="Times New Roman"/>
                      </a:endParaRPr>
                    </a:p>
                  </a:txBody>
                  <a:tcPr marL="54461" marR="54461" marT="34043" marB="34043" anchor="b"/>
                </a:tc>
                <a:tc>
                  <a:txBody>
                    <a:bodyPr/>
                    <a:lstStyle/>
                    <a:p>
                      <a:pPr marL="0" marR="0" fontAlgn="base">
                        <a:lnSpc>
                          <a:spcPts val="1800"/>
                        </a:lnSpc>
                        <a:spcBef>
                          <a:spcPts val="0"/>
                        </a:spcBef>
                        <a:spcAft>
                          <a:spcPts val="0"/>
                        </a:spcAft>
                      </a:pPr>
                      <a:r>
                        <a:rPr lang="en-US" sz="1200" dirty="0">
                          <a:effectLst/>
                        </a:rPr>
                        <a:t>423/4112 (10.3)</a:t>
                      </a:r>
                      <a:endParaRPr lang="en-US" sz="1200" b="1" dirty="0">
                        <a:effectLst/>
                        <a:latin typeface="Calibri"/>
                        <a:ea typeface="Calibri"/>
                        <a:cs typeface="Times New Roman"/>
                      </a:endParaRPr>
                    </a:p>
                  </a:txBody>
                  <a:tcPr marL="54461" marR="54461" marT="34043" marB="34043" anchor="b"/>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6798634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5865" y="0"/>
            <a:ext cx="3113453" cy="750888"/>
          </a:xfrm>
        </p:spPr>
        <p:txBody>
          <a:bodyPr/>
          <a:lstStyle/>
          <a:p>
            <a:pPr algn="ctr"/>
            <a:r>
              <a:rPr lang="en-US" dirty="0" smtClean="0">
                <a:cs typeface="Calibri"/>
              </a:rPr>
              <a:t>Case #1</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1550720" y="887475"/>
            <a:ext cx="7696200" cy="16795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2400" dirty="0" smtClean="0">
                <a:cs typeface="Times New Roman" panose="02020603050405020304" pitchFamily="18" charset="0"/>
              </a:rPr>
              <a:t>83 </a:t>
            </a:r>
            <a:r>
              <a:rPr lang="en-US" altLang="en-US" sz="2400" dirty="0" err="1">
                <a:cs typeface="Times New Roman" panose="02020603050405020304" pitchFamily="18" charset="0"/>
              </a:rPr>
              <a:t>yo</a:t>
            </a:r>
            <a:r>
              <a:rPr lang="en-US" altLang="en-US" sz="2400" dirty="0">
                <a:cs typeface="Times New Roman" panose="02020603050405020304" pitchFamily="18" charset="0"/>
              </a:rPr>
              <a:t> </a:t>
            </a:r>
            <a:r>
              <a:rPr lang="en-US" altLang="en-US" sz="2400" dirty="0" smtClean="0">
                <a:cs typeface="Times New Roman" panose="02020603050405020304" pitchFamily="18" charset="0"/>
              </a:rPr>
              <a:t>female </a:t>
            </a:r>
            <a:r>
              <a:rPr lang="en-US" altLang="en-US" sz="2400" dirty="0">
                <a:cs typeface="Times New Roman" panose="02020603050405020304" pitchFamily="18" charset="0"/>
              </a:rPr>
              <a:t>with </a:t>
            </a:r>
            <a:r>
              <a:rPr lang="en-US" altLang="en-US" sz="2400" dirty="0" smtClean="0">
                <a:cs typeface="Times New Roman" panose="02020603050405020304" pitchFamily="18" charset="0"/>
              </a:rPr>
              <a:t>atrial fibrillation and severe cardiac disease (EF 10%) </a:t>
            </a:r>
            <a:r>
              <a:rPr lang="en-US" altLang="en-US" sz="2400" dirty="0">
                <a:cs typeface="Times New Roman" panose="02020603050405020304" pitchFamily="18" charset="0"/>
              </a:rPr>
              <a:t>on Coumadin presents </a:t>
            </a:r>
            <a:r>
              <a:rPr lang="en-US" altLang="en-US" sz="2400" dirty="0" smtClean="0">
                <a:cs typeface="Times New Roman" panose="02020603050405020304" pitchFamily="18" charset="0"/>
              </a:rPr>
              <a:t>with back pain and drop in </a:t>
            </a:r>
            <a:r>
              <a:rPr lang="en-US" altLang="en-US" sz="2400" dirty="0" err="1" smtClean="0">
                <a:cs typeface="Times New Roman" panose="02020603050405020304" pitchFamily="18" charset="0"/>
              </a:rPr>
              <a:t>hct</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Hx</a:t>
            </a:r>
            <a:r>
              <a:rPr lang="en-US" altLang="en-US" sz="2400" dirty="0" smtClean="0">
                <a:cs typeface="Times New Roman" panose="02020603050405020304" pitchFamily="18" charset="0"/>
              </a:rPr>
              <a:t> of AFB.</a:t>
            </a:r>
            <a:endParaRPr lang="en-US" altLang="en-US" sz="2400" dirty="0">
              <a:cs typeface="Times New Roman" panose="02020603050405020304" pitchFamily="18" charset="0"/>
            </a:endParaRPr>
          </a:p>
          <a:p>
            <a:pPr marL="0" indent="0">
              <a:buNone/>
            </a:pPr>
            <a:endParaRPr lang="en-US" altLang="en-US" dirty="0">
              <a:cs typeface="Times New Roman" panose="02020603050405020304" pitchFamily="18" charset="0"/>
            </a:endParaRPr>
          </a:p>
          <a:p>
            <a:pPr marL="0" indent="0">
              <a:buFont typeface="Arial"/>
              <a:buNone/>
            </a:pPr>
            <a:endParaRPr lang="en-US" dirty="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8458200" y="2120070"/>
            <a:ext cx="3044299" cy="3470346"/>
          </a:xfrm>
          <a:prstGeom prst="rect">
            <a:avLst/>
          </a:prstGeom>
        </p:spPr>
      </p:pic>
      <p:pic>
        <p:nvPicPr>
          <p:cNvPr id="9" name="Picture 8"/>
          <p:cNvPicPr>
            <a:picLocks noChangeAspect="1"/>
          </p:cNvPicPr>
          <p:nvPr/>
        </p:nvPicPr>
        <p:blipFill rotWithShape="1">
          <a:blip r:embed="rId4"/>
          <a:srcRect l="8507" t="1789" r="6016"/>
          <a:stretch/>
        </p:blipFill>
        <p:spPr>
          <a:xfrm>
            <a:off x="1828800" y="2604329"/>
            <a:ext cx="4718190" cy="2986087"/>
          </a:xfrm>
          <a:prstGeom prst="rect">
            <a:avLst/>
          </a:prstGeom>
        </p:spPr>
      </p:pic>
    </p:spTree>
    <p:extLst>
      <p:ext uri="{BB962C8B-B14F-4D97-AF65-F5344CB8AC3E}">
        <p14:creationId xmlns:p14="http://schemas.microsoft.com/office/powerpoint/2010/main" val="33203260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491" y="0"/>
            <a:ext cx="3077827" cy="750888"/>
          </a:xfrm>
        </p:spPr>
        <p:txBody>
          <a:bodyPr/>
          <a:lstStyle/>
          <a:p>
            <a:pPr algn="ctr"/>
            <a:r>
              <a:rPr lang="en-US" dirty="0" smtClean="0">
                <a:cs typeface="Calibri"/>
              </a:rPr>
              <a:t>Case #1</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1087581" y="1682393"/>
            <a:ext cx="5562600" cy="35083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dirty="0" smtClean="0">
                <a:cs typeface="Times New Roman" panose="02020603050405020304" pitchFamily="18" charset="0"/>
              </a:rPr>
              <a:t>EVAR cuff urgently booked. </a:t>
            </a:r>
          </a:p>
          <a:p>
            <a:pPr marL="0" indent="0" algn="ctr">
              <a:buNone/>
            </a:pPr>
            <a:r>
              <a:rPr lang="en-US" altLang="en-US" dirty="0" smtClean="0">
                <a:cs typeface="Times New Roman" panose="02020603050405020304" pitchFamily="18" charset="0"/>
              </a:rPr>
              <a:t>INR 9.2</a:t>
            </a:r>
            <a:r>
              <a:rPr lang="en-US" altLang="en-US" dirty="0">
                <a:cs typeface="Times New Roman" panose="02020603050405020304" pitchFamily="18" charset="0"/>
              </a:rPr>
              <a:t>. </a:t>
            </a:r>
            <a:endParaRPr lang="en-US" altLang="en-US" dirty="0" smtClean="0">
              <a:cs typeface="Times New Roman" panose="02020603050405020304" pitchFamily="18" charset="0"/>
            </a:endParaRPr>
          </a:p>
          <a:p>
            <a:pPr marL="0" indent="0" algn="ctr">
              <a:buNone/>
            </a:pPr>
            <a:endParaRPr lang="en-US" altLang="en-US" dirty="0">
              <a:cs typeface="Times New Roman" panose="02020603050405020304" pitchFamily="18" charset="0"/>
            </a:endParaRPr>
          </a:p>
          <a:p>
            <a:pPr marL="0" indent="0" algn="ctr">
              <a:buNone/>
            </a:pPr>
            <a:r>
              <a:rPr lang="en-US" altLang="en-US" dirty="0" smtClean="0">
                <a:cs typeface="Times New Roman" panose="02020603050405020304" pitchFamily="18" charset="0"/>
              </a:rPr>
              <a:t>What is the optimal reversal strategy?</a:t>
            </a:r>
          </a:p>
          <a:p>
            <a:pPr marL="0" indent="0">
              <a:buNone/>
            </a:pPr>
            <a:endParaRPr lang="en-US" altLang="en-US" dirty="0">
              <a:cs typeface="Times New Roman" panose="02020603050405020304" pitchFamily="18" charset="0"/>
            </a:endParaRPr>
          </a:p>
          <a:p>
            <a:pPr marL="0" indent="0">
              <a:buFont typeface="Arial"/>
              <a:buNone/>
            </a:pPr>
            <a:endParaRPr lang="en-US" dirty="0">
              <a:cs typeface="Calibri" panose="020F0502020204030204" pitchFamily="34" charset="0"/>
            </a:endParaRPr>
          </a:p>
        </p:txBody>
      </p:sp>
      <p:sp>
        <p:nvSpPr>
          <p:cNvPr id="3" name="TextBox 2"/>
          <p:cNvSpPr txBox="1"/>
          <p:nvPr/>
        </p:nvSpPr>
        <p:spPr>
          <a:xfrm>
            <a:off x="7152904" y="2174696"/>
            <a:ext cx="5638800" cy="2523768"/>
          </a:xfrm>
          <a:prstGeom prst="rect">
            <a:avLst/>
          </a:prstGeom>
          <a:noFill/>
        </p:spPr>
        <p:txBody>
          <a:bodyPr wrap="square" rtlCol="0">
            <a:spAutoFit/>
          </a:bodyPr>
          <a:lstStyle/>
          <a:p>
            <a:pPr marL="514350" indent="-514350">
              <a:buAutoNum type="arabicPeriod"/>
            </a:pPr>
            <a:r>
              <a:rPr lang="en-US" altLang="en-US" sz="2800" dirty="0" smtClean="0">
                <a:cs typeface="Times New Roman" panose="02020603050405020304" pitchFamily="18" charset="0"/>
              </a:rPr>
              <a:t>Fresh frozen plasma (FFP) </a:t>
            </a:r>
            <a:endParaRPr lang="en-US" altLang="en-US" sz="2800" dirty="0">
              <a:cs typeface="Times New Roman" panose="02020603050405020304" pitchFamily="18" charset="0"/>
            </a:endParaRPr>
          </a:p>
          <a:p>
            <a:pPr marL="514350" indent="-514350">
              <a:buAutoNum type="arabicPeriod"/>
            </a:pPr>
            <a:r>
              <a:rPr lang="en-US" altLang="en-US" sz="2800" dirty="0" smtClean="0">
                <a:cs typeface="Times New Roman" panose="02020603050405020304" pitchFamily="18" charset="0"/>
              </a:rPr>
              <a:t>Prothrombin complex concentrate (PCC)</a:t>
            </a:r>
            <a:endParaRPr lang="en-US" altLang="en-US" sz="2800" dirty="0">
              <a:cs typeface="Times New Roman" panose="02020603050405020304" pitchFamily="18" charset="0"/>
            </a:endParaRPr>
          </a:p>
          <a:p>
            <a:pPr marL="514350" indent="-514350">
              <a:buAutoNum type="arabicPeriod"/>
            </a:pPr>
            <a:r>
              <a:rPr lang="en-US" altLang="en-US" sz="2800" dirty="0">
                <a:cs typeface="Times New Roman" panose="02020603050405020304" pitchFamily="18" charset="0"/>
              </a:rPr>
              <a:t>FFP + IV </a:t>
            </a:r>
            <a:r>
              <a:rPr lang="en-US" altLang="en-US" sz="2800" dirty="0" smtClean="0">
                <a:cs typeface="Times New Roman" panose="02020603050405020304" pitchFamily="18" charset="0"/>
              </a:rPr>
              <a:t>Vitamin K</a:t>
            </a:r>
            <a:endParaRPr lang="en-US" altLang="en-US" sz="2800" dirty="0">
              <a:cs typeface="Times New Roman" panose="02020603050405020304" pitchFamily="18" charset="0"/>
            </a:endParaRPr>
          </a:p>
          <a:p>
            <a:pPr marL="514350" indent="-514350">
              <a:buAutoNum type="arabicPeriod"/>
            </a:pPr>
            <a:r>
              <a:rPr lang="en-US" altLang="en-US" sz="2800" dirty="0">
                <a:cs typeface="Times New Roman" panose="02020603050405020304" pitchFamily="18" charset="0"/>
              </a:rPr>
              <a:t>PCC + IV </a:t>
            </a:r>
            <a:r>
              <a:rPr lang="en-US" altLang="en-US" sz="2800" dirty="0" smtClean="0">
                <a:cs typeface="Times New Roman" panose="02020603050405020304" pitchFamily="18" charset="0"/>
              </a:rPr>
              <a:t>Vitamin </a:t>
            </a:r>
            <a:r>
              <a:rPr lang="en-US" altLang="en-US" sz="2800" dirty="0">
                <a:cs typeface="Times New Roman" panose="02020603050405020304" pitchFamily="18" charset="0"/>
              </a:rPr>
              <a:t>K</a:t>
            </a:r>
          </a:p>
          <a:p>
            <a:endParaRPr lang="en-US" dirty="0"/>
          </a:p>
        </p:txBody>
      </p:sp>
    </p:spTree>
    <p:extLst>
      <p:ext uri="{BB962C8B-B14F-4D97-AF65-F5344CB8AC3E}">
        <p14:creationId xmlns:p14="http://schemas.microsoft.com/office/powerpoint/2010/main" val="16581425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ASSESSMENT</a:t>
            </a:r>
          </a:p>
        </p:txBody>
      </p:sp>
      <p:sp>
        <p:nvSpPr>
          <p:cNvPr id="3" name="Content Placeholder 2"/>
          <p:cNvSpPr>
            <a:spLocks noGrp="1"/>
          </p:cNvSpPr>
          <p:nvPr>
            <p:ph idx="1"/>
          </p:nvPr>
        </p:nvSpPr>
        <p:spPr/>
        <p:txBody>
          <a:bodyPr/>
          <a:lstStyle/>
          <a:p>
            <a:r>
              <a:rPr lang="en-US" dirty="0"/>
              <a:t>SEVERITY OF BLEEDING</a:t>
            </a:r>
          </a:p>
          <a:p>
            <a:pPr lvl="1"/>
            <a:r>
              <a:rPr lang="en-US" dirty="0"/>
              <a:t>Major</a:t>
            </a:r>
          </a:p>
          <a:p>
            <a:pPr lvl="1"/>
            <a:r>
              <a:rPr lang="en-US" dirty="0"/>
              <a:t>Minor</a:t>
            </a:r>
          </a:p>
          <a:p>
            <a:r>
              <a:rPr lang="en-US" dirty="0"/>
              <a:t>ANTICOAGULATION STATUS</a:t>
            </a:r>
          </a:p>
          <a:p>
            <a:pPr lvl="1"/>
            <a:r>
              <a:rPr lang="en-US" dirty="0"/>
              <a:t>Drug</a:t>
            </a:r>
          </a:p>
          <a:p>
            <a:pPr lvl="1"/>
            <a:r>
              <a:rPr lang="en-US" dirty="0"/>
              <a:t>Dose</a:t>
            </a:r>
          </a:p>
          <a:p>
            <a:pPr lvl="1"/>
            <a:r>
              <a:rPr lang="en-US" dirty="0"/>
              <a:t>Compliance</a:t>
            </a:r>
          </a:p>
          <a:p>
            <a:r>
              <a:rPr lang="en-US" dirty="0"/>
              <a:t>ANTICOAGULATION INDICATION</a:t>
            </a:r>
          </a:p>
        </p:txBody>
      </p:sp>
      <p:pic>
        <p:nvPicPr>
          <p:cNvPr id="4" name="Picture 3">
            <a:extLst>
              <a:ext uri="{FF2B5EF4-FFF2-40B4-BE49-F238E27FC236}">
                <a16:creationId xmlns:a16="http://schemas.microsoft.com/office/drawing/2014/main" id="{F1C93F19-6283-D446-B6D8-50EC09EE13C6}"/>
              </a:ext>
            </a:extLst>
          </p:cNvPr>
          <p:cNvPicPr>
            <a:picLocks noChangeAspect="1"/>
          </p:cNvPicPr>
          <p:nvPr/>
        </p:nvPicPr>
        <p:blipFill>
          <a:blip r:embed="rId2"/>
          <a:stretch>
            <a:fillRect/>
          </a:stretch>
        </p:blipFill>
        <p:spPr>
          <a:xfrm>
            <a:off x="1256769" y="6264612"/>
            <a:ext cx="2926118" cy="487957"/>
          </a:xfrm>
          <a:prstGeom prst="rect">
            <a:avLst/>
          </a:prstGeom>
        </p:spPr>
      </p:pic>
    </p:spTree>
    <p:extLst>
      <p:ext uri="{BB962C8B-B14F-4D97-AF65-F5344CB8AC3E}">
        <p14:creationId xmlns:p14="http://schemas.microsoft.com/office/powerpoint/2010/main" val="1299660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ASSESSMENT</a:t>
            </a:r>
          </a:p>
        </p:txBody>
      </p:sp>
      <p:sp>
        <p:nvSpPr>
          <p:cNvPr id="3" name="Content Placeholder 2"/>
          <p:cNvSpPr>
            <a:spLocks noGrp="1"/>
          </p:cNvSpPr>
          <p:nvPr>
            <p:ph idx="1"/>
          </p:nvPr>
        </p:nvSpPr>
        <p:spPr>
          <a:xfrm>
            <a:off x="1256770" y="750888"/>
            <a:ext cx="5039099" cy="5290148"/>
          </a:xfrm>
        </p:spPr>
        <p:txBody>
          <a:bodyPr/>
          <a:lstStyle/>
          <a:p>
            <a:r>
              <a:rPr lang="en-US" sz="2400" dirty="0"/>
              <a:t>BLEEDING</a:t>
            </a:r>
          </a:p>
          <a:p>
            <a:pPr lvl="1"/>
            <a:r>
              <a:rPr lang="en-US" sz="2000" dirty="0"/>
              <a:t>Active?/Rate of hemorrhage </a:t>
            </a:r>
          </a:p>
          <a:p>
            <a:pPr lvl="1"/>
            <a:r>
              <a:rPr lang="en-US" sz="2000" dirty="0"/>
              <a:t>Location</a:t>
            </a:r>
          </a:p>
          <a:p>
            <a:pPr lvl="2"/>
            <a:r>
              <a:rPr lang="en-US" sz="1800" dirty="0"/>
              <a:t>Intracranial or compartment</a:t>
            </a:r>
          </a:p>
          <a:p>
            <a:pPr lvl="2"/>
            <a:r>
              <a:rPr lang="en-US" sz="1800" dirty="0"/>
              <a:t>Retroperitoneal</a:t>
            </a:r>
          </a:p>
          <a:p>
            <a:pPr lvl="2"/>
            <a:r>
              <a:rPr lang="en-US" sz="1800" dirty="0"/>
              <a:t>GI</a:t>
            </a:r>
          </a:p>
          <a:p>
            <a:pPr lvl="1"/>
            <a:r>
              <a:rPr lang="en-US" sz="2000" dirty="0"/>
              <a:t>Drug</a:t>
            </a:r>
          </a:p>
          <a:p>
            <a:pPr lvl="2"/>
            <a:r>
              <a:rPr lang="en-US" sz="1800" dirty="0"/>
              <a:t>Dosing and last dose</a:t>
            </a:r>
          </a:p>
          <a:p>
            <a:pPr lvl="1"/>
            <a:r>
              <a:rPr lang="en-US" sz="1800" dirty="0"/>
              <a:t>Renal or Liver Impairment</a:t>
            </a:r>
          </a:p>
          <a:p>
            <a:pPr lvl="2"/>
            <a:r>
              <a:rPr lang="en-US" sz="1800" dirty="0"/>
              <a:t>Effecting anticoagulant effect</a:t>
            </a:r>
          </a:p>
          <a:p>
            <a:pPr lvl="1"/>
            <a:r>
              <a:rPr lang="en-US" sz="2000" dirty="0"/>
              <a:t>Other Medications</a:t>
            </a:r>
          </a:p>
          <a:p>
            <a:pPr lvl="2"/>
            <a:r>
              <a:rPr lang="en-US" sz="1800" dirty="0"/>
              <a:t>ASA, Plavix</a:t>
            </a:r>
          </a:p>
          <a:p>
            <a:pPr lvl="1"/>
            <a:endParaRPr lang="en-US" dirty="0"/>
          </a:p>
        </p:txBody>
      </p:sp>
      <p:pic>
        <p:nvPicPr>
          <p:cNvPr id="4" name="Picture 3">
            <a:extLst>
              <a:ext uri="{FF2B5EF4-FFF2-40B4-BE49-F238E27FC236}">
                <a16:creationId xmlns:a16="http://schemas.microsoft.com/office/drawing/2014/main" id="{F1C93F19-6283-D446-B6D8-50EC09EE13C6}"/>
              </a:ext>
            </a:extLst>
          </p:cNvPr>
          <p:cNvPicPr>
            <a:picLocks noChangeAspect="1"/>
          </p:cNvPicPr>
          <p:nvPr/>
        </p:nvPicPr>
        <p:blipFill>
          <a:blip r:embed="rId3"/>
          <a:stretch>
            <a:fillRect/>
          </a:stretch>
        </p:blipFill>
        <p:spPr>
          <a:xfrm>
            <a:off x="1256769" y="6264612"/>
            <a:ext cx="2926118" cy="487957"/>
          </a:xfrm>
          <a:prstGeom prst="rect">
            <a:avLst/>
          </a:prstGeom>
        </p:spPr>
      </p:pic>
    </p:spTree>
    <p:extLst>
      <p:ext uri="{BB962C8B-B14F-4D97-AF65-F5344CB8AC3E}">
        <p14:creationId xmlns:p14="http://schemas.microsoft.com/office/powerpoint/2010/main" val="17020899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ANTICOAGULATION ASSESSMENT</a:t>
            </a:r>
          </a:p>
        </p:txBody>
      </p:sp>
      <p:sp>
        <p:nvSpPr>
          <p:cNvPr id="3" name="Content Placeholder 2"/>
          <p:cNvSpPr>
            <a:spLocks noGrp="1"/>
          </p:cNvSpPr>
          <p:nvPr>
            <p:ph idx="1"/>
          </p:nvPr>
        </p:nvSpPr>
        <p:spPr/>
        <p:txBody>
          <a:bodyPr/>
          <a:lstStyle/>
          <a:p>
            <a:r>
              <a:rPr lang="en-US" dirty="0"/>
              <a:t>Specific agent</a:t>
            </a:r>
          </a:p>
          <a:p>
            <a:r>
              <a:rPr lang="en-US" dirty="0"/>
              <a:t>Dose</a:t>
            </a:r>
          </a:p>
          <a:p>
            <a:r>
              <a:rPr lang="en-US" dirty="0"/>
              <a:t>Time since last dose</a:t>
            </a:r>
          </a:p>
          <a:p>
            <a:r>
              <a:rPr lang="en-US" dirty="0"/>
              <a:t>Renal and hepatic function</a:t>
            </a:r>
          </a:p>
        </p:txBody>
      </p:sp>
      <p:pic>
        <p:nvPicPr>
          <p:cNvPr id="4" name="Picture 3">
            <a:extLst>
              <a:ext uri="{FF2B5EF4-FFF2-40B4-BE49-F238E27FC236}">
                <a16:creationId xmlns:a16="http://schemas.microsoft.com/office/drawing/2014/main" id="{F1C93F19-6283-D446-B6D8-50EC09EE13C6}"/>
              </a:ext>
            </a:extLst>
          </p:cNvPr>
          <p:cNvPicPr>
            <a:picLocks noChangeAspect="1"/>
          </p:cNvPicPr>
          <p:nvPr/>
        </p:nvPicPr>
        <p:blipFill>
          <a:blip r:embed="rId2"/>
          <a:stretch>
            <a:fillRect/>
          </a:stretch>
        </p:blipFill>
        <p:spPr>
          <a:xfrm>
            <a:off x="1256769" y="6264612"/>
            <a:ext cx="2926118" cy="487957"/>
          </a:xfrm>
          <a:prstGeom prst="rect">
            <a:avLst/>
          </a:prstGeom>
        </p:spPr>
      </p:pic>
    </p:spTree>
    <p:extLst>
      <p:ext uri="{BB962C8B-B14F-4D97-AF65-F5344CB8AC3E}">
        <p14:creationId xmlns:p14="http://schemas.microsoft.com/office/powerpoint/2010/main" val="19811162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452" y="0"/>
            <a:ext cx="9074866" cy="750888"/>
          </a:xfrm>
        </p:spPr>
        <p:txBody>
          <a:bodyPr>
            <a:normAutofit/>
          </a:bodyPr>
          <a:lstStyle/>
          <a:p>
            <a:pPr algn="ctr"/>
            <a:r>
              <a:rPr lang="en-US" dirty="0" smtClean="0">
                <a:cs typeface="Calibri"/>
              </a:rPr>
              <a:t>Urgent reversal of warfarin: current standard of care</a:t>
            </a:r>
            <a:endParaRPr lang="en-US" dirty="0">
              <a:cs typeface="Calibri"/>
            </a:endParaRPr>
          </a:p>
        </p:txBody>
      </p:sp>
      <p:sp>
        <p:nvSpPr>
          <p:cNvPr id="5" name="Text Placeholder 3">
            <a:extLst>
              <a:ext uri="{FF2B5EF4-FFF2-40B4-BE49-F238E27FC236}">
                <a16:creationId xmlns:a16="http://schemas.microsoft.com/office/drawing/2014/main" id="{70B028F8-B0CE-0448-9CC6-7AD07C4F0348}"/>
              </a:ext>
            </a:extLst>
          </p:cNvPr>
          <p:cNvSpPr txBox="1">
            <a:spLocks/>
          </p:cNvSpPr>
          <p:nvPr/>
        </p:nvSpPr>
        <p:spPr>
          <a:xfrm>
            <a:off x="1297781" y="3274905"/>
            <a:ext cx="7996238" cy="6374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Lancet 2015;385:2077-87</a:t>
            </a:r>
          </a:p>
          <a:p>
            <a:pPr marL="0" indent="0">
              <a:buNone/>
            </a:pPr>
            <a:endParaRPr lang="en-US" sz="2800" dirty="0"/>
          </a:p>
        </p:txBody>
      </p:sp>
      <p:pic>
        <p:nvPicPr>
          <p:cNvPr id="6" name="Picture 5">
            <a:extLst>
              <a:ext uri="{FF2B5EF4-FFF2-40B4-BE49-F238E27FC236}">
                <a16:creationId xmlns:a16="http://schemas.microsoft.com/office/drawing/2014/main" id="{77960A7F-B2AA-5441-B15D-3510BCBAD579}"/>
              </a:ext>
            </a:extLst>
          </p:cNvPr>
          <p:cNvPicPr>
            <a:picLocks noChangeAspect="1"/>
          </p:cNvPicPr>
          <p:nvPr/>
        </p:nvPicPr>
        <p:blipFill>
          <a:blip r:embed="rId3"/>
          <a:stretch>
            <a:fillRect/>
          </a:stretch>
        </p:blipFill>
        <p:spPr>
          <a:xfrm>
            <a:off x="4467542" y="1752600"/>
            <a:ext cx="7423977" cy="4267200"/>
          </a:xfrm>
          <a:prstGeom prst="rect">
            <a:avLst/>
          </a:prstGeom>
        </p:spPr>
      </p:pic>
      <p:sp>
        <p:nvSpPr>
          <p:cNvPr id="3" name="TextBox 2"/>
          <p:cNvSpPr txBox="1"/>
          <p:nvPr/>
        </p:nvSpPr>
        <p:spPr>
          <a:xfrm>
            <a:off x="4572000" y="2444296"/>
            <a:ext cx="1418017" cy="3139321"/>
          </a:xfrm>
          <a:prstGeom prst="rect">
            <a:avLst/>
          </a:prstGeom>
          <a:noFill/>
        </p:spPr>
        <p:txBody>
          <a:bodyPr wrap="none" rtlCol="0">
            <a:spAutoFit/>
          </a:bodyPr>
          <a:lstStyle/>
          <a:p>
            <a:r>
              <a:rPr lang="en-US" dirty="0" smtClean="0">
                <a:solidFill>
                  <a:schemeClr val="accent2"/>
                </a:solidFill>
              </a:rPr>
              <a:t>PCC + </a:t>
            </a:r>
            <a:r>
              <a:rPr lang="en-US" dirty="0" err="1" smtClean="0">
                <a:solidFill>
                  <a:schemeClr val="accent2"/>
                </a:solidFill>
              </a:rPr>
              <a:t>Vit</a:t>
            </a:r>
            <a:r>
              <a:rPr lang="en-US" dirty="0" smtClean="0">
                <a:solidFill>
                  <a:schemeClr val="accent2"/>
                </a:solidFill>
              </a:rPr>
              <a:t> K</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solidFill>
                  <a:srgbClr val="0070C0"/>
                </a:solidFill>
              </a:rPr>
              <a:t>FFP + </a:t>
            </a:r>
            <a:r>
              <a:rPr lang="en-US" dirty="0" err="1" smtClean="0">
                <a:solidFill>
                  <a:srgbClr val="0070C0"/>
                </a:solidFill>
              </a:rPr>
              <a:t>Vit</a:t>
            </a:r>
            <a:r>
              <a:rPr lang="en-US" dirty="0" smtClean="0">
                <a:solidFill>
                  <a:srgbClr val="0070C0"/>
                </a:solidFill>
              </a:rPr>
              <a:t> K</a:t>
            </a:r>
          </a:p>
        </p:txBody>
      </p:sp>
      <p:sp>
        <p:nvSpPr>
          <p:cNvPr id="9" name="Rectangle 8"/>
          <p:cNvSpPr/>
          <p:nvPr/>
        </p:nvSpPr>
        <p:spPr>
          <a:xfrm>
            <a:off x="4648200" y="2514600"/>
            <a:ext cx="1295400" cy="2286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648200" y="5265972"/>
            <a:ext cx="1295400" cy="2286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324600" y="2667000"/>
            <a:ext cx="457200" cy="381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010400" y="4177816"/>
            <a:ext cx="457200" cy="381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543800" y="2667000"/>
            <a:ext cx="457200" cy="381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9677400" y="4168865"/>
            <a:ext cx="457200" cy="381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9525000" y="2678732"/>
            <a:ext cx="457200" cy="381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0784459" y="4201763"/>
            <a:ext cx="457200" cy="381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062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cs typeface="Calibri"/>
              </a:rPr>
              <a:t>Urgent reversal of warfarin: current standard of care</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2909454" y="1206644"/>
            <a:ext cx="6486102" cy="463221"/>
          </a:xfrm>
          <a:prstGeom prst="rect">
            <a:avLst/>
          </a:prstGeom>
          <a:solidFill>
            <a:srgbClr val="FF0000"/>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PCC superior to FFP for hemostasis and INR reversal</a:t>
            </a:r>
          </a:p>
          <a:p>
            <a:pPr marL="0" indent="0">
              <a:buFont typeface="Arial"/>
              <a:buNone/>
            </a:pPr>
            <a:endParaRPr lang="en-US" dirty="0">
              <a:cs typeface="Calibri" panose="020F0502020204030204" pitchFamily="34" charset="0"/>
            </a:endParaRPr>
          </a:p>
        </p:txBody>
      </p:sp>
      <p:sp>
        <p:nvSpPr>
          <p:cNvPr id="5" name="Text Placeholder 3">
            <a:extLst>
              <a:ext uri="{FF2B5EF4-FFF2-40B4-BE49-F238E27FC236}">
                <a16:creationId xmlns:a16="http://schemas.microsoft.com/office/drawing/2014/main" id="{70B028F8-B0CE-0448-9CC6-7AD07C4F0348}"/>
              </a:ext>
            </a:extLst>
          </p:cNvPr>
          <p:cNvSpPr txBox="1">
            <a:spLocks/>
          </p:cNvSpPr>
          <p:nvPr/>
        </p:nvSpPr>
        <p:spPr>
          <a:xfrm>
            <a:off x="444023" y="5746371"/>
            <a:ext cx="7996238" cy="6374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cs typeface="Times New Roman" panose="02020603050405020304" pitchFamily="18" charset="0"/>
              </a:rPr>
              <a:t>Lancet 2015;385:2077-87</a:t>
            </a:r>
          </a:p>
          <a:p>
            <a:pPr marL="0" indent="0">
              <a:buNone/>
            </a:pPr>
            <a:endParaRPr lang="en-US" sz="2800" dirty="0"/>
          </a:p>
        </p:txBody>
      </p:sp>
      <p:pic>
        <p:nvPicPr>
          <p:cNvPr id="7" name="Picture 6">
            <a:extLst>
              <a:ext uri="{FF2B5EF4-FFF2-40B4-BE49-F238E27FC236}">
                <a16:creationId xmlns:a16="http://schemas.microsoft.com/office/drawing/2014/main" id="{E68DFDD4-FFFD-CE42-B3CD-852D57155B60}"/>
              </a:ext>
            </a:extLst>
          </p:cNvPr>
          <p:cNvPicPr>
            <a:picLocks noChangeAspect="1"/>
          </p:cNvPicPr>
          <p:nvPr/>
        </p:nvPicPr>
        <p:blipFill rotWithShape="1">
          <a:blip r:embed="rId3"/>
          <a:srcRect l="64148" t="3774" r="1159" b="42252"/>
          <a:stretch/>
        </p:blipFill>
        <p:spPr>
          <a:xfrm>
            <a:off x="6152505" y="5163786"/>
            <a:ext cx="3973089" cy="1476038"/>
          </a:xfrm>
          <a:prstGeom prst="rect">
            <a:avLst/>
          </a:prstGeom>
          <a:ln w="38100">
            <a:solidFill>
              <a:schemeClr val="tx1"/>
            </a:solidFill>
          </a:ln>
        </p:spPr>
      </p:pic>
      <p:pic>
        <p:nvPicPr>
          <p:cNvPr id="8" name="Picture 7">
            <a:extLst>
              <a:ext uri="{FF2B5EF4-FFF2-40B4-BE49-F238E27FC236}">
                <a16:creationId xmlns:a16="http://schemas.microsoft.com/office/drawing/2014/main" id="{3CA9B3A1-959E-C34D-8A4F-CFAC8559C204}"/>
              </a:ext>
            </a:extLst>
          </p:cNvPr>
          <p:cNvPicPr>
            <a:picLocks noChangeAspect="1"/>
          </p:cNvPicPr>
          <p:nvPr/>
        </p:nvPicPr>
        <p:blipFill>
          <a:blip r:embed="rId4"/>
          <a:stretch>
            <a:fillRect/>
          </a:stretch>
        </p:blipFill>
        <p:spPr>
          <a:xfrm>
            <a:off x="1804590" y="1949728"/>
            <a:ext cx="9119793" cy="2934195"/>
          </a:xfrm>
          <a:prstGeom prst="rect">
            <a:avLst/>
          </a:prstGeom>
        </p:spPr>
      </p:pic>
    </p:spTree>
    <p:extLst>
      <p:ext uri="{BB962C8B-B14F-4D97-AF65-F5344CB8AC3E}">
        <p14:creationId xmlns:p14="http://schemas.microsoft.com/office/powerpoint/2010/main" val="4223116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E0938-A444-7E48-A369-25103374F607}"/>
              </a:ext>
            </a:extLst>
          </p:cNvPr>
          <p:cNvSpPr>
            <a:spLocks noGrp="1"/>
          </p:cNvSpPr>
          <p:nvPr>
            <p:ph type="title"/>
          </p:nvPr>
        </p:nvSpPr>
        <p:spPr/>
        <p:txBody>
          <a:bodyPr/>
          <a:lstStyle/>
          <a:p>
            <a:r>
              <a:rPr lang="en-US" dirty="0"/>
              <a:t>DOAC Cons</a:t>
            </a:r>
          </a:p>
        </p:txBody>
      </p:sp>
      <p:sp>
        <p:nvSpPr>
          <p:cNvPr id="3" name="Content Placeholder 2">
            <a:extLst>
              <a:ext uri="{FF2B5EF4-FFF2-40B4-BE49-F238E27FC236}">
                <a16:creationId xmlns:a16="http://schemas.microsoft.com/office/drawing/2014/main" id="{AC3F18C9-39DC-FD4A-B072-F1607EB86CEE}"/>
              </a:ext>
            </a:extLst>
          </p:cNvPr>
          <p:cNvSpPr>
            <a:spLocks noGrp="1"/>
          </p:cNvSpPr>
          <p:nvPr>
            <p:ph idx="1"/>
          </p:nvPr>
        </p:nvSpPr>
        <p:spPr/>
        <p:txBody>
          <a:bodyPr/>
          <a:lstStyle/>
          <a:p>
            <a:r>
              <a:rPr lang="en-US" dirty="0"/>
              <a:t>Expense</a:t>
            </a:r>
          </a:p>
          <a:p>
            <a:r>
              <a:rPr lang="en-US" dirty="0"/>
              <a:t>Short half-lives require strict adherence</a:t>
            </a:r>
          </a:p>
          <a:p>
            <a:r>
              <a:rPr lang="en-US" dirty="0"/>
              <a:t>Lack of reversal </a:t>
            </a:r>
            <a:r>
              <a:rPr lang="en-US" dirty="0" smtClean="0"/>
              <a:t>agents (historically)</a:t>
            </a:r>
            <a:endParaRPr lang="en-US" dirty="0"/>
          </a:p>
          <a:p>
            <a:r>
              <a:rPr lang="en-US" dirty="0"/>
              <a:t>Renal impairment</a:t>
            </a:r>
          </a:p>
        </p:txBody>
      </p:sp>
    </p:spTree>
    <p:extLst>
      <p:ext uri="{BB962C8B-B14F-4D97-AF65-F5344CB8AC3E}">
        <p14:creationId xmlns:p14="http://schemas.microsoft.com/office/powerpoint/2010/main" val="31771160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7657" y="0"/>
            <a:ext cx="6141661" cy="750888"/>
          </a:xfrm>
        </p:spPr>
        <p:txBody>
          <a:bodyPr/>
          <a:lstStyle/>
          <a:p>
            <a:pPr algn="ctr"/>
            <a:r>
              <a:rPr lang="en-US" dirty="0" smtClean="0">
                <a:cs typeface="Calibri"/>
              </a:rPr>
              <a:t>Using PCC: basic practical points</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838200" y="1825625"/>
            <a:ext cx="10515600" cy="3596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cs typeface="Calibri" panose="020F0502020204030204" pitchFamily="34" charset="0"/>
              </a:rPr>
              <a:t>Know your </a:t>
            </a:r>
            <a:r>
              <a:rPr lang="en-US" u="sng" dirty="0" smtClean="0">
                <a:cs typeface="Calibri" panose="020F0502020204030204" pitchFamily="34" charset="0"/>
              </a:rPr>
              <a:t>dosing</a:t>
            </a:r>
            <a:r>
              <a:rPr lang="en-US" dirty="0" smtClean="0">
                <a:cs typeface="Calibri" panose="020F0502020204030204" pitchFamily="34" charset="0"/>
              </a:rPr>
              <a:t> and </a:t>
            </a:r>
            <a:r>
              <a:rPr lang="en-US" u="sng" dirty="0" smtClean="0">
                <a:cs typeface="Calibri" panose="020F0502020204030204" pitchFamily="34" charset="0"/>
              </a:rPr>
              <a:t>key allergy</a:t>
            </a:r>
            <a:r>
              <a:rPr lang="en-US" dirty="0" smtClean="0">
                <a:cs typeface="Calibri" panose="020F0502020204030204" pitchFamily="34" charset="0"/>
              </a:rPr>
              <a:t> to check for:</a:t>
            </a:r>
          </a:p>
          <a:p>
            <a:pPr marL="0" indent="0">
              <a:buFont typeface="Arial"/>
              <a:buNone/>
            </a:pPr>
            <a:endParaRPr lang="en-US" dirty="0">
              <a:cs typeface="Calibri" panose="020F0502020204030204" pitchFamily="34" charset="0"/>
            </a:endParaRPr>
          </a:p>
          <a:p>
            <a:pPr marL="514350" indent="-514350">
              <a:buFont typeface="Arial"/>
              <a:buAutoNum type="arabicPeriod"/>
            </a:pPr>
            <a:r>
              <a:rPr lang="en-US" dirty="0" smtClean="0">
                <a:cs typeface="Calibri" panose="020F0502020204030204" pitchFamily="34" charset="0"/>
              </a:rPr>
              <a:t>50U/kg + 10mg Vitamin K IV</a:t>
            </a:r>
          </a:p>
          <a:p>
            <a:pPr marL="514350" indent="-514350">
              <a:buFont typeface="Arial"/>
              <a:buAutoNum type="arabicPeriod"/>
            </a:pPr>
            <a:r>
              <a:rPr lang="en-US" dirty="0" smtClean="0">
                <a:cs typeface="Calibri" panose="020F0502020204030204" pitchFamily="34" charset="0"/>
              </a:rPr>
              <a:t>Heparin – Most PCCs have heparin to keep from coagulating.</a:t>
            </a:r>
            <a:endParaRPr lang="en-US" dirty="0">
              <a:cs typeface="Calibri" panose="020F0502020204030204" pitchFamily="34" charset="0"/>
            </a:endParaRPr>
          </a:p>
        </p:txBody>
      </p:sp>
    </p:spTree>
    <p:extLst>
      <p:ext uri="{BB962C8B-B14F-4D97-AF65-F5344CB8AC3E}">
        <p14:creationId xmlns:p14="http://schemas.microsoft.com/office/powerpoint/2010/main" val="293926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0"/>
            <a:ext cx="8612718" cy="750888"/>
          </a:xfrm>
        </p:spPr>
        <p:txBody>
          <a:bodyPr/>
          <a:lstStyle/>
          <a:p>
            <a:pPr algn="ctr"/>
            <a:r>
              <a:rPr lang="en-US" b="1" dirty="0" smtClean="0">
                <a:cs typeface="Calibri"/>
              </a:rPr>
              <a:t>Michigan protocol for urgent reversal of VKAs</a:t>
            </a:r>
            <a:endParaRPr lang="en-US" b="1"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838200" y="1825625"/>
            <a:ext cx="10515600" cy="3596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smtClean="0">
              <a:cs typeface="Calibri" panose="020F0502020204030204" pitchFamily="34" charset="0"/>
            </a:endParaRPr>
          </a:p>
        </p:txBody>
      </p:sp>
      <p:pic>
        <p:nvPicPr>
          <p:cNvPr id="5" name="Picture 4">
            <a:extLst>
              <a:ext uri="{FF2B5EF4-FFF2-40B4-BE49-F238E27FC236}">
                <a16:creationId xmlns:a16="http://schemas.microsoft.com/office/drawing/2014/main" id="{A017B8C6-CAE7-1B48-8F96-13A76D632A18}"/>
              </a:ext>
            </a:extLst>
          </p:cNvPr>
          <p:cNvPicPr>
            <a:picLocks noChangeAspect="1"/>
          </p:cNvPicPr>
          <p:nvPr/>
        </p:nvPicPr>
        <p:blipFill>
          <a:blip r:embed="rId3"/>
          <a:stretch>
            <a:fillRect/>
          </a:stretch>
        </p:blipFill>
        <p:spPr>
          <a:xfrm>
            <a:off x="3276600" y="1105637"/>
            <a:ext cx="5856994" cy="4808275"/>
          </a:xfrm>
          <a:prstGeom prst="rect">
            <a:avLst/>
          </a:prstGeom>
        </p:spPr>
      </p:pic>
    </p:spTree>
    <p:extLst>
      <p:ext uri="{BB962C8B-B14F-4D97-AF65-F5344CB8AC3E}">
        <p14:creationId xmlns:p14="http://schemas.microsoft.com/office/powerpoint/2010/main" val="36474395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Calibri"/>
              </a:rPr>
              <a:t>Using PCC: basic practical points</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942297" y="2590800"/>
            <a:ext cx="10515600" cy="3596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Most </a:t>
            </a:r>
            <a:r>
              <a:rPr lang="en-US" sz="2000" dirty="0"/>
              <a:t>contain heparin, protein C &amp; S to prevent activation of factors </a:t>
            </a:r>
            <a:r>
              <a:rPr lang="en-US" sz="2000" dirty="0">
                <a:solidFill>
                  <a:srgbClr val="FF0000"/>
                </a:solidFill>
              </a:rPr>
              <a:t>(remember to check for heparin allergy)</a:t>
            </a:r>
          </a:p>
          <a:p>
            <a:pPr marL="285750" indent="-285750">
              <a:buFont typeface="Arial" panose="020B0604020202020204" pitchFamily="34" charset="0"/>
              <a:buChar char="•"/>
            </a:pPr>
            <a:r>
              <a:rPr lang="en-US" sz="2000" dirty="0"/>
              <a:t>Concentration 25x plasma; doesn’t need to be thawed; administration 15-30min</a:t>
            </a:r>
          </a:p>
          <a:p>
            <a:pPr marL="285750" indent="-285750">
              <a:buFont typeface="Arial" panose="020B0604020202020204" pitchFamily="34" charset="0"/>
              <a:buChar char="•"/>
            </a:pPr>
            <a:r>
              <a:rPr lang="en-US" sz="2000" dirty="0"/>
              <a:t>In general 4F &gt; 3F – “poor man’s 4F” by adding small </a:t>
            </a:r>
            <a:r>
              <a:rPr lang="en-US" sz="2000" dirty="0" err="1"/>
              <a:t>amt</a:t>
            </a:r>
            <a:r>
              <a:rPr lang="en-US" sz="2000" dirty="0"/>
              <a:t> of FFP to 3F</a:t>
            </a:r>
          </a:p>
          <a:p>
            <a:pPr marL="0" indent="0">
              <a:buFont typeface="Arial"/>
              <a:buNone/>
            </a:pPr>
            <a:endParaRPr lang="en-US" dirty="0" smtClean="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734104" y="1676400"/>
            <a:ext cx="10723793" cy="2822693"/>
          </a:xfrm>
          <a:prstGeom prst="rect">
            <a:avLst/>
          </a:prstGeom>
        </p:spPr>
      </p:pic>
    </p:spTree>
    <p:extLst>
      <p:ext uri="{BB962C8B-B14F-4D97-AF65-F5344CB8AC3E}">
        <p14:creationId xmlns:p14="http://schemas.microsoft.com/office/powerpoint/2010/main" val="31164940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0244" y="0"/>
            <a:ext cx="2959074" cy="750888"/>
          </a:xfrm>
        </p:spPr>
        <p:txBody>
          <a:bodyPr/>
          <a:lstStyle/>
          <a:p>
            <a:pPr algn="ctr"/>
            <a:r>
              <a:rPr lang="en-US" dirty="0" smtClean="0">
                <a:cs typeface="Calibri"/>
              </a:rPr>
              <a:t>Case #1</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1176647" y="990600"/>
            <a:ext cx="5562600" cy="178072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altLang="en-US" dirty="0">
              <a:cs typeface="Times New Roman" panose="02020603050405020304" pitchFamily="18" charset="0"/>
            </a:endParaRPr>
          </a:p>
          <a:p>
            <a:pPr marL="0" indent="0" algn="ctr">
              <a:buNone/>
            </a:pPr>
            <a:r>
              <a:rPr lang="en-US" altLang="en-US" dirty="0" smtClean="0">
                <a:cs typeface="Times New Roman" panose="02020603050405020304" pitchFamily="18" charset="0"/>
              </a:rPr>
              <a:t>What is the optimal reversal strategy?</a:t>
            </a:r>
          </a:p>
          <a:p>
            <a:pPr marL="0" indent="0">
              <a:buNone/>
            </a:pPr>
            <a:endParaRPr lang="en-US" altLang="en-US" dirty="0">
              <a:cs typeface="Times New Roman" panose="02020603050405020304" pitchFamily="18" charset="0"/>
            </a:endParaRPr>
          </a:p>
          <a:p>
            <a:pPr marL="0" indent="0">
              <a:buFont typeface="Arial"/>
              <a:buNone/>
            </a:pPr>
            <a:endParaRPr lang="en-US" dirty="0">
              <a:cs typeface="Calibri" panose="020F0502020204030204" pitchFamily="34" charset="0"/>
            </a:endParaRPr>
          </a:p>
        </p:txBody>
      </p:sp>
      <p:sp>
        <p:nvSpPr>
          <p:cNvPr id="3" name="TextBox 2"/>
          <p:cNvSpPr txBox="1"/>
          <p:nvPr/>
        </p:nvSpPr>
        <p:spPr>
          <a:xfrm>
            <a:off x="1432201" y="2986644"/>
            <a:ext cx="5638800" cy="2523768"/>
          </a:xfrm>
          <a:prstGeom prst="rect">
            <a:avLst/>
          </a:prstGeom>
          <a:noFill/>
        </p:spPr>
        <p:txBody>
          <a:bodyPr wrap="square" rtlCol="0">
            <a:spAutoFit/>
          </a:bodyPr>
          <a:lstStyle/>
          <a:p>
            <a:pPr marL="514350" indent="-514350">
              <a:buAutoNum type="arabicPeriod"/>
            </a:pPr>
            <a:r>
              <a:rPr lang="en-US" altLang="en-US" sz="2800" dirty="0" smtClean="0">
                <a:cs typeface="Times New Roman" panose="02020603050405020304" pitchFamily="18" charset="0"/>
              </a:rPr>
              <a:t>Fresh frozen plasma (FFP) </a:t>
            </a:r>
            <a:endParaRPr lang="en-US" altLang="en-US" sz="2800" dirty="0">
              <a:cs typeface="Times New Roman" panose="02020603050405020304" pitchFamily="18" charset="0"/>
            </a:endParaRPr>
          </a:p>
          <a:p>
            <a:pPr marL="514350" indent="-514350">
              <a:buAutoNum type="arabicPeriod"/>
            </a:pPr>
            <a:r>
              <a:rPr lang="en-US" altLang="en-US" sz="2800" dirty="0" smtClean="0">
                <a:cs typeface="Times New Roman" panose="02020603050405020304" pitchFamily="18" charset="0"/>
              </a:rPr>
              <a:t>Prothrombin complex concentrate (PCC)</a:t>
            </a:r>
            <a:endParaRPr lang="en-US" altLang="en-US" sz="2800" dirty="0">
              <a:cs typeface="Times New Roman" panose="02020603050405020304" pitchFamily="18" charset="0"/>
            </a:endParaRPr>
          </a:p>
          <a:p>
            <a:pPr marL="514350" indent="-514350">
              <a:buAutoNum type="arabicPeriod"/>
            </a:pPr>
            <a:r>
              <a:rPr lang="en-US" altLang="en-US" sz="2800" dirty="0">
                <a:cs typeface="Times New Roman" panose="02020603050405020304" pitchFamily="18" charset="0"/>
              </a:rPr>
              <a:t>FFP + IV </a:t>
            </a:r>
            <a:r>
              <a:rPr lang="en-US" altLang="en-US" sz="2800" dirty="0" smtClean="0">
                <a:cs typeface="Times New Roman" panose="02020603050405020304" pitchFamily="18" charset="0"/>
              </a:rPr>
              <a:t>Vitamin K</a:t>
            </a:r>
            <a:endParaRPr lang="en-US" altLang="en-US" sz="2800" dirty="0">
              <a:cs typeface="Times New Roman" panose="02020603050405020304" pitchFamily="18" charset="0"/>
            </a:endParaRPr>
          </a:p>
          <a:p>
            <a:pPr marL="514350" indent="-514350">
              <a:buAutoNum type="arabicPeriod"/>
            </a:pPr>
            <a:r>
              <a:rPr lang="en-US" altLang="en-US" sz="2800" dirty="0">
                <a:solidFill>
                  <a:srgbClr val="FF0000"/>
                </a:solidFill>
                <a:cs typeface="Times New Roman" panose="02020603050405020304" pitchFamily="18" charset="0"/>
              </a:rPr>
              <a:t>PCC + IV </a:t>
            </a:r>
            <a:r>
              <a:rPr lang="en-US" altLang="en-US" sz="2800" dirty="0" smtClean="0">
                <a:solidFill>
                  <a:srgbClr val="FF0000"/>
                </a:solidFill>
                <a:cs typeface="Times New Roman" panose="02020603050405020304" pitchFamily="18" charset="0"/>
              </a:rPr>
              <a:t>Vitamin </a:t>
            </a:r>
            <a:r>
              <a:rPr lang="en-US" altLang="en-US" sz="2800" dirty="0">
                <a:solidFill>
                  <a:srgbClr val="FF0000"/>
                </a:solidFill>
                <a:cs typeface="Times New Roman" panose="02020603050405020304" pitchFamily="18" charset="0"/>
              </a:rPr>
              <a:t>K</a:t>
            </a:r>
          </a:p>
          <a:p>
            <a:endParaRPr lang="en-US" dirty="0"/>
          </a:p>
        </p:txBody>
      </p:sp>
      <p:pic>
        <p:nvPicPr>
          <p:cNvPr id="5" name="Content Placeholder 3"/>
          <p:cNvPicPr>
            <a:picLocks noGrp="1" noChangeAspect="1"/>
          </p:cNvPicPr>
          <p:nvPr>
            <p:ph idx="1"/>
          </p:nvPr>
        </p:nvPicPr>
        <p:blipFill rotWithShape="1">
          <a:blip r:embed="rId3"/>
          <a:srcRect l="37247" t="25838" r="17869" b="9840"/>
          <a:stretch/>
        </p:blipFill>
        <p:spPr>
          <a:xfrm>
            <a:off x="8305800" y="819543"/>
            <a:ext cx="2763191" cy="2474919"/>
          </a:xfrm>
          <a:prstGeom prst="rect">
            <a:avLst/>
          </a:prstGeom>
        </p:spPr>
      </p:pic>
      <p:pic>
        <p:nvPicPr>
          <p:cNvPr id="6" name="Picture 5"/>
          <p:cNvPicPr>
            <a:picLocks noChangeAspect="1"/>
          </p:cNvPicPr>
          <p:nvPr/>
        </p:nvPicPr>
        <p:blipFill rotWithShape="1">
          <a:blip r:embed="rId4"/>
          <a:srcRect l="29060" t="23808" r="28540" b="12618"/>
          <a:stretch/>
        </p:blipFill>
        <p:spPr>
          <a:xfrm>
            <a:off x="7206343" y="3363117"/>
            <a:ext cx="3716584" cy="3320331"/>
          </a:xfrm>
          <a:prstGeom prst="rect">
            <a:avLst/>
          </a:prstGeom>
        </p:spPr>
      </p:pic>
    </p:spTree>
    <p:extLst>
      <p:ext uri="{BB962C8B-B14F-4D97-AF65-F5344CB8AC3E}">
        <p14:creationId xmlns:p14="http://schemas.microsoft.com/office/powerpoint/2010/main" val="21861979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0"/>
            <a:ext cx="2745318" cy="750888"/>
          </a:xfrm>
        </p:spPr>
        <p:txBody>
          <a:bodyPr/>
          <a:lstStyle/>
          <a:p>
            <a:pPr algn="ctr"/>
            <a:r>
              <a:rPr lang="en-US" dirty="0" smtClean="0">
                <a:cs typeface="Calibri"/>
              </a:rPr>
              <a:t>Case #1</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1190501" y="1876648"/>
            <a:ext cx="6781800" cy="359638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cs typeface="Calibri" panose="020F0502020204030204" pitchFamily="34" charset="0"/>
              </a:rPr>
              <a:t>You administer PCC, take patient to OR urgently for repair.  Not an easy case, you rupture an iliac and have to stent and it takes much longer than elective case, but ultimately technically successful. </a:t>
            </a:r>
          </a:p>
          <a:p>
            <a:pPr marL="0" indent="0">
              <a:buFont typeface="Arial"/>
              <a:buNone/>
            </a:pPr>
            <a:endParaRPr lang="en-US" dirty="0">
              <a:cs typeface="Calibri" panose="020F0502020204030204" pitchFamily="34" charset="0"/>
            </a:endParaRPr>
          </a:p>
          <a:p>
            <a:pPr marL="0" indent="0">
              <a:buFont typeface="Arial"/>
              <a:buNone/>
            </a:pPr>
            <a:r>
              <a:rPr lang="en-US" dirty="0" smtClean="0">
                <a:cs typeface="Calibri" panose="020F0502020204030204" pitchFamily="34" charset="0"/>
              </a:rPr>
              <a:t>Total EBL 500cc and 2u </a:t>
            </a:r>
            <a:r>
              <a:rPr lang="en-US" dirty="0" err="1" smtClean="0">
                <a:cs typeface="Calibri" panose="020F0502020204030204" pitchFamily="34" charset="0"/>
              </a:rPr>
              <a:t>prbcs</a:t>
            </a:r>
            <a:r>
              <a:rPr lang="en-US" dirty="0" smtClean="0">
                <a:cs typeface="Calibri" panose="020F0502020204030204" pitchFamily="34" charset="0"/>
              </a:rPr>
              <a:t> given.</a:t>
            </a:r>
          </a:p>
          <a:p>
            <a:pPr marL="0" indent="0">
              <a:buFont typeface="Arial"/>
              <a:buNone/>
            </a:pPr>
            <a:endParaRPr lang="en-US" dirty="0">
              <a:cs typeface="Calibri" panose="020F0502020204030204" pitchFamily="34" charset="0"/>
            </a:endParaRPr>
          </a:p>
          <a:p>
            <a:pPr marL="0" indent="0">
              <a:buFont typeface="Arial"/>
              <a:buNone/>
            </a:pPr>
            <a:r>
              <a:rPr lang="en-US" dirty="0" smtClean="0">
                <a:cs typeface="Calibri" panose="020F0502020204030204" pitchFamily="34" charset="0"/>
              </a:rPr>
              <a:t>High fives all around. </a:t>
            </a:r>
          </a:p>
          <a:p>
            <a:pPr marL="0" indent="0">
              <a:buFont typeface="Arial"/>
              <a:buNone/>
            </a:pPr>
            <a:endParaRPr lang="en-US" dirty="0">
              <a:cs typeface="Calibri" panose="020F0502020204030204" pitchFamily="34" charset="0"/>
            </a:endParaRPr>
          </a:p>
          <a:p>
            <a:pPr marL="0" indent="0">
              <a:buFont typeface="Arial"/>
              <a:buNone/>
            </a:pPr>
            <a:endParaRPr lang="en-US" dirty="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762" y="855439"/>
            <a:ext cx="3759200" cy="2819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762" y="3779390"/>
            <a:ext cx="3759200" cy="2819400"/>
          </a:xfrm>
          <a:prstGeom prst="rect">
            <a:avLst/>
          </a:prstGeom>
        </p:spPr>
      </p:pic>
      <p:cxnSp>
        <p:nvCxnSpPr>
          <p:cNvPr id="7" name="Straight Arrow Connector 6"/>
          <p:cNvCxnSpPr/>
          <p:nvPr/>
        </p:nvCxnSpPr>
        <p:spPr>
          <a:xfrm flipH="1">
            <a:off x="10363200" y="1417638"/>
            <a:ext cx="6096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8061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2758" y="0"/>
            <a:ext cx="2436560" cy="750888"/>
          </a:xfrm>
        </p:spPr>
        <p:txBody>
          <a:bodyPr/>
          <a:lstStyle/>
          <a:p>
            <a:pPr algn="ctr"/>
            <a:r>
              <a:rPr lang="en-US" dirty="0" smtClean="0">
                <a:cs typeface="Calibri"/>
              </a:rPr>
              <a:t>Case #1</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1326078" y="1148938"/>
            <a:ext cx="11049000" cy="1828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cs typeface="Calibri" panose="020F0502020204030204" pitchFamily="34" charset="0"/>
            </a:endParaRPr>
          </a:p>
          <a:p>
            <a:pPr marL="0" indent="0">
              <a:buFont typeface="Arial"/>
              <a:buNone/>
            </a:pPr>
            <a:r>
              <a:rPr lang="en-US" dirty="0" smtClean="0">
                <a:cs typeface="Calibri" panose="020F0502020204030204" pitchFamily="34" charset="0"/>
              </a:rPr>
              <a:t>You go to pull sheaths and there is excessive bleeding from around sheath and in soft tissue.  What is happening?</a:t>
            </a:r>
          </a:p>
        </p:txBody>
      </p:sp>
      <p:sp>
        <p:nvSpPr>
          <p:cNvPr id="3" name="TextBox 2"/>
          <p:cNvSpPr txBox="1"/>
          <p:nvPr/>
        </p:nvSpPr>
        <p:spPr>
          <a:xfrm>
            <a:off x="2438400" y="3258787"/>
            <a:ext cx="9073318" cy="1815882"/>
          </a:xfrm>
          <a:prstGeom prst="rect">
            <a:avLst/>
          </a:prstGeom>
          <a:noFill/>
        </p:spPr>
        <p:txBody>
          <a:bodyPr wrap="none" rtlCol="0">
            <a:spAutoFit/>
          </a:bodyPr>
          <a:lstStyle/>
          <a:p>
            <a:pPr marL="342900" indent="-342900">
              <a:buAutoNum type="arabicPeriod"/>
            </a:pPr>
            <a:r>
              <a:rPr lang="en-US" sz="2800" dirty="0" smtClean="0"/>
              <a:t>Patient is in DIC</a:t>
            </a:r>
          </a:p>
          <a:p>
            <a:pPr marL="342900" indent="-342900">
              <a:buAutoNum type="arabicPeriod"/>
            </a:pPr>
            <a:r>
              <a:rPr lang="en-US" sz="2800" dirty="0" smtClean="0"/>
              <a:t>Low platelets from heparin induced thrombocytopenia</a:t>
            </a:r>
          </a:p>
          <a:p>
            <a:pPr marL="342900" indent="-342900">
              <a:buAutoNum type="arabicPeriod"/>
            </a:pPr>
            <a:r>
              <a:rPr lang="en-US" sz="2800" dirty="0" smtClean="0"/>
              <a:t>PCC inadequately dosed</a:t>
            </a:r>
          </a:p>
          <a:p>
            <a:pPr marL="342900" indent="-342900">
              <a:buAutoNum type="arabicPeriod"/>
            </a:pPr>
            <a:r>
              <a:rPr lang="en-US" sz="2800" dirty="0" smtClean="0"/>
              <a:t>Transfusion coagulopathy</a:t>
            </a:r>
            <a:endParaRPr lang="en-US" sz="2800" dirty="0"/>
          </a:p>
        </p:txBody>
      </p:sp>
    </p:spTree>
    <p:extLst>
      <p:ext uri="{BB962C8B-B14F-4D97-AF65-F5344CB8AC3E}">
        <p14:creationId xmlns:p14="http://schemas.microsoft.com/office/powerpoint/2010/main" val="5217497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8919" y="0"/>
            <a:ext cx="5690399" cy="750888"/>
          </a:xfrm>
        </p:spPr>
        <p:txBody>
          <a:bodyPr>
            <a:normAutofit/>
          </a:bodyPr>
          <a:lstStyle/>
          <a:p>
            <a:pPr algn="ctr"/>
            <a:r>
              <a:rPr lang="en-US" dirty="0" smtClean="0">
                <a:cs typeface="Calibri"/>
              </a:rPr>
              <a:t>Using PCC: practical points</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1373718" y="1647495"/>
            <a:ext cx="10515600" cy="359638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t>PCC has “worn off”…</a:t>
            </a:r>
          </a:p>
          <a:p>
            <a:pPr marL="285750" indent="-285750">
              <a:buFont typeface="Arial" panose="020B0604020202020204" pitchFamily="34" charset="0"/>
              <a:buChar char="•"/>
            </a:pPr>
            <a:r>
              <a:rPr lang="en-US" dirty="0" smtClean="0"/>
              <a:t>Only </a:t>
            </a:r>
            <a:r>
              <a:rPr lang="en-US" dirty="0"/>
              <a:t>good as your shortest ½ life – FVII ~6 </a:t>
            </a:r>
            <a:r>
              <a:rPr lang="en-US" dirty="0" smtClean="0"/>
              <a:t>hours.</a:t>
            </a:r>
          </a:p>
          <a:p>
            <a:pPr marL="285750" indent="-285750">
              <a:buFont typeface="Arial" panose="020B0604020202020204" pitchFamily="34" charset="0"/>
              <a:buChar char="•"/>
            </a:pPr>
            <a:r>
              <a:rPr lang="en-US" dirty="0" smtClean="0"/>
              <a:t>If still operating at this time point, consider rechecking coagulation parameters and </a:t>
            </a:r>
            <a:r>
              <a:rPr lang="en-US" dirty="0" err="1" smtClean="0"/>
              <a:t>redosing</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But beware…</a:t>
            </a:r>
            <a:endParaRPr lang="en-US" dirty="0"/>
          </a:p>
          <a:p>
            <a:pPr marL="285750" indent="-285750">
              <a:buFont typeface="Arial" panose="020B0604020202020204" pitchFamily="34" charset="0"/>
              <a:buChar char="•"/>
            </a:pPr>
            <a:r>
              <a:rPr lang="en-US" dirty="0"/>
              <a:t>Repeat dosing can lead to accumulation of FII (thrombin) t1/2 ~</a:t>
            </a:r>
            <a:r>
              <a:rPr lang="en-US" dirty="0" smtClean="0"/>
              <a:t>60-72h – this can cause vessel/graft thrombosis.</a:t>
            </a:r>
            <a:endParaRPr lang="en-US" dirty="0"/>
          </a:p>
          <a:p>
            <a:pPr marL="0" indent="0">
              <a:buFont typeface="Arial"/>
              <a:buNone/>
            </a:pPr>
            <a:endParaRPr lang="en-US" dirty="0">
              <a:cs typeface="Calibri" panose="020F0502020204030204" pitchFamily="34" charset="0"/>
            </a:endParaRPr>
          </a:p>
        </p:txBody>
      </p:sp>
    </p:spTree>
    <p:extLst>
      <p:ext uri="{BB962C8B-B14F-4D97-AF65-F5344CB8AC3E}">
        <p14:creationId xmlns:p14="http://schemas.microsoft.com/office/powerpoint/2010/main" val="424212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0223" y="0"/>
            <a:ext cx="3719095" cy="750888"/>
          </a:xfrm>
        </p:spPr>
        <p:txBody>
          <a:bodyPr/>
          <a:lstStyle/>
          <a:p>
            <a:pPr algn="ctr"/>
            <a:r>
              <a:rPr lang="en-US" dirty="0" smtClean="0">
                <a:cs typeface="Calibri"/>
              </a:rPr>
              <a:t>Case #1</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1254825" y="1232066"/>
            <a:ext cx="11049000" cy="1828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cs typeface="Calibri" panose="020F0502020204030204" pitchFamily="34" charset="0"/>
            </a:endParaRPr>
          </a:p>
          <a:p>
            <a:pPr marL="0" indent="0">
              <a:buFont typeface="Arial"/>
              <a:buNone/>
            </a:pPr>
            <a:r>
              <a:rPr lang="en-US" dirty="0" smtClean="0">
                <a:cs typeface="Calibri" panose="020F0502020204030204" pitchFamily="34" charset="0"/>
              </a:rPr>
              <a:t>You go to pull sheaths and there is excessive bleeding from around sheath and in soft tissue.  What is happening?</a:t>
            </a:r>
          </a:p>
        </p:txBody>
      </p:sp>
      <p:sp>
        <p:nvSpPr>
          <p:cNvPr id="3" name="TextBox 2"/>
          <p:cNvSpPr txBox="1"/>
          <p:nvPr/>
        </p:nvSpPr>
        <p:spPr>
          <a:xfrm>
            <a:off x="2355273" y="3401291"/>
            <a:ext cx="9073318" cy="1815882"/>
          </a:xfrm>
          <a:prstGeom prst="rect">
            <a:avLst/>
          </a:prstGeom>
          <a:noFill/>
        </p:spPr>
        <p:txBody>
          <a:bodyPr wrap="none" rtlCol="0">
            <a:spAutoFit/>
          </a:bodyPr>
          <a:lstStyle/>
          <a:p>
            <a:pPr marL="342900" indent="-342900">
              <a:buAutoNum type="arabicPeriod"/>
            </a:pPr>
            <a:r>
              <a:rPr lang="en-US" sz="2800" dirty="0" smtClean="0"/>
              <a:t>Patient is in DIC </a:t>
            </a:r>
          </a:p>
          <a:p>
            <a:pPr marL="342900" indent="-342900">
              <a:buAutoNum type="arabicPeriod"/>
            </a:pPr>
            <a:r>
              <a:rPr lang="en-US" sz="2800" dirty="0" smtClean="0"/>
              <a:t>Low platelets from heparin induced thrombocytopenia</a:t>
            </a:r>
          </a:p>
          <a:p>
            <a:pPr marL="342900" indent="-342900">
              <a:buAutoNum type="arabicPeriod"/>
            </a:pPr>
            <a:r>
              <a:rPr lang="en-US" sz="2800" dirty="0" smtClean="0">
                <a:solidFill>
                  <a:srgbClr val="FF0000"/>
                </a:solidFill>
              </a:rPr>
              <a:t>PCC inadequately dosed – re-dose or give FFP</a:t>
            </a:r>
          </a:p>
          <a:p>
            <a:pPr marL="342900" indent="-342900">
              <a:buAutoNum type="arabicPeriod"/>
            </a:pPr>
            <a:r>
              <a:rPr lang="en-US" sz="2800" dirty="0" smtClean="0"/>
              <a:t>Transfusion coagulopathy</a:t>
            </a:r>
            <a:endParaRPr lang="en-US" sz="2800" dirty="0"/>
          </a:p>
        </p:txBody>
      </p:sp>
    </p:spTree>
    <p:extLst>
      <p:ext uri="{BB962C8B-B14F-4D97-AF65-F5344CB8AC3E}">
        <p14:creationId xmlns:p14="http://schemas.microsoft.com/office/powerpoint/2010/main" val="26220945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0239" y="0"/>
            <a:ext cx="3149079" cy="750888"/>
          </a:xfrm>
        </p:spPr>
        <p:txBody>
          <a:bodyPr/>
          <a:lstStyle/>
          <a:p>
            <a:pPr algn="ctr"/>
            <a:r>
              <a:rPr lang="en-US" dirty="0" smtClean="0">
                <a:cs typeface="Calibri"/>
              </a:rPr>
              <a:t>Case #2</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1191160" y="2428873"/>
            <a:ext cx="6629400" cy="236537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dirty="0" smtClean="0">
                <a:cs typeface="Times New Roman" panose="02020603050405020304" pitchFamily="18" charset="0"/>
              </a:rPr>
              <a:t>62 </a:t>
            </a:r>
            <a:r>
              <a:rPr lang="en-US" altLang="en-US" dirty="0" err="1">
                <a:cs typeface="Times New Roman" panose="02020603050405020304" pitchFamily="18" charset="0"/>
              </a:rPr>
              <a:t>yo</a:t>
            </a:r>
            <a:r>
              <a:rPr lang="en-US" altLang="en-US" dirty="0">
                <a:cs typeface="Times New Roman" panose="02020603050405020304" pitchFamily="18" charset="0"/>
              </a:rPr>
              <a:t> male with </a:t>
            </a:r>
            <a:r>
              <a:rPr lang="en-US" altLang="en-US" dirty="0" smtClean="0">
                <a:cs typeface="Times New Roman" panose="02020603050405020304" pitchFamily="18" charset="0"/>
              </a:rPr>
              <a:t>atrial fibrillation </a:t>
            </a:r>
            <a:r>
              <a:rPr lang="en-US" altLang="en-US" dirty="0">
                <a:cs typeface="Times New Roman" panose="02020603050405020304" pitchFamily="18" charset="0"/>
              </a:rPr>
              <a:t>on d</a:t>
            </a:r>
            <a:r>
              <a:rPr lang="en-US" altLang="en-US" dirty="0" smtClean="0">
                <a:cs typeface="Times New Roman" panose="02020603050405020304" pitchFamily="18" charset="0"/>
              </a:rPr>
              <a:t>abigatran (</a:t>
            </a:r>
            <a:r>
              <a:rPr lang="en-US" altLang="en-US" dirty="0" err="1" smtClean="0">
                <a:cs typeface="Times New Roman" panose="02020603050405020304" pitchFamily="18" charset="0"/>
              </a:rPr>
              <a:t>Pradaxa</a:t>
            </a:r>
            <a:r>
              <a:rPr lang="en-US" altLang="en-US" dirty="0" smtClean="0">
                <a:cs typeface="Times New Roman" panose="02020603050405020304" pitchFamily="18" charset="0"/>
              </a:rPr>
              <a:t>) took 2 hours ago </a:t>
            </a:r>
            <a:r>
              <a:rPr lang="en-US" altLang="en-US" dirty="0">
                <a:cs typeface="Times New Roman" panose="02020603050405020304" pitchFamily="18" charset="0"/>
              </a:rPr>
              <a:t>presents </a:t>
            </a:r>
            <a:r>
              <a:rPr lang="en-US" altLang="en-US" dirty="0" smtClean="0">
                <a:cs typeface="Times New Roman" panose="02020603050405020304" pitchFamily="18" charset="0"/>
              </a:rPr>
              <a:t>following MVC; hypotensive BP 50-70s in the CT scanner.</a:t>
            </a:r>
          </a:p>
          <a:p>
            <a:pPr marL="0" indent="0">
              <a:buNone/>
            </a:pPr>
            <a:endParaRPr lang="en-US" altLang="en-US" dirty="0">
              <a:cs typeface="Times New Roman" panose="02020603050405020304" pitchFamily="18" charset="0"/>
            </a:endParaRPr>
          </a:p>
          <a:p>
            <a:pPr marL="0" indent="0">
              <a:buFont typeface="Arial"/>
              <a:buNone/>
            </a:pPr>
            <a:endParaRPr lang="en-US" dirty="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7241568" y="1559714"/>
            <a:ext cx="4648200" cy="4404141"/>
          </a:xfrm>
          <a:prstGeom prst="rect">
            <a:avLst/>
          </a:prstGeom>
        </p:spPr>
      </p:pic>
      <p:cxnSp>
        <p:nvCxnSpPr>
          <p:cNvPr id="6" name="Straight Arrow Connector 5"/>
          <p:cNvCxnSpPr/>
          <p:nvPr/>
        </p:nvCxnSpPr>
        <p:spPr>
          <a:xfrm>
            <a:off x="8947011" y="2933700"/>
            <a:ext cx="304800" cy="22859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a:off x="8740767" y="3279032"/>
            <a:ext cx="304800" cy="22859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8626377" y="3647485"/>
            <a:ext cx="304800" cy="22859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H="1">
            <a:off x="9857578" y="2971800"/>
            <a:ext cx="457200" cy="152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flipV="1">
            <a:off x="9430820" y="4419600"/>
            <a:ext cx="134848" cy="228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H="1">
            <a:off x="9965774" y="3124200"/>
            <a:ext cx="609600" cy="44708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H="1">
            <a:off x="10086178" y="3393331"/>
            <a:ext cx="304800" cy="53200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541847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4597" y="0"/>
            <a:ext cx="3754721" cy="750888"/>
          </a:xfrm>
        </p:spPr>
        <p:txBody>
          <a:bodyPr/>
          <a:lstStyle/>
          <a:p>
            <a:pPr algn="ctr"/>
            <a:r>
              <a:rPr lang="en-US" dirty="0" smtClean="0">
                <a:cs typeface="Calibri"/>
              </a:rPr>
              <a:t>Case #2</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1238003" y="1527957"/>
            <a:ext cx="4842164" cy="42672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2400" dirty="0" smtClean="0">
                <a:cs typeface="Times New Roman" panose="02020603050405020304" pitchFamily="18" charset="0"/>
              </a:rPr>
              <a:t>Diagnosis: ruptured AAA + MVC</a:t>
            </a:r>
          </a:p>
          <a:p>
            <a:pPr marL="0" indent="0">
              <a:buNone/>
            </a:pPr>
            <a:endParaRPr lang="en-US" altLang="en-US" sz="2400" dirty="0">
              <a:cs typeface="Times New Roman" panose="02020603050405020304" pitchFamily="18" charset="0"/>
            </a:endParaRPr>
          </a:p>
          <a:p>
            <a:pPr marL="0" indent="0">
              <a:buNone/>
            </a:pPr>
            <a:r>
              <a:rPr lang="en-US" altLang="en-US" sz="2400" dirty="0" smtClean="0">
                <a:cs typeface="Times New Roman" panose="02020603050405020304" pitchFamily="18" charset="0"/>
              </a:rPr>
              <a:t>What is your reversal strategy?</a:t>
            </a:r>
          </a:p>
          <a:p>
            <a:pPr marL="514350" indent="-514350">
              <a:buAutoNum type="arabicPeriod"/>
            </a:pPr>
            <a:r>
              <a:rPr lang="en-US" altLang="en-US" sz="2400" dirty="0" smtClean="0">
                <a:cs typeface="Times New Roman" panose="02020603050405020304" pitchFamily="18" charset="0"/>
              </a:rPr>
              <a:t>PCC + </a:t>
            </a:r>
            <a:r>
              <a:rPr lang="en-US" altLang="en-US" sz="2400" dirty="0" err="1" smtClean="0">
                <a:cs typeface="Times New Roman" panose="02020603050405020304" pitchFamily="18" charset="0"/>
              </a:rPr>
              <a:t>Vit</a:t>
            </a:r>
            <a:r>
              <a:rPr lang="en-US" altLang="en-US" sz="2400" dirty="0" smtClean="0">
                <a:cs typeface="Times New Roman" panose="02020603050405020304" pitchFamily="18" charset="0"/>
              </a:rPr>
              <a:t> K</a:t>
            </a:r>
          </a:p>
          <a:p>
            <a:pPr marL="514350" indent="-514350">
              <a:buAutoNum type="arabicPeriod"/>
            </a:pPr>
            <a:r>
              <a:rPr lang="en-US" sz="2400" dirty="0" err="1" smtClean="0">
                <a:cs typeface="Calibri" panose="020F0502020204030204" pitchFamily="34" charset="0"/>
              </a:rPr>
              <a:t>Idarucizumab</a:t>
            </a:r>
            <a:endParaRPr lang="en-US" sz="2400" dirty="0" smtClean="0">
              <a:cs typeface="Calibri" panose="020F0502020204030204" pitchFamily="34" charset="0"/>
            </a:endParaRPr>
          </a:p>
          <a:p>
            <a:pPr marL="514350" indent="-514350">
              <a:buAutoNum type="arabicPeriod"/>
            </a:pPr>
            <a:r>
              <a:rPr lang="en-US" altLang="en-US" sz="2400" dirty="0" smtClean="0">
                <a:cs typeface="Calibri" panose="020F0502020204030204" pitchFamily="34" charset="0"/>
              </a:rPr>
              <a:t>Dialysis</a:t>
            </a:r>
          </a:p>
          <a:p>
            <a:pPr marL="0" indent="0">
              <a:buNone/>
            </a:pPr>
            <a:r>
              <a:rPr lang="en-US" sz="2400" dirty="0" smtClean="0">
                <a:cs typeface="Calibri" panose="020F0502020204030204" pitchFamily="34" charset="0"/>
              </a:rPr>
              <a:t>4. 	</a:t>
            </a:r>
            <a:r>
              <a:rPr lang="en-GB" altLang="en-US" sz="2400" dirty="0" err="1" smtClean="0">
                <a:cs typeface="Times New Roman" panose="02020603050405020304" pitchFamily="18" charset="0"/>
              </a:rPr>
              <a:t>Andexanet</a:t>
            </a:r>
            <a:r>
              <a:rPr lang="en-GB" altLang="en-US" sz="2400" dirty="0" smtClean="0">
                <a:cs typeface="Times New Roman" panose="02020603050405020304" pitchFamily="18" charset="0"/>
              </a:rPr>
              <a:t> </a:t>
            </a:r>
            <a:r>
              <a:rPr lang="en-GB" altLang="en-US" sz="2400" dirty="0">
                <a:cs typeface="Times New Roman" panose="02020603050405020304" pitchFamily="18" charset="0"/>
              </a:rPr>
              <a:t>Alfa </a:t>
            </a:r>
            <a:endParaRPr lang="en-US" sz="2400" dirty="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6215741" y="1527957"/>
            <a:ext cx="5891165" cy="3910941"/>
          </a:xfrm>
          <a:prstGeom prst="rect">
            <a:avLst/>
          </a:prstGeom>
        </p:spPr>
      </p:pic>
    </p:spTree>
    <p:extLst>
      <p:ext uri="{BB962C8B-B14F-4D97-AF65-F5344CB8AC3E}">
        <p14:creationId xmlns:p14="http://schemas.microsoft.com/office/powerpoint/2010/main" val="623165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419100" y="1981200"/>
            <a:ext cx="11353800" cy="3596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lang="en-US" noProof="0" dirty="0" smtClean="0">
              <a:solidFill>
                <a:prstClr val="black"/>
              </a:solidFill>
              <a:latin typeface="Arial"/>
              <a:cs typeface="Calibri" panose="020F0502020204030204" pitchFamily="34" charset="0"/>
            </a:endParaRPr>
          </a:p>
        </p:txBody>
      </p:sp>
      <p:pic>
        <p:nvPicPr>
          <p:cNvPr id="8" name="Picture 7"/>
          <p:cNvPicPr>
            <a:picLocks noChangeAspect="1"/>
          </p:cNvPicPr>
          <p:nvPr/>
        </p:nvPicPr>
        <p:blipFill>
          <a:blip r:embed="rId3"/>
          <a:stretch>
            <a:fillRect/>
          </a:stretch>
        </p:blipFill>
        <p:spPr>
          <a:xfrm>
            <a:off x="1126551" y="23119"/>
            <a:ext cx="6777165" cy="2090737"/>
          </a:xfrm>
          <a:prstGeom prst="rect">
            <a:avLst/>
          </a:prstGeom>
          <a:ln>
            <a:solidFill>
              <a:schemeClr val="tx1"/>
            </a:solidFill>
          </a:ln>
        </p:spPr>
      </p:pic>
      <p:sp>
        <p:nvSpPr>
          <p:cNvPr id="9" name="TextBox 8"/>
          <p:cNvSpPr txBox="1"/>
          <p:nvPr/>
        </p:nvSpPr>
        <p:spPr>
          <a:xfrm>
            <a:off x="1282534" y="2246512"/>
            <a:ext cx="6947065" cy="4401205"/>
          </a:xfrm>
          <a:prstGeom prst="rect">
            <a:avLst/>
          </a:prstGeom>
          <a:noFill/>
        </p:spPr>
        <p:txBody>
          <a:bodyPr wrap="square" rtlCol="0">
            <a:spAutoFit/>
          </a:bodyPr>
          <a:lstStyle/>
          <a:p>
            <a:r>
              <a:rPr lang="en-US" sz="2400" dirty="0" smtClean="0"/>
              <a:t>Median cost 30 day supply:</a:t>
            </a:r>
          </a:p>
          <a:p>
            <a:endParaRPr lang="en-US" sz="2400" dirty="0"/>
          </a:p>
          <a:p>
            <a:r>
              <a:rPr lang="en-US" sz="2400" dirty="0" smtClean="0"/>
              <a:t>DOACs $317</a:t>
            </a:r>
          </a:p>
          <a:p>
            <a:endParaRPr lang="en-US" sz="2400" dirty="0" smtClean="0"/>
          </a:p>
          <a:p>
            <a:r>
              <a:rPr lang="en-US" sz="2400" dirty="0" smtClean="0"/>
              <a:t>VKA $8</a:t>
            </a:r>
          </a:p>
          <a:p>
            <a:endParaRPr lang="en-US" sz="2400" dirty="0"/>
          </a:p>
          <a:p>
            <a:r>
              <a:rPr lang="en-US" sz="3200" dirty="0" smtClean="0">
                <a:solidFill>
                  <a:srgbClr val="FF0000"/>
                </a:solidFill>
              </a:rPr>
              <a:t>30 day supply of DOAC 40xs &gt;&gt; VKAs</a:t>
            </a:r>
          </a:p>
          <a:p>
            <a:endParaRPr lang="en-US" dirty="0"/>
          </a:p>
          <a:p>
            <a:endParaRPr lang="en-US" dirty="0" smtClean="0"/>
          </a:p>
          <a:p>
            <a:endParaRPr lang="en-US" dirty="0"/>
          </a:p>
          <a:p>
            <a:endParaRPr lang="en-US" dirty="0" smtClean="0"/>
          </a:p>
        </p:txBody>
      </p:sp>
      <p:pic>
        <p:nvPicPr>
          <p:cNvPr id="5122" name="Picture 2" descr="Image result for money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3716" y="2246512"/>
            <a:ext cx="3974020" cy="281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5211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ANTICOAGULATION ASSESSMENT</a:t>
            </a:r>
          </a:p>
        </p:txBody>
      </p:sp>
      <p:sp>
        <p:nvSpPr>
          <p:cNvPr id="3" name="Content Placeholder 2"/>
          <p:cNvSpPr>
            <a:spLocks noGrp="1"/>
          </p:cNvSpPr>
          <p:nvPr>
            <p:ph idx="1"/>
          </p:nvPr>
        </p:nvSpPr>
        <p:spPr>
          <a:xfrm>
            <a:off x="1373717" y="750888"/>
            <a:ext cx="10515601" cy="4419600"/>
          </a:xfrm>
        </p:spPr>
        <p:txBody>
          <a:bodyPr/>
          <a:lstStyle/>
          <a:p>
            <a:r>
              <a:rPr lang="en-US" sz="1600" u="sng" dirty="0" smtClean="0"/>
              <a:t>Dabigatran</a:t>
            </a:r>
            <a:endParaRPr lang="en-US" sz="1600" dirty="0"/>
          </a:p>
          <a:p>
            <a:pPr lvl="1"/>
            <a:r>
              <a:rPr lang="en-US" sz="1600" dirty="0"/>
              <a:t>Half life: 12 to 17 hours</a:t>
            </a:r>
          </a:p>
          <a:p>
            <a:pPr lvl="1"/>
            <a:r>
              <a:rPr lang="en-US" sz="1600" dirty="0"/>
              <a:t>Fully Resolved: 2.5 - 3.5 days </a:t>
            </a:r>
          </a:p>
          <a:p>
            <a:r>
              <a:rPr lang="en-US" sz="1600" u="sng" dirty="0" err="1" smtClean="0"/>
              <a:t>Rivaroxaban</a:t>
            </a:r>
            <a:r>
              <a:rPr lang="en-US" sz="1600" dirty="0" smtClean="0"/>
              <a:t> </a:t>
            </a:r>
            <a:endParaRPr lang="en-US" sz="1600" dirty="0"/>
          </a:p>
          <a:p>
            <a:pPr lvl="1"/>
            <a:r>
              <a:rPr lang="en-US" sz="1600" dirty="0"/>
              <a:t> Half life: 5 to 9 hours</a:t>
            </a:r>
          </a:p>
          <a:p>
            <a:pPr lvl="1"/>
            <a:r>
              <a:rPr lang="en-US" sz="1600" dirty="0"/>
              <a:t>Fully Resolved: 1 – 2 days</a:t>
            </a:r>
          </a:p>
          <a:p>
            <a:r>
              <a:rPr lang="en-US" sz="1600" u="sng" dirty="0" err="1" smtClean="0"/>
              <a:t>Apixaban</a:t>
            </a:r>
            <a:endParaRPr lang="en-US" sz="1600" dirty="0"/>
          </a:p>
          <a:p>
            <a:pPr lvl="1"/>
            <a:r>
              <a:rPr lang="en-US" sz="1600" dirty="0"/>
              <a:t>Half life: 8 to 15 hours</a:t>
            </a:r>
          </a:p>
          <a:p>
            <a:pPr lvl="1"/>
            <a:r>
              <a:rPr lang="en-US" sz="1600" dirty="0"/>
              <a:t>Fully Resolved: 1.5- 3  days </a:t>
            </a:r>
          </a:p>
          <a:p>
            <a:r>
              <a:rPr lang="en-US" sz="1600" u="sng" dirty="0" err="1" smtClean="0"/>
              <a:t>Edoxaban</a:t>
            </a:r>
            <a:r>
              <a:rPr lang="en-US" sz="1600" dirty="0" smtClean="0"/>
              <a:t>  </a:t>
            </a:r>
            <a:endParaRPr lang="en-US" sz="1600" dirty="0"/>
          </a:p>
          <a:p>
            <a:pPr lvl="1"/>
            <a:r>
              <a:rPr lang="en-US" sz="1600" dirty="0"/>
              <a:t>Half life: 6 to 11 hours</a:t>
            </a:r>
          </a:p>
          <a:p>
            <a:pPr lvl="1"/>
            <a:r>
              <a:rPr lang="en-US" sz="1600" dirty="0"/>
              <a:t>Fully Resolved:  1.3 to 2  days</a:t>
            </a:r>
          </a:p>
          <a:p>
            <a:r>
              <a:rPr lang="en-US" sz="1600" u="sng" dirty="0"/>
              <a:t>Betrixaban</a:t>
            </a:r>
            <a:r>
              <a:rPr lang="en-US" sz="1600" dirty="0"/>
              <a:t> </a:t>
            </a:r>
          </a:p>
          <a:p>
            <a:pPr lvl="1"/>
            <a:r>
              <a:rPr lang="en-US" sz="1600" dirty="0"/>
              <a:t>Half life: 19 to 27 hours</a:t>
            </a:r>
          </a:p>
          <a:p>
            <a:pPr lvl="1"/>
            <a:r>
              <a:rPr lang="en-US" sz="1600" dirty="0"/>
              <a:t>Fully resolved:  4 to 5.5 days</a:t>
            </a:r>
          </a:p>
          <a:p>
            <a:endParaRPr lang="en-US" dirty="0"/>
          </a:p>
        </p:txBody>
      </p:sp>
      <p:pic>
        <p:nvPicPr>
          <p:cNvPr id="4" name="Picture 3">
            <a:extLst>
              <a:ext uri="{FF2B5EF4-FFF2-40B4-BE49-F238E27FC236}">
                <a16:creationId xmlns:a16="http://schemas.microsoft.com/office/drawing/2014/main" id="{F1C93F19-6283-D446-B6D8-50EC09EE13C6}"/>
              </a:ext>
            </a:extLst>
          </p:cNvPr>
          <p:cNvPicPr>
            <a:picLocks noChangeAspect="1"/>
          </p:cNvPicPr>
          <p:nvPr/>
        </p:nvPicPr>
        <p:blipFill>
          <a:blip r:embed="rId2"/>
          <a:stretch>
            <a:fillRect/>
          </a:stretch>
        </p:blipFill>
        <p:spPr>
          <a:xfrm>
            <a:off x="1256769" y="6264612"/>
            <a:ext cx="2926118" cy="487957"/>
          </a:xfrm>
          <a:prstGeom prst="rect">
            <a:avLst/>
          </a:prstGeom>
        </p:spPr>
      </p:pic>
    </p:spTree>
    <p:extLst>
      <p:ext uri="{BB962C8B-B14F-4D97-AF65-F5344CB8AC3E}">
        <p14:creationId xmlns:p14="http://schemas.microsoft.com/office/powerpoint/2010/main" val="2865302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7B52B-686E-E14C-844F-7950CC490C4F}"/>
              </a:ext>
            </a:extLst>
          </p:cNvPr>
          <p:cNvSpPr>
            <a:spLocks noGrp="1"/>
          </p:cNvSpPr>
          <p:nvPr>
            <p:ph type="title"/>
          </p:nvPr>
        </p:nvSpPr>
        <p:spPr/>
        <p:txBody>
          <a:bodyPr/>
          <a:lstStyle/>
          <a:p>
            <a:r>
              <a:rPr lang="en-US" dirty="0"/>
              <a:t>Renal and Hepatic Function Assessment</a:t>
            </a:r>
          </a:p>
        </p:txBody>
      </p:sp>
      <p:sp>
        <p:nvSpPr>
          <p:cNvPr id="3" name="Content Placeholder 2">
            <a:extLst>
              <a:ext uri="{FF2B5EF4-FFF2-40B4-BE49-F238E27FC236}">
                <a16:creationId xmlns:a16="http://schemas.microsoft.com/office/drawing/2014/main" id="{830DC4C9-B92E-1E4A-AE65-573635090C14}"/>
              </a:ext>
            </a:extLst>
          </p:cNvPr>
          <p:cNvSpPr>
            <a:spLocks noGrp="1"/>
          </p:cNvSpPr>
          <p:nvPr>
            <p:ph idx="1"/>
          </p:nvPr>
        </p:nvSpPr>
        <p:spPr/>
        <p:txBody>
          <a:bodyPr/>
          <a:lstStyle/>
          <a:p>
            <a:r>
              <a:rPr lang="en-US" sz="2400" u="sng" dirty="0" smtClean="0"/>
              <a:t>Dabigatran</a:t>
            </a:r>
            <a:r>
              <a:rPr lang="en-US" sz="2400" dirty="0"/>
              <a:t> </a:t>
            </a:r>
            <a:r>
              <a:rPr lang="en-US" sz="2400" dirty="0" smtClean="0"/>
              <a:t>– </a:t>
            </a:r>
            <a:r>
              <a:rPr lang="en-US" sz="2400" dirty="0"/>
              <a:t>80 to 85% renal.</a:t>
            </a:r>
          </a:p>
          <a:p>
            <a:r>
              <a:rPr lang="en-US" sz="2400" u="sng" dirty="0" err="1" smtClean="0"/>
              <a:t>Rivaroxaban</a:t>
            </a:r>
            <a:r>
              <a:rPr lang="en-US" sz="2400" dirty="0"/>
              <a:t> </a:t>
            </a:r>
            <a:r>
              <a:rPr lang="en-US" sz="2400" dirty="0" smtClean="0"/>
              <a:t>– </a:t>
            </a:r>
            <a:r>
              <a:rPr lang="en-US" sz="2400" dirty="0"/>
              <a:t>35% renal </a:t>
            </a:r>
          </a:p>
          <a:p>
            <a:pPr lvl="1"/>
            <a:r>
              <a:rPr lang="en-US" sz="2000" dirty="0"/>
              <a:t>Severe hepatic impairment could result in bio-accumulation.</a:t>
            </a:r>
          </a:p>
          <a:p>
            <a:r>
              <a:rPr lang="en-US" sz="2400" u="sng" dirty="0" err="1" smtClean="0"/>
              <a:t>Apixaban</a:t>
            </a:r>
            <a:r>
              <a:rPr lang="en-US" sz="2400" dirty="0"/>
              <a:t> </a:t>
            </a:r>
            <a:r>
              <a:rPr lang="en-US" sz="2400" dirty="0" smtClean="0"/>
              <a:t>– </a:t>
            </a:r>
            <a:r>
              <a:rPr lang="en-US" sz="2400" dirty="0"/>
              <a:t>25% renal </a:t>
            </a:r>
          </a:p>
          <a:p>
            <a:pPr lvl="1"/>
            <a:r>
              <a:rPr lang="en-US" sz="2000" dirty="0"/>
              <a:t>Severe hepatic impairment could result in bio-accumulation.</a:t>
            </a:r>
          </a:p>
          <a:p>
            <a:r>
              <a:rPr lang="en-US" sz="2400" u="sng" dirty="0" err="1" smtClean="0"/>
              <a:t>Edoxaban</a:t>
            </a:r>
            <a:r>
              <a:rPr lang="en-US" sz="2400" dirty="0"/>
              <a:t> </a:t>
            </a:r>
            <a:r>
              <a:rPr lang="en-US" sz="2400" dirty="0" smtClean="0"/>
              <a:t>– </a:t>
            </a:r>
            <a:r>
              <a:rPr lang="en-US" sz="2400" dirty="0"/>
              <a:t>35% renal </a:t>
            </a:r>
          </a:p>
          <a:p>
            <a:pPr lvl="1"/>
            <a:r>
              <a:rPr lang="en-US" sz="2000" dirty="0"/>
              <a:t>Severe hepatic impairment could result in bio-accumulation.</a:t>
            </a:r>
          </a:p>
          <a:p>
            <a:r>
              <a:rPr lang="en-US" sz="2400" u="sng" dirty="0" err="1" smtClean="0"/>
              <a:t>Betrixaban</a:t>
            </a:r>
            <a:r>
              <a:rPr lang="en-US" sz="2400" dirty="0"/>
              <a:t> </a:t>
            </a:r>
            <a:r>
              <a:rPr lang="en-US" sz="2400" dirty="0" smtClean="0"/>
              <a:t>– </a:t>
            </a:r>
            <a:r>
              <a:rPr lang="en-US" sz="2400" dirty="0"/>
              <a:t>11% renal </a:t>
            </a:r>
          </a:p>
          <a:p>
            <a:pPr lvl="1"/>
            <a:r>
              <a:rPr lang="en-US" sz="2000" dirty="0"/>
              <a:t>Not recommended in hepatic impairment.</a:t>
            </a:r>
          </a:p>
          <a:p>
            <a:endParaRPr lang="en-US" dirty="0"/>
          </a:p>
        </p:txBody>
      </p:sp>
    </p:spTree>
    <p:extLst>
      <p:ext uri="{BB962C8B-B14F-4D97-AF65-F5344CB8AC3E}">
        <p14:creationId xmlns:p14="http://schemas.microsoft.com/office/powerpoint/2010/main" val="34032947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3214-67E4-B74B-8D80-3CF71BB44B11}"/>
              </a:ext>
            </a:extLst>
          </p:cNvPr>
          <p:cNvSpPr>
            <a:spLocks noGrp="1"/>
          </p:cNvSpPr>
          <p:nvPr>
            <p:ph type="title"/>
          </p:nvPr>
        </p:nvSpPr>
        <p:spPr/>
        <p:txBody>
          <a:bodyPr/>
          <a:lstStyle/>
          <a:p>
            <a:r>
              <a:rPr lang="en-US" dirty="0"/>
              <a:t>ANTICOAGULATION ASSESSMENT</a:t>
            </a:r>
          </a:p>
        </p:txBody>
      </p:sp>
      <p:sp>
        <p:nvSpPr>
          <p:cNvPr id="3" name="Content Placeholder 2">
            <a:extLst>
              <a:ext uri="{FF2B5EF4-FFF2-40B4-BE49-F238E27FC236}">
                <a16:creationId xmlns:a16="http://schemas.microsoft.com/office/drawing/2014/main" id="{D9667AFB-8E10-A246-86C2-C3BA21220780}"/>
              </a:ext>
            </a:extLst>
          </p:cNvPr>
          <p:cNvSpPr>
            <a:spLocks noGrp="1"/>
          </p:cNvSpPr>
          <p:nvPr>
            <p:ph idx="1"/>
          </p:nvPr>
        </p:nvSpPr>
        <p:spPr/>
        <p:txBody>
          <a:bodyPr/>
          <a:lstStyle/>
          <a:p>
            <a:r>
              <a:rPr lang="en-US" dirty="0"/>
              <a:t>DOAC anticoagulant testing will be institutional specific</a:t>
            </a:r>
          </a:p>
          <a:p>
            <a:r>
              <a:rPr lang="en-US" dirty="0"/>
              <a:t>Anti-factor </a:t>
            </a:r>
            <a:r>
              <a:rPr lang="en-US" dirty="0" err="1"/>
              <a:t>Xa</a:t>
            </a:r>
            <a:r>
              <a:rPr lang="en-US" dirty="0"/>
              <a:t> testing</a:t>
            </a:r>
          </a:p>
          <a:p>
            <a:pPr lvl="1"/>
            <a:r>
              <a:rPr lang="en-US" sz="2400" dirty="0"/>
              <a:t>Ideally calibrated to the specific anti-factor </a:t>
            </a:r>
            <a:r>
              <a:rPr lang="en-US" sz="2400" dirty="0" err="1"/>
              <a:t>Xa</a:t>
            </a:r>
            <a:r>
              <a:rPr lang="en-US" sz="2400" dirty="0"/>
              <a:t> agent used</a:t>
            </a:r>
          </a:p>
          <a:p>
            <a:pPr lvl="1"/>
            <a:r>
              <a:rPr lang="en-US" sz="2400" dirty="0"/>
              <a:t>Absence of anti-factor </a:t>
            </a:r>
            <a:r>
              <a:rPr lang="en-US" sz="2400" dirty="0" err="1"/>
              <a:t>Xa</a:t>
            </a:r>
            <a:r>
              <a:rPr lang="en-US" sz="2400" dirty="0"/>
              <a:t> testing indicates no active anti-factor </a:t>
            </a:r>
            <a:r>
              <a:rPr lang="en-US" sz="2400" dirty="0" err="1"/>
              <a:t>Xa</a:t>
            </a:r>
            <a:r>
              <a:rPr lang="en-US" sz="2400" dirty="0"/>
              <a:t> drug activity</a:t>
            </a:r>
          </a:p>
          <a:p>
            <a:r>
              <a:rPr lang="en-US" dirty="0"/>
              <a:t>Thrombin time (Dabigatran)</a:t>
            </a:r>
          </a:p>
          <a:p>
            <a:pPr lvl="1"/>
            <a:r>
              <a:rPr lang="en-US" sz="2400" dirty="0"/>
              <a:t>Calibrated dilute TT preferable</a:t>
            </a:r>
          </a:p>
          <a:p>
            <a:pPr lvl="1"/>
            <a:endParaRPr lang="en-US" sz="2400" dirty="0"/>
          </a:p>
          <a:p>
            <a:r>
              <a:rPr lang="en-US" sz="2400" dirty="0"/>
              <a:t>Currently no data to support the use of TEG in assessing </a:t>
            </a:r>
            <a:r>
              <a:rPr lang="en-US" sz="2400"/>
              <a:t>DOAC effect</a:t>
            </a:r>
            <a:endParaRPr lang="en-US" sz="2400" dirty="0"/>
          </a:p>
          <a:p>
            <a:pPr lvl="1"/>
            <a:endParaRPr lang="en-US" sz="2400" dirty="0"/>
          </a:p>
          <a:p>
            <a:endParaRPr lang="en-US" sz="2400" dirty="0"/>
          </a:p>
        </p:txBody>
      </p:sp>
    </p:spTree>
    <p:extLst>
      <p:ext uri="{BB962C8B-B14F-4D97-AF65-F5344CB8AC3E}">
        <p14:creationId xmlns:p14="http://schemas.microsoft.com/office/powerpoint/2010/main" val="37675728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861954" y="0"/>
            <a:ext cx="947890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391" eaLnBrk="0" fontAlgn="base" hangingPunct="0">
              <a:spcBef>
                <a:spcPct val="0"/>
              </a:spcBef>
              <a:spcAft>
                <a:spcPct val="0"/>
              </a:spcAft>
              <a:buNone/>
              <a:defRPr/>
            </a:pPr>
            <a:r>
              <a:rPr lang="en-US" altLang="en-US" sz="2400" b="1" dirty="0">
                <a:solidFill>
                  <a:schemeClr val="bg2"/>
                </a:solidFill>
                <a:latin typeface="+mj-lt"/>
                <a:cs typeface="Times New Roman" panose="02020603050405020304" pitchFamily="18" charset="0"/>
              </a:rPr>
              <a:t> </a:t>
            </a:r>
          </a:p>
          <a:p>
            <a:pPr algn="ctr" defTabSz="914391" eaLnBrk="0" fontAlgn="base" hangingPunct="0">
              <a:spcBef>
                <a:spcPct val="0"/>
              </a:spcBef>
              <a:spcAft>
                <a:spcPct val="0"/>
              </a:spcAft>
              <a:buNone/>
              <a:defRPr/>
            </a:pPr>
            <a:r>
              <a:rPr lang="en-US" altLang="en-US" sz="2400" b="1" dirty="0" smtClean="0">
                <a:solidFill>
                  <a:schemeClr val="bg2"/>
                </a:solidFill>
                <a:latin typeface="+mj-lt"/>
                <a:cs typeface="Times New Roman" panose="02020603050405020304" pitchFamily="18" charset="0"/>
              </a:rPr>
              <a:t>Rotational </a:t>
            </a:r>
            <a:r>
              <a:rPr lang="en-US" altLang="en-US" sz="2400" b="1" dirty="0" err="1" smtClean="0">
                <a:solidFill>
                  <a:schemeClr val="bg2"/>
                </a:solidFill>
                <a:latin typeface="+mj-lt"/>
                <a:cs typeface="Times New Roman" panose="02020603050405020304" pitchFamily="18" charset="0"/>
              </a:rPr>
              <a:t>thromboelastography</a:t>
            </a:r>
            <a:r>
              <a:rPr lang="en-US" altLang="en-US" sz="2400" b="1" dirty="0" smtClean="0">
                <a:solidFill>
                  <a:schemeClr val="bg2"/>
                </a:solidFill>
                <a:latin typeface="+mj-lt"/>
                <a:cs typeface="Times New Roman" panose="02020603050405020304" pitchFamily="18" charset="0"/>
              </a:rPr>
              <a:t> (ROTEM, TEG)</a:t>
            </a:r>
          </a:p>
          <a:p>
            <a:pPr algn="ctr" defTabSz="914391" eaLnBrk="0" fontAlgn="base" hangingPunct="0">
              <a:spcBef>
                <a:spcPct val="0"/>
              </a:spcBef>
              <a:spcAft>
                <a:spcPct val="0"/>
              </a:spcAft>
              <a:buNone/>
              <a:defRPr/>
            </a:pPr>
            <a:endParaRPr lang="en-US" altLang="en-US" sz="2400" b="1" dirty="0">
              <a:solidFill>
                <a:prstClr val="white"/>
              </a:solidFill>
              <a:latin typeface="+mj-lt"/>
              <a:cs typeface="Times New Roman" panose="02020603050405020304" pitchFamily="18" charset="0"/>
            </a:endParaRPr>
          </a:p>
          <a:p>
            <a:pPr algn="ctr" defTabSz="914391" eaLnBrk="0" fontAlgn="base" hangingPunct="0">
              <a:spcBef>
                <a:spcPct val="0"/>
              </a:spcBef>
              <a:spcAft>
                <a:spcPct val="0"/>
              </a:spcAft>
              <a:buNone/>
              <a:defRPr/>
            </a:pPr>
            <a:endParaRPr lang="en-US" altLang="en-US" sz="2400" b="1" dirty="0">
              <a:solidFill>
                <a:prstClr val="white"/>
              </a:solidFill>
              <a:latin typeface="+mj-lt"/>
              <a:cs typeface="Times New Roman" panose="02020603050405020304" pitchFamily="18" charset="0"/>
            </a:endParaRPr>
          </a:p>
          <a:p>
            <a:pPr algn="ctr" defTabSz="914391" eaLnBrk="0" fontAlgn="base" hangingPunct="0">
              <a:spcBef>
                <a:spcPct val="0"/>
              </a:spcBef>
              <a:spcAft>
                <a:spcPct val="0"/>
              </a:spcAft>
              <a:buNone/>
              <a:defRPr/>
            </a:pPr>
            <a:endParaRPr lang="en-US" altLang="en-US" sz="2400" b="1" dirty="0">
              <a:solidFill>
                <a:srgbClr val="44546A"/>
              </a:solidFill>
              <a:latin typeface="+mj-lt"/>
              <a:cs typeface="Times New Roman" panose="02020603050405020304" pitchFamily="18" charset="0"/>
            </a:endParaRPr>
          </a:p>
        </p:txBody>
      </p:sp>
      <p:pic>
        <p:nvPicPr>
          <p:cNvPr id="5" name="Content Placeholder 5"/>
          <p:cNvPicPr>
            <a:picLocks noChangeAspect="1"/>
          </p:cNvPicPr>
          <p:nvPr/>
        </p:nvPicPr>
        <p:blipFill>
          <a:blip r:embed="rId3"/>
          <a:stretch>
            <a:fillRect/>
          </a:stretch>
        </p:blipFill>
        <p:spPr>
          <a:xfrm>
            <a:off x="1152948" y="1136965"/>
            <a:ext cx="7053683" cy="3121423"/>
          </a:xfrm>
          <a:prstGeom prst="rect">
            <a:avLst/>
          </a:prstGeom>
        </p:spPr>
      </p:pic>
      <p:sp>
        <p:nvSpPr>
          <p:cNvPr id="2" name="Rectangle 1"/>
          <p:cNvSpPr/>
          <p:nvPr/>
        </p:nvSpPr>
        <p:spPr>
          <a:xfrm>
            <a:off x="1505407" y="4465746"/>
            <a:ext cx="6096000" cy="1200329"/>
          </a:xfrm>
          <a:prstGeom prst="rect">
            <a:avLst/>
          </a:prstGeom>
        </p:spPr>
        <p:txBody>
          <a:bodyPr>
            <a:spAutoFit/>
          </a:bodyPr>
          <a:lstStyle/>
          <a:p>
            <a:r>
              <a:rPr lang="en-US" b="1" dirty="0" smtClean="0">
                <a:solidFill>
                  <a:schemeClr val="bg2"/>
                </a:solidFill>
                <a:latin typeface="Times New Roman" panose="02020603050405020304" pitchFamily="18" charset="0"/>
                <a:cs typeface="Times New Roman" panose="02020603050405020304" pitchFamily="18" charset="0"/>
              </a:rPr>
              <a:t>R= Clot initiation</a:t>
            </a:r>
          </a:p>
          <a:p>
            <a:r>
              <a:rPr lang="en-US" b="1" dirty="0" smtClean="0">
                <a:solidFill>
                  <a:schemeClr val="bg2"/>
                </a:solidFill>
                <a:latin typeface="Times New Roman" panose="02020603050405020304" pitchFamily="18" charset="0"/>
                <a:cs typeface="Times New Roman" panose="02020603050405020304" pitchFamily="18" charset="0"/>
              </a:rPr>
              <a:t>K time and ⍺ angle= Circulating fibrinogen levels</a:t>
            </a:r>
          </a:p>
          <a:p>
            <a:r>
              <a:rPr lang="en-US" b="1" dirty="0" smtClean="0">
                <a:solidFill>
                  <a:schemeClr val="bg2"/>
                </a:solidFill>
                <a:latin typeface="Times New Roman" panose="02020603050405020304" pitchFamily="18" charset="0"/>
                <a:cs typeface="Times New Roman" panose="02020603050405020304" pitchFamily="18" charset="0"/>
              </a:rPr>
              <a:t>R</a:t>
            </a:r>
            <a:r>
              <a:rPr lang="en-US" b="1" dirty="0" smtClean="0">
                <a:solidFill>
                  <a:schemeClr val="bg2"/>
                </a:solidFill>
                <a:latin typeface="Times New Roman" panose="02020603050405020304" pitchFamily="18" charset="0"/>
                <a:cs typeface="Times New Roman" panose="02020603050405020304" pitchFamily="18" charset="0"/>
                <a:sym typeface="Wingdings"/>
              </a:rPr>
              <a:t>MA= Clot Strength</a:t>
            </a:r>
          </a:p>
          <a:p>
            <a:r>
              <a:rPr lang="en-US" b="1" dirty="0" smtClean="0">
                <a:solidFill>
                  <a:schemeClr val="bg2"/>
                </a:solidFill>
                <a:latin typeface="Times New Roman" panose="02020603050405020304" pitchFamily="18" charset="0"/>
                <a:cs typeface="Times New Roman" panose="02020603050405020304" pitchFamily="18" charset="0"/>
                <a:sym typeface="Wingdings"/>
              </a:rPr>
              <a:t>MA = Clot Stability</a:t>
            </a:r>
            <a:endParaRPr lang="en-US" b="1" dirty="0">
              <a:solidFill>
                <a:schemeClr val="bg2"/>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741020" y="1820513"/>
            <a:ext cx="3266684" cy="1754326"/>
          </a:xfrm>
          <a:prstGeom prst="rect">
            <a:avLst/>
          </a:prstGeom>
          <a:noFill/>
        </p:spPr>
        <p:txBody>
          <a:bodyPr wrap="square" rtlCol="0">
            <a:spAutoFit/>
          </a:bodyPr>
          <a:lstStyle/>
          <a:p>
            <a:r>
              <a:rPr lang="en-US" dirty="0">
                <a:solidFill>
                  <a:schemeClr val="bg2"/>
                </a:solidFill>
                <a:latin typeface="Times New Roman" panose="02020603050405020304" pitchFamily="18" charset="0"/>
                <a:cs typeface="Times New Roman" panose="02020603050405020304" pitchFamily="18" charset="0"/>
              </a:rPr>
              <a:t>Viscometers that measure the increasing viscosity of blood during the coagulation process and produce a time-based record of the process</a:t>
            </a:r>
          </a:p>
          <a:p>
            <a:endParaRPr lang="en-US" dirty="0"/>
          </a:p>
        </p:txBody>
      </p:sp>
    </p:spTree>
    <p:extLst>
      <p:ext uri="{BB962C8B-B14F-4D97-AF65-F5344CB8AC3E}">
        <p14:creationId xmlns:p14="http://schemas.microsoft.com/office/powerpoint/2010/main" val="2212063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723906" y="0"/>
            <a:ext cx="6218712" cy="3683000"/>
          </a:xfrm>
        </p:spPr>
        <p:txBody>
          <a:bodyPr/>
          <a:lstStyle/>
          <a:p>
            <a:pPr marL="0" indent="0" algn="ctr" defTabSz="685793" eaLnBrk="1" fontAlgn="auto" hangingPunct="1">
              <a:spcAft>
                <a:spcPts val="0"/>
              </a:spcAft>
              <a:buNone/>
              <a:defRPr/>
            </a:pPr>
            <a:endParaRPr lang="en-US" sz="1776" b="1" dirty="0">
              <a:solidFill>
                <a:schemeClr val="bg2"/>
              </a:solidFill>
            </a:endParaRPr>
          </a:p>
          <a:p>
            <a:pPr marL="0" indent="0" algn="ctr" defTabSz="685793" eaLnBrk="1" fontAlgn="auto" hangingPunct="1">
              <a:spcAft>
                <a:spcPts val="0"/>
              </a:spcAft>
              <a:buNone/>
              <a:defRPr/>
            </a:pPr>
            <a:endParaRPr lang="en-US" sz="1776" b="1" dirty="0">
              <a:solidFill>
                <a:schemeClr val="bg2"/>
              </a:solidFill>
            </a:endParaRPr>
          </a:p>
          <a:p>
            <a:pPr marL="0" indent="0" algn="ctr" defTabSz="685793" eaLnBrk="1" fontAlgn="auto" hangingPunct="1">
              <a:spcAft>
                <a:spcPts val="0"/>
              </a:spcAft>
              <a:buNone/>
              <a:defRPr/>
            </a:pPr>
            <a:endParaRPr lang="en-US" sz="1776" b="1" dirty="0">
              <a:solidFill>
                <a:schemeClr val="bg2"/>
              </a:solidFill>
            </a:endParaRPr>
          </a:p>
          <a:p>
            <a:pPr marL="0" indent="0" algn="ctr" defTabSz="685793" eaLnBrk="1" fontAlgn="auto" hangingPunct="1">
              <a:spcAft>
                <a:spcPts val="0"/>
              </a:spcAft>
              <a:buNone/>
              <a:defRPr/>
            </a:pPr>
            <a:endParaRPr lang="en-US" sz="2000" b="1" dirty="0">
              <a:solidFill>
                <a:schemeClr val="bg2"/>
              </a:solidFill>
            </a:endParaRPr>
          </a:p>
          <a:p>
            <a:pPr lvl="1"/>
            <a:r>
              <a:rPr lang="en-US" sz="2000" b="1" dirty="0" smtClean="0">
                <a:solidFill>
                  <a:schemeClr val="bg2"/>
                </a:solidFill>
                <a:latin typeface="Times New Roman" panose="02020603050405020304" pitchFamily="18" charset="0"/>
                <a:cs typeface="Times New Roman" panose="02020603050405020304" pitchFamily="18" charset="0"/>
              </a:rPr>
              <a:t>111 patients massive transfusion protocol guided by </a:t>
            </a:r>
            <a:r>
              <a:rPr lang="en-US" sz="2000" b="1" dirty="0" err="1" smtClean="0">
                <a:solidFill>
                  <a:schemeClr val="bg2"/>
                </a:solidFill>
                <a:latin typeface="Times New Roman" panose="02020603050405020304" pitchFamily="18" charset="0"/>
                <a:cs typeface="Times New Roman" panose="02020603050405020304" pitchFamily="18" charset="0"/>
              </a:rPr>
              <a:t>RoTEM</a:t>
            </a:r>
            <a:r>
              <a:rPr lang="en-US" sz="2000" b="1" dirty="0" smtClean="0">
                <a:solidFill>
                  <a:schemeClr val="bg2"/>
                </a:solidFill>
                <a:latin typeface="Times New Roman" panose="02020603050405020304" pitchFamily="18" charset="0"/>
                <a:cs typeface="Times New Roman" panose="02020603050405020304" pitchFamily="18" charset="0"/>
              </a:rPr>
              <a:t> vs. conventional monitoring</a:t>
            </a:r>
          </a:p>
          <a:p>
            <a:pPr lvl="1"/>
            <a:endParaRPr lang="en-US" sz="2000" b="1" dirty="0" smtClean="0">
              <a:solidFill>
                <a:schemeClr val="bg2"/>
              </a:solidFill>
              <a:latin typeface="Times New Roman" panose="02020603050405020304" pitchFamily="18" charset="0"/>
              <a:cs typeface="Times New Roman" panose="02020603050405020304" pitchFamily="18" charset="0"/>
            </a:endParaRPr>
          </a:p>
          <a:p>
            <a:pPr marL="742950" lvl="1" indent="-285750"/>
            <a:r>
              <a:rPr lang="en-US" sz="2000" dirty="0" smtClean="0">
                <a:solidFill>
                  <a:schemeClr val="bg2"/>
                </a:solidFill>
                <a:latin typeface="Times New Roman" panose="02020603050405020304" pitchFamily="18" charset="0"/>
                <a:cs typeface="Times New Roman" panose="02020603050405020304" pitchFamily="18" charset="0"/>
              </a:rPr>
              <a:t>Survival in the TEG group was significantly higher than the CCA group; 20 deaths in the CCA group (36.4%) compared with 11 in the TEG </a:t>
            </a:r>
            <a:r>
              <a:rPr lang="fr-FR" sz="2000" dirty="0" smtClean="0">
                <a:solidFill>
                  <a:schemeClr val="bg2"/>
                </a:solidFill>
                <a:latin typeface="Times New Roman" panose="02020603050405020304" pitchFamily="18" charset="0"/>
                <a:cs typeface="Times New Roman" panose="02020603050405020304" pitchFamily="18" charset="0"/>
              </a:rPr>
              <a:t>group (19.6%).</a:t>
            </a:r>
          </a:p>
          <a:p>
            <a:pPr lvl="1"/>
            <a:endParaRPr lang="fr-FR" sz="2000" dirty="0" smtClean="0">
              <a:solidFill>
                <a:schemeClr val="bg2"/>
              </a:solidFill>
              <a:latin typeface="Times New Roman" panose="02020603050405020304" pitchFamily="18" charset="0"/>
              <a:cs typeface="Times New Roman" panose="02020603050405020304" pitchFamily="18" charset="0"/>
            </a:endParaRPr>
          </a:p>
          <a:p>
            <a:pPr marL="742950" lvl="1" indent="-285750"/>
            <a:r>
              <a:rPr lang="fr-FR" sz="2000" dirty="0" smtClean="0">
                <a:solidFill>
                  <a:schemeClr val="bg2"/>
                </a:solidFill>
                <a:latin typeface="Times New Roman" panose="02020603050405020304" pitchFamily="18" charset="0"/>
                <a:cs typeface="Times New Roman" panose="02020603050405020304" pitchFamily="18" charset="0"/>
              </a:rPr>
              <a:t> CCA patients </a:t>
            </a:r>
            <a:r>
              <a:rPr lang="fr-FR" sz="2000" dirty="0" err="1" smtClean="0">
                <a:solidFill>
                  <a:schemeClr val="bg2"/>
                </a:solidFill>
                <a:latin typeface="Times New Roman" panose="02020603050405020304" pitchFamily="18" charset="0"/>
                <a:cs typeface="Times New Roman" panose="02020603050405020304" pitchFamily="18" charset="0"/>
              </a:rPr>
              <a:t>required</a:t>
            </a:r>
            <a:r>
              <a:rPr lang="fr-FR" sz="2000" dirty="0" smtClean="0">
                <a:solidFill>
                  <a:schemeClr val="bg2"/>
                </a:solidFill>
                <a:latin typeface="Times New Roman" panose="02020603050405020304" pitchFamily="18" charset="0"/>
                <a:cs typeface="Times New Roman" panose="02020603050405020304" pitchFamily="18" charset="0"/>
              </a:rPr>
              <a:t> </a:t>
            </a:r>
            <a:r>
              <a:rPr lang="fr-FR" sz="2000" dirty="0" err="1" smtClean="0">
                <a:solidFill>
                  <a:schemeClr val="bg2"/>
                </a:solidFill>
                <a:latin typeface="Times New Roman" panose="02020603050405020304" pitchFamily="18" charset="0"/>
                <a:cs typeface="Times New Roman" panose="02020603050405020304" pitchFamily="18" charset="0"/>
              </a:rPr>
              <a:t>similar</a:t>
            </a:r>
            <a:r>
              <a:rPr lang="fr-FR" sz="2000" dirty="0" smtClean="0">
                <a:solidFill>
                  <a:schemeClr val="bg2"/>
                </a:solidFill>
                <a:latin typeface="Times New Roman" panose="02020603050405020304" pitchFamily="18" charset="0"/>
                <a:cs typeface="Times New Roman" panose="02020603050405020304" pitchFamily="18" charset="0"/>
              </a:rPr>
              <a:t> </a:t>
            </a:r>
            <a:r>
              <a:rPr lang="fr-FR" sz="2000" dirty="0" err="1" smtClean="0">
                <a:solidFill>
                  <a:schemeClr val="bg2"/>
                </a:solidFill>
                <a:latin typeface="Times New Roman" panose="02020603050405020304" pitchFamily="18" charset="0"/>
                <a:cs typeface="Times New Roman" panose="02020603050405020304" pitchFamily="18" charset="0"/>
              </a:rPr>
              <a:t>number</a:t>
            </a:r>
            <a:r>
              <a:rPr lang="fr-FR" sz="2000" dirty="0" smtClean="0">
                <a:solidFill>
                  <a:schemeClr val="bg2"/>
                </a:solidFill>
                <a:latin typeface="Times New Roman" panose="02020603050405020304" pitchFamily="18" charset="0"/>
                <a:cs typeface="Times New Roman" panose="02020603050405020304" pitchFamily="18" charset="0"/>
              </a:rPr>
              <a:t> of </a:t>
            </a:r>
            <a:r>
              <a:rPr lang="fr-FR" sz="2000" dirty="0" err="1" smtClean="0">
                <a:solidFill>
                  <a:schemeClr val="bg2"/>
                </a:solidFill>
                <a:latin typeface="Times New Roman" panose="02020603050405020304" pitchFamily="18" charset="0"/>
                <a:cs typeface="Times New Roman" panose="02020603050405020304" pitchFamily="18" charset="0"/>
              </a:rPr>
              <a:t>red</a:t>
            </a:r>
            <a:r>
              <a:rPr lang="fr-FR" sz="2000" dirty="0" smtClean="0">
                <a:solidFill>
                  <a:schemeClr val="bg2"/>
                </a:solidFill>
                <a:latin typeface="Times New Roman" panose="02020603050405020304" pitchFamily="18" charset="0"/>
                <a:cs typeface="Times New Roman" panose="02020603050405020304" pitchFamily="18" charset="0"/>
              </a:rPr>
              <a:t> </a:t>
            </a:r>
            <a:r>
              <a:rPr lang="fr-FR" sz="2000" dirty="0" err="1" smtClean="0">
                <a:solidFill>
                  <a:schemeClr val="bg2"/>
                </a:solidFill>
                <a:latin typeface="Times New Roman" panose="02020603050405020304" pitchFamily="18" charset="0"/>
                <a:cs typeface="Times New Roman" panose="02020603050405020304" pitchFamily="18" charset="0"/>
              </a:rPr>
              <a:t>blood</a:t>
            </a:r>
            <a:r>
              <a:rPr lang="fr-FR" sz="2000" dirty="0" smtClean="0">
                <a:solidFill>
                  <a:schemeClr val="bg2"/>
                </a:solidFill>
                <a:latin typeface="Times New Roman" panose="02020603050405020304" pitchFamily="18" charset="0"/>
                <a:cs typeface="Times New Roman" panose="02020603050405020304" pitchFamily="18" charset="0"/>
              </a:rPr>
              <a:t> </a:t>
            </a:r>
            <a:r>
              <a:rPr lang="fr-FR" sz="2000" dirty="0" err="1" smtClean="0">
                <a:solidFill>
                  <a:schemeClr val="bg2"/>
                </a:solidFill>
                <a:latin typeface="Times New Roman" panose="02020603050405020304" pitchFamily="18" charset="0"/>
                <a:cs typeface="Times New Roman" panose="02020603050405020304" pitchFamily="18" charset="0"/>
              </a:rPr>
              <a:t>cell</a:t>
            </a:r>
            <a:r>
              <a:rPr lang="fr-FR" sz="2000" dirty="0" smtClean="0">
                <a:solidFill>
                  <a:schemeClr val="bg2"/>
                </a:solidFill>
                <a:latin typeface="Times New Roman" panose="02020603050405020304" pitchFamily="18" charset="0"/>
                <a:cs typeface="Times New Roman" panose="02020603050405020304" pitchFamily="18" charset="0"/>
              </a:rPr>
              <a:t> </a:t>
            </a:r>
            <a:r>
              <a:rPr lang="fr-FR" sz="2000" dirty="0" err="1" smtClean="0">
                <a:solidFill>
                  <a:schemeClr val="bg2"/>
                </a:solidFill>
                <a:latin typeface="Times New Roman" panose="02020603050405020304" pitchFamily="18" charset="0"/>
                <a:cs typeface="Times New Roman" panose="02020603050405020304" pitchFamily="18" charset="0"/>
              </a:rPr>
              <a:t>units</a:t>
            </a:r>
            <a:r>
              <a:rPr lang="fr-FR" sz="2000" dirty="0" smtClean="0">
                <a:solidFill>
                  <a:schemeClr val="bg2"/>
                </a:solidFill>
                <a:latin typeface="Times New Roman" panose="02020603050405020304" pitchFamily="18" charset="0"/>
                <a:cs typeface="Times New Roman" panose="02020603050405020304" pitchFamily="18" charset="0"/>
              </a:rPr>
              <a:t> as the TEG patients, but more plasma </a:t>
            </a:r>
            <a:r>
              <a:rPr lang="fr-FR" sz="2000" dirty="0" err="1" smtClean="0">
                <a:solidFill>
                  <a:schemeClr val="bg2"/>
                </a:solidFill>
                <a:latin typeface="Times New Roman" panose="02020603050405020304" pitchFamily="18" charset="0"/>
                <a:cs typeface="Times New Roman" panose="02020603050405020304" pitchFamily="18" charset="0"/>
              </a:rPr>
              <a:t>units</a:t>
            </a:r>
            <a:r>
              <a:rPr lang="fr-FR" sz="2000" dirty="0" smtClean="0">
                <a:solidFill>
                  <a:schemeClr val="bg2"/>
                </a:solidFill>
                <a:latin typeface="Times New Roman" panose="02020603050405020304" pitchFamily="18" charset="0"/>
                <a:cs typeface="Times New Roman" panose="02020603050405020304" pitchFamily="18" charset="0"/>
              </a:rPr>
              <a:t> and more </a:t>
            </a:r>
            <a:r>
              <a:rPr lang="fr-FR" sz="2000" dirty="0" err="1" smtClean="0">
                <a:solidFill>
                  <a:schemeClr val="bg2"/>
                </a:solidFill>
                <a:latin typeface="Times New Roman" panose="02020603050405020304" pitchFamily="18" charset="0"/>
                <a:cs typeface="Times New Roman" panose="02020603050405020304" pitchFamily="18" charset="0"/>
              </a:rPr>
              <a:t>platelets</a:t>
            </a:r>
            <a:r>
              <a:rPr lang="fr-FR" sz="2000" dirty="0" smtClean="0">
                <a:solidFill>
                  <a:schemeClr val="bg2"/>
                </a:solidFill>
                <a:latin typeface="Times New Roman" panose="02020603050405020304" pitchFamily="18" charset="0"/>
                <a:cs typeface="Times New Roman" panose="02020603050405020304" pitchFamily="18" charset="0"/>
              </a:rPr>
              <a:t> </a:t>
            </a:r>
            <a:r>
              <a:rPr lang="fr-FR" sz="2000" dirty="0" err="1" smtClean="0">
                <a:solidFill>
                  <a:schemeClr val="bg2"/>
                </a:solidFill>
                <a:latin typeface="Times New Roman" panose="02020603050405020304" pitchFamily="18" charset="0"/>
                <a:cs typeface="Times New Roman" panose="02020603050405020304" pitchFamily="18" charset="0"/>
              </a:rPr>
              <a:t>units</a:t>
            </a:r>
            <a:r>
              <a:rPr lang="fr-FR" sz="2000" dirty="0" smtClean="0">
                <a:solidFill>
                  <a:schemeClr val="bg2"/>
                </a:solidFill>
                <a:latin typeface="Times New Roman" panose="02020603050405020304" pitchFamily="18" charset="0"/>
                <a:cs typeface="Times New Roman" panose="02020603050405020304" pitchFamily="18" charset="0"/>
              </a:rPr>
              <a:t> </a:t>
            </a:r>
          </a:p>
          <a:p>
            <a:pPr marL="0" indent="0" algn="ctr" defTabSz="685793" eaLnBrk="1" fontAlgn="auto" hangingPunct="1">
              <a:spcAft>
                <a:spcPts val="0"/>
              </a:spcAft>
              <a:buNone/>
              <a:defRPr/>
            </a:pPr>
            <a:endParaRPr lang="en-US" sz="1776" b="1" dirty="0">
              <a:solidFill>
                <a:schemeClr val="tx2"/>
              </a:solidFill>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973" b="1" dirty="0">
              <a:solidFill>
                <a:srgbClr val="FFFF00"/>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r>
              <a:rPr lang="en-US" sz="1381"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sources</a:t>
            </a:r>
            <a:endParaRPr lang="en-US" sz="1381"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defTabSz="685793" eaLnBrk="1" fontAlgn="auto" hangingPunct="1">
              <a:spcAft>
                <a:spcPts val="0"/>
              </a:spcAft>
              <a:buNone/>
              <a:defRPr/>
            </a:pPr>
            <a:endParaRPr lang="en-US" sz="1381" b="1" dirty="0">
              <a:solidFill>
                <a:schemeClr val="tx2"/>
              </a:solidFill>
              <a:effectLst>
                <a:outerShdw blurRad="38100" dist="38100" dir="2700000" algn="tl">
                  <a:srgbClr val="000000">
                    <a:alpha val="43137"/>
                  </a:srgbClr>
                </a:outerShdw>
              </a:effectLst>
            </a:endParaRPr>
          </a:p>
          <a:p>
            <a:pPr marL="0" indent="0" algn="ctr" defTabSz="685793" eaLnBrk="1" fontAlgn="auto" hangingPunct="1">
              <a:spcAft>
                <a:spcPts val="0"/>
              </a:spcAft>
              <a:buNone/>
              <a:defRPr/>
            </a:pPr>
            <a:endParaRPr lang="en-US" sz="1381" b="1" dirty="0">
              <a:solidFill>
                <a:schemeClr val="tx2"/>
              </a:solidFill>
              <a:effectLst>
                <a:outerShdw blurRad="38100" dist="38100" dir="2700000" algn="tl">
                  <a:srgbClr val="000000">
                    <a:alpha val="43137"/>
                  </a:srgbClr>
                </a:outerShdw>
              </a:effectLst>
            </a:endParaRPr>
          </a:p>
        </p:txBody>
      </p:sp>
      <p:sp>
        <p:nvSpPr>
          <p:cNvPr id="4" name="Rectangle 3"/>
          <p:cNvSpPr>
            <a:spLocks noChangeArrowheads="1"/>
          </p:cNvSpPr>
          <p:nvPr/>
        </p:nvSpPr>
        <p:spPr bwMode="auto">
          <a:xfrm>
            <a:off x="1639839" y="170790"/>
            <a:ext cx="85936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914391" eaLnBrk="0" fontAlgn="base" hangingPunct="0">
              <a:spcBef>
                <a:spcPct val="0"/>
              </a:spcBef>
              <a:spcAft>
                <a:spcPct val="0"/>
              </a:spcAft>
              <a:buNone/>
              <a:defRPr/>
            </a:pPr>
            <a:r>
              <a:rPr lang="en-US" altLang="en-US" sz="2400" b="1" dirty="0">
                <a:solidFill>
                  <a:prstClr val="white"/>
                </a:solidFill>
                <a:cs typeface="Times New Roman" panose="02020603050405020304" pitchFamily="18" charset="0"/>
              </a:rPr>
              <a:t> </a:t>
            </a:r>
          </a:p>
          <a:p>
            <a:pPr algn="ctr" defTabSz="914391" eaLnBrk="0" fontAlgn="base" hangingPunct="0">
              <a:spcBef>
                <a:spcPct val="0"/>
              </a:spcBef>
              <a:spcAft>
                <a:spcPct val="0"/>
              </a:spcAft>
              <a:buNone/>
              <a:defRPr/>
            </a:pPr>
            <a:endParaRPr lang="en-US" altLang="en-US" sz="2400" b="1" dirty="0">
              <a:solidFill>
                <a:srgbClr val="44546A"/>
              </a:solidFill>
              <a:cs typeface="Times New Roman" panose="02020603050405020304" pitchFamily="18" charset="0"/>
            </a:endParaRPr>
          </a:p>
        </p:txBody>
      </p:sp>
      <p:pic>
        <p:nvPicPr>
          <p:cNvPr id="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06" y="2227289"/>
            <a:ext cx="5562600" cy="1956926"/>
          </a:xfrm>
          <a:prstGeom prst="rect">
            <a:avLst/>
          </a:prstGeom>
          <a:ln>
            <a:solidFill>
              <a:schemeClr val="tx1"/>
            </a:solidFill>
          </a:ln>
        </p:spPr>
      </p:pic>
      <p:sp>
        <p:nvSpPr>
          <p:cNvPr id="2" name="TextBox 1"/>
          <p:cNvSpPr txBox="1"/>
          <p:nvPr/>
        </p:nvSpPr>
        <p:spPr>
          <a:xfrm>
            <a:off x="4583875" y="194541"/>
            <a:ext cx="7608125" cy="830997"/>
          </a:xfrm>
          <a:prstGeom prst="rect">
            <a:avLst/>
          </a:prstGeom>
          <a:noFill/>
        </p:spPr>
        <p:txBody>
          <a:bodyPr wrap="square" rtlCol="0">
            <a:spAutoFit/>
          </a:bodyPr>
          <a:lstStyle/>
          <a:p>
            <a:pPr algn="ctr" defTabSz="914391" eaLnBrk="0" fontAlgn="base" hangingPunct="0">
              <a:spcBef>
                <a:spcPct val="0"/>
              </a:spcBef>
              <a:spcAft>
                <a:spcPct val="0"/>
              </a:spcAft>
              <a:buNone/>
              <a:defRPr/>
            </a:pPr>
            <a:r>
              <a:rPr lang="en-US" altLang="en-US" sz="2400" b="1">
                <a:solidFill>
                  <a:schemeClr val="bg2"/>
                </a:solidFill>
                <a:cs typeface="Times New Roman" panose="02020603050405020304" pitchFamily="18" charset="0"/>
              </a:rPr>
              <a:t>Rotational thromboelastography (ROTEM, TEG)</a:t>
            </a:r>
          </a:p>
          <a:p>
            <a:pPr algn="ctr" defTabSz="914391" eaLnBrk="0" fontAlgn="base" hangingPunct="0">
              <a:spcBef>
                <a:spcPct val="0"/>
              </a:spcBef>
              <a:spcAft>
                <a:spcPct val="0"/>
              </a:spcAft>
              <a:buNone/>
              <a:defRPr/>
            </a:pPr>
            <a:endParaRPr lang="en-US" altLang="en-US" sz="2400" b="1" dirty="0">
              <a:solidFill>
                <a:prstClr val="white"/>
              </a:solidFill>
              <a:cs typeface="Times New Roman" panose="02020603050405020304" pitchFamily="18" charset="0"/>
            </a:endParaRPr>
          </a:p>
        </p:txBody>
      </p:sp>
    </p:spTree>
    <p:extLst>
      <p:ext uri="{BB962C8B-B14F-4D97-AF65-F5344CB8AC3E}">
        <p14:creationId xmlns:p14="http://schemas.microsoft.com/office/powerpoint/2010/main" val="2580717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3922" y="0"/>
            <a:ext cx="5595396" cy="750888"/>
          </a:xfrm>
        </p:spPr>
        <p:txBody>
          <a:bodyPr/>
          <a:lstStyle/>
          <a:p>
            <a:pPr algn="ctr"/>
            <a:r>
              <a:rPr lang="en-US" dirty="0" smtClean="0">
                <a:cs typeface="Calibri"/>
              </a:rPr>
              <a:t>Urgent reversal of DOACs</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228600" y="1752600"/>
            <a:ext cx="10515600" cy="42672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cs typeface="Calibri" panose="020F0502020204030204" pitchFamily="34"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985349914"/>
              </p:ext>
            </p:extLst>
          </p:nvPr>
        </p:nvGraphicFramePr>
        <p:xfrm>
          <a:off x="1229998" y="1491343"/>
          <a:ext cx="10659320" cy="4196280"/>
        </p:xfrm>
        <a:graphic>
          <a:graphicData uri="http://schemas.openxmlformats.org/drawingml/2006/table">
            <a:tbl>
              <a:tblPr firstRow="1" bandRow="1"/>
              <a:tblGrid>
                <a:gridCol w="2358257">
                  <a:extLst>
                    <a:ext uri="{9D8B030D-6E8A-4147-A177-3AD203B41FA5}">
                      <a16:colId xmlns:a16="http://schemas.microsoft.com/office/drawing/2014/main" val="20000"/>
                    </a:ext>
                  </a:extLst>
                </a:gridCol>
                <a:gridCol w="2735577">
                  <a:extLst>
                    <a:ext uri="{9D8B030D-6E8A-4147-A177-3AD203B41FA5}">
                      <a16:colId xmlns:a16="http://schemas.microsoft.com/office/drawing/2014/main" val="20001"/>
                    </a:ext>
                  </a:extLst>
                </a:gridCol>
                <a:gridCol w="3112899">
                  <a:extLst>
                    <a:ext uri="{9D8B030D-6E8A-4147-A177-3AD203B41FA5}">
                      <a16:colId xmlns:a16="http://schemas.microsoft.com/office/drawing/2014/main" val="20002"/>
                    </a:ext>
                  </a:extLst>
                </a:gridCol>
                <a:gridCol w="2452587">
                  <a:extLst>
                    <a:ext uri="{9D8B030D-6E8A-4147-A177-3AD203B41FA5}">
                      <a16:colId xmlns:a16="http://schemas.microsoft.com/office/drawing/2014/main" val="20003"/>
                    </a:ext>
                  </a:extLst>
                </a:gridCol>
              </a:tblGrid>
              <a:tr h="4979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endParaRPr lang="en-US" sz="2100" dirty="0"/>
                    </a:p>
                  </a:txBody>
                  <a:tcPr>
                    <a:lnL w="12700" cmpd="sng">
                      <a:solidFill>
                        <a:srgbClr val="4F81BD"/>
                      </a:solid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2100" dirty="0" err="1"/>
                        <a:t>Idarucizumab</a:t>
                      </a:r>
                      <a:endParaRPr lang="en-US" sz="2100" dirty="0"/>
                    </a:p>
                  </a:txBody>
                  <a:tcP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2100" dirty="0" err="1"/>
                        <a:t>Andexanet</a:t>
                      </a:r>
                      <a:r>
                        <a:rPr lang="en-US" sz="2100" dirty="0"/>
                        <a:t> Alpha</a:t>
                      </a:r>
                    </a:p>
                  </a:txBody>
                  <a:tcP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2100" dirty="0" err="1"/>
                        <a:t>Ciraparantag</a:t>
                      </a:r>
                      <a:endParaRPr lang="en-US" sz="2100" dirty="0"/>
                    </a:p>
                  </a:txBody>
                  <a:tcPr>
                    <a:lnL>
                      <a:no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139192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100" b="1" dirty="0"/>
                        <a:t>Drug Reversed</a:t>
                      </a:r>
                    </a:p>
                  </a:txBody>
                  <a:tcPr>
                    <a:lnL w="12700" cmpd="sng">
                      <a:solidFill>
                        <a:srgbClr val="4F81BD"/>
                      </a:solid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100" dirty="0" err="1"/>
                        <a:t>Dabigatran</a:t>
                      </a:r>
                      <a:endParaRPr lang="en-US" sz="2100" dirty="0"/>
                    </a:p>
                  </a:txBody>
                  <a:tcP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100" dirty="0" err="1"/>
                        <a:t>Rivaroxaban</a:t>
                      </a:r>
                      <a:r>
                        <a:rPr lang="en-US" sz="2100" dirty="0"/>
                        <a:t>, </a:t>
                      </a:r>
                    </a:p>
                    <a:p>
                      <a:r>
                        <a:rPr lang="en-US" sz="2100" dirty="0" err="1"/>
                        <a:t>Apixaban</a:t>
                      </a:r>
                      <a:r>
                        <a:rPr lang="en-US" sz="2100" dirty="0"/>
                        <a:t>, </a:t>
                      </a:r>
                    </a:p>
                    <a:p>
                      <a:r>
                        <a:rPr lang="en-US" sz="2100" dirty="0" err="1"/>
                        <a:t>Edoxaban</a:t>
                      </a:r>
                      <a:r>
                        <a:rPr lang="en-US" sz="2100" dirty="0"/>
                        <a:t> (non-FDA), LMWH (non-FDA)</a:t>
                      </a:r>
                    </a:p>
                  </a:txBody>
                  <a:tcP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100" dirty="0"/>
                        <a:t>Dabigatran, </a:t>
                      </a:r>
                    </a:p>
                    <a:p>
                      <a:r>
                        <a:rPr lang="en-US" sz="2100" dirty="0" err="1"/>
                        <a:t>Xa</a:t>
                      </a:r>
                      <a:r>
                        <a:rPr lang="en-US" sz="2100" dirty="0"/>
                        <a:t> Inhibitors</a:t>
                      </a:r>
                      <a:endParaRPr lang="en-US" sz="2100" baseline="0" dirty="0"/>
                    </a:p>
                    <a:p>
                      <a:r>
                        <a:rPr lang="en-US" sz="2100" baseline="0" dirty="0"/>
                        <a:t>LMWH, </a:t>
                      </a:r>
                    </a:p>
                    <a:p>
                      <a:r>
                        <a:rPr lang="en-US" sz="2100" baseline="0" dirty="0"/>
                        <a:t>UFH</a:t>
                      </a:r>
                      <a:endParaRPr lang="en-US" sz="2100" dirty="0"/>
                    </a:p>
                  </a:txBody>
                  <a:tcPr>
                    <a:lnL>
                      <a:no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1"/>
                  </a:ext>
                </a:extLst>
              </a:tr>
              <a:tr h="106680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100" b="1" dirty="0"/>
                        <a:t>Mechanism</a:t>
                      </a:r>
                    </a:p>
                  </a:txBody>
                  <a:tcPr>
                    <a:lnL w="12700" cmpd="sng">
                      <a:solidFill>
                        <a:srgbClr val="4F81BD"/>
                      </a:solid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100" dirty="0"/>
                        <a:t>Monoclonal</a:t>
                      </a:r>
                      <a:r>
                        <a:rPr lang="en-US" sz="2100" baseline="0" dirty="0"/>
                        <a:t> </a:t>
                      </a:r>
                      <a:r>
                        <a:rPr lang="en-US" sz="2100" baseline="0" dirty="0" err="1"/>
                        <a:t>Ab</a:t>
                      </a:r>
                      <a:endParaRPr lang="en-US" sz="2100" baseline="0" dirty="0"/>
                    </a:p>
                    <a:p>
                      <a:pPr marL="285750" indent="-285750">
                        <a:buFont typeface="Arial"/>
                        <a:buChar char="•"/>
                      </a:pPr>
                      <a:r>
                        <a:rPr lang="en-US" sz="2100" baseline="0" dirty="0"/>
                        <a:t>Binds </a:t>
                      </a:r>
                      <a:r>
                        <a:rPr lang="en-US" sz="2100" baseline="0" dirty="0" err="1"/>
                        <a:t>Dabigatran</a:t>
                      </a:r>
                      <a:endParaRPr lang="en-US" sz="2100" baseline="0" dirty="0"/>
                    </a:p>
                    <a:p>
                      <a:pPr marL="285750" indent="-285750">
                        <a:buFont typeface="Arial"/>
                        <a:buChar char="•"/>
                      </a:pPr>
                      <a:r>
                        <a:rPr lang="en-US" sz="2100" baseline="0" dirty="0"/>
                        <a:t>Frees Thrombin</a:t>
                      </a:r>
                      <a:endParaRPr lang="en-US" sz="2100" dirty="0"/>
                    </a:p>
                  </a:txBody>
                  <a:tcP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100" dirty="0" err="1"/>
                        <a:t>Recombinent</a:t>
                      </a:r>
                      <a:r>
                        <a:rPr lang="en-US" sz="2100" dirty="0"/>
                        <a:t> Factor </a:t>
                      </a:r>
                      <a:r>
                        <a:rPr lang="en-US" sz="2100" dirty="0" err="1"/>
                        <a:t>Xa</a:t>
                      </a:r>
                      <a:endParaRPr lang="en-US" sz="2100" dirty="0"/>
                    </a:p>
                    <a:p>
                      <a:pPr marL="285750" indent="-285750">
                        <a:buFont typeface="Arial"/>
                        <a:buChar char="•"/>
                      </a:pPr>
                      <a:r>
                        <a:rPr lang="en-US" sz="2100" dirty="0"/>
                        <a:t>High affinity for </a:t>
                      </a:r>
                      <a:r>
                        <a:rPr lang="en-US" sz="2100" dirty="0" err="1"/>
                        <a:t>Xa</a:t>
                      </a:r>
                      <a:r>
                        <a:rPr lang="en-US" sz="2100" dirty="0"/>
                        <a:t> Inhibitors</a:t>
                      </a:r>
                    </a:p>
                  </a:txBody>
                  <a:tcP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100" dirty="0"/>
                        <a:t>Covalent</a:t>
                      </a:r>
                      <a:r>
                        <a:rPr lang="en-US" sz="2100" baseline="0" dirty="0"/>
                        <a:t> bonds to drugs</a:t>
                      </a:r>
                    </a:p>
                  </a:txBody>
                  <a:tcPr>
                    <a:lnL>
                      <a:no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74168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100" b="1" dirty="0"/>
                        <a:t>Published Clinical Studies</a:t>
                      </a:r>
                    </a:p>
                  </a:txBody>
                  <a:tcPr>
                    <a:lnL w="12700" cmpd="sng">
                      <a:solidFill>
                        <a:srgbClr val="4F81BD"/>
                      </a:solid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indent="0">
                        <a:buFont typeface="Arial"/>
                        <a:buNone/>
                      </a:pPr>
                      <a:r>
                        <a:rPr lang="en-US" sz="2100" dirty="0"/>
                        <a:t>Bleeding Patients &amp;</a:t>
                      </a:r>
                    </a:p>
                    <a:p>
                      <a:pPr marL="0" indent="0">
                        <a:buFont typeface="Arial"/>
                        <a:buNone/>
                      </a:pPr>
                      <a:r>
                        <a:rPr lang="en-US" sz="2100" dirty="0"/>
                        <a:t>Emergent Reversal</a:t>
                      </a:r>
                    </a:p>
                  </a:txBody>
                  <a:tcP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indent="0">
                        <a:buFont typeface="Arial"/>
                        <a:buNone/>
                      </a:pPr>
                      <a:r>
                        <a:rPr lang="en-US" sz="2100" dirty="0"/>
                        <a:t>Healthy</a:t>
                      </a:r>
                      <a:r>
                        <a:rPr lang="en-US" sz="2100" baseline="0" dirty="0"/>
                        <a:t> Volunteers &amp; Bleeding Patients</a:t>
                      </a:r>
                      <a:endParaRPr lang="en-US" sz="2100" dirty="0"/>
                    </a:p>
                  </a:txBody>
                  <a:tcP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indent="0">
                        <a:buFont typeface="Arial"/>
                        <a:buNone/>
                      </a:pPr>
                      <a:r>
                        <a:rPr lang="en-US" sz="2100" dirty="0"/>
                        <a:t>Healthy Volunteers</a:t>
                      </a:r>
                    </a:p>
                  </a:txBody>
                  <a:tcPr>
                    <a:lnL>
                      <a:no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3"/>
                  </a:ext>
                </a:extLst>
              </a:tr>
              <a:tr h="4979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100" b="1" dirty="0"/>
                        <a:t>FDA Approval</a:t>
                      </a:r>
                    </a:p>
                  </a:txBody>
                  <a:tcPr>
                    <a:lnL w="12700" cmpd="sng">
                      <a:solidFill>
                        <a:srgbClr val="4F81BD"/>
                      </a:solid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indent="0">
                        <a:buFont typeface="Arial"/>
                        <a:buNone/>
                      </a:pPr>
                      <a:r>
                        <a:rPr lang="en-US" sz="2100" dirty="0"/>
                        <a:t>Approved!</a:t>
                      </a:r>
                    </a:p>
                  </a:txBody>
                  <a:tcP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indent="0">
                        <a:buFont typeface="Arial"/>
                        <a:buNone/>
                      </a:pPr>
                      <a:r>
                        <a:rPr lang="en-US" sz="2100" dirty="0"/>
                        <a:t>Approved!</a:t>
                      </a:r>
                    </a:p>
                  </a:txBody>
                  <a:tcP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100" dirty="0"/>
                        <a:t>TBA</a:t>
                      </a:r>
                    </a:p>
                  </a:txBody>
                  <a:tcPr>
                    <a:lnL>
                      <a:noFill/>
                    </a:lnL>
                    <a:lnR w="12700" cmpd="sng">
                      <a:solidFill>
                        <a:srgbClr val="4F81BD"/>
                      </a:solidFill>
                    </a:lnR>
                    <a:lnT w="12700" cmpd="sng">
                      <a:solidFill>
                        <a:srgbClr val="4F81BD"/>
                      </a:solidFill>
                    </a:lnT>
                    <a:lnB w="12700" cmpd="sng">
                      <a:solidFill>
                        <a:srgbClr val="4F81BD"/>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344429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2696" y="0"/>
            <a:ext cx="4716622" cy="750888"/>
          </a:xfrm>
        </p:spPr>
        <p:txBody>
          <a:bodyPr/>
          <a:lstStyle/>
          <a:p>
            <a:pPr algn="ctr"/>
            <a:r>
              <a:rPr lang="en-US" dirty="0" smtClean="0">
                <a:latin typeface="Arial Black" panose="020B0A04020102020204" pitchFamily="34" charset="0"/>
                <a:cs typeface="Calibri"/>
              </a:rPr>
              <a:t>Dabigatran reversal</a:t>
            </a:r>
            <a:endParaRPr lang="en-US" dirty="0">
              <a:latin typeface="Arial Black" panose="020B0A04020102020204" pitchFamily="34" charset="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838200" y="1825625"/>
            <a:ext cx="10515600" cy="3596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cs typeface="Calibri" panose="020F0502020204030204" pitchFamily="34" charset="0"/>
            </a:endParaRPr>
          </a:p>
          <a:p>
            <a:pPr marL="0" indent="0">
              <a:buNone/>
            </a:pPr>
            <a:endParaRPr lang="en-US" dirty="0">
              <a:cs typeface="Calibri" panose="020F0502020204030204" pitchFamily="34" charset="0"/>
            </a:endParaRPr>
          </a:p>
        </p:txBody>
      </p:sp>
      <p:pic>
        <p:nvPicPr>
          <p:cNvPr id="9" name="Picture 8"/>
          <p:cNvPicPr>
            <a:picLocks noChangeAspect="1"/>
          </p:cNvPicPr>
          <p:nvPr/>
        </p:nvPicPr>
        <p:blipFill>
          <a:blip r:embed="rId3"/>
          <a:stretch>
            <a:fillRect/>
          </a:stretch>
        </p:blipFill>
        <p:spPr>
          <a:xfrm>
            <a:off x="1303969" y="1216199"/>
            <a:ext cx="3799499" cy="4324696"/>
          </a:xfrm>
          <a:prstGeom prst="rect">
            <a:avLst/>
          </a:prstGeom>
        </p:spPr>
      </p:pic>
      <p:sp>
        <p:nvSpPr>
          <p:cNvPr id="10" name="TextBox 9"/>
          <p:cNvSpPr txBox="1"/>
          <p:nvPr/>
        </p:nvSpPr>
        <p:spPr>
          <a:xfrm>
            <a:off x="6096000" y="1362610"/>
            <a:ext cx="5332068" cy="4031873"/>
          </a:xfrm>
          <a:prstGeom prst="rect">
            <a:avLst/>
          </a:prstGeom>
          <a:noFill/>
        </p:spPr>
        <p:txBody>
          <a:bodyPr wrap="square" rtlCol="0">
            <a:spAutoFit/>
          </a:bodyPr>
          <a:lstStyle/>
          <a:p>
            <a:r>
              <a:rPr lang="en-US" sz="3200" dirty="0" err="1"/>
              <a:t>Idarucizumab</a:t>
            </a:r>
            <a:r>
              <a:rPr lang="en-US" sz="3200" dirty="0"/>
              <a:t> (</a:t>
            </a:r>
            <a:r>
              <a:rPr lang="en-US" sz="3200" dirty="0" err="1"/>
              <a:t>Praxbind</a:t>
            </a:r>
            <a:r>
              <a:rPr lang="en-US" sz="3200" dirty="0"/>
              <a:t>®)</a:t>
            </a:r>
          </a:p>
          <a:p>
            <a:endParaRPr lang="en-US" sz="3200" dirty="0"/>
          </a:p>
          <a:p>
            <a:r>
              <a:rPr lang="en-US" sz="3200" dirty="0"/>
              <a:t>Two cohorts (single arm):</a:t>
            </a:r>
          </a:p>
          <a:p>
            <a:pPr marL="342891" indent="-342891">
              <a:buFont typeface="Arial"/>
              <a:buChar char="•"/>
            </a:pPr>
            <a:r>
              <a:rPr lang="en-US" sz="3200" dirty="0"/>
              <a:t>Serious Bleeding</a:t>
            </a:r>
          </a:p>
          <a:p>
            <a:pPr marL="342891" indent="-342891">
              <a:buFont typeface="Arial"/>
              <a:buChar char="•"/>
            </a:pPr>
            <a:r>
              <a:rPr lang="en-US" sz="3200" dirty="0"/>
              <a:t>Urgent/Emergent Procedure</a:t>
            </a:r>
          </a:p>
          <a:p>
            <a:endParaRPr lang="en-US" sz="3200" dirty="0"/>
          </a:p>
          <a:p>
            <a:r>
              <a:rPr lang="en-US" sz="3200" dirty="0"/>
              <a:t>Two boluses (2.5g each) within 15 minutes</a:t>
            </a:r>
          </a:p>
        </p:txBody>
      </p:sp>
      <p:sp>
        <p:nvSpPr>
          <p:cNvPr id="5" name="Text Placeholder 3">
            <a:extLst>
              <a:ext uri="{FF2B5EF4-FFF2-40B4-BE49-F238E27FC236}">
                <a16:creationId xmlns:a16="http://schemas.microsoft.com/office/drawing/2014/main" id="{70B028F8-B0CE-0448-9CC6-7AD07C4F0348}"/>
              </a:ext>
            </a:extLst>
          </p:cNvPr>
          <p:cNvSpPr txBox="1">
            <a:spLocks/>
          </p:cNvSpPr>
          <p:nvPr/>
        </p:nvSpPr>
        <p:spPr>
          <a:xfrm>
            <a:off x="1103934" y="5512839"/>
            <a:ext cx="2819400" cy="6374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829556" fontAlgn="base" hangingPunct="0">
              <a:lnSpc>
                <a:spcPct val="97000"/>
              </a:lnSpc>
              <a:spcBef>
                <a:spcPct val="0"/>
              </a:spcBef>
              <a:spcAft>
                <a:spcPct val="0"/>
              </a:spcAft>
              <a:buClr>
                <a:srgbClr val="FFFFFF"/>
              </a:buClr>
              <a:buSzPct val="45000"/>
              <a:tabLst>
                <a:tab pos="656731" algn="l"/>
                <a:tab pos="1313464" algn="l"/>
                <a:tab pos="1970195" algn="l"/>
                <a:tab pos="2626926" algn="l"/>
                <a:tab pos="3283658" algn="l"/>
                <a:tab pos="3940389" algn="l"/>
                <a:tab pos="4597121" algn="l"/>
                <a:tab pos="5253853" algn="l"/>
                <a:tab pos="5910584" algn="l"/>
                <a:tab pos="6567317" algn="l"/>
                <a:tab pos="7224048" algn="l"/>
              </a:tabLst>
              <a:defRPr/>
            </a:pPr>
            <a:r>
              <a:rPr lang="en-GB" sz="1400" dirty="0">
                <a:latin typeface="Arial" charset="0"/>
                <a:cs typeface="Arial" panose="020B0604020202020204" pitchFamily="34" charset="0"/>
              </a:rPr>
              <a:t>N </a:t>
            </a:r>
            <a:r>
              <a:rPr lang="en-GB" sz="1400" dirty="0" err="1">
                <a:latin typeface="Arial" charset="0"/>
                <a:cs typeface="Arial" panose="020B0604020202020204" pitchFamily="34" charset="0"/>
              </a:rPr>
              <a:t>Engl</a:t>
            </a:r>
            <a:r>
              <a:rPr lang="en-GB" sz="1400" dirty="0">
                <a:latin typeface="Arial" charset="0"/>
                <a:cs typeface="Arial" panose="020B0604020202020204" pitchFamily="34" charset="0"/>
              </a:rPr>
              <a:t> J Med</a:t>
            </a:r>
          </a:p>
          <a:p>
            <a:pPr defTabSz="829556" fontAlgn="base" hangingPunct="0">
              <a:lnSpc>
                <a:spcPct val="97000"/>
              </a:lnSpc>
              <a:spcBef>
                <a:spcPct val="0"/>
              </a:spcBef>
              <a:spcAft>
                <a:spcPct val="0"/>
              </a:spcAft>
              <a:buClr>
                <a:srgbClr val="FFFFFF"/>
              </a:buClr>
              <a:buSzPct val="45000"/>
              <a:tabLst>
                <a:tab pos="656731" algn="l"/>
                <a:tab pos="1313464" algn="l"/>
                <a:tab pos="1970195" algn="l"/>
                <a:tab pos="2626926" algn="l"/>
                <a:tab pos="3283658" algn="l"/>
                <a:tab pos="3940389" algn="l"/>
                <a:tab pos="4597121" algn="l"/>
                <a:tab pos="5253853" algn="l"/>
                <a:tab pos="5910584" algn="l"/>
                <a:tab pos="6567317" algn="l"/>
                <a:tab pos="7224048" algn="l"/>
              </a:tabLst>
              <a:defRPr/>
            </a:pPr>
            <a:r>
              <a:rPr lang="en-GB" sz="1400" dirty="0">
                <a:latin typeface="Arial" charset="0"/>
                <a:cs typeface="Arial" panose="020B0604020202020204" pitchFamily="34" charset="0"/>
              </a:rPr>
              <a:t>Volume 377(5):431-441</a:t>
            </a:r>
          </a:p>
          <a:p>
            <a:pPr defTabSz="829556" fontAlgn="base" hangingPunct="0">
              <a:lnSpc>
                <a:spcPct val="97000"/>
              </a:lnSpc>
              <a:spcBef>
                <a:spcPct val="0"/>
              </a:spcBef>
              <a:spcAft>
                <a:spcPct val="0"/>
              </a:spcAft>
              <a:buClr>
                <a:srgbClr val="FFFFFF"/>
              </a:buClr>
              <a:buSzPct val="45000"/>
              <a:tabLst>
                <a:tab pos="656731" algn="l"/>
                <a:tab pos="1313464" algn="l"/>
                <a:tab pos="1970195" algn="l"/>
                <a:tab pos="2626926" algn="l"/>
                <a:tab pos="3283658" algn="l"/>
                <a:tab pos="3940389" algn="l"/>
                <a:tab pos="4597121" algn="l"/>
                <a:tab pos="5253853" algn="l"/>
                <a:tab pos="5910584" algn="l"/>
                <a:tab pos="6567317" algn="l"/>
                <a:tab pos="7224048" algn="l"/>
              </a:tabLst>
              <a:defRPr/>
            </a:pPr>
            <a:r>
              <a:rPr lang="en-GB" sz="1400" dirty="0">
                <a:latin typeface="Arial" charset="0"/>
                <a:cs typeface="Arial" panose="020B0604020202020204" pitchFamily="34" charset="0"/>
              </a:rPr>
              <a:t>August 3, 2017</a:t>
            </a:r>
          </a:p>
          <a:p>
            <a:pPr marL="0" indent="0">
              <a:buNone/>
            </a:pPr>
            <a:endParaRPr lang="en-US" sz="2800" dirty="0"/>
          </a:p>
        </p:txBody>
      </p:sp>
    </p:spTree>
    <p:extLst>
      <p:ext uri="{BB962C8B-B14F-4D97-AF65-F5344CB8AC3E}">
        <p14:creationId xmlns:p14="http://schemas.microsoft.com/office/powerpoint/2010/main" val="10542318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3319" y="0"/>
            <a:ext cx="4775999" cy="750888"/>
          </a:xfrm>
        </p:spPr>
        <p:txBody>
          <a:bodyPr/>
          <a:lstStyle/>
          <a:p>
            <a:pPr algn="ctr"/>
            <a:r>
              <a:rPr lang="en-US" dirty="0" smtClean="0">
                <a:latin typeface="Arial Black" panose="020B0A04020102020204" pitchFamily="34" charset="0"/>
                <a:cs typeface="Calibri"/>
              </a:rPr>
              <a:t>Dabigatran reversal</a:t>
            </a:r>
            <a:endParaRPr lang="en-US" dirty="0">
              <a:latin typeface="Arial Black" panose="020B0A04020102020204" pitchFamily="34" charset="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838200" y="1825625"/>
            <a:ext cx="10515600" cy="3596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smtClean="0">
              <a:cs typeface="Calibri" panose="020F0502020204030204" pitchFamily="34" charset="0"/>
            </a:endParaRPr>
          </a:p>
          <a:p>
            <a:pPr marL="0" indent="0">
              <a:buNone/>
            </a:pPr>
            <a:endParaRPr lang="en-US" dirty="0">
              <a:cs typeface="Calibri" panose="020F0502020204030204" pitchFamily="34" charset="0"/>
            </a:endParaRPr>
          </a:p>
        </p:txBody>
      </p:sp>
      <p:sp>
        <p:nvSpPr>
          <p:cNvPr id="5" name="Text Placeholder 3">
            <a:extLst>
              <a:ext uri="{FF2B5EF4-FFF2-40B4-BE49-F238E27FC236}">
                <a16:creationId xmlns:a16="http://schemas.microsoft.com/office/drawing/2014/main" id="{70B028F8-B0CE-0448-9CC6-7AD07C4F0348}"/>
              </a:ext>
            </a:extLst>
          </p:cNvPr>
          <p:cNvSpPr txBox="1">
            <a:spLocks/>
          </p:cNvSpPr>
          <p:nvPr/>
        </p:nvSpPr>
        <p:spPr>
          <a:xfrm>
            <a:off x="8944099" y="5855631"/>
            <a:ext cx="2819400" cy="6374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829556" fontAlgn="base" hangingPunct="0">
              <a:lnSpc>
                <a:spcPct val="97000"/>
              </a:lnSpc>
              <a:spcBef>
                <a:spcPct val="0"/>
              </a:spcBef>
              <a:spcAft>
                <a:spcPct val="0"/>
              </a:spcAft>
              <a:buClr>
                <a:srgbClr val="FFFFFF"/>
              </a:buClr>
              <a:buSzPct val="45000"/>
              <a:tabLst>
                <a:tab pos="656731" algn="l"/>
                <a:tab pos="1313464" algn="l"/>
                <a:tab pos="1970195" algn="l"/>
                <a:tab pos="2626926" algn="l"/>
                <a:tab pos="3283658" algn="l"/>
                <a:tab pos="3940389" algn="l"/>
                <a:tab pos="4597121" algn="l"/>
                <a:tab pos="5253853" algn="l"/>
                <a:tab pos="5910584" algn="l"/>
                <a:tab pos="6567317" algn="l"/>
                <a:tab pos="7224048" algn="l"/>
              </a:tabLst>
              <a:defRPr/>
            </a:pPr>
            <a:r>
              <a:rPr lang="en-GB" sz="1400" dirty="0">
                <a:latin typeface="Arial" charset="0"/>
                <a:cs typeface="Arial" panose="020B0604020202020204" pitchFamily="34" charset="0"/>
              </a:rPr>
              <a:t>N </a:t>
            </a:r>
            <a:r>
              <a:rPr lang="en-GB" sz="1400" dirty="0" err="1">
                <a:latin typeface="Arial" charset="0"/>
                <a:cs typeface="Arial" panose="020B0604020202020204" pitchFamily="34" charset="0"/>
              </a:rPr>
              <a:t>Engl</a:t>
            </a:r>
            <a:r>
              <a:rPr lang="en-GB" sz="1400" dirty="0">
                <a:latin typeface="Arial" charset="0"/>
                <a:cs typeface="Arial" panose="020B0604020202020204" pitchFamily="34" charset="0"/>
              </a:rPr>
              <a:t> J Med</a:t>
            </a:r>
          </a:p>
          <a:p>
            <a:pPr defTabSz="829556" fontAlgn="base" hangingPunct="0">
              <a:lnSpc>
                <a:spcPct val="97000"/>
              </a:lnSpc>
              <a:spcBef>
                <a:spcPct val="0"/>
              </a:spcBef>
              <a:spcAft>
                <a:spcPct val="0"/>
              </a:spcAft>
              <a:buClr>
                <a:srgbClr val="FFFFFF"/>
              </a:buClr>
              <a:buSzPct val="45000"/>
              <a:tabLst>
                <a:tab pos="656731" algn="l"/>
                <a:tab pos="1313464" algn="l"/>
                <a:tab pos="1970195" algn="l"/>
                <a:tab pos="2626926" algn="l"/>
                <a:tab pos="3283658" algn="l"/>
                <a:tab pos="3940389" algn="l"/>
                <a:tab pos="4597121" algn="l"/>
                <a:tab pos="5253853" algn="l"/>
                <a:tab pos="5910584" algn="l"/>
                <a:tab pos="6567317" algn="l"/>
                <a:tab pos="7224048" algn="l"/>
              </a:tabLst>
              <a:defRPr/>
            </a:pPr>
            <a:r>
              <a:rPr lang="en-GB" sz="1400" dirty="0">
                <a:latin typeface="Arial" charset="0"/>
                <a:cs typeface="Arial" panose="020B0604020202020204" pitchFamily="34" charset="0"/>
              </a:rPr>
              <a:t>Volume 377(5):431-441</a:t>
            </a:r>
          </a:p>
          <a:p>
            <a:pPr defTabSz="829556" fontAlgn="base" hangingPunct="0">
              <a:lnSpc>
                <a:spcPct val="97000"/>
              </a:lnSpc>
              <a:spcBef>
                <a:spcPct val="0"/>
              </a:spcBef>
              <a:spcAft>
                <a:spcPct val="0"/>
              </a:spcAft>
              <a:buClr>
                <a:srgbClr val="FFFFFF"/>
              </a:buClr>
              <a:buSzPct val="45000"/>
              <a:tabLst>
                <a:tab pos="656731" algn="l"/>
                <a:tab pos="1313464" algn="l"/>
                <a:tab pos="1970195" algn="l"/>
                <a:tab pos="2626926" algn="l"/>
                <a:tab pos="3283658" algn="l"/>
                <a:tab pos="3940389" algn="l"/>
                <a:tab pos="4597121" algn="l"/>
                <a:tab pos="5253853" algn="l"/>
                <a:tab pos="5910584" algn="l"/>
                <a:tab pos="6567317" algn="l"/>
                <a:tab pos="7224048" algn="l"/>
              </a:tabLst>
              <a:defRPr/>
            </a:pPr>
            <a:r>
              <a:rPr lang="en-GB" sz="1400" dirty="0">
                <a:latin typeface="Arial" charset="0"/>
                <a:cs typeface="Arial" panose="020B0604020202020204" pitchFamily="34" charset="0"/>
              </a:rPr>
              <a:t>August 3, 2017</a:t>
            </a:r>
          </a:p>
          <a:p>
            <a:pPr marL="0" indent="0">
              <a:buNone/>
            </a:pPr>
            <a:endParaRPr lang="en-US" sz="2800" dirty="0"/>
          </a:p>
        </p:txBody>
      </p:sp>
      <p:sp>
        <p:nvSpPr>
          <p:cNvPr id="3" name="TextBox 2"/>
          <p:cNvSpPr txBox="1"/>
          <p:nvPr/>
        </p:nvSpPr>
        <p:spPr>
          <a:xfrm>
            <a:off x="1929740" y="1359355"/>
            <a:ext cx="8839615" cy="4062651"/>
          </a:xfrm>
          <a:prstGeom prst="rect">
            <a:avLst/>
          </a:prstGeom>
          <a:noFill/>
        </p:spPr>
        <p:txBody>
          <a:bodyPr wrap="square" rtlCol="0">
            <a:spAutoFit/>
          </a:bodyPr>
          <a:lstStyle/>
          <a:p>
            <a:r>
              <a:rPr lang="en-GB" sz="2400" dirty="0" err="1">
                <a:cs typeface="Times New Roman" panose="02020603050405020304" pitchFamily="18" charset="0"/>
              </a:rPr>
              <a:t>Idarucizumab</a:t>
            </a:r>
            <a:r>
              <a:rPr lang="en-GB" sz="2400" dirty="0">
                <a:cs typeface="Times New Roman" panose="02020603050405020304" pitchFamily="18" charset="0"/>
              </a:rPr>
              <a:t> was 100% effective in reversing the anticoagulant effect of dabigatran among </a:t>
            </a:r>
            <a:endParaRPr lang="en-GB" sz="2400" dirty="0" smtClean="0">
              <a:cs typeface="Times New Roman" panose="02020603050405020304" pitchFamily="18" charset="0"/>
            </a:endParaRPr>
          </a:p>
          <a:p>
            <a:endParaRPr lang="en-GB" sz="2400" dirty="0" smtClean="0">
              <a:cs typeface="Times New Roman" panose="02020603050405020304" pitchFamily="18" charset="0"/>
            </a:endParaRPr>
          </a:p>
          <a:p>
            <a:r>
              <a:rPr lang="en-GB" sz="2400" dirty="0" smtClean="0">
                <a:cs typeface="Times New Roman" panose="02020603050405020304" pitchFamily="18" charset="0"/>
              </a:rPr>
              <a:t>1. 300 patients with uncontrolled </a:t>
            </a:r>
            <a:r>
              <a:rPr lang="en-GB" sz="2400" dirty="0">
                <a:cs typeface="Times New Roman" panose="02020603050405020304" pitchFamily="18" charset="0"/>
              </a:rPr>
              <a:t>bleeding </a:t>
            </a:r>
            <a:endParaRPr lang="en-GB" sz="2400" dirty="0" smtClean="0">
              <a:cs typeface="Times New Roman" panose="02020603050405020304" pitchFamily="18" charset="0"/>
            </a:endParaRPr>
          </a:p>
          <a:p>
            <a:r>
              <a:rPr lang="en-GB" sz="2400" dirty="0" smtClean="0">
                <a:cs typeface="Times New Roman" panose="02020603050405020304" pitchFamily="18" charset="0"/>
              </a:rPr>
              <a:t>(</a:t>
            </a:r>
            <a:r>
              <a:rPr lang="en-GB" sz="2400" dirty="0">
                <a:solidFill>
                  <a:srgbClr val="FF0000"/>
                </a:solidFill>
                <a:cs typeface="Times New Roman" panose="02020603050405020304" pitchFamily="18" charset="0"/>
              </a:rPr>
              <a:t>median time to bleeding cessation, 2.5 hours</a:t>
            </a:r>
            <a:r>
              <a:rPr lang="en-GB" sz="2400" dirty="0">
                <a:cs typeface="Times New Roman" panose="02020603050405020304" pitchFamily="18" charset="0"/>
              </a:rPr>
              <a:t>) </a:t>
            </a:r>
            <a:endParaRPr lang="en-GB" sz="2400" dirty="0" smtClean="0">
              <a:cs typeface="Times New Roman" panose="02020603050405020304" pitchFamily="18" charset="0"/>
            </a:endParaRPr>
          </a:p>
          <a:p>
            <a:endParaRPr lang="en-GB" sz="2400" dirty="0">
              <a:cs typeface="Times New Roman" panose="02020603050405020304" pitchFamily="18" charset="0"/>
            </a:endParaRPr>
          </a:p>
          <a:p>
            <a:r>
              <a:rPr lang="en-GB" sz="2400" dirty="0" smtClean="0">
                <a:cs typeface="Times New Roman" panose="02020603050405020304" pitchFamily="18" charset="0"/>
              </a:rPr>
              <a:t>and </a:t>
            </a:r>
          </a:p>
          <a:p>
            <a:endParaRPr lang="en-GB" sz="2400" dirty="0">
              <a:cs typeface="Times New Roman" panose="02020603050405020304" pitchFamily="18" charset="0"/>
            </a:endParaRPr>
          </a:p>
          <a:p>
            <a:r>
              <a:rPr lang="en-GB" sz="2400" dirty="0" smtClean="0">
                <a:cs typeface="Times New Roman" panose="02020603050405020304" pitchFamily="18" charset="0"/>
              </a:rPr>
              <a:t>2. </a:t>
            </a:r>
            <a:r>
              <a:rPr lang="en-GB" sz="2400" dirty="0">
                <a:cs typeface="Times New Roman" panose="02020603050405020304" pitchFamily="18" charset="0"/>
              </a:rPr>
              <a:t>A</a:t>
            </a:r>
            <a:r>
              <a:rPr lang="en-GB" sz="2400" dirty="0" smtClean="0">
                <a:cs typeface="Times New Roman" panose="02020603050405020304" pitchFamily="18" charset="0"/>
              </a:rPr>
              <a:t>mong </a:t>
            </a:r>
            <a:r>
              <a:rPr lang="en-GB" sz="2400" dirty="0">
                <a:cs typeface="Times New Roman" panose="02020603050405020304" pitchFamily="18" charset="0"/>
              </a:rPr>
              <a:t>200 patients who required an urgent procedure (</a:t>
            </a:r>
            <a:r>
              <a:rPr lang="en-GB" sz="2400" dirty="0">
                <a:solidFill>
                  <a:srgbClr val="FF0000"/>
                </a:solidFill>
                <a:cs typeface="Times New Roman" panose="02020603050405020304" pitchFamily="18" charset="0"/>
              </a:rPr>
              <a:t>median time to procedure initiation, </a:t>
            </a:r>
            <a:r>
              <a:rPr lang="en-GB" sz="2400" u="sng" dirty="0">
                <a:solidFill>
                  <a:srgbClr val="FF0000"/>
                </a:solidFill>
                <a:cs typeface="Times New Roman" panose="02020603050405020304" pitchFamily="18" charset="0"/>
              </a:rPr>
              <a:t>1.6 hours</a:t>
            </a:r>
            <a:r>
              <a:rPr lang="en-GB" sz="2400" dirty="0">
                <a:cs typeface="Times New Roman" panose="02020603050405020304" pitchFamily="18" charset="0"/>
              </a:rPr>
              <a:t>)</a:t>
            </a:r>
          </a:p>
          <a:p>
            <a:endParaRPr lang="en-US" dirty="0"/>
          </a:p>
        </p:txBody>
      </p:sp>
    </p:spTree>
    <p:extLst>
      <p:ext uri="{BB962C8B-B14F-4D97-AF65-F5344CB8AC3E}">
        <p14:creationId xmlns:p14="http://schemas.microsoft.com/office/powerpoint/2010/main" val="14865901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8930" y="0"/>
            <a:ext cx="5310388" cy="750888"/>
          </a:xfrm>
        </p:spPr>
        <p:txBody>
          <a:bodyPr/>
          <a:lstStyle/>
          <a:p>
            <a:pPr algn="ctr"/>
            <a:r>
              <a:rPr lang="en-US" dirty="0" smtClean="0">
                <a:latin typeface="Arial Black" panose="020B0A04020102020204" pitchFamily="34" charset="0"/>
                <a:cs typeface="Calibri"/>
              </a:rPr>
              <a:t>DOACs: </a:t>
            </a:r>
            <a:r>
              <a:rPr lang="en-US" dirty="0">
                <a:latin typeface="Arial Black" panose="020B0A04020102020204" pitchFamily="34" charset="0"/>
                <a:cs typeface="Calibri"/>
              </a:rPr>
              <a:t>R</a:t>
            </a:r>
            <a:r>
              <a:rPr lang="en-US" dirty="0" smtClean="0">
                <a:latin typeface="Arial Black" panose="020B0A04020102020204" pitchFamily="34" charset="0"/>
                <a:cs typeface="Calibri"/>
              </a:rPr>
              <a:t>oute of clearance</a:t>
            </a:r>
            <a:endParaRPr lang="en-US" dirty="0">
              <a:latin typeface="Arial Black" panose="020B0A04020102020204" pitchFamily="34" charset="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838200" y="1825625"/>
            <a:ext cx="10515600" cy="3596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cs typeface="Calibri" panose="020F050202020403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3359713846"/>
              </p:ext>
            </p:extLst>
          </p:nvPr>
        </p:nvGraphicFramePr>
        <p:xfrm>
          <a:off x="1307275" y="1604515"/>
          <a:ext cx="8153400" cy="403860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Arrow Connector 6"/>
          <p:cNvCxnSpPr/>
          <p:nvPr/>
        </p:nvCxnSpPr>
        <p:spPr>
          <a:xfrm>
            <a:off x="8525494" y="5000509"/>
            <a:ext cx="10668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4607626" y="2319600"/>
            <a:ext cx="6365845" cy="369332"/>
          </a:xfrm>
          <a:prstGeom prst="rect">
            <a:avLst/>
          </a:prstGeom>
          <a:noFill/>
        </p:spPr>
        <p:txBody>
          <a:bodyPr wrap="none" rtlCol="0">
            <a:spAutoFit/>
          </a:bodyPr>
          <a:lstStyle/>
          <a:p>
            <a:r>
              <a:rPr lang="en-US" dirty="0" smtClean="0"/>
              <a:t>Best for patients with impaired renal clearance, even dialysis</a:t>
            </a:r>
            <a:endParaRPr lang="en-US" dirty="0"/>
          </a:p>
        </p:txBody>
      </p:sp>
      <p:sp>
        <p:nvSpPr>
          <p:cNvPr id="11" name="TextBox 10"/>
          <p:cNvSpPr txBox="1"/>
          <p:nvPr/>
        </p:nvSpPr>
        <p:spPr>
          <a:xfrm>
            <a:off x="9472938" y="4804957"/>
            <a:ext cx="2467342" cy="369332"/>
          </a:xfrm>
          <a:prstGeom prst="rect">
            <a:avLst/>
          </a:prstGeom>
          <a:noFill/>
        </p:spPr>
        <p:txBody>
          <a:bodyPr wrap="none" rtlCol="0">
            <a:spAutoFit/>
          </a:bodyPr>
          <a:lstStyle/>
          <a:p>
            <a:r>
              <a:rPr lang="en-US" dirty="0" smtClean="0">
                <a:solidFill>
                  <a:srgbClr val="FF0000"/>
                </a:solidFill>
              </a:rPr>
              <a:t>Can clear with dialysis</a:t>
            </a:r>
          </a:p>
        </p:txBody>
      </p:sp>
      <p:sp>
        <p:nvSpPr>
          <p:cNvPr id="12" name="TextBox 11"/>
          <p:cNvSpPr txBox="1"/>
          <p:nvPr/>
        </p:nvSpPr>
        <p:spPr>
          <a:xfrm>
            <a:off x="9557946" y="2943665"/>
            <a:ext cx="2634054" cy="1477328"/>
          </a:xfrm>
          <a:prstGeom prst="rect">
            <a:avLst/>
          </a:prstGeom>
          <a:noFill/>
          <a:ln>
            <a:solidFill>
              <a:schemeClr val="tx1"/>
            </a:solidFill>
          </a:ln>
        </p:spPr>
        <p:txBody>
          <a:bodyPr wrap="none" rtlCol="0">
            <a:spAutoFit/>
          </a:bodyPr>
          <a:lstStyle/>
          <a:p>
            <a:r>
              <a:rPr lang="en-US" u="sng" dirty="0" smtClean="0"/>
              <a:t>Other strategies:</a:t>
            </a:r>
          </a:p>
          <a:p>
            <a:r>
              <a:rPr lang="en-US" dirty="0" smtClean="0"/>
              <a:t>PCC</a:t>
            </a:r>
          </a:p>
          <a:p>
            <a:r>
              <a:rPr lang="en-US" dirty="0" smtClean="0"/>
              <a:t>TXA</a:t>
            </a:r>
          </a:p>
          <a:p>
            <a:r>
              <a:rPr lang="en-US" dirty="0" smtClean="0"/>
              <a:t>Topical Adjuncts</a:t>
            </a:r>
          </a:p>
          <a:p>
            <a:r>
              <a:rPr lang="en-US" dirty="0" smtClean="0"/>
              <a:t>When in doubt: ROTEM</a:t>
            </a:r>
            <a:endParaRPr lang="en-US" dirty="0"/>
          </a:p>
        </p:txBody>
      </p:sp>
    </p:spTree>
    <p:extLst>
      <p:ext uri="{BB962C8B-B14F-4D97-AF65-F5344CB8AC3E}">
        <p14:creationId xmlns:p14="http://schemas.microsoft.com/office/powerpoint/2010/main" val="188020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766" y="274638"/>
            <a:ext cx="10194966" cy="414131"/>
          </a:xfrm>
        </p:spPr>
        <p:txBody>
          <a:bodyPr/>
          <a:lstStyle/>
          <a:p>
            <a:pPr algn="ctr"/>
            <a:r>
              <a:rPr lang="en-US" dirty="0" smtClean="0">
                <a:latin typeface="Arial Black" panose="020B0A04020102020204" pitchFamily="34" charset="0"/>
                <a:cs typeface="Calibri"/>
              </a:rPr>
              <a:t>Urgent reversal of </a:t>
            </a:r>
            <a:r>
              <a:rPr lang="en-US" dirty="0" err="1" smtClean="0">
                <a:latin typeface="Arial Black" panose="020B0A04020102020204" pitchFamily="34" charset="0"/>
                <a:cs typeface="Calibri"/>
              </a:rPr>
              <a:t>Xa</a:t>
            </a:r>
            <a:r>
              <a:rPr lang="en-US" dirty="0" smtClean="0">
                <a:latin typeface="Arial Black" panose="020B0A04020102020204" pitchFamily="34" charset="0"/>
                <a:cs typeface="Calibri"/>
              </a:rPr>
              <a:t> inhibitors</a:t>
            </a:r>
            <a:endParaRPr lang="en-US" dirty="0">
              <a:latin typeface="Arial Black" panose="020B0A04020102020204" pitchFamily="34" charset="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1181100" y="1344078"/>
            <a:ext cx="7467600" cy="3596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altLang="en-US" dirty="0" err="1">
                <a:cs typeface="Times New Roman" panose="02020603050405020304" pitchFamily="18" charset="0"/>
              </a:rPr>
              <a:t>Andexanet</a:t>
            </a:r>
            <a:r>
              <a:rPr lang="en-GB" altLang="en-US" dirty="0">
                <a:cs typeface="Times New Roman" panose="02020603050405020304" pitchFamily="18" charset="0"/>
              </a:rPr>
              <a:t> </a:t>
            </a:r>
            <a:r>
              <a:rPr lang="en-GB" altLang="en-US" dirty="0" smtClean="0">
                <a:cs typeface="Times New Roman" panose="02020603050405020304" pitchFamily="18" charset="0"/>
              </a:rPr>
              <a:t>Alfa (</a:t>
            </a:r>
            <a:r>
              <a:rPr lang="en-GB" altLang="en-US" dirty="0" err="1" smtClean="0">
                <a:cs typeface="Times New Roman" panose="02020603050405020304" pitchFamily="18" charset="0"/>
              </a:rPr>
              <a:t>Annexa</a:t>
            </a:r>
            <a:r>
              <a:rPr lang="en-GB" altLang="en-US" dirty="0" smtClean="0">
                <a:cs typeface="Times New Roman" panose="02020603050405020304" pitchFamily="18" charset="0"/>
              </a:rPr>
              <a:t>) FDA approved May 4, 2018</a:t>
            </a:r>
          </a:p>
          <a:p>
            <a:r>
              <a:rPr lang="en-US" dirty="0" smtClean="0">
                <a:cs typeface="Calibri" panose="020F0502020204030204" pitchFamily="34" charset="0"/>
              </a:rPr>
              <a:t>Thrombin generation restored in 96% </a:t>
            </a:r>
            <a:r>
              <a:rPr lang="en-US" dirty="0" err="1" smtClean="0">
                <a:cs typeface="Calibri" panose="020F0502020204030204" pitchFamily="34" charset="0"/>
              </a:rPr>
              <a:t>Annexa</a:t>
            </a:r>
            <a:r>
              <a:rPr lang="en-US" dirty="0" smtClean="0">
                <a:cs typeface="Calibri" panose="020F0502020204030204" pitchFamily="34" charset="0"/>
              </a:rPr>
              <a:t> v. 7% placebo patients</a:t>
            </a:r>
          </a:p>
          <a:p>
            <a:endParaRPr lang="en-US" dirty="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8648700" y="481703"/>
            <a:ext cx="3581400" cy="5979738"/>
          </a:xfrm>
          <a:prstGeom prst="rect">
            <a:avLst/>
          </a:prstGeom>
        </p:spPr>
      </p:pic>
      <p:sp>
        <p:nvSpPr>
          <p:cNvPr id="6" name="Oval 5"/>
          <p:cNvSpPr/>
          <p:nvPr/>
        </p:nvSpPr>
        <p:spPr>
          <a:xfrm>
            <a:off x="8839200" y="457200"/>
            <a:ext cx="762000" cy="38893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8839200" y="3281521"/>
            <a:ext cx="762000" cy="38893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9791700" y="3281521"/>
            <a:ext cx="762000" cy="38893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57200" y="5791200"/>
            <a:ext cx="2095445" cy="369332"/>
          </a:xfrm>
          <a:prstGeom prst="rect">
            <a:avLst/>
          </a:prstGeom>
          <a:noFill/>
        </p:spPr>
        <p:txBody>
          <a:bodyPr wrap="none" rtlCol="0">
            <a:spAutoFit/>
          </a:bodyPr>
          <a:lstStyle/>
          <a:p>
            <a:r>
              <a:rPr lang="en-US" dirty="0" err="1" smtClean="0"/>
              <a:t>Siegal</a:t>
            </a:r>
            <a:r>
              <a:rPr lang="en-US" dirty="0" smtClean="0"/>
              <a:t> 2015 NEJM</a:t>
            </a:r>
            <a:endParaRPr lang="en-US" dirty="0"/>
          </a:p>
        </p:txBody>
      </p:sp>
      <p:pic>
        <p:nvPicPr>
          <p:cNvPr id="10" name="Picture 9"/>
          <p:cNvPicPr>
            <a:picLocks noChangeAspect="1"/>
          </p:cNvPicPr>
          <p:nvPr/>
        </p:nvPicPr>
        <p:blipFill rotWithShape="1">
          <a:blip r:embed="rId4"/>
          <a:srcRect t="12137" b="5509"/>
          <a:stretch/>
        </p:blipFill>
        <p:spPr>
          <a:xfrm>
            <a:off x="357414" y="4431406"/>
            <a:ext cx="7948386" cy="990600"/>
          </a:xfrm>
          <a:prstGeom prst="rect">
            <a:avLst/>
          </a:prstGeom>
        </p:spPr>
      </p:pic>
    </p:spTree>
    <p:extLst>
      <p:ext uri="{BB962C8B-B14F-4D97-AF65-F5344CB8AC3E}">
        <p14:creationId xmlns:p14="http://schemas.microsoft.com/office/powerpoint/2010/main" val="37869618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83400" y="6317219"/>
            <a:ext cx="3670300" cy="49119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eaLnBrk="0" fontAlgn="base" hangingPunct="0">
              <a:spcBef>
                <a:spcPct val="0"/>
              </a:spcBef>
              <a:spcAft>
                <a:spcPct val="0"/>
              </a:spcAft>
            </a:pPr>
            <a:endParaRPr lang="en-US">
              <a:solidFill>
                <a:prstClr val="black"/>
              </a:solidFill>
              <a:latin typeface="Arial"/>
            </a:endParaRPr>
          </a:p>
        </p:txBody>
      </p:sp>
      <p:sp>
        <p:nvSpPr>
          <p:cNvPr id="4099" name="Rectangle 6"/>
          <p:cNvSpPr>
            <a:spLocks noChangeArrowheads="1"/>
          </p:cNvSpPr>
          <p:nvPr/>
        </p:nvSpPr>
        <p:spPr bwMode="auto">
          <a:xfrm>
            <a:off x="1557856" y="1102157"/>
            <a:ext cx="7864475"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457200" indent="-457200" defTabSz="457200" fontAlgn="base">
              <a:spcBef>
                <a:spcPct val="0"/>
              </a:spcBef>
              <a:spcAft>
                <a:spcPct val="0"/>
              </a:spcAft>
              <a:buFontTx/>
              <a:buAutoNum type="arabicPlain" startAt="1954"/>
            </a:pPr>
            <a:r>
              <a:rPr lang="en-US" altLang="en-US" sz="2400" dirty="0">
                <a:solidFill>
                  <a:prstClr val="black"/>
                </a:solidFill>
                <a:latin typeface="Arial" panose="020B0604020202020204" pitchFamily="34" charset="0"/>
              </a:rPr>
              <a:t>                                                  2009</a:t>
            </a:r>
          </a:p>
          <a:p>
            <a:pPr marL="457200" indent="-457200" defTabSz="457200" fontAlgn="base">
              <a:spcBef>
                <a:spcPct val="0"/>
              </a:spcBef>
              <a:spcAft>
                <a:spcPct val="0"/>
              </a:spcAft>
              <a:buFontTx/>
              <a:buAutoNum type="arabicPlain" startAt="1954"/>
            </a:pPr>
            <a:endParaRPr lang="en-US" altLang="en-US" sz="2400" dirty="0">
              <a:solidFill>
                <a:prstClr val="black"/>
              </a:solidFill>
              <a:latin typeface="Arial" panose="020B0604020202020204" pitchFamily="34" charset="0"/>
            </a:endParaRPr>
          </a:p>
          <a:p>
            <a:pPr marL="457200" indent="-457200" defTabSz="457200" fontAlgn="base">
              <a:spcBef>
                <a:spcPct val="0"/>
              </a:spcBef>
              <a:spcAft>
                <a:spcPct val="0"/>
              </a:spcAft>
              <a:buFontTx/>
              <a:buAutoNum type="arabicPlain" startAt="1954"/>
            </a:pPr>
            <a:endParaRPr lang="en-US" altLang="en-US" sz="2400" dirty="0">
              <a:solidFill>
                <a:prstClr val="black"/>
              </a:solidFill>
              <a:latin typeface="Arial" panose="020B0604020202020204" pitchFamily="34" charset="0"/>
            </a:endParaRPr>
          </a:p>
          <a:p>
            <a:pPr defTabSz="457200" fontAlgn="base">
              <a:spcBef>
                <a:spcPct val="0"/>
              </a:spcBef>
              <a:spcAft>
                <a:spcPct val="0"/>
              </a:spcAft>
            </a:pPr>
            <a:r>
              <a:rPr lang="en-US" altLang="en-US" sz="2400" dirty="0">
                <a:solidFill>
                  <a:prstClr val="black"/>
                </a:solidFill>
                <a:latin typeface="Arial" panose="020B0604020202020204" pitchFamily="34" charset="0"/>
              </a:rPr>
              <a:t>												    2010 </a:t>
            </a:r>
          </a:p>
        </p:txBody>
      </p:sp>
      <p:sp>
        <p:nvSpPr>
          <p:cNvPr id="3" name="Right Arrow 2"/>
          <p:cNvSpPr/>
          <p:nvPr/>
        </p:nvSpPr>
        <p:spPr>
          <a:xfrm>
            <a:off x="1770848" y="1131838"/>
            <a:ext cx="8568647" cy="1510301"/>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r>
              <a:rPr lang="en-US" dirty="0">
                <a:solidFill>
                  <a:prstClr val="white"/>
                </a:solidFill>
                <a:latin typeface="Arial"/>
              </a:rPr>
              <a:t>                                                                                       </a:t>
            </a:r>
            <a:r>
              <a:rPr lang="en-US" sz="2000" b="1" dirty="0">
                <a:solidFill>
                  <a:prstClr val="white"/>
                </a:solidFill>
                <a:latin typeface="Arial"/>
              </a:rPr>
              <a:t>DOAC Era</a:t>
            </a:r>
          </a:p>
        </p:txBody>
      </p:sp>
      <p:pic>
        <p:nvPicPr>
          <p:cNvPr id="7" name="Picture 6"/>
          <p:cNvPicPr>
            <a:picLocks noChangeAspect="1"/>
          </p:cNvPicPr>
          <p:nvPr/>
        </p:nvPicPr>
        <p:blipFill rotWithShape="1">
          <a:blip r:embed="rId3"/>
          <a:srcRect r="33882"/>
          <a:stretch/>
        </p:blipFill>
        <p:spPr>
          <a:xfrm>
            <a:off x="1706881" y="1097281"/>
            <a:ext cx="5731917" cy="1627773"/>
          </a:xfrm>
          <a:prstGeom prst="rect">
            <a:avLst/>
          </a:prstGeom>
        </p:spPr>
      </p:pic>
      <p:sp>
        <p:nvSpPr>
          <p:cNvPr id="5" name="TextBox 4"/>
          <p:cNvSpPr txBox="1"/>
          <p:nvPr/>
        </p:nvSpPr>
        <p:spPr>
          <a:xfrm>
            <a:off x="3337728" y="1721250"/>
            <a:ext cx="5726376" cy="677108"/>
          </a:xfrm>
          <a:prstGeom prst="rect">
            <a:avLst/>
          </a:prstGeom>
          <a:noFill/>
        </p:spPr>
        <p:txBody>
          <a:bodyPr wrap="none" rtlCol="0">
            <a:spAutoFit/>
          </a:bodyPr>
          <a:lstStyle/>
          <a:p>
            <a:pPr defTabSz="457200" eaLnBrk="0" fontAlgn="base" hangingPunct="0">
              <a:spcBef>
                <a:spcPct val="0"/>
              </a:spcBef>
              <a:spcAft>
                <a:spcPct val="0"/>
              </a:spcAft>
            </a:pPr>
            <a:r>
              <a:rPr lang="en-US" sz="2000" b="1" dirty="0">
                <a:solidFill>
                  <a:prstClr val="white"/>
                </a:solidFill>
                <a:latin typeface="Arial"/>
                <a:ea typeface="ＭＳ Ｐゴシック" panose="020B0600070205080204" pitchFamily="34" charset="-128"/>
              </a:rPr>
              <a:t>Warfarin (VKA) Era                                              </a:t>
            </a:r>
          </a:p>
          <a:p>
            <a:pPr defTabSz="457200" eaLnBrk="0" fontAlgn="base" hangingPunct="0">
              <a:spcBef>
                <a:spcPct val="0"/>
              </a:spcBef>
              <a:spcAft>
                <a:spcPct val="0"/>
              </a:spcAft>
            </a:pPr>
            <a:endParaRPr lang="en-US" dirty="0">
              <a:solidFill>
                <a:prstClr val="black"/>
              </a:solidFill>
              <a:latin typeface="Calibri" panose="020F0502020204030204" pitchFamily="34" charset="0"/>
              <a:ea typeface="ＭＳ Ｐゴシック" panose="020B0600070205080204" pitchFamily="34" charset="-128"/>
            </a:endParaRPr>
          </a:p>
        </p:txBody>
      </p:sp>
      <p:sp>
        <p:nvSpPr>
          <p:cNvPr id="12" name="TextBox 11"/>
          <p:cNvSpPr txBox="1"/>
          <p:nvPr/>
        </p:nvSpPr>
        <p:spPr>
          <a:xfrm>
            <a:off x="1706881" y="2818878"/>
            <a:ext cx="8377570" cy="3046988"/>
          </a:xfrm>
          <a:prstGeom prst="rect">
            <a:avLst/>
          </a:prstGeom>
          <a:noFill/>
        </p:spPr>
        <p:txBody>
          <a:bodyPr wrap="square" rtlCol="0">
            <a:spAutoFit/>
          </a:bodyPr>
          <a:lstStyle/>
          <a:p>
            <a:pPr marL="285750" indent="-285750" defTabSz="457200" eaLnBrk="0" fontAlgn="base" hangingPunct="0">
              <a:spcBef>
                <a:spcPct val="0"/>
              </a:spcBef>
              <a:spcAft>
                <a:spcPct val="0"/>
              </a:spcAft>
              <a:buFont typeface="Arial" panose="020B0604020202020204" pitchFamily="34" charset="0"/>
              <a:buChar char="•"/>
            </a:pPr>
            <a:r>
              <a:rPr lang="en-US" sz="2400" dirty="0">
                <a:solidFill>
                  <a:srgbClr val="101728"/>
                </a:solidFill>
                <a:latin typeface="Calibri" panose="020F0502020204030204" pitchFamily="34" charset="0"/>
                <a:ea typeface="ＭＳ Ｐゴシック" panose="020B0600070205080204" pitchFamily="34" charset="-128"/>
              </a:rPr>
              <a:t>Warfarin used as “full dose” anticoagulation for the treatment of </a:t>
            </a:r>
            <a:r>
              <a:rPr lang="en-US" sz="2400" dirty="0" err="1">
                <a:solidFill>
                  <a:srgbClr val="101728"/>
                </a:solidFill>
                <a:latin typeface="Calibri" panose="020F0502020204030204" pitchFamily="34" charset="0"/>
                <a:ea typeface="ＭＳ Ｐゴシック" panose="020B0600070205080204" pitchFamily="34" charset="-128"/>
              </a:rPr>
              <a:t>Afib</a:t>
            </a:r>
            <a:r>
              <a:rPr lang="en-US" sz="2400" dirty="0">
                <a:solidFill>
                  <a:srgbClr val="101728"/>
                </a:solidFill>
                <a:latin typeface="Calibri" panose="020F0502020204030204" pitchFamily="34" charset="0"/>
                <a:ea typeface="ＭＳ Ｐゴシック" panose="020B0600070205080204" pitchFamily="34" charset="-128"/>
              </a:rPr>
              <a:t>, VTE, valvular disease, etc.</a:t>
            </a:r>
          </a:p>
          <a:p>
            <a:pPr defTabSz="457200" eaLnBrk="0" fontAlgn="base" hangingPunct="0">
              <a:spcBef>
                <a:spcPct val="0"/>
              </a:spcBef>
              <a:spcAft>
                <a:spcPct val="0"/>
              </a:spcAft>
            </a:pPr>
            <a:r>
              <a:rPr lang="en-US" sz="2400" dirty="0">
                <a:solidFill>
                  <a:srgbClr val="101728"/>
                </a:solidFill>
                <a:latin typeface="Calibri" panose="020F0502020204030204" pitchFamily="34" charset="0"/>
                <a:ea typeface="ＭＳ Ｐゴシック" panose="020B0600070205080204" pitchFamily="34" charset="-128"/>
              </a:rPr>
              <a:t>      (INR of 2-3 or 2.5-3.5)</a:t>
            </a:r>
          </a:p>
          <a:p>
            <a:pPr marL="285750" indent="-285750" defTabSz="457200" eaLnBrk="0" fontAlgn="base" hangingPunct="0">
              <a:spcBef>
                <a:spcPct val="0"/>
              </a:spcBef>
              <a:spcAft>
                <a:spcPct val="0"/>
              </a:spcAft>
              <a:buFont typeface="Arial" panose="020B0604020202020204" pitchFamily="34" charset="0"/>
              <a:buChar char="•"/>
            </a:pPr>
            <a:endParaRPr lang="en-US" sz="2400" dirty="0">
              <a:solidFill>
                <a:srgbClr val="101728"/>
              </a:solidFill>
              <a:latin typeface="Calibri" panose="020F0502020204030204" pitchFamily="34" charset="0"/>
              <a:ea typeface="ＭＳ Ｐゴシック" panose="020B0600070205080204" pitchFamily="34" charset="-128"/>
            </a:endParaRPr>
          </a:p>
          <a:p>
            <a:pPr marL="285750" indent="-285750" defTabSz="457200" eaLnBrk="0" fontAlgn="base" hangingPunct="0">
              <a:spcBef>
                <a:spcPct val="0"/>
              </a:spcBef>
              <a:spcAft>
                <a:spcPct val="0"/>
              </a:spcAft>
              <a:buFont typeface="Arial" panose="020B0604020202020204" pitchFamily="34" charset="0"/>
              <a:buChar char="•"/>
            </a:pPr>
            <a:r>
              <a:rPr lang="en-US" sz="2400" dirty="0">
                <a:solidFill>
                  <a:srgbClr val="101728"/>
                </a:solidFill>
                <a:latin typeface="Calibri" panose="020F0502020204030204" pitchFamily="34" charset="0"/>
                <a:ea typeface="ＭＳ Ｐゴシック" panose="020B0600070205080204" pitchFamily="34" charset="-128"/>
              </a:rPr>
              <a:t>No low dose option</a:t>
            </a:r>
          </a:p>
          <a:p>
            <a:pPr marL="285750" indent="-285750" defTabSz="457200" eaLnBrk="0" fontAlgn="base" hangingPunct="0">
              <a:spcBef>
                <a:spcPct val="0"/>
              </a:spcBef>
              <a:spcAft>
                <a:spcPct val="0"/>
              </a:spcAft>
              <a:buFont typeface="Arial" panose="020B0604020202020204" pitchFamily="34" charset="0"/>
              <a:buChar char="•"/>
            </a:pPr>
            <a:endParaRPr lang="en-US" sz="2400" dirty="0">
              <a:solidFill>
                <a:srgbClr val="101728"/>
              </a:solidFill>
              <a:latin typeface="Calibri" panose="020F0502020204030204" pitchFamily="34" charset="0"/>
              <a:ea typeface="ＭＳ Ｐゴシック" panose="020B0600070205080204" pitchFamily="34" charset="-128"/>
            </a:endParaRPr>
          </a:p>
          <a:p>
            <a:pPr marL="285750" indent="-285750" defTabSz="457200" eaLnBrk="0" fontAlgn="base" hangingPunct="0">
              <a:spcBef>
                <a:spcPct val="0"/>
              </a:spcBef>
              <a:spcAft>
                <a:spcPct val="0"/>
              </a:spcAft>
              <a:buFont typeface="Arial" panose="020B0604020202020204" pitchFamily="34" charset="0"/>
              <a:buChar char="•"/>
            </a:pPr>
            <a:r>
              <a:rPr lang="en-US" sz="2400" dirty="0">
                <a:solidFill>
                  <a:srgbClr val="101728"/>
                </a:solidFill>
                <a:latin typeface="Calibri" panose="020F0502020204030204" pitchFamily="34" charset="0"/>
                <a:ea typeface="ＭＳ Ｐゴシック" panose="020B0600070205080204" pitchFamily="34" charset="-128"/>
              </a:rPr>
              <a:t>“Prophylaxis” dosing via LMWH, UFH (requires injection)</a:t>
            </a:r>
          </a:p>
          <a:p>
            <a:pPr defTabSz="457200" eaLnBrk="0" fontAlgn="base" hangingPunct="0">
              <a:spcBef>
                <a:spcPct val="0"/>
              </a:spcBef>
              <a:spcAft>
                <a:spcPct val="0"/>
              </a:spcAft>
            </a:pPr>
            <a:r>
              <a:rPr lang="en-US" sz="2400" dirty="0">
                <a:solidFill>
                  <a:srgbClr val="101728"/>
                </a:solidFill>
                <a:latin typeface="Calibri" panose="020F0502020204030204" pitchFamily="34" charset="0"/>
                <a:ea typeface="ＭＳ Ｐゴシック" panose="020B0600070205080204" pitchFamily="34" charset="-128"/>
              </a:rPr>
              <a:t> </a:t>
            </a:r>
          </a:p>
        </p:txBody>
      </p:sp>
      <p:sp>
        <p:nvSpPr>
          <p:cNvPr id="6" name="TextBox 5"/>
          <p:cNvSpPr txBox="1"/>
          <p:nvPr/>
        </p:nvSpPr>
        <p:spPr>
          <a:xfrm>
            <a:off x="6626431" y="213664"/>
            <a:ext cx="6301839" cy="461665"/>
          </a:xfrm>
          <a:prstGeom prst="rect">
            <a:avLst/>
          </a:prstGeom>
          <a:noFill/>
        </p:spPr>
        <p:txBody>
          <a:bodyPr wrap="square" rtlCol="0">
            <a:spAutoFit/>
          </a:bodyPr>
          <a:lstStyle/>
          <a:p>
            <a:r>
              <a:rPr lang="en-US" sz="2400" dirty="0" smtClean="0">
                <a:solidFill>
                  <a:schemeClr val="bg2"/>
                </a:solidFill>
                <a:latin typeface="+mj-lt"/>
              </a:rPr>
              <a:t>ANTICOAGULATION HISTORY</a:t>
            </a:r>
            <a:endParaRPr lang="en-US" sz="2400" dirty="0">
              <a:solidFill>
                <a:schemeClr val="bg2"/>
              </a:solidFill>
              <a:latin typeface="+mj-lt"/>
            </a:endParaRPr>
          </a:p>
        </p:txBody>
      </p:sp>
    </p:spTree>
    <p:extLst>
      <p:ext uri="{BB962C8B-B14F-4D97-AF65-F5344CB8AC3E}">
        <p14:creationId xmlns:p14="http://schemas.microsoft.com/office/powerpoint/2010/main" val="3743447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5725" y="0"/>
            <a:ext cx="8243593" cy="750888"/>
          </a:xfrm>
        </p:spPr>
        <p:txBody>
          <a:bodyPr>
            <a:normAutofit/>
          </a:bodyPr>
          <a:lstStyle/>
          <a:p>
            <a:pPr algn="ctr"/>
            <a:r>
              <a:rPr lang="en-GB" altLang="en-US" dirty="0" err="1">
                <a:cs typeface="Times New Roman" panose="02020603050405020304" pitchFamily="18" charset="0"/>
              </a:rPr>
              <a:t>Andexanet</a:t>
            </a:r>
            <a:r>
              <a:rPr lang="en-GB" altLang="en-US" dirty="0">
                <a:cs typeface="Times New Roman" panose="02020603050405020304" pitchFamily="18" charset="0"/>
              </a:rPr>
              <a:t> </a:t>
            </a:r>
            <a:r>
              <a:rPr lang="en-GB" altLang="en-US" dirty="0" smtClean="0">
                <a:cs typeface="Times New Roman" panose="02020603050405020304" pitchFamily="18" charset="0"/>
              </a:rPr>
              <a:t>Alfa thromboembolic complications</a:t>
            </a:r>
            <a:endParaRPr lang="en-US" dirty="0">
              <a:latin typeface="Calibri"/>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838200" y="1825625"/>
            <a:ext cx="10515600" cy="3596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smtClean="0">
              <a:cs typeface="Calibri" panose="020F0502020204030204" pitchFamily="34" charset="0"/>
            </a:endParaRPr>
          </a:p>
          <a:p>
            <a:pPr marL="0" indent="0">
              <a:buNone/>
            </a:pPr>
            <a:endParaRPr lang="en-US" dirty="0">
              <a:cs typeface="Calibri" panose="020F0502020204030204" pitchFamily="34" charset="0"/>
            </a:endParaRPr>
          </a:p>
        </p:txBody>
      </p:sp>
      <p:sp>
        <p:nvSpPr>
          <p:cNvPr id="5" name="Text Placeholder 3">
            <a:extLst>
              <a:ext uri="{FF2B5EF4-FFF2-40B4-BE49-F238E27FC236}">
                <a16:creationId xmlns:a16="http://schemas.microsoft.com/office/drawing/2014/main" id="{70B028F8-B0CE-0448-9CC6-7AD07C4F0348}"/>
              </a:ext>
            </a:extLst>
          </p:cNvPr>
          <p:cNvSpPr txBox="1">
            <a:spLocks/>
          </p:cNvSpPr>
          <p:nvPr/>
        </p:nvSpPr>
        <p:spPr>
          <a:xfrm>
            <a:off x="-152400" y="5613399"/>
            <a:ext cx="2819400" cy="6374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p:txBody>
      </p:sp>
      <p:pic>
        <p:nvPicPr>
          <p:cNvPr id="8" name="Picture 7">
            <a:extLst>
              <a:ext uri="{FF2B5EF4-FFF2-40B4-BE49-F238E27FC236}">
                <a16:creationId xmlns:a16="http://schemas.microsoft.com/office/drawing/2014/main" id="{1D407C58-FBD2-E042-8D7A-6CAA8D88FAAE}"/>
              </a:ext>
            </a:extLst>
          </p:cNvPr>
          <p:cNvPicPr>
            <a:picLocks noChangeAspect="1"/>
          </p:cNvPicPr>
          <p:nvPr/>
        </p:nvPicPr>
        <p:blipFill>
          <a:blip r:embed="rId3"/>
          <a:stretch>
            <a:fillRect/>
          </a:stretch>
        </p:blipFill>
        <p:spPr>
          <a:xfrm>
            <a:off x="1335347" y="828847"/>
            <a:ext cx="7214487" cy="5052162"/>
          </a:xfrm>
          <a:prstGeom prst="rect">
            <a:avLst/>
          </a:prstGeom>
          <a:ln>
            <a:solidFill>
              <a:schemeClr val="tx1"/>
            </a:solidFill>
          </a:ln>
        </p:spPr>
      </p:pic>
      <p:sp>
        <p:nvSpPr>
          <p:cNvPr id="9" name="TextBox 8">
            <a:extLst>
              <a:ext uri="{FF2B5EF4-FFF2-40B4-BE49-F238E27FC236}">
                <a16:creationId xmlns:a16="http://schemas.microsoft.com/office/drawing/2014/main" id="{42161122-756B-AA42-9292-DF43AF5362EC}"/>
              </a:ext>
            </a:extLst>
          </p:cNvPr>
          <p:cNvSpPr txBox="1"/>
          <p:nvPr/>
        </p:nvSpPr>
        <p:spPr>
          <a:xfrm>
            <a:off x="8841318" y="1325260"/>
            <a:ext cx="3048000" cy="3416320"/>
          </a:xfrm>
          <a:prstGeom prst="rect">
            <a:avLst/>
          </a:prstGeom>
          <a:noFill/>
        </p:spPr>
        <p:txBody>
          <a:bodyPr wrap="square" rtlCol="0">
            <a:spAutoFit/>
          </a:bodyPr>
          <a:lstStyle/>
          <a:p>
            <a:r>
              <a:rPr lang="en-US" sz="2400" dirty="0"/>
              <a:t>TE Events: 12/67 (18%)</a:t>
            </a:r>
          </a:p>
          <a:p>
            <a:pPr marL="285750" indent="-285750">
              <a:buFont typeface="Arial" panose="020B0604020202020204" pitchFamily="34" charset="0"/>
              <a:buChar char="•"/>
            </a:pPr>
            <a:r>
              <a:rPr lang="en-US" sz="2400" dirty="0"/>
              <a:t>1 MI</a:t>
            </a:r>
          </a:p>
          <a:p>
            <a:pPr marL="285750" indent="-285750">
              <a:buFont typeface="Arial" panose="020B0604020202020204" pitchFamily="34" charset="0"/>
              <a:buChar char="•"/>
            </a:pPr>
            <a:r>
              <a:rPr lang="en-US" sz="2400" dirty="0"/>
              <a:t>7 DVT</a:t>
            </a:r>
          </a:p>
          <a:p>
            <a:pPr marL="285750" indent="-285750">
              <a:buFont typeface="Arial" panose="020B0604020202020204" pitchFamily="34" charset="0"/>
              <a:buChar char="•"/>
            </a:pPr>
            <a:r>
              <a:rPr lang="en-US" sz="2400" dirty="0"/>
              <a:t>1 PE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4 w/in 3 days</a:t>
            </a:r>
          </a:p>
          <a:p>
            <a:pPr marL="285750" indent="-285750">
              <a:buFont typeface="Arial" panose="020B0604020202020204" pitchFamily="34" charset="0"/>
              <a:buChar char="•"/>
            </a:pPr>
            <a:r>
              <a:rPr lang="en-US" sz="2400" dirty="0"/>
              <a:t>8 at 4-30 days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10 deaths (15%)</a:t>
            </a:r>
          </a:p>
        </p:txBody>
      </p:sp>
    </p:spTree>
    <p:extLst>
      <p:ext uri="{BB962C8B-B14F-4D97-AF65-F5344CB8AC3E}">
        <p14:creationId xmlns:p14="http://schemas.microsoft.com/office/powerpoint/2010/main" val="38324930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2021" y="0"/>
            <a:ext cx="6557297" cy="750888"/>
          </a:xfrm>
        </p:spPr>
        <p:txBody>
          <a:bodyPr>
            <a:normAutofit/>
          </a:bodyPr>
          <a:lstStyle/>
          <a:p>
            <a:pPr algn="ctr"/>
            <a:r>
              <a:rPr lang="en-US" dirty="0" smtClean="0">
                <a:cs typeface="Calibri"/>
              </a:rPr>
              <a:t>PCC for urgent reversal of DOACs</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838200" y="1825625"/>
            <a:ext cx="10515600" cy="3596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smtClean="0">
              <a:cs typeface="Calibri" panose="020F0502020204030204" pitchFamily="34" charset="0"/>
            </a:endParaRPr>
          </a:p>
          <a:p>
            <a:pPr marL="0" indent="0">
              <a:buNone/>
            </a:pPr>
            <a:endParaRPr lang="en-US" dirty="0">
              <a:cs typeface="Calibri" panose="020F0502020204030204" pitchFamily="34" charset="0"/>
            </a:endParaRPr>
          </a:p>
        </p:txBody>
      </p:sp>
      <p:sp>
        <p:nvSpPr>
          <p:cNvPr id="5" name="Text Placeholder 3">
            <a:extLst>
              <a:ext uri="{FF2B5EF4-FFF2-40B4-BE49-F238E27FC236}">
                <a16:creationId xmlns:a16="http://schemas.microsoft.com/office/drawing/2014/main" id="{70B028F8-B0CE-0448-9CC6-7AD07C4F0348}"/>
              </a:ext>
            </a:extLst>
          </p:cNvPr>
          <p:cNvSpPr txBox="1">
            <a:spLocks/>
          </p:cNvSpPr>
          <p:nvPr/>
        </p:nvSpPr>
        <p:spPr>
          <a:xfrm>
            <a:off x="-152400" y="5613399"/>
            <a:ext cx="2819400" cy="6374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p:txBody>
      </p:sp>
      <p:graphicFrame>
        <p:nvGraphicFramePr>
          <p:cNvPr id="7" name="Content Placeholder 3">
            <a:extLst>
              <a:ext uri="{FF2B5EF4-FFF2-40B4-BE49-F238E27FC236}">
                <a16:creationId xmlns:a16="http://schemas.microsoft.com/office/drawing/2014/main" id="{252E87A3-701D-3A4A-985A-55BE2CC8281D}"/>
              </a:ext>
            </a:extLst>
          </p:cNvPr>
          <p:cNvGraphicFramePr>
            <a:graphicFrameLocks noGrp="1"/>
          </p:cNvGraphicFramePr>
          <p:nvPr>
            <p:ph idx="1"/>
            <p:extLst>
              <p:ext uri="{D42A27DB-BD31-4B8C-83A1-F6EECF244321}">
                <p14:modId xmlns:p14="http://schemas.microsoft.com/office/powerpoint/2010/main" val="4010622278"/>
              </p:ext>
            </p:extLst>
          </p:nvPr>
        </p:nvGraphicFramePr>
        <p:xfrm>
          <a:off x="1206500" y="2241903"/>
          <a:ext cx="2921000" cy="3235960"/>
        </p:xfrm>
        <a:graphic>
          <a:graphicData uri="http://schemas.openxmlformats.org/drawingml/2006/table">
            <a:tbl>
              <a:tblPr firstRow="1" bandRow="1">
                <a:tableStyleId>{5C22544A-7EE6-4342-B048-85BDC9FD1C3A}</a:tableStyleId>
              </a:tblPr>
              <a:tblGrid>
                <a:gridCol w="1854200">
                  <a:extLst>
                    <a:ext uri="{9D8B030D-6E8A-4147-A177-3AD203B41FA5}">
                      <a16:colId xmlns:a16="http://schemas.microsoft.com/office/drawing/2014/main" val="3433166306"/>
                    </a:ext>
                  </a:extLst>
                </a:gridCol>
                <a:gridCol w="1066800">
                  <a:extLst>
                    <a:ext uri="{9D8B030D-6E8A-4147-A177-3AD203B41FA5}">
                      <a16:colId xmlns:a16="http://schemas.microsoft.com/office/drawing/2014/main" val="1732243793"/>
                    </a:ext>
                  </a:extLst>
                </a:gridCol>
              </a:tblGrid>
              <a:tr h="370840">
                <a:tc>
                  <a:txBody>
                    <a:bodyPr/>
                    <a:lstStyle/>
                    <a:p>
                      <a:r>
                        <a:rPr lang="en-US" dirty="0"/>
                        <a:t>Type of Bleed</a:t>
                      </a:r>
                    </a:p>
                  </a:txBody>
                  <a:tcPr>
                    <a:solidFill>
                      <a:schemeClr val="bg2"/>
                    </a:solidFill>
                  </a:tcPr>
                </a:tc>
                <a:tc>
                  <a:txBody>
                    <a:bodyPr/>
                    <a:lstStyle/>
                    <a:p>
                      <a:r>
                        <a:rPr lang="en-US" dirty="0"/>
                        <a:t>N=31</a:t>
                      </a:r>
                    </a:p>
                  </a:txBody>
                  <a:tcPr>
                    <a:solidFill>
                      <a:schemeClr val="bg2"/>
                    </a:solidFill>
                  </a:tcPr>
                </a:tc>
                <a:extLst>
                  <a:ext uri="{0D108BD9-81ED-4DB2-BD59-A6C34878D82A}">
                    <a16:rowId xmlns:a16="http://schemas.microsoft.com/office/drawing/2014/main" val="3119523809"/>
                  </a:ext>
                </a:extLst>
              </a:tr>
              <a:tr h="370840">
                <a:tc>
                  <a:txBody>
                    <a:bodyPr/>
                    <a:lstStyle/>
                    <a:p>
                      <a:r>
                        <a:rPr lang="en-US" dirty="0"/>
                        <a:t>ICH</a:t>
                      </a:r>
                    </a:p>
                  </a:txBody>
                  <a:tcPr/>
                </a:tc>
                <a:tc>
                  <a:txBody>
                    <a:bodyPr/>
                    <a:lstStyle/>
                    <a:p>
                      <a:r>
                        <a:rPr lang="en-US" dirty="0"/>
                        <a:t>18 (58%)</a:t>
                      </a:r>
                    </a:p>
                  </a:txBody>
                  <a:tcPr/>
                </a:tc>
                <a:extLst>
                  <a:ext uri="{0D108BD9-81ED-4DB2-BD59-A6C34878D82A}">
                    <a16:rowId xmlns:a16="http://schemas.microsoft.com/office/drawing/2014/main" val="2764262984"/>
                  </a:ext>
                </a:extLst>
              </a:tr>
              <a:tr h="370840">
                <a:tc>
                  <a:txBody>
                    <a:bodyPr/>
                    <a:lstStyle/>
                    <a:p>
                      <a:r>
                        <a:rPr lang="en-US" dirty="0"/>
                        <a:t>Pericardial</a:t>
                      </a:r>
                    </a:p>
                  </a:txBody>
                  <a:tcPr/>
                </a:tc>
                <a:tc>
                  <a:txBody>
                    <a:bodyPr/>
                    <a:lstStyle/>
                    <a:p>
                      <a:r>
                        <a:rPr lang="en-US" dirty="0"/>
                        <a:t>5 (16%)</a:t>
                      </a:r>
                    </a:p>
                  </a:txBody>
                  <a:tcPr/>
                </a:tc>
                <a:extLst>
                  <a:ext uri="{0D108BD9-81ED-4DB2-BD59-A6C34878D82A}">
                    <a16:rowId xmlns:a16="http://schemas.microsoft.com/office/drawing/2014/main" val="777952958"/>
                  </a:ext>
                </a:extLst>
              </a:tr>
              <a:tr h="370840">
                <a:tc>
                  <a:txBody>
                    <a:bodyPr/>
                    <a:lstStyle/>
                    <a:p>
                      <a:r>
                        <a:rPr lang="en-US" dirty="0"/>
                        <a:t>Musculoskeletal</a:t>
                      </a:r>
                    </a:p>
                  </a:txBody>
                  <a:tcPr/>
                </a:tc>
                <a:tc>
                  <a:txBody>
                    <a:bodyPr/>
                    <a:lstStyle/>
                    <a:p>
                      <a:r>
                        <a:rPr lang="en-US" dirty="0"/>
                        <a:t>4 (13%)</a:t>
                      </a:r>
                    </a:p>
                  </a:txBody>
                  <a:tcPr/>
                </a:tc>
                <a:extLst>
                  <a:ext uri="{0D108BD9-81ED-4DB2-BD59-A6C34878D82A}">
                    <a16:rowId xmlns:a16="http://schemas.microsoft.com/office/drawing/2014/main" val="3505330240"/>
                  </a:ext>
                </a:extLst>
              </a:tr>
              <a:tr h="370840">
                <a:tc>
                  <a:txBody>
                    <a:bodyPr/>
                    <a:lstStyle/>
                    <a:p>
                      <a:r>
                        <a:rPr lang="en-US" dirty="0"/>
                        <a:t>Intra-spinal</a:t>
                      </a:r>
                    </a:p>
                  </a:txBody>
                  <a:tcPr/>
                </a:tc>
                <a:tc>
                  <a:txBody>
                    <a:bodyPr/>
                    <a:lstStyle/>
                    <a:p>
                      <a:r>
                        <a:rPr lang="en-US" dirty="0"/>
                        <a:t>1 (3%)</a:t>
                      </a:r>
                    </a:p>
                  </a:txBody>
                  <a:tcPr/>
                </a:tc>
                <a:extLst>
                  <a:ext uri="{0D108BD9-81ED-4DB2-BD59-A6C34878D82A}">
                    <a16:rowId xmlns:a16="http://schemas.microsoft.com/office/drawing/2014/main" val="3046472415"/>
                  </a:ext>
                </a:extLst>
              </a:tr>
              <a:tr h="370840">
                <a:tc>
                  <a:txBody>
                    <a:bodyPr/>
                    <a:lstStyle/>
                    <a:p>
                      <a:r>
                        <a:rPr lang="en-US" dirty="0"/>
                        <a:t>Intrathoracic</a:t>
                      </a:r>
                    </a:p>
                  </a:txBody>
                  <a:tcPr/>
                </a:tc>
                <a:tc>
                  <a:txBody>
                    <a:bodyPr/>
                    <a:lstStyle/>
                    <a:p>
                      <a:r>
                        <a:rPr lang="en-US" dirty="0"/>
                        <a:t>1 (3%)</a:t>
                      </a:r>
                    </a:p>
                  </a:txBody>
                  <a:tcPr/>
                </a:tc>
                <a:extLst>
                  <a:ext uri="{0D108BD9-81ED-4DB2-BD59-A6C34878D82A}">
                    <a16:rowId xmlns:a16="http://schemas.microsoft.com/office/drawing/2014/main" val="474523403"/>
                  </a:ext>
                </a:extLst>
              </a:tr>
              <a:tr h="370840">
                <a:tc>
                  <a:txBody>
                    <a:bodyPr/>
                    <a:lstStyle/>
                    <a:p>
                      <a:r>
                        <a:rPr lang="en-US" dirty="0"/>
                        <a:t>Gastrointestinal</a:t>
                      </a:r>
                    </a:p>
                  </a:txBody>
                  <a:tcPr/>
                </a:tc>
                <a:tc>
                  <a:txBody>
                    <a:bodyPr/>
                    <a:lstStyle/>
                    <a:p>
                      <a:r>
                        <a:rPr lang="en-US" dirty="0"/>
                        <a:t>1 (3%)</a:t>
                      </a:r>
                    </a:p>
                  </a:txBody>
                  <a:tcPr/>
                </a:tc>
                <a:extLst>
                  <a:ext uri="{0D108BD9-81ED-4DB2-BD59-A6C34878D82A}">
                    <a16:rowId xmlns:a16="http://schemas.microsoft.com/office/drawing/2014/main" val="3420431093"/>
                  </a:ext>
                </a:extLst>
              </a:tr>
              <a:tr h="370840">
                <a:tc>
                  <a:txBody>
                    <a:bodyPr/>
                    <a:lstStyle/>
                    <a:p>
                      <a:r>
                        <a:rPr lang="en-US" dirty="0"/>
                        <a:t>Epistaxis</a:t>
                      </a:r>
                    </a:p>
                  </a:txBody>
                  <a:tcPr/>
                </a:tc>
                <a:tc>
                  <a:txBody>
                    <a:bodyPr/>
                    <a:lstStyle/>
                    <a:p>
                      <a:r>
                        <a:rPr lang="en-US" dirty="0"/>
                        <a:t>1 (3%)</a:t>
                      </a:r>
                    </a:p>
                  </a:txBody>
                  <a:tcPr/>
                </a:tc>
                <a:extLst>
                  <a:ext uri="{0D108BD9-81ED-4DB2-BD59-A6C34878D82A}">
                    <a16:rowId xmlns:a16="http://schemas.microsoft.com/office/drawing/2014/main" val="3100241455"/>
                  </a:ext>
                </a:extLst>
              </a:tr>
            </a:tbl>
          </a:graphicData>
        </a:graphic>
      </p:graphicFrame>
      <p:graphicFrame>
        <p:nvGraphicFramePr>
          <p:cNvPr id="10" name="Content Placeholder 3">
            <a:extLst>
              <a:ext uri="{FF2B5EF4-FFF2-40B4-BE49-F238E27FC236}">
                <a16:creationId xmlns:a16="http://schemas.microsoft.com/office/drawing/2014/main" id="{5B3C3006-DCC3-D048-8E6D-AD4AC9FB827F}"/>
              </a:ext>
            </a:extLst>
          </p:cNvPr>
          <p:cNvGraphicFramePr>
            <a:graphicFrameLocks/>
          </p:cNvGraphicFramePr>
          <p:nvPr>
            <p:extLst>
              <p:ext uri="{D42A27DB-BD31-4B8C-83A1-F6EECF244321}">
                <p14:modId xmlns:p14="http://schemas.microsoft.com/office/powerpoint/2010/main" val="3542798553"/>
              </p:ext>
            </p:extLst>
          </p:nvPr>
        </p:nvGraphicFramePr>
        <p:xfrm>
          <a:off x="4152900" y="2498748"/>
          <a:ext cx="2921000" cy="2656840"/>
        </p:xfrm>
        <a:graphic>
          <a:graphicData uri="http://schemas.openxmlformats.org/drawingml/2006/table">
            <a:tbl>
              <a:tblPr firstRow="1" bandRow="1">
                <a:tableStyleId>{5C22544A-7EE6-4342-B048-85BDC9FD1C3A}</a:tableStyleId>
              </a:tblPr>
              <a:tblGrid>
                <a:gridCol w="1854200">
                  <a:extLst>
                    <a:ext uri="{9D8B030D-6E8A-4147-A177-3AD203B41FA5}">
                      <a16:colId xmlns:a16="http://schemas.microsoft.com/office/drawing/2014/main" val="3433166306"/>
                    </a:ext>
                  </a:extLst>
                </a:gridCol>
                <a:gridCol w="1066800">
                  <a:extLst>
                    <a:ext uri="{9D8B030D-6E8A-4147-A177-3AD203B41FA5}">
                      <a16:colId xmlns:a16="http://schemas.microsoft.com/office/drawing/2014/main" val="1732243793"/>
                    </a:ext>
                  </a:extLst>
                </a:gridCol>
              </a:tblGrid>
              <a:tr h="335280">
                <a:tc>
                  <a:txBody>
                    <a:bodyPr/>
                    <a:lstStyle/>
                    <a:p>
                      <a:r>
                        <a:rPr lang="en-US" dirty="0"/>
                        <a:t>PCC Treatment</a:t>
                      </a:r>
                    </a:p>
                  </a:txBody>
                  <a:tcPr>
                    <a:solidFill>
                      <a:schemeClr val="bg2"/>
                    </a:solidFill>
                  </a:tcPr>
                </a:tc>
                <a:tc>
                  <a:txBody>
                    <a:bodyPr/>
                    <a:lstStyle/>
                    <a:p>
                      <a:r>
                        <a:rPr lang="en-US" dirty="0"/>
                        <a:t>N=31</a:t>
                      </a:r>
                    </a:p>
                  </a:txBody>
                  <a:tcPr>
                    <a:solidFill>
                      <a:schemeClr val="bg2"/>
                    </a:solidFill>
                  </a:tcPr>
                </a:tc>
                <a:extLst>
                  <a:ext uri="{0D108BD9-81ED-4DB2-BD59-A6C34878D82A}">
                    <a16:rowId xmlns:a16="http://schemas.microsoft.com/office/drawing/2014/main" val="3119523809"/>
                  </a:ext>
                </a:extLst>
              </a:tr>
              <a:tr h="370840">
                <a:tc>
                  <a:txBody>
                    <a:bodyPr/>
                    <a:lstStyle/>
                    <a:p>
                      <a:r>
                        <a:rPr lang="en-US" dirty="0"/>
                        <a:t>Dose 4F-PCC (units)</a:t>
                      </a:r>
                    </a:p>
                  </a:txBody>
                  <a:tcPr/>
                </a:tc>
                <a:tc>
                  <a:txBody>
                    <a:bodyPr/>
                    <a:lstStyle/>
                    <a:p>
                      <a:r>
                        <a:rPr lang="en-US" dirty="0"/>
                        <a:t>3070 ± 1225</a:t>
                      </a:r>
                    </a:p>
                  </a:txBody>
                  <a:tcPr/>
                </a:tc>
                <a:extLst>
                  <a:ext uri="{0D108BD9-81ED-4DB2-BD59-A6C34878D82A}">
                    <a16:rowId xmlns:a16="http://schemas.microsoft.com/office/drawing/2014/main" val="2764262984"/>
                  </a:ext>
                </a:extLst>
              </a:tr>
              <a:tr h="370840">
                <a:tc>
                  <a:txBody>
                    <a:bodyPr/>
                    <a:lstStyle/>
                    <a:p>
                      <a:r>
                        <a:rPr lang="en-US" dirty="0"/>
                        <a:t>- 25 u/kg</a:t>
                      </a:r>
                    </a:p>
                  </a:txBody>
                  <a:tcPr/>
                </a:tc>
                <a:tc>
                  <a:txBody>
                    <a:bodyPr/>
                    <a:lstStyle/>
                    <a:p>
                      <a:r>
                        <a:rPr lang="en-US" dirty="0"/>
                        <a:t>12 (39%)</a:t>
                      </a:r>
                    </a:p>
                  </a:txBody>
                  <a:tcPr/>
                </a:tc>
                <a:extLst>
                  <a:ext uri="{0D108BD9-81ED-4DB2-BD59-A6C34878D82A}">
                    <a16:rowId xmlns:a16="http://schemas.microsoft.com/office/drawing/2014/main" val="777952958"/>
                  </a:ext>
                </a:extLst>
              </a:tr>
              <a:tr h="370840">
                <a:tc>
                  <a:txBody>
                    <a:bodyPr/>
                    <a:lstStyle/>
                    <a:p>
                      <a:r>
                        <a:rPr lang="en-US" dirty="0"/>
                        <a:t>- 50 u/kg</a:t>
                      </a:r>
                    </a:p>
                  </a:txBody>
                  <a:tcPr/>
                </a:tc>
                <a:tc>
                  <a:txBody>
                    <a:bodyPr/>
                    <a:lstStyle/>
                    <a:p>
                      <a:r>
                        <a:rPr lang="en-US" dirty="0"/>
                        <a:t>16 (52%)</a:t>
                      </a:r>
                    </a:p>
                  </a:txBody>
                  <a:tcPr/>
                </a:tc>
                <a:extLst>
                  <a:ext uri="{0D108BD9-81ED-4DB2-BD59-A6C34878D82A}">
                    <a16:rowId xmlns:a16="http://schemas.microsoft.com/office/drawing/2014/main" val="3505330240"/>
                  </a:ext>
                </a:extLst>
              </a:tr>
              <a:tr h="370840">
                <a:tc>
                  <a:txBody>
                    <a:bodyPr/>
                    <a:lstStyle/>
                    <a:p>
                      <a:r>
                        <a:rPr lang="en-US" dirty="0"/>
                        <a:t>- other</a:t>
                      </a:r>
                    </a:p>
                  </a:txBody>
                  <a:tcPr/>
                </a:tc>
                <a:tc>
                  <a:txBody>
                    <a:bodyPr/>
                    <a:lstStyle/>
                    <a:p>
                      <a:r>
                        <a:rPr lang="en-US" dirty="0"/>
                        <a:t>3 (10%)</a:t>
                      </a:r>
                    </a:p>
                  </a:txBody>
                  <a:tcPr/>
                </a:tc>
                <a:extLst>
                  <a:ext uri="{0D108BD9-81ED-4DB2-BD59-A6C34878D82A}">
                    <a16:rowId xmlns:a16="http://schemas.microsoft.com/office/drawing/2014/main" val="3046472415"/>
                  </a:ext>
                </a:extLst>
              </a:tr>
            </a:tbl>
          </a:graphicData>
        </a:graphic>
      </p:graphicFrame>
      <p:graphicFrame>
        <p:nvGraphicFramePr>
          <p:cNvPr id="11" name="Content Placeholder 3">
            <a:extLst>
              <a:ext uri="{FF2B5EF4-FFF2-40B4-BE49-F238E27FC236}">
                <a16:creationId xmlns:a16="http://schemas.microsoft.com/office/drawing/2014/main" id="{1898D471-595B-3248-BE1B-3C2CA0B2E80A}"/>
              </a:ext>
            </a:extLst>
          </p:cNvPr>
          <p:cNvGraphicFramePr>
            <a:graphicFrameLocks/>
          </p:cNvGraphicFramePr>
          <p:nvPr>
            <p:extLst>
              <p:ext uri="{D42A27DB-BD31-4B8C-83A1-F6EECF244321}">
                <p14:modId xmlns:p14="http://schemas.microsoft.com/office/powerpoint/2010/main" val="3569200989"/>
              </p:ext>
            </p:extLst>
          </p:nvPr>
        </p:nvGraphicFramePr>
        <p:xfrm>
          <a:off x="7073900" y="1769768"/>
          <a:ext cx="5105400" cy="411480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3433166306"/>
                    </a:ext>
                  </a:extLst>
                </a:gridCol>
                <a:gridCol w="1143000">
                  <a:extLst>
                    <a:ext uri="{9D8B030D-6E8A-4147-A177-3AD203B41FA5}">
                      <a16:colId xmlns:a16="http://schemas.microsoft.com/office/drawing/2014/main" val="1732243793"/>
                    </a:ext>
                  </a:extLst>
                </a:gridCol>
                <a:gridCol w="1600200">
                  <a:extLst>
                    <a:ext uri="{9D8B030D-6E8A-4147-A177-3AD203B41FA5}">
                      <a16:colId xmlns:a16="http://schemas.microsoft.com/office/drawing/2014/main" val="1018251317"/>
                    </a:ext>
                  </a:extLst>
                </a:gridCol>
              </a:tblGrid>
              <a:tr h="335280">
                <a:tc>
                  <a:txBody>
                    <a:bodyPr/>
                    <a:lstStyle/>
                    <a:p>
                      <a:pPr algn="ctr"/>
                      <a:r>
                        <a:rPr lang="en-US" sz="2400" dirty="0"/>
                        <a:t>Patient Outcomes</a:t>
                      </a:r>
                    </a:p>
                  </a:txBody>
                  <a:tcPr anchor="ctr">
                    <a:solidFill>
                      <a:schemeClr val="bg2"/>
                    </a:solidFill>
                  </a:tcPr>
                </a:tc>
                <a:tc>
                  <a:txBody>
                    <a:bodyPr/>
                    <a:lstStyle/>
                    <a:p>
                      <a:pPr algn="ctr"/>
                      <a:r>
                        <a:rPr lang="en-US" sz="2400" dirty="0"/>
                        <a:t>PCC N=31</a:t>
                      </a:r>
                    </a:p>
                  </a:txBody>
                  <a:tcPr anchor="ctr">
                    <a:solidFill>
                      <a:schemeClr val="bg2"/>
                    </a:solidFill>
                  </a:tcPr>
                </a:tc>
                <a:tc>
                  <a:txBody>
                    <a:bodyPr/>
                    <a:lstStyle/>
                    <a:p>
                      <a:pPr algn="ctr"/>
                      <a:r>
                        <a:rPr lang="en-US" sz="2400" dirty="0"/>
                        <a:t>ANNEXA</a:t>
                      </a:r>
                    </a:p>
                    <a:p>
                      <a:pPr algn="ctr"/>
                      <a:r>
                        <a:rPr lang="en-US" sz="2400" dirty="0"/>
                        <a:t>N=67</a:t>
                      </a:r>
                    </a:p>
                  </a:txBody>
                  <a:tcPr anchor="ctr">
                    <a:solidFill>
                      <a:schemeClr val="bg2"/>
                    </a:solidFill>
                  </a:tcPr>
                </a:tc>
                <a:extLst>
                  <a:ext uri="{0D108BD9-81ED-4DB2-BD59-A6C34878D82A}">
                    <a16:rowId xmlns:a16="http://schemas.microsoft.com/office/drawing/2014/main" val="3119523809"/>
                  </a:ext>
                </a:extLst>
              </a:tr>
              <a:tr h="370840">
                <a:tc>
                  <a:txBody>
                    <a:bodyPr/>
                    <a:lstStyle/>
                    <a:p>
                      <a:pPr algn="ctr"/>
                      <a:r>
                        <a:rPr lang="en-US" sz="2400" dirty="0"/>
                        <a:t>Effective Hemostasis</a:t>
                      </a:r>
                    </a:p>
                  </a:txBody>
                  <a:tcPr anchor="ctr"/>
                </a:tc>
                <a:tc>
                  <a:txBody>
                    <a:bodyPr/>
                    <a:lstStyle/>
                    <a:p>
                      <a:pPr algn="ctr"/>
                      <a:r>
                        <a:rPr lang="en-US" sz="2400" dirty="0"/>
                        <a:t>25 (81%)</a:t>
                      </a:r>
                    </a:p>
                  </a:txBody>
                  <a:tcPr anchor="ctr"/>
                </a:tc>
                <a:tc>
                  <a:txBody>
                    <a:bodyPr/>
                    <a:lstStyle/>
                    <a:p>
                      <a:pPr algn="ctr"/>
                      <a:r>
                        <a:rPr lang="en-US" sz="2400" dirty="0"/>
                        <a:t>79%</a:t>
                      </a:r>
                    </a:p>
                  </a:txBody>
                  <a:tcPr anchor="ctr"/>
                </a:tc>
                <a:extLst>
                  <a:ext uri="{0D108BD9-81ED-4DB2-BD59-A6C34878D82A}">
                    <a16:rowId xmlns:a16="http://schemas.microsoft.com/office/drawing/2014/main" val="777952958"/>
                  </a:ext>
                </a:extLst>
              </a:tr>
              <a:tr h="370840">
                <a:tc>
                  <a:txBody>
                    <a:bodyPr/>
                    <a:lstStyle/>
                    <a:p>
                      <a:pPr algn="ctr"/>
                      <a:r>
                        <a:rPr lang="en-US" sz="2400" dirty="0"/>
                        <a:t>Ineffective Hemostasis</a:t>
                      </a:r>
                    </a:p>
                  </a:txBody>
                  <a:tcPr anchor="ctr"/>
                </a:tc>
                <a:tc>
                  <a:txBody>
                    <a:bodyPr/>
                    <a:lstStyle/>
                    <a:p>
                      <a:pPr algn="ctr"/>
                      <a:r>
                        <a:rPr lang="en-US" sz="2400" dirty="0"/>
                        <a:t>6 (19%)</a:t>
                      </a:r>
                    </a:p>
                  </a:txBody>
                  <a:tcPr anchor="ctr"/>
                </a:tc>
                <a:tc>
                  <a:txBody>
                    <a:bodyPr/>
                    <a:lstStyle/>
                    <a:p>
                      <a:pPr algn="ctr"/>
                      <a:endParaRPr lang="en-US" sz="2400" dirty="0"/>
                    </a:p>
                  </a:txBody>
                  <a:tcPr anchor="ctr"/>
                </a:tc>
                <a:extLst>
                  <a:ext uri="{0D108BD9-81ED-4DB2-BD59-A6C34878D82A}">
                    <a16:rowId xmlns:a16="http://schemas.microsoft.com/office/drawing/2014/main" val="3505330240"/>
                  </a:ext>
                </a:extLst>
              </a:tr>
              <a:tr h="370840">
                <a:tc>
                  <a:txBody>
                    <a:bodyPr/>
                    <a:lstStyle/>
                    <a:p>
                      <a:pPr algn="ctr"/>
                      <a:r>
                        <a:rPr lang="en-US" sz="2400" dirty="0"/>
                        <a:t>Thrombotic events</a:t>
                      </a:r>
                    </a:p>
                  </a:txBody>
                  <a:tcPr anchor="ctr"/>
                </a:tc>
                <a:tc>
                  <a:txBody>
                    <a:bodyPr/>
                    <a:lstStyle/>
                    <a:p>
                      <a:pPr algn="ctr"/>
                      <a:r>
                        <a:rPr lang="en-US" sz="2400" dirty="0"/>
                        <a:t>0</a:t>
                      </a:r>
                    </a:p>
                  </a:txBody>
                  <a:tcPr anchor="ctr"/>
                </a:tc>
                <a:tc>
                  <a:txBody>
                    <a:bodyPr/>
                    <a:lstStyle/>
                    <a:p>
                      <a:pPr algn="ctr"/>
                      <a:r>
                        <a:rPr lang="en-US" sz="2400" dirty="0"/>
                        <a:t>18%</a:t>
                      </a:r>
                    </a:p>
                  </a:txBody>
                  <a:tcPr anchor="ctr"/>
                </a:tc>
                <a:extLst>
                  <a:ext uri="{0D108BD9-81ED-4DB2-BD59-A6C34878D82A}">
                    <a16:rowId xmlns:a16="http://schemas.microsoft.com/office/drawing/2014/main" val="3046472415"/>
                  </a:ext>
                </a:extLst>
              </a:tr>
              <a:tr h="370840">
                <a:tc>
                  <a:txBody>
                    <a:bodyPr/>
                    <a:lstStyle/>
                    <a:p>
                      <a:pPr algn="ctr"/>
                      <a:r>
                        <a:rPr lang="en-US" sz="2400" dirty="0"/>
                        <a:t>In-hospital mortality</a:t>
                      </a:r>
                    </a:p>
                  </a:txBody>
                  <a:tcPr anchor="ctr"/>
                </a:tc>
                <a:tc>
                  <a:txBody>
                    <a:bodyPr/>
                    <a:lstStyle/>
                    <a:p>
                      <a:pPr algn="ctr"/>
                      <a:r>
                        <a:rPr lang="en-US" sz="2400" dirty="0"/>
                        <a:t>5 (16%)</a:t>
                      </a:r>
                    </a:p>
                  </a:txBody>
                  <a:tcPr anchor="ctr"/>
                </a:tc>
                <a:tc>
                  <a:txBody>
                    <a:bodyPr/>
                    <a:lstStyle/>
                    <a:p>
                      <a:pPr algn="ctr"/>
                      <a:r>
                        <a:rPr lang="en-US" sz="2400" dirty="0"/>
                        <a:t>15%</a:t>
                      </a:r>
                    </a:p>
                    <a:p>
                      <a:pPr algn="ctr"/>
                      <a:r>
                        <a:rPr lang="en-US" sz="2400" dirty="0"/>
                        <a:t>(30-day)</a:t>
                      </a:r>
                    </a:p>
                  </a:txBody>
                  <a:tcPr anchor="ctr"/>
                </a:tc>
                <a:extLst>
                  <a:ext uri="{0D108BD9-81ED-4DB2-BD59-A6C34878D82A}">
                    <a16:rowId xmlns:a16="http://schemas.microsoft.com/office/drawing/2014/main" val="201618493"/>
                  </a:ext>
                </a:extLst>
              </a:tr>
            </a:tbl>
          </a:graphicData>
        </a:graphic>
      </p:graphicFrame>
      <p:sp>
        <p:nvSpPr>
          <p:cNvPr id="12" name="TextBox 11">
            <a:extLst>
              <a:ext uri="{FF2B5EF4-FFF2-40B4-BE49-F238E27FC236}">
                <a16:creationId xmlns:a16="http://schemas.microsoft.com/office/drawing/2014/main" id="{BA7EEA4F-03A4-2748-835E-DCBCBD826287}"/>
              </a:ext>
            </a:extLst>
          </p:cNvPr>
          <p:cNvSpPr txBox="1"/>
          <p:nvPr/>
        </p:nvSpPr>
        <p:spPr>
          <a:xfrm>
            <a:off x="1257300" y="868343"/>
            <a:ext cx="9296400" cy="1200329"/>
          </a:xfrm>
          <a:prstGeom prst="rect">
            <a:avLst/>
          </a:prstGeom>
          <a:noFill/>
        </p:spPr>
        <p:txBody>
          <a:bodyPr wrap="square" rtlCol="0">
            <a:spAutoFit/>
          </a:bodyPr>
          <a:lstStyle/>
          <a:p>
            <a:r>
              <a:rPr lang="en-US" dirty="0"/>
              <a:t>Single-center, retrospective analysis of 4F-PCC for DOAC reversal</a:t>
            </a:r>
          </a:p>
          <a:p>
            <a:pPr marL="285750" indent="-285750">
              <a:buFont typeface="Arial" panose="020B0604020202020204" pitchFamily="34" charset="0"/>
              <a:buChar char="•"/>
            </a:pPr>
            <a:r>
              <a:rPr lang="en-US" dirty="0"/>
              <a:t>Apixaban 17 (55%)</a:t>
            </a:r>
          </a:p>
          <a:p>
            <a:pPr marL="285750" indent="-285750">
              <a:buFont typeface="Arial" panose="020B0604020202020204" pitchFamily="34" charset="0"/>
              <a:buChar char="•"/>
            </a:pPr>
            <a:r>
              <a:rPr lang="en-US" dirty="0"/>
              <a:t>Rivaroxaban 14 (45%)</a:t>
            </a:r>
          </a:p>
          <a:p>
            <a:pPr marL="285750" indent="-285750">
              <a:buFont typeface="Arial" panose="020B0604020202020204" pitchFamily="34" charset="0"/>
              <a:buChar char="•"/>
            </a:pPr>
            <a:r>
              <a:rPr lang="en-US" dirty="0"/>
              <a:t>Antiplatelets 10 (32%)</a:t>
            </a:r>
          </a:p>
        </p:txBody>
      </p:sp>
      <p:sp>
        <p:nvSpPr>
          <p:cNvPr id="13" name="TextBox 12">
            <a:extLst>
              <a:ext uri="{FF2B5EF4-FFF2-40B4-BE49-F238E27FC236}">
                <a16:creationId xmlns:a16="http://schemas.microsoft.com/office/drawing/2014/main" id="{56590130-A11F-9B4A-8E85-DC37749D44E0}"/>
              </a:ext>
            </a:extLst>
          </p:cNvPr>
          <p:cNvSpPr txBox="1"/>
          <p:nvPr/>
        </p:nvSpPr>
        <p:spPr>
          <a:xfrm>
            <a:off x="8826500" y="6250881"/>
            <a:ext cx="3352800" cy="461665"/>
          </a:xfrm>
          <a:prstGeom prst="rect">
            <a:avLst/>
          </a:prstGeom>
          <a:noFill/>
        </p:spPr>
        <p:txBody>
          <a:bodyPr wrap="square" rtlCol="0">
            <a:spAutoFit/>
          </a:bodyPr>
          <a:lstStyle/>
          <a:p>
            <a:r>
              <a:rPr lang="en-US" sz="1200" dirty="0"/>
              <a:t>Smith MN, JTT 2019 </a:t>
            </a:r>
            <a:r>
              <a:rPr lang="en-US" sz="1200" dirty="0" err="1"/>
              <a:t>ePub</a:t>
            </a:r>
            <a:r>
              <a:rPr lang="en-US" sz="1200" dirty="0"/>
              <a:t> April 2</a:t>
            </a:r>
          </a:p>
          <a:p>
            <a:r>
              <a:rPr lang="en-US" sz="1200" dirty="0"/>
              <a:t>NEJM 2016;375:1131-1141</a:t>
            </a:r>
          </a:p>
        </p:txBody>
      </p:sp>
    </p:spTree>
    <p:extLst>
      <p:ext uri="{BB962C8B-B14F-4D97-AF65-F5344CB8AC3E}">
        <p14:creationId xmlns:p14="http://schemas.microsoft.com/office/powerpoint/2010/main" val="15331364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4975" y="3276600"/>
            <a:ext cx="11680825" cy="2145406"/>
          </a:xfrm>
          <a:prstGeom prst="rect">
            <a:avLst/>
          </a:prstGeom>
          <a:solidFill>
            <a:schemeClr val="bg1">
              <a:lumMod val="7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28852" y="0"/>
            <a:ext cx="8160466" cy="750888"/>
          </a:xfrm>
        </p:spPr>
        <p:txBody>
          <a:bodyPr>
            <a:normAutofit/>
          </a:bodyPr>
          <a:lstStyle/>
          <a:p>
            <a:pPr algn="ctr"/>
            <a:r>
              <a:rPr lang="en-US" dirty="0" smtClean="0">
                <a:cs typeface="Calibri"/>
              </a:rPr>
              <a:t>Urgent reversal of anticoagulants: perspective</a:t>
            </a:r>
            <a:endParaRPr lang="en-US" dirty="0">
              <a:cs typeface="Calibri"/>
            </a:endParaRPr>
          </a:p>
        </p:txBody>
      </p:sp>
      <p:sp>
        <p:nvSpPr>
          <p:cNvPr id="3" name="Content Placeholder 2"/>
          <p:cNvSpPr>
            <a:spLocks noGrp="1"/>
          </p:cNvSpPr>
          <p:nvPr>
            <p:ph sz="half" idx="1"/>
          </p:nvPr>
        </p:nvSpPr>
        <p:spPr>
          <a:xfrm>
            <a:off x="890587" y="1985822"/>
            <a:ext cx="5384800" cy="1280496"/>
          </a:xfrm>
          <a:solidFill>
            <a:schemeClr val="bg1"/>
          </a:solidFill>
        </p:spPr>
        <p:txBody>
          <a:bodyPr>
            <a:normAutofit fontScale="25000" lnSpcReduction="20000"/>
          </a:bodyPr>
          <a:lstStyle/>
          <a:p>
            <a:r>
              <a:rPr lang="en-US" sz="7200" b="1" dirty="0" smtClean="0"/>
              <a:t>Enoxaparin t1/2 = 4.5hr</a:t>
            </a:r>
          </a:p>
          <a:p>
            <a:endParaRPr lang="en-US" sz="7200" dirty="0"/>
          </a:p>
          <a:p>
            <a:r>
              <a:rPr lang="en-US" sz="7200" dirty="0" smtClean="0"/>
              <a:t>Safe to intervene ~12 </a:t>
            </a:r>
            <a:r>
              <a:rPr lang="en-US" sz="7200" dirty="0" err="1" smtClean="0"/>
              <a:t>hr</a:t>
            </a:r>
            <a:endParaRPr lang="en-US" sz="7200" dirty="0" smtClean="0"/>
          </a:p>
          <a:p>
            <a:endParaRPr lang="en-US" sz="7200" dirty="0"/>
          </a:p>
          <a:p>
            <a:endParaRPr lang="en-US" sz="7200" dirty="0" smtClean="0"/>
          </a:p>
          <a:p>
            <a:r>
              <a:rPr lang="en-US" sz="7200" dirty="0" smtClean="0"/>
              <a:t>Protamine </a:t>
            </a:r>
          </a:p>
          <a:p>
            <a:pPr marL="0" indent="0">
              <a:buNone/>
            </a:pPr>
            <a:r>
              <a:rPr lang="en-US" sz="7200" dirty="0" smtClean="0"/>
              <a:t>(not as effective as with heparin)</a:t>
            </a:r>
          </a:p>
          <a:p>
            <a:endParaRPr lang="en-US" dirty="0"/>
          </a:p>
          <a:p>
            <a:endParaRPr lang="en-US" dirty="0" smtClean="0"/>
          </a:p>
          <a:p>
            <a:endParaRPr lang="en-US" dirty="0"/>
          </a:p>
          <a:p>
            <a:pPr marL="0" indent="0">
              <a:buNone/>
            </a:pPr>
            <a:endParaRPr lang="en-US" dirty="0"/>
          </a:p>
        </p:txBody>
      </p:sp>
      <p:sp>
        <p:nvSpPr>
          <p:cNvPr id="6" name="Content Placeholder 5"/>
          <p:cNvSpPr>
            <a:spLocks noGrp="1"/>
          </p:cNvSpPr>
          <p:nvPr>
            <p:ph sz="half" idx="2"/>
          </p:nvPr>
        </p:nvSpPr>
        <p:spPr>
          <a:xfrm>
            <a:off x="6733118" y="1350818"/>
            <a:ext cx="5156200" cy="1578747"/>
          </a:xfrm>
        </p:spPr>
        <p:txBody>
          <a:bodyPr>
            <a:normAutofit fontScale="25000" lnSpcReduction="20000"/>
          </a:bodyPr>
          <a:lstStyle/>
          <a:p>
            <a:r>
              <a:rPr lang="en-US" sz="9600" b="1" dirty="0" smtClean="0"/>
              <a:t>Most *DOACs t1/2 ~12 </a:t>
            </a:r>
            <a:r>
              <a:rPr lang="en-US" sz="9600" b="1" dirty="0" err="1" smtClean="0"/>
              <a:t>hrs</a:t>
            </a:r>
            <a:endParaRPr lang="en-US" sz="9600" b="1" dirty="0" smtClean="0"/>
          </a:p>
          <a:p>
            <a:endParaRPr lang="en-US" sz="9600" dirty="0"/>
          </a:p>
          <a:p>
            <a:r>
              <a:rPr lang="en-US" sz="9600" dirty="0" smtClean="0"/>
              <a:t>Safe to intervene ~24 </a:t>
            </a:r>
            <a:r>
              <a:rPr lang="en-US" sz="9600" dirty="0" err="1" smtClean="0"/>
              <a:t>hr</a:t>
            </a:r>
            <a:endParaRPr lang="en-US" sz="9600" dirty="0" smtClean="0"/>
          </a:p>
          <a:p>
            <a:endParaRPr lang="en-US" sz="9600" dirty="0"/>
          </a:p>
          <a:p>
            <a:endParaRPr lang="en-US" sz="9600" dirty="0" smtClean="0"/>
          </a:p>
          <a:p>
            <a:endParaRPr lang="en-US" sz="9600" dirty="0"/>
          </a:p>
          <a:p>
            <a:endParaRPr lang="en-US" sz="9600" dirty="0" smtClean="0"/>
          </a:p>
          <a:p>
            <a:endParaRPr lang="en-US" sz="9600" dirty="0"/>
          </a:p>
          <a:p>
            <a:pPr marL="0" indent="0">
              <a:buNone/>
            </a:pPr>
            <a:endParaRPr lang="en-US" sz="9600" dirty="0" smtClean="0"/>
          </a:p>
          <a:p>
            <a:pPr marL="0" indent="0">
              <a:buNone/>
            </a:pPr>
            <a:endParaRPr lang="en-US" sz="9600" dirty="0" smtClean="0"/>
          </a:p>
          <a:p>
            <a:pPr marL="0" indent="0">
              <a:buNone/>
            </a:pPr>
            <a:r>
              <a:rPr lang="en-US" sz="9600" dirty="0" smtClean="0"/>
              <a:t>*dabigatran up to 18hr</a:t>
            </a:r>
            <a:endParaRPr lang="en-US" sz="9600" dirty="0"/>
          </a:p>
          <a:p>
            <a:endParaRPr lang="en-US" dirty="0"/>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838200" y="1825625"/>
            <a:ext cx="10515600" cy="3596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cs typeface="Calibri" panose="020F0502020204030204" pitchFamily="34" charset="0"/>
            </a:endParaRPr>
          </a:p>
        </p:txBody>
      </p:sp>
      <p:sp>
        <p:nvSpPr>
          <p:cNvPr id="7" name="TextBox 6"/>
          <p:cNvSpPr txBox="1"/>
          <p:nvPr/>
        </p:nvSpPr>
        <p:spPr>
          <a:xfrm rot="16200000">
            <a:off x="-867946" y="4210189"/>
            <a:ext cx="2236510" cy="369332"/>
          </a:xfrm>
          <a:prstGeom prst="rect">
            <a:avLst/>
          </a:prstGeom>
          <a:noFill/>
        </p:spPr>
        <p:txBody>
          <a:bodyPr wrap="none" rtlCol="0">
            <a:spAutoFit/>
          </a:bodyPr>
          <a:lstStyle/>
          <a:p>
            <a:r>
              <a:rPr lang="en-US" dirty="0" smtClean="0">
                <a:solidFill>
                  <a:srgbClr val="FF0000"/>
                </a:solidFill>
              </a:rPr>
              <a:t>Emergency strategy</a:t>
            </a:r>
            <a:endParaRPr lang="en-US" dirty="0">
              <a:solidFill>
                <a:srgbClr val="FF0000"/>
              </a:solidFill>
            </a:endParaRPr>
          </a:p>
        </p:txBody>
      </p:sp>
      <p:pic>
        <p:nvPicPr>
          <p:cNvPr id="9" name="Picture 8"/>
          <p:cNvPicPr>
            <a:picLocks noChangeAspect="1"/>
          </p:cNvPicPr>
          <p:nvPr/>
        </p:nvPicPr>
        <p:blipFill rotWithShape="1">
          <a:blip r:embed="rId3"/>
          <a:srcRect l="1117" r="1693"/>
          <a:stretch/>
        </p:blipFill>
        <p:spPr>
          <a:xfrm>
            <a:off x="4416900" y="3505200"/>
            <a:ext cx="7441725" cy="1719943"/>
          </a:xfrm>
          <a:prstGeom prst="rect">
            <a:avLst/>
          </a:prstGeom>
        </p:spPr>
      </p:pic>
    </p:spTree>
    <p:extLst>
      <p:ext uri="{BB962C8B-B14F-4D97-AF65-F5344CB8AC3E}">
        <p14:creationId xmlns:p14="http://schemas.microsoft.com/office/powerpoint/2010/main" val="158629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3216" y="0"/>
            <a:ext cx="8576102" cy="750888"/>
          </a:xfrm>
        </p:spPr>
        <p:txBody>
          <a:bodyPr/>
          <a:lstStyle/>
          <a:p>
            <a:pPr algn="ctr"/>
            <a:r>
              <a:rPr lang="en-US" dirty="0" smtClean="0">
                <a:cs typeface="Calibri"/>
              </a:rPr>
              <a:t>Michigan protocol for urgent DOAC reversal</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228600" y="1752600"/>
            <a:ext cx="10515600" cy="42672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dirty="0" smtClean="0">
              <a:cs typeface="Calibri" panose="020F0502020204030204" pitchFamily="34" charset="0"/>
            </a:endParaRPr>
          </a:p>
        </p:txBody>
      </p:sp>
      <p:pic>
        <p:nvPicPr>
          <p:cNvPr id="5" name="Picture 4">
            <a:extLst>
              <a:ext uri="{FF2B5EF4-FFF2-40B4-BE49-F238E27FC236}">
                <a16:creationId xmlns:a16="http://schemas.microsoft.com/office/drawing/2014/main" id="{7C818FDF-89EA-2C4C-87D6-10A809E48504}"/>
              </a:ext>
            </a:extLst>
          </p:cNvPr>
          <p:cNvPicPr>
            <a:picLocks noChangeAspect="1"/>
          </p:cNvPicPr>
          <p:nvPr/>
        </p:nvPicPr>
        <p:blipFill>
          <a:blip r:embed="rId3"/>
          <a:stretch>
            <a:fillRect/>
          </a:stretch>
        </p:blipFill>
        <p:spPr>
          <a:xfrm>
            <a:off x="4984637" y="1255113"/>
            <a:ext cx="7033929" cy="2472678"/>
          </a:xfrm>
          <a:prstGeom prst="rect">
            <a:avLst/>
          </a:prstGeom>
        </p:spPr>
      </p:pic>
      <p:sp>
        <p:nvSpPr>
          <p:cNvPr id="6" name="TextBox 5">
            <a:extLst>
              <a:ext uri="{FF2B5EF4-FFF2-40B4-BE49-F238E27FC236}">
                <a16:creationId xmlns:a16="http://schemas.microsoft.com/office/drawing/2014/main" id="{DDAAC5B1-AA42-B544-9783-31E3832D42DB}"/>
              </a:ext>
            </a:extLst>
          </p:cNvPr>
          <p:cNvSpPr txBox="1"/>
          <p:nvPr/>
        </p:nvSpPr>
        <p:spPr>
          <a:xfrm>
            <a:off x="575361" y="4434773"/>
            <a:ext cx="4409276" cy="1323439"/>
          </a:xfrm>
          <a:prstGeom prst="rect">
            <a:avLst/>
          </a:prstGeom>
          <a:noFill/>
        </p:spPr>
        <p:txBody>
          <a:bodyPr wrap="square" rtlCol="0">
            <a:spAutoFit/>
          </a:bodyPr>
          <a:lstStyle/>
          <a:p>
            <a:r>
              <a:rPr lang="en-US" sz="2000" b="1" dirty="0"/>
              <a:t>Apixaban/Rivaroxaban-related Bleeding:</a:t>
            </a:r>
          </a:p>
          <a:p>
            <a:pPr marL="285750" indent="-285750">
              <a:buFont typeface="Arial" panose="020B0604020202020204" pitchFamily="34" charset="0"/>
              <a:buChar char="•"/>
            </a:pPr>
            <a:r>
              <a:rPr lang="en-US" sz="2000" dirty="0" err="1"/>
              <a:t>Andexanet</a:t>
            </a:r>
            <a:r>
              <a:rPr lang="en-US" sz="2000" dirty="0"/>
              <a:t> alpha restricted to ICH bleed</a:t>
            </a:r>
          </a:p>
        </p:txBody>
      </p:sp>
      <p:pic>
        <p:nvPicPr>
          <p:cNvPr id="7" name="Picture 6">
            <a:extLst>
              <a:ext uri="{FF2B5EF4-FFF2-40B4-BE49-F238E27FC236}">
                <a16:creationId xmlns:a16="http://schemas.microsoft.com/office/drawing/2014/main" id="{8D0B253F-677B-D041-B2C7-19DFCC0C3DBE}"/>
              </a:ext>
            </a:extLst>
          </p:cNvPr>
          <p:cNvPicPr>
            <a:picLocks noChangeAspect="1"/>
          </p:cNvPicPr>
          <p:nvPr/>
        </p:nvPicPr>
        <p:blipFill>
          <a:blip r:embed="rId4"/>
          <a:stretch>
            <a:fillRect/>
          </a:stretch>
        </p:blipFill>
        <p:spPr>
          <a:xfrm>
            <a:off x="4984637" y="4096987"/>
            <a:ext cx="7116487" cy="1999013"/>
          </a:xfrm>
          <a:prstGeom prst="rect">
            <a:avLst/>
          </a:prstGeom>
        </p:spPr>
      </p:pic>
      <p:sp>
        <p:nvSpPr>
          <p:cNvPr id="8" name="TextBox 7">
            <a:extLst>
              <a:ext uri="{FF2B5EF4-FFF2-40B4-BE49-F238E27FC236}">
                <a16:creationId xmlns:a16="http://schemas.microsoft.com/office/drawing/2014/main" id="{AB4EABAF-6D96-A848-8AD9-B79A5E2292A3}"/>
              </a:ext>
            </a:extLst>
          </p:cNvPr>
          <p:cNvSpPr txBox="1"/>
          <p:nvPr/>
        </p:nvSpPr>
        <p:spPr>
          <a:xfrm>
            <a:off x="1140887" y="2278981"/>
            <a:ext cx="3656744" cy="400110"/>
          </a:xfrm>
          <a:prstGeom prst="rect">
            <a:avLst/>
          </a:prstGeom>
          <a:noFill/>
        </p:spPr>
        <p:txBody>
          <a:bodyPr wrap="square" rtlCol="0">
            <a:spAutoFit/>
          </a:bodyPr>
          <a:lstStyle/>
          <a:p>
            <a:r>
              <a:rPr lang="en-US" sz="2000" b="1" dirty="0"/>
              <a:t>Dabigatran-related Bleeding</a:t>
            </a:r>
          </a:p>
        </p:txBody>
      </p:sp>
    </p:spTree>
    <p:extLst>
      <p:ext uri="{BB962C8B-B14F-4D97-AF65-F5344CB8AC3E}">
        <p14:creationId xmlns:p14="http://schemas.microsoft.com/office/powerpoint/2010/main" val="28359666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8987" y="0"/>
            <a:ext cx="3220331" cy="750888"/>
          </a:xfrm>
        </p:spPr>
        <p:txBody>
          <a:bodyPr/>
          <a:lstStyle/>
          <a:p>
            <a:pPr algn="ctr"/>
            <a:r>
              <a:rPr lang="en-US" dirty="0" smtClean="0">
                <a:cs typeface="Calibri"/>
              </a:rPr>
              <a:t>Case #2</a:t>
            </a:r>
            <a:endParaRPr lang="en-US" dirty="0">
              <a:cs typeface="Calibri"/>
            </a:endParaRPr>
          </a:p>
        </p:txBody>
      </p:sp>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1641763" y="1618013"/>
            <a:ext cx="4604657" cy="42672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2400" dirty="0" smtClean="0">
                <a:cs typeface="Times New Roman" panose="02020603050405020304" pitchFamily="18" charset="0"/>
              </a:rPr>
              <a:t>Diagnosis: ruptured AAA + MVC</a:t>
            </a:r>
          </a:p>
          <a:p>
            <a:pPr marL="0" indent="0">
              <a:buNone/>
            </a:pPr>
            <a:endParaRPr lang="en-US" altLang="en-US" sz="2400" dirty="0">
              <a:cs typeface="Times New Roman" panose="02020603050405020304" pitchFamily="18" charset="0"/>
            </a:endParaRPr>
          </a:p>
          <a:p>
            <a:pPr marL="0" indent="0">
              <a:buNone/>
            </a:pPr>
            <a:r>
              <a:rPr lang="en-US" altLang="en-US" sz="2400" dirty="0" smtClean="0">
                <a:cs typeface="Times New Roman" panose="02020603050405020304" pitchFamily="18" charset="0"/>
              </a:rPr>
              <a:t>What is your reversal strategy?</a:t>
            </a:r>
          </a:p>
          <a:p>
            <a:pPr marL="514350" indent="-514350">
              <a:buAutoNum type="arabicPeriod"/>
            </a:pPr>
            <a:r>
              <a:rPr lang="en-US" altLang="en-US" sz="2400" dirty="0" smtClean="0">
                <a:cs typeface="Times New Roman" panose="02020603050405020304" pitchFamily="18" charset="0"/>
              </a:rPr>
              <a:t>PCC + </a:t>
            </a:r>
            <a:r>
              <a:rPr lang="en-US" altLang="en-US" sz="2400" dirty="0" err="1" smtClean="0">
                <a:cs typeface="Times New Roman" panose="02020603050405020304" pitchFamily="18" charset="0"/>
              </a:rPr>
              <a:t>Vit</a:t>
            </a:r>
            <a:r>
              <a:rPr lang="en-US" altLang="en-US" sz="2400" dirty="0" smtClean="0">
                <a:cs typeface="Times New Roman" panose="02020603050405020304" pitchFamily="18" charset="0"/>
              </a:rPr>
              <a:t> K</a:t>
            </a:r>
          </a:p>
          <a:p>
            <a:pPr marL="514350" indent="-514350">
              <a:buAutoNum type="arabicPeriod"/>
            </a:pPr>
            <a:r>
              <a:rPr lang="en-US" sz="2400" dirty="0" err="1" smtClean="0">
                <a:solidFill>
                  <a:srgbClr val="FF0000"/>
                </a:solidFill>
                <a:cs typeface="Calibri" panose="020F0502020204030204" pitchFamily="34" charset="0"/>
              </a:rPr>
              <a:t>Idarucizumab</a:t>
            </a:r>
            <a:endParaRPr lang="en-US" sz="2400" dirty="0" smtClean="0">
              <a:solidFill>
                <a:srgbClr val="FF0000"/>
              </a:solidFill>
              <a:cs typeface="Calibri" panose="020F0502020204030204" pitchFamily="34" charset="0"/>
            </a:endParaRPr>
          </a:p>
          <a:p>
            <a:pPr marL="514350" indent="-514350">
              <a:buAutoNum type="arabicPeriod"/>
            </a:pPr>
            <a:r>
              <a:rPr lang="en-US" altLang="en-US" sz="2400" dirty="0" smtClean="0">
                <a:cs typeface="Calibri" panose="020F0502020204030204" pitchFamily="34" charset="0"/>
              </a:rPr>
              <a:t>Dialysis</a:t>
            </a:r>
            <a:endParaRPr lang="en-US" altLang="en-US" sz="2400" dirty="0">
              <a:cs typeface="Calibri" panose="020F0502020204030204" pitchFamily="34" charset="0"/>
            </a:endParaRPr>
          </a:p>
          <a:p>
            <a:pPr marL="514350" indent="-514350">
              <a:buAutoNum type="arabicPeriod"/>
            </a:pPr>
            <a:r>
              <a:rPr lang="en-GB" altLang="en-US" sz="2400" dirty="0" err="1">
                <a:cs typeface="Times New Roman" panose="02020603050405020304" pitchFamily="18" charset="0"/>
              </a:rPr>
              <a:t>Andexanet</a:t>
            </a:r>
            <a:r>
              <a:rPr lang="en-GB" altLang="en-US" sz="2400" dirty="0">
                <a:cs typeface="Times New Roman" panose="02020603050405020304" pitchFamily="18" charset="0"/>
              </a:rPr>
              <a:t> Alfa</a:t>
            </a:r>
            <a:endParaRPr lang="en-US" altLang="en-US" sz="2400" dirty="0" smtClean="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6537594" y="1634836"/>
            <a:ext cx="5351724" cy="3552825"/>
          </a:xfrm>
          <a:prstGeom prst="rect">
            <a:avLst/>
          </a:prstGeom>
        </p:spPr>
      </p:pic>
    </p:spTree>
    <p:extLst>
      <p:ext uri="{BB962C8B-B14F-4D97-AF65-F5344CB8AC3E}">
        <p14:creationId xmlns:p14="http://schemas.microsoft.com/office/powerpoint/2010/main" val="11810344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307B-20C8-C443-8995-3170927A8B48}"/>
              </a:ext>
            </a:extLst>
          </p:cNvPr>
          <p:cNvSpPr>
            <a:spLocks noGrp="1"/>
          </p:cNvSpPr>
          <p:nvPr>
            <p:ph type="title"/>
          </p:nvPr>
        </p:nvSpPr>
        <p:spPr/>
        <p:txBody>
          <a:bodyPr/>
          <a:lstStyle/>
          <a:p>
            <a:r>
              <a:rPr lang="en-US" sz="2800" dirty="0" smtClean="0">
                <a:solidFill>
                  <a:schemeClr val="bg2"/>
                </a:solidFill>
              </a:rPr>
              <a:t>Conclusions</a:t>
            </a:r>
            <a:endParaRPr lang="en-US" sz="2800" dirty="0">
              <a:solidFill>
                <a:schemeClr val="bg2"/>
              </a:solidFill>
            </a:endParaRPr>
          </a:p>
        </p:txBody>
      </p:sp>
      <p:sp>
        <p:nvSpPr>
          <p:cNvPr id="3" name="Content Placeholder 2">
            <a:extLst>
              <a:ext uri="{FF2B5EF4-FFF2-40B4-BE49-F238E27FC236}">
                <a16:creationId xmlns:a16="http://schemas.microsoft.com/office/drawing/2014/main" id="{82434118-18A3-0144-8482-63405E943375}"/>
              </a:ext>
            </a:extLst>
          </p:cNvPr>
          <p:cNvSpPr>
            <a:spLocks noGrp="1"/>
          </p:cNvSpPr>
          <p:nvPr>
            <p:ph idx="1"/>
          </p:nvPr>
        </p:nvSpPr>
        <p:spPr>
          <a:xfrm>
            <a:off x="1291772" y="1066800"/>
            <a:ext cx="3636488" cy="4419600"/>
          </a:xfrm>
        </p:spPr>
        <p:txBody>
          <a:bodyPr/>
          <a:lstStyle/>
          <a:p>
            <a:r>
              <a:rPr lang="en-US" sz="2400" dirty="0" smtClean="0"/>
              <a:t>DOACs are becoming much more commonplace for multiple reasons.</a:t>
            </a:r>
          </a:p>
          <a:p>
            <a:endParaRPr lang="en-US" sz="2400" dirty="0" smtClean="0"/>
          </a:p>
          <a:p>
            <a:r>
              <a:rPr lang="en-US" sz="2400" dirty="0" smtClean="0"/>
              <a:t>Understanding monitoring and reversal are essential for major bleeding episodes.</a:t>
            </a:r>
          </a:p>
          <a:p>
            <a:endParaRPr lang="en-US" dirty="0"/>
          </a:p>
        </p:txBody>
      </p:sp>
      <p:pic>
        <p:nvPicPr>
          <p:cNvPr id="4" name="Picture 3"/>
          <p:cNvPicPr>
            <a:picLocks noChangeAspect="1"/>
          </p:cNvPicPr>
          <p:nvPr/>
        </p:nvPicPr>
        <p:blipFill>
          <a:blip r:embed="rId2"/>
          <a:stretch>
            <a:fillRect/>
          </a:stretch>
        </p:blipFill>
        <p:spPr>
          <a:xfrm>
            <a:off x="5180688" y="1383454"/>
            <a:ext cx="6856933" cy="3786292"/>
          </a:xfrm>
          <a:prstGeom prst="rect">
            <a:avLst/>
          </a:prstGeom>
          <a:ln>
            <a:solidFill>
              <a:schemeClr val="tx1"/>
            </a:solidFill>
          </a:ln>
        </p:spPr>
      </p:pic>
    </p:spTree>
    <p:extLst>
      <p:ext uri="{BB962C8B-B14F-4D97-AF65-F5344CB8AC3E}">
        <p14:creationId xmlns:p14="http://schemas.microsoft.com/office/powerpoint/2010/main" val="155676124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C786-9A38-E64F-89DC-C3EE5F139B16}"/>
              </a:ext>
            </a:extLst>
          </p:cNvPr>
          <p:cNvSpPr>
            <a:spLocks noGrp="1"/>
          </p:cNvSpPr>
          <p:nvPr>
            <p:ph type="title"/>
          </p:nvPr>
        </p:nvSpPr>
        <p:spPr/>
        <p:txBody>
          <a:bodyPr/>
          <a:lstStyle/>
          <a:p>
            <a:r>
              <a:rPr lang="en-US" sz="2800" dirty="0"/>
              <a:t>Thank </a:t>
            </a:r>
            <a:r>
              <a:rPr lang="en-US" sz="2800" dirty="0" smtClean="0"/>
              <a:t>You</a:t>
            </a:r>
            <a:endParaRPr lang="en-US" sz="2800" dirty="0"/>
          </a:p>
        </p:txBody>
      </p:sp>
      <p:pic>
        <p:nvPicPr>
          <p:cNvPr id="7" name="Content Placeholder 6">
            <a:extLst>
              <a:ext uri="{FF2B5EF4-FFF2-40B4-BE49-F238E27FC236}">
                <a16:creationId xmlns:a16="http://schemas.microsoft.com/office/drawing/2014/main" id="{0920AF46-E591-9A4B-89FD-CCC94AEC7493}"/>
              </a:ext>
            </a:extLst>
          </p:cNvPr>
          <p:cNvPicPr>
            <a:picLocks noGrp="1" noChangeAspect="1"/>
          </p:cNvPicPr>
          <p:nvPr>
            <p:ph idx="1"/>
          </p:nvPr>
        </p:nvPicPr>
        <p:blipFill>
          <a:blip r:embed="rId2"/>
          <a:stretch>
            <a:fillRect/>
          </a:stretch>
        </p:blipFill>
        <p:spPr>
          <a:xfrm>
            <a:off x="1830229" y="750888"/>
            <a:ext cx="9623534" cy="5406480"/>
          </a:xfrm>
          <a:prstGeom prst="rect">
            <a:avLst/>
          </a:prstGeom>
        </p:spPr>
      </p:pic>
    </p:spTree>
    <p:extLst>
      <p:ext uri="{BB962C8B-B14F-4D97-AF65-F5344CB8AC3E}">
        <p14:creationId xmlns:p14="http://schemas.microsoft.com/office/powerpoint/2010/main" val="1431407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83400" y="6317219"/>
            <a:ext cx="3670300" cy="49119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eaLnBrk="0" fontAlgn="base" hangingPunct="0">
              <a:spcBef>
                <a:spcPct val="0"/>
              </a:spcBef>
              <a:spcAft>
                <a:spcPct val="0"/>
              </a:spcAft>
            </a:pPr>
            <a:endParaRPr lang="en-US">
              <a:solidFill>
                <a:prstClr val="black"/>
              </a:solidFill>
              <a:latin typeface="Arial"/>
            </a:endParaRPr>
          </a:p>
        </p:txBody>
      </p:sp>
      <p:sp>
        <p:nvSpPr>
          <p:cNvPr id="4099" name="Rectangle 6"/>
          <p:cNvSpPr>
            <a:spLocks noChangeArrowheads="1"/>
          </p:cNvSpPr>
          <p:nvPr/>
        </p:nvSpPr>
        <p:spPr bwMode="auto">
          <a:xfrm>
            <a:off x="1557856" y="1102157"/>
            <a:ext cx="7864475"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457200" indent="-457200" defTabSz="457200" fontAlgn="base">
              <a:spcBef>
                <a:spcPct val="0"/>
              </a:spcBef>
              <a:spcAft>
                <a:spcPct val="0"/>
              </a:spcAft>
              <a:buFontTx/>
              <a:buAutoNum type="arabicPlain" startAt="1954"/>
            </a:pPr>
            <a:r>
              <a:rPr lang="en-US" altLang="en-US" sz="2400" dirty="0">
                <a:solidFill>
                  <a:prstClr val="black"/>
                </a:solidFill>
                <a:latin typeface="Arial" panose="020B0604020202020204" pitchFamily="34" charset="0"/>
              </a:rPr>
              <a:t>                                                  2009</a:t>
            </a:r>
          </a:p>
          <a:p>
            <a:pPr marL="457200" indent="-457200" defTabSz="457200" fontAlgn="base">
              <a:spcBef>
                <a:spcPct val="0"/>
              </a:spcBef>
              <a:spcAft>
                <a:spcPct val="0"/>
              </a:spcAft>
              <a:buFontTx/>
              <a:buAutoNum type="arabicPlain" startAt="1954"/>
            </a:pPr>
            <a:endParaRPr lang="en-US" altLang="en-US" sz="2400" dirty="0">
              <a:solidFill>
                <a:prstClr val="black"/>
              </a:solidFill>
              <a:latin typeface="Arial" panose="020B0604020202020204" pitchFamily="34" charset="0"/>
            </a:endParaRPr>
          </a:p>
          <a:p>
            <a:pPr marL="457200" indent="-457200" defTabSz="457200" fontAlgn="base">
              <a:spcBef>
                <a:spcPct val="0"/>
              </a:spcBef>
              <a:spcAft>
                <a:spcPct val="0"/>
              </a:spcAft>
              <a:buFontTx/>
              <a:buAutoNum type="arabicPlain" startAt="1954"/>
            </a:pPr>
            <a:endParaRPr lang="en-US" altLang="en-US" sz="2400" dirty="0">
              <a:solidFill>
                <a:prstClr val="black"/>
              </a:solidFill>
              <a:latin typeface="Arial" panose="020B0604020202020204" pitchFamily="34" charset="0"/>
            </a:endParaRPr>
          </a:p>
          <a:p>
            <a:pPr defTabSz="457200" fontAlgn="base">
              <a:spcBef>
                <a:spcPct val="0"/>
              </a:spcBef>
              <a:spcAft>
                <a:spcPct val="0"/>
              </a:spcAft>
            </a:pPr>
            <a:r>
              <a:rPr lang="en-US" altLang="en-US" sz="2400" dirty="0">
                <a:solidFill>
                  <a:prstClr val="black"/>
                </a:solidFill>
                <a:latin typeface="Arial" panose="020B0604020202020204" pitchFamily="34" charset="0"/>
              </a:rPr>
              <a:t>												    2010 </a:t>
            </a:r>
          </a:p>
        </p:txBody>
      </p:sp>
      <p:sp>
        <p:nvSpPr>
          <p:cNvPr id="3" name="Right Arrow 2"/>
          <p:cNvSpPr/>
          <p:nvPr/>
        </p:nvSpPr>
        <p:spPr>
          <a:xfrm>
            <a:off x="1770848" y="1131838"/>
            <a:ext cx="8568647" cy="1510301"/>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r>
              <a:rPr lang="en-US" dirty="0">
                <a:solidFill>
                  <a:prstClr val="white"/>
                </a:solidFill>
                <a:latin typeface="Arial"/>
              </a:rPr>
              <a:t>                                                                                       </a:t>
            </a:r>
            <a:r>
              <a:rPr lang="en-US" sz="2000" b="1" dirty="0">
                <a:solidFill>
                  <a:prstClr val="white"/>
                </a:solidFill>
                <a:latin typeface="Arial"/>
              </a:rPr>
              <a:t>DOAC Era</a:t>
            </a:r>
          </a:p>
        </p:txBody>
      </p:sp>
      <p:pic>
        <p:nvPicPr>
          <p:cNvPr id="7" name="Picture 6"/>
          <p:cNvPicPr>
            <a:picLocks noChangeAspect="1"/>
          </p:cNvPicPr>
          <p:nvPr/>
        </p:nvPicPr>
        <p:blipFill rotWithShape="1">
          <a:blip r:embed="rId3"/>
          <a:srcRect r="33882"/>
          <a:stretch/>
        </p:blipFill>
        <p:spPr>
          <a:xfrm>
            <a:off x="1706881" y="1097281"/>
            <a:ext cx="5731917" cy="1627773"/>
          </a:xfrm>
          <a:prstGeom prst="rect">
            <a:avLst/>
          </a:prstGeom>
        </p:spPr>
      </p:pic>
      <p:sp>
        <p:nvSpPr>
          <p:cNvPr id="5" name="TextBox 4"/>
          <p:cNvSpPr txBox="1"/>
          <p:nvPr/>
        </p:nvSpPr>
        <p:spPr>
          <a:xfrm>
            <a:off x="3337728" y="1721250"/>
            <a:ext cx="5726376" cy="677108"/>
          </a:xfrm>
          <a:prstGeom prst="rect">
            <a:avLst/>
          </a:prstGeom>
          <a:noFill/>
        </p:spPr>
        <p:txBody>
          <a:bodyPr wrap="none" rtlCol="0">
            <a:spAutoFit/>
          </a:bodyPr>
          <a:lstStyle/>
          <a:p>
            <a:pPr defTabSz="457200" eaLnBrk="0" fontAlgn="base" hangingPunct="0">
              <a:spcBef>
                <a:spcPct val="0"/>
              </a:spcBef>
              <a:spcAft>
                <a:spcPct val="0"/>
              </a:spcAft>
            </a:pPr>
            <a:r>
              <a:rPr lang="en-US" sz="2000" b="1" dirty="0">
                <a:solidFill>
                  <a:prstClr val="white"/>
                </a:solidFill>
                <a:latin typeface="Arial"/>
                <a:ea typeface="ＭＳ Ｐゴシック" panose="020B0600070205080204" pitchFamily="34" charset="-128"/>
              </a:rPr>
              <a:t>Warfarin (VKA) Era                                              </a:t>
            </a:r>
          </a:p>
          <a:p>
            <a:pPr defTabSz="457200" eaLnBrk="0" fontAlgn="base" hangingPunct="0">
              <a:spcBef>
                <a:spcPct val="0"/>
              </a:spcBef>
              <a:spcAft>
                <a:spcPct val="0"/>
              </a:spcAft>
            </a:pPr>
            <a:endParaRPr lang="en-US" dirty="0">
              <a:solidFill>
                <a:prstClr val="black"/>
              </a:solidFill>
              <a:latin typeface="Calibri" panose="020F0502020204030204" pitchFamily="34" charset="0"/>
              <a:ea typeface="ＭＳ Ｐゴシック" panose="020B0600070205080204" pitchFamily="34" charset="-128"/>
            </a:endParaRPr>
          </a:p>
        </p:txBody>
      </p:sp>
      <p:sp>
        <p:nvSpPr>
          <p:cNvPr id="9" name="TextBox 8"/>
          <p:cNvSpPr txBox="1"/>
          <p:nvPr/>
        </p:nvSpPr>
        <p:spPr>
          <a:xfrm>
            <a:off x="1914418" y="2851616"/>
            <a:ext cx="5524379" cy="400110"/>
          </a:xfrm>
          <a:prstGeom prst="rect">
            <a:avLst/>
          </a:prstGeom>
          <a:noFill/>
        </p:spPr>
        <p:txBody>
          <a:bodyPr wrap="square" rtlCol="0">
            <a:spAutoFit/>
          </a:bodyPr>
          <a:lstStyle/>
          <a:p>
            <a:pPr defTabSz="457200" eaLnBrk="0" fontAlgn="base" hangingPunct="0">
              <a:spcBef>
                <a:spcPct val="0"/>
              </a:spcBef>
              <a:spcAft>
                <a:spcPct val="0"/>
              </a:spcAft>
            </a:pPr>
            <a:r>
              <a:rPr lang="en-US" sz="2000" b="1" u="sng" dirty="0">
                <a:solidFill>
                  <a:prstClr val="black"/>
                </a:solidFill>
                <a:latin typeface="Calibri" panose="020F0502020204030204" pitchFamily="34" charset="0"/>
                <a:ea typeface="ＭＳ Ｐゴシック" panose="020B0600070205080204" pitchFamily="34" charset="-128"/>
              </a:rPr>
              <a:t>FDA approved DOAC indications </a:t>
            </a:r>
            <a:r>
              <a:rPr lang="en-US" sz="2000" b="1" u="sng" dirty="0" smtClean="0">
                <a:solidFill>
                  <a:prstClr val="black"/>
                </a:solidFill>
                <a:latin typeface="Calibri" panose="020F0502020204030204" pitchFamily="34" charset="0"/>
                <a:ea typeface="ＭＳ Ｐゴシック" panose="020B0600070205080204" pitchFamily="34" charset="-128"/>
              </a:rPr>
              <a:t>2010-present</a:t>
            </a:r>
            <a:endParaRPr lang="en-US" sz="2000" b="1" u="sng" dirty="0">
              <a:solidFill>
                <a:prstClr val="black"/>
              </a:solidFill>
              <a:latin typeface="Calibri" panose="020F0502020204030204" pitchFamily="34" charset="0"/>
              <a:ea typeface="ＭＳ Ｐゴシック" panose="020B0600070205080204" pitchFamily="34" charset="-128"/>
            </a:endParaRPr>
          </a:p>
        </p:txBody>
      </p:sp>
      <p:sp>
        <p:nvSpPr>
          <p:cNvPr id="10" name="Right Bracket 9"/>
          <p:cNvSpPr/>
          <p:nvPr/>
        </p:nvSpPr>
        <p:spPr>
          <a:xfrm>
            <a:off x="6791960" y="3587922"/>
            <a:ext cx="182880" cy="731520"/>
          </a:xfrm>
          <a:prstGeom prst="rightBracket">
            <a:avLst/>
          </a:prstGeom>
          <a:ln w="38100"/>
        </p:spPr>
        <p:style>
          <a:lnRef idx="2">
            <a:schemeClr val="accent2"/>
          </a:lnRef>
          <a:fillRef idx="0">
            <a:schemeClr val="accent2"/>
          </a:fillRef>
          <a:effectRef idx="1">
            <a:schemeClr val="accent2"/>
          </a:effectRef>
          <a:fontRef idx="minor">
            <a:schemeClr val="tx1"/>
          </a:fontRef>
        </p:style>
        <p:txBody>
          <a:bodyPr rtlCol="0" anchor="ctr"/>
          <a:lstStyle/>
          <a:p>
            <a:pPr algn="ctr" defTabSz="457200" eaLnBrk="0" fontAlgn="base" hangingPunct="0">
              <a:spcBef>
                <a:spcPct val="0"/>
              </a:spcBef>
              <a:spcAft>
                <a:spcPct val="0"/>
              </a:spcAft>
            </a:pPr>
            <a:endParaRPr lang="en-US">
              <a:solidFill>
                <a:prstClr val="black"/>
              </a:solidFill>
              <a:latin typeface="Arial"/>
            </a:endParaRPr>
          </a:p>
        </p:txBody>
      </p:sp>
      <p:sp>
        <p:nvSpPr>
          <p:cNvPr id="14" name="Right Bracket 13"/>
          <p:cNvSpPr/>
          <p:nvPr/>
        </p:nvSpPr>
        <p:spPr>
          <a:xfrm>
            <a:off x="6797497" y="5151538"/>
            <a:ext cx="182880" cy="731520"/>
          </a:xfrm>
          <a:prstGeom prst="rightBracket">
            <a:avLst/>
          </a:prstGeom>
          <a:ln w="38100">
            <a:solidFill>
              <a:srgbClr val="0070C0"/>
            </a:solidFill>
          </a:ln>
        </p:spPr>
        <p:style>
          <a:lnRef idx="2">
            <a:schemeClr val="accent2"/>
          </a:lnRef>
          <a:fillRef idx="0">
            <a:schemeClr val="accent2"/>
          </a:fillRef>
          <a:effectRef idx="1">
            <a:schemeClr val="accent2"/>
          </a:effectRef>
          <a:fontRef idx="minor">
            <a:schemeClr val="tx1"/>
          </a:fontRef>
        </p:style>
        <p:txBody>
          <a:bodyPr rtlCol="0" anchor="ctr"/>
          <a:lstStyle/>
          <a:p>
            <a:pPr algn="ctr" defTabSz="457200" eaLnBrk="0" fontAlgn="base" hangingPunct="0">
              <a:spcBef>
                <a:spcPct val="0"/>
              </a:spcBef>
              <a:spcAft>
                <a:spcPct val="0"/>
              </a:spcAft>
            </a:pPr>
            <a:endParaRPr lang="en-US">
              <a:solidFill>
                <a:prstClr val="black"/>
              </a:solidFill>
              <a:latin typeface="Arial"/>
            </a:endParaRPr>
          </a:p>
        </p:txBody>
      </p:sp>
      <p:sp>
        <p:nvSpPr>
          <p:cNvPr id="12" name="TextBox 11"/>
          <p:cNvSpPr txBox="1"/>
          <p:nvPr/>
        </p:nvSpPr>
        <p:spPr>
          <a:xfrm>
            <a:off x="6974841" y="3474235"/>
            <a:ext cx="3883713" cy="2031325"/>
          </a:xfrm>
          <a:prstGeom prst="rect">
            <a:avLst/>
          </a:prstGeom>
          <a:noFill/>
        </p:spPr>
        <p:txBody>
          <a:bodyPr wrap="square" rtlCol="0">
            <a:spAutoFit/>
          </a:bodyPr>
          <a:lstStyle/>
          <a:p>
            <a:pPr defTabSz="457200" eaLnBrk="0" fontAlgn="base" hangingPunct="0">
              <a:spcBef>
                <a:spcPct val="0"/>
              </a:spcBef>
              <a:spcAft>
                <a:spcPct val="0"/>
              </a:spcAft>
            </a:pPr>
            <a:r>
              <a:rPr lang="en-US" b="1" dirty="0">
                <a:solidFill>
                  <a:srgbClr val="101728"/>
                </a:solidFill>
                <a:latin typeface="Calibri" panose="020F0502020204030204" pitchFamily="34" charset="0"/>
                <a:ea typeface="ＭＳ Ｐゴシック" panose="020B0600070205080204" pitchFamily="34" charset="-128"/>
              </a:rPr>
              <a:t>“full dose”</a:t>
            </a:r>
          </a:p>
          <a:p>
            <a:pPr defTabSz="457200" eaLnBrk="0" fontAlgn="base" hangingPunct="0">
              <a:spcBef>
                <a:spcPct val="0"/>
              </a:spcBef>
              <a:spcAft>
                <a:spcPct val="0"/>
              </a:spcAft>
            </a:pPr>
            <a:endParaRPr lang="en-US" b="1" dirty="0">
              <a:solidFill>
                <a:srgbClr val="101728"/>
              </a:solidFill>
              <a:latin typeface="Calibri" panose="020F0502020204030204" pitchFamily="34" charset="0"/>
              <a:ea typeface="ＭＳ Ｐゴシック" panose="020B0600070205080204" pitchFamily="34" charset="-128"/>
            </a:endParaRPr>
          </a:p>
          <a:p>
            <a:pPr defTabSz="457200" eaLnBrk="0" fontAlgn="base" hangingPunct="0">
              <a:spcBef>
                <a:spcPct val="0"/>
              </a:spcBef>
              <a:spcAft>
                <a:spcPct val="0"/>
              </a:spcAft>
            </a:pPr>
            <a:endParaRPr lang="en-US" b="1" dirty="0">
              <a:solidFill>
                <a:srgbClr val="101728"/>
              </a:solidFill>
              <a:latin typeface="Calibri" panose="020F0502020204030204" pitchFamily="34" charset="0"/>
              <a:ea typeface="ＭＳ Ｐゴシック" panose="020B0600070205080204" pitchFamily="34" charset="-128"/>
            </a:endParaRPr>
          </a:p>
          <a:p>
            <a:pPr defTabSz="457200" eaLnBrk="0" fontAlgn="base" hangingPunct="0">
              <a:spcBef>
                <a:spcPct val="0"/>
              </a:spcBef>
              <a:spcAft>
                <a:spcPct val="0"/>
              </a:spcAft>
            </a:pPr>
            <a:r>
              <a:rPr lang="en-US" b="1" dirty="0">
                <a:solidFill>
                  <a:srgbClr val="101728"/>
                </a:solidFill>
                <a:latin typeface="Calibri" panose="020F0502020204030204" pitchFamily="34" charset="0"/>
                <a:ea typeface="ＭＳ Ｐゴシック" panose="020B0600070205080204" pitchFamily="34" charset="-128"/>
              </a:rPr>
              <a:t> </a:t>
            </a:r>
          </a:p>
          <a:p>
            <a:pPr defTabSz="457200" eaLnBrk="0" fontAlgn="base" hangingPunct="0">
              <a:spcBef>
                <a:spcPct val="0"/>
              </a:spcBef>
              <a:spcAft>
                <a:spcPct val="0"/>
              </a:spcAft>
            </a:pPr>
            <a:endParaRPr lang="en-US" b="1" dirty="0">
              <a:solidFill>
                <a:srgbClr val="101728"/>
              </a:solidFill>
              <a:latin typeface="Calibri" panose="020F0502020204030204" pitchFamily="34" charset="0"/>
              <a:ea typeface="ＭＳ Ｐゴシック" panose="020B0600070205080204" pitchFamily="34" charset="-128"/>
            </a:endParaRPr>
          </a:p>
          <a:p>
            <a:pPr defTabSz="457200" eaLnBrk="0" fontAlgn="base" hangingPunct="0">
              <a:spcBef>
                <a:spcPct val="0"/>
              </a:spcBef>
              <a:spcAft>
                <a:spcPct val="0"/>
              </a:spcAft>
            </a:pPr>
            <a:endParaRPr lang="en-US" b="1" dirty="0">
              <a:solidFill>
                <a:srgbClr val="101728"/>
              </a:solidFill>
              <a:latin typeface="Calibri" panose="020F0502020204030204" pitchFamily="34" charset="0"/>
              <a:ea typeface="ＭＳ Ｐゴシック" panose="020B0600070205080204" pitchFamily="34" charset="-128"/>
            </a:endParaRPr>
          </a:p>
          <a:p>
            <a:pPr defTabSz="457200" eaLnBrk="0" fontAlgn="base" hangingPunct="0">
              <a:spcBef>
                <a:spcPct val="0"/>
              </a:spcBef>
              <a:spcAft>
                <a:spcPct val="0"/>
              </a:spcAft>
            </a:pPr>
            <a:r>
              <a:rPr lang="en-US" b="1" dirty="0">
                <a:solidFill>
                  <a:srgbClr val="101728"/>
                </a:solidFill>
                <a:latin typeface="Calibri" panose="020F0502020204030204" pitchFamily="34" charset="0"/>
                <a:ea typeface="ＭＳ Ｐゴシック" panose="020B0600070205080204" pitchFamily="34" charset="-128"/>
              </a:rPr>
              <a:t> reduced “lower” dose</a:t>
            </a:r>
          </a:p>
        </p:txBody>
      </p:sp>
      <p:sp>
        <p:nvSpPr>
          <p:cNvPr id="13" name="Rounded Rectangle 12"/>
          <p:cNvSpPr/>
          <p:nvPr/>
        </p:nvSpPr>
        <p:spPr>
          <a:xfrm>
            <a:off x="2098326" y="3269314"/>
            <a:ext cx="4263775" cy="1273996"/>
          </a:xfrm>
          <a:prstGeom prst="round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457200" eaLnBrk="0" fontAlgn="base" hangingPunct="0">
              <a:spcBef>
                <a:spcPct val="0"/>
              </a:spcBef>
              <a:spcAft>
                <a:spcPct val="0"/>
              </a:spcAft>
            </a:pPr>
            <a:r>
              <a:rPr lang="en-US" dirty="0">
                <a:solidFill>
                  <a:prstClr val="white"/>
                </a:solidFill>
                <a:latin typeface="Arial"/>
              </a:rPr>
              <a:t>Non valvular Atrial fibrillation</a:t>
            </a:r>
          </a:p>
          <a:p>
            <a:pPr algn="ctr" defTabSz="457200" eaLnBrk="0" fontAlgn="base" hangingPunct="0">
              <a:spcBef>
                <a:spcPct val="0"/>
              </a:spcBef>
              <a:spcAft>
                <a:spcPct val="0"/>
              </a:spcAft>
            </a:pPr>
            <a:r>
              <a:rPr lang="en-US" dirty="0">
                <a:solidFill>
                  <a:prstClr val="white"/>
                </a:solidFill>
                <a:latin typeface="Arial"/>
              </a:rPr>
              <a:t>VTE treatment</a:t>
            </a:r>
          </a:p>
        </p:txBody>
      </p:sp>
      <p:sp>
        <p:nvSpPr>
          <p:cNvPr id="17" name="Rounded Rectangle 16"/>
          <p:cNvSpPr/>
          <p:nvPr/>
        </p:nvSpPr>
        <p:spPr>
          <a:xfrm>
            <a:off x="2098325" y="4764935"/>
            <a:ext cx="4263775" cy="1273996"/>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r>
              <a:rPr lang="en-US" dirty="0">
                <a:solidFill>
                  <a:prstClr val="white"/>
                </a:solidFill>
                <a:latin typeface="Arial"/>
              </a:rPr>
              <a:t>VTE </a:t>
            </a:r>
            <a:r>
              <a:rPr lang="en-US" dirty="0" smtClean="0">
                <a:solidFill>
                  <a:prstClr val="white"/>
                </a:solidFill>
                <a:latin typeface="Arial"/>
              </a:rPr>
              <a:t>prophylaxis; MACE risk reduction</a:t>
            </a:r>
            <a:endParaRPr lang="en-US" dirty="0">
              <a:solidFill>
                <a:prstClr val="white"/>
              </a:solidFill>
              <a:latin typeface="Arial"/>
            </a:endParaRPr>
          </a:p>
          <a:p>
            <a:pPr algn="ctr" defTabSz="457200" eaLnBrk="0" fontAlgn="base" hangingPunct="0">
              <a:spcBef>
                <a:spcPct val="0"/>
              </a:spcBef>
              <a:spcAft>
                <a:spcPct val="0"/>
              </a:spcAft>
            </a:pPr>
            <a:r>
              <a:rPr lang="en-US" dirty="0">
                <a:solidFill>
                  <a:prstClr val="white"/>
                </a:solidFill>
                <a:latin typeface="Arial"/>
              </a:rPr>
              <a:t>(post surgery; after VTE treatment)</a:t>
            </a:r>
          </a:p>
        </p:txBody>
      </p:sp>
      <p:sp>
        <p:nvSpPr>
          <p:cNvPr id="6" name="TextBox 5"/>
          <p:cNvSpPr txBox="1"/>
          <p:nvPr/>
        </p:nvSpPr>
        <p:spPr>
          <a:xfrm>
            <a:off x="8560316" y="2856041"/>
            <a:ext cx="3510320" cy="2031325"/>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dirty="0" smtClean="0"/>
              <a:t>FDA approved reversal agents</a:t>
            </a:r>
          </a:p>
          <a:p>
            <a:endParaRPr lang="en-US" dirty="0"/>
          </a:p>
          <a:p>
            <a:r>
              <a:rPr lang="en-US" dirty="0" err="1" smtClean="0"/>
              <a:t>Idarucizumab</a:t>
            </a:r>
            <a:r>
              <a:rPr lang="en-US" dirty="0" smtClean="0"/>
              <a:t> (dabigatran) </a:t>
            </a:r>
          </a:p>
          <a:p>
            <a:endParaRPr lang="en-US" dirty="0"/>
          </a:p>
          <a:p>
            <a:r>
              <a:rPr lang="en-US" dirty="0" err="1" smtClean="0"/>
              <a:t>Andexanet</a:t>
            </a:r>
            <a:r>
              <a:rPr lang="en-US" dirty="0" smtClean="0"/>
              <a:t> Alfa (</a:t>
            </a:r>
            <a:r>
              <a:rPr lang="en-US" dirty="0" err="1" smtClean="0"/>
              <a:t>Xa</a:t>
            </a:r>
            <a:r>
              <a:rPr lang="en-US" dirty="0" smtClean="0"/>
              <a:t>)</a:t>
            </a:r>
          </a:p>
          <a:p>
            <a:endParaRPr lang="en-US" dirty="0"/>
          </a:p>
          <a:p>
            <a:r>
              <a:rPr lang="en-US" dirty="0" smtClean="0"/>
              <a:t>Off label: PCC</a:t>
            </a:r>
            <a:endParaRPr lang="en-US" dirty="0"/>
          </a:p>
        </p:txBody>
      </p:sp>
      <p:pic>
        <p:nvPicPr>
          <p:cNvPr id="8" name="Picture 7"/>
          <p:cNvPicPr>
            <a:picLocks noChangeAspect="1"/>
          </p:cNvPicPr>
          <p:nvPr/>
        </p:nvPicPr>
        <p:blipFill>
          <a:blip r:embed="rId4"/>
          <a:stretch>
            <a:fillRect/>
          </a:stretch>
        </p:blipFill>
        <p:spPr>
          <a:xfrm>
            <a:off x="6698475" y="100196"/>
            <a:ext cx="6395258" cy="646232"/>
          </a:xfrm>
          <a:prstGeom prst="rect">
            <a:avLst/>
          </a:prstGeom>
        </p:spPr>
      </p:pic>
    </p:spTree>
    <p:extLst>
      <p:ext uri="{BB962C8B-B14F-4D97-AF65-F5344CB8AC3E}">
        <p14:creationId xmlns:p14="http://schemas.microsoft.com/office/powerpoint/2010/main" val="2896421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3" y="-59356"/>
            <a:ext cx="7139188" cy="750888"/>
          </a:xfrm>
        </p:spPr>
        <p:txBody>
          <a:bodyPr/>
          <a:lstStyle/>
          <a:p>
            <a:pPr algn="ctr"/>
            <a:r>
              <a:rPr lang="en-US" dirty="0" smtClean="0">
                <a:cs typeface="Calibri"/>
              </a:rPr>
              <a:t>DOACs v. VKAs prescriptions in the US</a:t>
            </a:r>
            <a:endParaRPr lang="en-US" dirty="0">
              <a:cs typeface="Calibri"/>
            </a:endParaRPr>
          </a:p>
        </p:txBody>
      </p:sp>
      <p:pic>
        <p:nvPicPr>
          <p:cNvPr id="9" name="Content Placeholder 8"/>
          <p:cNvPicPr>
            <a:picLocks noGrp="1" noChangeAspect="1"/>
          </p:cNvPicPr>
          <p:nvPr>
            <p:ph idx="1"/>
          </p:nvPr>
        </p:nvPicPr>
        <p:blipFill>
          <a:blip r:embed="rId3"/>
          <a:stretch>
            <a:fillRect/>
          </a:stretch>
        </p:blipFill>
        <p:spPr>
          <a:xfrm>
            <a:off x="-173198" y="814172"/>
            <a:ext cx="5387032" cy="1774548"/>
          </a:xfrm>
          <a:prstGeom prst="rect">
            <a:avLst/>
          </a:prstGeom>
          <a:ln>
            <a:solidFill>
              <a:schemeClr val="tx1"/>
            </a:solidFill>
          </a:ln>
          <a:scene3d>
            <a:camera prst="isometricOffAxis1Right"/>
            <a:lightRig rig="threePt" dir="t"/>
          </a:scene3d>
        </p:spPr>
      </p:pic>
      <p:sp>
        <p:nvSpPr>
          <p:cNvPr id="4" name="Content Placeholder 2">
            <a:extLst>
              <a:ext uri="{FF2B5EF4-FFF2-40B4-BE49-F238E27FC236}">
                <a16:creationId xmlns:a16="http://schemas.microsoft.com/office/drawing/2014/main" id="{23AEA426-BEA8-9A4A-A8C7-A0D16C2E4862}"/>
              </a:ext>
            </a:extLst>
          </p:cNvPr>
          <p:cNvSpPr txBox="1">
            <a:spLocks/>
          </p:cNvSpPr>
          <p:nvPr/>
        </p:nvSpPr>
        <p:spPr>
          <a:xfrm>
            <a:off x="419100" y="1327370"/>
            <a:ext cx="11470218" cy="425021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lang="en-US" noProof="0" dirty="0" smtClean="0">
              <a:solidFill>
                <a:prstClr val="black"/>
              </a:solidFill>
              <a:latin typeface="Arial"/>
              <a:cs typeface="Calibri" panose="020F0502020204030204" pitchFamily="34" charset="0"/>
            </a:endParaRPr>
          </a:p>
        </p:txBody>
      </p:sp>
      <p:pic>
        <p:nvPicPr>
          <p:cNvPr id="6" name="Picture 5"/>
          <p:cNvPicPr>
            <a:picLocks noChangeAspect="1"/>
          </p:cNvPicPr>
          <p:nvPr/>
        </p:nvPicPr>
        <p:blipFill rotWithShape="1">
          <a:blip r:embed="rId4"/>
          <a:srcRect l="5723" t="6303" r="5229"/>
          <a:stretch/>
        </p:blipFill>
        <p:spPr>
          <a:xfrm>
            <a:off x="5034627" y="961902"/>
            <a:ext cx="6080824" cy="5133152"/>
          </a:xfrm>
          <a:prstGeom prst="rect">
            <a:avLst/>
          </a:prstGeom>
        </p:spPr>
      </p:pic>
      <p:sp>
        <p:nvSpPr>
          <p:cNvPr id="10" name="TextBox 9"/>
          <p:cNvSpPr txBox="1"/>
          <p:nvPr/>
        </p:nvSpPr>
        <p:spPr>
          <a:xfrm>
            <a:off x="11178438" y="1392805"/>
            <a:ext cx="868571" cy="369332"/>
          </a:xfrm>
          <a:prstGeom prst="rect">
            <a:avLst/>
          </a:prstGeom>
          <a:noFill/>
        </p:spPr>
        <p:txBody>
          <a:bodyPr wrap="none" rtlCol="0">
            <a:spAutoFit/>
          </a:bodyPr>
          <a:lstStyle/>
          <a:p>
            <a:r>
              <a:rPr lang="en-US" b="1" dirty="0" smtClean="0">
                <a:solidFill>
                  <a:schemeClr val="tx2"/>
                </a:solidFill>
              </a:rPr>
              <a:t>All AC</a:t>
            </a:r>
            <a:endParaRPr lang="en-US" b="1" dirty="0">
              <a:solidFill>
                <a:schemeClr val="tx2"/>
              </a:solidFill>
            </a:endParaRPr>
          </a:p>
        </p:txBody>
      </p:sp>
      <p:sp>
        <p:nvSpPr>
          <p:cNvPr id="11" name="TextBox 10"/>
          <p:cNvSpPr txBox="1"/>
          <p:nvPr/>
        </p:nvSpPr>
        <p:spPr>
          <a:xfrm>
            <a:off x="11206416" y="2219388"/>
            <a:ext cx="761747" cy="369332"/>
          </a:xfrm>
          <a:prstGeom prst="rect">
            <a:avLst/>
          </a:prstGeom>
          <a:noFill/>
        </p:spPr>
        <p:txBody>
          <a:bodyPr wrap="none" rtlCol="0">
            <a:spAutoFit/>
          </a:bodyPr>
          <a:lstStyle/>
          <a:p>
            <a:r>
              <a:rPr lang="en-US" dirty="0" smtClean="0">
                <a:solidFill>
                  <a:srgbClr val="00B050"/>
                </a:solidFill>
              </a:rPr>
              <a:t>VKAs</a:t>
            </a:r>
            <a:endParaRPr lang="en-US" dirty="0">
              <a:solidFill>
                <a:srgbClr val="00B050"/>
              </a:solidFill>
            </a:endParaRPr>
          </a:p>
        </p:txBody>
      </p:sp>
      <p:sp>
        <p:nvSpPr>
          <p:cNvPr id="12" name="TextBox 11"/>
          <p:cNvSpPr txBox="1"/>
          <p:nvPr/>
        </p:nvSpPr>
        <p:spPr>
          <a:xfrm flipH="1">
            <a:off x="11115451" y="2769522"/>
            <a:ext cx="1446383" cy="369332"/>
          </a:xfrm>
          <a:prstGeom prst="rect">
            <a:avLst/>
          </a:prstGeom>
          <a:noFill/>
        </p:spPr>
        <p:txBody>
          <a:bodyPr wrap="square" rtlCol="0">
            <a:spAutoFit/>
          </a:bodyPr>
          <a:lstStyle/>
          <a:p>
            <a:r>
              <a:rPr lang="en-US" dirty="0" smtClean="0">
                <a:solidFill>
                  <a:srgbClr val="FF0000"/>
                </a:solidFill>
              </a:rPr>
              <a:t>DOACs</a:t>
            </a:r>
            <a:endParaRPr lang="en-US" dirty="0">
              <a:solidFill>
                <a:srgbClr val="FF0000"/>
              </a:solidFill>
            </a:endParaRPr>
          </a:p>
        </p:txBody>
      </p:sp>
      <p:sp>
        <p:nvSpPr>
          <p:cNvPr id="14" name="TextBox 13"/>
          <p:cNvSpPr txBox="1"/>
          <p:nvPr/>
        </p:nvSpPr>
        <p:spPr>
          <a:xfrm>
            <a:off x="1260909" y="3779390"/>
            <a:ext cx="2704458" cy="461665"/>
          </a:xfrm>
          <a:prstGeom prst="rect">
            <a:avLst/>
          </a:prstGeom>
          <a:noFill/>
        </p:spPr>
        <p:txBody>
          <a:bodyPr wrap="none" rtlCol="0">
            <a:spAutoFit/>
          </a:bodyPr>
          <a:lstStyle/>
          <a:p>
            <a:r>
              <a:rPr lang="en-US" sz="2400" dirty="0" smtClean="0"/>
              <a:t>DATA FROM 2015</a:t>
            </a:r>
            <a:endParaRPr lang="en-US" sz="2400" dirty="0"/>
          </a:p>
        </p:txBody>
      </p:sp>
    </p:spTree>
    <p:extLst>
      <p:ext uri="{BB962C8B-B14F-4D97-AF65-F5344CB8AC3E}">
        <p14:creationId xmlns:p14="http://schemas.microsoft.com/office/powerpoint/2010/main" val="3205211019"/>
      </p:ext>
    </p:extLst>
  </p:cSld>
  <p:clrMapOvr>
    <a:masterClrMapping/>
  </p:clrMapOvr>
  <p:timing>
    <p:tnLst>
      <p:par>
        <p:cTn id="1" dur="indefinite" restart="never" nodeType="tmRoot"/>
      </p:par>
    </p:tnLst>
  </p:timing>
</p:sld>
</file>

<file path=ppt/theme/theme1.xml><?xml version="1.0" encoding="utf-8"?>
<a:theme xmlns:a="http://schemas.openxmlformats.org/drawingml/2006/main" name="Surgery_UABMedicine">
  <a:themeElements>
    <a:clrScheme name="Board Presentation Design Template 8">
      <a:dk1>
        <a:srgbClr val="000000"/>
      </a:dk1>
      <a:lt1>
        <a:srgbClr val="FFFFFF"/>
      </a:lt1>
      <a:dk2>
        <a:srgbClr val="000000"/>
      </a:dk2>
      <a:lt2>
        <a:srgbClr val="006600"/>
      </a:lt2>
      <a:accent1>
        <a:srgbClr val="FFCC00"/>
      </a:accent1>
      <a:accent2>
        <a:srgbClr val="000066"/>
      </a:accent2>
      <a:accent3>
        <a:srgbClr val="FFFFFF"/>
      </a:accent3>
      <a:accent4>
        <a:srgbClr val="000000"/>
      </a:accent4>
      <a:accent5>
        <a:srgbClr val="FFE2AA"/>
      </a:accent5>
      <a:accent6>
        <a:srgbClr val="00005C"/>
      </a:accent6>
      <a:hlink>
        <a:srgbClr val="D1D1FF"/>
      </a:hlink>
      <a:folHlink>
        <a:srgbClr val="CF0E30"/>
      </a:folHlink>
    </a:clrScheme>
    <a:fontScheme name="Board Presentation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Board Presentation Desig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ard Presentation Desig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ard Presentation Desig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ard Presentation Desig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ard Presentation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ard Presentation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ard Presentation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oard Presentation Design Template 8">
        <a:dk1>
          <a:srgbClr val="000000"/>
        </a:dk1>
        <a:lt1>
          <a:srgbClr val="FFFFFF"/>
        </a:lt1>
        <a:dk2>
          <a:srgbClr val="000000"/>
        </a:dk2>
        <a:lt2>
          <a:srgbClr val="006600"/>
        </a:lt2>
        <a:accent1>
          <a:srgbClr val="FFCC00"/>
        </a:accent1>
        <a:accent2>
          <a:srgbClr val="000066"/>
        </a:accent2>
        <a:accent3>
          <a:srgbClr val="FFFFFF"/>
        </a:accent3>
        <a:accent4>
          <a:srgbClr val="000000"/>
        </a:accent4>
        <a:accent5>
          <a:srgbClr val="FFE2AA"/>
        </a:accent5>
        <a:accent6>
          <a:srgbClr val="00005C"/>
        </a:accent6>
        <a:hlink>
          <a:srgbClr val="D1D1FF"/>
        </a:hlink>
        <a:folHlink>
          <a:srgbClr val="CF0E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urgery_UABMedicine" id="{1AB39E80-C137-7646-932C-E01B60670DB0}" vid="{8340AD17-4677-2F4F-89FC-45F8A0DD9720}"/>
    </a:ext>
  </a:extLst>
</a:theme>
</file>

<file path=ppt/theme/theme2.xml><?xml version="1.0" encoding="utf-8"?>
<a:theme xmlns:a="http://schemas.openxmlformats.org/drawingml/2006/main" name="1_Surgery_UABMedicine">
  <a:themeElements>
    <a:clrScheme name="Board Presentation Design Template 8">
      <a:dk1>
        <a:srgbClr val="000000"/>
      </a:dk1>
      <a:lt1>
        <a:srgbClr val="FFFFFF"/>
      </a:lt1>
      <a:dk2>
        <a:srgbClr val="000000"/>
      </a:dk2>
      <a:lt2>
        <a:srgbClr val="006600"/>
      </a:lt2>
      <a:accent1>
        <a:srgbClr val="FFCC00"/>
      </a:accent1>
      <a:accent2>
        <a:srgbClr val="000066"/>
      </a:accent2>
      <a:accent3>
        <a:srgbClr val="FFFFFF"/>
      </a:accent3>
      <a:accent4>
        <a:srgbClr val="000000"/>
      </a:accent4>
      <a:accent5>
        <a:srgbClr val="FFE2AA"/>
      </a:accent5>
      <a:accent6>
        <a:srgbClr val="00005C"/>
      </a:accent6>
      <a:hlink>
        <a:srgbClr val="D1D1FF"/>
      </a:hlink>
      <a:folHlink>
        <a:srgbClr val="CF0E30"/>
      </a:folHlink>
    </a:clrScheme>
    <a:fontScheme name="Board Presentation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Board Presentation Desig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ard Presentation Desig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ard Presentation Desig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ard Presentation Desig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ard Presentation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ard Presentation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ard Presentation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oard Presentation Design Template 8">
        <a:dk1>
          <a:srgbClr val="000000"/>
        </a:dk1>
        <a:lt1>
          <a:srgbClr val="FFFFFF"/>
        </a:lt1>
        <a:dk2>
          <a:srgbClr val="000000"/>
        </a:dk2>
        <a:lt2>
          <a:srgbClr val="006600"/>
        </a:lt2>
        <a:accent1>
          <a:srgbClr val="FFCC00"/>
        </a:accent1>
        <a:accent2>
          <a:srgbClr val="000066"/>
        </a:accent2>
        <a:accent3>
          <a:srgbClr val="FFFFFF"/>
        </a:accent3>
        <a:accent4>
          <a:srgbClr val="000000"/>
        </a:accent4>
        <a:accent5>
          <a:srgbClr val="FFE2AA"/>
        </a:accent5>
        <a:accent6>
          <a:srgbClr val="00005C"/>
        </a:accent6>
        <a:hlink>
          <a:srgbClr val="D1D1FF"/>
        </a:hlink>
        <a:folHlink>
          <a:srgbClr val="CF0E3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urgery_UABMedicine" id="{1AB39E80-C137-7646-932C-E01B60670DB0}" vid="{8340AD17-4677-2F4F-89FC-45F8A0DD972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Surgery_UABMedicine</Template>
  <TotalTime>35348</TotalTime>
  <Words>5278</Words>
  <Application>Microsoft Office PowerPoint</Application>
  <PresentationFormat>Widescreen</PresentationFormat>
  <Paragraphs>909</Paragraphs>
  <Slides>76</Slides>
  <Notes>60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76</vt:i4>
      </vt:variant>
    </vt:vector>
  </HeadingPairs>
  <TitlesOfParts>
    <vt:vector size="88" baseType="lpstr">
      <vt:lpstr>ＭＳ Ｐゴシック</vt:lpstr>
      <vt:lpstr>ＭＳ Ｐゴシック</vt:lpstr>
      <vt:lpstr>Arial</vt:lpstr>
      <vt:lpstr>Arial Black</vt:lpstr>
      <vt:lpstr>Arial Narrow</vt:lpstr>
      <vt:lpstr>Calibri</vt:lpstr>
      <vt:lpstr>Times New Roman</vt:lpstr>
      <vt:lpstr>Univers LT Std 57 Cn</vt:lpstr>
      <vt:lpstr>Wingdings</vt:lpstr>
      <vt:lpstr>Surgery_UABMedicine</vt:lpstr>
      <vt:lpstr>1_Surgery_UABMedicine</vt:lpstr>
      <vt:lpstr>1_Office Theme</vt:lpstr>
      <vt:lpstr>Managing the Risks of Direct Oral Anticoagulants</vt:lpstr>
      <vt:lpstr>Disclosures</vt:lpstr>
      <vt:lpstr>DOACs</vt:lpstr>
      <vt:lpstr>DOAC Benefits</vt:lpstr>
      <vt:lpstr>DOAC Cons</vt:lpstr>
      <vt:lpstr>PowerPoint Presentation</vt:lpstr>
      <vt:lpstr>PowerPoint Presentation</vt:lpstr>
      <vt:lpstr>PowerPoint Presentation</vt:lpstr>
      <vt:lpstr>DOACs v. VKAs prescriptions in the US</vt:lpstr>
      <vt:lpstr>FDA approvals</vt:lpstr>
      <vt:lpstr>U.S. FDA APPROVALS</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2016 ACCP Guidelines</vt:lpstr>
      <vt:lpstr>DOAC: Common Class Effects</vt:lpstr>
      <vt:lpstr>DOAC dosing basics</vt:lpstr>
      <vt:lpstr>Drug Dosing</vt:lpstr>
      <vt:lpstr>Renal Excretion of DOACs</vt:lpstr>
      <vt:lpstr>(On Label Dosing) Dose adjustments for renal dysfunction</vt:lpstr>
      <vt:lpstr>Benefits of DOACs in CKD stages 3-5</vt:lpstr>
      <vt:lpstr>PowerPoint Presentation</vt:lpstr>
      <vt:lpstr>When to Monitor DOACs</vt:lpstr>
      <vt:lpstr>DOAC Lab Monitoring</vt:lpstr>
      <vt:lpstr>RISKS</vt:lpstr>
      <vt:lpstr>DOAC: Common Class Effects</vt:lpstr>
      <vt:lpstr>DOAC: Common Class Effects</vt:lpstr>
      <vt:lpstr>PowerPoint Presentation</vt:lpstr>
      <vt:lpstr>Case #1</vt:lpstr>
      <vt:lpstr>Case #1</vt:lpstr>
      <vt:lpstr>PATIENT ASSESSMENT</vt:lpstr>
      <vt:lpstr>PATIENT ASSESSMENT</vt:lpstr>
      <vt:lpstr>ANTICOAGULATION ASSESSMENT</vt:lpstr>
      <vt:lpstr>Urgent reversal of warfarin: current standard of care</vt:lpstr>
      <vt:lpstr>Urgent reversal of warfarin: current standard of care</vt:lpstr>
      <vt:lpstr>Using PCC: basic practical points</vt:lpstr>
      <vt:lpstr>Michigan protocol for urgent reversal of VKAs</vt:lpstr>
      <vt:lpstr>Using PCC: basic practical points</vt:lpstr>
      <vt:lpstr>Case #1</vt:lpstr>
      <vt:lpstr>Case #1</vt:lpstr>
      <vt:lpstr>Case #1</vt:lpstr>
      <vt:lpstr>Using PCC: practical points</vt:lpstr>
      <vt:lpstr>Case #1</vt:lpstr>
      <vt:lpstr>Case #2</vt:lpstr>
      <vt:lpstr>Case #2</vt:lpstr>
      <vt:lpstr>ANTICOAGULATION ASSESSMENT</vt:lpstr>
      <vt:lpstr>Renal and Hepatic Function Assessment</vt:lpstr>
      <vt:lpstr>ANTICOAGULATION ASSESSMENT</vt:lpstr>
      <vt:lpstr>PowerPoint Presentation</vt:lpstr>
      <vt:lpstr>PowerPoint Presentation</vt:lpstr>
      <vt:lpstr>Urgent reversal of DOACs</vt:lpstr>
      <vt:lpstr>Dabigatran reversal</vt:lpstr>
      <vt:lpstr>Dabigatran reversal</vt:lpstr>
      <vt:lpstr>DOACs: Route of clearance</vt:lpstr>
      <vt:lpstr>Urgent reversal of Xa inhibitors</vt:lpstr>
      <vt:lpstr>Andexanet Alfa thromboembolic complications</vt:lpstr>
      <vt:lpstr>PCC for urgent reversal of DOACs</vt:lpstr>
      <vt:lpstr>Urgent reversal of anticoagulants: perspective</vt:lpstr>
      <vt:lpstr>Michigan protocol for urgent DOAC reversal</vt:lpstr>
      <vt:lpstr>Case #2</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Communications Update</dc:title>
  <dc:creator>Microsoft Office User</dc:creator>
  <cp:lastModifiedBy>McFarland, Graeme E</cp:lastModifiedBy>
  <cp:revision>76</cp:revision>
  <dcterms:created xsi:type="dcterms:W3CDTF">2016-01-18T15:56:56Z</dcterms:created>
  <dcterms:modified xsi:type="dcterms:W3CDTF">2020-07-27T21:26:09Z</dcterms:modified>
</cp:coreProperties>
</file>