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9"/>
  </p:notesMasterIdLst>
  <p:sldIdLst>
    <p:sldId id="256" r:id="rId2"/>
    <p:sldId id="272" r:id="rId3"/>
    <p:sldId id="288" r:id="rId4"/>
    <p:sldId id="275" r:id="rId5"/>
    <p:sldId id="286" r:id="rId6"/>
    <p:sldId id="287" r:id="rId7"/>
    <p:sldId id="273" r:id="rId8"/>
    <p:sldId id="276" r:id="rId9"/>
    <p:sldId id="289" r:id="rId10"/>
    <p:sldId id="290" r:id="rId11"/>
    <p:sldId id="292" r:id="rId12"/>
    <p:sldId id="278" r:id="rId13"/>
    <p:sldId id="271" r:id="rId14"/>
    <p:sldId id="277" r:id="rId15"/>
    <p:sldId id="280" r:id="rId16"/>
    <p:sldId id="285" r:id="rId17"/>
    <p:sldId id="284" r:id="rId18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729">
          <p15:clr>
            <a:srgbClr val="A4A3A4"/>
          </p15:clr>
        </p15:guide>
        <p15:guide id="3" pos="385">
          <p15:clr>
            <a:srgbClr val="A4A3A4"/>
          </p15:clr>
        </p15:guide>
        <p15:guide id="4" pos="5550">
          <p15:clr>
            <a:srgbClr val="A4A3A4"/>
          </p15:clr>
        </p15:guide>
        <p15:guide id="5" pos="542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90" roundtripDataSignature="AMtx7mgbnQ3E7fU+73NpbWPNlnGv5HNpBg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Wyse Matthew (RKB) Consultant Anaethetist" initials="" lastIdx="1" clrIdx="0"/>
  <p:cmAuthor id="1" name="Laura May" initials="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BC5FF8E-039B-4793-A02E-B6EE892AEC3C}" v="674" dt="2022-05-17T18:22:29.248"/>
  </p1510:revLst>
</p1510:revInfo>
</file>

<file path=ppt/tableStyles.xml><?xml version="1.0" encoding="utf-8"?>
<a:tblStyleLst xmlns:a="http://schemas.openxmlformats.org/drawingml/2006/main" def="{31849CD8-B769-44AE-8163-699611FBC93C}">
  <a:tblStyle styleId="{31849CD8-B769-44AE-8163-699611FBC93C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6EEF5"/>
          </a:solidFill>
        </a:fill>
      </a:tcStyle>
    </a:wholeTbl>
    <a:band1H>
      <a:tcTxStyle/>
      <a:tcStyle>
        <a:tcBdr/>
        <a:fill>
          <a:solidFill>
            <a:srgbClr val="CADBEB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ADBEB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729"/>
  </p:normalViewPr>
  <p:slideViewPr>
    <p:cSldViewPr snapToGrid="0">
      <p:cViewPr varScale="1">
        <p:scale>
          <a:sx n="86" d="100"/>
          <a:sy n="86" d="100"/>
        </p:scale>
        <p:origin x="930" y="45"/>
      </p:cViewPr>
      <p:guideLst>
        <p:guide orient="horz" pos="2160"/>
        <p:guide pos="729"/>
        <p:guide pos="385"/>
        <p:guide pos="5550"/>
        <p:guide pos="542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9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91" Type="http://schemas.openxmlformats.org/officeDocument/2006/relationships/commentAuthors" Target="commentAuthors.xml"/><Relationship Id="rId9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90" Type="http://customschemas.google.com/relationships/presentationmetadata" Target="metadata"/><Relationship Id="rId95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9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9DDF6F2-1E9D-456B-AA38-2674A21D7DE2}" type="doc">
      <dgm:prSet loTypeId="urn:microsoft.com/office/officeart/2005/8/layout/venn3" loCatId="relationship" qsTypeId="urn:microsoft.com/office/officeart/2005/8/quickstyle/simple2" qsCatId="simple" csTypeId="urn:microsoft.com/office/officeart/2005/8/colors/accent1_2" csCatId="accent1" phldr="1"/>
      <dgm:spPr/>
    </dgm:pt>
    <dgm:pt modelId="{A0F86C61-FBF7-43C1-8AA0-01D607C8A779}">
      <dgm:prSet phldrT="[Text]"/>
      <dgm:spPr/>
      <dgm:t>
        <a:bodyPr/>
        <a:lstStyle/>
        <a:p>
          <a:r>
            <a:rPr lang="en-GB" b="1" dirty="0"/>
            <a:t>Clinical Factors: </a:t>
          </a:r>
        </a:p>
        <a:p>
          <a:r>
            <a:rPr lang="en-GB" dirty="0"/>
            <a:t>Pregnancy</a:t>
          </a:r>
        </a:p>
        <a:p>
          <a:r>
            <a:rPr lang="en-GB" dirty="0"/>
            <a:t>High energy trauma</a:t>
          </a:r>
        </a:p>
        <a:p>
          <a:r>
            <a:rPr lang="en-GB" dirty="0"/>
            <a:t>Multiple injuries</a:t>
          </a:r>
        </a:p>
        <a:p>
          <a:r>
            <a:rPr lang="en-GB" dirty="0"/>
            <a:t>Obesity</a:t>
          </a:r>
        </a:p>
        <a:p>
          <a:r>
            <a:rPr lang="en-GB" dirty="0"/>
            <a:t>Unstable patient</a:t>
          </a:r>
        </a:p>
      </dgm:t>
    </dgm:pt>
    <dgm:pt modelId="{3F48FC1C-B6F3-410C-8D07-89B2C62526E3}" type="parTrans" cxnId="{A3C9531D-DDA5-4D9F-A038-5DD590F4BDDF}">
      <dgm:prSet/>
      <dgm:spPr/>
      <dgm:t>
        <a:bodyPr/>
        <a:lstStyle/>
        <a:p>
          <a:endParaRPr lang="en-GB"/>
        </a:p>
      </dgm:t>
    </dgm:pt>
    <dgm:pt modelId="{65BE0275-DCCE-4CC2-82D2-FA6B5DC5EA3D}" type="sibTrans" cxnId="{A3C9531D-DDA5-4D9F-A038-5DD590F4BDDF}">
      <dgm:prSet/>
      <dgm:spPr/>
      <dgm:t>
        <a:bodyPr/>
        <a:lstStyle/>
        <a:p>
          <a:endParaRPr lang="en-GB"/>
        </a:p>
      </dgm:t>
    </dgm:pt>
    <dgm:pt modelId="{B68D1CA7-E79D-4A88-A499-37F9ADB57B62}">
      <dgm:prSet phldrT="[Text]"/>
      <dgm:spPr/>
      <dgm:t>
        <a:bodyPr/>
        <a:lstStyle/>
        <a:p>
          <a:r>
            <a:rPr lang="en-GB" b="1" dirty="0"/>
            <a:t>Non-technical Factors</a:t>
          </a:r>
        </a:p>
        <a:p>
          <a:r>
            <a:rPr lang="en-GB" dirty="0"/>
            <a:t>Noise, stress, fatigue</a:t>
          </a:r>
        </a:p>
        <a:p>
          <a:r>
            <a:rPr lang="en-GB" dirty="0"/>
            <a:t>Unfamiliar…</a:t>
          </a:r>
        </a:p>
        <a:p>
          <a:r>
            <a:rPr lang="en-GB" dirty="0"/>
            <a:t>Clinical presentation</a:t>
          </a:r>
        </a:p>
        <a:p>
          <a:r>
            <a:rPr lang="en-GB" dirty="0"/>
            <a:t>Environment</a:t>
          </a:r>
        </a:p>
        <a:p>
          <a:r>
            <a:rPr lang="en-GB" dirty="0"/>
            <a:t>Team</a:t>
          </a:r>
        </a:p>
      </dgm:t>
    </dgm:pt>
    <dgm:pt modelId="{C4FF8608-226E-4CA2-B4F2-E2D5A9CD24DD}" type="parTrans" cxnId="{17BF37CD-99F4-45E9-9921-882195395058}">
      <dgm:prSet/>
      <dgm:spPr/>
      <dgm:t>
        <a:bodyPr/>
        <a:lstStyle/>
        <a:p>
          <a:endParaRPr lang="en-GB"/>
        </a:p>
      </dgm:t>
    </dgm:pt>
    <dgm:pt modelId="{6385BA9B-2651-4142-80F0-1BE2F4D0A7CC}" type="sibTrans" cxnId="{17BF37CD-99F4-45E9-9921-882195395058}">
      <dgm:prSet/>
      <dgm:spPr/>
      <dgm:t>
        <a:bodyPr/>
        <a:lstStyle/>
        <a:p>
          <a:endParaRPr lang="en-GB"/>
        </a:p>
      </dgm:t>
    </dgm:pt>
    <dgm:pt modelId="{001889F9-A749-47E8-A3B2-86F7856AD6AB}" type="pres">
      <dgm:prSet presAssocID="{D9DDF6F2-1E9D-456B-AA38-2674A21D7DE2}" presName="Name0" presStyleCnt="0">
        <dgm:presLayoutVars>
          <dgm:dir/>
          <dgm:resizeHandles val="exact"/>
        </dgm:presLayoutVars>
      </dgm:prSet>
      <dgm:spPr/>
    </dgm:pt>
    <dgm:pt modelId="{64723274-3C83-41F3-BDCD-1174A647CFD9}" type="pres">
      <dgm:prSet presAssocID="{A0F86C61-FBF7-43C1-8AA0-01D607C8A779}" presName="Name5" presStyleLbl="vennNode1" presStyleIdx="0" presStyleCnt="2">
        <dgm:presLayoutVars>
          <dgm:bulletEnabled val="1"/>
        </dgm:presLayoutVars>
      </dgm:prSet>
      <dgm:spPr/>
    </dgm:pt>
    <dgm:pt modelId="{D1CEA9D4-4CDA-4F62-B5D9-4B9D63750AC1}" type="pres">
      <dgm:prSet presAssocID="{65BE0275-DCCE-4CC2-82D2-FA6B5DC5EA3D}" presName="space" presStyleCnt="0"/>
      <dgm:spPr/>
    </dgm:pt>
    <dgm:pt modelId="{FF597157-5559-4784-9E6A-FE43B5FFFC64}" type="pres">
      <dgm:prSet presAssocID="{B68D1CA7-E79D-4A88-A499-37F9ADB57B62}" presName="Name5" presStyleLbl="vennNode1" presStyleIdx="1" presStyleCnt="2">
        <dgm:presLayoutVars>
          <dgm:bulletEnabled val="1"/>
        </dgm:presLayoutVars>
      </dgm:prSet>
      <dgm:spPr/>
    </dgm:pt>
  </dgm:ptLst>
  <dgm:cxnLst>
    <dgm:cxn modelId="{A3C9531D-DDA5-4D9F-A038-5DD590F4BDDF}" srcId="{D9DDF6F2-1E9D-456B-AA38-2674A21D7DE2}" destId="{A0F86C61-FBF7-43C1-8AA0-01D607C8A779}" srcOrd="0" destOrd="0" parTransId="{3F48FC1C-B6F3-410C-8D07-89B2C62526E3}" sibTransId="{65BE0275-DCCE-4CC2-82D2-FA6B5DC5EA3D}"/>
    <dgm:cxn modelId="{F0D3CB5A-2312-46DE-8143-9134E36FB2F8}" type="presOf" srcId="{D9DDF6F2-1E9D-456B-AA38-2674A21D7DE2}" destId="{001889F9-A749-47E8-A3B2-86F7856AD6AB}" srcOrd="0" destOrd="0" presId="urn:microsoft.com/office/officeart/2005/8/layout/venn3"/>
    <dgm:cxn modelId="{1D29E09C-21C7-4AAA-9A97-B5CB0C22F4C6}" type="presOf" srcId="{B68D1CA7-E79D-4A88-A499-37F9ADB57B62}" destId="{FF597157-5559-4784-9E6A-FE43B5FFFC64}" srcOrd="0" destOrd="0" presId="urn:microsoft.com/office/officeart/2005/8/layout/venn3"/>
    <dgm:cxn modelId="{17BF37CD-99F4-45E9-9921-882195395058}" srcId="{D9DDF6F2-1E9D-456B-AA38-2674A21D7DE2}" destId="{B68D1CA7-E79D-4A88-A499-37F9ADB57B62}" srcOrd="1" destOrd="0" parTransId="{C4FF8608-226E-4CA2-B4F2-E2D5A9CD24DD}" sibTransId="{6385BA9B-2651-4142-80F0-1BE2F4D0A7CC}"/>
    <dgm:cxn modelId="{20DABCD6-AD36-4A43-A822-95BB491E52D6}" type="presOf" srcId="{A0F86C61-FBF7-43C1-8AA0-01D607C8A779}" destId="{64723274-3C83-41F3-BDCD-1174A647CFD9}" srcOrd="0" destOrd="0" presId="urn:microsoft.com/office/officeart/2005/8/layout/venn3"/>
    <dgm:cxn modelId="{43CA8939-098E-4C42-82E4-0C373D60B9E4}" type="presParOf" srcId="{001889F9-A749-47E8-A3B2-86F7856AD6AB}" destId="{64723274-3C83-41F3-BDCD-1174A647CFD9}" srcOrd="0" destOrd="0" presId="urn:microsoft.com/office/officeart/2005/8/layout/venn3"/>
    <dgm:cxn modelId="{35BE91C7-FC2B-4F08-A7E0-00C4775BDD38}" type="presParOf" srcId="{001889F9-A749-47E8-A3B2-86F7856AD6AB}" destId="{D1CEA9D4-4CDA-4F62-B5D9-4B9D63750AC1}" srcOrd="1" destOrd="0" presId="urn:microsoft.com/office/officeart/2005/8/layout/venn3"/>
    <dgm:cxn modelId="{3F66B9F2-77F5-4086-BB2C-4DA78539BB8C}" type="presParOf" srcId="{001889F9-A749-47E8-A3B2-86F7856AD6AB}" destId="{FF597157-5559-4784-9E6A-FE43B5FFFC64}" srcOrd="2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723274-3C83-41F3-BDCD-1174A647CFD9}">
      <dsp:nvSpPr>
        <dsp:cNvPr id="0" name=""/>
        <dsp:cNvSpPr/>
      </dsp:nvSpPr>
      <dsp:spPr>
        <a:xfrm>
          <a:off x="6119" y="40632"/>
          <a:ext cx="4344648" cy="4344648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39100" tIns="27940" rIns="23910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b="1" kern="1200" dirty="0"/>
            <a:t>Clinical Factors: </a:t>
          </a:r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 dirty="0"/>
            <a:t>Pregnancy</a:t>
          </a:r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 dirty="0"/>
            <a:t>High energy trauma</a:t>
          </a:r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 dirty="0"/>
            <a:t>Multiple injuries</a:t>
          </a:r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 dirty="0"/>
            <a:t>Obesity</a:t>
          </a:r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 dirty="0"/>
            <a:t>Unstable patient</a:t>
          </a:r>
        </a:p>
      </dsp:txBody>
      <dsp:txXfrm>
        <a:off x="642378" y="676891"/>
        <a:ext cx="3072130" cy="3072130"/>
      </dsp:txXfrm>
    </dsp:sp>
    <dsp:sp modelId="{FF597157-5559-4784-9E6A-FE43B5FFFC64}">
      <dsp:nvSpPr>
        <dsp:cNvPr id="0" name=""/>
        <dsp:cNvSpPr/>
      </dsp:nvSpPr>
      <dsp:spPr>
        <a:xfrm>
          <a:off x="3481837" y="40632"/>
          <a:ext cx="4344648" cy="4344648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39100" tIns="27940" rIns="23910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b="1" kern="1200" dirty="0"/>
            <a:t>Non-technical Factors</a:t>
          </a:r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 dirty="0"/>
            <a:t>Noise, stress, fatigue</a:t>
          </a:r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 dirty="0"/>
            <a:t>Unfamiliar…</a:t>
          </a:r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 dirty="0"/>
            <a:t>Clinical presentation</a:t>
          </a:r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 dirty="0"/>
            <a:t>Environment</a:t>
          </a:r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 dirty="0"/>
            <a:t>Team</a:t>
          </a:r>
        </a:p>
      </dsp:txBody>
      <dsp:txXfrm>
        <a:off x="4118096" y="676891"/>
        <a:ext cx="3072130" cy="30721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1490166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721011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0627637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3473717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6252017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5010345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617005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61838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482131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583512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GB" dirty="0"/>
              <a:t>Trauma alert – ED consultant, ITU reg, Ortho SHO +/- ED junior, Trauma ODP – at UHCW</a:t>
            </a:r>
            <a:endParaRPr dirty="0"/>
          </a:p>
        </p:txBody>
      </p:sp>
      <p:sp>
        <p:nvSpPr>
          <p:cNvPr id="58" name="Google Shape;5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309585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435084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174406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8" name="Google Shape;5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307862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68288" lvl="0" indent="-268288" algn="l" rtl="0">
              <a:spcBef>
                <a:spcPts val="0"/>
              </a:spcBef>
              <a:spcAft>
                <a:spcPts val="0"/>
              </a:spcAft>
              <a:buSzPts val="2500"/>
              <a:buChar char="•"/>
            </a:pPr>
            <a:r>
              <a:rPr lang="en-GB" dirty="0"/>
              <a:t>Can be used in a variety of learning environments</a:t>
            </a:r>
          </a:p>
          <a:p>
            <a:pPr marL="725488" lvl="1" indent="-268288">
              <a:spcBef>
                <a:spcPts val="0"/>
              </a:spcBef>
              <a:buSzPts val="2500"/>
              <a:buChar char="•"/>
            </a:pPr>
            <a:r>
              <a:rPr lang="en-GB" dirty="0"/>
              <a:t>Lecture based teaching </a:t>
            </a:r>
          </a:p>
          <a:p>
            <a:pPr marL="725488" lvl="1" indent="-268288">
              <a:spcBef>
                <a:spcPts val="0"/>
              </a:spcBef>
              <a:buSzPts val="2500"/>
              <a:buChar char="•"/>
            </a:pPr>
            <a:r>
              <a:rPr lang="en-GB" dirty="0"/>
              <a:t>Induction training sessions</a:t>
            </a:r>
          </a:p>
          <a:p>
            <a:pPr marL="725488" lvl="1" indent="-268288">
              <a:spcBef>
                <a:spcPts val="0"/>
              </a:spcBef>
              <a:buSzPts val="2500"/>
              <a:buChar char="•"/>
            </a:pPr>
            <a:r>
              <a:rPr lang="en-GB" dirty="0"/>
              <a:t>Small group sessions</a:t>
            </a:r>
          </a:p>
          <a:p>
            <a:pPr marL="725488" lvl="1" indent="-268288">
              <a:spcBef>
                <a:spcPts val="0"/>
              </a:spcBef>
              <a:buSzPts val="2500"/>
              <a:buChar char="•"/>
            </a:pPr>
            <a:r>
              <a:rPr lang="en-GB" dirty="0"/>
              <a:t>Simulation practice</a:t>
            </a:r>
          </a:p>
          <a:p>
            <a:pPr marL="725488" lvl="1" indent="-268288">
              <a:spcBef>
                <a:spcPts val="0"/>
              </a:spcBef>
              <a:buSzPts val="2500"/>
              <a:buChar char="•"/>
            </a:pPr>
            <a:r>
              <a:rPr lang="en-GB" dirty="0"/>
              <a:t>Ad-hoc teaching </a:t>
            </a:r>
          </a:p>
          <a:p>
            <a:pPr marL="725488" lvl="1" indent="-268288">
              <a:spcBef>
                <a:spcPts val="0"/>
              </a:spcBef>
              <a:buSzPts val="2500"/>
              <a:buChar char="•"/>
            </a:pPr>
            <a:r>
              <a:rPr lang="en-GB" dirty="0"/>
              <a:t>Self-directed learning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9</a:t>
            </a:fld>
            <a:endParaRPr lang="en-GB"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407200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84"/>
          <p:cNvSpPr txBox="1">
            <a:spLocks noGrp="1"/>
          </p:cNvSpPr>
          <p:nvPr>
            <p:ph type="title"/>
          </p:nvPr>
        </p:nvSpPr>
        <p:spPr>
          <a:xfrm>
            <a:off x="763200" y="838800"/>
            <a:ext cx="75600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84"/>
          <p:cNvSpPr txBox="1">
            <a:spLocks noGrp="1"/>
          </p:cNvSpPr>
          <p:nvPr>
            <p:ph type="body" idx="1"/>
          </p:nvPr>
        </p:nvSpPr>
        <p:spPr>
          <a:xfrm>
            <a:off x="763200" y="1857600"/>
            <a:ext cx="7560000" cy="357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7350" algn="l">
              <a:spcBef>
                <a:spcPts val="750"/>
              </a:spcBef>
              <a:spcAft>
                <a:spcPts val="0"/>
              </a:spcAft>
              <a:buSzPts val="2500"/>
              <a:buChar char="•"/>
              <a:defRPr/>
            </a:lvl1pPr>
            <a:lvl2pPr marL="914400" lvl="1" indent="-330200" algn="l">
              <a:spcBef>
                <a:spcPts val="480"/>
              </a:spcBef>
              <a:spcAft>
                <a:spcPts val="0"/>
              </a:spcAft>
              <a:buSzPts val="1600"/>
              <a:buChar char="–"/>
              <a:defRPr sz="1600"/>
            </a:lvl2pPr>
            <a:lvl3pPr marL="1371600" lvl="2" indent="-330200" algn="l">
              <a:spcBef>
                <a:spcPts val="480"/>
              </a:spcBef>
              <a:spcAft>
                <a:spcPts val="0"/>
              </a:spcAft>
              <a:buSzPts val="1600"/>
              <a:buChar char="•"/>
              <a:defRPr sz="16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SzPts val="2000"/>
              <a:buChar char="–"/>
              <a:defRPr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SzPts val="20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">
  <p:cSld name="1_Title and Content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0"/>
          <p:cNvSpPr txBox="1">
            <a:spLocks noGrp="1"/>
          </p:cNvSpPr>
          <p:nvPr>
            <p:ph type="title"/>
          </p:nvPr>
        </p:nvSpPr>
        <p:spPr>
          <a:xfrm>
            <a:off x="763200" y="838800"/>
            <a:ext cx="75600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and Content">
  <p:cSld name="2_Title and Content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91"/>
          <p:cNvSpPr txBox="1">
            <a:spLocks noGrp="1"/>
          </p:cNvSpPr>
          <p:nvPr>
            <p:ph type="title"/>
          </p:nvPr>
        </p:nvSpPr>
        <p:spPr>
          <a:xfrm>
            <a:off x="763200" y="838800"/>
            <a:ext cx="75600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g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83" descr="UHCW text slide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83"/>
          <p:cNvSpPr txBox="1">
            <a:spLocks noGrp="1"/>
          </p:cNvSpPr>
          <p:nvPr>
            <p:ph type="title"/>
          </p:nvPr>
        </p:nvSpPr>
        <p:spPr>
          <a:xfrm>
            <a:off x="487363" y="134938"/>
            <a:ext cx="8323262" cy="1044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1" i="0" u="none" strike="noStrike" cap="none">
                <a:solidFill>
                  <a:srgbClr val="005C9E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1" i="0" u="none" strike="noStrike" cap="none">
                <a:solidFill>
                  <a:srgbClr val="005C9E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1" i="0" u="none" strike="noStrike" cap="none">
                <a:solidFill>
                  <a:srgbClr val="005C9E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1" i="0" u="none" strike="noStrike" cap="none">
                <a:solidFill>
                  <a:srgbClr val="005C9E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1" i="0" u="none" strike="noStrike" cap="none">
                <a:solidFill>
                  <a:srgbClr val="005C9E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rgbClr val="005C9E"/>
                </a:solidFill>
                <a:latin typeface="Arial Black"/>
                <a:ea typeface="Arial Black"/>
                <a:cs typeface="Arial Black"/>
                <a:sym typeface="Arial Black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rgbClr val="005C9E"/>
                </a:solidFill>
                <a:latin typeface="Arial Black"/>
                <a:ea typeface="Arial Black"/>
                <a:cs typeface="Arial Black"/>
                <a:sym typeface="Arial Black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rgbClr val="005C9E"/>
                </a:solidFill>
                <a:latin typeface="Arial Black"/>
                <a:ea typeface="Arial Black"/>
                <a:cs typeface="Arial Black"/>
                <a:sym typeface="Arial Black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rgbClr val="005C9E"/>
                </a:solidFill>
                <a:latin typeface="Arial Black"/>
                <a:ea typeface="Arial Black"/>
                <a:cs typeface="Arial Black"/>
                <a:sym typeface="Arial Black"/>
              </a:defRPr>
            </a:lvl9pPr>
          </a:lstStyle>
          <a:p>
            <a:endParaRPr/>
          </a:p>
        </p:txBody>
      </p:sp>
      <p:sp>
        <p:nvSpPr>
          <p:cNvPr id="12" name="Google Shape;12;p83"/>
          <p:cNvSpPr txBox="1">
            <a:spLocks noGrp="1"/>
          </p:cNvSpPr>
          <p:nvPr>
            <p:ph type="body" idx="1"/>
          </p:nvPr>
        </p:nvSpPr>
        <p:spPr>
          <a:xfrm>
            <a:off x="487363" y="1304925"/>
            <a:ext cx="8323262" cy="4138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87350" algn="l" rtl="0">
              <a:spcBef>
                <a:spcPts val="750"/>
              </a:spcBef>
              <a:spcAft>
                <a:spcPts val="0"/>
              </a:spcAft>
              <a:buClr>
                <a:srgbClr val="005C9E"/>
              </a:buClr>
              <a:buSzPts val="2500"/>
              <a:buFont typeface="Arial"/>
              <a:buChar char="•"/>
              <a:defRPr sz="2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68300" algn="l" rtl="0">
              <a:spcBef>
                <a:spcPts val="660"/>
              </a:spcBef>
              <a:spcAft>
                <a:spcPts val="0"/>
              </a:spcAft>
              <a:buClr>
                <a:srgbClr val="005C9E"/>
              </a:buClr>
              <a:buSzPts val="2200"/>
              <a:buFont typeface="Arial"/>
              <a:buChar char="–"/>
              <a:defRPr sz="2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9250" algn="l" rtl="0">
              <a:spcBef>
                <a:spcPts val="570"/>
              </a:spcBef>
              <a:spcAft>
                <a:spcPts val="0"/>
              </a:spcAft>
              <a:buClr>
                <a:srgbClr val="005C9E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rgbClr val="005C9E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rgbClr val="005C9E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pic>
        <p:nvPicPr>
          <p:cNvPr id="13" name="Google Shape;13;p83" descr="H:\Useful Photos\University Hospitals Coventry and Warwickshire NHS Trust ÔÇô RGB BLUE.jpg"/>
          <p:cNvPicPr preferRelativeResize="0"/>
          <p:nvPr/>
        </p:nvPicPr>
        <p:blipFill rotWithShape="1">
          <a:blip r:embed="rId6">
            <a:alphaModFix/>
          </a:blip>
          <a:srcRect b="16693"/>
          <a:stretch/>
        </p:blipFill>
        <p:spPr>
          <a:xfrm>
            <a:off x="6542088" y="5492750"/>
            <a:ext cx="2189162" cy="81915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5" r:id="rId2"/>
    <p:sldLayoutId id="2147483656" r:id="rId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drive.google.com/file/d/13xKgMZiTysnIwEuOiupWM4V3rbwwPSBE/view?usp=sharing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6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4.jp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7" Type="http://schemas.openxmlformats.org/officeDocument/2006/relationships/image" Target="../media/image15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"/>
          <p:cNvSpPr txBox="1"/>
          <p:nvPr/>
        </p:nvSpPr>
        <p:spPr>
          <a:xfrm>
            <a:off x="0" y="183670"/>
            <a:ext cx="9144000" cy="18064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600" b="1" dirty="0">
                <a:solidFill>
                  <a:srgbClr val="005C9E"/>
                </a:solidFill>
              </a:rPr>
              <a:t>Pregnancy in Trauma Simulation Video</a:t>
            </a:r>
            <a:endParaRPr sz="3600" b="1" i="0" u="none" strike="noStrike" cap="none" dirty="0">
              <a:solidFill>
                <a:srgbClr val="005C9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26" name="Picture 2" descr="Pregnancy Trauma">
            <a:extLst>
              <a:ext uri="{FF2B5EF4-FFF2-40B4-BE49-F238E27FC236}">
                <a16:creationId xmlns:a16="http://schemas.microsoft.com/office/drawing/2014/main" id="{4DEC8D39-DD90-94A3-15EC-B0E8FCD6CD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1666" y="1872294"/>
            <a:ext cx="4501595" cy="29956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9EA427F0-12D9-E2BF-6FBD-18C7DF168B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4909" y="4867901"/>
            <a:ext cx="7966363" cy="913310"/>
          </a:xfrm>
        </p:spPr>
        <p:txBody>
          <a:bodyPr/>
          <a:lstStyle/>
          <a:p>
            <a:pPr marL="69850" indent="0" algn="ctr">
              <a:buNone/>
            </a:pPr>
            <a:r>
              <a:rPr lang="en-GB" sz="1600" dirty="0"/>
              <a:t>Dr M Fisher, Dr L May</a:t>
            </a:r>
          </a:p>
          <a:p>
            <a:pPr marL="69850" indent="0" algn="ctr">
              <a:buNone/>
            </a:pPr>
            <a:r>
              <a:rPr lang="en-GB" sz="1600" dirty="0"/>
              <a:t>Dr S Tanner, Dr A S </a:t>
            </a:r>
            <a:r>
              <a:rPr lang="en-GB" sz="1600" dirty="0" err="1"/>
              <a:t>Jessel</a:t>
            </a:r>
            <a:r>
              <a:rPr lang="en-GB" sz="1600" dirty="0"/>
              <a:t>, Dr T Keown, Dr P Wyatt, Dr C Leech, Dr N Sabri 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100B0-1947-44BA-AEB1-BBCDD5434B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0272" y="367856"/>
            <a:ext cx="7560000" cy="914400"/>
          </a:xfrm>
        </p:spPr>
        <p:txBody>
          <a:bodyPr/>
          <a:lstStyle/>
          <a:p>
            <a:r>
              <a:rPr lang="en-GB" dirty="0"/>
              <a:t>The Simulation Video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53BCDA-C939-4245-A9AE-2442C93FB8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0272" y="1476132"/>
            <a:ext cx="7560000" cy="4459053"/>
          </a:xfrm>
        </p:spPr>
        <p:txBody>
          <a:bodyPr>
            <a:normAutofit fontScale="70000" lnSpcReduction="20000"/>
          </a:bodyPr>
          <a:lstStyle/>
          <a:p>
            <a:r>
              <a:rPr lang="en-GB" sz="3200" dirty="0"/>
              <a:t>MDT representation from Emergency Medicine, Anaesthetics and Obstetrics</a:t>
            </a:r>
          </a:p>
          <a:p>
            <a:r>
              <a:rPr lang="en-GB" sz="3200" dirty="0"/>
              <a:t>Drafted a simulation scenario: </a:t>
            </a:r>
          </a:p>
          <a:p>
            <a:pPr marL="0" indent="0">
              <a:buNone/>
            </a:pPr>
            <a:endParaRPr lang="en-GB" sz="3200" dirty="0"/>
          </a:p>
          <a:p>
            <a:endParaRPr lang="en-GB" sz="3200" dirty="0"/>
          </a:p>
          <a:p>
            <a:pPr marL="0" indent="0">
              <a:buNone/>
            </a:pPr>
            <a:endParaRPr lang="en-GB" sz="3200" dirty="0"/>
          </a:p>
          <a:p>
            <a:pPr marL="0" indent="0">
              <a:buNone/>
            </a:pPr>
            <a:endParaRPr lang="en-GB" sz="3200" dirty="0"/>
          </a:p>
          <a:p>
            <a:pPr marL="0" indent="0">
              <a:buNone/>
            </a:pPr>
            <a:endParaRPr lang="en-GB" sz="3200" dirty="0"/>
          </a:p>
          <a:p>
            <a:pPr marL="0" indent="0">
              <a:buNone/>
            </a:pPr>
            <a:endParaRPr lang="en-GB" sz="3200" dirty="0"/>
          </a:p>
          <a:p>
            <a:pPr marL="0" indent="0">
              <a:buNone/>
            </a:pPr>
            <a:endParaRPr lang="en-GB" sz="3200" dirty="0"/>
          </a:p>
          <a:p>
            <a:r>
              <a:rPr lang="en-GB" sz="3200" dirty="0"/>
              <a:t>Highlighted specific learning points: clinical and non-clinical </a:t>
            </a:r>
          </a:p>
          <a:p>
            <a:pPr lvl="1"/>
            <a:endParaRPr lang="en-GB" sz="3200" dirty="0"/>
          </a:p>
          <a:p>
            <a:endParaRPr lang="en-GB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CE2C2D0B-A51B-44DC-B5F6-E0FB27BDD039}"/>
              </a:ext>
            </a:extLst>
          </p:cNvPr>
          <p:cNvSpPr/>
          <p:nvPr/>
        </p:nvSpPr>
        <p:spPr>
          <a:xfrm>
            <a:off x="1221810" y="2591082"/>
            <a:ext cx="3382634" cy="5217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000" dirty="0"/>
              <a:t>Pregnant trauma patient 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B3D4BF0C-BEB5-4785-9878-F6F00955771E}"/>
              </a:ext>
            </a:extLst>
          </p:cNvPr>
          <p:cNvSpPr/>
          <p:nvPr/>
        </p:nvSpPr>
        <p:spPr>
          <a:xfrm>
            <a:off x="1221810" y="3233702"/>
            <a:ext cx="2554355" cy="8849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000" dirty="0"/>
              <a:t>Multiple injuries</a:t>
            </a:r>
          </a:p>
          <a:p>
            <a:r>
              <a:rPr lang="en-GB" sz="2000" dirty="0"/>
              <a:t>Multiple specialties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DB410CB4-3720-4420-A0A5-80B3C7FC1CF2}"/>
              </a:ext>
            </a:extLst>
          </p:cNvPr>
          <p:cNvSpPr/>
          <p:nvPr/>
        </p:nvSpPr>
        <p:spPr>
          <a:xfrm>
            <a:off x="4706637" y="2568476"/>
            <a:ext cx="4246630" cy="242553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000" dirty="0"/>
              <a:t>Depicted: 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GB" sz="2000" dirty="0"/>
              <a:t>Trauma call + Emergency alerts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GB" sz="2000" dirty="0"/>
              <a:t>Paramedic handover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GB" sz="2000" dirty="0"/>
              <a:t>Primary survey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GB" sz="2000" dirty="0"/>
              <a:t>Cardiac arrest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GB" sz="2000" dirty="0"/>
              <a:t>Resuscitative hysterotomy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GB" sz="2000" dirty="0"/>
              <a:t>Onward planning 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DC9A5CF9-43B8-435A-AAD0-9A678F71CF77}"/>
              </a:ext>
            </a:extLst>
          </p:cNvPr>
          <p:cNvSpPr/>
          <p:nvPr/>
        </p:nvSpPr>
        <p:spPr>
          <a:xfrm>
            <a:off x="1221810" y="4239557"/>
            <a:ext cx="3382634" cy="75444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/>
              <a:t>Filmed in a high-fidelity suite </a:t>
            </a:r>
          </a:p>
        </p:txBody>
      </p:sp>
    </p:spTree>
    <p:extLst>
      <p:ext uri="{BB962C8B-B14F-4D97-AF65-F5344CB8AC3E}">
        <p14:creationId xmlns:p14="http://schemas.microsoft.com/office/powerpoint/2010/main" val="37744547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"/>
          <p:cNvSpPr txBox="1">
            <a:spLocks noGrp="1"/>
          </p:cNvSpPr>
          <p:nvPr>
            <p:ph type="title"/>
          </p:nvPr>
        </p:nvSpPr>
        <p:spPr>
          <a:xfrm>
            <a:off x="408215" y="390344"/>
            <a:ext cx="75600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The Video…</a:t>
            </a:r>
            <a:endParaRPr dirty="0"/>
          </a:p>
        </p:txBody>
      </p:sp>
      <p:pic>
        <p:nvPicPr>
          <p:cNvPr id="62" name="Google Shape;62;p2" descr="C:\Users\Mayflower\Laura's Work\Presentations &amp; Work\UHCW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6350508"/>
            <a:ext cx="676656" cy="507493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05FA9EF-FAB9-71DA-D53E-207B807C3397}"/>
              </a:ext>
            </a:extLst>
          </p:cNvPr>
          <p:cNvSpPr txBox="1"/>
          <p:nvPr/>
        </p:nvSpPr>
        <p:spPr>
          <a:xfrm>
            <a:off x="408215" y="1375676"/>
            <a:ext cx="802894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500"/>
              <a:buNone/>
            </a:pPr>
            <a:r>
              <a:rPr lang="en-GB" dirty="0">
                <a:hlinkClick r:id="rId4"/>
              </a:rPr>
              <a:t>https://drive.google.com/file/d/13xKgMZiTysnIwEuOiupWM4V3rbwwPSBE/view?usp=sharing</a:t>
            </a:r>
            <a:endParaRPr lang="en-GB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500"/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707674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"/>
          <p:cNvSpPr txBox="1">
            <a:spLocks noGrp="1"/>
          </p:cNvSpPr>
          <p:nvPr>
            <p:ph type="title"/>
          </p:nvPr>
        </p:nvSpPr>
        <p:spPr>
          <a:xfrm>
            <a:off x="408215" y="390344"/>
            <a:ext cx="75600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The Video – What was missed?</a:t>
            </a:r>
            <a:endParaRPr dirty="0"/>
          </a:p>
        </p:txBody>
      </p:sp>
      <p:pic>
        <p:nvPicPr>
          <p:cNvPr id="62" name="Google Shape;62;p2" descr="C:\Users\Mayflower\Laura's Work\Presentations &amp; Work\UHCW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6350508"/>
            <a:ext cx="676656" cy="507493"/>
          </a:xfrm>
          <a:prstGeom prst="rect">
            <a:avLst/>
          </a:prstGeom>
          <a:noFill/>
          <a:ln>
            <a:noFill/>
          </a:ln>
        </p:spPr>
      </p:pic>
      <p:pic>
        <p:nvPicPr>
          <p:cNvPr id="4100" name="Picture 4" descr="Detective holding a magnifying glass. Clipart picture of a detective  cartoon character holding a magnifying glass roy… | Detective, Motion  design animation, Cartoon">
            <a:extLst>
              <a:ext uri="{FF2B5EF4-FFF2-40B4-BE49-F238E27FC236}">
                <a16:creationId xmlns:a16="http://schemas.microsoft.com/office/drawing/2014/main" id="{54DFE32E-BEAE-020A-18AD-433E947D266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897" t="9016" r="14308" b="6499"/>
          <a:stretch/>
        </p:blipFill>
        <p:spPr bwMode="auto">
          <a:xfrm>
            <a:off x="2905883" y="1304744"/>
            <a:ext cx="3621705" cy="4321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92488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"/>
          <p:cNvSpPr txBox="1">
            <a:spLocks noGrp="1"/>
          </p:cNvSpPr>
          <p:nvPr>
            <p:ph type="title"/>
          </p:nvPr>
        </p:nvSpPr>
        <p:spPr>
          <a:xfrm>
            <a:off x="408215" y="390344"/>
            <a:ext cx="75600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What we did</a:t>
            </a:r>
            <a:endParaRPr dirty="0"/>
          </a:p>
        </p:txBody>
      </p:sp>
      <p:sp>
        <p:nvSpPr>
          <p:cNvPr id="61" name="Google Shape;61;p2"/>
          <p:cNvSpPr txBox="1">
            <a:spLocks noGrp="1"/>
          </p:cNvSpPr>
          <p:nvPr>
            <p:ph type="body" idx="1"/>
          </p:nvPr>
        </p:nvSpPr>
        <p:spPr>
          <a:xfrm>
            <a:off x="763200" y="1432212"/>
            <a:ext cx="8380800" cy="47908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68288" lvl="0" indent="-268288" algn="l" rtl="0">
              <a:spcBef>
                <a:spcPts val="0"/>
              </a:spcBef>
              <a:spcAft>
                <a:spcPts val="0"/>
              </a:spcAft>
              <a:buSzPts val="2500"/>
              <a:buChar char="•"/>
            </a:pPr>
            <a:r>
              <a:rPr lang="en-GB" dirty="0"/>
              <a:t>Video was presented at the joint departmental Anaesthetic and Obstetric induction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500"/>
              <a:buNone/>
            </a:pPr>
            <a:endParaRPr lang="en-GB" dirty="0"/>
          </a:p>
          <a:p>
            <a:pPr marL="268288" lvl="0" indent="-268288" algn="l" rtl="0">
              <a:spcBef>
                <a:spcPts val="0"/>
              </a:spcBef>
              <a:spcAft>
                <a:spcPts val="0"/>
              </a:spcAft>
              <a:buSzPts val="2500"/>
              <a:buChar char="•"/>
            </a:pPr>
            <a:r>
              <a:rPr lang="en-GB" dirty="0"/>
              <a:t>Multiple small group sessions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500"/>
              <a:buNone/>
            </a:pPr>
            <a:endParaRPr lang="en-GB" dirty="0"/>
          </a:p>
          <a:p>
            <a:pPr marL="268288" lvl="0" indent="-268288" algn="l" rtl="0">
              <a:spcBef>
                <a:spcPts val="0"/>
              </a:spcBef>
              <a:spcAft>
                <a:spcPts val="0"/>
              </a:spcAft>
              <a:buSzPts val="2500"/>
              <a:buChar char="•"/>
            </a:pPr>
            <a:r>
              <a:rPr lang="en-GB" dirty="0"/>
              <a:t>15-20 minute video was presented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500"/>
              <a:buNone/>
            </a:pPr>
            <a:endParaRPr lang="en-GB" dirty="0"/>
          </a:p>
          <a:p>
            <a:pPr marL="268288" lvl="0" indent="-268288" algn="l" rtl="0">
              <a:spcBef>
                <a:spcPts val="0"/>
              </a:spcBef>
              <a:spcAft>
                <a:spcPts val="0"/>
              </a:spcAft>
              <a:buSzPts val="2500"/>
              <a:buChar char="•"/>
            </a:pPr>
            <a:r>
              <a:rPr lang="en-GB" dirty="0"/>
              <a:t>Important learning points highlighted, and group discussion facilitated by obstetric and anaesthetic senior trainees/consultants </a:t>
            </a:r>
            <a:endParaRPr dirty="0"/>
          </a:p>
        </p:txBody>
      </p:sp>
      <p:pic>
        <p:nvPicPr>
          <p:cNvPr id="62" name="Google Shape;62;p2" descr="C:\Users\Mayflower\Laura's Work\Presentations &amp; Work\UHCW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6350508"/>
            <a:ext cx="676656" cy="50749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416284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"/>
          <p:cNvSpPr txBox="1">
            <a:spLocks noGrp="1"/>
          </p:cNvSpPr>
          <p:nvPr>
            <p:ph type="title"/>
          </p:nvPr>
        </p:nvSpPr>
        <p:spPr>
          <a:xfrm>
            <a:off x="408215" y="390344"/>
            <a:ext cx="75600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The Feedback </a:t>
            </a:r>
            <a:endParaRPr dirty="0"/>
          </a:p>
        </p:txBody>
      </p:sp>
      <p:sp>
        <p:nvSpPr>
          <p:cNvPr id="61" name="Google Shape;61;p2"/>
          <p:cNvSpPr txBox="1">
            <a:spLocks noGrp="1"/>
          </p:cNvSpPr>
          <p:nvPr>
            <p:ph type="body" idx="1"/>
          </p:nvPr>
        </p:nvSpPr>
        <p:spPr>
          <a:xfrm>
            <a:off x="763200" y="1919179"/>
            <a:ext cx="8380800" cy="47908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68288" lvl="0" indent="-268288" algn="l" rtl="0">
              <a:spcBef>
                <a:spcPts val="0"/>
              </a:spcBef>
              <a:spcAft>
                <a:spcPts val="0"/>
              </a:spcAft>
              <a:buSzPts val="2500"/>
              <a:buChar char="•"/>
            </a:pPr>
            <a:r>
              <a:rPr lang="en-GB" dirty="0"/>
              <a:t>Feedback was collected via questionnaire immediately pre and post induction session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500"/>
              <a:buNone/>
            </a:pPr>
            <a:endParaRPr lang="en-GB" dirty="0"/>
          </a:p>
          <a:p>
            <a:pPr marL="268288" lvl="0" indent="-268288" algn="l" rtl="0">
              <a:spcBef>
                <a:spcPts val="0"/>
              </a:spcBef>
              <a:spcAft>
                <a:spcPts val="0"/>
              </a:spcAft>
              <a:buSzPts val="2500"/>
              <a:buChar char="•"/>
            </a:pPr>
            <a:r>
              <a:rPr lang="en-GB" dirty="0"/>
              <a:t>CT2 – ST7 </a:t>
            </a:r>
          </a:p>
          <a:p>
            <a:pPr marL="268288" lvl="0" indent="-268288" algn="l" rtl="0">
              <a:spcBef>
                <a:spcPts val="0"/>
              </a:spcBef>
              <a:spcAft>
                <a:spcPts val="0"/>
              </a:spcAft>
              <a:buSzPts val="2500"/>
              <a:buChar char="•"/>
            </a:pPr>
            <a:endParaRPr lang="en-GB" dirty="0"/>
          </a:p>
        </p:txBody>
      </p:sp>
      <p:pic>
        <p:nvPicPr>
          <p:cNvPr id="62" name="Google Shape;62;p2" descr="C:\Users\Mayflower\Laura's Work\Presentations &amp; Work\UHCW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6350508"/>
            <a:ext cx="676656" cy="50749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053389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"/>
          <p:cNvSpPr txBox="1">
            <a:spLocks noGrp="1"/>
          </p:cNvSpPr>
          <p:nvPr>
            <p:ph type="title"/>
          </p:nvPr>
        </p:nvSpPr>
        <p:spPr>
          <a:xfrm>
            <a:off x="408215" y="390344"/>
            <a:ext cx="75600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The Feedback </a:t>
            </a:r>
            <a:endParaRPr dirty="0"/>
          </a:p>
        </p:txBody>
      </p:sp>
      <p:pic>
        <p:nvPicPr>
          <p:cNvPr id="62" name="Google Shape;62;p2" descr="C:\Users\Mayflower\Laura's Work\Presentations &amp; Work\UHCW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6350508"/>
            <a:ext cx="676656" cy="507493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7" name="Table 4">
            <a:extLst>
              <a:ext uri="{FF2B5EF4-FFF2-40B4-BE49-F238E27FC236}">
                <a16:creationId xmlns:a16="http://schemas.microsoft.com/office/drawing/2014/main" id="{7160A214-2419-D92C-0B0F-6B28CBEA50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5558245"/>
              </p:ext>
            </p:extLst>
          </p:nvPr>
        </p:nvGraphicFramePr>
        <p:xfrm>
          <a:off x="117805" y="1324477"/>
          <a:ext cx="8908390" cy="42090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54195">
                  <a:extLst>
                    <a:ext uri="{9D8B030D-6E8A-4147-A177-3AD203B41FA5}">
                      <a16:colId xmlns:a16="http://schemas.microsoft.com/office/drawing/2014/main" val="391528709"/>
                    </a:ext>
                  </a:extLst>
                </a:gridCol>
                <a:gridCol w="4454195">
                  <a:extLst>
                    <a:ext uri="{9D8B030D-6E8A-4147-A177-3AD203B41FA5}">
                      <a16:colId xmlns:a16="http://schemas.microsoft.com/office/drawing/2014/main" val="4116708782"/>
                    </a:ext>
                  </a:extLst>
                </a:gridCol>
              </a:tblGrid>
              <a:tr h="413732">
                <a:tc>
                  <a:txBody>
                    <a:bodyPr/>
                    <a:lstStyle/>
                    <a:p>
                      <a:r>
                        <a:rPr lang="en-GB" sz="2000" u="sng" dirty="0"/>
                        <a:t>Before</a:t>
                      </a:r>
                      <a:r>
                        <a:rPr lang="en-GB" sz="2000" dirty="0"/>
                        <a:t> the video teaching session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u="sng" dirty="0"/>
                        <a:t>After</a:t>
                      </a:r>
                      <a:r>
                        <a:rPr lang="en-GB" sz="2000" dirty="0"/>
                        <a:t> the video teaching session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2702574"/>
                  </a:ext>
                </a:extLst>
              </a:tr>
              <a:tr h="954304">
                <a:tc>
                  <a:txBody>
                    <a:bodyPr/>
                    <a:lstStyle/>
                    <a:p>
                      <a:r>
                        <a:rPr lang="en-GB" sz="2000" dirty="0"/>
                        <a:t>Only 36% had prior involvement in managing obstetric trauma or cardiac arrest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2000" dirty="0"/>
                        <a:t>86% agreed the session improved their management/confidence</a:t>
                      </a:r>
                    </a:p>
                    <a:p>
                      <a:endParaRPr lang="en-GB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5058603"/>
                  </a:ext>
                </a:extLst>
              </a:tr>
              <a:tr h="869233">
                <a:tc>
                  <a:txBody>
                    <a:bodyPr/>
                    <a:lstStyle/>
                    <a:p>
                      <a:r>
                        <a:rPr lang="en-GB" sz="2000" dirty="0"/>
                        <a:t>43% </a:t>
                      </a:r>
                      <a:r>
                        <a:rPr lang="en-GB" sz="2000" b="1" dirty="0"/>
                        <a:t>did not </a:t>
                      </a:r>
                      <a:r>
                        <a:rPr lang="en-GB" sz="2000" dirty="0"/>
                        <a:t>feel confident to manage obstetric trauma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7.1% </a:t>
                      </a:r>
                      <a:r>
                        <a:rPr lang="en-GB" sz="2000" b="1" dirty="0"/>
                        <a:t>did not</a:t>
                      </a:r>
                      <a:r>
                        <a:rPr lang="en-GB" sz="2000" b="0" dirty="0"/>
                        <a:t> feel confident in the management of obstetric trauma </a:t>
                      </a:r>
                      <a:endParaRPr lang="en-GB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5812069"/>
                  </a:ext>
                </a:extLst>
              </a:tr>
              <a:tr h="1890508"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Session improved understanding of: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/>
                        <a:t>The MDT roles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/>
                        <a:t>Appropriate emergency alerts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/>
                        <a:t>Cardiovascular implication of pregnancy on the management of cardiac arrest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81805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96600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"/>
          <p:cNvSpPr txBox="1">
            <a:spLocks noGrp="1"/>
          </p:cNvSpPr>
          <p:nvPr>
            <p:ph type="title"/>
          </p:nvPr>
        </p:nvSpPr>
        <p:spPr>
          <a:xfrm>
            <a:off x="408215" y="390344"/>
            <a:ext cx="75600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The Future </a:t>
            </a:r>
            <a:endParaRPr dirty="0"/>
          </a:p>
        </p:txBody>
      </p:sp>
      <p:sp>
        <p:nvSpPr>
          <p:cNvPr id="61" name="Google Shape;61;p2"/>
          <p:cNvSpPr txBox="1">
            <a:spLocks noGrp="1"/>
          </p:cNvSpPr>
          <p:nvPr>
            <p:ph type="body" idx="1"/>
          </p:nvPr>
        </p:nvSpPr>
        <p:spPr>
          <a:xfrm>
            <a:off x="718322" y="1432212"/>
            <a:ext cx="8380800" cy="47908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68288" lvl="0" indent="-268288" algn="l" rtl="0">
              <a:spcBef>
                <a:spcPts val="0"/>
              </a:spcBef>
              <a:spcAft>
                <a:spcPts val="0"/>
              </a:spcAft>
              <a:buSzPts val="2500"/>
              <a:buChar char="•"/>
            </a:pPr>
            <a:r>
              <a:rPr lang="en-GB" dirty="0"/>
              <a:t>Increase teaching sessions to the following staff:</a:t>
            </a:r>
          </a:p>
          <a:p>
            <a:pPr marL="725488" lvl="1" indent="-268288">
              <a:spcBef>
                <a:spcPts val="0"/>
              </a:spcBef>
              <a:buSzPts val="2500"/>
              <a:buChar char="•"/>
            </a:pPr>
            <a:r>
              <a:rPr lang="en-GB" dirty="0"/>
              <a:t>Obstetric, Anaesthetic and Emergency Medicine doctors (all grades)</a:t>
            </a:r>
          </a:p>
          <a:p>
            <a:pPr marL="725488" lvl="1" indent="-268288">
              <a:spcBef>
                <a:spcPts val="0"/>
              </a:spcBef>
              <a:buSzPts val="2500"/>
              <a:buChar char="•"/>
            </a:pPr>
            <a:r>
              <a:rPr lang="en-GB" dirty="0"/>
              <a:t>Midwives </a:t>
            </a:r>
          </a:p>
          <a:p>
            <a:pPr marL="725488" lvl="1" indent="-268288">
              <a:spcBef>
                <a:spcPts val="0"/>
              </a:spcBef>
              <a:buSzPts val="2500"/>
              <a:buChar char="•"/>
            </a:pPr>
            <a:endParaRPr lang="en-GB" dirty="0"/>
          </a:p>
          <a:p>
            <a:pPr marL="268288" indent="-268288">
              <a:spcBef>
                <a:spcPts val="0"/>
              </a:spcBef>
            </a:pPr>
            <a:r>
              <a:rPr lang="en-GB" dirty="0"/>
              <a:t>Departmental inductions for rotating doctors in: Obstetrics, Anaesthetics, Emergency Medicine, Intensive Care</a:t>
            </a:r>
          </a:p>
          <a:p>
            <a:pPr marL="268288" indent="-268288">
              <a:spcBef>
                <a:spcPts val="0"/>
              </a:spcBef>
            </a:pPr>
            <a:endParaRPr lang="en-GB" dirty="0"/>
          </a:p>
          <a:p>
            <a:pPr marL="268288" indent="-268288">
              <a:spcBef>
                <a:spcPts val="0"/>
              </a:spcBef>
            </a:pPr>
            <a:r>
              <a:rPr lang="en-GB" dirty="0"/>
              <a:t>Departmental teaching </a:t>
            </a:r>
          </a:p>
          <a:p>
            <a:pPr marL="268288" indent="-268288">
              <a:spcBef>
                <a:spcPts val="0"/>
              </a:spcBef>
            </a:pPr>
            <a:endParaRPr lang="en-GB" dirty="0"/>
          </a:p>
          <a:p>
            <a:pPr marL="268288" indent="-268288">
              <a:spcBef>
                <a:spcPts val="0"/>
              </a:spcBef>
            </a:pPr>
            <a:r>
              <a:rPr lang="en-GB" dirty="0"/>
              <a:t>Online learning package</a:t>
            </a:r>
          </a:p>
          <a:p>
            <a:pPr marL="725488" lvl="1" indent="-268288">
              <a:spcBef>
                <a:spcPts val="0"/>
              </a:spcBef>
            </a:pPr>
            <a:r>
              <a:rPr lang="en-GB" dirty="0"/>
              <a:t>Current project to incorporate the video into an e-learning package for midwifery staff</a:t>
            </a:r>
          </a:p>
          <a:p>
            <a:pPr marL="742950" lvl="1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GB" dirty="0"/>
          </a:p>
        </p:txBody>
      </p:sp>
      <p:pic>
        <p:nvPicPr>
          <p:cNvPr id="62" name="Google Shape;62;p2" descr="C:\Users\Mayflower\Laura's Work\Presentations &amp; Work\UHCW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6350508"/>
            <a:ext cx="676656" cy="50749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621039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"/>
          <p:cNvSpPr txBox="1">
            <a:spLocks noGrp="1"/>
          </p:cNvSpPr>
          <p:nvPr>
            <p:ph type="title"/>
          </p:nvPr>
        </p:nvSpPr>
        <p:spPr>
          <a:xfrm>
            <a:off x="408215" y="390344"/>
            <a:ext cx="75600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Thank you… </a:t>
            </a:r>
            <a:endParaRPr dirty="0"/>
          </a:p>
        </p:txBody>
      </p:sp>
      <p:pic>
        <p:nvPicPr>
          <p:cNvPr id="62" name="Google Shape;62;p2" descr="C:\Users\Mayflower\Laura's Work\Presentations &amp; Work\UHCW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6350508"/>
            <a:ext cx="676656" cy="507493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0" name="Picture 2" descr="Question Mark Png - Question Mark Hover Icon, Transparent Png - kindpng">
            <a:extLst>
              <a:ext uri="{FF2B5EF4-FFF2-40B4-BE49-F238E27FC236}">
                <a16:creationId xmlns:a16="http://schemas.microsoft.com/office/drawing/2014/main" id="{DF8F7BD4-65F3-E820-CE2E-4D47E8BC9F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4611" y="1304744"/>
            <a:ext cx="4014778" cy="41363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37507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"/>
          <p:cNvSpPr txBox="1">
            <a:spLocks noGrp="1"/>
          </p:cNvSpPr>
          <p:nvPr>
            <p:ph type="title"/>
          </p:nvPr>
        </p:nvSpPr>
        <p:spPr>
          <a:xfrm>
            <a:off x="408215" y="390344"/>
            <a:ext cx="75600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Introduction</a:t>
            </a:r>
            <a:endParaRPr dirty="0"/>
          </a:p>
        </p:txBody>
      </p:sp>
      <p:sp>
        <p:nvSpPr>
          <p:cNvPr id="61" name="Google Shape;61;p2"/>
          <p:cNvSpPr txBox="1">
            <a:spLocks noGrp="1"/>
          </p:cNvSpPr>
          <p:nvPr>
            <p:ph type="body" idx="1"/>
          </p:nvPr>
        </p:nvSpPr>
        <p:spPr>
          <a:xfrm>
            <a:off x="718322" y="1676828"/>
            <a:ext cx="8380800" cy="47908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68288" lvl="0" indent="-268288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500"/>
              <a:buChar char="•"/>
            </a:pPr>
            <a:r>
              <a:rPr lang="en-GB" dirty="0"/>
              <a:t>The rationale</a:t>
            </a:r>
          </a:p>
          <a:p>
            <a:pPr marL="268288" lvl="0" indent="-268288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500"/>
              <a:buChar char="•"/>
            </a:pPr>
            <a:r>
              <a:rPr lang="en-GB" dirty="0"/>
              <a:t>The clinical case</a:t>
            </a:r>
          </a:p>
          <a:p>
            <a:pPr marL="268288" lvl="0" indent="-268288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500"/>
              <a:buChar char="•"/>
            </a:pPr>
            <a:r>
              <a:rPr lang="en-GB" dirty="0"/>
              <a:t>The simulation video development</a:t>
            </a:r>
          </a:p>
          <a:p>
            <a:pPr marL="268288" lvl="0" indent="-268288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500"/>
              <a:buChar char="•"/>
            </a:pPr>
            <a:r>
              <a:rPr lang="en-GB" dirty="0"/>
              <a:t>Simulation video clip</a:t>
            </a:r>
          </a:p>
          <a:p>
            <a:pPr marL="268288" lvl="0" indent="-268288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500"/>
              <a:buChar char="•"/>
            </a:pPr>
            <a:r>
              <a:rPr lang="en-GB" dirty="0"/>
              <a:t>Simulation video feedback </a:t>
            </a:r>
          </a:p>
          <a:p>
            <a:pPr marL="268288" lvl="0" indent="-268288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500"/>
              <a:buChar char="•"/>
            </a:pPr>
            <a:r>
              <a:rPr lang="en-GB" dirty="0"/>
              <a:t>Future aims </a:t>
            </a:r>
            <a:endParaRPr dirty="0"/>
          </a:p>
        </p:txBody>
      </p:sp>
      <p:pic>
        <p:nvPicPr>
          <p:cNvPr id="62" name="Google Shape;62;p2" descr="C:\Users\Mayflower\Laura's Work\Presentations &amp; Work\UHCW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6350508"/>
            <a:ext cx="676656" cy="50749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252086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"/>
          <p:cNvSpPr txBox="1">
            <a:spLocks noGrp="1"/>
          </p:cNvSpPr>
          <p:nvPr>
            <p:ph type="title"/>
          </p:nvPr>
        </p:nvSpPr>
        <p:spPr>
          <a:xfrm>
            <a:off x="408215" y="390344"/>
            <a:ext cx="75600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The Rationale</a:t>
            </a:r>
            <a:endParaRPr dirty="0"/>
          </a:p>
        </p:txBody>
      </p:sp>
      <p:sp>
        <p:nvSpPr>
          <p:cNvPr id="61" name="Google Shape;61;p2"/>
          <p:cNvSpPr txBox="1">
            <a:spLocks noGrp="1"/>
          </p:cNvSpPr>
          <p:nvPr>
            <p:ph type="body" idx="1"/>
          </p:nvPr>
        </p:nvSpPr>
        <p:spPr>
          <a:xfrm>
            <a:off x="763200" y="1919179"/>
            <a:ext cx="8380800" cy="47908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68288" lvl="0" indent="-268288" algn="l" rtl="0">
              <a:spcBef>
                <a:spcPts val="0"/>
              </a:spcBef>
              <a:spcAft>
                <a:spcPts val="0"/>
              </a:spcAft>
              <a:buSzPts val="2500"/>
              <a:buChar char="•"/>
            </a:pPr>
            <a:r>
              <a:rPr lang="en-GB" dirty="0"/>
              <a:t>Recent serious incident at the Trust – trauma in a pregnant patient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500"/>
              <a:buNone/>
            </a:pPr>
            <a:endParaRPr lang="en-GB" dirty="0"/>
          </a:p>
          <a:p>
            <a:pPr marL="457200" lvl="1" indent="0">
              <a:spcBef>
                <a:spcPts val="0"/>
              </a:spcBef>
              <a:buSzPts val="2500"/>
              <a:buNone/>
            </a:pPr>
            <a:endParaRPr lang="en-GB" dirty="0"/>
          </a:p>
        </p:txBody>
      </p:sp>
      <p:pic>
        <p:nvPicPr>
          <p:cNvPr id="62" name="Google Shape;62;p2" descr="C:\Users\Mayflower\Laura's Work\Presentations &amp; Work\UHCW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6350508"/>
            <a:ext cx="676656" cy="50749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091144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"/>
          <p:cNvSpPr txBox="1">
            <a:spLocks noGrp="1"/>
          </p:cNvSpPr>
          <p:nvPr>
            <p:ph type="title"/>
          </p:nvPr>
        </p:nvSpPr>
        <p:spPr>
          <a:xfrm>
            <a:off x="408215" y="390344"/>
            <a:ext cx="75600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The Clinical Case</a:t>
            </a:r>
            <a:endParaRPr dirty="0"/>
          </a:p>
        </p:txBody>
      </p:sp>
      <p:pic>
        <p:nvPicPr>
          <p:cNvPr id="62" name="Google Shape;62;p2" descr="C:\Users\Mayflower\Laura's Work\Presentations &amp; Work\UHCW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6350508"/>
            <a:ext cx="676656" cy="507493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2" descr="Personal Injury Lawyer Blog | Car VS Pedestrian | Moustarah &amp; Company">
            <a:extLst>
              <a:ext uri="{FF2B5EF4-FFF2-40B4-BE49-F238E27FC236}">
                <a16:creationId xmlns:a16="http://schemas.microsoft.com/office/drawing/2014/main" id="{29481B40-6109-7C9D-9EE5-B118B2BA57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1296" y="2141811"/>
            <a:ext cx="3673820" cy="2444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4744842-5648-1B68-9C28-02C6E2613DB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5643" y="1707226"/>
            <a:ext cx="2289004" cy="3313931"/>
          </a:xfrm>
          <a:prstGeom prst="rect">
            <a:avLst/>
          </a:prstGeom>
        </p:spPr>
      </p:pic>
      <p:pic>
        <p:nvPicPr>
          <p:cNvPr id="3076" name="Picture 4" descr="Obese girl, 12, taken from her mum after doctor says her BMI is at  'dangerously high levels' - Mirror Online">
            <a:extLst>
              <a:ext uri="{FF2B5EF4-FFF2-40B4-BE49-F238E27FC236}">
                <a16:creationId xmlns:a16="http://schemas.microsoft.com/office/drawing/2014/main" id="{6EE42E4D-3EC4-EA4B-40B7-C269AB8ACF5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664"/>
          <a:stretch/>
        </p:blipFill>
        <p:spPr bwMode="auto">
          <a:xfrm>
            <a:off x="2622075" y="2333548"/>
            <a:ext cx="2694713" cy="2061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374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"/>
          <p:cNvSpPr txBox="1">
            <a:spLocks noGrp="1"/>
          </p:cNvSpPr>
          <p:nvPr>
            <p:ph type="title"/>
          </p:nvPr>
        </p:nvSpPr>
        <p:spPr>
          <a:xfrm>
            <a:off x="408215" y="390344"/>
            <a:ext cx="75600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The Clinical Case</a:t>
            </a:r>
            <a:endParaRPr dirty="0"/>
          </a:p>
        </p:txBody>
      </p:sp>
      <p:pic>
        <p:nvPicPr>
          <p:cNvPr id="62" name="Google Shape;62;p2" descr="C:\Users\Mayflower\Laura's Work\Presentations &amp; Work\UHCW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6350508"/>
            <a:ext cx="676656" cy="507493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 descr="My First Crash Call – Medics Academy">
            <a:extLst>
              <a:ext uri="{FF2B5EF4-FFF2-40B4-BE49-F238E27FC236}">
                <a16:creationId xmlns:a16="http://schemas.microsoft.com/office/drawing/2014/main" id="{E235416A-2B29-BA66-D43C-BAE49FF69D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5975" y="3266784"/>
            <a:ext cx="4274356" cy="22056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st mungo's-Just Remember To Breathe... The Resus Handover">
            <a:extLst>
              <a:ext uri="{FF2B5EF4-FFF2-40B4-BE49-F238E27FC236}">
                <a16:creationId xmlns:a16="http://schemas.microsoft.com/office/drawing/2014/main" id="{6A552ED4-B2CA-C4E2-8E71-D182330ECB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5298" y="1998644"/>
            <a:ext cx="2338427" cy="33550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NHS told to ditch 'outdated' pagers - BBC News">
            <a:extLst>
              <a:ext uri="{FF2B5EF4-FFF2-40B4-BE49-F238E27FC236}">
                <a16:creationId xmlns:a16="http://schemas.microsoft.com/office/drawing/2014/main" id="{77BDFA95-76E2-9FEB-44CE-014A405FB0B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528" r="16750" b="18583"/>
          <a:stretch/>
        </p:blipFill>
        <p:spPr bwMode="auto">
          <a:xfrm>
            <a:off x="3913536" y="1500156"/>
            <a:ext cx="3731749" cy="1653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3395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"/>
          <p:cNvSpPr txBox="1">
            <a:spLocks noGrp="1"/>
          </p:cNvSpPr>
          <p:nvPr>
            <p:ph type="title"/>
          </p:nvPr>
        </p:nvSpPr>
        <p:spPr>
          <a:xfrm>
            <a:off x="408215" y="390344"/>
            <a:ext cx="75600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The Challenges </a:t>
            </a:r>
            <a:endParaRPr dirty="0"/>
          </a:p>
        </p:txBody>
      </p:sp>
      <p:pic>
        <p:nvPicPr>
          <p:cNvPr id="62" name="Google Shape;62;p2" descr="C:\Users\Mayflower\Laura's Work\Presentations &amp; Work\UHCW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6350508"/>
            <a:ext cx="676656" cy="507493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9E621EFB-2F2E-1869-6611-286C0AB1E2E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06268823"/>
              </p:ext>
            </p:extLst>
          </p:nvPr>
        </p:nvGraphicFramePr>
        <p:xfrm>
          <a:off x="676656" y="1216043"/>
          <a:ext cx="7832605" cy="44259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9769897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"/>
          <p:cNvSpPr txBox="1">
            <a:spLocks noGrp="1"/>
          </p:cNvSpPr>
          <p:nvPr>
            <p:ph type="title"/>
          </p:nvPr>
        </p:nvSpPr>
        <p:spPr>
          <a:xfrm>
            <a:off x="408215" y="390344"/>
            <a:ext cx="75600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The challenges</a:t>
            </a:r>
            <a:endParaRPr dirty="0"/>
          </a:p>
        </p:txBody>
      </p:sp>
      <p:sp>
        <p:nvSpPr>
          <p:cNvPr id="61" name="Google Shape;61;p2"/>
          <p:cNvSpPr txBox="1">
            <a:spLocks noGrp="1"/>
          </p:cNvSpPr>
          <p:nvPr>
            <p:ph type="body" idx="1"/>
          </p:nvPr>
        </p:nvSpPr>
        <p:spPr>
          <a:xfrm>
            <a:off x="763200" y="1919179"/>
            <a:ext cx="8380800" cy="47908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68288" lvl="0" indent="-268288" algn="l" rtl="0">
              <a:spcBef>
                <a:spcPts val="0"/>
              </a:spcBef>
              <a:spcAft>
                <a:spcPts val="0"/>
              </a:spcAft>
              <a:buSzPts val="2500"/>
              <a:buChar char="•"/>
            </a:pPr>
            <a:r>
              <a:rPr lang="en-GB" dirty="0"/>
              <a:t>Trauma in the obstetric patient is challenging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500"/>
              <a:buNone/>
            </a:pPr>
            <a:endParaRPr lang="en-GB" dirty="0"/>
          </a:p>
          <a:p>
            <a:pPr marL="268288" lvl="0" indent="-268288" algn="l" rtl="0">
              <a:spcBef>
                <a:spcPts val="0"/>
              </a:spcBef>
              <a:spcAft>
                <a:spcPts val="0"/>
              </a:spcAft>
              <a:buSzPts val="2500"/>
              <a:buChar char="•"/>
            </a:pPr>
            <a:r>
              <a:rPr lang="en-GB" dirty="0"/>
              <a:t>Clinical and Non-technical/Human factors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500"/>
              <a:buNone/>
            </a:pPr>
            <a:endParaRPr lang="en-GB" dirty="0"/>
          </a:p>
          <a:p>
            <a:pPr marL="268288" lvl="0" indent="-268288" algn="l" rtl="0">
              <a:spcBef>
                <a:spcPts val="0"/>
              </a:spcBef>
              <a:spcAft>
                <a:spcPts val="0"/>
              </a:spcAft>
              <a:buSzPts val="2500"/>
              <a:buChar char="•"/>
            </a:pPr>
            <a:r>
              <a:rPr lang="en-GB" dirty="0"/>
              <a:t>Different physiology</a:t>
            </a:r>
          </a:p>
          <a:p>
            <a:pPr marL="268288" lvl="0" indent="-268288" algn="l" rtl="0">
              <a:spcBef>
                <a:spcPts val="0"/>
              </a:spcBef>
              <a:spcAft>
                <a:spcPts val="0"/>
              </a:spcAft>
              <a:buSzPts val="2500"/>
              <a:buChar char="•"/>
            </a:pPr>
            <a:endParaRPr lang="en-GB" dirty="0"/>
          </a:p>
          <a:p>
            <a:pPr marL="268288" lvl="0" indent="-268288" algn="l" rtl="0">
              <a:spcBef>
                <a:spcPts val="0"/>
              </a:spcBef>
              <a:spcAft>
                <a:spcPts val="0"/>
              </a:spcAft>
              <a:buSzPts val="2500"/>
              <a:buChar char="•"/>
            </a:pPr>
            <a:r>
              <a:rPr lang="en-GB" dirty="0"/>
              <a:t>Two patients!</a:t>
            </a:r>
            <a:endParaRPr dirty="0"/>
          </a:p>
        </p:txBody>
      </p:sp>
      <p:pic>
        <p:nvPicPr>
          <p:cNvPr id="62" name="Google Shape;62;p2" descr="C:\Users\Mayflower\Laura's Work\Presentations &amp; Work\UHCW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6350508"/>
            <a:ext cx="676656" cy="50749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246146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"/>
          <p:cNvSpPr txBox="1">
            <a:spLocks noGrp="1"/>
          </p:cNvSpPr>
          <p:nvPr>
            <p:ph type="title"/>
          </p:nvPr>
        </p:nvSpPr>
        <p:spPr>
          <a:xfrm>
            <a:off x="408215" y="390344"/>
            <a:ext cx="75600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The Rationale (2)</a:t>
            </a:r>
            <a:endParaRPr dirty="0"/>
          </a:p>
        </p:txBody>
      </p:sp>
      <p:sp>
        <p:nvSpPr>
          <p:cNvPr id="61" name="Google Shape;61;p2"/>
          <p:cNvSpPr txBox="1">
            <a:spLocks noGrp="1"/>
          </p:cNvSpPr>
          <p:nvPr>
            <p:ph type="body" idx="1"/>
          </p:nvPr>
        </p:nvSpPr>
        <p:spPr>
          <a:xfrm>
            <a:off x="763200" y="1919179"/>
            <a:ext cx="8380800" cy="47908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indent="-342900">
              <a:spcBef>
                <a:spcPts val="0"/>
              </a:spcBef>
            </a:pPr>
            <a:r>
              <a:rPr lang="en-GB" sz="2400" dirty="0"/>
              <a:t>Learning from the event highlighted the need for: </a:t>
            </a:r>
          </a:p>
          <a:p>
            <a:pPr marL="457200" lvl="1" indent="0">
              <a:spcBef>
                <a:spcPts val="0"/>
              </a:spcBef>
              <a:buSzPts val="2500"/>
              <a:buNone/>
            </a:pPr>
            <a:endParaRPr lang="en-GB" sz="2400" dirty="0"/>
          </a:p>
          <a:p>
            <a:pPr marL="800100" lvl="1" indent="-342900">
              <a:spcBef>
                <a:spcPts val="0"/>
              </a:spcBef>
              <a:buSzPts val="2500"/>
              <a:buFont typeface="+mj-lt"/>
              <a:buAutoNum type="arabicPeriod"/>
            </a:pPr>
            <a:r>
              <a:rPr lang="en-GB" sz="2400" b="1" dirty="0"/>
              <a:t>Greater Trust-wide awareness</a:t>
            </a:r>
          </a:p>
          <a:p>
            <a:pPr marL="800100" lvl="1" indent="-342900">
              <a:spcBef>
                <a:spcPts val="0"/>
              </a:spcBef>
              <a:buSzPts val="2500"/>
              <a:buFont typeface="+mj-lt"/>
              <a:buAutoNum type="arabicPeriod"/>
            </a:pPr>
            <a:r>
              <a:rPr lang="en-GB" sz="2400" b="1" dirty="0"/>
              <a:t>Greater understanding of the management of the injured pregnant patient</a:t>
            </a:r>
          </a:p>
          <a:p>
            <a:pPr marL="457200" lvl="1" indent="0">
              <a:spcBef>
                <a:spcPts val="0"/>
              </a:spcBef>
              <a:buSzPts val="2500"/>
              <a:buNone/>
            </a:pPr>
            <a:endParaRPr lang="en-GB" sz="2400" dirty="0"/>
          </a:p>
          <a:p>
            <a:pPr marL="268288" indent="-268288">
              <a:spcBef>
                <a:spcPts val="0"/>
              </a:spcBef>
            </a:pPr>
            <a:r>
              <a:rPr lang="en-GB" sz="2400" dirty="0"/>
              <a:t>Likely to see other cases in the future – UHCW is a busy adult trauma centres </a:t>
            </a:r>
          </a:p>
          <a:p>
            <a:pPr marL="268288" indent="-268288">
              <a:spcBef>
                <a:spcPts val="0"/>
              </a:spcBef>
            </a:pPr>
            <a:endParaRPr lang="en-GB" sz="2400" dirty="0"/>
          </a:p>
          <a:p>
            <a:pPr marL="268288" indent="-268288">
              <a:spcBef>
                <a:spcPts val="0"/>
              </a:spcBef>
            </a:pPr>
            <a:r>
              <a:rPr lang="en-GB" sz="2400" dirty="0"/>
              <a:t>Something needed implementing…</a:t>
            </a:r>
          </a:p>
          <a:p>
            <a:pPr marL="725488" lvl="1" indent="-268288">
              <a:spcBef>
                <a:spcPts val="0"/>
              </a:spcBef>
              <a:buSzPts val="2500"/>
              <a:buChar char="•"/>
            </a:pPr>
            <a:endParaRPr lang="en-GB" dirty="0"/>
          </a:p>
        </p:txBody>
      </p:sp>
      <p:pic>
        <p:nvPicPr>
          <p:cNvPr id="62" name="Google Shape;62;p2" descr="C:\Users\Mayflower\Laura's Work\Presentations &amp; Work\UHCW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6350508"/>
            <a:ext cx="676656" cy="50749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394501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A7D342-38F1-4B26-8C74-27EC2E9465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3745" y="429365"/>
            <a:ext cx="7560000" cy="914400"/>
          </a:xfrm>
        </p:spPr>
        <p:txBody>
          <a:bodyPr/>
          <a:lstStyle/>
          <a:p>
            <a:r>
              <a:rPr lang="en-GB" dirty="0"/>
              <a:t>The Rationale - Simulation Video</a:t>
            </a:r>
          </a:p>
        </p:txBody>
      </p:sp>
      <p:pic>
        <p:nvPicPr>
          <p:cNvPr id="1030" name="Picture 6" descr="Social Distancing Signs &amp; Posters | Branded Safety Workwear | Safety Stock">
            <a:extLst>
              <a:ext uri="{FF2B5EF4-FFF2-40B4-BE49-F238E27FC236}">
                <a16:creationId xmlns:a16="http://schemas.microsoft.com/office/drawing/2014/main" id="{25C7F50D-92D2-476E-8F4E-B09D9262E36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02" r="18278"/>
          <a:stretch/>
        </p:blipFill>
        <p:spPr bwMode="auto">
          <a:xfrm>
            <a:off x="253248" y="1558204"/>
            <a:ext cx="2332542" cy="36378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>
            <a:extLst>
              <a:ext uri="{FF2B5EF4-FFF2-40B4-BE49-F238E27FC236}">
                <a16:creationId xmlns:a16="http://schemas.microsoft.com/office/drawing/2014/main" id="{7C1AE983-D9DB-4F89-AF10-3C4A208FAA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3809" y="1406871"/>
            <a:ext cx="2756738" cy="20675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Lots Of Clocks Images – Browse 4,332 Stock Photos, Vectors, and Video |  Adobe Stock">
            <a:extLst>
              <a:ext uri="{FF2B5EF4-FFF2-40B4-BE49-F238E27FC236}">
                <a16:creationId xmlns:a16="http://schemas.microsoft.com/office/drawing/2014/main" id="{FEFB01F6-A598-475B-9F28-B12BFC4D56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3678" y="3850934"/>
            <a:ext cx="3057123" cy="1719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What Makes An Inspiring Healthcare Leader? | ARU Distance Learning">
            <a:extLst>
              <a:ext uri="{FF2B5EF4-FFF2-40B4-BE49-F238E27FC236}">
                <a16:creationId xmlns:a16="http://schemas.microsoft.com/office/drawing/2014/main" id="{DB34F2EE-FABA-4604-B082-AC0E765C05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6187" y="1406871"/>
            <a:ext cx="2576832" cy="1717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HP Laptop on Table with Microsoft Teams on Screen Editorial Stock Image -  Image of cloud, desktop: 183196839">
            <a:extLst>
              <a:ext uri="{FF2B5EF4-FFF2-40B4-BE49-F238E27FC236}">
                <a16:creationId xmlns:a16="http://schemas.microsoft.com/office/drawing/2014/main" id="{AFF39A09-85F7-4A8D-A083-F9EB1AC04AA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791" t="8534" r="13940" b="24682"/>
          <a:stretch/>
        </p:blipFill>
        <p:spPr bwMode="auto">
          <a:xfrm>
            <a:off x="6086187" y="3618015"/>
            <a:ext cx="2681956" cy="16512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A37D482-15E2-4096-B0FA-797ED5DE2439}"/>
              </a:ext>
            </a:extLst>
          </p:cNvPr>
          <p:cNvSpPr txBox="1"/>
          <p:nvPr/>
        </p:nvSpPr>
        <p:spPr>
          <a:xfrm>
            <a:off x="171044" y="5269267"/>
            <a:ext cx="24272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dirty="0"/>
              <a:t>Socially distanced learning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E82AAC4-0196-42D5-89BD-21943D0D64C1}"/>
              </a:ext>
            </a:extLst>
          </p:cNvPr>
          <p:cNvSpPr txBox="1"/>
          <p:nvPr/>
        </p:nvSpPr>
        <p:spPr>
          <a:xfrm>
            <a:off x="6016656" y="3197825"/>
            <a:ext cx="23553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dirty="0"/>
              <a:t>Ad-hoc teaching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5EDEC34-E4FF-49AC-9C05-95B1598A8716}"/>
              </a:ext>
            </a:extLst>
          </p:cNvPr>
          <p:cNvSpPr txBox="1"/>
          <p:nvPr/>
        </p:nvSpPr>
        <p:spPr>
          <a:xfrm>
            <a:off x="6016656" y="5269267"/>
            <a:ext cx="20863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dirty="0"/>
              <a:t>Online learning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4E665DC-600E-4D11-B425-DB9408F27A1B}"/>
              </a:ext>
            </a:extLst>
          </p:cNvPr>
          <p:cNvSpPr txBox="1"/>
          <p:nvPr/>
        </p:nvSpPr>
        <p:spPr>
          <a:xfrm>
            <a:off x="2731645" y="3438125"/>
            <a:ext cx="34039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dirty="0"/>
              <a:t>Distribution to high numbers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468DC02-ADF2-4530-8B45-33BAE69AEE14}"/>
              </a:ext>
            </a:extLst>
          </p:cNvPr>
          <p:cNvSpPr txBox="1"/>
          <p:nvPr/>
        </p:nvSpPr>
        <p:spPr>
          <a:xfrm>
            <a:off x="2813678" y="5610371"/>
            <a:ext cx="3767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dirty="0"/>
              <a:t>Avoids logistical issues of simulation sessions</a:t>
            </a:r>
          </a:p>
        </p:txBody>
      </p:sp>
    </p:spTree>
    <p:extLst>
      <p:ext uri="{BB962C8B-B14F-4D97-AF65-F5344CB8AC3E}">
        <p14:creationId xmlns:p14="http://schemas.microsoft.com/office/powerpoint/2010/main" val="1526819774"/>
      </p:ext>
    </p:extLst>
  </p:cSld>
  <p:clrMapOvr>
    <a:masterClrMapping/>
  </p:clrMapOvr>
</p:sld>
</file>

<file path=ppt/theme/theme1.xml><?xml version="1.0" encoding="utf-8"?>
<a:theme xmlns:a="http://schemas.openxmlformats.org/drawingml/2006/main" name="NHCW Internal Slides">
  <a:themeElements>
    <a:clrScheme name="NHCW Internal Slides 1">
      <a:dk1>
        <a:srgbClr val="000000"/>
      </a:dk1>
      <a:lt1>
        <a:srgbClr val="FFFFFF"/>
      </a:lt1>
      <a:dk2>
        <a:srgbClr val="1F497D"/>
      </a:dk2>
      <a:lt2>
        <a:srgbClr val="000000"/>
      </a:lt2>
      <a:accent1>
        <a:srgbClr val="0091C9"/>
      </a:accent1>
      <a:accent2>
        <a:srgbClr val="003893"/>
      </a:accent2>
      <a:accent3>
        <a:srgbClr val="FFFFFF"/>
      </a:accent3>
      <a:accent4>
        <a:srgbClr val="000000"/>
      </a:accent4>
      <a:accent5>
        <a:srgbClr val="AAC7E1"/>
      </a:accent5>
      <a:accent6>
        <a:srgbClr val="003285"/>
      </a:accent6>
      <a:hlink>
        <a:srgbClr val="E28C05"/>
      </a:hlink>
      <a:folHlink>
        <a:srgbClr val="00AA9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511</Words>
  <Application>Microsoft Office PowerPoint</Application>
  <PresentationFormat>On-screen Show (4:3)</PresentationFormat>
  <Paragraphs>119</Paragraphs>
  <Slides>17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Arial Black</vt:lpstr>
      <vt:lpstr>Calibri</vt:lpstr>
      <vt:lpstr>NHCW Internal Slides</vt:lpstr>
      <vt:lpstr>PowerPoint Presentation</vt:lpstr>
      <vt:lpstr>Introduction</vt:lpstr>
      <vt:lpstr>The Rationale</vt:lpstr>
      <vt:lpstr>The Clinical Case</vt:lpstr>
      <vt:lpstr>The Clinical Case</vt:lpstr>
      <vt:lpstr>The Challenges </vt:lpstr>
      <vt:lpstr>The challenges</vt:lpstr>
      <vt:lpstr>The Rationale (2)</vt:lpstr>
      <vt:lpstr>The Rationale - Simulation Video</vt:lpstr>
      <vt:lpstr>The Simulation Video</vt:lpstr>
      <vt:lpstr>The Video…</vt:lpstr>
      <vt:lpstr>The Video – What was missed?</vt:lpstr>
      <vt:lpstr>What we did</vt:lpstr>
      <vt:lpstr>The Feedback </vt:lpstr>
      <vt:lpstr>The Feedback </vt:lpstr>
      <vt:lpstr>The Future </vt:lpstr>
      <vt:lpstr>Thank you…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Ben Wooldridge</dc:creator>
  <cp:lastModifiedBy>MCCTN Sarah</cp:lastModifiedBy>
  <cp:revision>3</cp:revision>
  <dcterms:created xsi:type="dcterms:W3CDTF">2021-02-09T10:59:30Z</dcterms:created>
  <dcterms:modified xsi:type="dcterms:W3CDTF">2022-05-18T07:48:41Z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1855398366</vt:i4>
  </property>
  <property fmtid="{D5CDD505-2E9C-101B-9397-08002B2CF9AE}" pid="3" name="_NewReviewCycle">
    <vt:lpwstr/>
  </property>
  <property fmtid="{D5CDD505-2E9C-101B-9397-08002B2CF9AE}" pid="4" name="_EmailSubject">
    <vt:lpwstr>Trauma Induction - March</vt:lpwstr>
  </property>
  <property fmtid="{D5CDD505-2E9C-101B-9397-08002B2CF9AE}" pid="5" name="_AuthorEmail">
    <vt:lpwstr>Kavitkumar.Dasari@uhcw.nhs.uk</vt:lpwstr>
  </property>
  <property fmtid="{D5CDD505-2E9C-101B-9397-08002B2CF9AE}" pid="6" name="_AuthorEmailDisplayName">
    <vt:lpwstr>Dasari Kavitkumar (RKB) ST7 - Anaesthetics</vt:lpwstr>
  </property>
  <property fmtid="{D5CDD505-2E9C-101B-9397-08002B2CF9AE}" pid="7" name="_PreviousAdHocReviewCycleID">
    <vt:i4>-1629742630</vt:i4>
  </property>
</Properties>
</file>