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7" r:id="rId2"/>
  </p:sldMasterIdLst>
  <p:notesMasterIdLst>
    <p:notesMasterId r:id="rId65"/>
  </p:notesMasterIdLst>
  <p:sldIdLst>
    <p:sldId id="13011" r:id="rId3"/>
    <p:sldId id="256" r:id="rId4"/>
    <p:sldId id="2281" r:id="rId5"/>
    <p:sldId id="2147375393" r:id="rId6"/>
    <p:sldId id="2147375394" r:id="rId7"/>
    <p:sldId id="2147375336" r:id="rId8"/>
    <p:sldId id="257" r:id="rId9"/>
    <p:sldId id="2147375414" r:id="rId10"/>
    <p:sldId id="258" r:id="rId11"/>
    <p:sldId id="2147375392" r:id="rId12"/>
    <p:sldId id="2147375433" r:id="rId13"/>
    <p:sldId id="271" r:id="rId14"/>
    <p:sldId id="2147375435" r:id="rId15"/>
    <p:sldId id="2147375434" r:id="rId16"/>
    <p:sldId id="2147375375" r:id="rId17"/>
    <p:sldId id="2147375407" r:id="rId18"/>
    <p:sldId id="12977" r:id="rId19"/>
    <p:sldId id="2147375406" r:id="rId20"/>
    <p:sldId id="2147375376" r:id="rId21"/>
    <p:sldId id="2147375423" r:id="rId22"/>
    <p:sldId id="2147375431" r:id="rId23"/>
    <p:sldId id="2147375378" r:id="rId24"/>
    <p:sldId id="2147375415" r:id="rId25"/>
    <p:sldId id="2147375436" r:id="rId26"/>
    <p:sldId id="281" r:id="rId27"/>
    <p:sldId id="266" r:id="rId28"/>
    <p:sldId id="2147375432" r:id="rId29"/>
    <p:sldId id="262" r:id="rId30"/>
    <p:sldId id="4958" r:id="rId31"/>
    <p:sldId id="2147375439" r:id="rId32"/>
    <p:sldId id="2147375400" r:id="rId33"/>
    <p:sldId id="3317" r:id="rId34"/>
    <p:sldId id="2147375401" r:id="rId35"/>
    <p:sldId id="2147375418" r:id="rId36"/>
    <p:sldId id="2147375427" r:id="rId37"/>
    <p:sldId id="2147375428" r:id="rId38"/>
    <p:sldId id="3335" r:id="rId39"/>
    <p:sldId id="2147375419" r:id="rId40"/>
    <p:sldId id="2147375417" r:id="rId41"/>
    <p:sldId id="2147375425" r:id="rId42"/>
    <p:sldId id="2147375426" r:id="rId43"/>
    <p:sldId id="2147375408" r:id="rId44"/>
    <p:sldId id="2147375411" r:id="rId45"/>
    <p:sldId id="3333" r:id="rId46"/>
    <p:sldId id="2147375384" r:id="rId47"/>
    <p:sldId id="279" r:id="rId48"/>
    <p:sldId id="2147375409" r:id="rId49"/>
    <p:sldId id="2147375422" r:id="rId50"/>
    <p:sldId id="2147375421" r:id="rId51"/>
    <p:sldId id="2147375440" r:id="rId52"/>
    <p:sldId id="2147375402" r:id="rId53"/>
    <p:sldId id="2147375412" r:id="rId54"/>
    <p:sldId id="2147375441" r:id="rId55"/>
    <p:sldId id="3334" r:id="rId56"/>
    <p:sldId id="2147375424" r:id="rId57"/>
    <p:sldId id="13013" r:id="rId58"/>
    <p:sldId id="2147375331" r:id="rId59"/>
    <p:sldId id="2147328013" r:id="rId60"/>
    <p:sldId id="2147375438" r:id="rId61"/>
    <p:sldId id="2147375442" r:id="rId62"/>
    <p:sldId id="2147375437" r:id="rId63"/>
    <p:sldId id="2147375443" r:id="rId64"/>
  </p:sldIdLst>
  <p:sldSz cx="12192000" cy="6858000"/>
  <p:notesSz cx="6858000" cy="9144000"/>
  <p:defaultTex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Arial" charset="0"/>
        <a:ea typeface="ＭＳ Ｐゴシック" charset="0"/>
        <a:cs typeface="+mn-cs"/>
      </a:defRPr>
    </a:lvl5pPr>
    <a:lvl6pPr marL="2286000" algn="l" defTabSz="457200" rtl="0" eaLnBrk="1" latinLnBrk="0" hangingPunct="1">
      <a:defRPr sz="1400" kern="1200">
        <a:solidFill>
          <a:schemeClr val="tx1"/>
        </a:solidFill>
        <a:latin typeface="Arial" charset="0"/>
        <a:ea typeface="ＭＳ Ｐゴシック" charset="0"/>
        <a:cs typeface="+mn-cs"/>
      </a:defRPr>
    </a:lvl6pPr>
    <a:lvl7pPr marL="2743200" algn="l" defTabSz="457200" rtl="0" eaLnBrk="1" latinLnBrk="0" hangingPunct="1">
      <a:defRPr sz="1400" kern="1200">
        <a:solidFill>
          <a:schemeClr val="tx1"/>
        </a:solidFill>
        <a:latin typeface="Arial" charset="0"/>
        <a:ea typeface="ＭＳ Ｐゴシック" charset="0"/>
        <a:cs typeface="+mn-cs"/>
      </a:defRPr>
    </a:lvl7pPr>
    <a:lvl8pPr marL="3200400" algn="l" defTabSz="457200" rtl="0" eaLnBrk="1" latinLnBrk="0" hangingPunct="1">
      <a:defRPr sz="1400" kern="1200">
        <a:solidFill>
          <a:schemeClr val="tx1"/>
        </a:solidFill>
        <a:latin typeface="Arial" charset="0"/>
        <a:ea typeface="ＭＳ Ｐゴシック" charset="0"/>
        <a:cs typeface="+mn-cs"/>
      </a:defRPr>
    </a:lvl8pPr>
    <a:lvl9pPr marL="3657600" algn="l" defTabSz="457200" rtl="0" eaLnBrk="1" latinLnBrk="0" hangingPunct="1">
      <a:defRPr sz="1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AB2143-B105-44FC-EB1D-36FA3D0C11A9}" name="Elizabeth Heller" initials="EH" userId="S::eheller@i3health.onmicrosoft.com::2e814dcf-6626-46dd-b806-c001c02526a3" providerId="AD"/>
  <p188:author id="{8AA89D51-7BED-D957-7DDE-61C691623124}" name="Eden Mack" initials="EM" userId="S::emaack@i3health.onmicrosoft.com::0a89d722-4076-41e8-b40e-792dd065d9bc" providerId="AD"/>
  <p188:author id="{DEA3D888-E42F-CC3C-0F5B-9964B9FC3ED5}" name="Lyn Brook" initials="" userId="S::lbrook@i3health.onmicrosoft.com::3b6ecb5b-1320-420e-84ba-0b4c3e6ea2bb" providerId="AD"/>
  <p188:author id="{180F2DFB-511C-FBA5-AE04-F68378E29AF6}" name="Keira Smith" initials="KS" userId="S::ksmith@i3health.onmicrosoft.com::48cb1c97-c5ae-48e2-b4c1-b634a8821b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F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9"/>
    <p:restoredTop sz="94765"/>
  </p:normalViewPr>
  <p:slideViewPr>
    <p:cSldViewPr snapToGrid="0">
      <p:cViewPr>
        <p:scale>
          <a:sx n="81" d="100"/>
          <a:sy n="81" d="100"/>
        </p:scale>
        <p:origin x="256" y="10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7CC300C-E0D6-5787-9A15-34CC085F68B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8195" name="Rectangle 3">
            <a:extLst>
              <a:ext uri="{FF2B5EF4-FFF2-40B4-BE49-F238E27FC236}">
                <a16:creationId xmlns:a16="http://schemas.microsoft.com/office/drawing/2014/main" id="{A5AE1213-4B25-4FA3-69F4-773B7013882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3076" name="Rectangle 4">
            <a:extLst>
              <a:ext uri="{FF2B5EF4-FFF2-40B4-BE49-F238E27FC236}">
                <a16:creationId xmlns:a16="http://schemas.microsoft.com/office/drawing/2014/main" id="{63974444-F5ED-FA8C-96A8-E6656477BC4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2748B40E-7ACD-05FA-4BFE-D0B56BD5710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D1B276C7-63F7-BE32-042E-5A38FABFA03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8199" name="Rectangle 7">
            <a:extLst>
              <a:ext uri="{FF2B5EF4-FFF2-40B4-BE49-F238E27FC236}">
                <a16:creationId xmlns:a16="http://schemas.microsoft.com/office/drawing/2014/main" id="{484732AD-A40A-B27B-894D-5912995D43A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8991D7A-CBFE-754A-84EE-C113A7A951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392691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363CEB2-A880-2CAA-7EE6-E00EA9BCC7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9B7AE514-1A69-7D4A-A8CF-75F5115C629B}" type="slidenum">
              <a:rPr lang="en-US" altLang="en-US" smtClean="0">
                <a:latin typeface="Arial" panose="020B0604020202020204" pitchFamily="34" charset="0"/>
              </a:rPr>
              <a:pPr/>
              <a:t>10</a:t>
            </a:fld>
            <a:endParaRPr lang="en-US" altLang="en-US">
              <a:latin typeface="Arial" panose="020B0604020202020204" pitchFamily="34" charset="0"/>
            </a:endParaRPr>
          </a:p>
        </p:txBody>
      </p:sp>
      <p:sp>
        <p:nvSpPr>
          <p:cNvPr id="8195" name="Rectangle 7">
            <a:extLst>
              <a:ext uri="{FF2B5EF4-FFF2-40B4-BE49-F238E27FC236}">
                <a16:creationId xmlns:a16="http://schemas.microsoft.com/office/drawing/2014/main" id="{3D53C1F2-672D-467E-1C6F-4AC0A8852C2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B7AD15B1-5E7F-3344-ADB9-48F0D3FE8BB7}" type="slidenum">
              <a:rPr lang="en-US" altLang="en-US" sz="1200">
                <a:latin typeface="Arial" panose="020B0604020202020204" pitchFamily="34" charset="0"/>
              </a:rPr>
              <a:pPr algn="r" eaLnBrk="1" hangingPunct="1"/>
              <a:t>10</a:t>
            </a:fld>
            <a:endParaRPr lang="en-US" altLang="en-US" sz="1200">
              <a:latin typeface="Arial" panose="020B0604020202020204" pitchFamily="34" charset="0"/>
            </a:endParaRPr>
          </a:p>
        </p:txBody>
      </p:sp>
      <p:sp>
        <p:nvSpPr>
          <p:cNvPr id="8196" name="Rectangle 2">
            <a:extLst>
              <a:ext uri="{FF2B5EF4-FFF2-40B4-BE49-F238E27FC236}">
                <a16:creationId xmlns:a16="http://schemas.microsoft.com/office/drawing/2014/main" id="{665C9873-6D2F-6310-C5B0-448F6D228B5D}"/>
              </a:ext>
            </a:extLst>
          </p:cNvPr>
          <p:cNvSpPr>
            <a:spLocks noGrp="1" noRot="1" noChangeAspect="1" noChangeArrowheads="1" noTextEdit="1"/>
          </p:cNvSpPr>
          <p:nvPr>
            <p:ph type="sldImg"/>
          </p:nvPr>
        </p:nvSpPr>
        <p:spPr>
          <a:xfrm>
            <a:off x="381000" y="685800"/>
            <a:ext cx="6096000" cy="3429000"/>
          </a:xfrm>
          <a:ln/>
        </p:spPr>
      </p:sp>
      <p:sp>
        <p:nvSpPr>
          <p:cNvPr id="8197" name="Rectangle 3">
            <a:extLst>
              <a:ext uri="{FF2B5EF4-FFF2-40B4-BE49-F238E27FC236}">
                <a16:creationId xmlns:a16="http://schemas.microsoft.com/office/drawing/2014/main" id="{24A842A2-1193-1C84-12DA-3357C7573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t>Slide ID: 26486</a:t>
            </a:r>
          </a:p>
          <a:p>
            <a:pPr eaLnBrk="1" hangingPunct="1"/>
            <a:endParaRPr lang="en-US" altLang="en-US"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11</a:t>
            </a:fld>
            <a:endParaRPr lang="en-US" altLang="en-US"/>
          </a:p>
        </p:txBody>
      </p:sp>
    </p:spTree>
    <p:extLst>
      <p:ext uri="{BB962C8B-B14F-4D97-AF65-F5344CB8AC3E}">
        <p14:creationId xmlns:p14="http://schemas.microsoft.com/office/powerpoint/2010/main" val="296677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2FB1802-DE86-E60E-0DE9-65DA8F59C6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F087C7B5-344A-4E45-A724-A228D747FBD8}"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14339" name="Rectangle 2">
            <a:extLst>
              <a:ext uri="{FF2B5EF4-FFF2-40B4-BE49-F238E27FC236}">
                <a16:creationId xmlns:a16="http://schemas.microsoft.com/office/drawing/2014/main" id="{722FEE5C-D42E-A276-9756-27A2BBFCC1CD}"/>
              </a:ext>
            </a:extLst>
          </p:cNvPr>
          <p:cNvSpPr>
            <a:spLocks noGrp="1" noRot="1" noChangeAspect="1" noChangeArrowheads="1" noTextEdit="1"/>
          </p:cNvSpPr>
          <p:nvPr>
            <p:ph type="sldImg"/>
          </p:nvPr>
        </p:nvSpPr>
        <p:spPr>
          <a:xfrm>
            <a:off x="-50800" y="685800"/>
            <a:ext cx="6091238" cy="3427413"/>
          </a:xfrm>
          <a:ln/>
        </p:spPr>
      </p:sp>
      <p:sp>
        <p:nvSpPr>
          <p:cNvPr id="14340" name="Rectangle 3">
            <a:extLst>
              <a:ext uri="{FF2B5EF4-FFF2-40B4-BE49-F238E27FC236}">
                <a16:creationId xmlns:a16="http://schemas.microsoft.com/office/drawing/2014/main" id="{0D33FC17-D012-F8BF-C7E6-E87909A82187}"/>
              </a:ext>
            </a:extLst>
          </p:cNvPr>
          <p:cNvSpPr>
            <a:spLocks noGrp="1" noChangeArrowheads="1"/>
          </p:cNvSpPr>
          <p:nvPr>
            <p:ph type="body" idx="1"/>
          </p:nvPr>
        </p:nvSpPr>
        <p:spPr>
          <a:xfrm>
            <a:off x="685800" y="4344988"/>
            <a:ext cx="46958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2713" indent="-112713" eaLnBrk="1" hangingPunct="1">
              <a:spcBef>
                <a:spcPct val="0"/>
              </a:spcBef>
              <a:buFontTx/>
              <a:buChar char="•"/>
            </a:pPr>
            <a:r>
              <a:rPr lang="en-US" altLang="en-US"/>
              <a:t>A brief listing of various approaches to the management of advanced RCC is shown here.</a:t>
            </a:r>
          </a:p>
          <a:p>
            <a:pPr marL="112713" indent="-112713" eaLnBrk="1" hangingPunct="1">
              <a:spcBef>
                <a:spcPct val="0"/>
              </a:spcBef>
              <a:buFontTx/>
              <a:buChar char="•"/>
            </a:pPr>
            <a:endParaRPr lang="en-US" altLang="en-US"/>
          </a:p>
          <a:p>
            <a:pPr marL="112713" indent="-112713" eaLnBrk="1" hangingPunct="1">
              <a:spcBef>
                <a:spcPct val="0"/>
              </a:spcBef>
              <a:buFontTx/>
              <a:buChar char="•"/>
            </a:pPr>
            <a:r>
              <a:rPr lang="en-US" altLang="en-US"/>
              <a:t>Because no cytotoxic therapy has provided a reasonable level of activity against advanced RCC, the discussion will primarily focus on targeted therapies.</a:t>
            </a:r>
            <a:r>
              <a:rPr lang="en-US" altLang="en-US" baseline="30000"/>
              <a:t>1</a:t>
            </a:r>
            <a:endParaRPr lang="en-US" altLang="en-US"/>
          </a:p>
        </p:txBody>
      </p:sp>
      <p:sp>
        <p:nvSpPr>
          <p:cNvPr id="14341" name="Rectangle 4">
            <a:extLst>
              <a:ext uri="{FF2B5EF4-FFF2-40B4-BE49-F238E27FC236}">
                <a16:creationId xmlns:a16="http://schemas.microsoft.com/office/drawing/2014/main" id="{9886D3A9-CB7E-38F8-25EE-BB0260412B1B}"/>
              </a:ext>
            </a:extLst>
          </p:cNvPr>
          <p:cNvSpPr>
            <a:spLocks noChangeArrowheads="1"/>
          </p:cNvSpPr>
          <p:nvPr/>
        </p:nvSpPr>
        <p:spPr bwMode="auto">
          <a:xfrm>
            <a:off x="5330825" y="1116013"/>
            <a:ext cx="15271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7" tIns="45585" rIns="91167" bIns="45585"/>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r>
              <a:rPr lang="en-US" altLang="en-US" sz="800">
                <a:latin typeface="Arial" panose="020B0604020202020204" pitchFamily="34" charset="0"/>
              </a:rPr>
              <a:t>1/Linehan/1151/A,1152/A</a:t>
            </a: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r>
              <a:rPr lang="en-US" altLang="en-US" sz="800">
                <a:latin typeface="Arial" panose="020B0604020202020204" pitchFamily="34" charset="0"/>
              </a:rPr>
              <a:t>2/NCCN/KID-2/A,B,C</a:t>
            </a: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r>
              <a:rPr lang="en-US" altLang="en-US" sz="800">
                <a:latin typeface="Arial" panose="020B0604020202020204" pitchFamily="34" charset="0"/>
              </a:rPr>
              <a:t>1/Linehan/1152/B,1157/A</a:t>
            </a:r>
          </a:p>
          <a:p>
            <a:pPr eaLnBrk="1" hangingPunct="1">
              <a:spcBef>
                <a:spcPct val="30000"/>
              </a:spcBef>
            </a:pPr>
            <a:r>
              <a:rPr lang="en-US" altLang="en-US" sz="800">
                <a:latin typeface="Arial" panose="020B0604020202020204" pitchFamily="34" charset="0"/>
              </a:rPr>
              <a:t>3/Sutent PI/2/A;6/A</a:t>
            </a:r>
          </a:p>
          <a:p>
            <a:pPr eaLnBrk="1" hangingPunct="1">
              <a:spcBef>
                <a:spcPct val="30000"/>
              </a:spcBef>
            </a:pPr>
            <a:r>
              <a:rPr lang="en-US" altLang="en-US" sz="800">
                <a:latin typeface="Arial" panose="020B0604020202020204" pitchFamily="34" charset="0"/>
              </a:rPr>
              <a:t>4/Nexavar PI/1/A;6/A</a:t>
            </a:r>
          </a:p>
          <a:p>
            <a:pPr eaLnBrk="1" hangingPunct="1">
              <a:spcBef>
                <a:spcPct val="30000"/>
              </a:spcBef>
            </a:pPr>
            <a:r>
              <a:rPr lang="en-US" altLang="en-US" sz="800">
                <a:latin typeface="Arial" panose="020B0604020202020204" pitchFamily="34" charset="0"/>
              </a:rPr>
              <a:t>TORISEL PI/3/D;15/A</a:t>
            </a: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p:txBody>
      </p:sp>
      <p:sp>
        <p:nvSpPr>
          <p:cNvPr id="14342" name="Rectangle 5">
            <a:extLst>
              <a:ext uri="{FF2B5EF4-FFF2-40B4-BE49-F238E27FC236}">
                <a16:creationId xmlns:a16="http://schemas.microsoft.com/office/drawing/2014/main" id="{CFE18882-E868-17EF-C480-A6326DEFB992}"/>
              </a:ext>
            </a:extLst>
          </p:cNvPr>
          <p:cNvSpPr>
            <a:spLocks noChangeArrowheads="1"/>
          </p:cNvSpPr>
          <p:nvPr/>
        </p:nvSpPr>
        <p:spPr bwMode="auto">
          <a:xfrm>
            <a:off x="5330825" y="4351338"/>
            <a:ext cx="15271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7" tIns="45585" rIns="91167" bIns="45585"/>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a:p>
            <a:pPr eaLnBrk="1" hangingPunct="1">
              <a:spcBef>
                <a:spcPct val="30000"/>
              </a:spcBef>
            </a:pPr>
            <a:r>
              <a:rPr lang="en-US" altLang="en-US" sz="800">
                <a:latin typeface="Arial" panose="020B0604020202020204" pitchFamily="34" charset="0"/>
              </a:rPr>
              <a:t>1/Linehan/1152/B</a:t>
            </a:r>
          </a:p>
          <a:p>
            <a:pPr eaLnBrk="1" hangingPunct="1">
              <a:spcBef>
                <a:spcPct val="30000"/>
              </a:spcBef>
            </a:pPr>
            <a:endParaRPr lang="en-US" altLang="en-US" sz="800">
              <a:latin typeface="Arial" panose="020B0604020202020204" pitchFamily="34" charset="0"/>
            </a:endParaRPr>
          </a:p>
          <a:p>
            <a:pPr eaLnBrk="1" hangingPunct="1">
              <a:spcBef>
                <a:spcPct val="30000"/>
              </a:spcBef>
            </a:pPr>
            <a:endParaRPr lang="en-US" altLang="en-US" sz="800">
              <a:latin typeface="Arial" panose="020B0604020202020204" pitchFamily="34" charset="0"/>
            </a:endParaRPr>
          </a:p>
        </p:txBody>
      </p:sp>
      <p:sp>
        <p:nvSpPr>
          <p:cNvPr id="14343" name="Rectangle 6">
            <a:extLst>
              <a:ext uri="{FF2B5EF4-FFF2-40B4-BE49-F238E27FC236}">
                <a16:creationId xmlns:a16="http://schemas.microsoft.com/office/drawing/2014/main" id="{724C8253-67B5-A412-AA1E-C297DA262EEC}"/>
              </a:ext>
            </a:extLst>
          </p:cNvPr>
          <p:cNvSpPr>
            <a:spLocks noChangeArrowheads="1"/>
          </p:cNvSpPr>
          <p:nvPr/>
        </p:nvSpPr>
        <p:spPr bwMode="auto">
          <a:xfrm>
            <a:off x="606425" y="7561263"/>
            <a:ext cx="57912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7" tIns="45585" rIns="91167" bIns="45585"/>
          <a:lstStyle>
            <a:lvl1pPr marL="171450" indent="-17145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30000"/>
              </a:spcBef>
            </a:pPr>
            <a:r>
              <a:rPr lang="en-US" altLang="en-US" sz="1000" b="1">
                <a:latin typeface="Arial" panose="020B0604020202020204" pitchFamily="34" charset="0"/>
              </a:rPr>
              <a:t>Reference:</a:t>
            </a:r>
          </a:p>
          <a:p>
            <a:pPr eaLnBrk="1" hangingPunct="1">
              <a:spcBef>
                <a:spcPct val="30000"/>
              </a:spcBef>
            </a:pPr>
            <a:r>
              <a:rPr lang="en-US" altLang="en-US" sz="1000">
                <a:latin typeface="Arial" panose="020B0604020202020204" pitchFamily="34" charset="0"/>
              </a:rPr>
              <a:t>1.  Linehan WM, Bates SE, Yang JC. Cancers of the genitourinary system. In: DeVita VT Jr, Hellman S, Rosenberg SA, eds. </a:t>
            </a:r>
            <a:r>
              <a:rPr lang="en-US" altLang="en-US" sz="1000" i="1">
                <a:latin typeface="Arial" panose="020B0604020202020204" pitchFamily="34" charset="0"/>
              </a:rPr>
              <a:t>Cancer: Principles and Practice of Oncology. </a:t>
            </a:r>
            <a:r>
              <a:rPr lang="en-US" altLang="en-US" sz="1000">
                <a:latin typeface="Arial" panose="020B0604020202020204" pitchFamily="34" charset="0"/>
              </a:rPr>
              <a:t>7th ed. Philadelphia, Pa: Lippincott Williams &amp; Wilkins. 2005:1139-1168. </a:t>
            </a:r>
          </a:p>
          <a:p>
            <a:pPr eaLnBrk="1" hangingPunct="1">
              <a:buClr>
                <a:schemeClr val="folHlink"/>
              </a:buClr>
            </a:pPr>
            <a:endParaRPr lang="en-US" altLang="en-US" sz="1000">
              <a:latin typeface="Arial" panose="020B0604020202020204" pitchFamily="34" charset="0"/>
            </a:endParaRPr>
          </a:p>
          <a:p>
            <a:pPr eaLnBrk="1" hangingPunct="1">
              <a:spcBef>
                <a:spcPct val="30000"/>
              </a:spcBef>
            </a:pPr>
            <a:endParaRPr lang="en-US" altLang="en-US" sz="1000" b="1">
              <a:latin typeface="Arial" panose="020B0604020202020204" pitchFamily="34" charset="0"/>
            </a:endParaRPr>
          </a:p>
        </p:txBody>
      </p:sp>
      <p:sp>
        <p:nvSpPr>
          <p:cNvPr id="14344" name="Text Box 7">
            <a:extLst>
              <a:ext uri="{FF2B5EF4-FFF2-40B4-BE49-F238E27FC236}">
                <a16:creationId xmlns:a16="http://schemas.microsoft.com/office/drawing/2014/main" id="{3D6C2D3F-3C29-161E-A62E-E1257DFCF33E}"/>
              </a:ext>
            </a:extLst>
          </p:cNvPr>
          <p:cNvSpPr txBox="1">
            <a:spLocks noChangeArrowheads="1"/>
          </p:cNvSpPr>
          <p:nvPr/>
        </p:nvSpPr>
        <p:spPr bwMode="auto">
          <a:xfrm>
            <a:off x="2009775" y="74613"/>
            <a:ext cx="3944938" cy="368300"/>
          </a:xfrm>
          <a:prstGeom prst="rect">
            <a:avLst/>
          </a:prstGeom>
          <a:solidFill>
            <a:srgbClr val="FFFF00"/>
          </a:solidFill>
          <a:ln w="9525">
            <a:solidFill>
              <a:schemeClr val="tx1"/>
            </a:solidFill>
            <a:miter lim="800000"/>
            <a:headEnd/>
            <a:tailEnd/>
          </a:ln>
        </p:spPr>
        <p:txBody>
          <a:bodyPr lIns="89603" tIns="44802" rIns="89603" bIns="44802">
            <a:spAutoFit/>
          </a:bodyPr>
          <a:lstStyle>
            <a:lvl1pPr defTabSz="896938">
              <a:defRPr>
                <a:solidFill>
                  <a:schemeClr val="tx1"/>
                </a:solidFill>
                <a:latin typeface="Times New Roman" panose="02020603050405020304" pitchFamily="18" charset="0"/>
              </a:defRPr>
            </a:lvl1pPr>
            <a:lvl2pPr marL="742950" indent="-285750" defTabSz="896938">
              <a:defRPr>
                <a:solidFill>
                  <a:schemeClr val="tx1"/>
                </a:solidFill>
                <a:latin typeface="Times New Roman" panose="02020603050405020304" pitchFamily="18" charset="0"/>
              </a:defRPr>
            </a:lvl2pPr>
            <a:lvl3pPr marL="1143000" indent="-228600" defTabSz="896938">
              <a:defRPr>
                <a:solidFill>
                  <a:schemeClr val="tx1"/>
                </a:solidFill>
                <a:latin typeface="Times New Roman" panose="02020603050405020304" pitchFamily="18" charset="0"/>
              </a:defRPr>
            </a:lvl3pPr>
            <a:lvl4pPr marL="1600200" indent="-228600" defTabSz="896938">
              <a:defRPr>
                <a:solidFill>
                  <a:schemeClr val="tx1"/>
                </a:solidFill>
                <a:latin typeface="Times New Roman" panose="02020603050405020304" pitchFamily="18" charset="0"/>
              </a:defRPr>
            </a:lvl4pPr>
            <a:lvl5pPr marL="2057400" indent="-228600" defTabSz="896938">
              <a:defRPr>
                <a:solidFill>
                  <a:schemeClr val="tx1"/>
                </a:solidFill>
                <a:latin typeface="Times New Roman" panose="02020603050405020304" pitchFamily="18" charset="0"/>
              </a:defRPr>
            </a:lvl5pPr>
            <a:lvl6pPr marL="2514600" indent="-228600" defTabSz="8969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969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969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96938"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900" b="1">
                <a:solidFill>
                  <a:schemeClr val="accent2"/>
                </a:solidFill>
              </a:rPr>
              <a:t>Note to reviewer: This slide is a copy from the oncologist deck (job# 203611) and will be made to conform to final CCC comments on that deck.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D659969-D4BA-E665-EE35-3868B4634D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E2C7CF01-A8E5-EA43-9416-88C1F784152F}" type="slidenum">
              <a:rPr lang="en-US" altLang="en-US" smtClean="0">
                <a:latin typeface="Arial" panose="020B0604020202020204" pitchFamily="34" charset="0"/>
                <a:ea typeface="MS PGothic" panose="020B0600070205080204" pitchFamily="34" charset="-128"/>
              </a:rPr>
              <a:pPr/>
              <a:t>13</a:t>
            </a:fld>
            <a:endParaRPr lang="en-US" altLang="en-US">
              <a:latin typeface="Arial" panose="020B0604020202020204" pitchFamily="34" charset="0"/>
              <a:ea typeface="MS PGothic" panose="020B0600070205080204" pitchFamily="34" charset="-128"/>
            </a:endParaRPr>
          </a:p>
        </p:txBody>
      </p:sp>
      <p:sp>
        <p:nvSpPr>
          <p:cNvPr id="31747" name="Rectangle 2">
            <a:extLst>
              <a:ext uri="{FF2B5EF4-FFF2-40B4-BE49-F238E27FC236}">
                <a16:creationId xmlns:a16="http://schemas.microsoft.com/office/drawing/2014/main" id="{E4347214-228D-BF63-C7DA-81E834F875B6}"/>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C1100B2D-C642-C6B1-B07A-468DCABB79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199DD01-7D36-ECB5-BE66-08621EB20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CC649A47-1ECF-DD41-B8ED-5401E0E08C61}" type="slidenum">
              <a:rPr lang="en-US" altLang="en-US" smtClean="0">
                <a:latin typeface="Arial" panose="020B0604020202020204" pitchFamily="34" charset="0"/>
                <a:ea typeface="MS PGothic" panose="020B0600070205080204" pitchFamily="34" charset="-128"/>
              </a:rPr>
              <a:pPr/>
              <a:t>14</a:t>
            </a:fld>
            <a:endParaRPr lang="en-US" altLang="en-US">
              <a:latin typeface="Arial" panose="020B0604020202020204" pitchFamily="34" charset="0"/>
              <a:ea typeface="MS PGothic" panose="020B0600070205080204" pitchFamily="34" charset="-128"/>
            </a:endParaRPr>
          </a:p>
        </p:txBody>
      </p:sp>
      <p:sp>
        <p:nvSpPr>
          <p:cNvPr id="29699" name="Rectangle 2">
            <a:extLst>
              <a:ext uri="{FF2B5EF4-FFF2-40B4-BE49-F238E27FC236}">
                <a16:creationId xmlns:a16="http://schemas.microsoft.com/office/drawing/2014/main" id="{D210EE82-99BC-9104-DED6-9B628668ADAD}"/>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B061FC9D-1767-6D8F-6E57-B86EDC53D7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15</a:t>
            </a:fld>
            <a:endParaRPr lang="en-US" altLang="en-US"/>
          </a:p>
        </p:txBody>
      </p:sp>
    </p:spTree>
    <p:extLst>
      <p:ext uri="{BB962C8B-B14F-4D97-AF65-F5344CB8AC3E}">
        <p14:creationId xmlns:p14="http://schemas.microsoft.com/office/powerpoint/2010/main" val="45823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E2066E3-A826-A060-E690-082E66F80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C970842F-9B96-B740-85FB-0D6C655F513B}" type="slidenum">
              <a:rPr lang="en-US" altLang="en-US" smtClean="0">
                <a:latin typeface="Arial" panose="020B0604020202020204" pitchFamily="34" charset="0"/>
              </a:rPr>
              <a:pPr/>
              <a:t>16</a:t>
            </a:fld>
            <a:endParaRPr lang="en-US" altLang="en-US">
              <a:latin typeface="Arial" panose="020B0604020202020204" pitchFamily="34" charset="0"/>
            </a:endParaRPr>
          </a:p>
        </p:txBody>
      </p:sp>
      <p:sp>
        <p:nvSpPr>
          <p:cNvPr id="18435" name="Rectangle 2">
            <a:extLst>
              <a:ext uri="{FF2B5EF4-FFF2-40B4-BE49-F238E27FC236}">
                <a16:creationId xmlns:a16="http://schemas.microsoft.com/office/drawing/2014/main" id="{A6AAF4AD-546A-95BF-453F-6FA44DBDB881}"/>
              </a:ext>
            </a:extLst>
          </p:cNvPr>
          <p:cNvSpPr>
            <a:spLocks noGrp="1" noRot="1" noChangeAspect="1" noChangeArrowheads="1" noTextEdit="1"/>
          </p:cNvSpPr>
          <p:nvPr>
            <p:ph type="sldImg"/>
          </p:nvPr>
        </p:nvSpPr>
        <p:spPr>
          <a:xfrm>
            <a:off x="-223838" y="581025"/>
            <a:ext cx="6091238" cy="3427413"/>
          </a:xfrm>
          <a:ln/>
        </p:spPr>
      </p:sp>
      <p:sp>
        <p:nvSpPr>
          <p:cNvPr id="18436" name="Rectangle 3">
            <a:extLst>
              <a:ext uri="{FF2B5EF4-FFF2-40B4-BE49-F238E27FC236}">
                <a16:creationId xmlns:a16="http://schemas.microsoft.com/office/drawing/2014/main" id="{4EBCCEBB-86D5-E770-7697-233C90A21C44}"/>
              </a:ext>
            </a:extLst>
          </p:cNvPr>
          <p:cNvSpPr>
            <a:spLocks noGrp="1" noChangeArrowheads="1"/>
          </p:cNvSpPr>
          <p:nvPr>
            <p:ph type="body" idx="1"/>
          </p:nvPr>
        </p:nvSpPr>
        <p:spPr>
          <a:xfrm>
            <a:off x="357188" y="4281488"/>
            <a:ext cx="4930775" cy="2757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lvl="2" eaLnBrk="1" hangingPunct="1">
              <a:lnSpc>
                <a:spcPct val="90000"/>
              </a:lnSpc>
            </a:pPr>
            <a:r>
              <a:rPr lang="en-US" altLang="en-US" dirty="0"/>
              <a:t>As in many other types of cancer, an increased understanding of the molecular and genetic bases of cancer has improved the understanding of RCC.  In recent years, scientists have identified cellular pathways relevant to RCC, and they have discovered the roles of vascular endothelial growth factor (VDGF) and its receptor, platelet-derived growth factor (PDGF) and its receptor, the Ras signaling pathway, and the mammalian target of rapamycin (mTOR).</a:t>
            </a:r>
            <a:r>
              <a:rPr lang="en-US" altLang="en-US" baseline="30000" dirty="0"/>
              <a:t>1,2</a:t>
            </a:r>
            <a:r>
              <a:rPr lang="en-US" altLang="en-US" dirty="0"/>
              <a:t>  </a:t>
            </a:r>
          </a:p>
          <a:p>
            <a:pPr marL="227013" lvl="2" eaLnBrk="1" hangingPunct="1">
              <a:lnSpc>
                <a:spcPct val="90000"/>
              </a:lnSpc>
            </a:pPr>
            <a:endParaRPr lang="en-US" altLang="en-US" dirty="0"/>
          </a:p>
          <a:p>
            <a:pPr marL="227013" lvl="2" eaLnBrk="1" hangingPunct="1">
              <a:lnSpc>
                <a:spcPct val="90000"/>
              </a:lnSpc>
            </a:pPr>
            <a:r>
              <a:rPr lang="en-US" altLang="en-US" dirty="0"/>
              <a:t>These new understandings have led, in turn, to the development of targeted agents applicable to RCC.  Three new agents now have FDA approval: the tyrosine kinase inhibitors sorafenib (Nexavar</a:t>
            </a:r>
            <a:r>
              <a:rPr lang="en-US" altLang="en-US" baseline="30000" dirty="0">
                <a:cs typeface="Times New Roman" panose="02020603050405020304" pitchFamily="18" charset="0"/>
              </a:rPr>
              <a:t>®</a:t>
            </a:r>
            <a:r>
              <a:rPr lang="en-US" altLang="en-US" dirty="0"/>
              <a:t>, Bayer Pharmaceuticals)</a:t>
            </a:r>
            <a:r>
              <a:rPr lang="en-US" altLang="en-US" baseline="30000" dirty="0"/>
              <a:t>3</a:t>
            </a:r>
            <a:r>
              <a:rPr lang="en-US" altLang="en-US" dirty="0"/>
              <a:t> and sunitinib (</a:t>
            </a:r>
            <a:r>
              <a:rPr lang="en-US" altLang="en-US" dirty="0" err="1"/>
              <a:t>Sutent</a:t>
            </a:r>
            <a:r>
              <a:rPr lang="en-US" altLang="en-US" baseline="30000" dirty="0">
                <a:cs typeface="Times New Roman" panose="02020603050405020304" pitchFamily="18" charset="0"/>
              </a:rPr>
              <a:t>®</a:t>
            </a:r>
            <a:r>
              <a:rPr lang="en-US" altLang="en-US" dirty="0"/>
              <a:t>, Pfizer)</a:t>
            </a:r>
            <a:r>
              <a:rPr lang="en-US" altLang="en-US" baseline="30000" dirty="0"/>
              <a:t>4</a:t>
            </a:r>
            <a:r>
              <a:rPr lang="en-US" altLang="en-US" dirty="0"/>
              <a:t> and the mTOR inhibitor temsirolimus (TORISEL</a:t>
            </a:r>
            <a:r>
              <a:rPr lang="en-US" altLang="en-US" baseline="30000" dirty="0">
                <a:cs typeface="Times New Roman" panose="02020603050405020304" pitchFamily="18" charset="0"/>
              </a:rPr>
              <a:t>™</a:t>
            </a:r>
            <a:r>
              <a:rPr lang="en-US" altLang="en-US" dirty="0">
                <a:cs typeface="Times New Roman" panose="02020603050405020304" pitchFamily="18" charset="0"/>
              </a:rPr>
              <a:t>, Wyeth Pharmaceuticals).</a:t>
            </a:r>
            <a:r>
              <a:rPr lang="en-US" altLang="en-US" baseline="30000" dirty="0"/>
              <a:t>5</a:t>
            </a:r>
            <a:r>
              <a:rPr lang="en-US" altLang="en-US" dirty="0">
                <a:cs typeface="Times New Roman" panose="02020603050405020304" pitchFamily="18" charset="0"/>
              </a:rPr>
              <a:t>  Another agent, bevacizumab (Avastin</a:t>
            </a:r>
            <a:r>
              <a:rPr lang="en-US" altLang="en-US" baseline="30000" dirty="0">
                <a:cs typeface="Times New Roman" panose="02020603050405020304" pitchFamily="18" charset="0"/>
              </a:rPr>
              <a:t>®</a:t>
            </a:r>
            <a:r>
              <a:rPr lang="en-US" altLang="en-US" dirty="0">
                <a:cs typeface="Times New Roman" panose="02020603050405020304" pitchFamily="18" charset="0"/>
              </a:rPr>
              <a:t>, Genentech), which is a monoclonal antibody that targets VEGF, is in clinical trials in RCC but not approved for use.</a:t>
            </a:r>
            <a:r>
              <a:rPr lang="en-US" altLang="en-US" baseline="30000" dirty="0"/>
              <a:t>6</a:t>
            </a:r>
            <a:endParaRPr lang="en-US" altLang="en-US" dirty="0"/>
          </a:p>
          <a:p>
            <a:pPr marL="227013" lvl="2" eaLnBrk="1" hangingPunct="1">
              <a:lnSpc>
                <a:spcPct val="90000"/>
              </a:lnSpc>
            </a:pPr>
            <a:endParaRPr lang="en-US" altLang="en-US" dirty="0"/>
          </a:p>
          <a:p>
            <a:pPr marL="227013" lvl="2" eaLnBrk="1" hangingPunct="1">
              <a:lnSpc>
                <a:spcPct val="90000"/>
              </a:lnSpc>
            </a:pPr>
            <a:endParaRPr lang="en-US" altLang="en-US" dirty="0"/>
          </a:p>
          <a:p>
            <a:pPr marL="227013" lvl="2" eaLnBrk="1" hangingPunct="1">
              <a:lnSpc>
                <a:spcPct val="90000"/>
              </a:lnSpc>
            </a:pPr>
            <a:endParaRPr lang="en-US" altLang="en-US" dirty="0"/>
          </a:p>
          <a:p>
            <a:pPr marL="227013" lvl="2" eaLnBrk="1" hangingPunct="1">
              <a:lnSpc>
                <a:spcPct val="90000"/>
              </a:lnSpc>
            </a:pPr>
            <a:endParaRPr lang="en-US" altLang="en-US" dirty="0"/>
          </a:p>
          <a:p>
            <a:pPr marL="227013" lvl="2" eaLnBrk="1" hangingPunct="1">
              <a:lnSpc>
                <a:spcPct val="90000"/>
              </a:lnSpc>
            </a:pPr>
            <a:endParaRPr lang="en-US" altLang="en-US" dirty="0"/>
          </a:p>
        </p:txBody>
      </p:sp>
      <p:sp>
        <p:nvSpPr>
          <p:cNvPr id="18437" name="Rectangle 4">
            <a:extLst>
              <a:ext uri="{FF2B5EF4-FFF2-40B4-BE49-F238E27FC236}">
                <a16:creationId xmlns:a16="http://schemas.microsoft.com/office/drawing/2014/main" id="{540D05D9-FE09-820B-0893-EE0FEADCEBAA}"/>
              </a:ext>
            </a:extLst>
          </p:cNvPr>
          <p:cNvSpPr>
            <a:spLocks noChangeArrowheads="1"/>
          </p:cNvSpPr>
          <p:nvPr/>
        </p:nvSpPr>
        <p:spPr bwMode="auto">
          <a:xfrm>
            <a:off x="736600" y="7354888"/>
            <a:ext cx="545941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5" tIns="44841" rIns="89685" bIns="44841">
            <a:spAutoFit/>
          </a:bodyPr>
          <a:lstStyle>
            <a:lvl1pPr marL="217488" indent="-217488" defTabSz="896938">
              <a:defRPr>
                <a:solidFill>
                  <a:schemeClr val="tx1"/>
                </a:solidFill>
                <a:latin typeface="Times New Roman" panose="02020603050405020304" pitchFamily="18" charset="0"/>
              </a:defRPr>
            </a:lvl1pPr>
            <a:lvl2pPr marL="742950" indent="-285750" defTabSz="896938">
              <a:defRPr>
                <a:solidFill>
                  <a:schemeClr val="tx1"/>
                </a:solidFill>
                <a:latin typeface="Times New Roman" panose="02020603050405020304" pitchFamily="18" charset="0"/>
              </a:defRPr>
            </a:lvl2pPr>
            <a:lvl3pPr marL="1143000" indent="-228600" defTabSz="896938">
              <a:defRPr>
                <a:solidFill>
                  <a:schemeClr val="tx1"/>
                </a:solidFill>
                <a:latin typeface="Times New Roman" panose="02020603050405020304" pitchFamily="18" charset="0"/>
              </a:defRPr>
            </a:lvl3pPr>
            <a:lvl4pPr marL="1600200" indent="-228600" defTabSz="896938">
              <a:defRPr>
                <a:solidFill>
                  <a:schemeClr val="tx1"/>
                </a:solidFill>
                <a:latin typeface="Times New Roman" panose="02020603050405020304" pitchFamily="18" charset="0"/>
              </a:defRPr>
            </a:lvl4pPr>
            <a:lvl5pPr marL="2057400" indent="-228600" defTabSz="896938">
              <a:defRPr>
                <a:solidFill>
                  <a:schemeClr val="tx1"/>
                </a:solidFill>
                <a:latin typeface="Times New Roman" panose="02020603050405020304" pitchFamily="18" charset="0"/>
              </a:defRPr>
            </a:lvl5pPr>
            <a:lvl6pPr marL="2514600" indent="-228600" defTabSz="8969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969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969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96938"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sv-SE" altLang="en-US" sz="1000" b="1"/>
              <a:t>References:</a:t>
            </a:r>
          </a:p>
          <a:p>
            <a:pPr eaLnBrk="1" hangingPunct="1">
              <a:buFontTx/>
              <a:buAutoNum type="arabicPeriod"/>
            </a:pPr>
            <a:r>
              <a:rPr lang="en-US" altLang="en-US" sz="1000"/>
              <a:t>Kaelin WG Jr. The molecular basis of the VHL hereditary cancer syndrome. </a:t>
            </a:r>
            <a:r>
              <a:rPr lang="en-US" altLang="en-US" sz="1000" i="1"/>
              <a:t>N Rev Cancer, </a:t>
            </a:r>
            <a:r>
              <a:rPr lang="en-US" altLang="en-US" sz="1000"/>
              <a:t>2002;2(9):673-682.</a:t>
            </a:r>
          </a:p>
          <a:p>
            <a:r>
              <a:rPr lang="en-US" altLang="en-US" sz="1000"/>
              <a:t>2. 	Cohen HT, McGovern FJ. Renal-cell carcinoma. </a:t>
            </a:r>
            <a:r>
              <a:rPr lang="en-US" altLang="en-US" sz="1000" i="1"/>
              <a:t>N Engl J Med.</a:t>
            </a:r>
            <a:r>
              <a:rPr lang="en-US" altLang="en-US" sz="1000"/>
              <a:t> 2005;353:2477-2490.</a:t>
            </a:r>
          </a:p>
          <a:p>
            <a:pPr eaLnBrk="1" hangingPunct="1"/>
            <a:r>
              <a:rPr lang="en-US" altLang="en-US" sz="1000"/>
              <a:t>3.	Nexavar (sorafenib tosylate) [package insert]. West Haven, CT: Bayer HealthCare/Onyx Pharmaceuticals;2007.</a:t>
            </a:r>
          </a:p>
          <a:p>
            <a:pPr eaLnBrk="1" hangingPunct="1"/>
            <a:r>
              <a:rPr lang="en-US" altLang="en-US" sz="1000"/>
              <a:t>4.	Sutent (sunitinib malate) [package insert]. New York: Pfizer Labs;2007.</a:t>
            </a:r>
          </a:p>
          <a:p>
            <a:pPr eaLnBrk="1" hangingPunct="1"/>
            <a:r>
              <a:rPr lang="en-US" altLang="en-US" sz="1000"/>
              <a:t>5.	TORISEL (temsirolimus) [package insert]. Madison, NJ: Wyeth Pharmaceuticals;2007.</a:t>
            </a:r>
          </a:p>
          <a:p>
            <a:pPr eaLnBrk="1" hangingPunct="1"/>
            <a:r>
              <a:rPr lang="en-US" altLang="en-US" sz="1000"/>
              <a:t>6.	Avastin (bevacizumab) [package insert]. South San Francisco, CA: Genentech;2006.</a:t>
            </a:r>
          </a:p>
        </p:txBody>
      </p:sp>
      <p:sp>
        <p:nvSpPr>
          <p:cNvPr id="18438" name="Rectangle 5">
            <a:extLst>
              <a:ext uri="{FF2B5EF4-FFF2-40B4-BE49-F238E27FC236}">
                <a16:creationId xmlns:a16="http://schemas.microsoft.com/office/drawing/2014/main" id="{02993E0D-9788-68EA-B911-534926856142}"/>
              </a:ext>
            </a:extLst>
          </p:cNvPr>
          <p:cNvSpPr>
            <a:spLocks noChangeArrowheads="1"/>
          </p:cNvSpPr>
          <p:nvPr/>
        </p:nvSpPr>
        <p:spPr bwMode="auto">
          <a:xfrm>
            <a:off x="5054600" y="1450975"/>
            <a:ext cx="151923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1/Kaelin/673/A</a:t>
            </a:r>
          </a:p>
          <a:p>
            <a:endParaRPr lang="en-US" altLang="en-US" sz="1000"/>
          </a:p>
          <a:p>
            <a:endParaRPr lang="en-US" altLang="en-US" sz="1000"/>
          </a:p>
          <a:p>
            <a:endParaRPr lang="en-US" altLang="en-US" sz="1000"/>
          </a:p>
          <a:p>
            <a:endParaRPr lang="en-US" altLang="en-US" sz="1000"/>
          </a:p>
          <a:p>
            <a:r>
              <a:rPr lang="en-US" altLang="en-US" sz="1000"/>
              <a:t>2/ Cohen, McGovern/2482-2483, Fig. 4; 2487/B; 2486/Table 2</a:t>
            </a:r>
            <a:endParaRPr lang="en-US" altLang="en-US" sz="2100" b="1">
              <a:solidFill>
                <a:schemeClr val="accent2"/>
              </a:solidFill>
            </a:endParaRPr>
          </a:p>
        </p:txBody>
      </p:sp>
      <p:sp>
        <p:nvSpPr>
          <p:cNvPr id="18439" name="Rectangle 6">
            <a:extLst>
              <a:ext uri="{FF2B5EF4-FFF2-40B4-BE49-F238E27FC236}">
                <a16:creationId xmlns:a16="http://schemas.microsoft.com/office/drawing/2014/main" id="{74BF24CC-105D-5915-886E-6A5A7BBA9497}"/>
              </a:ext>
            </a:extLst>
          </p:cNvPr>
          <p:cNvSpPr>
            <a:spLocks noChangeArrowheads="1"/>
          </p:cNvSpPr>
          <p:nvPr/>
        </p:nvSpPr>
        <p:spPr bwMode="auto">
          <a:xfrm>
            <a:off x="5216525" y="4572000"/>
            <a:ext cx="151606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1/Kaelin/673/A</a:t>
            </a:r>
          </a:p>
          <a:p>
            <a:endParaRPr lang="en-US" altLang="en-US" sz="1000"/>
          </a:p>
          <a:p>
            <a:r>
              <a:rPr lang="en-US" altLang="en-US" sz="1000"/>
              <a:t>2/ Cohen, McGovern/2482-2483, Fig. 4; 2487/B; 2486/Table 2</a:t>
            </a:r>
            <a:endParaRPr lang="en-US" altLang="en-US" sz="2100" b="1">
              <a:solidFill>
                <a:schemeClr val="accent2"/>
              </a:solidFill>
            </a:endParaRPr>
          </a:p>
        </p:txBody>
      </p:sp>
      <p:sp>
        <p:nvSpPr>
          <p:cNvPr id="18440" name="Rectangle 7">
            <a:extLst>
              <a:ext uri="{FF2B5EF4-FFF2-40B4-BE49-F238E27FC236}">
                <a16:creationId xmlns:a16="http://schemas.microsoft.com/office/drawing/2014/main" id="{7DA82006-0AFD-7FF4-47AC-7D2A91143E88}"/>
              </a:ext>
            </a:extLst>
          </p:cNvPr>
          <p:cNvSpPr>
            <a:spLocks noChangeArrowheads="1"/>
          </p:cNvSpPr>
          <p:nvPr/>
        </p:nvSpPr>
        <p:spPr bwMode="auto">
          <a:xfrm>
            <a:off x="5216525" y="5588000"/>
            <a:ext cx="15160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3/Nexavar PI/6/A</a:t>
            </a:r>
          </a:p>
          <a:p>
            <a:r>
              <a:rPr lang="en-US" altLang="en-US" sz="1000"/>
              <a:t>4/Sutent PI/1/A</a:t>
            </a:r>
          </a:p>
          <a:p>
            <a:r>
              <a:rPr lang="en-US" altLang="en-US" sz="1000"/>
              <a:t>5/ TORISEL PI/1/A-1</a:t>
            </a:r>
          </a:p>
          <a:p>
            <a:r>
              <a:rPr lang="en-US" altLang="en-US" sz="1000"/>
              <a:t>6/Avastin PI/11/A</a:t>
            </a:r>
            <a:endParaRPr lang="en-US" altLang="en-US" sz="2100" b="1">
              <a:solidFill>
                <a:schemeClr val="accent2"/>
              </a:solidFill>
            </a:endParaRPr>
          </a:p>
        </p:txBody>
      </p:sp>
    </p:spTree>
    <p:extLst>
      <p:ext uri="{BB962C8B-B14F-4D97-AF65-F5344CB8AC3E}">
        <p14:creationId xmlns:p14="http://schemas.microsoft.com/office/powerpoint/2010/main" val="2539252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B4D3D0-280C-8F4F-9B55-2994D9ED5CAE}" type="slidenum">
              <a:rPr lang="en-US" smtClean="0"/>
              <a:t>17</a:t>
            </a:fld>
            <a:endParaRPr lang="en-US"/>
          </a:p>
        </p:txBody>
      </p:sp>
    </p:spTree>
    <p:extLst>
      <p:ext uri="{BB962C8B-B14F-4D97-AF65-F5344CB8AC3E}">
        <p14:creationId xmlns:p14="http://schemas.microsoft.com/office/powerpoint/2010/main" val="1742792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B4D3D0-280C-8F4F-9B55-2994D9ED5CAE}" type="slidenum">
              <a:rPr lang="en-US" smtClean="0"/>
              <a:t>18</a:t>
            </a:fld>
            <a:endParaRPr lang="en-US"/>
          </a:p>
        </p:txBody>
      </p:sp>
    </p:spTree>
    <p:extLst>
      <p:ext uri="{BB962C8B-B14F-4D97-AF65-F5344CB8AC3E}">
        <p14:creationId xmlns:p14="http://schemas.microsoft.com/office/powerpoint/2010/main" val="475553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19</a:t>
            </a:fld>
            <a:endParaRPr lang="en-US" altLang="en-US"/>
          </a:p>
        </p:txBody>
      </p:sp>
    </p:spTree>
    <p:extLst>
      <p:ext uri="{BB962C8B-B14F-4D97-AF65-F5344CB8AC3E}">
        <p14:creationId xmlns:p14="http://schemas.microsoft.com/office/powerpoint/2010/main" val="310144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2</a:t>
            </a:fld>
            <a:endParaRPr lang="en-US" altLang="en-US"/>
          </a:p>
        </p:txBody>
      </p:sp>
    </p:spTree>
    <p:extLst>
      <p:ext uri="{BB962C8B-B14F-4D97-AF65-F5344CB8AC3E}">
        <p14:creationId xmlns:p14="http://schemas.microsoft.com/office/powerpoint/2010/main" val="1157947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20</a:t>
            </a:fld>
            <a:endParaRPr lang="en-US" altLang="en-US"/>
          </a:p>
        </p:txBody>
      </p:sp>
    </p:spTree>
    <p:extLst>
      <p:ext uri="{BB962C8B-B14F-4D97-AF65-F5344CB8AC3E}">
        <p14:creationId xmlns:p14="http://schemas.microsoft.com/office/powerpoint/2010/main" val="1855716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21</a:t>
            </a:fld>
            <a:endParaRPr lang="en-US" altLang="en-US"/>
          </a:p>
        </p:txBody>
      </p:sp>
    </p:spTree>
    <p:extLst>
      <p:ext uri="{BB962C8B-B14F-4D97-AF65-F5344CB8AC3E}">
        <p14:creationId xmlns:p14="http://schemas.microsoft.com/office/powerpoint/2010/main" val="526035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22</a:t>
            </a:fld>
            <a:endParaRPr lang="en-US" altLang="en-US"/>
          </a:p>
        </p:txBody>
      </p:sp>
    </p:spTree>
    <p:extLst>
      <p:ext uri="{BB962C8B-B14F-4D97-AF65-F5344CB8AC3E}">
        <p14:creationId xmlns:p14="http://schemas.microsoft.com/office/powerpoint/2010/main" val="3866892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0D3C5A2-1B0D-752D-D0F7-41F605AF00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DCAD4F7C-2DD3-C34D-B472-3DD17CB7F1DB}" type="slidenum">
              <a:rPr lang="en-US" altLang="en-US" smtClean="0">
                <a:latin typeface="Arial" panose="020B0604020202020204" pitchFamily="34" charset="0"/>
              </a:rPr>
              <a:pPr/>
              <a:t>23</a:t>
            </a:fld>
            <a:endParaRPr lang="en-US" altLang="en-US">
              <a:latin typeface="Arial" panose="020B0604020202020204" pitchFamily="34" charset="0"/>
            </a:endParaRPr>
          </a:p>
        </p:txBody>
      </p:sp>
      <p:sp>
        <p:nvSpPr>
          <p:cNvPr id="53251" name="Rectangle 2">
            <a:extLst>
              <a:ext uri="{FF2B5EF4-FFF2-40B4-BE49-F238E27FC236}">
                <a16:creationId xmlns:a16="http://schemas.microsoft.com/office/drawing/2014/main" id="{1617DD12-79E1-3187-56D5-C65A65BCB55C}"/>
              </a:ext>
            </a:extLst>
          </p:cNvPr>
          <p:cNvSpPr>
            <a:spLocks noGrp="1" noRot="1" noChangeAspect="1" noChangeArrowheads="1" noTextEdit="1"/>
          </p:cNvSpPr>
          <p:nvPr>
            <p:ph type="sldImg"/>
          </p:nvPr>
        </p:nvSpPr>
        <p:spPr>
          <a:xfrm>
            <a:off x="382588" y="684213"/>
            <a:ext cx="6096000" cy="3429000"/>
          </a:xfrm>
          <a:ln/>
        </p:spPr>
      </p:sp>
      <p:sp>
        <p:nvSpPr>
          <p:cNvPr id="53252" name="Rectangle 3">
            <a:extLst>
              <a:ext uri="{FF2B5EF4-FFF2-40B4-BE49-F238E27FC236}">
                <a16:creationId xmlns:a16="http://schemas.microsoft.com/office/drawing/2014/main" id="{F89C0D27-4D1C-D3EE-7CDD-6B3FBD9A5FFF}"/>
              </a:ext>
            </a:extLst>
          </p:cNvPr>
          <p:cNvSpPr>
            <a:spLocks noGrp="1" noChangeArrowheads="1"/>
          </p:cNvSpPr>
          <p:nvPr>
            <p:ph type="body" idx="1"/>
          </p:nvPr>
        </p:nvSpPr>
        <p:spPr>
          <a:xfrm>
            <a:off x="731838" y="4122738"/>
            <a:ext cx="5849937"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90" tIns="47845" rIns="95690" bIns="47845"/>
          <a:lstStyle/>
          <a:p>
            <a:pPr marL="112713" indent="-112713" eaLnBrk="1" hangingPunct="1">
              <a:tabLst>
                <a:tab pos="112713" algn="l"/>
              </a:tabLst>
            </a:pPr>
            <a:r>
              <a:rPr lang="en-US" altLang="en-US" sz="1000" b="1" dirty="0"/>
              <a:t>References </a:t>
            </a:r>
          </a:p>
          <a:p>
            <a:pPr marL="112713" indent="-112713" eaLnBrk="1" hangingPunct="1">
              <a:tabLst>
                <a:tab pos="112713" algn="l"/>
              </a:tabLst>
            </a:pPr>
            <a:r>
              <a:rPr lang="en-US" altLang="en-US" sz="1000" dirty="0"/>
              <a:t>Rieger PT, Green M, Murray JL. Monoclonal antibodies: applications in solid tumors and other diseases. In: Rieger PT, ed. </a:t>
            </a:r>
            <a:r>
              <a:rPr lang="en-US" altLang="en-US" sz="1000" i="1" dirty="0"/>
              <a:t>Biotherapy: A Comprehensive Overview</a:t>
            </a:r>
            <a:r>
              <a:rPr lang="en-US" altLang="en-US" sz="1000" dirty="0"/>
              <a:t>. 2</a:t>
            </a:r>
            <a:r>
              <a:rPr lang="en-US" altLang="en-US" sz="1000" baseline="30000" dirty="0"/>
              <a:t>nd</a:t>
            </a:r>
            <a:r>
              <a:rPr lang="en-US" altLang="en-US" sz="1000" dirty="0"/>
              <a:t> ed. Sudbury, MA: Jones and Bartlett Publishers; 2001:13, 317-357.</a:t>
            </a:r>
          </a:p>
          <a:p>
            <a:pPr marL="112713" indent="-112713" eaLnBrk="1" hangingPunct="1">
              <a:tabLst>
                <a:tab pos="112713" algn="l"/>
              </a:tabLst>
            </a:pPr>
            <a:r>
              <a:rPr lang="en-US" altLang="en-US" sz="1000" dirty="0"/>
              <a:t>Ross JS et al. </a:t>
            </a:r>
            <a:r>
              <a:rPr lang="en-US" altLang="en-US" sz="1000" i="1" dirty="0"/>
              <a:t>Am J Clin </a:t>
            </a:r>
            <a:r>
              <a:rPr lang="en-US" altLang="en-US" sz="1000" i="1" dirty="0" err="1"/>
              <a:t>Pathol</a:t>
            </a:r>
            <a:r>
              <a:rPr lang="en-US" altLang="en-US" sz="1000" dirty="0"/>
              <a:t>. 2003;119(4):472-485.</a:t>
            </a:r>
          </a:p>
          <a:p>
            <a:pPr marL="112713" indent="-112713" eaLnBrk="1" hangingPunct="1">
              <a:lnSpc>
                <a:spcPct val="90000"/>
              </a:lnSpc>
              <a:tabLst>
                <a:tab pos="112713" algn="l"/>
              </a:tabLst>
            </a:pPr>
            <a:endParaRPr lang="en-US" altLang="en-US" sz="1000" dirty="0"/>
          </a:p>
        </p:txBody>
      </p:sp>
    </p:spTree>
    <p:extLst>
      <p:ext uri="{BB962C8B-B14F-4D97-AF65-F5344CB8AC3E}">
        <p14:creationId xmlns:p14="http://schemas.microsoft.com/office/powerpoint/2010/main" val="3047236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24</a:t>
            </a:fld>
            <a:endParaRPr lang="en-US" altLang="en-US"/>
          </a:p>
        </p:txBody>
      </p:sp>
    </p:spTree>
    <p:extLst>
      <p:ext uri="{BB962C8B-B14F-4D97-AF65-F5344CB8AC3E}">
        <p14:creationId xmlns:p14="http://schemas.microsoft.com/office/powerpoint/2010/main" val="3492697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DD2EEBB-5A74-385A-C20B-A039E8E46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D85EEF88-ED9A-E943-BBD3-9511FCB3D9B5}" type="slidenum">
              <a:rPr lang="en-US" altLang="en-US" smtClean="0">
                <a:latin typeface="Arial" panose="020B0604020202020204" pitchFamily="34" charset="0"/>
              </a:rPr>
              <a:pPr/>
              <a:t>25</a:t>
            </a:fld>
            <a:endParaRPr lang="en-US" altLang="en-US">
              <a:latin typeface="Arial" panose="020B0604020202020204" pitchFamily="34" charset="0"/>
            </a:endParaRPr>
          </a:p>
        </p:txBody>
      </p:sp>
      <p:sp>
        <p:nvSpPr>
          <p:cNvPr id="55299" name="Rectangle 2">
            <a:extLst>
              <a:ext uri="{FF2B5EF4-FFF2-40B4-BE49-F238E27FC236}">
                <a16:creationId xmlns:a16="http://schemas.microsoft.com/office/drawing/2014/main" id="{E10919AF-4BF6-1C6E-049C-1F60C3A682FC}"/>
              </a:ext>
            </a:extLst>
          </p:cNvPr>
          <p:cNvSpPr>
            <a:spLocks noGrp="1" noRot="1" noChangeAspect="1" noChangeArrowheads="1" noTextEdit="1"/>
          </p:cNvSpPr>
          <p:nvPr>
            <p:ph type="sldImg"/>
          </p:nvPr>
        </p:nvSpPr>
        <p:spPr>
          <a:xfrm>
            <a:off x="382588" y="684213"/>
            <a:ext cx="6096000" cy="3429000"/>
          </a:xfrm>
          <a:ln/>
        </p:spPr>
      </p:sp>
      <p:sp>
        <p:nvSpPr>
          <p:cNvPr id="55300" name="Rectangle 3">
            <a:extLst>
              <a:ext uri="{FF2B5EF4-FFF2-40B4-BE49-F238E27FC236}">
                <a16:creationId xmlns:a16="http://schemas.microsoft.com/office/drawing/2014/main" id="{4AB04D7A-F3C2-3B62-8C63-6B7704DDF919}"/>
              </a:ext>
            </a:extLst>
          </p:cNvPr>
          <p:cNvSpPr>
            <a:spLocks noGrp="1" noChangeArrowheads="1"/>
          </p:cNvSpPr>
          <p:nvPr>
            <p:ph type="body" idx="1"/>
          </p:nvPr>
        </p:nvSpPr>
        <p:spPr>
          <a:xfrm>
            <a:off x="492125" y="4291013"/>
            <a:ext cx="6157913" cy="4505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33" tIns="47867" rIns="95733" bIns="47867"/>
          <a:lstStyle/>
          <a:p>
            <a:pPr marL="227013" indent="-112713" eaLnBrk="1" hangingPunct="1">
              <a:lnSpc>
                <a:spcPct val="95000"/>
              </a:lnSpc>
            </a:pPr>
            <a:r>
              <a:rPr lang="en-US" altLang="en-US" sz="1000" b="1"/>
              <a:t>Talking Points</a:t>
            </a:r>
            <a:r>
              <a:rPr lang="en-US" altLang="en-US" sz="1000"/>
              <a:t>  </a:t>
            </a:r>
          </a:p>
          <a:p>
            <a:pPr marL="227013" indent="-112713" eaLnBrk="1" hangingPunct="1">
              <a:lnSpc>
                <a:spcPct val="95000"/>
              </a:lnSpc>
              <a:buFontTx/>
              <a:buChar char="•"/>
            </a:pPr>
            <a:r>
              <a:rPr lang="en-US" altLang="en-US" sz="1000"/>
              <a:t>There are several members of the mammalian VEGF family: VEGF-A (VEGF), VEGF-B, VEGF-C, VEGF-D, and placental growth factor. Alternative splicing of a single VEGF mRNA transcript results in several isoforms, with sizes of 121, 145, 165, 189, and 206 amino acids.</a:t>
            </a:r>
            <a:r>
              <a:rPr lang="en-US" altLang="en-US" sz="1000" baseline="30000"/>
              <a:t>1</a:t>
            </a:r>
          </a:p>
          <a:p>
            <a:pPr marL="227013" indent="-112713" eaLnBrk="1" hangingPunct="1">
              <a:lnSpc>
                <a:spcPct val="95000"/>
              </a:lnSpc>
              <a:buFontTx/>
              <a:buChar char="•"/>
            </a:pPr>
            <a:r>
              <a:rPr lang="en-US" altLang="en-US" sz="1000"/>
              <a:t>In the adult, VEGF mediates physiologic angiogenesis during the female reproductive cycle in the uterus, ovary, and breast; in wound healing; in bone repair, and in skeletal muscle in response to exercise.</a:t>
            </a:r>
            <a:r>
              <a:rPr lang="en-US" altLang="en-US" sz="1000" baseline="30000"/>
              <a:t>1</a:t>
            </a:r>
            <a:r>
              <a:rPr lang="en-US" altLang="en-US" sz="1000"/>
              <a:t> Thus, VEGF has effects on quiescent vasculature, which is important in regards to the adverse events that occur with anti-VEGF therapy.   </a:t>
            </a:r>
          </a:p>
          <a:p>
            <a:pPr marL="227013" indent="-112713" eaLnBrk="1" hangingPunct="1">
              <a:lnSpc>
                <a:spcPct val="95000"/>
              </a:lnSpc>
              <a:buFontTx/>
              <a:buChar char="•"/>
            </a:pPr>
            <a:r>
              <a:rPr lang="en-US" altLang="en-US" sz="1000"/>
              <a:t>Members of the VEGF ligand family bind with high-affinity and in a specific manner to three different receptor tyrosine kinases: VEGFR1, VEGFR2, and VEGFR3. All VEGF-A isoforms bind to both VEGFR1 and VEGFR2, which are co-expressed in the vascular endothelium.</a:t>
            </a:r>
            <a:r>
              <a:rPr lang="en-US" altLang="en-US" sz="1000" baseline="30000"/>
              <a:t>2,3 </a:t>
            </a:r>
          </a:p>
          <a:p>
            <a:pPr marL="227013" indent="-112713" eaLnBrk="1" hangingPunct="1">
              <a:lnSpc>
                <a:spcPct val="95000"/>
              </a:lnSpc>
              <a:buFontTx/>
              <a:buChar char="•"/>
            </a:pPr>
            <a:r>
              <a:rPr lang="en-US" altLang="en-US" sz="1000"/>
              <a:t>VEGFR2, expressed by endothelial cells, is the predominant mediator of angiogenesis. VEGFR2 binding by VEGF-A causes the activation, migration, proliferation, and survival of endothelial cells that form new blood vessels within the tumor.</a:t>
            </a:r>
            <a:r>
              <a:rPr lang="en-US" altLang="en-US" sz="1000" baseline="30000"/>
              <a:t>2,3 </a:t>
            </a:r>
          </a:p>
          <a:p>
            <a:pPr marL="227013" indent="-112713" eaLnBrk="1" hangingPunct="1">
              <a:lnSpc>
                <a:spcPct val="95000"/>
              </a:lnSpc>
              <a:buFontTx/>
              <a:buChar char="•"/>
            </a:pPr>
            <a:r>
              <a:rPr lang="en-US" altLang="en-US" sz="1000"/>
              <a:t>VEGF receptors have also been shown to be expressed by tumor cells; VEGF released from tumor cells may have autocrine functions, acting as a survival factor in protecting tumor cells from hypoxia, chemotherapy, and radiotherapy.</a:t>
            </a:r>
            <a:r>
              <a:rPr lang="en-US" altLang="en-US" sz="1000" baseline="30000"/>
              <a:t>4 </a:t>
            </a:r>
            <a:r>
              <a:rPr lang="en-US" altLang="en-US" sz="1000"/>
              <a:t> </a:t>
            </a:r>
          </a:p>
          <a:p>
            <a:pPr marL="227013" indent="-112713" eaLnBrk="1" hangingPunct="1">
              <a:lnSpc>
                <a:spcPct val="95000"/>
              </a:lnSpc>
              <a:buFontTx/>
              <a:buChar char="•"/>
            </a:pPr>
            <a:r>
              <a:rPr lang="en-US" altLang="en-US" sz="1000"/>
              <a:t>While tumor cells are the primary source of VEGF, tumor-associated stromal cells (such as fibroblasts) are also important sources of VEGF.</a:t>
            </a:r>
            <a:r>
              <a:rPr lang="en-US" altLang="en-US" sz="1000" baseline="30000"/>
              <a:t>3</a:t>
            </a:r>
            <a:r>
              <a:rPr lang="en-US" altLang="en-US" sz="1000"/>
              <a:t> </a:t>
            </a:r>
          </a:p>
          <a:p>
            <a:pPr marL="227013" indent="-112713" eaLnBrk="1" hangingPunct="1">
              <a:lnSpc>
                <a:spcPct val="95000"/>
              </a:lnSpc>
            </a:pPr>
            <a:endParaRPr lang="en-US" altLang="en-US" sz="1000" b="1"/>
          </a:p>
          <a:p>
            <a:pPr marL="227013" indent="-112713" eaLnBrk="1" hangingPunct="1">
              <a:lnSpc>
                <a:spcPct val="95000"/>
              </a:lnSpc>
            </a:pPr>
            <a:r>
              <a:rPr lang="en-US" altLang="en-US" sz="900" b="1"/>
              <a:t>References</a:t>
            </a:r>
            <a:endParaRPr lang="en-US" altLang="en-US" sz="900"/>
          </a:p>
          <a:p>
            <a:pPr marL="227013" indent="-112713" eaLnBrk="1" hangingPunct="1">
              <a:lnSpc>
                <a:spcPct val="95000"/>
              </a:lnSpc>
            </a:pPr>
            <a:r>
              <a:rPr lang="en-US" altLang="en-US" sz="900"/>
              <a:t>1. Maharaj AS, et al. </a:t>
            </a:r>
            <a:r>
              <a:rPr lang="en-US" altLang="en-US" sz="900" i="1"/>
              <a:t>Microvasc Res</a:t>
            </a:r>
            <a:r>
              <a:rPr lang="en-US" altLang="en-US" sz="900"/>
              <a:t>. 2007;74(2-3):100-113. </a:t>
            </a:r>
          </a:p>
          <a:p>
            <a:pPr marL="227013" indent="-112713" eaLnBrk="1" hangingPunct="1">
              <a:lnSpc>
                <a:spcPct val="95000"/>
              </a:lnSpc>
            </a:pPr>
            <a:r>
              <a:rPr lang="en-US" altLang="en-US" sz="900"/>
              <a:t>2. Cross MJ, et al. </a:t>
            </a:r>
            <a:r>
              <a:rPr lang="en-US" altLang="en-US" sz="900" i="1"/>
              <a:t>Trends Biochem Sci</a:t>
            </a:r>
            <a:r>
              <a:rPr lang="en-US" altLang="en-US" sz="900"/>
              <a:t>. 2003;28(9):488-494.</a:t>
            </a:r>
          </a:p>
          <a:p>
            <a:pPr marL="227013" indent="-112713" eaLnBrk="1" hangingPunct="1">
              <a:lnSpc>
                <a:spcPct val="95000"/>
              </a:lnSpc>
            </a:pPr>
            <a:r>
              <a:rPr lang="en-US" altLang="en-US" sz="900"/>
              <a:t>3. Ferrara N, et al. </a:t>
            </a:r>
            <a:r>
              <a:rPr lang="en-US" altLang="en-US" sz="900" i="1"/>
              <a:t>Nat Med</a:t>
            </a:r>
            <a:r>
              <a:rPr lang="en-US" altLang="en-US" sz="900"/>
              <a:t>. 2003;9(6):669-676. </a:t>
            </a:r>
          </a:p>
          <a:p>
            <a:pPr marL="227013" indent="-112713" eaLnBrk="1" hangingPunct="1">
              <a:lnSpc>
                <a:spcPct val="95000"/>
              </a:lnSpc>
            </a:pPr>
            <a:r>
              <a:rPr lang="en-US" altLang="en-US" sz="900"/>
              <a:t>4. Byrne AM, et al. </a:t>
            </a:r>
            <a:r>
              <a:rPr lang="en-US" altLang="en-US" sz="900" i="1"/>
              <a:t>J Cell Mol Med</a:t>
            </a:r>
            <a:r>
              <a:rPr lang="en-US" altLang="en-US" sz="900"/>
              <a:t>. 2005;9(4):777-794.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3B638019-38EE-20D3-8276-DE46D86A8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1D010760-D41A-3C4A-B28F-FFCAF6C5BB27}" type="slidenum">
              <a:rPr lang="en-US" altLang="en-US" smtClean="0">
                <a:latin typeface="Arial" panose="020B0604020202020204" pitchFamily="34" charset="0"/>
              </a:rPr>
              <a:pPr/>
              <a:t>26</a:t>
            </a:fld>
            <a:endParaRPr lang="en-US" altLang="en-US">
              <a:latin typeface="Arial" panose="020B0604020202020204" pitchFamily="34" charset="0"/>
            </a:endParaRPr>
          </a:p>
        </p:txBody>
      </p:sp>
      <p:sp>
        <p:nvSpPr>
          <p:cNvPr id="57347" name="Rectangle 7">
            <a:extLst>
              <a:ext uri="{FF2B5EF4-FFF2-40B4-BE49-F238E27FC236}">
                <a16:creationId xmlns:a16="http://schemas.microsoft.com/office/drawing/2014/main" id="{F37C93E2-9F83-C181-E904-C5399F2A40A0}"/>
              </a:ext>
            </a:extLst>
          </p:cNvPr>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C74107AA-5D21-AE4F-9129-D0B8836D1A2E}" type="slidenum">
              <a:rPr lang="en-US" altLang="en-US" sz="1200">
                <a:latin typeface="Tahoma" panose="020B0604030504040204" pitchFamily="34" charset="0"/>
                <a:ea typeface="MS PGothic" panose="020B0600070205080204" pitchFamily="34" charset="-128"/>
              </a:rPr>
              <a:pPr algn="r" eaLnBrk="1" hangingPunct="1"/>
              <a:t>26</a:t>
            </a:fld>
            <a:endParaRPr lang="en-US" altLang="en-US" sz="1200">
              <a:latin typeface="Tahoma" panose="020B0604030504040204" pitchFamily="34" charset="0"/>
              <a:ea typeface="MS PGothic" panose="020B0600070205080204" pitchFamily="34" charset="-128"/>
            </a:endParaRPr>
          </a:p>
        </p:txBody>
      </p:sp>
      <p:sp>
        <p:nvSpPr>
          <p:cNvPr id="57348" name="Rectangle 2">
            <a:extLst>
              <a:ext uri="{FF2B5EF4-FFF2-40B4-BE49-F238E27FC236}">
                <a16:creationId xmlns:a16="http://schemas.microsoft.com/office/drawing/2014/main" id="{132C08CA-C673-66D1-6718-77F34DC82BD2}"/>
              </a:ext>
            </a:extLst>
          </p:cNvPr>
          <p:cNvSpPr>
            <a:spLocks noGrp="1" noRot="1" noChangeAspect="1" noChangeArrowheads="1" noTextEdit="1"/>
          </p:cNvSpPr>
          <p:nvPr>
            <p:ph type="sldImg"/>
          </p:nvPr>
        </p:nvSpPr>
        <p:spPr>
          <a:xfrm>
            <a:off x="382588" y="684213"/>
            <a:ext cx="6096000" cy="3429000"/>
          </a:xfrm>
          <a:ln/>
        </p:spPr>
      </p:sp>
      <p:sp>
        <p:nvSpPr>
          <p:cNvPr id="57349" name="Rectangle 3">
            <a:extLst>
              <a:ext uri="{FF2B5EF4-FFF2-40B4-BE49-F238E27FC236}">
                <a16:creationId xmlns:a16="http://schemas.microsoft.com/office/drawing/2014/main" id="{8DCC3507-8478-59A2-3992-D9BD4CCC0B86}"/>
              </a:ext>
            </a:extLst>
          </p:cNvPr>
          <p:cNvSpPr>
            <a:spLocks noGrp="1" noChangeArrowheads="1"/>
          </p:cNvSpPr>
          <p:nvPr>
            <p:ph type="body" idx="1"/>
          </p:nvPr>
        </p:nvSpPr>
        <p:spPr>
          <a:xfrm>
            <a:off x="685800" y="4352925"/>
            <a:ext cx="5486400" cy="4494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lstStyle/>
          <a:p>
            <a:pPr marL="112713" indent="-112713" eaLnBrk="1" hangingPunct="1">
              <a:lnSpc>
                <a:spcPct val="95000"/>
              </a:lnSpc>
            </a:pPr>
            <a:r>
              <a:rPr lang="en-US" altLang="en-US" sz="1000" b="1"/>
              <a:t>Talking Points</a:t>
            </a:r>
            <a:r>
              <a:rPr lang="en-US" altLang="en-US" sz="1000"/>
              <a:t> </a:t>
            </a:r>
          </a:p>
          <a:p>
            <a:pPr marL="112713" indent="-112713" eaLnBrk="1" hangingPunct="1">
              <a:lnSpc>
                <a:spcPct val="95000"/>
              </a:lnSpc>
              <a:buFontTx/>
              <a:buChar char="•"/>
            </a:pPr>
            <a:r>
              <a:rPr lang="en-US" altLang="en-US" sz="1000"/>
              <a:t>Angiogenesis is necessary for tumors to receive nutrients and oxygen for further growth and maintenance. Tumors smaller than 1-2 mm</a:t>
            </a:r>
            <a:r>
              <a:rPr lang="en-US" altLang="en-US" sz="1000" baseline="30000"/>
              <a:t>3</a:t>
            </a:r>
            <a:r>
              <a:rPr lang="en-US" altLang="en-US" sz="1000"/>
              <a:t> are generally avascular, and receive nutrients through diffusion or by growing near a blood vessel. As they get larger, diffusion is no longer effective in getting nutrients to the center of the tumor. </a:t>
            </a:r>
          </a:p>
          <a:p>
            <a:pPr marL="112713" indent="-112713" eaLnBrk="1" hangingPunct="1">
              <a:lnSpc>
                <a:spcPct val="95000"/>
              </a:lnSpc>
              <a:buFontTx/>
              <a:buChar char="•"/>
            </a:pPr>
            <a:r>
              <a:rPr lang="en-US" altLang="en-US" sz="1000"/>
              <a:t>When the balance of angiogenesis shifts toward an excess of pro-angiogenic factors and a deficit of anti-angiogenic factors, angiogenesis occurs. This process is known as ‘the angiogenic switch’. With the increase in vascularization, rapid tumor growth occurs. </a:t>
            </a:r>
          </a:p>
          <a:p>
            <a:pPr marL="112713" indent="-112713" eaLnBrk="1" hangingPunct="1">
              <a:lnSpc>
                <a:spcPct val="95000"/>
              </a:lnSpc>
              <a:buFontTx/>
              <a:buChar char="•"/>
            </a:pPr>
            <a:r>
              <a:rPr lang="en-US" altLang="en-US" sz="1000"/>
              <a:t>Vascularization of the tumor also creates a route for metastasis. Invasive tumor cells are able to detach from the primary tumor. Tumor vessels are more leaky and permeable than normal vasculature. </a:t>
            </a:r>
          </a:p>
          <a:p>
            <a:pPr marL="112713" indent="-112713" eaLnBrk="1" hangingPunct="1">
              <a:lnSpc>
                <a:spcPct val="95000"/>
              </a:lnSpc>
              <a:buFontTx/>
              <a:buChar char="•"/>
            </a:pPr>
            <a:r>
              <a:rPr lang="en-US" altLang="en-US" sz="1000"/>
              <a:t>The observation that angiogenesis is a key determinant in malignant progression has led researchers to explore anti-angiogenic approaches in cancer treatments. We will discuss further the applicability of these approaches to cancer therapy.</a:t>
            </a:r>
          </a:p>
          <a:p>
            <a:pPr marL="112713" indent="-112713" eaLnBrk="1" hangingPunct="1">
              <a:lnSpc>
                <a:spcPct val="95000"/>
              </a:lnSpc>
            </a:pPr>
            <a:endParaRPr lang="en-US" altLang="en-US" sz="1000"/>
          </a:p>
          <a:p>
            <a:pPr marL="112713" indent="-112713" eaLnBrk="1" hangingPunct="1">
              <a:lnSpc>
                <a:spcPct val="95000"/>
              </a:lnSpc>
            </a:pPr>
            <a:r>
              <a:rPr lang="en-US" altLang="en-US" sz="1000" b="1"/>
              <a:t>References</a:t>
            </a:r>
          </a:p>
          <a:p>
            <a:pPr marL="112713" indent="-112713" eaLnBrk="1" hangingPunct="1">
              <a:lnSpc>
                <a:spcPct val="95000"/>
              </a:lnSpc>
            </a:pPr>
            <a:r>
              <a:rPr lang="en-US" altLang="en-US" sz="1000"/>
              <a:t>Bergers G et al. </a:t>
            </a:r>
            <a:r>
              <a:rPr lang="en-US" altLang="en-US" sz="1000" i="1"/>
              <a:t>Nat Rev Cancer</a:t>
            </a:r>
            <a:r>
              <a:rPr lang="en-US" altLang="en-US" sz="1000"/>
              <a:t>. 2003;3(6):401-410.</a:t>
            </a:r>
          </a:p>
          <a:p>
            <a:pPr marL="112713" indent="-112713" eaLnBrk="1" hangingPunct="1">
              <a:lnSpc>
                <a:spcPct val="95000"/>
              </a:lnSpc>
            </a:pPr>
            <a:r>
              <a:rPr lang="en-US" altLang="en-US" sz="1000"/>
              <a:t>Cross MJ, et al. </a:t>
            </a:r>
            <a:r>
              <a:rPr lang="en-US" altLang="en-US" sz="1000" i="1"/>
              <a:t>Trends Biochem Sci</a:t>
            </a:r>
            <a:r>
              <a:rPr lang="en-US" altLang="en-US" sz="1000"/>
              <a:t>. 2003;28(9):488-494.</a:t>
            </a:r>
          </a:p>
          <a:p>
            <a:pPr marL="112713" indent="-112713" eaLnBrk="1" hangingPunct="1">
              <a:lnSpc>
                <a:spcPct val="95000"/>
              </a:lnSpc>
            </a:pPr>
            <a:r>
              <a:rPr lang="en-US" altLang="en-US" sz="1000"/>
              <a:t>Fidler IJ. </a:t>
            </a:r>
            <a:r>
              <a:rPr lang="en-US" altLang="en-US" sz="1000" i="1"/>
              <a:t>Nat Rev Cancer</a:t>
            </a:r>
            <a:r>
              <a:rPr lang="en-US" altLang="en-US" sz="1000"/>
              <a:t>. 2003;3(6):453-458.  </a:t>
            </a:r>
          </a:p>
          <a:p>
            <a:pPr marL="112713" indent="-112713" eaLnBrk="1" hangingPunct="1">
              <a:lnSpc>
                <a:spcPct val="95000"/>
              </a:lnSpc>
            </a:pPr>
            <a:r>
              <a:rPr lang="en-US" altLang="en-US" sz="1000"/>
              <a:t>Griffioen AW et al. </a:t>
            </a:r>
            <a:r>
              <a:rPr lang="en-US" altLang="en-US" sz="1000" i="1"/>
              <a:t>Pharmacol Rev</a:t>
            </a:r>
            <a:r>
              <a:rPr lang="en-US" altLang="en-US" sz="1000"/>
              <a:t>. 2000;52(2):237-268. </a:t>
            </a:r>
          </a:p>
          <a:p>
            <a:pPr marL="112713" indent="-112713" eaLnBrk="1" hangingPunct="1">
              <a:lnSpc>
                <a:spcPct val="95000"/>
              </a:lnSpc>
            </a:pPr>
            <a:r>
              <a:rPr lang="en-US" altLang="en-US" sz="1000"/>
              <a:t>Mendelsohn J, Howley P, Liotta L, Israel M, eds. </a:t>
            </a:r>
            <a:r>
              <a:rPr lang="en-US" altLang="en-US" sz="1000" i="1"/>
              <a:t>The Molecular Basis of Cancer</a:t>
            </a:r>
            <a:r>
              <a:rPr lang="en-US" altLang="en-US" sz="1000"/>
              <a:t>. 2nd ed.</a:t>
            </a:r>
          </a:p>
          <a:p>
            <a:pPr marL="112713" indent="-112713" eaLnBrk="1" hangingPunct="1">
              <a:lnSpc>
                <a:spcPct val="95000"/>
              </a:lnSpc>
            </a:pPr>
            <a:r>
              <a:rPr lang="en-US" altLang="en-US" sz="1000"/>
              <a:t>Philadelphia, PA: WB Saunders Co; 2001:164.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27</a:t>
            </a:fld>
            <a:endParaRPr lang="en-US" altLang="en-US"/>
          </a:p>
        </p:txBody>
      </p:sp>
    </p:spTree>
    <p:extLst>
      <p:ext uri="{BB962C8B-B14F-4D97-AF65-F5344CB8AC3E}">
        <p14:creationId xmlns:p14="http://schemas.microsoft.com/office/powerpoint/2010/main" val="1852422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793805F-E61B-68E4-333C-EE143B55D8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5AEEFF00-1C4D-CF4C-AE3F-109743F42498}" type="slidenum">
              <a:rPr lang="en-US" altLang="en-US" smtClean="0">
                <a:latin typeface="Arial" panose="020B0604020202020204" pitchFamily="34" charset="0"/>
              </a:rPr>
              <a:pPr/>
              <a:t>28</a:t>
            </a:fld>
            <a:endParaRPr lang="en-US" altLang="en-US">
              <a:latin typeface="Arial" panose="020B0604020202020204" pitchFamily="34" charset="0"/>
            </a:endParaRPr>
          </a:p>
        </p:txBody>
      </p:sp>
      <p:sp>
        <p:nvSpPr>
          <p:cNvPr id="38915" name="Rectangle 7">
            <a:extLst>
              <a:ext uri="{FF2B5EF4-FFF2-40B4-BE49-F238E27FC236}">
                <a16:creationId xmlns:a16="http://schemas.microsoft.com/office/drawing/2014/main" id="{49775FDA-36A2-50EE-4128-42EB2BA8693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DE5CCB0E-0BB4-1547-AAF0-D5D0A579EB43}" type="slidenum">
              <a:rPr lang="en-US" altLang="en-US" sz="1200">
                <a:latin typeface="Arial" panose="020B0604020202020204" pitchFamily="34" charset="0"/>
              </a:rPr>
              <a:pPr algn="r" eaLnBrk="1" hangingPunct="1"/>
              <a:t>28</a:t>
            </a:fld>
            <a:endParaRPr lang="en-US" altLang="en-US" sz="1200">
              <a:latin typeface="Arial" panose="020B0604020202020204" pitchFamily="34" charset="0"/>
            </a:endParaRPr>
          </a:p>
        </p:txBody>
      </p:sp>
      <p:sp>
        <p:nvSpPr>
          <p:cNvPr id="38916" name="Rectangle 2">
            <a:extLst>
              <a:ext uri="{FF2B5EF4-FFF2-40B4-BE49-F238E27FC236}">
                <a16:creationId xmlns:a16="http://schemas.microsoft.com/office/drawing/2014/main" id="{DCBEBC46-43DC-75D6-FD1E-C6648BA8CCC5}"/>
              </a:ext>
            </a:extLst>
          </p:cNvPr>
          <p:cNvSpPr>
            <a:spLocks noGrp="1" noRot="1" noChangeAspect="1" noChangeArrowheads="1" noTextEdit="1"/>
          </p:cNvSpPr>
          <p:nvPr>
            <p:ph type="sldImg"/>
          </p:nvPr>
        </p:nvSpPr>
        <p:spPr>
          <a:xfrm>
            <a:off x="381000" y="685800"/>
            <a:ext cx="6096000" cy="3429000"/>
          </a:xfrm>
          <a:ln/>
        </p:spPr>
      </p:sp>
      <p:sp>
        <p:nvSpPr>
          <p:cNvPr id="38917" name="Rectangle 3">
            <a:extLst>
              <a:ext uri="{FF2B5EF4-FFF2-40B4-BE49-F238E27FC236}">
                <a16:creationId xmlns:a16="http://schemas.microsoft.com/office/drawing/2014/main" id="{20B6D4EA-745A-697C-5E44-F39A6798A99D}"/>
              </a:ext>
            </a:extLst>
          </p:cNvPr>
          <p:cNvSpPr>
            <a:spLocks noGrp="1" noChangeArrowheads="1"/>
          </p:cNvSpPr>
          <p:nvPr>
            <p:ph type="body" idx="1"/>
          </p:nvPr>
        </p:nvSpPr>
        <p:spPr>
          <a:xfrm>
            <a:off x="688975" y="4368800"/>
            <a:ext cx="5513388" cy="4687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2713" indent="-112713" eaLnBrk="1" hangingPunct="1">
              <a:lnSpc>
                <a:spcPct val="90000"/>
              </a:lnSpc>
            </a:pPr>
            <a:r>
              <a:rPr lang="en-US" altLang="en-US" sz="900"/>
              <a:t>Slide ID: 27180</a:t>
            </a:r>
          </a:p>
          <a:p>
            <a:pPr marL="112713" indent="-112713" eaLnBrk="1" hangingPunct="1">
              <a:lnSpc>
                <a:spcPct val="90000"/>
              </a:lnSpc>
              <a:buFontTx/>
              <a:buChar char="•"/>
            </a:pPr>
            <a:r>
              <a:rPr lang="en-US" altLang="en-US"/>
              <a:t>mTOR is an intracellular protein</a:t>
            </a:r>
            <a:r>
              <a:rPr lang="en-US" altLang="en-US" baseline="30000"/>
              <a:t>1</a:t>
            </a:r>
            <a:endParaRPr lang="en-US" altLang="en-US"/>
          </a:p>
          <a:p>
            <a:pPr marL="112713" indent="-112713" eaLnBrk="1" hangingPunct="1">
              <a:lnSpc>
                <a:spcPct val="90000"/>
              </a:lnSpc>
              <a:buFontTx/>
              <a:buChar char="•"/>
            </a:pPr>
            <a:r>
              <a:rPr lang="en-US" altLang="en-US"/>
              <a:t>The mTOR pathway is dysregulated in several human cancers</a:t>
            </a:r>
            <a:r>
              <a:rPr lang="en-US" altLang="en-US" baseline="30000"/>
              <a:t>2</a:t>
            </a:r>
            <a:endParaRPr lang="en-US" altLang="en-US"/>
          </a:p>
          <a:p>
            <a:pPr marL="112713" indent="-112713" eaLnBrk="1" hangingPunct="1">
              <a:lnSpc>
                <a:spcPct val="90000"/>
              </a:lnSpc>
              <a:buFontTx/>
              <a:buChar char="•"/>
            </a:pPr>
            <a:r>
              <a:rPr lang="en-US" altLang="en-US"/>
              <a:t>mTOR inhibition reduces cell proliferation, angiogenesis, and glucose uptake</a:t>
            </a:r>
            <a:r>
              <a:rPr lang="en-US" altLang="en-US" baseline="30000"/>
              <a:t>2</a:t>
            </a:r>
            <a:endParaRPr lang="en-US" altLang="en-US"/>
          </a:p>
          <a:p>
            <a:pPr marL="112713" indent="-112713" eaLnBrk="1" hangingPunct="1">
              <a:lnSpc>
                <a:spcPct val="90000"/>
              </a:lnSpc>
              <a:buFontTx/>
              <a:buChar char="•"/>
            </a:pPr>
            <a:endParaRPr lang="en-US" altLang="en-US"/>
          </a:p>
          <a:p>
            <a:pPr marL="112713" indent="-112713" eaLnBrk="1" hangingPunct="1">
              <a:lnSpc>
                <a:spcPct val="90000"/>
              </a:lnSpc>
            </a:pPr>
            <a:endParaRPr lang="en-US" altLang="en-US" sz="1000"/>
          </a:p>
          <a:p>
            <a:pPr marL="112713" indent="-112713" eaLnBrk="1" hangingPunct="1">
              <a:lnSpc>
                <a:spcPct val="80000"/>
              </a:lnSpc>
            </a:pPr>
            <a:r>
              <a:rPr lang="en-US" altLang="en-US" b="1"/>
              <a:t>References</a:t>
            </a:r>
          </a:p>
          <a:p>
            <a:pPr marL="112713" indent="-112713" eaLnBrk="1" hangingPunct="1">
              <a:lnSpc>
                <a:spcPct val="80000"/>
              </a:lnSpc>
            </a:pPr>
            <a:r>
              <a:rPr lang="en-US" altLang="en-US"/>
              <a:t>1. </a:t>
            </a:r>
            <a:r>
              <a:rPr lang="en-US" altLang="en-US">
                <a:solidFill>
                  <a:srgbClr val="000000"/>
                </a:solidFill>
              </a:rPr>
              <a:t>Bjornsti MA, Houghton PJ. The TOR pathway: a target for cancer therapy. </a:t>
            </a:r>
            <a:r>
              <a:rPr lang="en-US" altLang="en-US" i="1">
                <a:solidFill>
                  <a:srgbClr val="000000"/>
                </a:solidFill>
              </a:rPr>
              <a:t>Nat Rev Cancer</a:t>
            </a:r>
            <a:r>
              <a:rPr lang="en-US" altLang="en-US">
                <a:solidFill>
                  <a:srgbClr val="000000"/>
                </a:solidFill>
              </a:rPr>
              <a:t>. 2004;4:335-348.</a:t>
            </a:r>
            <a:endParaRPr lang="en-US" altLang="en-US"/>
          </a:p>
          <a:p>
            <a:pPr marL="112713" indent="-112713" eaLnBrk="1" hangingPunct="1">
              <a:lnSpc>
                <a:spcPct val="90000"/>
              </a:lnSpc>
              <a:spcBef>
                <a:spcPct val="0"/>
              </a:spcBef>
            </a:pPr>
            <a:r>
              <a:rPr lang="en-US" altLang="en-US">
                <a:solidFill>
                  <a:srgbClr val="000000"/>
                </a:solidFill>
              </a:rPr>
              <a:t>2. Afinitor [package insert]. East Hanover, NJ;  Novartis Pharmaceuticals Corporation; 2009.</a:t>
            </a:r>
          </a:p>
          <a:p>
            <a:pPr marL="112713" indent="-112713" eaLnBrk="1" hangingPunct="1">
              <a:lnSpc>
                <a:spcPct val="80000"/>
              </a:lnSpc>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29</a:t>
            </a:fld>
            <a:endParaRPr lang="en-US"/>
          </a:p>
        </p:txBody>
      </p:sp>
    </p:spTree>
    <p:extLst>
      <p:ext uri="{BB962C8B-B14F-4D97-AF65-F5344CB8AC3E}">
        <p14:creationId xmlns:p14="http://schemas.microsoft.com/office/powerpoint/2010/main" val="23582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ea typeface="+mn-ea"/>
                <a:cs typeface="+mn-cs"/>
              </a:rPr>
              <a:pPr marL="0" marR="0" lvl="0" indent="0" algn="r" defTabSz="922338"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News Gothic MT" charset="0"/>
              <a:ea typeface="+mn-ea"/>
              <a:cs typeface="+mn-cs"/>
            </a:endParaRPr>
          </a:p>
        </p:txBody>
      </p:sp>
    </p:spTree>
    <p:extLst>
      <p:ext uri="{BB962C8B-B14F-4D97-AF65-F5344CB8AC3E}">
        <p14:creationId xmlns:p14="http://schemas.microsoft.com/office/powerpoint/2010/main" val="362200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tumor microenvironment immune cells are given a boost by the ICI therapy to help them recognize tumor cells and eliminate them&gt; helps decrease tumor cells and make vasculature more normal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30</a:t>
            </a:fld>
            <a:endParaRPr lang="en-US" altLang="en-US"/>
          </a:p>
        </p:txBody>
      </p:sp>
    </p:spTree>
    <p:extLst>
      <p:ext uri="{BB962C8B-B14F-4D97-AF65-F5344CB8AC3E}">
        <p14:creationId xmlns:p14="http://schemas.microsoft.com/office/powerpoint/2010/main" val="2670355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31</a:t>
            </a:fld>
            <a:endParaRPr lang="en-US" altLang="en-US"/>
          </a:p>
        </p:txBody>
      </p:sp>
    </p:spTree>
    <p:extLst>
      <p:ext uri="{BB962C8B-B14F-4D97-AF65-F5344CB8AC3E}">
        <p14:creationId xmlns:p14="http://schemas.microsoft.com/office/powerpoint/2010/main" val="1990481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32</a:t>
            </a:fld>
            <a:endParaRPr lang="en-US" altLang="en-US"/>
          </a:p>
        </p:txBody>
      </p:sp>
    </p:spTree>
    <p:extLst>
      <p:ext uri="{BB962C8B-B14F-4D97-AF65-F5344CB8AC3E}">
        <p14:creationId xmlns:p14="http://schemas.microsoft.com/office/powerpoint/2010/main" val="24626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33</a:t>
            </a:fld>
            <a:endParaRPr lang="en-US" altLang="en-US"/>
          </a:p>
        </p:txBody>
      </p:sp>
    </p:spTree>
    <p:extLst>
      <p:ext uri="{BB962C8B-B14F-4D97-AF65-F5344CB8AC3E}">
        <p14:creationId xmlns:p14="http://schemas.microsoft.com/office/powerpoint/2010/main" val="182690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34</a:t>
            </a:fld>
            <a:endParaRPr lang="en-US" altLang="en-US"/>
          </a:p>
        </p:txBody>
      </p:sp>
    </p:spTree>
    <p:extLst>
      <p:ext uri="{BB962C8B-B14F-4D97-AF65-F5344CB8AC3E}">
        <p14:creationId xmlns:p14="http://schemas.microsoft.com/office/powerpoint/2010/main" val="2212527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35</a:t>
            </a:fld>
            <a:endParaRPr lang="en-US" altLang="en-US"/>
          </a:p>
        </p:txBody>
      </p:sp>
    </p:spTree>
    <p:extLst>
      <p:ext uri="{BB962C8B-B14F-4D97-AF65-F5344CB8AC3E}">
        <p14:creationId xmlns:p14="http://schemas.microsoft.com/office/powerpoint/2010/main" val="221508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36</a:t>
            </a:fld>
            <a:endParaRPr lang="en-US" altLang="en-US"/>
          </a:p>
        </p:txBody>
      </p:sp>
    </p:spTree>
    <p:extLst>
      <p:ext uri="{BB962C8B-B14F-4D97-AF65-F5344CB8AC3E}">
        <p14:creationId xmlns:p14="http://schemas.microsoft.com/office/powerpoint/2010/main" val="3505128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37</a:t>
            </a:fld>
            <a:endParaRPr lang="en-US" altLang="en-US"/>
          </a:p>
        </p:txBody>
      </p:sp>
    </p:spTree>
    <p:extLst>
      <p:ext uri="{BB962C8B-B14F-4D97-AF65-F5344CB8AC3E}">
        <p14:creationId xmlns:p14="http://schemas.microsoft.com/office/powerpoint/2010/main" val="2463782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38</a:t>
            </a:fld>
            <a:endParaRPr lang="en-US" altLang="en-US"/>
          </a:p>
        </p:txBody>
      </p:sp>
    </p:spTree>
    <p:extLst>
      <p:ext uri="{BB962C8B-B14F-4D97-AF65-F5344CB8AC3E}">
        <p14:creationId xmlns:p14="http://schemas.microsoft.com/office/powerpoint/2010/main" val="2925090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39</a:t>
            </a:fld>
            <a:endParaRPr lang="en-US" altLang="en-US"/>
          </a:p>
        </p:txBody>
      </p:sp>
    </p:spTree>
    <p:extLst>
      <p:ext uri="{BB962C8B-B14F-4D97-AF65-F5344CB8AC3E}">
        <p14:creationId xmlns:p14="http://schemas.microsoft.com/office/powerpoint/2010/main" val="157799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C689BFC-A3EC-625E-AFD5-DC133BBDB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EFDFA1DC-8E54-A348-B358-5E95A3580ECF}" type="slidenum">
              <a:rPr lang="en-US" altLang="en-US" smtClean="0">
                <a:latin typeface="Arial" panose="020B0604020202020204" pitchFamily="34" charset="0"/>
              </a:rPr>
              <a:pPr/>
              <a:t>4</a:t>
            </a:fld>
            <a:endParaRPr lang="en-US" altLang="en-US">
              <a:latin typeface="Arial" panose="020B0604020202020204" pitchFamily="34" charset="0"/>
            </a:endParaRPr>
          </a:p>
        </p:txBody>
      </p:sp>
      <p:sp>
        <p:nvSpPr>
          <p:cNvPr id="6147" name="Rectangle 7">
            <a:extLst>
              <a:ext uri="{FF2B5EF4-FFF2-40B4-BE49-F238E27FC236}">
                <a16:creationId xmlns:a16="http://schemas.microsoft.com/office/drawing/2014/main" id="{7F2635BF-00A2-753D-0CA7-5958DC242FF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F1F9C5E6-0415-AA43-95C2-FE31280924D8}" type="slidenum">
              <a:rPr lang="en-US" altLang="en-US" sz="1200">
                <a:latin typeface="Arial" panose="020B0604020202020204" pitchFamily="34" charset="0"/>
              </a:rPr>
              <a:pPr algn="r" eaLnBrk="1" hangingPunct="1"/>
              <a:t>4</a:t>
            </a:fld>
            <a:endParaRPr lang="en-US" altLang="en-US" sz="1200">
              <a:latin typeface="Arial" panose="020B0604020202020204" pitchFamily="34" charset="0"/>
            </a:endParaRPr>
          </a:p>
        </p:txBody>
      </p:sp>
      <p:sp>
        <p:nvSpPr>
          <p:cNvPr id="6148" name="Rectangle 2">
            <a:extLst>
              <a:ext uri="{FF2B5EF4-FFF2-40B4-BE49-F238E27FC236}">
                <a16:creationId xmlns:a16="http://schemas.microsoft.com/office/drawing/2014/main" id="{F0EA8B94-4C53-57F5-1E4E-7353E2CED4A8}"/>
              </a:ext>
            </a:extLst>
          </p:cNvPr>
          <p:cNvSpPr>
            <a:spLocks noGrp="1" noRot="1" noChangeAspect="1" noChangeArrowheads="1" noTextEdit="1"/>
          </p:cNvSpPr>
          <p:nvPr>
            <p:ph type="sldImg"/>
          </p:nvPr>
        </p:nvSpPr>
        <p:spPr>
          <a:xfrm>
            <a:off x="381000" y="685800"/>
            <a:ext cx="6096000" cy="3429000"/>
          </a:xfrm>
          <a:ln/>
        </p:spPr>
      </p:sp>
      <p:sp>
        <p:nvSpPr>
          <p:cNvPr id="6149" name="Rectangle 3">
            <a:extLst>
              <a:ext uri="{FF2B5EF4-FFF2-40B4-BE49-F238E27FC236}">
                <a16:creationId xmlns:a16="http://schemas.microsoft.com/office/drawing/2014/main" id="{D42C043C-7537-8334-5C2A-6CA7DBFF411D}"/>
              </a:ext>
            </a:extLst>
          </p:cNvPr>
          <p:cNvSpPr>
            <a:spLocks noGrp="1" noChangeArrowheads="1"/>
          </p:cNvSpPr>
          <p:nvPr>
            <p:ph type="body" idx="1"/>
          </p:nvPr>
        </p:nvSpPr>
        <p:spPr>
          <a:xfrm>
            <a:off x="688975" y="4368800"/>
            <a:ext cx="5665788" cy="4687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8913" indent="-188913" eaLnBrk="1" hangingPunct="1"/>
            <a:r>
              <a:rPr lang="en-US" altLang="en-US" sz="900"/>
              <a:t>Slide ID: 26484</a:t>
            </a:r>
          </a:p>
          <a:p>
            <a:pPr marL="188913" indent="-188913" eaLnBrk="1" hangingPunct="1">
              <a:buFontTx/>
              <a:buChar char="•"/>
            </a:pPr>
            <a:r>
              <a:rPr lang="en-US" altLang="en-US"/>
              <a:t>Metastatic renal cell carcinoma (RCC) represents a very small proportion of a physician’s overall workload</a:t>
            </a:r>
          </a:p>
          <a:p>
            <a:pPr marL="417513" lvl="1" indent="-188913" eaLnBrk="1" hangingPunct="1">
              <a:buFontTx/>
              <a:buChar char="•"/>
            </a:pPr>
            <a:r>
              <a:rPr lang="en-US" altLang="en-US"/>
              <a:t>RCC remains a low-incidence cancer</a:t>
            </a:r>
          </a:p>
          <a:p>
            <a:pPr marL="417513" lvl="1" indent="-188913" eaLnBrk="1" hangingPunct="1">
              <a:buFontTx/>
              <a:buChar char="•"/>
            </a:pPr>
            <a:r>
              <a:rPr lang="en-US" altLang="en-US"/>
              <a:t>Patients with metastatic RCC do not survive long (compared with patients with metastatic disease from common cancers such as breast and prostate)</a:t>
            </a:r>
          </a:p>
          <a:p>
            <a:pPr marL="417513" lvl="1" indent="-188913" eaLnBrk="1" hangingPunct="1">
              <a:buFontTx/>
              <a:buChar char="•"/>
            </a:pPr>
            <a:r>
              <a:rPr lang="en-US" altLang="en-US"/>
              <a:t>Physicians have limited opportunity to treat RCC; therefore, few have the opportunity to refine their clinical experience  </a:t>
            </a:r>
          </a:p>
          <a:p>
            <a:pPr marL="417513" lvl="1" indent="-188913" eaLnBrk="1" hangingPunct="1">
              <a:buFontTx/>
              <a:buChar char="•"/>
            </a:pPr>
            <a:r>
              <a:rPr lang="en-US" altLang="en-US"/>
              <a:t>For many physicians, anecdotal experience with a handful of patients defines their knowledge of and approach to managing this disease</a:t>
            </a:r>
          </a:p>
          <a:p>
            <a:pPr marL="188913" indent="-188913" eaLnBrk="1" hangingPunct="1">
              <a:buFontTx/>
              <a:buChar char="•"/>
            </a:pPr>
            <a:r>
              <a:rPr lang="en-US" altLang="en-US"/>
              <a:t>US estimates for 2008: cancer of the kidney and renal pelvis</a:t>
            </a:r>
            <a:r>
              <a:rPr lang="en-US" altLang="en-US" baseline="30000"/>
              <a:t>1</a:t>
            </a:r>
            <a:endParaRPr lang="en-US" altLang="en-US"/>
          </a:p>
          <a:p>
            <a:pPr marL="417513" lvl="1" indent="-188913" eaLnBrk="1" hangingPunct="1">
              <a:buFontTx/>
              <a:buChar char="•"/>
            </a:pPr>
            <a:r>
              <a:rPr lang="en-US" altLang="en-US"/>
              <a:t>Incidence &gt;54,000 (males 33,130, females 21,260)</a:t>
            </a:r>
          </a:p>
          <a:p>
            <a:pPr marL="417513" lvl="1" indent="-188913" eaLnBrk="1" hangingPunct="1">
              <a:buFontTx/>
              <a:buChar char="•"/>
            </a:pPr>
            <a:r>
              <a:rPr lang="en-US" altLang="en-US"/>
              <a:t>Mortality &gt;13,000 (males 8,100, females 4,910)</a:t>
            </a:r>
          </a:p>
          <a:p>
            <a:pPr marL="188913" indent="-188913" eaLnBrk="1" hangingPunct="1">
              <a:buFontTx/>
              <a:buChar char="•"/>
            </a:pPr>
            <a:r>
              <a:rPr lang="en-US" altLang="en-US"/>
              <a:t>Globally, kidney cancer was the 15th most common cancer and accounted for more than 180,000 cases in 2000</a:t>
            </a:r>
            <a:r>
              <a:rPr lang="en-US" altLang="en-US" baseline="30000"/>
              <a:t>2</a:t>
            </a:r>
            <a:endParaRPr lang="en-US" altLang="en-US"/>
          </a:p>
          <a:p>
            <a:pPr marL="188913" indent="-188913" eaLnBrk="1" hangingPunct="1">
              <a:buFontTx/>
              <a:buChar char="•"/>
            </a:pPr>
            <a:r>
              <a:rPr lang="en-US" altLang="en-US"/>
              <a:t>RCC accounts for about 90% of all kidney cancer</a:t>
            </a:r>
            <a:r>
              <a:rPr lang="en-US" altLang="en-US" baseline="30000"/>
              <a:t>3</a:t>
            </a:r>
            <a:endParaRPr lang="en-US" altLang="en-US"/>
          </a:p>
          <a:p>
            <a:pPr marL="188913" indent="-188913" eaLnBrk="1" hangingPunct="1"/>
            <a:endParaRPr lang="en-US" altLang="en-US" b="1"/>
          </a:p>
          <a:p>
            <a:pPr marL="188913" indent="-188913" eaLnBrk="1" hangingPunct="1"/>
            <a:r>
              <a:rPr lang="en-US" altLang="en-US" b="1"/>
              <a:t>References</a:t>
            </a:r>
          </a:p>
          <a:p>
            <a:pPr marL="188913" indent="-188913" eaLnBrk="1" hangingPunct="1">
              <a:spcBef>
                <a:spcPct val="0"/>
              </a:spcBef>
              <a:buFontTx/>
              <a:buAutoNum type="arabicPeriod"/>
            </a:pPr>
            <a:r>
              <a:rPr lang="en-US" altLang="en-US"/>
              <a:t>American Cancer Society. Cancer facts &amp; figures 2008.    http://www.cancer.org/docroot/STT/content/STT_1x_Cancer_Facts_and_Figures_2008.asp?from=fast.</a:t>
            </a:r>
          </a:p>
          <a:p>
            <a:pPr marL="188913" indent="-188913" eaLnBrk="1" hangingPunct="1">
              <a:spcBef>
                <a:spcPct val="0"/>
              </a:spcBef>
              <a:buFontTx/>
              <a:buAutoNum type="arabicPeriod"/>
            </a:pPr>
            <a:r>
              <a:rPr lang="en-US" altLang="en-US"/>
              <a:t>Stewart BW, Kleihues P, eds. </a:t>
            </a:r>
            <a:r>
              <a:rPr lang="en-US" altLang="en-US" i="1"/>
              <a:t>World Cancer Report</a:t>
            </a:r>
            <a:r>
              <a:rPr lang="en-US" altLang="en-US"/>
              <a:t>. Lyon, France: IARC Press; 2003.</a:t>
            </a:r>
          </a:p>
          <a:p>
            <a:pPr marL="188913" indent="-188913" eaLnBrk="1" hangingPunct="1">
              <a:spcBef>
                <a:spcPct val="0"/>
              </a:spcBef>
              <a:buFontTx/>
              <a:buAutoNum type="arabicPeriod"/>
            </a:pPr>
            <a:r>
              <a:rPr lang="en-US" altLang="en-US"/>
              <a:t>American Cancer Society. Detailed guide: kidney cancer.  http://www.cancer.org/docroot/CRI/CRI_2_3x.asp?dt=22.</a:t>
            </a:r>
          </a:p>
        </p:txBody>
      </p:sp>
    </p:spTree>
    <p:extLst>
      <p:ext uri="{BB962C8B-B14F-4D97-AF65-F5344CB8AC3E}">
        <p14:creationId xmlns:p14="http://schemas.microsoft.com/office/powerpoint/2010/main" val="1829509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40</a:t>
            </a:fld>
            <a:endParaRPr lang="en-US" altLang="en-US"/>
          </a:p>
        </p:txBody>
      </p:sp>
    </p:spTree>
    <p:extLst>
      <p:ext uri="{BB962C8B-B14F-4D97-AF65-F5344CB8AC3E}">
        <p14:creationId xmlns:p14="http://schemas.microsoft.com/office/powerpoint/2010/main" val="3751470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41</a:t>
            </a:fld>
            <a:endParaRPr lang="en-US" altLang="en-US"/>
          </a:p>
        </p:txBody>
      </p:sp>
    </p:spTree>
    <p:extLst>
      <p:ext uri="{BB962C8B-B14F-4D97-AF65-F5344CB8AC3E}">
        <p14:creationId xmlns:p14="http://schemas.microsoft.com/office/powerpoint/2010/main" val="4088194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3AE2DE7-2F74-2060-5BE9-B21A2CEE8B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F5EA88F8-B2CA-4947-A104-5934A2CF60B8}" type="slidenum">
              <a:rPr lang="en-US" altLang="en-US" smtClean="0">
                <a:latin typeface="Arial" panose="020B0604020202020204" pitchFamily="34" charset="0"/>
              </a:rPr>
              <a:pPr/>
              <a:t>42</a:t>
            </a:fld>
            <a:endParaRPr lang="en-US" altLang="en-US">
              <a:latin typeface="Arial" panose="020B0604020202020204" pitchFamily="34" charset="0"/>
            </a:endParaRPr>
          </a:p>
        </p:txBody>
      </p:sp>
      <p:sp>
        <p:nvSpPr>
          <p:cNvPr id="43011" name="Rectangle 2">
            <a:extLst>
              <a:ext uri="{FF2B5EF4-FFF2-40B4-BE49-F238E27FC236}">
                <a16:creationId xmlns:a16="http://schemas.microsoft.com/office/drawing/2014/main" id="{16FEC222-5DB1-61D5-B424-8C3E6E782FFE}"/>
              </a:ext>
            </a:extLst>
          </p:cNvPr>
          <p:cNvSpPr>
            <a:spLocks noGrp="1" noRot="1" noChangeAspect="1" noChangeArrowheads="1" noTextEdit="1"/>
          </p:cNvSpPr>
          <p:nvPr>
            <p:ph type="sldImg"/>
          </p:nvPr>
        </p:nvSpPr>
        <p:spPr>
          <a:xfrm>
            <a:off x="381000" y="685800"/>
            <a:ext cx="6097588" cy="3430588"/>
          </a:xfrm>
          <a:ln/>
        </p:spPr>
      </p:sp>
      <p:sp>
        <p:nvSpPr>
          <p:cNvPr id="43012" name="Rectangle 3">
            <a:extLst>
              <a:ext uri="{FF2B5EF4-FFF2-40B4-BE49-F238E27FC236}">
                <a16:creationId xmlns:a16="http://schemas.microsoft.com/office/drawing/2014/main" id="{1E529BB9-FB01-761E-E045-787208F3EC09}"/>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a:p>
        </p:txBody>
      </p:sp>
      <p:sp>
        <p:nvSpPr>
          <p:cNvPr id="43013" name="Rectangle 4">
            <a:extLst>
              <a:ext uri="{FF2B5EF4-FFF2-40B4-BE49-F238E27FC236}">
                <a16:creationId xmlns:a16="http://schemas.microsoft.com/office/drawing/2014/main" id="{F7DC5FBD-437B-A8F9-8727-BEDD87C76BAB}"/>
              </a:ext>
            </a:extLst>
          </p:cNvPr>
          <p:cNvSpPr>
            <a:spLocks noChangeArrowheads="1"/>
          </p:cNvSpPr>
          <p:nvPr/>
        </p:nvSpPr>
        <p:spPr bwMode="auto">
          <a:xfrm>
            <a:off x="5656263" y="1631950"/>
            <a:ext cx="12017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46" tIns="45272" rIns="90546" bIns="45272">
            <a:spAutoFit/>
          </a:bodyPr>
          <a:lstStyle>
            <a:lvl1pPr defTabSz="904875">
              <a:defRPr>
                <a:solidFill>
                  <a:schemeClr val="tx1"/>
                </a:solidFill>
                <a:latin typeface="Times New Roman" panose="02020603050405020304" pitchFamily="18" charset="0"/>
              </a:defRPr>
            </a:lvl1pPr>
            <a:lvl2pPr marL="742950" indent="-285750" defTabSz="904875">
              <a:defRPr>
                <a:solidFill>
                  <a:schemeClr val="tx1"/>
                </a:solidFill>
                <a:latin typeface="Times New Roman" panose="02020603050405020304" pitchFamily="18" charset="0"/>
              </a:defRPr>
            </a:lvl2pPr>
            <a:lvl3pPr marL="1143000" indent="-228600" defTabSz="904875">
              <a:defRPr>
                <a:solidFill>
                  <a:schemeClr val="tx1"/>
                </a:solidFill>
                <a:latin typeface="Times New Roman" panose="02020603050405020304" pitchFamily="18" charset="0"/>
              </a:defRPr>
            </a:lvl3pPr>
            <a:lvl4pPr marL="1600200" indent="-228600" defTabSz="904875">
              <a:defRPr>
                <a:solidFill>
                  <a:schemeClr val="tx1"/>
                </a:solidFill>
                <a:latin typeface="Times New Roman" panose="02020603050405020304" pitchFamily="18" charset="0"/>
              </a:defRPr>
            </a:lvl4pPr>
            <a:lvl5pPr marL="2057400" indent="-228600" defTabSz="904875">
              <a:defRPr>
                <a:solidFill>
                  <a:schemeClr val="tx1"/>
                </a:solidFill>
                <a:latin typeface="Times New Roman" panose="02020603050405020304" pitchFamily="18" charset="0"/>
              </a:defRPr>
            </a:lvl5pPr>
            <a:lvl6pPr marL="2514600" indent="-228600" defTabSz="9048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048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048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04875"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000"/>
              <a:t>TORISEL PI/12/B</a:t>
            </a:r>
            <a:endParaRPr lang="en-US" altLang="en-US" sz="1000">
              <a:latin typeface="Arial" panose="020B0604020202020204" pitchFamily="34" charset="0"/>
            </a:endParaRPr>
          </a:p>
          <a:p>
            <a:pPr eaLnBrk="1" hangingPunct="1"/>
            <a:r>
              <a:rPr lang="en-US" altLang="en-US" sz="1000"/>
              <a:t>TORISEL PI/6/C</a:t>
            </a:r>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r>
              <a:rPr lang="en-US" altLang="en-US" sz="1000"/>
              <a:t>TORISEL PI/7/A</a:t>
            </a:r>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a:p>
            <a:pPr eaLnBrk="1" hangingPunct="1"/>
            <a:r>
              <a:rPr lang="en-US" altLang="en-US" sz="1000"/>
              <a:t>TORISEL PI/1/A</a:t>
            </a:r>
            <a:endParaRPr lang="en-US" altLang="en-US" sz="1000">
              <a:latin typeface="Arial" panose="020B0604020202020204" pitchFamily="34" charset="0"/>
            </a:endParaRPr>
          </a:p>
          <a:p>
            <a:pPr eaLnBrk="1" hangingPunct="1"/>
            <a:endParaRPr lang="en-US" altLang="en-US" sz="1000">
              <a:latin typeface="Arial" panose="020B0604020202020204" pitchFamily="34" charset="0"/>
            </a:endParaRPr>
          </a:p>
        </p:txBody>
      </p:sp>
    </p:spTree>
    <p:extLst>
      <p:ext uri="{BB962C8B-B14F-4D97-AF65-F5344CB8AC3E}">
        <p14:creationId xmlns:p14="http://schemas.microsoft.com/office/powerpoint/2010/main" val="2452168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43</a:t>
            </a:fld>
            <a:endParaRPr lang="en-US" altLang="en-US"/>
          </a:p>
        </p:txBody>
      </p:sp>
    </p:spTree>
    <p:extLst>
      <p:ext uri="{BB962C8B-B14F-4D97-AF65-F5344CB8AC3E}">
        <p14:creationId xmlns:p14="http://schemas.microsoft.com/office/powerpoint/2010/main" val="122761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44</a:t>
            </a:fld>
            <a:endParaRPr lang="en-US" altLang="en-US"/>
          </a:p>
        </p:txBody>
      </p:sp>
    </p:spTree>
    <p:extLst>
      <p:ext uri="{BB962C8B-B14F-4D97-AF65-F5344CB8AC3E}">
        <p14:creationId xmlns:p14="http://schemas.microsoft.com/office/powerpoint/2010/main" val="2014437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7A0BF9F-30C9-57FE-23E0-216F59BFDF43}"/>
              </a:ext>
            </a:extLst>
          </p:cNvPr>
          <p:cNvSpPr>
            <a:spLocks noGrp="1" noRot="1" noChangeAspect="1" noChangeArrowheads="1" noTextEdit="1"/>
          </p:cNvSpPr>
          <p:nvPr>
            <p:ph type="sldImg"/>
          </p:nvPr>
        </p:nvSpPr>
        <p:spPr>
          <a:xfrm>
            <a:off x="381000" y="685800"/>
            <a:ext cx="6096000" cy="3429000"/>
          </a:xfrm>
          <a:ln/>
        </p:spPr>
      </p:sp>
      <p:sp>
        <p:nvSpPr>
          <p:cNvPr id="67587" name="Notes Placeholder 2">
            <a:extLst>
              <a:ext uri="{FF2B5EF4-FFF2-40B4-BE49-F238E27FC236}">
                <a16:creationId xmlns:a16="http://schemas.microsoft.com/office/drawing/2014/main" id="{64E732CC-B619-EA2C-34CF-16CB65FF78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rPr>
              <a:t>Axitinib</a:t>
            </a:r>
            <a:r>
              <a:rPr lang="en-US" altLang="en-US" dirty="0">
                <a:solidFill>
                  <a:srgbClr val="000000"/>
                </a:solidFill>
              </a:rPr>
              <a:t> (Inlyta) [package insert]. New York, NY: Pfizer, Inc.; June, 2020, </a:t>
            </a:r>
            <a:r>
              <a:rPr lang="en-US" altLang="en-US" dirty="0" err="1">
                <a:solidFill>
                  <a:srgbClr val="000000"/>
                </a:solidFill>
              </a:rPr>
              <a:t>Cabozantinib</a:t>
            </a:r>
            <a:r>
              <a:rPr lang="en-US" altLang="en-US" dirty="0">
                <a:solidFill>
                  <a:srgbClr val="000000"/>
                </a:solidFill>
              </a:rPr>
              <a:t> (</a:t>
            </a:r>
            <a:r>
              <a:rPr lang="en-US" altLang="en-US" dirty="0" err="1">
                <a:solidFill>
                  <a:srgbClr val="000000"/>
                </a:solidFill>
              </a:rPr>
              <a:t>Cabometyx</a:t>
            </a:r>
            <a:r>
              <a:rPr lang="en-US" altLang="en-US" dirty="0">
                <a:solidFill>
                  <a:srgbClr val="000000"/>
                </a:solidFill>
              </a:rPr>
              <a:t>) [package insert]. Alameda, CA: </a:t>
            </a:r>
            <a:r>
              <a:rPr lang="en-US" altLang="en-US" dirty="0" err="1">
                <a:solidFill>
                  <a:srgbClr val="000000"/>
                </a:solidFill>
              </a:rPr>
              <a:t>Exelixis</a:t>
            </a:r>
            <a:r>
              <a:rPr lang="en-US" altLang="en-US" dirty="0">
                <a:solidFill>
                  <a:srgbClr val="000000"/>
                </a:solidFill>
              </a:rPr>
              <a:t>, Inc; July, 2022, Lenvatinib (</a:t>
            </a:r>
            <a:r>
              <a:rPr lang="en-US" altLang="en-US" dirty="0" err="1">
                <a:solidFill>
                  <a:srgbClr val="000000"/>
                </a:solidFill>
              </a:rPr>
              <a:t>Lenvima</a:t>
            </a:r>
            <a:r>
              <a:rPr lang="en-US" altLang="en-US" dirty="0">
                <a:solidFill>
                  <a:srgbClr val="000000"/>
                </a:solidFill>
              </a:rPr>
              <a:t>) [package insert]. Woodcliff Lake, NJ: Eisai Inc.; December, 2021</a:t>
            </a:r>
            <a:endParaRPr lang="en-US" altLang="en-US" dirty="0"/>
          </a:p>
        </p:txBody>
      </p:sp>
      <p:sp>
        <p:nvSpPr>
          <p:cNvPr id="67588" name="Slide Number Placeholder 3">
            <a:extLst>
              <a:ext uri="{FF2B5EF4-FFF2-40B4-BE49-F238E27FC236}">
                <a16:creationId xmlns:a16="http://schemas.microsoft.com/office/drawing/2014/main" id="{D6110B80-2DFE-3C2C-6A73-D2354422D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4AAE391-74A5-B742-A046-E1F6B7581929}" type="slidenum">
              <a:rPr lang="en-US" altLang="en-US" smtClean="0">
                <a:latin typeface="Arial" panose="020B0604020202020204" pitchFamily="34" charset="0"/>
              </a:rPr>
              <a:pPr/>
              <a:t>45</a:t>
            </a:fld>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C855761-D4D6-A88C-C68A-23424377D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6DB98A55-447C-FA49-8F30-76F2B1C86BB8}" type="slidenum">
              <a:rPr lang="en-US" altLang="en-US" smtClean="0">
                <a:latin typeface="Arial" panose="020B0604020202020204" pitchFamily="34" charset="0"/>
              </a:rPr>
              <a:pPr/>
              <a:t>46</a:t>
            </a:fld>
            <a:endParaRPr lang="en-US" altLang="en-US">
              <a:latin typeface="Arial" panose="020B0604020202020204" pitchFamily="34" charset="0"/>
            </a:endParaRPr>
          </a:p>
        </p:txBody>
      </p:sp>
      <p:sp>
        <p:nvSpPr>
          <p:cNvPr id="49155" name="Rectangle 2">
            <a:extLst>
              <a:ext uri="{FF2B5EF4-FFF2-40B4-BE49-F238E27FC236}">
                <a16:creationId xmlns:a16="http://schemas.microsoft.com/office/drawing/2014/main" id="{78AC8201-B610-7A0F-CCE3-58245F950710}"/>
              </a:ext>
            </a:extLst>
          </p:cNvPr>
          <p:cNvSpPr>
            <a:spLocks noGrp="1" noRot="1" noChangeAspect="1" noChangeArrowheads="1" noTextEdit="1"/>
          </p:cNvSpPr>
          <p:nvPr>
            <p:ph type="sldImg"/>
          </p:nvPr>
        </p:nvSpPr>
        <p:spPr>
          <a:xfrm>
            <a:off x="-223838" y="363538"/>
            <a:ext cx="6091238" cy="3427412"/>
          </a:xfrm>
          <a:ln/>
        </p:spPr>
      </p:sp>
      <p:sp>
        <p:nvSpPr>
          <p:cNvPr id="49156" name="Rectangle 3">
            <a:extLst>
              <a:ext uri="{FF2B5EF4-FFF2-40B4-BE49-F238E27FC236}">
                <a16:creationId xmlns:a16="http://schemas.microsoft.com/office/drawing/2014/main" id="{2E3708CE-50C1-52B4-7694-A024CBAE2593}"/>
              </a:ext>
            </a:extLst>
          </p:cNvPr>
          <p:cNvSpPr>
            <a:spLocks noGrp="1" noChangeArrowheads="1"/>
          </p:cNvSpPr>
          <p:nvPr>
            <p:ph type="body" idx="1"/>
          </p:nvPr>
        </p:nvSpPr>
        <p:spPr>
          <a:xfrm>
            <a:off x="642938" y="4137025"/>
            <a:ext cx="450215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Oncology nurses must be prepared to manage patients receiving TORISEL. </a:t>
            </a:r>
          </a:p>
          <a:p>
            <a:pPr eaLnBrk="1" hangingPunct="1">
              <a:buFontTx/>
              <a:buChar char="•"/>
            </a:pPr>
            <a:r>
              <a:rPr lang="en-US" altLang="en-US"/>
              <a:t>They should be prepared to assess a patient’s level of understanding of the treatment plan and to provide appropriate patient education.</a:t>
            </a:r>
          </a:p>
          <a:p>
            <a:pPr eaLnBrk="1" hangingPunct="1">
              <a:buFontTx/>
              <a:buChar char="•"/>
            </a:pPr>
            <a:r>
              <a:rPr lang="en-US" altLang="en-US"/>
              <a:t>They should be prepared to analyze a patient’s concomitant medications in order to avoid or minimize interactions with TORISEL.</a:t>
            </a:r>
          </a:p>
          <a:p>
            <a:pPr eaLnBrk="1" hangingPunct="1">
              <a:buFontTx/>
              <a:buChar char="•"/>
            </a:pPr>
            <a:r>
              <a:rPr lang="en-US" altLang="en-US"/>
              <a:t>They should understand the importance of premedication for patients in order to avoid or minimize hypersensitivity reactions.</a:t>
            </a:r>
          </a:p>
          <a:p>
            <a:pPr eaLnBrk="1" hangingPunct="1">
              <a:buFontTx/>
              <a:buChar char="•"/>
            </a:pPr>
            <a:r>
              <a:rPr lang="en-US" altLang="en-US"/>
              <a:t>They should be prepared to assess a patient’s potential side effects</a:t>
            </a:r>
          </a:p>
          <a:p>
            <a:pPr lvl="1" eaLnBrk="1" hangingPunct="1">
              <a:buFontTx/>
              <a:buChar char="•"/>
            </a:pPr>
            <a:r>
              <a:rPr lang="en-US" altLang="en-US"/>
              <a:t>From current and/or prior therapy</a:t>
            </a:r>
          </a:p>
          <a:p>
            <a:pPr lvl="1" eaLnBrk="1" hangingPunct="1">
              <a:buFontTx/>
              <a:buChar char="•"/>
            </a:pPr>
            <a:r>
              <a:rPr lang="en-US" altLang="en-US"/>
              <a:t>Affecting the pulmonary system</a:t>
            </a:r>
          </a:p>
          <a:p>
            <a:pPr lvl="1" eaLnBrk="1" hangingPunct="1">
              <a:buFontTx/>
              <a:buChar char="•"/>
            </a:pPr>
            <a:r>
              <a:rPr lang="en-US" altLang="en-US"/>
              <a:t>As reflected in laboratory values</a:t>
            </a:r>
          </a:p>
        </p:txBody>
      </p:sp>
      <p:sp>
        <p:nvSpPr>
          <p:cNvPr id="49157" name="Rectangle 4">
            <a:extLst>
              <a:ext uri="{FF2B5EF4-FFF2-40B4-BE49-F238E27FC236}">
                <a16:creationId xmlns:a16="http://schemas.microsoft.com/office/drawing/2014/main" id="{D2996203-6191-4E0A-0E3A-800D46AE5BC2}"/>
              </a:ext>
            </a:extLst>
          </p:cNvPr>
          <p:cNvSpPr>
            <a:spLocks noChangeArrowheads="1"/>
          </p:cNvSpPr>
          <p:nvPr/>
        </p:nvSpPr>
        <p:spPr bwMode="auto">
          <a:xfrm>
            <a:off x="303213" y="7566025"/>
            <a:ext cx="59531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5" tIns="44841" rIns="89685" bIns="44841"/>
          <a:lstStyle>
            <a:lvl1pPr defTabSz="896938">
              <a:defRPr>
                <a:solidFill>
                  <a:schemeClr val="tx1"/>
                </a:solidFill>
                <a:latin typeface="Times New Roman" panose="02020603050405020304" pitchFamily="18" charset="0"/>
              </a:defRPr>
            </a:lvl1pPr>
            <a:lvl2pPr marL="742950" indent="-285750" defTabSz="896938">
              <a:defRPr>
                <a:solidFill>
                  <a:schemeClr val="tx1"/>
                </a:solidFill>
                <a:latin typeface="Times New Roman" panose="02020603050405020304" pitchFamily="18" charset="0"/>
              </a:defRPr>
            </a:lvl2pPr>
            <a:lvl3pPr marL="1143000" indent="-228600" defTabSz="896938">
              <a:defRPr>
                <a:solidFill>
                  <a:schemeClr val="tx1"/>
                </a:solidFill>
                <a:latin typeface="Times New Roman" panose="02020603050405020304" pitchFamily="18" charset="0"/>
              </a:defRPr>
            </a:lvl3pPr>
            <a:lvl4pPr marL="1600200" indent="-228600" defTabSz="896938">
              <a:defRPr>
                <a:solidFill>
                  <a:schemeClr val="tx1"/>
                </a:solidFill>
                <a:latin typeface="Times New Roman" panose="02020603050405020304" pitchFamily="18" charset="0"/>
              </a:defRPr>
            </a:lvl4pPr>
            <a:lvl5pPr marL="2057400" indent="-228600" defTabSz="896938">
              <a:defRPr>
                <a:solidFill>
                  <a:schemeClr val="tx1"/>
                </a:solidFill>
                <a:latin typeface="Times New Roman" panose="02020603050405020304" pitchFamily="18" charset="0"/>
              </a:defRPr>
            </a:lvl5pPr>
            <a:lvl6pPr marL="2514600" indent="-228600" defTabSz="8969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969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969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96938"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000" b="1"/>
              <a:t>References:</a:t>
            </a:r>
            <a:br>
              <a:rPr lang="en-US" altLang="en-US" sz="1000" b="1"/>
            </a:br>
            <a:r>
              <a:rPr lang="en-US" altLang="en-US" sz="1000"/>
              <a:t>1.</a:t>
            </a:r>
            <a:r>
              <a:rPr lang="en-US" altLang="en-US" sz="1000" b="1"/>
              <a:t> </a:t>
            </a:r>
            <a:r>
              <a:rPr lang="en-US" altLang="en-US" sz="1000"/>
              <a:t>Camp-Sorrell D, Hawkins RA. Introduction. The role of the advanced practice nurse in cancer care. In: Camp-Sorrell D., Hawkins RA, eds. </a:t>
            </a:r>
            <a:r>
              <a:rPr lang="en-US" altLang="en-US" sz="1000" i="1"/>
              <a:t>Clinical Manual for the Oncology Advanced Practice Nurse. </a:t>
            </a:r>
            <a:r>
              <a:rPr lang="en-US" altLang="en-US" sz="1000"/>
              <a:t>2</a:t>
            </a:r>
            <a:r>
              <a:rPr lang="en-US" altLang="en-US" sz="1000" baseline="30000"/>
              <a:t>nd</a:t>
            </a:r>
            <a:r>
              <a:rPr lang="en-US" altLang="en-US" sz="1000"/>
              <a:t> ed. Pittsburgh, PA: Oncology Nursing Society;2006:3-10.</a:t>
            </a:r>
          </a:p>
          <a:p>
            <a:pPr eaLnBrk="1" hangingPunct="1"/>
            <a:r>
              <a:rPr lang="en-US" altLang="en-US" sz="1000"/>
              <a:t>2. TORISEL (temsirolimus) [package insert]. Madison, NJ: Wyeth Pharmaceuticals;2007.</a:t>
            </a:r>
          </a:p>
        </p:txBody>
      </p:sp>
      <p:sp>
        <p:nvSpPr>
          <p:cNvPr id="49158" name="Rectangle 5">
            <a:extLst>
              <a:ext uri="{FF2B5EF4-FFF2-40B4-BE49-F238E27FC236}">
                <a16:creationId xmlns:a16="http://schemas.microsoft.com/office/drawing/2014/main" id="{C8B394AF-448A-69B2-063F-203052E2D21D}"/>
              </a:ext>
            </a:extLst>
          </p:cNvPr>
          <p:cNvSpPr>
            <a:spLocks noChangeArrowheads="1"/>
          </p:cNvSpPr>
          <p:nvPr/>
        </p:nvSpPr>
        <p:spPr bwMode="auto">
          <a:xfrm>
            <a:off x="5429250" y="1160463"/>
            <a:ext cx="12001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1/Camp-Sorrell/9/A</a:t>
            </a:r>
            <a:endParaRPr lang="en-US" altLang="en-US" sz="2100" b="1">
              <a:solidFill>
                <a:schemeClr val="accent2"/>
              </a:solidFill>
            </a:endParaRPr>
          </a:p>
        </p:txBody>
      </p:sp>
      <p:sp>
        <p:nvSpPr>
          <p:cNvPr id="49159" name="Rectangle 6">
            <a:extLst>
              <a:ext uri="{FF2B5EF4-FFF2-40B4-BE49-F238E27FC236}">
                <a16:creationId xmlns:a16="http://schemas.microsoft.com/office/drawing/2014/main" id="{C565C932-5499-1F32-C1D3-F907B9AB44A6}"/>
              </a:ext>
            </a:extLst>
          </p:cNvPr>
          <p:cNvSpPr>
            <a:spLocks noChangeArrowheads="1"/>
          </p:cNvSpPr>
          <p:nvPr/>
        </p:nvSpPr>
        <p:spPr bwMode="auto">
          <a:xfrm>
            <a:off x="5429250" y="2176463"/>
            <a:ext cx="11445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2/TORISEL PI/3/D,5/B </a:t>
            </a:r>
          </a:p>
        </p:txBody>
      </p:sp>
      <p:sp>
        <p:nvSpPr>
          <p:cNvPr id="49160" name="Rectangle 7">
            <a:extLst>
              <a:ext uri="{FF2B5EF4-FFF2-40B4-BE49-F238E27FC236}">
                <a16:creationId xmlns:a16="http://schemas.microsoft.com/office/drawing/2014/main" id="{F325EACE-36DF-3D86-FD74-73DE2D4D7C56}"/>
              </a:ext>
            </a:extLst>
          </p:cNvPr>
          <p:cNvSpPr>
            <a:spLocks noChangeArrowheads="1"/>
          </p:cNvSpPr>
          <p:nvPr/>
        </p:nvSpPr>
        <p:spPr bwMode="auto">
          <a:xfrm>
            <a:off x="5429250" y="2830513"/>
            <a:ext cx="121443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1/Camp-Sorrell/9/A; 2/TORISEL PI/</a:t>
            </a:r>
            <a:br>
              <a:rPr lang="en-US" altLang="en-US" sz="1000"/>
            </a:br>
            <a:r>
              <a:rPr lang="en-US" altLang="en-US" sz="1000"/>
              <a:t>10-11/Table 1; 12/Table 2</a:t>
            </a:r>
          </a:p>
          <a:p>
            <a:endParaRPr lang="en-US" altLang="en-US" sz="1000" b="1">
              <a:solidFill>
                <a:schemeClr val="accent2"/>
              </a:solidFill>
            </a:endParaRPr>
          </a:p>
        </p:txBody>
      </p:sp>
      <p:sp>
        <p:nvSpPr>
          <p:cNvPr id="49161" name="Rectangle 8">
            <a:extLst>
              <a:ext uri="{FF2B5EF4-FFF2-40B4-BE49-F238E27FC236}">
                <a16:creationId xmlns:a16="http://schemas.microsoft.com/office/drawing/2014/main" id="{C00E532B-1532-AC1E-0C21-9FEDB4DBA152}"/>
              </a:ext>
            </a:extLst>
          </p:cNvPr>
          <p:cNvSpPr>
            <a:spLocks noChangeArrowheads="1"/>
          </p:cNvSpPr>
          <p:nvPr/>
        </p:nvSpPr>
        <p:spPr bwMode="auto">
          <a:xfrm>
            <a:off x="5429250" y="1597025"/>
            <a:ext cx="1476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2/TORISEL PI/20/A; 3/F</a:t>
            </a:r>
          </a:p>
        </p:txBody>
      </p:sp>
      <p:sp>
        <p:nvSpPr>
          <p:cNvPr id="49162" name="Rectangle 9">
            <a:extLst>
              <a:ext uri="{FF2B5EF4-FFF2-40B4-BE49-F238E27FC236}">
                <a16:creationId xmlns:a16="http://schemas.microsoft.com/office/drawing/2014/main" id="{6DD59D66-CEAC-E663-12A5-357B98FCB357}"/>
              </a:ext>
            </a:extLst>
          </p:cNvPr>
          <p:cNvSpPr>
            <a:spLocks noChangeArrowheads="1"/>
          </p:cNvSpPr>
          <p:nvPr/>
        </p:nvSpPr>
        <p:spPr bwMode="auto">
          <a:xfrm>
            <a:off x="5500688" y="4716463"/>
            <a:ext cx="1101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Camp-Sorrell/9/A</a:t>
            </a:r>
            <a:endParaRPr lang="en-US" altLang="en-US" sz="2100" b="1">
              <a:solidFill>
                <a:schemeClr val="accent2"/>
              </a:solidFill>
            </a:endParaRPr>
          </a:p>
        </p:txBody>
      </p:sp>
      <p:sp>
        <p:nvSpPr>
          <p:cNvPr id="49163" name="Rectangle 10">
            <a:extLst>
              <a:ext uri="{FF2B5EF4-FFF2-40B4-BE49-F238E27FC236}">
                <a16:creationId xmlns:a16="http://schemas.microsoft.com/office/drawing/2014/main" id="{7F8738C2-D264-889D-A073-FFB7FD7F4206}"/>
              </a:ext>
            </a:extLst>
          </p:cNvPr>
          <p:cNvSpPr>
            <a:spLocks noChangeArrowheads="1"/>
          </p:cNvSpPr>
          <p:nvPr/>
        </p:nvSpPr>
        <p:spPr bwMode="auto">
          <a:xfrm>
            <a:off x="5500688" y="5080000"/>
            <a:ext cx="13446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TORISEL PI/20/A;3/F</a:t>
            </a:r>
          </a:p>
        </p:txBody>
      </p:sp>
      <p:sp>
        <p:nvSpPr>
          <p:cNvPr id="49164" name="Rectangle 11">
            <a:extLst>
              <a:ext uri="{FF2B5EF4-FFF2-40B4-BE49-F238E27FC236}">
                <a16:creationId xmlns:a16="http://schemas.microsoft.com/office/drawing/2014/main" id="{27DF9070-A9BC-9234-8217-157880C5BEE3}"/>
              </a:ext>
            </a:extLst>
          </p:cNvPr>
          <p:cNvSpPr>
            <a:spLocks noChangeArrowheads="1"/>
          </p:cNvSpPr>
          <p:nvPr/>
        </p:nvSpPr>
        <p:spPr bwMode="auto">
          <a:xfrm>
            <a:off x="5429250" y="5370513"/>
            <a:ext cx="11445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TORISEL PI/3/D,5/B </a:t>
            </a:r>
          </a:p>
        </p:txBody>
      </p:sp>
      <p:sp>
        <p:nvSpPr>
          <p:cNvPr id="49165" name="Rectangle 12">
            <a:extLst>
              <a:ext uri="{FF2B5EF4-FFF2-40B4-BE49-F238E27FC236}">
                <a16:creationId xmlns:a16="http://schemas.microsoft.com/office/drawing/2014/main" id="{0CB478B4-3D6B-0B20-FE19-87951C673F9E}"/>
              </a:ext>
            </a:extLst>
          </p:cNvPr>
          <p:cNvSpPr>
            <a:spLocks noChangeArrowheads="1"/>
          </p:cNvSpPr>
          <p:nvPr/>
        </p:nvSpPr>
        <p:spPr bwMode="auto">
          <a:xfrm>
            <a:off x="5357813" y="5951538"/>
            <a:ext cx="12160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Camp-Sorrell/9/A; TORISEL PI/</a:t>
            </a:r>
            <a:br>
              <a:rPr lang="en-US" altLang="en-US" sz="1000"/>
            </a:br>
            <a:r>
              <a:rPr lang="en-US" altLang="en-US" sz="1000"/>
              <a:t>10-11/Table 1; 12/Table 2</a:t>
            </a:r>
          </a:p>
          <a:p>
            <a:endParaRPr lang="en-US" altLang="en-US" sz="1000" b="1">
              <a:solidFill>
                <a:schemeClr val="accent2"/>
              </a:solidFill>
            </a:endParaRPr>
          </a:p>
        </p:txBody>
      </p:sp>
    </p:spTree>
    <p:extLst>
      <p:ext uri="{BB962C8B-B14F-4D97-AF65-F5344CB8AC3E}">
        <p14:creationId xmlns:p14="http://schemas.microsoft.com/office/powerpoint/2010/main" val="2462141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7AECB36-1F9F-9408-650B-FC1171E88B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242F02CC-0EB8-BB4A-963C-D65F24A10BA6}" type="slidenum">
              <a:rPr lang="en-US" altLang="en-US" smtClean="0">
                <a:latin typeface="Arial" panose="020B0604020202020204" pitchFamily="34" charset="0"/>
              </a:rPr>
              <a:pPr/>
              <a:t>47</a:t>
            </a:fld>
            <a:endParaRPr lang="en-US" altLang="en-US">
              <a:latin typeface="Arial" panose="020B0604020202020204" pitchFamily="34" charset="0"/>
            </a:endParaRPr>
          </a:p>
        </p:txBody>
      </p:sp>
      <p:sp>
        <p:nvSpPr>
          <p:cNvPr id="45059" name="Rectangle 2">
            <a:extLst>
              <a:ext uri="{FF2B5EF4-FFF2-40B4-BE49-F238E27FC236}">
                <a16:creationId xmlns:a16="http://schemas.microsoft.com/office/drawing/2014/main" id="{0CBD7A12-539A-4DB1-1819-E44CE2AE5735}"/>
              </a:ext>
            </a:extLst>
          </p:cNvPr>
          <p:cNvSpPr>
            <a:spLocks noGrp="1" noRot="1" noChangeAspect="1" noChangeArrowheads="1" noTextEdit="1"/>
          </p:cNvSpPr>
          <p:nvPr>
            <p:ph type="sldImg"/>
          </p:nvPr>
        </p:nvSpPr>
        <p:spPr>
          <a:xfrm>
            <a:off x="-223838" y="581025"/>
            <a:ext cx="6091238" cy="3427413"/>
          </a:xfrm>
          <a:ln/>
        </p:spPr>
      </p:sp>
      <p:sp>
        <p:nvSpPr>
          <p:cNvPr id="45060" name="Rectangle 3">
            <a:extLst>
              <a:ext uri="{FF2B5EF4-FFF2-40B4-BE49-F238E27FC236}">
                <a16:creationId xmlns:a16="http://schemas.microsoft.com/office/drawing/2014/main" id="{4AF03D7C-4F61-0804-5D4E-A1F449B3B615}"/>
              </a:ext>
            </a:extLst>
          </p:cNvPr>
          <p:cNvSpPr>
            <a:spLocks noGrp="1" noChangeArrowheads="1"/>
          </p:cNvSpPr>
          <p:nvPr>
            <p:ph type="body" idx="1"/>
          </p:nvPr>
        </p:nvSpPr>
        <p:spPr>
          <a:xfrm>
            <a:off x="642938" y="4281488"/>
            <a:ext cx="4427537"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See package insert for full details about precautions. </a:t>
            </a:r>
          </a:p>
          <a:p>
            <a:pPr eaLnBrk="1" hangingPunct="1"/>
            <a:endParaRPr lang="en-US" altLang="en-US" dirty="0"/>
          </a:p>
        </p:txBody>
      </p:sp>
      <p:sp>
        <p:nvSpPr>
          <p:cNvPr id="45061" name="Rectangle 4">
            <a:extLst>
              <a:ext uri="{FF2B5EF4-FFF2-40B4-BE49-F238E27FC236}">
                <a16:creationId xmlns:a16="http://schemas.microsoft.com/office/drawing/2014/main" id="{66E2EF07-48F8-327D-1D89-03EA3B49EB3D}"/>
              </a:ext>
            </a:extLst>
          </p:cNvPr>
          <p:cNvSpPr>
            <a:spLocks noChangeArrowheads="1"/>
          </p:cNvSpPr>
          <p:nvPr/>
        </p:nvSpPr>
        <p:spPr bwMode="auto">
          <a:xfrm>
            <a:off x="593725" y="8002588"/>
            <a:ext cx="58785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5" tIns="44841" rIns="89685" bIns="44841">
            <a:spAutoFit/>
          </a:bodyPr>
          <a:lstStyle>
            <a:lvl1pPr defTabSz="896938">
              <a:defRPr>
                <a:solidFill>
                  <a:schemeClr val="tx1"/>
                </a:solidFill>
                <a:latin typeface="Times New Roman" panose="02020603050405020304" pitchFamily="18" charset="0"/>
              </a:defRPr>
            </a:lvl1pPr>
            <a:lvl2pPr marL="742950" indent="-285750" defTabSz="896938">
              <a:defRPr>
                <a:solidFill>
                  <a:schemeClr val="tx1"/>
                </a:solidFill>
                <a:latin typeface="Times New Roman" panose="02020603050405020304" pitchFamily="18" charset="0"/>
              </a:defRPr>
            </a:lvl2pPr>
            <a:lvl3pPr marL="1143000" indent="-228600" defTabSz="896938">
              <a:defRPr>
                <a:solidFill>
                  <a:schemeClr val="tx1"/>
                </a:solidFill>
                <a:latin typeface="Times New Roman" panose="02020603050405020304" pitchFamily="18" charset="0"/>
              </a:defRPr>
            </a:lvl3pPr>
            <a:lvl4pPr marL="1600200" indent="-228600" defTabSz="896938">
              <a:defRPr>
                <a:solidFill>
                  <a:schemeClr val="tx1"/>
                </a:solidFill>
                <a:latin typeface="Times New Roman" panose="02020603050405020304" pitchFamily="18" charset="0"/>
              </a:defRPr>
            </a:lvl4pPr>
            <a:lvl5pPr marL="2057400" indent="-228600" defTabSz="896938">
              <a:defRPr>
                <a:solidFill>
                  <a:schemeClr val="tx1"/>
                </a:solidFill>
                <a:latin typeface="Times New Roman" panose="02020603050405020304" pitchFamily="18" charset="0"/>
              </a:defRPr>
            </a:lvl5pPr>
            <a:lvl6pPr marL="2514600" indent="-228600" defTabSz="8969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969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969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96938"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000" b="1"/>
              <a:t>Reference:</a:t>
            </a:r>
          </a:p>
          <a:p>
            <a:pPr eaLnBrk="1" hangingPunct="1"/>
            <a:r>
              <a:rPr lang="en-US" altLang="en-US" sz="1000"/>
              <a:t>1. TORISEL (temsirolimus) [package insert]. Madison, NJ: Wyeth Pharmaceuticals;2007.</a:t>
            </a:r>
          </a:p>
          <a:p>
            <a:pPr eaLnBrk="1" hangingPunct="1"/>
            <a:endParaRPr lang="en-US" altLang="en-US" sz="1000"/>
          </a:p>
        </p:txBody>
      </p:sp>
      <p:sp>
        <p:nvSpPr>
          <p:cNvPr id="45062" name="Rectangle 5">
            <a:extLst>
              <a:ext uri="{FF2B5EF4-FFF2-40B4-BE49-F238E27FC236}">
                <a16:creationId xmlns:a16="http://schemas.microsoft.com/office/drawing/2014/main" id="{10115E4D-B191-F478-AD07-8442D55B1053}"/>
              </a:ext>
            </a:extLst>
          </p:cNvPr>
          <p:cNvSpPr>
            <a:spLocks noChangeArrowheads="1"/>
          </p:cNvSpPr>
          <p:nvPr/>
        </p:nvSpPr>
        <p:spPr bwMode="auto">
          <a:xfrm>
            <a:off x="5357813" y="798513"/>
            <a:ext cx="13430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5" tIns="44841" rIns="89685" bIns="44841">
            <a:spAutoFit/>
          </a:bodyPr>
          <a:lstStyle>
            <a:lvl1pPr defTabSz="896938">
              <a:defRPr>
                <a:solidFill>
                  <a:schemeClr val="tx1"/>
                </a:solidFill>
                <a:latin typeface="Times New Roman" panose="02020603050405020304" pitchFamily="18" charset="0"/>
              </a:defRPr>
            </a:lvl1pPr>
            <a:lvl2pPr marL="742950" indent="-285750" defTabSz="896938">
              <a:defRPr>
                <a:solidFill>
                  <a:schemeClr val="tx1"/>
                </a:solidFill>
                <a:latin typeface="Times New Roman" panose="02020603050405020304" pitchFamily="18" charset="0"/>
              </a:defRPr>
            </a:lvl2pPr>
            <a:lvl3pPr marL="1143000" indent="-228600" defTabSz="896938">
              <a:defRPr>
                <a:solidFill>
                  <a:schemeClr val="tx1"/>
                </a:solidFill>
                <a:latin typeface="Times New Roman" panose="02020603050405020304" pitchFamily="18" charset="0"/>
              </a:defRPr>
            </a:lvl3pPr>
            <a:lvl4pPr marL="1600200" indent="-228600" defTabSz="896938">
              <a:defRPr>
                <a:solidFill>
                  <a:schemeClr val="tx1"/>
                </a:solidFill>
                <a:latin typeface="Times New Roman" panose="02020603050405020304" pitchFamily="18" charset="0"/>
              </a:defRPr>
            </a:lvl4pPr>
            <a:lvl5pPr marL="2057400" indent="-228600" defTabSz="896938">
              <a:defRPr>
                <a:solidFill>
                  <a:schemeClr val="tx1"/>
                </a:solidFill>
                <a:latin typeface="Times New Roman" panose="02020603050405020304" pitchFamily="18" charset="0"/>
              </a:defRPr>
            </a:lvl5pPr>
            <a:lvl6pPr marL="2514600" indent="-228600" defTabSz="8969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969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969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96938"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1000"/>
          </a:p>
          <a:p>
            <a:pPr eaLnBrk="1" hangingPunct="1"/>
            <a:r>
              <a:rPr lang="en-US" altLang="en-US" sz="1000"/>
              <a:t>1/TORISEL PI/13-14/A</a:t>
            </a:r>
          </a:p>
          <a:p>
            <a:pPr eaLnBrk="1" hangingPunct="1"/>
            <a:endParaRPr lang="en-US" altLang="en-US" sz="1000"/>
          </a:p>
          <a:p>
            <a:pPr eaLnBrk="1" hangingPunct="1"/>
            <a:r>
              <a:rPr lang="en-US" altLang="en-US" sz="1000"/>
              <a:t>TORISEL PI/8/C</a:t>
            </a:r>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endParaRPr lang="en-US" altLang="en-US" sz="1000"/>
          </a:p>
          <a:p>
            <a:pPr eaLnBrk="1" hangingPunct="1"/>
            <a:r>
              <a:rPr lang="en-US" altLang="en-US" sz="1000"/>
              <a:t>TORISEL PI/14/B</a:t>
            </a:r>
          </a:p>
          <a:p>
            <a:pPr eaLnBrk="1" hangingPunct="1"/>
            <a:endParaRPr lang="en-US" altLang="en-US" sz="1000"/>
          </a:p>
          <a:p>
            <a:pPr eaLnBrk="1" hangingPunct="1"/>
            <a:endParaRPr lang="en-US" altLang="en-US" sz="1000"/>
          </a:p>
          <a:p>
            <a:pPr eaLnBrk="1" hangingPunct="1"/>
            <a:endParaRPr lang="en-US" altLang="en-US" sz="1000"/>
          </a:p>
          <a:p>
            <a:pPr eaLnBrk="1" hangingPunct="1"/>
            <a:r>
              <a:rPr lang="en-US" altLang="en-US" sz="1000"/>
              <a:t>TORISEL PI/13/C</a:t>
            </a:r>
          </a:p>
          <a:p>
            <a:pPr eaLnBrk="1" hangingPunct="1"/>
            <a:endParaRPr lang="en-US" altLang="en-US" sz="1000"/>
          </a:p>
          <a:p>
            <a:pPr eaLnBrk="1" hangingPunct="1"/>
            <a:endParaRPr lang="en-US" altLang="en-US" sz="1000"/>
          </a:p>
          <a:p>
            <a:pPr eaLnBrk="1" hangingPunct="1"/>
            <a:endParaRPr lang="en-US" altLang="en-US" sz="1000"/>
          </a:p>
        </p:txBody>
      </p:sp>
      <p:sp>
        <p:nvSpPr>
          <p:cNvPr id="45063" name="Rectangle 6">
            <a:extLst>
              <a:ext uri="{FF2B5EF4-FFF2-40B4-BE49-F238E27FC236}">
                <a16:creationId xmlns:a16="http://schemas.microsoft.com/office/drawing/2014/main" id="{30999D7C-5451-C25C-C582-B2CA248C9AEF}"/>
              </a:ext>
            </a:extLst>
          </p:cNvPr>
          <p:cNvSpPr>
            <a:spLocks noChangeArrowheads="1"/>
          </p:cNvSpPr>
          <p:nvPr/>
        </p:nvSpPr>
        <p:spPr bwMode="auto">
          <a:xfrm>
            <a:off x="5434013" y="1646238"/>
            <a:ext cx="10668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69" tIns="43233" rIns="86469" bIns="43233">
            <a:spAutoFit/>
          </a:bodyPr>
          <a:lstStyle>
            <a:lvl1pPr defTabSz="865188">
              <a:defRPr>
                <a:solidFill>
                  <a:schemeClr val="tx1"/>
                </a:solidFill>
                <a:latin typeface="Times New Roman" panose="02020603050405020304" pitchFamily="18" charset="0"/>
              </a:defRPr>
            </a:lvl1pPr>
            <a:lvl2pPr marL="742950" indent="-285750" defTabSz="865188">
              <a:defRPr>
                <a:solidFill>
                  <a:schemeClr val="tx1"/>
                </a:solidFill>
                <a:latin typeface="Times New Roman" panose="02020603050405020304" pitchFamily="18" charset="0"/>
              </a:defRPr>
            </a:lvl2pPr>
            <a:lvl3pPr marL="1143000" indent="-228600" defTabSz="865188">
              <a:defRPr>
                <a:solidFill>
                  <a:schemeClr val="tx1"/>
                </a:solidFill>
                <a:latin typeface="Times New Roman" panose="02020603050405020304" pitchFamily="18" charset="0"/>
              </a:defRPr>
            </a:lvl3pPr>
            <a:lvl4pPr marL="1600200" indent="-228600" defTabSz="865188">
              <a:defRPr>
                <a:solidFill>
                  <a:schemeClr val="tx1"/>
                </a:solidFill>
                <a:latin typeface="Times New Roman" panose="02020603050405020304" pitchFamily="18" charset="0"/>
              </a:defRPr>
            </a:lvl4pPr>
            <a:lvl5pPr marL="2057400" indent="-228600" defTabSz="865188">
              <a:defRPr>
                <a:solidFill>
                  <a:schemeClr val="tx1"/>
                </a:solidFill>
                <a:latin typeface="Times New Roman" panose="02020603050405020304" pitchFamily="18" charset="0"/>
              </a:defRPr>
            </a:lvl5pPr>
            <a:lvl6pPr marL="2514600" indent="-228600" defTabSz="86518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6518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6518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65188"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1000"/>
              <a:t>TORISEL PI/1/C</a:t>
            </a:r>
          </a:p>
          <a:p>
            <a:r>
              <a:rPr lang="en-US" altLang="en-US" sz="1000"/>
              <a:t>TORISEL PI/8/C</a:t>
            </a:r>
          </a:p>
        </p:txBody>
      </p:sp>
    </p:spTree>
    <p:extLst>
      <p:ext uri="{BB962C8B-B14F-4D97-AF65-F5344CB8AC3E}">
        <p14:creationId xmlns:p14="http://schemas.microsoft.com/office/powerpoint/2010/main" val="2314675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48</a:t>
            </a:fld>
            <a:endParaRPr lang="en-US" altLang="en-US"/>
          </a:p>
        </p:txBody>
      </p:sp>
    </p:spTree>
    <p:extLst>
      <p:ext uri="{BB962C8B-B14F-4D97-AF65-F5344CB8AC3E}">
        <p14:creationId xmlns:p14="http://schemas.microsoft.com/office/powerpoint/2010/main" val="339818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49</a:t>
            </a:fld>
            <a:endParaRPr lang="en-US" altLang="en-US"/>
          </a:p>
        </p:txBody>
      </p:sp>
    </p:spTree>
    <p:extLst>
      <p:ext uri="{BB962C8B-B14F-4D97-AF65-F5344CB8AC3E}">
        <p14:creationId xmlns:p14="http://schemas.microsoft.com/office/powerpoint/2010/main" val="3628159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C689BFC-A3EC-625E-AFD5-DC133BBDB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EFDFA1DC-8E54-A348-B358-5E95A3580ECF}" type="slidenum">
              <a:rPr lang="en-US" altLang="en-US" smtClean="0">
                <a:latin typeface="Arial" panose="020B0604020202020204" pitchFamily="34" charset="0"/>
              </a:rPr>
              <a:pPr/>
              <a:t>5</a:t>
            </a:fld>
            <a:endParaRPr lang="en-US" altLang="en-US">
              <a:latin typeface="Arial" panose="020B0604020202020204" pitchFamily="34" charset="0"/>
            </a:endParaRPr>
          </a:p>
        </p:txBody>
      </p:sp>
      <p:sp>
        <p:nvSpPr>
          <p:cNvPr id="6147" name="Rectangle 7">
            <a:extLst>
              <a:ext uri="{FF2B5EF4-FFF2-40B4-BE49-F238E27FC236}">
                <a16:creationId xmlns:a16="http://schemas.microsoft.com/office/drawing/2014/main" id="{7F2635BF-00A2-753D-0CA7-5958DC242FF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F1F9C5E6-0415-AA43-95C2-FE31280924D8}" type="slidenum">
              <a:rPr lang="en-US" altLang="en-US" sz="1200">
                <a:latin typeface="Arial" panose="020B0604020202020204" pitchFamily="34" charset="0"/>
              </a:rPr>
              <a:pPr algn="r" eaLnBrk="1" hangingPunct="1"/>
              <a:t>5</a:t>
            </a:fld>
            <a:endParaRPr lang="en-US" altLang="en-US" sz="1200">
              <a:latin typeface="Arial" panose="020B0604020202020204" pitchFamily="34" charset="0"/>
            </a:endParaRPr>
          </a:p>
        </p:txBody>
      </p:sp>
      <p:sp>
        <p:nvSpPr>
          <p:cNvPr id="6148" name="Rectangle 2">
            <a:extLst>
              <a:ext uri="{FF2B5EF4-FFF2-40B4-BE49-F238E27FC236}">
                <a16:creationId xmlns:a16="http://schemas.microsoft.com/office/drawing/2014/main" id="{F0EA8B94-4C53-57F5-1E4E-7353E2CED4A8}"/>
              </a:ext>
            </a:extLst>
          </p:cNvPr>
          <p:cNvSpPr>
            <a:spLocks noGrp="1" noRot="1" noChangeAspect="1" noChangeArrowheads="1" noTextEdit="1"/>
          </p:cNvSpPr>
          <p:nvPr>
            <p:ph type="sldImg"/>
          </p:nvPr>
        </p:nvSpPr>
        <p:spPr>
          <a:xfrm>
            <a:off x="381000" y="685800"/>
            <a:ext cx="6096000" cy="3429000"/>
          </a:xfrm>
          <a:ln/>
        </p:spPr>
      </p:sp>
      <p:sp>
        <p:nvSpPr>
          <p:cNvPr id="6149" name="Rectangle 3">
            <a:extLst>
              <a:ext uri="{FF2B5EF4-FFF2-40B4-BE49-F238E27FC236}">
                <a16:creationId xmlns:a16="http://schemas.microsoft.com/office/drawing/2014/main" id="{D42C043C-7537-8334-5C2A-6CA7DBFF411D}"/>
              </a:ext>
            </a:extLst>
          </p:cNvPr>
          <p:cNvSpPr>
            <a:spLocks noGrp="1" noChangeArrowheads="1"/>
          </p:cNvSpPr>
          <p:nvPr>
            <p:ph type="body" idx="1"/>
          </p:nvPr>
        </p:nvSpPr>
        <p:spPr>
          <a:xfrm>
            <a:off x="688975" y="4368800"/>
            <a:ext cx="5665788" cy="4687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8913" indent="-188913" eaLnBrk="1" hangingPunct="1"/>
            <a:r>
              <a:rPr lang="en-US" altLang="en-US" sz="900"/>
              <a:t>Slide ID: 26484</a:t>
            </a:r>
          </a:p>
          <a:p>
            <a:pPr marL="188913" indent="-188913" eaLnBrk="1" hangingPunct="1">
              <a:buFontTx/>
              <a:buChar char="•"/>
            </a:pPr>
            <a:r>
              <a:rPr lang="en-US" altLang="en-US"/>
              <a:t>Metastatic renal cell carcinoma (RCC) represents a very small proportion of a physician’s overall workload</a:t>
            </a:r>
          </a:p>
          <a:p>
            <a:pPr marL="417513" lvl="1" indent="-188913" eaLnBrk="1" hangingPunct="1">
              <a:buFontTx/>
              <a:buChar char="•"/>
            </a:pPr>
            <a:r>
              <a:rPr lang="en-US" altLang="en-US"/>
              <a:t>RCC remains a low-incidence cancer</a:t>
            </a:r>
          </a:p>
          <a:p>
            <a:pPr marL="417513" lvl="1" indent="-188913" eaLnBrk="1" hangingPunct="1">
              <a:buFontTx/>
              <a:buChar char="•"/>
            </a:pPr>
            <a:r>
              <a:rPr lang="en-US" altLang="en-US"/>
              <a:t>Patients with metastatic RCC do not survive long (compared with patients with metastatic disease from common cancers such as breast and prostate)</a:t>
            </a:r>
          </a:p>
          <a:p>
            <a:pPr marL="417513" lvl="1" indent="-188913" eaLnBrk="1" hangingPunct="1">
              <a:buFontTx/>
              <a:buChar char="•"/>
            </a:pPr>
            <a:r>
              <a:rPr lang="en-US" altLang="en-US"/>
              <a:t>Physicians have limited opportunity to treat RCC; therefore, few have the opportunity to refine their clinical experience  </a:t>
            </a:r>
          </a:p>
          <a:p>
            <a:pPr marL="417513" lvl="1" indent="-188913" eaLnBrk="1" hangingPunct="1">
              <a:buFontTx/>
              <a:buChar char="•"/>
            </a:pPr>
            <a:r>
              <a:rPr lang="en-US" altLang="en-US"/>
              <a:t>For many physicians, anecdotal experience with a handful of patients defines their knowledge of and approach to managing this disease</a:t>
            </a:r>
          </a:p>
          <a:p>
            <a:pPr marL="188913" indent="-188913" eaLnBrk="1" hangingPunct="1">
              <a:buFontTx/>
              <a:buChar char="•"/>
            </a:pPr>
            <a:r>
              <a:rPr lang="en-US" altLang="en-US"/>
              <a:t>US estimates for 2008: cancer of the kidney and renal pelvis</a:t>
            </a:r>
            <a:r>
              <a:rPr lang="en-US" altLang="en-US" baseline="30000"/>
              <a:t>1</a:t>
            </a:r>
            <a:endParaRPr lang="en-US" altLang="en-US"/>
          </a:p>
          <a:p>
            <a:pPr marL="417513" lvl="1" indent="-188913" eaLnBrk="1" hangingPunct="1">
              <a:buFontTx/>
              <a:buChar char="•"/>
            </a:pPr>
            <a:r>
              <a:rPr lang="en-US" altLang="en-US"/>
              <a:t>Incidence &gt;54,000 (males 33,130, females 21,260)</a:t>
            </a:r>
          </a:p>
          <a:p>
            <a:pPr marL="417513" lvl="1" indent="-188913" eaLnBrk="1" hangingPunct="1">
              <a:buFontTx/>
              <a:buChar char="•"/>
            </a:pPr>
            <a:r>
              <a:rPr lang="en-US" altLang="en-US"/>
              <a:t>Mortality &gt;13,000 (males 8,100, females 4,910)</a:t>
            </a:r>
          </a:p>
          <a:p>
            <a:pPr marL="188913" indent="-188913" eaLnBrk="1" hangingPunct="1">
              <a:buFontTx/>
              <a:buChar char="•"/>
            </a:pPr>
            <a:r>
              <a:rPr lang="en-US" altLang="en-US"/>
              <a:t>Globally, kidney cancer was the 15th most common cancer and accounted for more than 180,000 cases in 2000</a:t>
            </a:r>
            <a:r>
              <a:rPr lang="en-US" altLang="en-US" baseline="30000"/>
              <a:t>2</a:t>
            </a:r>
            <a:endParaRPr lang="en-US" altLang="en-US"/>
          </a:p>
          <a:p>
            <a:pPr marL="188913" indent="-188913" eaLnBrk="1" hangingPunct="1">
              <a:buFontTx/>
              <a:buChar char="•"/>
            </a:pPr>
            <a:r>
              <a:rPr lang="en-US" altLang="en-US"/>
              <a:t>RCC accounts for about 90% of all kidney cancer</a:t>
            </a:r>
            <a:r>
              <a:rPr lang="en-US" altLang="en-US" baseline="30000"/>
              <a:t>3</a:t>
            </a:r>
            <a:endParaRPr lang="en-US" altLang="en-US"/>
          </a:p>
          <a:p>
            <a:pPr marL="188913" indent="-188913" eaLnBrk="1" hangingPunct="1"/>
            <a:endParaRPr lang="en-US" altLang="en-US" b="1"/>
          </a:p>
          <a:p>
            <a:pPr marL="188913" indent="-188913" eaLnBrk="1" hangingPunct="1"/>
            <a:r>
              <a:rPr lang="en-US" altLang="en-US" b="1"/>
              <a:t>References</a:t>
            </a:r>
          </a:p>
          <a:p>
            <a:pPr marL="188913" indent="-188913" eaLnBrk="1" hangingPunct="1">
              <a:spcBef>
                <a:spcPct val="0"/>
              </a:spcBef>
              <a:buFontTx/>
              <a:buAutoNum type="arabicPeriod"/>
            </a:pPr>
            <a:r>
              <a:rPr lang="en-US" altLang="en-US"/>
              <a:t>American Cancer Society. Cancer facts &amp; figures 2008.    http://www.cancer.org/docroot/STT/content/STT_1x_Cancer_Facts_and_Figures_2008.asp?from=fast.</a:t>
            </a:r>
          </a:p>
          <a:p>
            <a:pPr marL="188913" indent="-188913" eaLnBrk="1" hangingPunct="1">
              <a:spcBef>
                <a:spcPct val="0"/>
              </a:spcBef>
              <a:buFontTx/>
              <a:buAutoNum type="arabicPeriod"/>
            </a:pPr>
            <a:r>
              <a:rPr lang="en-US" altLang="en-US"/>
              <a:t>Stewart BW, Kleihues P, eds. </a:t>
            </a:r>
            <a:r>
              <a:rPr lang="en-US" altLang="en-US" i="1"/>
              <a:t>World Cancer Report</a:t>
            </a:r>
            <a:r>
              <a:rPr lang="en-US" altLang="en-US"/>
              <a:t>. Lyon, France: IARC Press; 2003.</a:t>
            </a:r>
          </a:p>
          <a:p>
            <a:pPr marL="188913" indent="-188913" eaLnBrk="1" hangingPunct="1">
              <a:spcBef>
                <a:spcPct val="0"/>
              </a:spcBef>
              <a:buFontTx/>
              <a:buAutoNum type="arabicPeriod"/>
            </a:pPr>
            <a:r>
              <a:rPr lang="en-US" altLang="en-US"/>
              <a:t>American Cancer Society. Detailed guide: kidney cancer.  http://www.cancer.org/docroot/CRI/CRI_2_3x.asp?dt=22.</a:t>
            </a:r>
          </a:p>
        </p:txBody>
      </p:sp>
    </p:spTree>
    <p:extLst>
      <p:ext uri="{BB962C8B-B14F-4D97-AF65-F5344CB8AC3E}">
        <p14:creationId xmlns:p14="http://schemas.microsoft.com/office/powerpoint/2010/main" val="2519721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50</a:t>
            </a:fld>
            <a:endParaRPr lang="en-US" altLang="en-US"/>
          </a:p>
        </p:txBody>
      </p:sp>
    </p:spTree>
    <p:extLst>
      <p:ext uri="{BB962C8B-B14F-4D97-AF65-F5344CB8AC3E}">
        <p14:creationId xmlns:p14="http://schemas.microsoft.com/office/powerpoint/2010/main" val="409609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51</a:t>
            </a:fld>
            <a:endParaRPr lang="en-US" altLang="en-US"/>
          </a:p>
        </p:txBody>
      </p:sp>
    </p:spTree>
    <p:extLst>
      <p:ext uri="{BB962C8B-B14F-4D97-AF65-F5344CB8AC3E}">
        <p14:creationId xmlns:p14="http://schemas.microsoft.com/office/powerpoint/2010/main" val="716736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52</a:t>
            </a:fld>
            <a:endParaRPr lang="en-US" altLang="en-US"/>
          </a:p>
        </p:txBody>
      </p:sp>
    </p:spTree>
    <p:extLst>
      <p:ext uri="{BB962C8B-B14F-4D97-AF65-F5344CB8AC3E}">
        <p14:creationId xmlns:p14="http://schemas.microsoft.com/office/powerpoint/2010/main" val="2746126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53</a:t>
            </a:fld>
            <a:endParaRPr lang="en-US" altLang="en-US"/>
          </a:p>
        </p:txBody>
      </p:sp>
    </p:spTree>
    <p:extLst>
      <p:ext uri="{BB962C8B-B14F-4D97-AF65-F5344CB8AC3E}">
        <p14:creationId xmlns:p14="http://schemas.microsoft.com/office/powerpoint/2010/main" val="304197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54</a:t>
            </a:fld>
            <a:endParaRPr lang="en-US" altLang="en-US"/>
          </a:p>
        </p:txBody>
      </p:sp>
    </p:spTree>
    <p:extLst>
      <p:ext uri="{BB962C8B-B14F-4D97-AF65-F5344CB8AC3E}">
        <p14:creationId xmlns:p14="http://schemas.microsoft.com/office/powerpoint/2010/main" val="3325388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55</a:t>
            </a:fld>
            <a:endParaRPr lang="en-US" altLang="en-US"/>
          </a:p>
        </p:txBody>
      </p:sp>
    </p:spTree>
    <p:extLst>
      <p:ext uri="{BB962C8B-B14F-4D97-AF65-F5344CB8AC3E}">
        <p14:creationId xmlns:p14="http://schemas.microsoft.com/office/powerpoint/2010/main" val="4169550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2338" rtl="0" eaLnBrk="0" fontAlgn="base" latinLnBrk="0" hangingPunct="0">
              <a:lnSpc>
                <a:spcPct val="100000"/>
              </a:lnSpc>
              <a:spcBef>
                <a:spcPct val="0"/>
              </a:spcBef>
              <a:spcAft>
                <a:spcPct val="0"/>
              </a:spcAft>
              <a:buClrTx/>
              <a:buSzTx/>
              <a:buFontTx/>
              <a:buNone/>
              <a:tabLst/>
              <a:defRPr/>
            </a:pPr>
            <a:fld id="{B4376907-3CCC-7340-B687-6F094BC92014}" type="slidenum">
              <a:rPr kumimoji="0" lang="en-US" sz="1200" b="0" i="0" u="none" strike="noStrike" kern="1200" cap="none" spc="0" normalizeH="0" baseline="0" noProof="0" smtClean="0">
                <a:ln>
                  <a:noFill/>
                </a:ln>
                <a:solidFill>
                  <a:srgbClr val="000000"/>
                </a:solidFill>
                <a:effectLst/>
                <a:uLnTx/>
                <a:uFillTx/>
                <a:latin typeface="News Gothic MT" charset="0"/>
              </a:rPr>
              <a:pPr marL="0" marR="0" lvl="0" indent="0" algn="r" defTabSz="922338"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News Gothic MT" charset="0"/>
            </a:endParaRPr>
          </a:p>
        </p:txBody>
      </p:sp>
    </p:spTree>
    <p:extLst>
      <p:ext uri="{BB962C8B-B14F-4D97-AF65-F5344CB8AC3E}">
        <p14:creationId xmlns:p14="http://schemas.microsoft.com/office/powerpoint/2010/main" val="4218857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57</a:t>
            </a:fld>
            <a:endParaRPr lang="en-US" altLang="en-US"/>
          </a:p>
        </p:txBody>
      </p:sp>
    </p:spTree>
    <p:extLst>
      <p:ext uri="{BB962C8B-B14F-4D97-AF65-F5344CB8AC3E}">
        <p14:creationId xmlns:p14="http://schemas.microsoft.com/office/powerpoint/2010/main" val="41163642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58</a:t>
            </a:fld>
            <a:endParaRPr lang="en-US" altLang="en-US"/>
          </a:p>
        </p:txBody>
      </p:sp>
    </p:spTree>
    <p:extLst>
      <p:ext uri="{BB962C8B-B14F-4D97-AF65-F5344CB8AC3E}">
        <p14:creationId xmlns:p14="http://schemas.microsoft.com/office/powerpoint/2010/main" val="3927358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59</a:t>
            </a:fld>
            <a:endParaRPr lang="en-US" altLang="en-US"/>
          </a:p>
        </p:txBody>
      </p:sp>
    </p:spTree>
    <p:extLst>
      <p:ext uri="{BB962C8B-B14F-4D97-AF65-F5344CB8AC3E}">
        <p14:creationId xmlns:p14="http://schemas.microsoft.com/office/powerpoint/2010/main" val="6246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913" indent="-188913" eaLnBrk="1" hangingPunct="1"/>
            <a:r>
              <a:rPr lang="en-US" altLang="en-US" sz="900"/>
              <a:t>Slide ID: 26484</a:t>
            </a:r>
          </a:p>
          <a:p>
            <a:pPr marL="188913" indent="-188913" eaLnBrk="1" hangingPunct="1">
              <a:buFontTx/>
              <a:buChar char="•"/>
            </a:pPr>
            <a:r>
              <a:rPr lang="en-US" altLang="en-US"/>
              <a:t>Metastatic renal cell carcinoma (RCC) represents a very small proportion of a physician’s overall workload</a:t>
            </a:r>
          </a:p>
          <a:p>
            <a:pPr marL="417513" lvl="1" indent="-188913" eaLnBrk="1" hangingPunct="1">
              <a:buFontTx/>
              <a:buChar char="•"/>
            </a:pPr>
            <a:r>
              <a:rPr lang="en-US" altLang="en-US"/>
              <a:t>RCC remains a low-incidence cancer</a:t>
            </a:r>
          </a:p>
          <a:p>
            <a:pPr marL="417513" lvl="1" indent="-188913" eaLnBrk="1" hangingPunct="1">
              <a:buFontTx/>
              <a:buChar char="•"/>
            </a:pPr>
            <a:r>
              <a:rPr lang="en-US" altLang="en-US"/>
              <a:t>Patients with metastatic RCC do not survive long (compared with patients with metastatic disease from common cancers such as breast and prostate)</a:t>
            </a:r>
          </a:p>
          <a:p>
            <a:pPr marL="417513" lvl="1" indent="-188913" eaLnBrk="1" hangingPunct="1">
              <a:buFontTx/>
              <a:buChar char="•"/>
            </a:pPr>
            <a:r>
              <a:rPr lang="en-US" altLang="en-US"/>
              <a:t>Physicians have limited opportunity to treat RCC; therefore, few have the opportunity to refine their clinical experience  </a:t>
            </a:r>
          </a:p>
          <a:p>
            <a:pPr marL="417513" lvl="1" indent="-188913" eaLnBrk="1" hangingPunct="1">
              <a:buFontTx/>
              <a:buChar char="•"/>
            </a:pPr>
            <a:r>
              <a:rPr lang="en-US" altLang="en-US"/>
              <a:t>For many physicians, anecdotal experience with a handful of patients defines their knowledge of and approach to managing this disease</a:t>
            </a:r>
          </a:p>
          <a:p>
            <a:pPr marL="188913" indent="-188913" eaLnBrk="1" hangingPunct="1">
              <a:buFontTx/>
              <a:buChar char="•"/>
            </a:pPr>
            <a:r>
              <a:rPr lang="en-US" altLang="en-US"/>
              <a:t>US estimates for 2024: cancer of the kidney and renal </a:t>
            </a:r>
            <a:r>
              <a:rPr lang="en-US" altLang="en-US" baseline="0"/>
              <a:t>pelvis (from Siegel et al, 2024)</a:t>
            </a:r>
          </a:p>
          <a:p>
            <a:pPr marL="417513" lvl="1" indent="-188913" eaLnBrk="1" hangingPunct="1">
              <a:buFontTx/>
              <a:buChar char="•"/>
            </a:pPr>
            <a:r>
              <a:rPr lang="en-US" altLang="en-US"/>
              <a:t>Incidence &gt;81,000 (males 52,380, females 29,230)</a:t>
            </a:r>
          </a:p>
          <a:p>
            <a:pPr marL="417513" lvl="1" indent="-188913" eaLnBrk="1" hangingPunct="1">
              <a:buFontTx/>
              <a:buChar char="•"/>
            </a:pPr>
            <a:r>
              <a:rPr lang="en-US" altLang="en-US"/>
              <a:t>Mortality &gt;14,000 (males 9,450, females 4,940)</a:t>
            </a:r>
          </a:p>
          <a:p>
            <a:pPr marL="188913" indent="-188913" eaLnBrk="1" hangingPunct="1">
              <a:buFontTx/>
              <a:buChar char="•"/>
            </a:pPr>
            <a:r>
              <a:rPr lang="en-US" altLang="en-US"/>
              <a:t>Globally, kidney cancer was the 15th most common cancer and accounted for more than 180,000 cases in 2000</a:t>
            </a:r>
            <a:r>
              <a:rPr lang="en-US" altLang="en-US" baseline="30000"/>
              <a:t>2</a:t>
            </a:r>
            <a:endParaRPr lang="en-US" altLang="en-US"/>
          </a:p>
          <a:p>
            <a:pPr marL="188913" indent="-188913" eaLnBrk="1" hangingPunct="1">
              <a:buFontTx/>
              <a:buChar char="•"/>
            </a:pPr>
            <a:r>
              <a:rPr lang="en-US" altLang="en-US"/>
              <a:t>RCC accounts for about 85% of all kidney cancer</a:t>
            </a:r>
            <a:r>
              <a:rPr lang="en-US" altLang="en-US" baseline="30000"/>
              <a:t> </a:t>
            </a:r>
            <a:r>
              <a:rPr lang="en-US" altLang="en-US" baseline="0"/>
              <a:t>and 70% of these have clear cell histology (NCCN, 2024)</a:t>
            </a:r>
          </a:p>
          <a:p>
            <a:pPr marL="188913" indent="-188913" eaLnBrk="1" hangingPunct="1"/>
            <a:endParaRPr lang="en-US" altLang="en-US" b="1"/>
          </a:p>
          <a:p>
            <a:pPr marL="188913" indent="-188913" eaLnBrk="1" hangingPunct="1"/>
            <a:r>
              <a:rPr lang="en-US" altLang="en-US" b="1"/>
              <a:t>References</a:t>
            </a:r>
          </a:p>
          <a:p>
            <a:pPr marL="188913" indent="-188913" eaLnBrk="1" hangingPunct="1">
              <a:spcBef>
                <a:spcPct val="0"/>
              </a:spcBef>
              <a:buFontTx/>
              <a:buAutoNum type="arabicPeriod"/>
            </a:pPr>
            <a:r>
              <a:rPr lang="en-US" altLang="en-US"/>
              <a:t>American Cancer Society. Cancer facts &amp; figures 2008.    http://www.cancer.org/docroot/STT/content/STT_1x_Cancer_Facts_and_Figures_2008.asp?from=fast.</a:t>
            </a:r>
          </a:p>
          <a:p>
            <a:pPr marL="188913" indent="-188913" eaLnBrk="1" hangingPunct="1">
              <a:spcBef>
                <a:spcPct val="0"/>
              </a:spcBef>
              <a:buFontTx/>
              <a:buAutoNum type="arabicPeriod"/>
            </a:pPr>
            <a:r>
              <a:rPr lang="en-US" altLang="en-US"/>
              <a:t>Stewart BW, Kleihues P, eds. </a:t>
            </a:r>
            <a:r>
              <a:rPr lang="en-US" altLang="en-US" i="1"/>
              <a:t>World Cancer Report</a:t>
            </a:r>
            <a:r>
              <a:rPr lang="en-US" altLang="en-US"/>
              <a:t>. Lyon, France: IARC Press; 2003.</a:t>
            </a:r>
          </a:p>
          <a:p>
            <a:pPr marL="188913" indent="-188913" eaLnBrk="1" hangingPunct="1">
              <a:spcBef>
                <a:spcPct val="0"/>
              </a:spcBef>
              <a:buFontTx/>
              <a:buAutoNum type="arabicPeriod"/>
            </a:pPr>
            <a:r>
              <a:rPr lang="en-US" altLang="en-US"/>
              <a:t>American Cancer Society. Detailed guide: kidney cancer.  http://www.cancer.org/docroot/CRI/CRI_2_3x.asp?dt=22.</a:t>
            </a:r>
          </a:p>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6</a:t>
            </a:fld>
            <a:endParaRPr lang="en-US" altLang="en-US"/>
          </a:p>
        </p:txBody>
      </p:sp>
    </p:spTree>
    <p:extLst>
      <p:ext uri="{BB962C8B-B14F-4D97-AF65-F5344CB8AC3E}">
        <p14:creationId xmlns:p14="http://schemas.microsoft.com/office/powerpoint/2010/main" val="2433574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60</a:t>
            </a:fld>
            <a:endParaRPr lang="en-US" altLang="en-US"/>
          </a:p>
        </p:txBody>
      </p:sp>
    </p:spTree>
    <p:extLst>
      <p:ext uri="{BB962C8B-B14F-4D97-AF65-F5344CB8AC3E}">
        <p14:creationId xmlns:p14="http://schemas.microsoft.com/office/powerpoint/2010/main" val="2285375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61</a:t>
            </a:fld>
            <a:endParaRPr lang="en-US" altLang="en-US"/>
          </a:p>
        </p:txBody>
      </p:sp>
    </p:spTree>
    <p:extLst>
      <p:ext uri="{BB962C8B-B14F-4D97-AF65-F5344CB8AC3E}">
        <p14:creationId xmlns:p14="http://schemas.microsoft.com/office/powerpoint/2010/main" val="3779827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8991D7A-CBFE-754A-84EE-C113A7A9517B}" type="slidenum">
              <a:rPr lang="en-US" altLang="en-US" smtClean="0"/>
              <a:pPr>
                <a:defRPr/>
              </a:pPr>
              <a:t>62</a:t>
            </a:fld>
            <a:endParaRPr lang="en-US" altLang="en-US"/>
          </a:p>
        </p:txBody>
      </p:sp>
    </p:spTree>
    <p:extLst>
      <p:ext uri="{BB962C8B-B14F-4D97-AF65-F5344CB8AC3E}">
        <p14:creationId xmlns:p14="http://schemas.microsoft.com/office/powerpoint/2010/main" val="313758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C689BFC-A3EC-625E-AFD5-DC133BBDB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EFDFA1DC-8E54-A348-B358-5E95A3580ECF}" type="slidenum">
              <a:rPr lang="en-US" altLang="en-US" smtClean="0">
                <a:latin typeface="Arial" panose="020B0604020202020204" pitchFamily="34" charset="0"/>
              </a:rPr>
              <a:pPr/>
              <a:t>7</a:t>
            </a:fld>
            <a:endParaRPr lang="en-US" altLang="en-US">
              <a:latin typeface="Arial" panose="020B0604020202020204" pitchFamily="34" charset="0"/>
            </a:endParaRPr>
          </a:p>
        </p:txBody>
      </p:sp>
      <p:sp>
        <p:nvSpPr>
          <p:cNvPr id="6147" name="Rectangle 7">
            <a:extLst>
              <a:ext uri="{FF2B5EF4-FFF2-40B4-BE49-F238E27FC236}">
                <a16:creationId xmlns:a16="http://schemas.microsoft.com/office/drawing/2014/main" id="{7F2635BF-00A2-753D-0CA7-5958DC242FF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F1F9C5E6-0415-AA43-95C2-FE31280924D8}" type="slidenum">
              <a:rPr lang="en-US" altLang="en-US" sz="1200">
                <a:latin typeface="Arial" panose="020B0604020202020204" pitchFamily="34" charset="0"/>
              </a:rPr>
              <a:pPr algn="r" eaLnBrk="1" hangingPunct="1"/>
              <a:t>7</a:t>
            </a:fld>
            <a:endParaRPr lang="en-US" altLang="en-US" sz="1200">
              <a:latin typeface="Arial" panose="020B0604020202020204" pitchFamily="34" charset="0"/>
            </a:endParaRPr>
          </a:p>
        </p:txBody>
      </p:sp>
      <p:sp>
        <p:nvSpPr>
          <p:cNvPr id="6148" name="Rectangle 2">
            <a:extLst>
              <a:ext uri="{FF2B5EF4-FFF2-40B4-BE49-F238E27FC236}">
                <a16:creationId xmlns:a16="http://schemas.microsoft.com/office/drawing/2014/main" id="{F0EA8B94-4C53-57F5-1E4E-7353E2CED4A8}"/>
              </a:ext>
            </a:extLst>
          </p:cNvPr>
          <p:cNvSpPr>
            <a:spLocks noGrp="1" noRot="1" noChangeAspect="1" noChangeArrowheads="1" noTextEdit="1"/>
          </p:cNvSpPr>
          <p:nvPr>
            <p:ph type="sldImg"/>
          </p:nvPr>
        </p:nvSpPr>
        <p:spPr>
          <a:xfrm>
            <a:off x="381000" y="685800"/>
            <a:ext cx="6096000" cy="3429000"/>
          </a:xfrm>
          <a:ln/>
        </p:spPr>
      </p:sp>
      <p:sp>
        <p:nvSpPr>
          <p:cNvPr id="6149" name="Rectangle 3">
            <a:extLst>
              <a:ext uri="{FF2B5EF4-FFF2-40B4-BE49-F238E27FC236}">
                <a16:creationId xmlns:a16="http://schemas.microsoft.com/office/drawing/2014/main" id="{D42C043C-7537-8334-5C2A-6CA7DBFF411D}"/>
              </a:ext>
            </a:extLst>
          </p:cNvPr>
          <p:cNvSpPr>
            <a:spLocks noGrp="1" noChangeArrowheads="1"/>
          </p:cNvSpPr>
          <p:nvPr>
            <p:ph type="body" idx="1"/>
          </p:nvPr>
        </p:nvSpPr>
        <p:spPr>
          <a:xfrm>
            <a:off x="688975" y="4368800"/>
            <a:ext cx="5665788" cy="4687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2713" indent="-112713" eaLnBrk="1" hangingPunct="1"/>
            <a:r>
              <a:rPr lang="en-US" altLang="en-US" sz="900"/>
              <a:t>Slide ID: 26487</a:t>
            </a:r>
          </a:p>
          <a:p>
            <a:pPr marL="112713" indent="-112713" eaLnBrk="1" hangingPunct="1">
              <a:buFontTx/>
              <a:buChar char="•"/>
            </a:pPr>
            <a:r>
              <a:rPr lang="en-US" altLang="en-US"/>
              <a:t>The majority of patients with RCC have clear cell histology</a:t>
            </a:r>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buFontTx/>
              <a:buChar char="•"/>
            </a:pPr>
            <a:endParaRPr lang="en-US" altLang="en-US"/>
          </a:p>
          <a:p>
            <a:pPr marL="112713" indent="-112713" eaLnBrk="1" hangingPunct="1"/>
            <a:r>
              <a:rPr lang="en-US" altLang="en-US" b="1"/>
              <a:t>Reference</a:t>
            </a:r>
          </a:p>
          <a:p>
            <a:pPr marL="112713" indent="-112713" eaLnBrk="1" hangingPunct="1">
              <a:lnSpc>
                <a:spcPct val="90000"/>
              </a:lnSpc>
              <a:spcBef>
                <a:spcPct val="0"/>
              </a:spcBef>
            </a:pPr>
            <a:r>
              <a:rPr lang="en-US" altLang="en-US"/>
              <a:t>Linehan et al. </a:t>
            </a:r>
            <a:r>
              <a:rPr lang="en-US" altLang="en-US" i="1"/>
              <a:t>J Urol</a:t>
            </a:r>
            <a:r>
              <a:rPr lang="en-US" altLang="en-US"/>
              <a:t>. 2003;170:2163-2172</a:t>
            </a:r>
            <a:r>
              <a:rPr lang="en-US" altLang="en-US" b="1"/>
              <a:t>.</a:t>
            </a:r>
          </a:p>
          <a:p>
            <a:pPr marL="188913" indent="-188913"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C689BFC-A3EC-625E-AFD5-DC133BBDB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EFDFA1DC-8E54-A348-B358-5E95A3580ECF}" type="slidenum">
              <a:rPr lang="en-US" altLang="en-US" smtClean="0">
                <a:latin typeface="Arial" panose="020B0604020202020204" pitchFamily="34" charset="0"/>
              </a:rPr>
              <a:pPr/>
              <a:t>8</a:t>
            </a:fld>
            <a:endParaRPr lang="en-US" altLang="en-US">
              <a:latin typeface="Arial" panose="020B0604020202020204" pitchFamily="34" charset="0"/>
            </a:endParaRPr>
          </a:p>
        </p:txBody>
      </p:sp>
      <p:sp>
        <p:nvSpPr>
          <p:cNvPr id="6147" name="Rectangle 7">
            <a:extLst>
              <a:ext uri="{FF2B5EF4-FFF2-40B4-BE49-F238E27FC236}">
                <a16:creationId xmlns:a16="http://schemas.microsoft.com/office/drawing/2014/main" id="{7F2635BF-00A2-753D-0CA7-5958DC242FF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F1F9C5E6-0415-AA43-95C2-FE31280924D8}" type="slidenum">
              <a:rPr lang="en-US" altLang="en-US" sz="1200">
                <a:latin typeface="Arial" panose="020B0604020202020204" pitchFamily="34" charset="0"/>
              </a:rPr>
              <a:pPr algn="r" eaLnBrk="1" hangingPunct="1"/>
              <a:t>8</a:t>
            </a:fld>
            <a:endParaRPr lang="en-US" altLang="en-US" sz="1200">
              <a:latin typeface="Arial" panose="020B0604020202020204" pitchFamily="34" charset="0"/>
            </a:endParaRPr>
          </a:p>
        </p:txBody>
      </p:sp>
      <p:sp>
        <p:nvSpPr>
          <p:cNvPr id="6148" name="Rectangle 2">
            <a:extLst>
              <a:ext uri="{FF2B5EF4-FFF2-40B4-BE49-F238E27FC236}">
                <a16:creationId xmlns:a16="http://schemas.microsoft.com/office/drawing/2014/main" id="{F0EA8B94-4C53-57F5-1E4E-7353E2CED4A8}"/>
              </a:ext>
            </a:extLst>
          </p:cNvPr>
          <p:cNvSpPr>
            <a:spLocks noGrp="1" noRot="1" noChangeAspect="1" noChangeArrowheads="1" noTextEdit="1"/>
          </p:cNvSpPr>
          <p:nvPr>
            <p:ph type="sldImg"/>
          </p:nvPr>
        </p:nvSpPr>
        <p:spPr>
          <a:xfrm>
            <a:off x="381000" y="685800"/>
            <a:ext cx="6096000" cy="3429000"/>
          </a:xfrm>
          <a:ln/>
        </p:spPr>
      </p:sp>
      <p:sp>
        <p:nvSpPr>
          <p:cNvPr id="6149" name="Rectangle 3">
            <a:extLst>
              <a:ext uri="{FF2B5EF4-FFF2-40B4-BE49-F238E27FC236}">
                <a16:creationId xmlns:a16="http://schemas.microsoft.com/office/drawing/2014/main" id="{D42C043C-7537-8334-5C2A-6CA7DBFF411D}"/>
              </a:ext>
            </a:extLst>
          </p:cNvPr>
          <p:cNvSpPr>
            <a:spLocks noGrp="1" noChangeArrowheads="1"/>
          </p:cNvSpPr>
          <p:nvPr>
            <p:ph type="body" idx="1"/>
          </p:nvPr>
        </p:nvSpPr>
        <p:spPr>
          <a:xfrm>
            <a:off x="688975" y="4368800"/>
            <a:ext cx="5665788" cy="4687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8913" indent="-188913" eaLnBrk="1" hangingPunct="1"/>
            <a:r>
              <a:rPr lang="en-US" altLang="en-US" sz="900"/>
              <a:t>Slide ID: 26484</a:t>
            </a:r>
          </a:p>
          <a:p>
            <a:pPr marL="188913" indent="-188913" eaLnBrk="1" hangingPunct="1">
              <a:buFontTx/>
              <a:buChar char="•"/>
            </a:pPr>
            <a:r>
              <a:rPr lang="en-US" altLang="en-US"/>
              <a:t>Metastatic renal cell carcinoma (RCC) represents a very small proportion of a physician’s overall workload</a:t>
            </a:r>
          </a:p>
          <a:p>
            <a:pPr marL="417513" lvl="1" indent="-188913" eaLnBrk="1" hangingPunct="1">
              <a:buFontTx/>
              <a:buChar char="•"/>
            </a:pPr>
            <a:r>
              <a:rPr lang="en-US" altLang="en-US"/>
              <a:t>RCC remains a low-incidence cancer</a:t>
            </a:r>
          </a:p>
          <a:p>
            <a:pPr marL="417513" lvl="1" indent="-188913" eaLnBrk="1" hangingPunct="1">
              <a:buFontTx/>
              <a:buChar char="•"/>
            </a:pPr>
            <a:r>
              <a:rPr lang="en-US" altLang="en-US"/>
              <a:t>Patients with metastatic RCC do not survive long (compared with patients with metastatic disease from common cancers such as breast and prostate)</a:t>
            </a:r>
          </a:p>
          <a:p>
            <a:pPr marL="417513" lvl="1" indent="-188913" eaLnBrk="1" hangingPunct="1">
              <a:buFontTx/>
              <a:buChar char="•"/>
            </a:pPr>
            <a:r>
              <a:rPr lang="en-US" altLang="en-US"/>
              <a:t>Physicians have limited opportunity to treat RCC; therefore, few have the opportunity to refine their clinical experience  </a:t>
            </a:r>
          </a:p>
          <a:p>
            <a:pPr marL="417513" lvl="1" indent="-188913" eaLnBrk="1" hangingPunct="1">
              <a:buFontTx/>
              <a:buChar char="•"/>
            </a:pPr>
            <a:r>
              <a:rPr lang="en-US" altLang="en-US"/>
              <a:t>For many physicians, anecdotal experience with a handful of patients defines their knowledge of and approach to managing this disease</a:t>
            </a:r>
          </a:p>
          <a:p>
            <a:pPr marL="188913" indent="-188913" eaLnBrk="1" hangingPunct="1">
              <a:buFontTx/>
              <a:buChar char="•"/>
            </a:pPr>
            <a:r>
              <a:rPr lang="en-US" altLang="en-US"/>
              <a:t>US estimates for 2024: cancer of the kidney and renal </a:t>
            </a:r>
            <a:r>
              <a:rPr lang="en-US" altLang="en-US" baseline="0"/>
              <a:t>pelvis (from Siegel et al, 2024)</a:t>
            </a:r>
          </a:p>
          <a:p>
            <a:pPr marL="417513" lvl="1" indent="-188913" eaLnBrk="1" hangingPunct="1">
              <a:buFontTx/>
              <a:buChar char="•"/>
            </a:pPr>
            <a:r>
              <a:rPr lang="en-US" altLang="en-US"/>
              <a:t>Incidence &gt;81,000 (males 52,380, females 29,230)</a:t>
            </a:r>
          </a:p>
          <a:p>
            <a:pPr marL="417513" lvl="1" indent="-188913" eaLnBrk="1" hangingPunct="1">
              <a:buFontTx/>
              <a:buChar char="•"/>
            </a:pPr>
            <a:r>
              <a:rPr lang="en-US" altLang="en-US"/>
              <a:t>Mortality &gt;14,000 (males 9,450, females 4,940)</a:t>
            </a:r>
          </a:p>
          <a:p>
            <a:pPr marL="188913" indent="-188913" eaLnBrk="1" hangingPunct="1">
              <a:buFontTx/>
              <a:buChar char="•"/>
            </a:pPr>
            <a:r>
              <a:rPr lang="en-US" altLang="en-US"/>
              <a:t>Globally, kidney cancer was the 15th most common cancer and accounted for more than 180,000 cases in 2000</a:t>
            </a:r>
            <a:r>
              <a:rPr lang="en-US" altLang="en-US" baseline="30000"/>
              <a:t>2</a:t>
            </a:r>
            <a:endParaRPr lang="en-US" altLang="en-US"/>
          </a:p>
          <a:p>
            <a:pPr marL="188913" indent="-188913" eaLnBrk="1" hangingPunct="1">
              <a:buFontTx/>
              <a:buChar char="•"/>
            </a:pPr>
            <a:r>
              <a:rPr lang="en-US" altLang="en-US"/>
              <a:t>RCC accounts for about 85% of all kidney cancer</a:t>
            </a:r>
            <a:r>
              <a:rPr lang="en-US" altLang="en-US" baseline="30000"/>
              <a:t> </a:t>
            </a:r>
            <a:r>
              <a:rPr lang="en-US" altLang="en-US" baseline="0"/>
              <a:t>and 70% of these have clear cell histology (NCCN, 2024)</a:t>
            </a:r>
          </a:p>
          <a:p>
            <a:pPr marL="188913" indent="-188913" eaLnBrk="1" hangingPunct="1"/>
            <a:endParaRPr lang="en-US" altLang="en-US" b="1"/>
          </a:p>
          <a:p>
            <a:pPr marL="188913" indent="-188913" eaLnBrk="1" hangingPunct="1"/>
            <a:r>
              <a:rPr lang="en-US" altLang="en-US" b="1"/>
              <a:t>References</a:t>
            </a:r>
          </a:p>
          <a:p>
            <a:pPr marL="188913" indent="-188913" eaLnBrk="1" hangingPunct="1">
              <a:spcBef>
                <a:spcPct val="0"/>
              </a:spcBef>
              <a:buFontTx/>
              <a:buAutoNum type="arabicPeriod"/>
            </a:pPr>
            <a:r>
              <a:rPr lang="en-US" altLang="en-US"/>
              <a:t>American Cancer Society. Cancer facts &amp; figures 2008.    http://www.cancer.org/docroot/STT/content/STT_1x_Cancer_Facts_and_Figures_2008.asp?from=fast.</a:t>
            </a:r>
          </a:p>
          <a:p>
            <a:pPr marL="188913" indent="-188913" eaLnBrk="1" hangingPunct="1">
              <a:spcBef>
                <a:spcPct val="0"/>
              </a:spcBef>
              <a:buFontTx/>
              <a:buAutoNum type="arabicPeriod"/>
            </a:pPr>
            <a:r>
              <a:rPr lang="en-US" altLang="en-US"/>
              <a:t>Stewart BW, Kleihues P, eds. </a:t>
            </a:r>
            <a:r>
              <a:rPr lang="en-US" altLang="en-US" i="1"/>
              <a:t>World Cancer Report</a:t>
            </a:r>
            <a:r>
              <a:rPr lang="en-US" altLang="en-US"/>
              <a:t>. Lyon, France: IARC Press; 2003.</a:t>
            </a:r>
          </a:p>
          <a:p>
            <a:pPr marL="188913" indent="-188913" eaLnBrk="1" hangingPunct="1">
              <a:spcBef>
                <a:spcPct val="0"/>
              </a:spcBef>
              <a:buFontTx/>
              <a:buAutoNum type="arabicPeriod"/>
            </a:pPr>
            <a:r>
              <a:rPr lang="en-US" altLang="en-US"/>
              <a:t>American Cancer Society. Detailed guide: kidney cancer.  http://www.cancer.org/docroot/CRI/CRI_2_3x.asp?dt=22.</a:t>
            </a:r>
          </a:p>
        </p:txBody>
      </p:sp>
    </p:spTree>
    <p:extLst>
      <p:ext uri="{BB962C8B-B14F-4D97-AF65-F5344CB8AC3E}">
        <p14:creationId xmlns:p14="http://schemas.microsoft.com/office/powerpoint/2010/main" val="1213104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C9F0B34-A19E-BDBD-85AF-5BA090276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1363" indent="-284163">
              <a:defRPr>
                <a:solidFill>
                  <a:schemeClr val="tx1"/>
                </a:solidFill>
                <a:latin typeface="Times New Roman" panose="02020603050405020304" pitchFamily="18" charset="0"/>
              </a:defRPr>
            </a:lvl2pPr>
            <a:lvl3pPr marL="1141413" indent="-227013">
              <a:defRPr>
                <a:solidFill>
                  <a:schemeClr val="tx1"/>
                </a:solidFill>
                <a:latin typeface="Times New Roman" panose="02020603050405020304" pitchFamily="18" charset="0"/>
              </a:defRPr>
            </a:lvl3pPr>
            <a:lvl4pPr marL="1598613" indent="-227013">
              <a:defRPr>
                <a:solidFill>
                  <a:schemeClr val="tx1"/>
                </a:solidFill>
                <a:latin typeface="Times New Roman" panose="02020603050405020304" pitchFamily="18" charset="0"/>
              </a:defRPr>
            </a:lvl4pPr>
            <a:lvl5pPr marL="2055813" indent="-227013">
              <a:defRPr>
                <a:solidFill>
                  <a:schemeClr val="tx1"/>
                </a:solidFill>
                <a:latin typeface="Times New Roman" panose="02020603050405020304" pitchFamily="18" charset="0"/>
              </a:defRPr>
            </a:lvl5pPr>
            <a:lvl6pPr marL="2513013" indent="-227013" eaLnBrk="0" fontAlgn="base" hangingPunct="0">
              <a:spcBef>
                <a:spcPct val="0"/>
              </a:spcBef>
              <a:spcAft>
                <a:spcPct val="0"/>
              </a:spcAft>
              <a:defRPr>
                <a:solidFill>
                  <a:schemeClr val="tx1"/>
                </a:solidFill>
                <a:latin typeface="Times New Roman" panose="02020603050405020304" pitchFamily="18" charset="0"/>
              </a:defRPr>
            </a:lvl6pPr>
            <a:lvl7pPr marL="2970213" indent="-227013" eaLnBrk="0" fontAlgn="base" hangingPunct="0">
              <a:spcBef>
                <a:spcPct val="0"/>
              </a:spcBef>
              <a:spcAft>
                <a:spcPct val="0"/>
              </a:spcAft>
              <a:defRPr>
                <a:solidFill>
                  <a:schemeClr val="tx1"/>
                </a:solidFill>
                <a:latin typeface="Times New Roman" panose="02020603050405020304" pitchFamily="18" charset="0"/>
              </a:defRPr>
            </a:lvl7pPr>
            <a:lvl8pPr marL="3427413" indent="-227013" eaLnBrk="0" fontAlgn="base" hangingPunct="0">
              <a:spcBef>
                <a:spcPct val="0"/>
              </a:spcBef>
              <a:spcAft>
                <a:spcPct val="0"/>
              </a:spcAft>
              <a:defRPr>
                <a:solidFill>
                  <a:schemeClr val="tx1"/>
                </a:solidFill>
                <a:latin typeface="Times New Roman" panose="02020603050405020304" pitchFamily="18" charset="0"/>
              </a:defRPr>
            </a:lvl8pPr>
            <a:lvl9pPr marL="3884613" indent="-227013" eaLnBrk="0" fontAlgn="base" hangingPunct="0">
              <a:spcBef>
                <a:spcPct val="0"/>
              </a:spcBef>
              <a:spcAft>
                <a:spcPct val="0"/>
              </a:spcAft>
              <a:defRPr>
                <a:solidFill>
                  <a:schemeClr val="tx1"/>
                </a:solidFill>
                <a:latin typeface="Times New Roman" panose="02020603050405020304" pitchFamily="18" charset="0"/>
              </a:defRPr>
            </a:lvl9pPr>
          </a:lstStyle>
          <a:p>
            <a:fld id="{F67812DD-F184-614D-ADCD-ACEF1B677B80}" type="slidenum">
              <a:rPr lang="en-US" altLang="en-US" smtClean="0">
                <a:latin typeface="Arial" panose="020B0604020202020204" pitchFamily="34" charset="0"/>
              </a:rPr>
              <a:pPr/>
              <a:t>9</a:t>
            </a:fld>
            <a:endParaRPr lang="en-US" altLang="en-US">
              <a:latin typeface="Arial" panose="020B0604020202020204" pitchFamily="34" charset="0"/>
            </a:endParaRPr>
          </a:p>
        </p:txBody>
      </p:sp>
      <p:sp>
        <p:nvSpPr>
          <p:cNvPr id="10243" name="Rectangle 7">
            <a:extLst>
              <a:ext uri="{FF2B5EF4-FFF2-40B4-BE49-F238E27FC236}">
                <a16:creationId xmlns:a16="http://schemas.microsoft.com/office/drawing/2014/main" id="{C0A4AE0C-EFD2-52ED-2BE5-4AEF485DFF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68FBF9F9-AA2E-0248-8BB1-2EEFC5A58AA5}" type="slidenum">
              <a:rPr lang="en-US" altLang="en-US" sz="1200">
                <a:latin typeface="Arial" panose="020B0604020202020204" pitchFamily="34" charset="0"/>
              </a:rPr>
              <a:pPr algn="r" eaLnBrk="1" hangingPunct="1"/>
              <a:t>9</a:t>
            </a:fld>
            <a:endParaRPr lang="en-US" altLang="en-US" sz="1200">
              <a:latin typeface="Arial" panose="020B0604020202020204" pitchFamily="34" charset="0"/>
            </a:endParaRPr>
          </a:p>
        </p:txBody>
      </p:sp>
      <p:sp>
        <p:nvSpPr>
          <p:cNvPr id="10244" name="Rectangle 2">
            <a:extLst>
              <a:ext uri="{FF2B5EF4-FFF2-40B4-BE49-F238E27FC236}">
                <a16:creationId xmlns:a16="http://schemas.microsoft.com/office/drawing/2014/main" id="{4D2087F1-824D-1821-C706-E4D0109B88F8}"/>
              </a:ext>
            </a:extLst>
          </p:cNvPr>
          <p:cNvSpPr>
            <a:spLocks noGrp="1" noRot="1" noChangeAspect="1" noChangeArrowheads="1" noTextEdit="1"/>
          </p:cNvSpPr>
          <p:nvPr>
            <p:ph type="sldImg"/>
          </p:nvPr>
        </p:nvSpPr>
        <p:spPr>
          <a:xfrm>
            <a:off x="381000" y="685800"/>
            <a:ext cx="6096000" cy="3429000"/>
          </a:xfrm>
          <a:ln/>
        </p:spPr>
      </p:sp>
      <p:sp>
        <p:nvSpPr>
          <p:cNvPr id="10245" name="Rectangle 3">
            <a:extLst>
              <a:ext uri="{FF2B5EF4-FFF2-40B4-BE49-F238E27FC236}">
                <a16:creationId xmlns:a16="http://schemas.microsoft.com/office/drawing/2014/main" id="{CFE083B3-62B0-2C4D-5F8C-CF11F2A4B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t>Slide ID: 26485</a:t>
            </a:r>
          </a:p>
          <a:p>
            <a:pPr eaLnBrk="1" hangingPunct="1"/>
            <a:endParaRPr lang="en-US" altLang="en-US" sz="9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1765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24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040C6DFF-6A47-6441-A5FB-5DE605521C38}"/>
              </a:ext>
            </a:extLst>
          </p:cNvPr>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1928996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38614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ext boxes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043055"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2AE72500-1670-4644-80CC-825758369CF4}"/>
              </a:ext>
            </a:extLst>
          </p:cNvPr>
          <p:cNvSpPr>
            <a:spLocks noGrp="1" noChangeArrowheads="1"/>
          </p:cNvSpPr>
          <p:nvPr>
            <p:ph idx="13" hasCustomPrompt="1"/>
          </p:nvPr>
        </p:nvSpPr>
        <p:spPr bwMode="auto">
          <a:xfrm>
            <a:off x="6096000" y="1604926"/>
            <a:ext cx="5043055"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84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ext boxes subtitle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043055"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2AE72500-1670-4644-80CC-825758369CF4}"/>
              </a:ext>
            </a:extLst>
          </p:cNvPr>
          <p:cNvSpPr>
            <a:spLocks noGrp="1" noChangeArrowheads="1"/>
          </p:cNvSpPr>
          <p:nvPr>
            <p:ph idx="13" hasCustomPrompt="1"/>
          </p:nvPr>
        </p:nvSpPr>
        <p:spPr bwMode="auto">
          <a:xfrm>
            <a:off x="6096000" y="1604926"/>
            <a:ext cx="5043055"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18">
            <a:extLst>
              <a:ext uri="{FF2B5EF4-FFF2-40B4-BE49-F238E27FC236}">
                <a16:creationId xmlns:a16="http://schemas.microsoft.com/office/drawing/2014/main" id="{ED02CD40-AC31-7845-B4B6-161D24BF9AF2}"/>
              </a:ext>
            </a:extLst>
          </p:cNvPr>
          <p:cNvSpPr>
            <a:spLocks noGrp="1"/>
          </p:cNvSpPr>
          <p:nvPr>
            <p:ph type="body" sz="quarter" idx="14"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328713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text boxes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197434"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9BEC8D52-AC14-A74B-B729-5EDB7F34829F}"/>
              </a:ext>
            </a:extLst>
          </p:cNvPr>
          <p:cNvSpPr>
            <a:spLocks noGrp="1" noChangeArrowheads="1"/>
          </p:cNvSpPr>
          <p:nvPr>
            <p:ph idx="13" hasCustomPrompt="1"/>
          </p:nvPr>
        </p:nvSpPr>
        <p:spPr bwMode="auto">
          <a:xfrm>
            <a:off x="6096000" y="1646188"/>
            <a:ext cx="5197434"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50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 text boxes with subtitl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197434"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9BEC8D52-AC14-A74B-B729-5EDB7F34829F}"/>
              </a:ext>
            </a:extLst>
          </p:cNvPr>
          <p:cNvSpPr>
            <a:spLocks noGrp="1" noChangeArrowheads="1"/>
          </p:cNvSpPr>
          <p:nvPr>
            <p:ph idx="13" hasCustomPrompt="1"/>
          </p:nvPr>
        </p:nvSpPr>
        <p:spPr bwMode="auto">
          <a:xfrm>
            <a:off x="6096000" y="1646188"/>
            <a:ext cx="5197434"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18">
            <a:extLst>
              <a:ext uri="{FF2B5EF4-FFF2-40B4-BE49-F238E27FC236}">
                <a16:creationId xmlns:a16="http://schemas.microsoft.com/office/drawing/2014/main" id="{CDFB9AD6-C097-BB41-8E45-43985A8F0C49}"/>
              </a:ext>
            </a:extLst>
          </p:cNvPr>
          <p:cNvSpPr>
            <a:spLocks noGrp="1"/>
          </p:cNvSpPr>
          <p:nvPr>
            <p:ph type="body" sz="quarter" idx="14"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267484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sub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D53B7066-75CC-864A-9C64-40C84BC2DE46}"/>
              </a:ext>
            </a:extLst>
          </p:cNvPr>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1028748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5079999" y="3585952"/>
            <a:ext cx="6524711" cy="646331"/>
          </a:xfrm>
        </p:spPr>
        <p:txBody>
          <a:bodyPr/>
          <a:lstStyle/>
          <a:p>
            <a:r>
              <a:rPr lang="en-US">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644AEAD0-AA55-6C4B-8FA9-6D5A0D461280}"/>
              </a:ext>
            </a:extLst>
          </p:cNvPr>
          <p:cNvPicPr>
            <a:picLocks noChangeAspect="1"/>
          </p:cNvPicPr>
          <p:nvPr/>
        </p:nvPicPr>
        <p:blipFill>
          <a:blip r:embed="rId2"/>
          <a:stretch>
            <a:fillRect/>
          </a:stretch>
        </p:blipFill>
        <p:spPr>
          <a:xfrm>
            <a:off x="697036" y="3170816"/>
            <a:ext cx="3253409" cy="3253409"/>
          </a:xfrm>
          <a:prstGeom prst="rect">
            <a:avLst/>
          </a:prstGeom>
        </p:spPr>
      </p:pic>
      <p:pic>
        <p:nvPicPr>
          <p:cNvPr id="2" name="Picture 1">
            <a:extLst>
              <a:ext uri="{FF2B5EF4-FFF2-40B4-BE49-F238E27FC236}">
                <a16:creationId xmlns:a16="http://schemas.microsoft.com/office/drawing/2014/main" id="{047B0B47-CB57-D7D3-8159-BE95B724577C}"/>
              </a:ext>
            </a:extLst>
          </p:cNvPr>
          <p:cNvPicPr>
            <a:picLocks noChangeAspect="1"/>
          </p:cNvPicPr>
          <p:nvPr userDrawn="1"/>
        </p:nvPicPr>
        <p:blipFill>
          <a:blip r:embed="rId3"/>
          <a:stretch>
            <a:fillRect/>
          </a:stretch>
        </p:blipFill>
        <p:spPr>
          <a:xfrm>
            <a:off x="0" y="0"/>
            <a:ext cx="12192000" cy="2493818"/>
          </a:xfrm>
          <a:prstGeom prst="rect">
            <a:avLst/>
          </a:prstGeom>
        </p:spPr>
      </p:pic>
    </p:spTree>
    <p:extLst>
      <p:ext uri="{BB962C8B-B14F-4D97-AF65-F5344CB8AC3E}">
        <p14:creationId xmlns:p14="http://schemas.microsoft.com/office/powerpoint/2010/main" val="24433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029547" y="3000555"/>
            <a:ext cx="9577492" cy="954107"/>
          </a:xfrm>
        </p:spPr>
        <p:txBody>
          <a:bodyPr/>
          <a:lstStyle>
            <a:lvl1pPr>
              <a:defRPr sz="2800"/>
            </a:lvl1pPr>
          </a:lstStyle>
          <a:p>
            <a:r>
              <a:rPr lang="en-US">
                <a:latin typeface="News Gothic MT" charset="0"/>
              </a:rPr>
              <a:t>Click to edit Master title style</a:t>
            </a:r>
            <a:endParaRPr lang="en-US">
              <a:latin typeface="News Gothic MT" charset="0"/>
              <a:ea typeface="News Gothic MT" charset="0"/>
              <a:cs typeface="News Gothic MT" charset="0"/>
            </a:endParaRP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029547" y="4624599"/>
            <a:ext cx="4155391" cy="1107996"/>
          </a:xfrm>
        </p:spPr>
        <p:txBody>
          <a:bodyPr>
            <a:normAutofit/>
          </a:bodyPr>
          <a:lstStyle>
            <a:lvl1pPr marL="0" indent="0" algn="l">
              <a:buNone/>
              <a:defRPr/>
            </a:lvl1pPr>
          </a:lstStyle>
          <a:p>
            <a:pPr marL="0" lvl="0" indent="0" algn="l">
              <a:buNone/>
            </a:pPr>
            <a:r>
              <a:rPr lang="en-US" sz="2000">
                <a:latin typeface="News Gothic MT" charset="0"/>
              </a:rPr>
              <a:t>Click to edit Master text styles</a:t>
            </a:r>
          </a:p>
          <a:p>
            <a:pPr marL="0" lvl="1" indent="0" algn="l">
              <a:buNone/>
            </a:pPr>
            <a:r>
              <a:rPr lang="en-US" sz="2000">
                <a:latin typeface="News Gothic MT" charset="0"/>
              </a:rPr>
              <a:t>Second level</a:t>
            </a:r>
          </a:p>
          <a:p>
            <a:pPr marL="0" lvl="2" indent="0" algn="l">
              <a:buNone/>
            </a:pPr>
            <a:r>
              <a:rPr lang="en-US" sz="2000">
                <a:latin typeface="News Gothic MT" charset="0"/>
              </a:rPr>
              <a:t>Third level</a:t>
            </a:r>
          </a:p>
        </p:txBody>
      </p:sp>
      <p:pic>
        <p:nvPicPr>
          <p:cNvPr id="2" name="Picture 1">
            <a:extLst>
              <a:ext uri="{FF2B5EF4-FFF2-40B4-BE49-F238E27FC236}">
                <a16:creationId xmlns:a16="http://schemas.microsoft.com/office/drawing/2014/main" id="{B8A86938-65E1-D27A-7750-D02253318427}"/>
              </a:ext>
            </a:extLst>
          </p:cNvPr>
          <p:cNvPicPr>
            <a:picLocks noChangeAspect="1"/>
          </p:cNvPicPr>
          <p:nvPr userDrawn="1"/>
        </p:nvPicPr>
        <p:blipFill>
          <a:blip r:embed="rId2"/>
          <a:stretch>
            <a:fillRect/>
          </a:stretch>
        </p:blipFill>
        <p:spPr>
          <a:xfrm>
            <a:off x="0" y="0"/>
            <a:ext cx="12192000" cy="2493818"/>
          </a:xfrm>
          <a:prstGeom prst="rect">
            <a:avLst/>
          </a:prstGeom>
        </p:spPr>
      </p:pic>
    </p:spTree>
    <p:extLst>
      <p:ext uri="{BB962C8B-B14F-4D97-AF65-F5344CB8AC3E}">
        <p14:creationId xmlns:p14="http://schemas.microsoft.com/office/powerpoint/2010/main" val="186385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289CD07A-605C-4E5A-809C-18DF93D93D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id="{6C79D7C8-F50A-AFC6-7D18-537D90B0D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id="{28B68886-3323-DC11-F7CE-1388037CC21A}"/>
              </a:ext>
            </a:extLst>
          </p:cNvPr>
          <p:cNvSpPr>
            <a:spLocks noGrp="1" noChangeArrowheads="1"/>
          </p:cNvSpPr>
          <p:nvPr>
            <p:ph type="sldNum"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2074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712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 text boxes subtitle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043055"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2AE72500-1670-4644-80CC-825758369CF4}"/>
              </a:ext>
            </a:extLst>
          </p:cNvPr>
          <p:cNvSpPr>
            <a:spLocks noGrp="1" noChangeArrowheads="1"/>
          </p:cNvSpPr>
          <p:nvPr>
            <p:ph idx="13" hasCustomPrompt="1"/>
          </p:nvPr>
        </p:nvSpPr>
        <p:spPr bwMode="auto">
          <a:xfrm>
            <a:off x="6096000" y="1604926"/>
            <a:ext cx="5043055"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18">
            <a:extLst>
              <a:ext uri="{FF2B5EF4-FFF2-40B4-BE49-F238E27FC236}">
                <a16:creationId xmlns:a16="http://schemas.microsoft.com/office/drawing/2014/main" id="{ED02CD40-AC31-7845-B4B6-161D24BF9AF2}"/>
              </a:ext>
            </a:extLst>
          </p:cNvPr>
          <p:cNvSpPr>
            <a:spLocks noGrp="1"/>
          </p:cNvSpPr>
          <p:nvPr>
            <p:ph type="body" sz="quarter" idx="14"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384650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oleObject" Target="../embeddings/oleObject2.bin"/><Relationship Id="rId11" Type="http://schemas.openxmlformats.org/officeDocument/2006/relationships/image" Target="../media/image6.pn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12" imgW="0" imgH="0" progId="PowerPoint.Show.8">
                  <p:embed/>
                </p:oleObj>
              </mc:Choice>
              <mc:Fallback>
                <p:oleObj r:id="rId12"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rgbClr val="606BA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pic>
        <p:nvPicPr>
          <p:cNvPr id="2" name="Picture 1">
            <a:extLst>
              <a:ext uri="{FF2B5EF4-FFF2-40B4-BE49-F238E27FC236}">
                <a16:creationId xmlns:a16="http://schemas.microsoft.com/office/drawing/2014/main" id="{59AA048C-C3EA-0C63-0ADB-31A76C0F3365}"/>
              </a:ext>
            </a:extLst>
          </p:cNvPr>
          <p:cNvPicPr>
            <a:picLocks noChangeAspect="1"/>
          </p:cNvPicPr>
          <p:nvPr/>
        </p:nvPicPr>
        <p:blipFill>
          <a:blip r:embed="rId13"/>
          <a:stretch>
            <a:fillRect/>
          </a:stretch>
        </p:blipFill>
        <p:spPr>
          <a:xfrm>
            <a:off x="9753600" y="5971180"/>
            <a:ext cx="2122779" cy="653565"/>
          </a:xfrm>
          <a:prstGeom prst="rect">
            <a:avLst/>
          </a:prstGeom>
        </p:spPr>
      </p:pic>
    </p:spTree>
    <p:extLst>
      <p:ext uri="{BB962C8B-B14F-4D97-AF65-F5344CB8AC3E}">
        <p14:creationId xmlns:p14="http://schemas.microsoft.com/office/powerpoint/2010/main" val="10141090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5" r:id="rId7"/>
    <p:sldLayoutId id="2147483743" r:id="rId8"/>
    <p:sldLayoutId id="2147483742" r:id="rId9"/>
    <p:sldLayoutId id="2147483744" r:id="rId10"/>
  </p:sldLayoutIdLst>
  <p:hf sldNum="0"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4"/>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1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6" imgW="0" imgH="0" progId="PowerPoint.Show.8">
                  <p:embed/>
                </p:oleObj>
              </mc:Choice>
              <mc:Fallback>
                <p:oleObj r:id="rId6"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rgbClr val="606BA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spTree>
    <p:extLst>
      <p:ext uri="{BB962C8B-B14F-4D97-AF65-F5344CB8AC3E}">
        <p14:creationId xmlns:p14="http://schemas.microsoft.com/office/powerpoint/2010/main" val="346610855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7"/>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8"/>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9"/>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0"/>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1"/>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creativecommons.org/licenses/by/2.0/" TargetMode="External"/><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8.tif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rotWithShape="1">
          <a:blip r:embed="rId3"/>
          <a:srcRect l="35846"/>
          <a:stretch/>
        </p:blipFill>
        <p:spPr>
          <a:xfrm>
            <a:off x="4370294" y="0"/>
            <a:ext cx="7821706" cy="6858000"/>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536949" y="1427567"/>
            <a:ext cx="5955716" cy="1569660"/>
          </a:xfrm>
          <a:prstGeom prst="rect">
            <a:avLst/>
          </a:prstGeom>
          <a:noFill/>
        </p:spPr>
        <p:txBody>
          <a:bodyPr wrap="square" rtlCol="0">
            <a:spAutoFit/>
          </a:bodyPr>
          <a:lstStyle/>
          <a:p>
            <a:pPr lvl="0" algn="ctr" defTabSz="457200" eaLnBrk="1" fontAlgn="auto" hangingPunct="1">
              <a:spcBef>
                <a:spcPts val="0"/>
              </a:spcBef>
              <a:spcAft>
                <a:spcPts val="0"/>
              </a:spcAft>
              <a:defRPr/>
            </a:pPr>
            <a:r>
              <a:rPr lang="en-US" sz="3200" b="1" dirty="0">
                <a:solidFill>
                  <a:srgbClr val="6C9F4D"/>
                </a:solidFill>
                <a:latin typeface="Calibri" panose="020F0502020204030204"/>
              </a:rPr>
              <a:t>Toxicity Management and Symptom Control in Advanced RCC: Playbook Update</a:t>
            </a:r>
            <a:endParaRPr kumimoji="0" lang="en-US" sz="32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endParaRPr>
          </a:p>
        </p:txBody>
      </p:sp>
      <p:sp>
        <p:nvSpPr>
          <p:cNvPr id="14" name="Rectangle 13">
            <a:extLst>
              <a:ext uri="{FF2B5EF4-FFF2-40B4-BE49-F238E27FC236}">
                <a16:creationId xmlns:a16="http://schemas.microsoft.com/office/drawing/2014/main" id="{55C5D0B1-D871-B74C-B7F2-E7774873A3E6}"/>
              </a:ext>
            </a:extLst>
          </p:cNvPr>
          <p:cNvSpPr/>
          <p:nvPr/>
        </p:nvSpPr>
        <p:spPr>
          <a:xfrm>
            <a:off x="119718" y="3110820"/>
            <a:ext cx="6790178"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code to complete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pretest</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use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included in your conference bag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134916" y="979467"/>
            <a:ext cx="37640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a:t>
            </a:r>
            <a:b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complete the pretest</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1038916" y="4615078"/>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pic>
        <p:nvPicPr>
          <p:cNvPr id="3" name="Picture 2">
            <a:extLst>
              <a:ext uri="{FF2B5EF4-FFF2-40B4-BE49-F238E27FC236}">
                <a16:creationId xmlns:a16="http://schemas.microsoft.com/office/drawing/2014/main" id="{7A5ED80F-3342-594C-8DB7-913C814AE0D6}"/>
              </a:ext>
            </a:extLst>
          </p:cNvPr>
          <p:cNvPicPr>
            <a:picLocks noChangeAspect="1"/>
          </p:cNvPicPr>
          <p:nvPr/>
        </p:nvPicPr>
        <p:blipFill>
          <a:blip r:embed="rId4">
            <a:extLst>
              <a:ext uri="{28A0092B-C50C-407E-A947-70E740481C1C}">
                <a14:useLocalDpi xmlns:a14="http://schemas.microsoft.com/office/drawing/2010/main" val="0"/>
              </a:ext>
            </a:extLst>
          </a:blip>
          <a:srcRect t="209" b="209"/>
          <a:stretch/>
        </p:blipFill>
        <p:spPr>
          <a:xfrm>
            <a:off x="7362017" y="1687353"/>
            <a:ext cx="3177083" cy="3163824"/>
          </a:xfrm>
          <a:prstGeom prst="rect">
            <a:avLst/>
          </a:prstGeom>
        </p:spPr>
      </p:pic>
      <p:pic>
        <p:nvPicPr>
          <p:cNvPr id="4" name="Picture 3">
            <a:extLst>
              <a:ext uri="{FF2B5EF4-FFF2-40B4-BE49-F238E27FC236}">
                <a16:creationId xmlns:a16="http://schemas.microsoft.com/office/drawing/2014/main" id="{E5CB7348-FF96-9BB0-8F0A-F0EDEC6CEC6C}"/>
              </a:ext>
            </a:extLst>
          </p:cNvPr>
          <p:cNvPicPr>
            <a:picLocks noChangeAspect="1"/>
          </p:cNvPicPr>
          <p:nvPr/>
        </p:nvPicPr>
        <p:blipFill>
          <a:blip r:embed="rId5"/>
          <a:stretch>
            <a:fillRect/>
          </a:stretch>
        </p:blipFill>
        <p:spPr>
          <a:xfrm>
            <a:off x="174707" y="180819"/>
            <a:ext cx="3340100" cy="1028700"/>
          </a:xfrm>
          <a:prstGeom prst="rect">
            <a:avLst/>
          </a:prstGeom>
        </p:spPr>
      </p:pic>
    </p:spTree>
    <p:extLst>
      <p:ext uri="{BB962C8B-B14F-4D97-AF65-F5344CB8AC3E}">
        <p14:creationId xmlns:p14="http://schemas.microsoft.com/office/powerpoint/2010/main" val="20130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CD3F0E-CB4F-E873-9DDB-BEDF46D6830D}"/>
              </a:ext>
            </a:extLst>
          </p:cNvPr>
          <p:cNvSpPr>
            <a:spLocks noGrp="1"/>
          </p:cNvSpPr>
          <p:nvPr>
            <p:ph type="title"/>
          </p:nvPr>
        </p:nvSpPr>
        <p:spPr>
          <a:xfrm>
            <a:off x="609600" y="233255"/>
            <a:ext cx="10972800" cy="646331"/>
          </a:xfrm>
        </p:spPr>
        <p:txBody>
          <a:bodyPr/>
          <a:lstStyle/>
          <a:p>
            <a:r>
              <a:rPr lang="en-US"/>
              <a:t>Stage IV Metastatic RCC</a:t>
            </a:r>
          </a:p>
        </p:txBody>
      </p:sp>
      <p:sp>
        <p:nvSpPr>
          <p:cNvPr id="5" name="Text Placeholder 4">
            <a:extLst>
              <a:ext uri="{FF2B5EF4-FFF2-40B4-BE49-F238E27FC236}">
                <a16:creationId xmlns:a16="http://schemas.microsoft.com/office/drawing/2014/main" id="{19E310B4-A471-712D-B73A-04507F7B5831}"/>
              </a:ext>
            </a:extLst>
          </p:cNvPr>
          <p:cNvSpPr>
            <a:spLocks noGrp="1"/>
          </p:cNvSpPr>
          <p:nvPr>
            <p:ph type="body" sz="quarter" idx="12"/>
          </p:nvPr>
        </p:nvSpPr>
        <p:spPr>
          <a:xfrm>
            <a:off x="193575" y="6575082"/>
            <a:ext cx="1166986" cy="153888"/>
          </a:xfrm>
        </p:spPr>
        <p:txBody>
          <a:bodyPr/>
          <a:lstStyle/>
          <a:p>
            <a:r>
              <a:rPr lang="en-US"/>
              <a:t>Motzer et al, 1996. </a:t>
            </a:r>
          </a:p>
        </p:txBody>
      </p:sp>
      <p:sp>
        <p:nvSpPr>
          <p:cNvPr id="9" name="Content Placeholder 8">
            <a:extLst>
              <a:ext uri="{FF2B5EF4-FFF2-40B4-BE49-F238E27FC236}">
                <a16:creationId xmlns:a16="http://schemas.microsoft.com/office/drawing/2014/main" id="{AE22DA61-60DD-6815-68DC-962484F11771}"/>
              </a:ext>
            </a:extLst>
          </p:cNvPr>
          <p:cNvSpPr>
            <a:spLocks noGrp="1"/>
          </p:cNvSpPr>
          <p:nvPr>
            <p:ph idx="1"/>
          </p:nvPr>
        </p:nvSpPr>
        <p:spPr>
          <a:xfrm>
            <a:off x="609600" y="1466506"/>
            <a:ext cx="10972800" cy="4373562"/>
          </a:xfrm>
        </p:spPr>
        <p:txBody>
          <a:bodyPr>
            <a:normAutofit/>
          </a:bodyPr>
          <a:lstStyle/>
          <a:p>
            <a:pPr>
              <a:spcAft>
                <a:spcPts val="600"/>
              </a:spcAft>
            </a:pPr>
            <a:r>
              <a:rPr lang="en-US" sz="2400"/>
              <a:t>The most common sites of metastasis:</a:t>
            </a:r>
          </a:p>
        </p:txBody>
      </p:sp>
      <p:pic>
        <p:nvPicPr>
          <p:cNvPr id="11" name="Picture 10" descr="A diagram of a kidney&#10;&#10;Description automatically generated">
            <a:extLst>
              <a:ext uri="{FF2B5EF4-FFF2-40B4-BE49-F238E27FC236}">
                <a16:creationId xmlns:a16="http://schemas.microsoft.com/office/drawing/2014/main" id="{F616A3FD-77D6-CD7E-854C-F5F539C01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28" y="1017932"/>
            <a:ext cx="7079563" cy="5052810"/>
          </a:xfrm>
          <a:prstGeom prst="rect">
            <a:avLst/>
          </a:prstGeom>
        </p:spPr>
      </p:pic>
      <p:pic>
        <p:nvPicPr>
          <p:cNvPr id="13" name="Picture 12" descr="A group of human organs&#10;&#10;Description automatically generated">
            <a:extLst>
              <a:ext uri="{FF2B5EF4-FFF2-40B4-BE49-F238E27FC236}">
                <a16:creationId xmlns:a16="http://schemas.microsoft.com/office/drawing/2014/main" id="{9D3CA3A4-32FE-671A-82B6-C4F4ADC716AB}"/>
              </a:ext>
            </a:extLst>
          </p:cNvPr>
          <p:cNvPicPr>
            <a:picLocks noChangeAspect="1"/>
          </p:cNvPicPr>
          <p:nvPr/>
        </p:nvPicPr>
        <p:blipFill>
          <a:blip r:embed="rId4">
            <a:extLst>
              <a:ext uri="{28A0092B-C50C-407E-A947-70E740481C1C}">
                <a14:useLocalDpi xmlns:a14="http://schemas.microsoft.com/office/drawing/2010/main" val="0"/>
              </a:ext>
            </a:extLst>
          </a:blip>
          <a:srcRect t="31269" r="77553" b="32369"/>
          <a:stretch/>
        </p:blipFill>
        <p:spPr>
          <a:xfrm>
            <a:off x="1783101" y="2031804"/>
            <a:ext cx="1581821" cy="1828800"/>
          </a:xfrm>
          <a:prstGeom prst="rect">
            <a:avLst/>
          </a:prstGeom>
        </p:spPr>
      </p:pic>
      <p:pic>
        <p:nvPicPr>
          <p:cNvPr id="22" name="Picture 21" descr="A group of human organs&#10;&#10;Description automatically generated">
            <a:extLst>
              <a:ext uri="{FF2B5EF4-FFF2-40B4-BE49-F238E27FC236}">
                <a16:creationId xmlns:a16="http://schemas.microsoft.com/office/drawing/2014/main" id="{94376122-0488-BA7D-A7DF-29639BDD95AE}"/>
              </a:ext>
            </a:extLst>
          </p:cNvPr>
          <p:cNvPicPr>
            <a:picLocks noChangeAspect="1"/>
          </p:cNvPicPr>
          <p:nvPr/>
        </p:nvPicPr>
        <p:blipFill>
          <a:blip r:embed="rId4">
            <a:extLst>
              <a:ext uri="{28A0092B-C50C-407E-A947-70E740481C1C}">
                <a14:useLocalDpi xmlns:a14="http://schemas.microsoft.com/office/drawing/2010/main" val="0"/>
              </a:ext>
            </a:extLst>
          </a:blip>
          <a:srcRect l="21974" t="31269" r="55084" b="32369"/>
          <a:stretch/>
        </p:blipFill>
        <p:spPr>
          <a:xfrm>
            <a:off x="5287655" y="1956550"/>
            <a:ext cx="1616690" cy="1828800"/>
          </a:xfrm>
          <a:prstGeom prst="rect">
            <a:avLst/>
          </a:prstGeom>
        </p:spPr>
      </p:pic>
      <p:pic>
        <p:nvPicPr>
          <p:cNvPr id="23" name="Picture 22" descr="A group of human organs&#10;&#10;Description automatically generated">
            <a:extLst>
              <a:ext uri="{FF2B5EF4-FFF2-40B4-BE49-F238E27FC236}">
                <a16:creationId xmlns:a16="http://schemas.microsoft.com/office/drawing/2014/main" id="{3F324D18-E6D8-A180-DE51-742604973DEB}"/>
              </a:ext>
            </a:extLst>
          </p:cNvPr>
          <p:cNvPicPr>
            <a:picLocks noChangeAspect="1"/>
          </p:cNvPicPr>
          <p:nvPr/>
        </p:nvPicPr>
        <p:blipFill>
          <a:blip r:embed="rId4">
            <a:extLst>
              <a:ext uri="{28A0092B-C50C-407E-A947-70E740481C1C}">
                <a14:useLocalDpi xmlns:a14="http://schemas.microsoft.com/office/drawing/2010/main" val="0"/>
              </a:ext>
            </a:extLst>
          </a:blip>
          <a:srcRect l="44961" t="31269" r="26196" b="32369"/>
          <a:stretch/>
        </p:blipFill>
        <p:spPr>
          <a:xfrm>
            <a:off x="1512824" y="4008316"/>
            <a:ext cx="2032493" cy="1828800"/>
          </a:xfrm>
          <a:prstGeom prst="rect">
            <a:avLst/>
          </a:prstGeom>
        </p:spPr>
      </p:pic>
      <p:pic>
        <p:nvPicPr>
          <p:cNvPr id="24" name="Picture 23" descr="A group of human organs&#10;&#10;Description automatically generated">
            <a:extLst>
              <a:ext uri="{FF2B5EF4-FFF2-40B4-BE49-F238E27FC236}">
                <a16:creationId xmlns:a16="http://schemas.microsoft.com/office/drawing/2014/main" id="{2488988F-0879-DB9D-2F75-04726F743C5A}"/>
              </a:ext>
            </a:extLst>
          </p:cNvPr>
          <p:cNvPicPr>
            <a:picLocks noChangeAspect="1"/>
          </p:cNvPicPr>
          <p:nvPr/>
        </p:nvPicPr>
        <p:blipFill>
          <a:blip r:embed="rId4">
            <a:extLst>
              <a:ext uri="{28A0092B-C50C-407E-A947-70E740481C1C}">
                <a14:useLocalDpi xmlns:a14="http://schemas.microsoft.com/office/drawing/2010/main" val="0"/>
              </a:ext>
            </a:extLst>
          </a:blip>
          <a:srcRect l="74407" t="31036" r="-1684" b="32602"/>
          <a:stretch/>
        </p:blipFill>
        <p:spPr>
          <a:xfrm>
            <a:off x="5134924" y="4008316"/>
            <a:ext cx="1922151" cy="1828800"/>
          </a:xfrm>
          <a:prstGeom prst="rect">
            <a:avLst/>
          </a:prstGeom>
        </p:spPr>
      </p:pic>
      <p:sp>
        <p:nvSpPr>
          <p:cNvPr id="25" name="TextBox 24">
            <a:extLst>
              <a:ext uri="{FF2B5EF4-FFF2-40B4-BE49-F238E27FC236}">
                <a16:creationId xmlns:a16="http://schemas.microsoft.com/office/drawing/2014/main" id="{64E8151A-4D24-EFE4-FB56-61A5828A561A}"/>
              </a:ext>
            </a:extLst>
          </p:cNvPr>
          <p:cNvSpPr txBox="1"/>
          <p:nvPr/>
        </p:nvSpPr>
        <p:spPr>
          <a:xfrm>
            <a:off x="5113359" y="3722105"/>
            <a:ext cx="1934825"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Bone (30%-40%)</a:t>
            </a:r>
          </a:p>
        </p:txBody>
      </p:sp>
      <p:sp>
        <p:nvSpPr>
          <p:cNvPr id="26" name="TextBox 25">
            <a:extLst>
              <a:ext uri="{FF2B5EF4-FFF2-40B4-BE49-F238E27FC236}">
                <a16:creationId xmlns:a16="http://schemas.microsoft.com/office/drawing/2014/main" id="{656D3C67-0253-997F-4DF9-5F492ECC5817}"/>
              </a:ext>
            </a:extLst>
          </p:cNvPr>
          <p:cNvSpPr txBox="1"/>
          <p:nvPr/>
        </p:nvSpPr>
        <p:spPr>
          <a:xfrm>
            <a:off x="1512824" y="3727180"/>
            <a:ext cx="1907573"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Lung (50%-60%)</a:t>
            </a:r>
          </a:p>
        </p:txBody>
      </p:sp>
      <p:sp>
        <p:nvSpPr>
          <p:cNvPr id="27" name="TextBox 26">
            <a:extLst>
              <a:ext uri="{FF2B5EF4-FFF2-40B4-BE49-F238E27FC236}">
                <a16:creationId xmlns:a16="http://schemas.microsoft.com/office/drawing/2014/main" id="{15AD62C3-2906-BACA-E3A3-257CF1624080}"/>
              </a:ext>
            </a:extLst>
          </p:cNvPr>
          <p:cNvSpPr txBox="1"/>
          <p:nvPr/>
        </p:nvSpPr>
        <p:spPr>
          <a:xfrm>
            <a:off x="1512824" y="5747909"/>
            <a:ext cx="1904367"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Liver (30%-40%)</a:t>
            </a:r>
          </a:p>
        </p:txBody>
      </p:sp>
      <p:sp>
        <p:nvSpPr>
          <p:cNvPr id="28" name="TextBox 27">
            <a:extLst>
              <a:ext uri="{FF2B5EF4-FFF2-40B4-BE49-F238E27FC236}">
                <a16:creationId xmlns:a16="http://schemas.microsoft.com/office/drawing/2014/main" id="{8FA060D2-7B7C-2F85-C2EC-0A0BE9CA89F7}"/>
              </a:ext>
            </a:extLst>
          </p:cNvPr>
          <p:cNvSpPr txBox="1"/>
          <p:nvPr/>
        </p:nvSpPr>
        <p:spPr>
          <a:xfrm>
            <a:off x="5491218" y="5762121"/>
            <a:ext cx="1209562"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Brain (5%)</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8717-57C2-9D86-A8DD-9684715CD8BF}"/>
              </a:ext>
            </a:extLst>
          </p:cNvPr>
          <p:cNvSpPr>
            <a:spLocks noGrp="1"/>
          </p:cNvSpPr>
          <p:nvPr>
            <p:ph type="title"/>
          </p:nvPr>
        </p:nvSpPr>
        <p:spPr>
          <a:xfrm>
            <a:off x="609600" y="233255"/>
            <a:ext cx="10972800" cy="646331"/>
          </a:xfrm>
        </p:spPr>
        <p:txBody>
          <a:bodyPr/>
          <a:lstStyle/>
          <a:p>
            <a:r>
              <a:rPr lang="en-US"/>
              <a:t>Risk Factors Associated With Worse Prognosis</a:t>
            </a:r>
          </a:p>
        </p:txBody>
      </p:sp>
      <p:sp>
        <p:nvSpPr>
          <p:cNvPr id="7" name="Text Placeholder 6">
            <a:extLst>
              <a:ext uri="{FF2B5EF4-FFF2-40B4-BE49-F238E27FC236}">
                <a16:creationId xmlns:a16="http://schemas.microsoft.com/office/drawing/2014/main" id="{44FCEF8C-9EB3-D15E-9052-AE326FD19209}"/>
              </a:ext>
            </a:extLst>
          </p:cNvPr>
          <p:cNvSpPr>
            <a:spLocks noGrp="1"/>
          </p:cNvSpPr>
          <p:nvPr>
            <p:ph type="body" sz="quarter" idx="12"/>
          </p:nvPr>
        </p:nvSpPr>
        <p:spPr>
          <a:xfrm>
            <a:off x="193575" y="6267305"/>
            <a:ext cx="3541034" cy="461665"/>
          </a:xfrm>
        </p:spPr>
        <p:txBody>
          <a:bodyPr/>
          <a:lstStyle/>
          <a:p>
            <a:r>
              <a:rPr lang="en-US"/>
              <a:t>MSKCC = Memorial Sloan Kettering Cancer Center; </a:t>
            </a:r>
          </a:p>
          <a:p>
            <a:r>
              <a:rPr lang="en-US"/>
              <a:t>IMDC = International Metastatic RCC Database Consortium.</a:t>
            </a:r>
          </a:p>
          <a:p>
            <a:r>
              <a:rPr lang="en-US"/>
              <a:t>Motzer et al, 2002; Motzer et al, 2004; Heng et al, 2009.</a:t>
            </a:r>
          </a:p>
        </p:txBody>
      </p:sp>
      <p:sp>
        <p:nvSpPr>
          <p:cNvPr id="6" name="Content Placeholder 5">
            <a:extLst>
              <a:ext uri="{FF2B5EF4-FFF2-40B4-BE49-F238E27FC236}">
                <a16:creationId xmlns:a16="http://schemas.microsoft.com/office/drawing/2014/main" id="{2C35F560-AE61-4CB6-FFAA-F5934C2D1326}"/>
              </a:ext>
            </a:extLst>
          </p:cNvPr>
          <p:cNvSpPr>
            <a:spLocks noGrp="1"/>
          </p:cNvSpPr>
          <p:nvPr>
            <p:ph idx="1"/>
          </p:nvPr>
        </p:nvSpPr>
        <p:spPr>
          <a:xfrm>
            <a:off x="1603514" y="2357908"/>
            <a:ext cx="9472977" cy="1571155"/>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anchor="ctr">
            <a:normAutofit/>
          </a:bodyPr>
          <a:lstStyle/>
          <a:p>
            <a:pPr>
              <a:spcBef>
                <a:spcPct val="0"/>
              </a:spcBef>
              <a:spcAft>
                <a:spcPts val="600"/>
              </a:spcAft>
              <a:buFontTx/>
              <a:buChar char="•"/>
            </a:pPr>
            <a:r>
              <a:rPr lang="en-US" altLang="en-US" sz="1800">
                <a:latin typeface="News Gothic MT" panose="020B0503020103020203" pitchFamily="34" charset="0"/>
                <a:ea typeface="ＭＳ Ｐゴシック" panose="020B0600070205080204" pitchFamily="34" charset="-128"/>
              </a:rPr>
              <a:t>Karnofsky performance status &lt;80%</a:t>
            </a:r>
          </a:p>
          <a:p>
            <a:pPr>
              <a:spcBef>
                <a:spcPct val="0"/>
              </a:spcBef>
              <a:spcAft>
                <a:spcPts val="600"/>
              </a:spcAft>
              <a:buFontTx/>
              <a:buChar char="•"/>
            </a:pPr>
            <a:r>
              <a:rPr lang="en-US" altLang="en-US" sz="1800">
                <a:latin typeface="News Gothic MT" panose="020B0503020103020203" pitchFamily="34" charset="0"/>
                <a:ea typeface="ＭＳ Ｐゴシック" panose="020B0600070205080204" pitchFamily="34" charset="-128"/>
              </a:rPr>
              <a:t>Interval from diagnosis to treatment of &lt;1 year</a:t>
            </a:r>
          </a:p>
          <a:p>
            <a:pPr>
              <a:spcBef>
                <a:spcPct val="0"/>
              </a:spcBef>
              <a:spcAft>
                <a:spcPts val="600"/>
              </a:spcAft>
              <a:buFontTx/>
              <a:buChar char="•"/>
            </a:pPr>
            <a:r>
              <a:rPr lang="en-US" altLang="en-US" sz="1800">
                <a:latin typeface="News Gothic MT" panose="020B0503020103020203" pitchFamily="34" charset="0"/>
                <a:ea typeface="ＭＳ Ｐゴシック" panose="020B0600070205080204" pitchFamily="34" charset="-128"/>
              </a:rPr>
              <a:t>Anemia: low serum hemoglobin (13 g/dL/11.5 g/dL: M/F) </a:t>
            </a:r>
          </a:p>
          <a:p>
            <a:pPr>
              <a:spcBef>
                <a:spcPct val="0"/>
              </a:spcBef>
              <a:spcAft>
                <a:spcPts val="600"/>
              </a:spcAft>
              <a:buFontTx/>
              <a:buChar char="•"/>
            </a:pPr>
            <a:r>
              <a:rPr lang="en-US" altLang="en-US" sz="1800">
                <a:latin typeface="News Gothic MT" panose="020B0503020103020203" pitchFamily="34" charset="0"/>
                <a:ea typeface="ＭＳ Ｐゴシック" panose="020B0600070205080204" pitchFamily="34" charset="-128"/>
              </a:rPr>
              <a:t>Hypercalcemia: high corrected calcium (10 mg/dL)</a:t>
            </a:r>
          </a:p>
        </p:txBody>
      </p:sp>
      <p:sp>
        <p:nvSpPr>
          <p:cNvPr id="9" name="Text Placeholder 8">
            <a:extLst>
              <a:ext uri="{FF2B5EF4-FFF2-40B4-BE49-F238E27FC236}">
                <a16:creationId xmlns:a16="http://schemas.microsoft.com/office/drawing/2014/main" id="{86B970F2-3375-79DD-E0EA-EA401861907E}"/>
              </a:ext>
            </a:extLst>
          </p:cNvPr>
          <p:cNvSpPr>
            <a:spLocks noGrp="1"/>
          </p:cNvSpPr>
          <p:nvPr>
            <p:ph type="body" sz="quarter" idx="14"/>
          </p:nvPr>
        </p:nvSpPr>
        <p:spPr/>
        <p:txBody>
          <a:bodyPr/>
          <a:lstStyle/>
          <a:p>
            <a:r>
              <a:rPr lang="en-US"/>
              <a:t>Patients With Metastatic RCC</a:t>
            </a:r>
            <a:br>
              <a:rPr lang="en-US"/>
            </a:br>
            <a:endParaRPr lang="en-US"/>
          </a:p>
        </p:txBody>
      </p:sp>
      <p:sp>
        <p:nvSpPr>
          <p:cNvPr id="10" name="Text Box 12">
            <a:extLst>
              <a:ext uri="{FF2B5EF4-FFF2-40B4-BE49-F238E27FC236}">
                <a16:creationId xmlns:a16="http://schemas.microsoft.com/office/drawing/2014/main" id="{CCF99167-D5AE-5B3D-60F6-5C0AADB32661}"/>
              </a:ext>
            </a:extLst>
          </p:cNvPr>
          <p:cNvSpPr txBox="1">
            <a:spLocks noChangeArrowheads="1"/>
          </p:cNvSpPr>
          <p:nvPr/>
        </p:nvSpPr>
        <p:spPr bwMode="auto">
          <a:xfrm>
            <a:off x="1603514" y="1690615"/>
            <a:ext cx="4572000" cy="408623"/>
          </a:xfrm>
          <a:prstGeom prst="roundRect">
            <a:avLst/>
          </a:prstGeom>
          <a:solidFill>
            <a:schemeClr val="accent1">
              <a:lumMod val="20000"/>
              <a:lumOff val="80000"/>
            </a:schemeClr>
          </a:solidFill>
          <a:ln w="28575">
            <a:solidFill>
              <a:schemeClr val="accent1"/>
            </a:solidFill>
            <a:headEnd/>
            <a:tailEnd/>
          </a:ln>
          <a:effectLst>
            <a:outerShdw blurRad="50800" dist="38100" dir="13500000" algn="b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en-US" sz="1800" b="1">
                <a:latin typeface="News Gothic MT" panose="020B0503020103020203" pitchFamily="34" charset="0"/>
                <a:ea typeface="ＭＳ Ｐゴシック" panose="020B0600070205080204" pitchFamily="34" charset="-128"/>
              </a:rPr>
              <a:t>MSKCC Prognostic Model</a:t>
            </a:r>
          </a:p>
        </p:txBody>
      </p:sp>
      <p:sp>
        <p:nvSpPr>
          <p:cNvPr id="11" name="Text Box 12">
            <a:extLst>
              <a:ext uri="{FF2B5EF4-FFF2-40B4-BE49-F238E27FC236}">
                <a16:creationId xmlns:a16="http://schemas.microsoft.com/office/drawing/2014/main" id="{D1F3D035-04AA-BC8F-B31E-2A20824F9EB7}"/>
              </a:ext>
            </a:extLst>
          </p:cNvPr>
          <p:cNvSpPr txBox="1">
            <a:spLocks noChangeArrowheads="1"/>
          </p:cNvSpPr>
          <p:nvPr/>
        </p:nvSpPr>
        <p:spPr bwMode="auto">
          <a:xfrm>
            <a:off x="4054001" y="5306321"/>
            <a:ext cx="4572001" cy="1191816"/>
          </a:xfrm>
          <a:prstGeom prst="roundRect">
            <a:avLst/>
          </a:prstGeom>
          <a:solidFill>
            <a:schemeClr val="accent3">
              <a:lumMod val="20000"/>
              <a:lumOff val="80000"/>
            </a:schemeClr>
          </a:solidFill>
          <a:ln w="28575">
            <a:solidFill>
              <a:schemeClr val="accent3"/>
            </a:solidFill>
            <a:miter lim="800000"/>
            <a:headEnd/>
            <a:tailEnd/>
          </a:ln>
          <a:effectLst>
            <a:outerShdw blurRad="50800" dist="38100" dir="13500000" algn="br" rotWithShape="0">
              <a:prstClr val="black">
                <a:alpha val="40000"/>
              </a:prstClr>
            </a:outerShdw>
          </a:effectLst>
        </p:spPr>
        <p:txBody>
          <a:bodyPr wrap="square">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None/>
            </a:pPr>
            <a:r>
              <a:rPr lang="en-US" altLang="en-US" sz="1800" dirty="0">
                <a:latin typeface="News Gothic MT" panose="020B0503020103020203" pitchFamily="34" charset="0"/>
                <a:ea typeface="ＭＳ Ｐゴシック" panose="020B0600070205080204" pitchFamily="34" charset="-128"/>
              </a:rPr>
              <a:t>0 factors = low risk or good prognosis</a:t>
            </a:r>
          </a:p>
          <a:p>
            <a:pPr>
              <a:spcBef>
                <a:spcPct val="0"/>
              </a:spcBef>
              <a:spcAft>
                <a:spcPts val="600"/>
              </a:spcAft>
              <a:buNone/>
            </a:pPr>
            <a:r>
              <a:rPr lang="en-US" altLang="en-US" sz="1800" dirty="0">
                <a:latin typeface="News Gothic MT" panose="020B0503020103020203" pitchFamily="34" charset="0"/>
                <a:ea typeface="ＭＳ Ｐゴシック" panose="020B0600070205080204" pitchFamily="34" charset="-128"/>
              </a:rPr>
              <a:t>1-2 = intermediate risk</a:t>
            </a:r>
          </a:p>
          <a:p>
            <a:pPr>
              <a:spcBef>
                <a:spcPct val="0"/>
              </a:spcBef>
              <a:spcAft>
                <a:spcPts val="600"/>
              </a:spcAft>
              <a:buNone/>
            </a:pPr>
            <a:r>
              <a:rPr lang="en-US" altLang="en-US" sz="1800" dirty="0">
                <a:latin typeface="News Gothic MT" panose="020B0503020103020203" pitchFamily="34" charset="0"/>
                <a:ea typeface="ＭＳ Ｐゴシック" panose="020B0600070205080204" pitchFamily="34" charset="-128"/>
              </a:rPr>
              <a:t>≥3 = poor risk</a:t>
            </a:r>
          </a:p>
        </p:txBody>
      </p:sp>
      <p:sp>
        <p:nvSpPr>
          <p:cNvPr id="13" name="Text Box 12">
            <a:extLst>
              <a:ext uri="{FF2B5EF4-FFF2-40B4-BE49-F238E27FC236}">
                <a16:creationId xmlns:a16="http://schemas.microsoft.com/office/drawing/2014/main" id="{061648E7-849E-27AB-3C1D-2FB07FA629C8}"/>
              </a:ext>
            </a:extLst>
          </p:cNvPr>
          <p:cNvSpPr txBox="1">
            <a:spLocks noChangeArrowheads="1"/>
          </p:cNvSpPr>
          <p:nvPr/>
        </p:nvSpPr>
        <p:spPr bwMode="auto">
          <a:xfrm>
            <a:off x="6504491" y="1690615"/>
            <a:ext cx="4572000" cy="408623"/>
          </a:xfrm>
          <a:prstGeom prst="roundRect">
            <a:avLst/>
          </a:prstGeom>
          <a:solidFill>
            <a:schemeClr val="accent5">
              <a:lumMod val="20000"/>
              <a:lumOff val="80000"/>
            </a:schemeClr>
          </a:solidFill>
          <a:ln w="28575">
            <a:solidFill>
              <a:schemeClr val="accent5"/>
            </a:solidFill>
            <a:miter lim="800000"/>
            <a:headEnd/>
            <a:tailEnd/>
          </a:ln>
          <a:effectLst>
            <a:outerShdw blurRad="50800" dist="38100" dir="13500000" algn="br" rotWithShape="0">
              <a:prstClr val="black">
                <a:alpha val="40000"/>
              </a:prstClr>
            </a:outerShdw>
          </a:effectLst>
        </p:spPr>
        <p:txBody>
          <a:bodyPr wrap="square">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en-US" sz="1800" b="1">
                <a:latin typeface="News Gothic MT" panose="020B0503020103020203" pitchFamily="34" charset="0"/>
                <a:ea typeface="ＭＳ Ｐゴシック" panose="020B0600070205080204" pitchFamily="34" charset="-128"/>
              </a:rPr>
              <a:t>IMDC Prognostic Model</a:t>
            </a:r>
          </a:p>
        </p:txBody>
      </p:sp>
      <p:sp>
        <p:nvSpPr>
          <p:cNvPr id="16" name="TextBox 15">
            <a:extLst>
              <a:ext uri="{FF2B5EF4-FFF2-40B4-BE49-F238E27FC236}">
                <a16:creationId xmlns:a16="http://schemas.microsoft.com/office/drawing/2014/main" id="{D5D7BDD4-2D8C-3957-D9C7-E9D00825F087}"/>
              </a:ext>
            </a:extLst>
          </p:cNvPr>
          <p:cNvSpPr txBox="1"/>
          <p:nvPr/>
        </p:nvSpPr>
        <p:spPr>
          <a:xfrm>
            <a:off x="1603514" y="4187733"/>
            <a:ext cx="4572000" cy="892552"/>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lvl1pPr marL="457200" indent="-457200" eaLnBrk="1" hangingPunct="1">
              <a:spcAft>
                <a:spcPts val="600"/>
              </a:spcAft>
              <a:buClrTx/>
              <a:buSzPct val="100000"/>
              <a:buFontTx/>
              <a:buChar char="•"/>
              <a:defRPr sz="2800">
                <a:latin typeface="News Gothic MT" panose="020B0503020103020203" pitchFamily="34" charset="0"/>
                <a:ea typeface="ＭＳ Ｐゴシック" panose="020B0600070205080204" pitchFamily="34" charset="-128"/>
                <a:cs typeface="News Gothic MT" charset="0"/>
              </a:defRPr>
            </a:lvl1pPr>
            <a:lvl2pPr marL="863600" indent="-406400" eaLnBrk="1" hangingPunct="1">
              <a:spcBef>
                <a:spcPts val="0"/>
              </a:spcBef>
              <a:buClrTx/>
              <a:buSzPct val="100000"/>
              <a:buFontTx/>
              <a:buBlip>
                <a:blip r:embed="rId3"/>
              </a:buBlip>
              <a:defRPr sz="2000" baseline="0">
                <a:latin typeface="News Gothic MT" charset="0"/>
                <a:ea typeface="News Gothic MT" charset="0"/>
                <a:cs typeface="News Gothic MT" charset="0"/>
              </a:defRPr>
            </a:lvl2pPr>
            <a:lvl3pPr marL="1252538" indent="-280988" eaLnBrk="1" hangingPunct="1">
              <a:spcBef>
                <a:spcPts val="0"/>
              </a:spcBef>
              <a:buClr>
                <a:schemeClr val="tx1"/>
              </a:buClr>
              <a:buSzPct val="90000"/>
              <a:buFontTx/>
              <a:buBlip>
                <a:blip r:embed="rId4"/>
              </a:buBlip>
              <a:defRPr sz="1800">
                <a:latin typeface="News Gothic MT" charset="0"/>
                <a:ea typeface="News Gothic MT" charset="0"/>
                <a:cs typeface="News Gothic MT" charset="0"/>
              </a:defRPr>
            </a:lvl3pPr>
            <a:lvl4pPr marL="1828800" indent="-344488" eaLnBrk="1" hangingPunct="1">
              <a:spcBef>
                <a:spcPts val="0"/>
              </a:spcBef>
              <a:buClr>
                <a:schemeClr val="tx1"/>
              </a:buClr>
              <a:buSzPct val="100000"/>
              <a:buFontTx/>
              <a:buBlip>
                <a:blip r:embed="rId5"/>
              </a:buBlip>
              <a:defRPr sz="1700">
                <a:latin typeface="News Gothic MT" charset="0"/>
                <a:ea typeface="News Gothic MT" charset="0"/>
                <a:cs typeface="News Gothic MT" charset="0"/>
              </a:defRPr>
            </a:lvl4pPr>
            <a:lvl5pPr marL="2057400" indent="-228600" eaLnBrk="1" hangingPunct="1">
              <a:spcBef>
                <a:spcPts val="0"/>
              </a:spcBef>
              <a:buClrTx/>
              <a:buSzPct val="100000"/>
              <a:buFontTx/>
              <a:buBlip>
                <a:blip r:embed="rId6"/>
              </a:buBlip>
              <a:defRPr sz="1600">
                <a:latin typeface="News Gothic MT" charset="0"/>
                <a:ea typeface="News Gothic MT" charset="0"/>
                <a:cs typeface="News Gothic MT" charset="0"/>
              </a:defRPr>
            </a:lvl5pPr>
            <a:lvl6pPr marL="2514600" indent="-228600" fontAlgn="base">
              <a:spcBef>
                <a:spcPct val="20000"/>
              </a:spcBef>
              <a:spcAft>
                <a:spcPct val="0"/>
              </a:spcAft>
              <a:buChar char="•"/>
              <a:defRPr sz="1200">
                <a:latin typeface="+mn-lt"/>
                <a:ea typeface="+mn-ea"/>
              </a:defRPr>
            </a:lvl6pPr>
            <a:lvl7pPr marL="2971800" indent="-228600" fontAlgn="base">
              <a:spcBef>
                <a:spcPct val="20000"/>
              </a:spcBef>
              <a:spcAft>
                <a:spcPct val="0"/>
              </a:spcAft>
              <a:buChar char="•"/>
              <a:defRPr sz="1200">
                <a:latin typeface="+mn-lt"/>
                <a:ea typeface="+mn-ea"/>
              </a:defRPr>
            </a:lvl7pPr>
            <a:lvl8pPr marL="3429000" indent="-228600" fontAlgn="base">
              <a:spcBef>
                <a:spcPct val="20000"/>
              </a:spcBef>
              <a:spcAft>
                <a:spcPct val="0"/>
              </a:spcAft>
              <a:buChar char="•"/>
              <a:defRPr sz="1200">
                <a:latin typeface="+mn-lt"/>
                <a:ea typeface="+mn-ea"/>
              </a:defRPr>
            </a:lvl8pPr>
            <a:lvl9pPr marL="3886200" indent="-228600" fontAlgn="base">
              <a:spcBef>
                <a:spcPct val="20000"/>
              </a:spcBef>
              <a:spcAft>
                <a:spcPct val="0"/>
              </a:spcAft>
              <a:buChar char="•"/>
              <a:defRPr sz="1200">
                <a:latin typeface="+mn-lt"/>
                <a:ea typeface="+mn-ea"/>
              </a:defRPr>
            </a:lvl9pPr>
          </a:lstStyle>
          <a:p>
            <a:r>
              <a:rPr lang="en-US" altLang="en-US" sz="1800" dirty="0"/>
              <a:t>High lactate dehydrogenase </a:t>
            </a:r>
          </a:p>
          <a:p>
            <a:pPr marL="0" indent="0">
              <a:buNone/>
            </a:pPr>
            <a:r>
              <a:rPr lang="en-US" altLang="en-US" sz="1800" dirty="0"/>
              <a:t>	(300 U/L)</a:t>
            </a:r>
          </a:p>
        </p:txBody>
      </p:sp>
      <p:sp>
        <p:nvSpPr>
          <p:cNvPr id="17" name="TextBox 16">
            <a:extLst>
              <a:ext uri="{FF2B5EF4-FFF2-40B4-BE49-F238E27FC236}">
                <a16:creationId xmlns:a16="http://schemas.microsoft.com/office/drawing/2014/main" id="{E66DBD79-6FDF-4E4D-E160-374A6737B833}"/>
              </a:ext>
            </a:extLst>
          </p:cNvPr>
          <p:cNvSpPr txBox="1"/>
          <p:nvPr/>
        </p:nvSpPr>
        <p:spPr>
          <a:xfrm>
            <a:off x="6504491" y="4187733"/>
            <a:ext cx="4572000" cy="892552"/>
          </a:xfrm>
          <a:prstGeom prst="roundRect">
            <a:avLst/>
          </a:prstGeom>
          <a:solidFill>
            <a:schemeClr val="accent5">
              <a:lumMod val="20000"/>
              <a:lumOff val="80000"/>
            </a:schemeClr>
          </a:solidFill>
          <a:ln w="28575">
            <a:solidFill>
              <a:schemeClr val="accent5"/>
            </a:solidFill>
          </a:ln>
          <a:effectLst>
            <a:outerShdw blurRad="50800" dist="38100" dir="13500000" algn="br"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lvl1pPr marL="457200" indent="-457200" eaLnBrk="1" hangingPunct="1">
              <a:spcAft>
                <a:spcPts val="600"/>
              </a:spcAft>
              <a:buClrTx/>
              <a:buSzPct val="100000"/>
              <a:buFontTx/>
              <a:buChar char="•"/>
              <a:defRPr sz="2800">
                <a:latin typeface="News Gothic MT" panose="020B0503020103020203" pitchFamily="34" charset="0"/>
                <a:ea typeface="ＭＳ Ｐゴシック" panose="020B0600070205080204" pitchFamily="34" charset="-128"/>
                <a:cs typeface="News Gothic MT" charset="0"/>
              </a:defRPr>
            </a:lvl1pPr>
            <a:lvl2pPr marL="863600" indent="-406400" eaLnBrk="1" hangingPunct="1">
              <a:spcBef>
                <a:spcPts val="0"/>
              </a:spcBef>
              <a:buClrTx/>
              <a:buSzPct val="100000"/>
              <a:buFontTx/>
              <a:buBlip>
                <a:blip r:embed="rId3"/>
              </a:buBlip>
              <a:defRPr sz="2000" baseline="0">
                <a:latin typeface="News Gothic MT" charset="0"/>
                <a:ea typeface="News Gothic MT" charset="0"/>
                <a:cs typeface="News Gothic MT" charset="0"/>
              </a:defRPr>
            </a:lvl2pPr>
            <a:lvl3pPr marL="1252538" indent="-280988" eaLnBrk="1" hangingPunct="1">
              <a:spcBef>
                <a:spcPts val="0"/>
              </a:spcBef>
              <a:buClr>
                <a:schemeClr val="tx1"/>
              </a:buClr>
              <a:buSzPct val="90000"/>
              <a:buFontTx/>
              <a:buBlip>
                <a:blip r:embed="rId4"/>
              </a:buBlip>
              <a:defRPr sz="1800">
                <a:latin typeface="News Gothic MT" charset="0"/>
                <a:ea typeface="News Gothic MT" charset="0"/>
                <a:cs typeface="News Gothic MT" charset="0"/>
              </a:defRPr>
            </a:lvl3pPr>
            <a:lvl4pPr marL="1828800" indent="-344488" eaLnBrk="1" hangingPunct="1">
              <a:spcBef>
                <a:spcPts val="0"/>
              </a:spcBef>
              <a:buClr>
                <a:schemeClr val="tx1"/>
              </a:buClr>
              <a:buSzPct val="100000"/>
              <a:buFontTx/>
              <a:buBlip>
                <a:blip r:embed="rId5"/>
              </a:buBlip>
              <a:defRPr sz="1700">
                <a:latin typeface="News Gothic MT" charset="0"/>
                <a:ea typeface="News Gothic MT" charset="0"/>
                <a:cs typeface="News Gothic MT" charset="0"/>
              </a:defRPr>
            </a:lvl4pPr>
            <a:lvl5pPr marL="2057400" indent="-228600" eaLnBrk="1" hangingPunct="1">
              <a:spcBef>
                <a:spcPts val="0"/>
              </a:spcBef>
              <a:buClrTx/>
              <a:buSzPct val="100000"/>
              <a:buFontTx/>
              <a:buBlip>
                <a:blip r:embed="rId6"/>
              </a:buBlip>
              <a:defRPr sz="1600">
                <a:latin typeface="News Gothic MT" charset="0"/>
                <a:ea typeface="News Gothic MT" charset="0"/>
                <a:cs typeface="News Gothic MT" charset="0"/>
              </a:defRPr>
            </a:lvl5pPr>
            <a:lvl6pPr marL="2514600" indent="-228600" fontAlgn="base">
              <a:spcBef>
                <a:spcPct val="20000"/>
              </a:spcBef>
              <a:spcAft>
                <a:spcPct val="0"/>
              </a:spcAft>
              <a:buChar char="•"/>
              <a:defRPr sz="1200">
                <a:latin typeface="+mn-lt"/>
                <a:ea typeface="+mn-ea"/>
              </a:defRPr>
            </a:lvl6pPr>
            <a:lvl7pPr marL="2971800" indent="-228600" fontAlgn="base">
              <a:spcBef>
                <a:spcPct val="20000"/>
              </a:spcBef>
              <a:spcAft>
                <a:spcPct val="0"/>
              </a:spcAft>
              <a:buChar char="•"/>
              <a:defRPr sz="1200">
                <a:latin typeface="+mn-lt"/>
                <a:ea typeface="+mn-ea"/>
              </a:defRPr>
            </a:lvl7pPr>
            <a:lvl8pPr marL="3429000" indent="-228600" fontAlgn="base">
              <a:spcBef>
                <a:spcPct val="20000"/>
              </a:spcBef>
              <a:spcAft>
                <a:spcPct val="0"/>
              </a:spcAft>
              <a:buChar char="•"/>
              <a:defRPr sz="1200">
                <a:latin typeface="+mn-lt"/>
                <a:ea typeface="+mn-ea"/>
              </a:defRPr>
            </a:lvl8pPr>
            <a:lvl9pPr marL="3886200" indent="-228600" fontAlgn="base">
              <a:spcBef>
                <a:spcPct val="20000"/>
              </a:spcBef>
              <a:spcAft>
                <a:spcPct val="0"/>
              </a:spcAft>
              <a:buChar char="•"/>
              <a:defRPr sz="1200">
                <a:latin typeface="+mn-lt"/>
                <a:ea typeface="+mn-ea"/>
              </a:defRPr>
            </a:lvl9pPr>
          </a:lstStyle>
          <a:p>
            <a:r>
              <a:rPr lang="en-US" altLang="en-US" sz="1800"/>
              <a:t>Thrombocytosis</a:t>
            </a:r>
          </a:p>
          <a:p>
            <a:r>
              <a:rPr lang="en-US" altLang="en-US" sz="1800"/>
              <a:t>Leukocytosis</a:t>
            </a:r>
          </a:p>
        </p:txBody>
      </p:sp>
      <p:sp>
        <p:nvSpPr>
          <p:cNvPr id="18" name="Rounded Rectangle 17">
            <a:extLst>
              <a:ext uri="{FF2B5EF4-FFF2-40B4-BE49-F238E27FC236}">
                <a16:creationId xmlns:a16="http://schemas.microsoft.com/office/drawing/2014/main" id="{72B6ED52-5808-774E-A26A-4CB23A9D44FC}"/>
              </a:ext>
            </a:extLst>
          </p:cNvPr>
          <p:cNvSpPr/>
          <p:nvPr/>
        </p:nvSpPr>
        <p:spPr>
          <a:xfrm>
            <a:off x="1312471" y="2846597"/>
            <a:ext cx="914400" cy="914400"/>
          </a:xfrm>
          <a:prstGeom prst="roundRect">
            <a:avLst/>
          </a:prstGeom>
        </p:spPr>
        <p:txBody>
          <a:bodyPr vert="horz" lIns="91440" tIns="45720" rIns="91440" bIns="45720" rtlCol="0" anchor="ctr">
            <a:normAutofit/>
          </a:bodyPr>
          <a:lstStyle/>
          <a:p>
            <a:pPr algn="ctr"/>
            <a:endParaRPr lang="en-US"/>
          </a:p>
        </p:txBody>
      </p:sp>
      <p:sp>
        <p:nvSpPr>
          <p:cNvPr id="20" name="TextBox 19">
            <a:extLst>
              <a:ext uri="{FF2B5EF4-FFF2-40B4-BE49-F238E27FC236}">
                <a16:creationId xmlns:a16="http://schemas.microsoft.com/office/drawing/2014/main" id="{211A767F-069E-2B43-A5F0-6A9FDCF2A00A}"/>
              </a:ext>
            </a:extLst>
          </p:cNvPr>
          <p:cNvSpPr txBox="1"/>
          <p:nvPr/>
        </p:nvSpPr>
        <p:spPr>
          <a:xfrm>
            <a:off x="113258" y="2650427"/>
            <a:ext cx="1279529" cy="784830"/>
          </a:xfrm>
          <a:prstGeom prst="rect">
            <a:avLst/>
          </a:prstGeom>
          <a:noFill/>
        </p:spPr>
        <p:txBody>
          <a:bodyPr wrap="square">
            <a:spAutoFit/>
          </a:bodyPr>
          <a:lstStyle/>
          <a:p>
            <a:pPr marL="0" indent="0" algn="ctr">
              <a:spcBef>
                <a:spcPct val="0"/>
              </a:spcBef>
              <a:spcAft>
                <a:spcPts val="600"/>
              </a:spcAft>
              <a:buNone/>
            </a:pPr>
            <a:r>
              <a:rPr lang="en-US" altLang="en-US" sz="2000" b="1">
                <a:latin typeface="News Gothic MT" panose="020B0503020103020203" pitchFamily="34" charset="0"/>
                <a:ea typeface="ＭＳ Ｐゴシック" panose="020B0600070205080204" pitchFamily="34" charset="-128"/>
              </a:rPr>
              <a:t>Risk </a:t>
            </a:r>
          </a:p>
          <a:p>
            <a:pPr marL="0" indent="0" algn="ctr">
              <a:spcBef>
                <a:spcPct val="0"/>
              </a:spcBef>
              <a:spcAft>
                <a:spcPts val="600"/>
              </a:spcAft>
              <a:buNone/>
            </a:pPr>
            <a:r>
              <a:rPr lang="en-US" altLang="en-US" sz="2000" b="1">
                <a:latin typeface="News Gothic MT" panose="020B0503020103020203" pitchFamily="34" charset="0"/>
                <a:ea typeface="ＭＳ Ｐゴシック" panose="020B0600070205080204" pitchFamily="34" charset="-128"/>
              </a:rPr>
              <a:t>Factors</a:t>
            </a:r>
          </a:p>
        </p:txBody>
      </p:sp>
      <p:sp>
        <p:nvSpPr>
          <p:cNvPr id="21" name="TextBox 20">
            <a:extLst>
              <a:ext uri="{FF2B5EF4-FFF2-40B4-BE49-F238E27FC236}">
                <a16:creationId xmlns:a16="http://schemas.microsoft.com/office/drawing/2014/main" id="{FA0B5220-0F31-F404-5866-22C853039DAB}"/>
              </a:ext>
            </a:extLst>
          </p:cNvPr>
          <p:cNvSpPr txBox="1"/>
          <p:nvPr/>
        </p:nvSpPr>
        <p:spPr>
          <a:xfrm>
            <a:off x="2091053" y="5584297"/>
            <a:ext cx="1570572" cy="400110"/>
          </a:xfrm>
          <a:prstGeom prst="rect">
            <a:avLst/>
          </a:prstGeom>
          <a:noFill/>
        </p:spPr>
        <p:txBody>
          <a:bodyPr wrap="square">
            <a:spAutoFit/>
          </a:bodyPr>
          <a:lstStyle/>
          <a:p>
            <a:pPr marL="0" indent="0" algn="ctr">
              <a:spcBef>
                <a:spcPct val="0"/>
              </a:spcBef>
              <a:spcAft>
                <a:spcPts val="600"/>
              </a:spcAft>
              <a:buNone/>
            </a:pPr>
            <a:r>
              <a:rPr lang="en-US" altLang="en-US" sz="2000" b="1">
                <a:latin typeface="News Gothic MT" panose="020B0503020103020203" pitchFamily="34" charset="0"/>
                <a:ea typeface="ＭＳ Ｐゴシック" panose="020B0600070205080204" pitchFamily="34" charset="-128"/>
              </a:rPr>
              <a:t>Prognosis</a:t>
            </a:r>
          </a:p>
        </p:txBody>
      </p:sp>
    </p:spTree>
    <p:extLst>
      <p:ext uri="{BB962C8B-B14F-4D97-AF65-F5344CB8AC3E}">
        <p14:creationId xmlns:p14="http://schemas.microsoft.com/office/powerpoint/2010/main" val="8713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CB8E13D0-5F06-1AFA-CCC6-54669BFCA636}"/>
              </a:ext>
            </a:extLst>
          </p:cNvPr>
          <p:cNvSpPr>
            <a:spLocks noGrp="1" noChangeArrowheads="1"/>
          </p:cNvSpPr>
          <p:nvPr>
            <p:ph type="title"/>
          </p:nvPr>
        </p:nvSpPr>
        <p:spPr>
          <a:xfrm>
            <a:off x="609600" y="233255"/>
            <a:ext cx="10972800" cy="507831"/>
          </a:xfrm>
        </p:spPr>
        <p:txBody>
          <a:bodyPr/>
          <a:lstStyle/>
          <a:p>
            <a:r>
              <a:rPr lang="en-US"/>
              <a:t>Approaches to Management of Advanced RCC</a:t>
            </a:r>
          </a:p>
        </p:txBody>
      </p:sp>
      <p:sp>
        <p:nvSpPr>
          <p:cNvPr id="10" name="Text Placeholder 9">
            <a:extLst>
              <a:ext uri="{FF2B5EF4-FFF2-40B4-BE49-F238E27FC236}">
                <a16:creationId xmlns:a16="http://schemas.microsoft.com/office/drawing/2014/main" id="{988B55A9-DD2C-3DD8-82AF-36A9EA00FCCA}"/>
              </a:ext>
            </a:extLst>
          </p:cNvPr>
          <p:cNvSpPr>
            <a:spLocks noGrp="1"/>
          </p:cNvSpPr>
          <p:nvPr>
            <p:ph type="body" sz="quarter" idx="12"/>
          </p:nvPr>
        </p:nvSpPr>
        <p:spPr>
          <a:xfrm>
            <a:off x="193575" y="6575082"/>
            <a:ext cx="782265" cy="153888"/>
          </a:xfrm>
        </p:spPr>
        <p:txBody>
          <a:bodyPr/>
          <a:lstStyle/>
          <a:p>
            <a:r>
              <a:rPr lang="en-US"/>
              <a:t>NCCN, 2024.</a:t>
            </a:r>
          </a:p>
        </p:txBody>
      </p:sp>
      <p:sp>
        <p:nvSpPr>
          <p:cNvPr id="4" name="Content Placeholder 3">
            <a:extLst>
              <a:ext uri="{FF2B5EF4-FFF2-40B4-BE49-F238E27FC236}">
                <a16:creationId xmlns:a16="http://schemas.microsoft.com/office/drawing/2014/main" id="{252EB2C1-3B2F-9B51-6D52-D6602B2B03C3}"/>
              </a:ext>
            </a:extLst>
          </p:cNvPr>
          <p:cNvSpPr>
            <a:spLocks noGrp="1"/>
          </p:cNvSpPr>
          <p:nvPr>
            <p:ph idx="1"/>
          </p:nvPr>
        </p:nvSpPr>
        <p:spPr/>
        <p:txBody>
          <a:bodyPr>
            <a:noAutofit/>
          </a:bodyPr>
          <a:lstStyle/>
          <a:p>
            <a:r>
              <a:rPr lang="en-US"/>
              <a:t>Surgery</a:t>
            </a:r>
          </a:p>
          <a:p>
            <a:pPr lvl="1"/>
            <a:r>
              <a:rPr lang="en-US" sz="2400"/>
              <a:t>Cytoreductive nephrectomy</a:t>
            </a:r>
          </a:p>
          <a:p>
            <a:pPr lvl="1"/>
            <a:r>
              <a:rPr lang="en-US" sz="2400"/>
              <a:t>Solitary or limited metastasectomy</a:t>
            </a:r>
          </a:p>
          <a:p>
            <a:pPr lvl="1"/>
            <a:endParaRPr lang="en-US" sz="1200"/>
          </a:p>
          <a:p>
            <a:r>
              <a:rPr lang="en-US"/>
              <a:t>Radiotherapy</a:t>
            </a:r>
          </a:p>
          <a:p>
            <a:pPr lvl="1"/>
            <a:r>
              <a:rPr lang="en-US" sz="2400"/>
              <a:t>Palliative to sites of metastasis</a:t>
            </a:r>
          </a:p>
          <a:p>
            <a:pPr lvl="1"/>
            <a:endParaRPr lang="en-US" sz="1200"/>
          </a:p>
          <a:p>
            <a:r>
              <a:rPr lang="en-US"/>
              <a:t>Systemic approaches</a:t>
            </a:r>
          </a:p>
          <a:p>
            <a:pPr lvl="1"/>
            <a:r>
              <a:rPr lang="en-US" sz="2400"/>
              <a:t>Cytotoxic therapy</a:t>
            </a:r>
          </a:p>
          <a:p>
            <a:pPr lvl="1"/>
            <a:r>
              <a:rPr lang="en-US" sz="2400"/>
              <a:t>Targeted therapies</a:t>
            </a:r>
          </a:p>
          <a:p>
            <a:pPr lvl="1"/>
            <a:r>
              <a:rPr lang="en-US" sz="2400"/>
              <a:t>Immune checkpoint inhibitors</a:t>
            </a:r>
            <a:endParaRPr lang="en-US" sz="2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1488D7DB-2C6D-F174-56B4-DE8B2E993052}"/>
              </a:ext>
            </a:extLst>
          </p:cNvPr>
          <p:cNvSpPr>
            <a:spLocks noGrp="1" noChangeArrowheads="1"/>
          </p:cNvSpPr>
          <p:nvPr>
            <p:ph type="title"/>
          </p:nvPr>
        </p:nvSpPr>
        <p:spPr>
          <a:xfrm>
            <a:off x="609600" y="233255"/>
            <a:ext cx="10972800" cy="646331"/>
          </a:xfrm>
        </p:spPr>
        <p:txBody>
          <a:bodyPr/>
          <a:lstStyle/>
          <a:p>
            <a:r>
              <a:rPr lang="en-US" altLang="en-US"/>
              <a:t>Understanding of RCC Has Evolved</a:t>
            </a:r>
          </a:p>
        </p:txBody>
      </p:sp>
      <p:sp>
        <p:nvSpPr>
          <p:cNvPr id="3" name="Text Placeholder 2">
            <a:extLst>
              <a:ext uri="{FF2B5EF4-FFF2-40B4-BE49-F238E27FC236}">
                <a16:creationId xmlns:a16="http://schemas.microsoft.com/office/drawing/2014/main" id="{8810DF51-8D3F-273D-3066-6CA5194F2AA0}"/>
              </a:ext>
            </a:extLst>
          </p:cNvPr>
          <p:cNvSpPr>
            <a:spLocks noGrp="1"/>
          </p:cNvSpPr>
          <p:nvPr>
            <p:ph type="body" sz="quarter" idx="12"/>
          </p:nvPr>
        </p:nvSpPr>
        <p:spPr>
          <a:xfrm>
            <a:off x="193575" y="6267305"/>
            <a:ext cx="10344178" cy="461665"/>
          </a:xfrm>
        </p:spPr>
        <p:txBody>
          <a:bodyPr/>
          <a:lstStyle/>
          <a:p>
            <a:r>
              <a:rPr lang="en-US" dirty="0">
                <a:latin typeface="News Gothic MT" panose="020B0503020103020203" pitchFamily="34" charset="0"/>
              </a:rPr>
              <a:t>HLRCC = hereditary leiomyomatosis and RCC; TFE3 = transcription factor E3; TFEB = transcription factor EB; ELOC = elongin C-mutated; SDH = succinate dehydrogenase; </a:t>
            </a:r>
          </a:p>
          <a:p>
            <a:r>
              <a:rPr lang="en-US" dirty="0">
                <a:latin typeface="News Gothic MT" panose="020B0503020103020203" pitchFamily="34" charset="0"/>
              </a:rPr>
              <a:t>ALK = anaplastic lymphoma kinase; SMARCB1 =  </a:t>
            </a:r>
            <a:r>
              <a:rPr lang="en-US" b="0" i="0" dirty="0">
                <a:effectLst/>
                <a:latin typeface="News Gothic MT" panose="020B0503020103020203" pitchFamily="34" charset="0"/>
              </a:rPr>
              <a:t>SWI/SNF-related matrix-associated actin-dependent regulator of chromatin subfamily B member 1.</a:t>
            </a:r>
            <a:endParaRPr lang="en-US" dirty="0">
              <a:latin typeface="News Gothic MT" panose="020B0503020103020203" pitchFamily="34" charset="0"/>
            </a:endParaRPr>
          </a:p>
          <a:p>
            <a:r>
              <a:rPr lang="en-US" dirty="0" err="1"/>
              <a:t>Shuch</a:t>
            </a:r>
            <a:r>
              <a:rPr lang="en-US" dirty="0"/>
              <a:t> et al, 2023.</a:t>
            </a:r>
          </a:p>
        </p:txBody>
      </p:sp>
      <p:grpSp>
        <p:nvGrpSpPr>
          <p:cNvPr id="21" name="Group 20">
            <a:extLst>
              <a:ext uri="{FF2B5EF4-FFF2-40B4-BE49-F238E27FC236}">
                <a16:creationId xmlns:a16="http://schemas.microsoft.com/office/drawing/2014/main" id="{F14CDA85-EDFD-EAD4-E5E3-8B76622B3DDB}"/>
              </a:ext>
            </a:extLst>
          </p:cNvPr>
          <p:cNvGrpSpPr/>
          <p:nvPr/>
        </p:nvGrpSpPr>
        <p:grpSpPr>
          <a:xfrm>
            <a:off x="184390" y="1268181"/>
            <a:ext cx="11814980" cy="4947996"/>
            <a:chOff x="235190" y="1371596"/>
            <a:chExt cx="11814980" cy="4947996"/>
          </a:xfrm>
        </p:grpSpPr>
        <p:sp>
          <p:nvSpPr>
            <p:cNvPr id="15" name="Text Box 15">
              <a:extLst>
                <a:ext uri="{FF2B5EF4-FFF2-40B4-BE49-F238E27FC236}">
                  <a16:creationId xmlns:a16="http://schemas.microsoft.com/office/drawing/2014/main" id="{3D172D3D-8B3D-E7A0-37D5-CFDE3C8B7341}"/>
                </a:ext>
              </a:extLst>
            </p:cNvPr>
            <p:cNvSpPr txBox="1">
              <a:spLocks noChangeArrowheads="1"/>
            </p:cNvSpPr>
            <p:nvPr/>
          </p:nvSpPr>
          <p:spPr bwMode="auto">
            <a:xfrm>
              <a:off x="9872121" y="2123572"/>
              <a:ext cx="2178049" cy="4196020"/>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ts val="0"/>
                </a:spcBef>
                <a:spcAft>
                  <a:spcPts val="200"/>
                </a:spcAft>
                <a:defRPr/>
              </a:pPr>
              <a:r>
                <a:rPr lang="en-US" altLang="en-US" sz="1000" u="sng" dirty="0">
                  <a:latin typeface="News Gothic MT" panose="020B0503020103020203" pitchFamily="34" charset="0"/>
                </a:rPr>
                <a:t>Morphologic </a:t>
              </a:r>
            </a:p>
            <a:p>
              <a:pPr>
                <a:spcBef>
                  <a:spcPts val="0"/>
                </a:spcBef>
                <a:spcAft>
                  <a:spcPts val="200"/>
                </a:spcAft>
                <a:defRPr/>
              </a:pPr>
              <a:r>
                <a:rPr lang="en-US" altLang="en-US" sz="1000" dirty="0">
                  <a:latin typeface="News Gothic MT" panose="020B0503020103020203" pitchFamily="34" charset="0"/>
                </a:rPr>
                <a:t>Clear cell                         </a:t>
              </a:r>
            </a:p>
            <a:p>
              <a:pPr>
                <a:spcBef>
                  <a:spcPts val="0"/>
                </a:spcBef>
                <a:spcAft>
                  <a:spcPts val="200"/>
                </a:spcAft>
                <a:defRPr/>
              </a:pPr>
              <a:r>
                <a:rPr lang="en-US" altLang="en-US" sz="1000" dirty="0">
                  <a:latin typeface="News Gothic MT" panose="020B0503020103020203" pitchFamily="34" charset="0"/>
                </a:rPr>
                <a:t>Multilocular clear cell RCC</a:t>
              </a:r>
            </a:p>
            <a:p>
              <a:pPr>
                <a:spcBef>
                  <a:spcPts val="0"/>
                </a:spcBef>
                <a:spcAft>
                  <a:spcPts val="200"/>
                </a:spcAft>
                <a:defRPr/>
              </a:pPr>
              <a:r>
                <a:rPr lang="en-US" altLang="en-US" sz="1000" dirty="0">
                  <a:latin typeface="News Gothic MT" panose="020B0503020103020203" pitchFamily="34" charset="0"/>
                </a:rPr>
                <a:t>Papillary RCC</a:t>
              </a:r>
            </a:p>
            <a:p>
              <a:pPr>
                <a:spcBef>
                  <a:spcPts val="0"/>
                </a:spcBef>
                <a:spcAft>
                  <a:spcPts val="200"/>
                </a:spcAft>
                <a:defRPr/>
              </a:pPr>
              <a:r>
                <a:rPr lang="en-US" altLang="en-US" sz="1000" dirty="0">
                  <a:latin typeface="News Gothic MT" panose="020B0503020103020203" pitchFamily="34" charset="0"/>
                </a:rPr>
                <a:t>Chromophobe</a:t>
              </a:r>
            </a:p>
            <a:p>
              <a:pPr>
                <a:spcBef>
                  <a:spcPts val="0"/>
                </a:spcBef>
                <a:spcAft>
                  <a:spcPts val="200"/>
                </a:spcAft>
                <a:defRPr/>
              </a:pPr>
              <a:r>
                <a:rPr lang="en-US" altLang="en-US" sz="1000" dirty="0">
                  <a:latin typeface="News Gothic MT" panose="020B0503020103020203" pitchFamily="34" charset="0"/>
                </a:rPr>
                <a:t>Other </a:t>
              </a:r>
              <a:r>
                <a:rPr lang="en-US" altLang="en-US" sz="1000" dirty="0" err="1">
                  <a:latin typeface="News Gothic MT" panose="020B0503020103020203" pitchFamily="34" charset="0"/>
                </a:rPr>
                <a:t>oncocytic</a:t>
              </a:r>
              <a:r>
                <a:rPr lang="en-US" altLang="en-US" sz="1000" dirty="0">
                  <a:latin typeface="News Gothic MT" panose="020B0503020103020203" pitchFamily="34" charset="0"/>
                </a:rPr>
                <a:t> tumors</a:t>
              </a:r>
            </a:p>
            <a:p>
              <a:pPr>
                <a:spcBef>
                  <a:spcPts val="0"/>
                </a:spcBef>
                <a:spcAft>
                  <a:spcPts val="200"/>
                </a:spcAft>
                <a:defRPr/>
              </a:pPr>
              <a:r>
                <a:rPr lang="en-US" altLang="en-US" sz="1000" dirty="0">
                  <a:latin typeface="News Gothic MT" panose="020B0503020103020203" pitchFamily="34" charset="0"/>
                </a:rPr>
                <a:t>Collecting duct </a:t>
              </a:r>
            </a:p>
            <a:p>
              <a:pPr>
                <a:spcBef>
                  <a:spcPts val="0"/>
                </a:spcBef>
                <a:spcAft>
                  <a:spcPts val="200"/>
                </a:spcAft>
                <a:defRPr/>
              </a:pPr>
              <a:r>
                <a:rPr lang="en-US" altLang="en-US" sz="1000" dirty="0">
                  <a:latin typeface="News Gothic MT" panose="020B0503020103020203" pitchFamily="34" charset="0"/>
                </a:rPr>
                <a:t>Clear cell papillary</a:t>
              </a:r>
            </a:p>
            <a:p>
              <a:pPr>
                <a:spcBef>
                  <a:spcPts val="0"/>
                </a:spcBef>
                <a:spcAft>
                  <a:spcPts val="200"/>
                </a:spcAft>
                <a:defRPr/>
              </a:pPr>
              <a:r>
                <a:rPr lang="it-IT" altLang="en-US" sz="1000" dirty="0" err="1">
                  <a:latin typeface="News Gothic MT" panose="020B0503020103020203" pitchFamily="34" charset="0"/>
                </a:rPr>
                <a:t>Mucinous</a:t>
              </a:r>
              <a:r>
                <a:rPr lang="it-IT" altLang="en-US" sz="1000" dirty="0">
                  <a:latin typeface="News Gothic MT" panose="020B0503020103020203" pitchFamily="34" charset="0"/>
                </a:rPr>
                <a:t> </a:t>
              </a:r>
              <a:r>
                <a:rPr lang="it-IT" altLang="en-US" sz="1000" dirty="0" err="1">
                  <a:latin typeface="News Gothic MT" panose="020B0503020103020203" pitchFamily="34" charset="0"/>
                </a:rPr>
                <a:t>tubular</a:t>
              </a:r>
              <a:r>
                <a:rPr lang="it-IT" altLang="en-US" sz="1000" dirty="0">
                  <a:latin typeface="News Gothic MT" panose="020B0503020103020203" pitchFamily="34" charset="0"/>
                </a:rPr>
                <a:t> &amp; </a:t>
              </a:r>
              <a:r>
                <a:rPr lang="it-IT" altLang="en-US" sz="1000" dirty="0" err="1">
                  <a:latin typeface="News Gothic MT" panose="020B0503020103020203" pitchFamily="34" charset="0"/>
                </a:rPr>
                <a:t>spindle</a:t>
              </a:r>
              <a:r>
                <a:rPr lang="it-IT" altLang="en-US" sz="1000" dirty="0">
                  <a:latin typeface="News Gothic MT" panose="020B0503020103020203" pitchFamily="34" charset="0"/>
                </a:rPr>
                <a:t> cell  </a:t>
              </a:r>
            </a:p>
            <a:p>
              <a:pPr>
                <a:spcBef>
                  <a:spcPts val="0"/>
                </a:spcBef>
                <a:spcAft>
                  <a:spcPts val="200"/>
                </a:spcAft>
                <a:defRPr/>
              </a:pPr>
              <a:r>
                <a:rPr lang="it-IT" altLang="en-US" sz="1000" dirty="0" err="1">
                  <a:latin typeface="News Gothic MT" panose="020B0503020103020203" pitchFamily="34" charset="0"/>
                </a:rPr>
                <a:t>Tubulocystic</a:t>
              </a:r>
              <a:r>
                <a:rPr lang="it-IT" altLang="en-US" sz="1000" dirty="0">
                  <a:latin typeface="News Gothic MT" panose="020B0503020103020203" pitchFamily="34" charset="0"/>
                </a:rPr>
                <a:t> RCC</a:t>
              </a:r>
            </a:p>
            <a:p>
              <a:pPr>
                <a:spcBef>
                  <a:spcPts val="0"/>
                </a:spcBef>
                <a:spcAft>
                  <a:spcPts val="200"/>
                </a:spcAft>
                <a:defRPr/>
              </a:pPr>
              <a:r>
                <a:rPr lang="it-IT" altLang="en-US" sz="1000" dirty="0" err="1">
                  <a:latin typeface="News Gothic MT" panose="020B0503020103020203" pitchFamily="34" charset="0"/>
                </a:rPr>
                <a:t>Acquired</a:t>
              </a:r>
              <a:r>
                <a:rPr lang="it-IT" altLang="en-US" sz="1000" dirty="0">
                  <a:latin typeface="News Gothic MT" panose="020B0503020103020203" pitchFamily="34" charset="0"/>
                </a:rPr>
                <a:t> </a:t>
              </a:r>
              <a:r>
                <a:rPr lang="it-IT" altLang="en-US" sz="1000" dirty="0" err="1">
                  <a:latin typeface="News Gothic MT" panose="020B0503020103020203" pitchFamily="34" charset="0"/>
                </a:rPr>
                <a:t>cystic</a:t>
              </a:r>
              <a:r>
                <a:rPr lang="it-IT" altLang="en-US" sz="1000" dirty="0">
                  <a:latin typeface="News Gothic MT" panose="020B0503020103020203" pitchFamily="34" charset="0"/>
                </a:rPr>
                <a:t> disease-RCC</a:t>
              </a:r>
            </a:p>
            <a:p>
              <a:pPr>
                <a:spcBef>
                  <a:spcPts val="0"/>
                </a:spcBef>
                <a:spcAft>
                  <a:spcPts val="200"/>
                </a:spcAft>
                <a:defRPr/>
              </a:pPr>
              <a:r>
                <a:rPr lang="en-US" altLang="en-US" sz="1000" dirty="0" err="1">
                  <a:latin typeface="News Gothic MT" panose="020B0503020103020203" pitchFamily="34" charset="0"/>
                </a:rPr>
                <a:t>Eosiniphilic</a:t>
              </a:r>
              <a:r>
                <a:rPr lang="en-US" altLang="en-US" sz="1000" dirty="0">
                  <a:latin typeface="News Gothic MT" panose="020B0503020103020203" pitchFamily="34" charset="0"/>
                </a:rPr>
                <a:t> solid and cystic</a:t>
              </a:r>
            </a:p>
            <a:p>
              <a:pPr>
                <a:spcBef>
                  <a:spcPts val="0"/>
                </a:spcBef>
                <a:spcAft>
                  <a:spcPts val="200"/>
                </a:spcAft>
                <a:defRPr/>
              </a:pPr>
              <a:r>
                <a:rPr lang="en-US" altLang="en-US" sz="1000" dirty="0">
                  <a:latin typeface="News Gothic MT" panose="020B0503020103020203" pitchFamily="34" charset="0"/>
                </a:rPr>
                <a:t>RCC unclassified </a:t>
              </a:r>
            </a:p>
            <a:p>
              <a:pPr>
                <a:spcBef>
                  <a:spcPts val="0"/>
                </a:spcBef>
                <a:spcAft>
                  <a:spcPts val="200"/>
                </a:spcAft>
                <a:defRPr/>
              </a:pPr>
              <a:endParaRPr lang="en-US" altLang="en-US" sz="1000" dirty="0">
                <a:latin typeface="News Gothic MT" panose="020B0503020103020203" pitchFamily="34" charset="0"/>
              </a:endParaRPr>
            </a:p>
            <a:p>
              <a:pPr>
                <a:spcBef>
                  <a:spcPts val="0"/>
                </a:spcBef>
                <a:spcAft>
                  <a:spcPts val="200"/>
                </a:spcAft>
                <a:defRPr/>
              </a:pPr>
              <a:r>
                <a:rPr lang="en-US" altLang="en-US" sz="1000" u="sng" dirty="0">
                  <a:latin typeface="News Gothic MT" panose="020B0503020103020203" pitchFamily="34" charset="0"/>
                </a:rPr>
                <a:t>Molecularly defined</a:t>
              </a:r>
            </a:p>
            <a:p>
              <a:pPr>
                <a:spcBef>
                  <a:spcPts val="0"/>
                </a:spcBef>
                <a:spcAft>
                  <a:spcPts val="200"/>
                </a:spcAft>
                <a:defRPr/>
              </a:pPr>
              <a:r>
                <a:rPr lang="en-US" altLang="en-US" sz="1000" dirty="0">
                  <a:latin typeface="News Gothic MT" panose="020B0503020103020203" pitchFamily="34" charset="0"/>
                </a:rPr>
                <a:t>TFE3 RCC</a:t>
              </a:r>
            </a:p>
            <a:p>
              <a:pPr>
                <a:spcBef>
                  <a:spcPts val="0"/>
                </a:spcBef>
                <a:spcAft>
                  <a:spcPts val="200"/>
                </a:spcAft>
                <a:defRPr/>
              </a:pPr>
              <a:r>
                <a:rPr lang="en-US" altLang="en-US" sz="1000" dirty="0">
                  <a:latin typeface="News Gothic MT" panose="020B0503020103020203" pitchFamily="34" charset="0"/>
                </a:rPr>
                <a:t>TFEB RCC</a:t>
              </a:r>
            </a:p>
            <a:p>
              <a:pPr>
                <a:spcBef>
                  <a:spcPts val="0"/>
                </a:spcBef>
                <a:spcAft>
                  <a:spcPts val="200"/>
                </a:spcAft>
                <a:defRPr/>
              </a:pPr>
              <a:r>
                <a:rPr lang="en-US" altLang="en-US" sz="1000" dirty="0">
                  <a:latin typeface="News Gothic MT" panose="020B0503020103020203" pitchFamily="34" charset="0"/>
                </a:rPr>
                <a:t>ELOC-mutated RCC</a:t>
              </a:r>
            </a:p>
            <a:p>
              <a:pPr>
                <a:spcBef>
                  <a:spcPts val="0"/>
                </a:spcBef>
                <a:spcAft>
                  <a:spcPts val="200"/>
                </a:spcAft>
                <a:defRPr/>
              </a:pPr>
              <a:r>
                <a:rPr lang="en-US" altLang="en-US" sz="1000" dirty="0">
                  <a:latin typeface="News Gothic MT" panose="020B0503020103020203" pitchFamily="34" charset="0"/>
                </a:rPr>
                <a:t>FH-deficient/HLRCC</a:t>
              </a:r>
            </a:p>
            <a:p>
              <a:pPr>
                <a:spcBef>
                  <a:spcPts val="0"/>
                </a:spcBef>
                <a:spcAft>
                  <a:spcPts val="200"/>
                </a:spcAft>
                <a:defRPr/>
              </a:pPr>
              <a:r>
                <a:rPr lang="it-IT" altLang="en-US" sz="1000" dirty="0">
                  <a:latin typeface="News Gothic MT" panose="020B0503020103020203" pitchFamily="34" charset="0"/>
                </a:rPr>
                <a:t>SDH-</a:t>
              </a:r>
              <a:r>
                <a:rPr lang="it-IT" altLang="en-US" sz="1000" dirty="0" err="1">
                  <a:latin typeface="News Gothic MT" panose="020B0503020103020203" pitchFamily="34" charset="0"/>
                </a:rPr>
                <a:t>deficient</a:t>
              </a:r>
              <a:endParaRPr lang="it-IT" altLang="en-US" sz="1000" dirty="0">
                <a:latin typeface="News Gothic MT" panose="020B0503020103020203" pitchFamily="34" charset="0"/>
              </a:endParaRPr>
            </a:p>
            <a:p>
              <a:pPr>
                <a:spcBef>
                  <a:spcPts val="0"/>
                </a:spcBef>
                <a:spcAft>
                  <a:spcPts val="200"/>
                </a:spcAft>
                <a:defRPr/>
              </a:pPr>
              <a:r>
                <a:rPr lang="it-IT" altLang="en-US" sz="1000" dirty="0">
                  <a:latin typeface="News Gothic MT" panose="020B0503020103020203" pitchFamily="34" charset="0"/>
                </a:rPr>
                <a:t>ALK-</a:t>
              </a:r>
              <a:r>
                <a:rPr lang="it-IT" altLang="en-US" sz="1000" dirty="0" err="1">
                  <a:latin typeface="News Gothic MT" panose="020B0503020103020203" pitchFamily="34" charset="0"/>
                </a:rPr>
                <a:t>rearranged</a:t>
              </a:r>
              <a:r>
                <a:rPr lang="it-IT" altLang="en-US" sz="1000" dirty="0">
                  <a:latin typeface="News Gothic MT" panose="020B0503020103020203" pitchFamily="34" charset="0"/>
                </a:rPr>
                <a:t> RCC</a:t>
              </a:r>
            </a:p>
            <a:p>
              <a:pPr>
                <a:spcBef>
                  <a:spcPts val="0"/>
                </a:spcBef>
                <a:spcAft>
                  <a:spcPts val="200"/>
                </a:spcAft>
                <a:defRPr/>
              </a:pPr>
              <a:r>
                <a:rPr lang="it-IT" altLang="en-US" sz="1000" dirty="0" err="1">
                  <a:latin typeface="News Gothic MT" panose="020B0503020103020203" pitchFamily="34" charset="0"/>
                </a:rPr>
                <a:t>Medullary</a:t>
              </a:r>
              <a:r>
                <a:rPr lang="it-IT" altLang="en-US" sz="1000" dirty="0">
                  <a:latin typeface="News Gothic MT" panose="020B0503020103020203" pitchFamily="34" charset="0"/>
                </a:rPr>
                <a:t> RCC</a:t>
              </a:r>
            </a:p>
            <a:p>
              <a:pPr>
                <a:spcBef>
                  <a:spcPts val="0"/>
                </a:spcBef>
                <a:spcAft>
                  <a:spcPts val="200"/>
                </a:spcAft>
                <a:defRPr/>
              </a:pPr>
              <a:r>
                <a:rPr lang="it-IT" altLang="en-US" sz="1000" dirty="0">
                  <a:latin typeface="News Gothic MT" panose="020B0503020103020203" pitchFamily="34" charset="0"/>
                </a:rPr>
                <a:t>SMARCB1-deficient </a:t>
              </a:r>
              <a:r>
                <a:rPr lang="it-IT" altLang="en-US" sz="1000" dirty="0" err="1">
                  <a:latin typeface="News Gothic MT" panose="020B0503020103020203" pitchFamily="34" charset="0"/>
                </a:rPr>
                <a:t>subtypes</a:t>
              </a:r>
              <a:endParaRPr lang="it-IT" altLang="en-US" sz="1000" dirty="0">
                <a:latin typeface="News Gothic MT" panose="020B0503020103020203" pitchFamily="34" charset="0"/>
              </a:endParaRPr>
            </a:p>
          </p:txBody>
        </p:sp>
        <p:sp>
          <p:nvSpPr>
            <p:cNvPr id="38" name="Text Box 15">
              <a:extLst>
                <a:ext uri="{FF2B5EF4-FFF2-40B4-BE49-F238E27FC236}">
                  <a16:creationId xmlns:a16="http://schemas.microsoft.com/office/drawing/2014/main" id="{3A643195-C88B-11A9-1BFD-84860A8006AB}"/>
                </a:ext>
              </a:extLst>
            </p:cNvPr>
            <p:cNvSpPr txBox="1">
              <a:spLocks noChangeArrowheads="1"/>
            </p:cNvSpPr>
            <p:nvPr/>
          </p:nvSpPr>
          <p:spPr bwMode="auto">
            <a:xfrm>
              <a:off x="7905528" y="2123572"/>
              <a:ext cx="1810967" cy="3400931"/>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ts val="0"/>
                </a:spcBef>
                <a:spcAft>
                  <a:spcPts val="200"/>
                </a:spcAft>
                <a:defRPr/>
              </a:pPr>
              <a:r>
                <a:rPr lang="en-US" altLang="en-US" sz="1000">
                  <a:latin typeface="News Gothic MT" panose="020B0503020103020203" pitchFamily="34" charset="0"/>
                </a:rPr>
                <a:t>Clear cell                         </a:t>
              </a:r>
            </a:p>
            <a:p>
              <a:pPr>
                <a:spcBef>
                  <a:spcPts val="0"/>
                </a:spcBef>
                <a:spcAft>
                  <a:spcPts val="200"/>
                </a:spcAft>
                <a:defRPr/>
              </a:pPr>
              <a:r>
                <a:rPr lang="en-US" altLang="en-US" sz="1000">
                  <a:latin typeface="News Gothic MT" panose="020B0503020103020203" pitchFamily="34" charset="0"/>
                </a:rPr>
                <a:t>Multilocular clear cell RCC</a:t>
              </a:r>
            </a:p>
            <a:p>
              <a:pPr>
                <a:spcBef>
                  <a:spcPts val="0"/>
                </a:spcBef>
                <a:spcAft>
                  <a:spcPts val="200"/>
                </a:spcAft>
                <a:defRPr/>
              </a:pPr>
              <a:r>
                <a:rPr lang="en-US" altLang="en-US" sz="1000">
                  <a:latin typeface="News Gothic MT" panose="020B0503020103020203" pitchFamily="34" charset="0"/>
                </a:rPr>
                <a:t>Papillary I</a:t>
              </a:r>
            </a:p>
            <a:p>
              <a:pPr>
                <a:spcBef>
                  <a:spcPts val="0"/>
                </a:spcBef>
                <a:spcAft>
                  <a:spcPts val="200"/>
                </a:spcAft>
                <a:defRPr/>
              </a:pPr>
              <a:r>
                <a:rPr lang="en-US" altLang="en-US" sz="1000">
                  <a:latin typeface="News Gothic MT" panose="020B0503020103020203" pitchFamily="34" charset="0"/>
                </a:rPr>
                <a:t>Papillary II</a:t>
              </a:r>
            </a:p>
            <a:p>
              <a:pPr>
                <a:spcBef>
                  <a:spcPts val="0"/>
                </a:spcBef>
                <a:spcAft>
                  <a:spcPts val="200"/>
                </a:spcAft>
                <a:defRPr/>
              </a:pPr>
              <a:r>
                <a:rPr lang="en-US" altLang="en-US" sz="1000">
                  <a:latin typeface="News Gothic MT" panose="020B0503020103020203" pitchFamily="34" charset="0"/>
                </a:rPr>
                <a:t>Chromophobe </a:t>
              </a:r>
            </a:p>
            <a:p>
              <a:pPr>
                <a:spcBef>
                  <a:spcPts val="0"/>
                </a:spcBef>
                <a:spcAft>
                  <a:spcPts val="200"/>
                </a:spcAft>
                <a:defRPr/>
              </a:pPr>
              <a:r>
                <a:rPr lang="en-US" altLang="en-US" sz="1000">
                  <a:latin typeface="News Gothic MT" panose="020B0503020103020203" pitchFamily="34" charset="0"/>
                </a:rPr>
                <a:t>Hybrid oncocytic</a:t>
              </a:r>
            </a:p>
            <a:p>
              <a:pPr>
                <a:spcBef>
                  <a:spcPts val="0"/>
                </a:spcBef>
                <a:spcAft>
                  <a:spcPts val="200"/>
                </a:spcAft>
                <a:defRPr/>
              </a:pPr>
              <a:r>
                <a:rPr lang="en-US" altLang="en-US" sz="1000">
                  <a:latin typeface="News Gothic MT" panose="020B0503020103020203" pitchFamily="34" charset="0"/>
                </a:rPr>
                <a:t>Collecting duct </a:t>
              </a:r>
            </a:p>
            <a:p>
              <a:pPr>
                <a:spcBef>
                  <a:spcPts val="0"/>
                </a:spcBef>
                <a:spcAft>
                  <a:spcPts val="200"/>
                </a:spcAft>
                <a:defRPr/>
              </a:pPr>
              <a:r>
                <a:rPr lang="en-US" altLang="en-US" sz="1000">
                  <a:latin typeface="News Gothic MT" panose="020B0503020103020203" pitchFamily="34" charset="0"/>
                </a:rPr>
                <a:t>Renal medullary carcinoma</a:t>
              </a:r>
            </a:p>
            <a:p>
              <a:pPr>
                <a:spcBef>
                  <a:spcPts val="0"/>
                </a:spcBef>
                <a:spcAft>
                  <a:spcPts val="200"/>
                </a:spcAft>
                <a:defRPr/>
              </a:pPr>
              <a:r>
                <a:rPr lang="it-IT" altLang="en-US" sz="1000">
                  <a:latin typeface="News Gothic MT" panose="020B0503020103020203" pitchFamily="34" charset="0"/>
                </a:rPr>
                <a:t>Neuroblastoma associated</a:t>
              </a:r>
            </a:p>
            <a:p>
              <a:pPr>
                <a:spcBef>
                  <a:spcPts val="0"/>
                </a:spcBef>
                <a:spcAft>
                  <a:spcPts val="200"/>
                </a:spcAft>
                <a:defRPr/>
              </a:pPr>
              <a:r>
                <a:rPr lang="it-IT" altLang="en-US" sz="1000">
                  <a:latin typeface="News Gothic MT" panose="020B0503020103020203" pitchFamily="34" charset="0"/>
                </a:rPr>
                <a:t>Mucinous tubular &amp; spindle cell             </a:t>
              </a:r>
            </a:p>
            <a:p>
              <a:pPr>
                <a:spcBef>
                  <a:spcPts val="0"/>
                </a:spcBef>
                <a:spcAft>
                  <a:spcPts val="200"/>
                </a:spcAft>
                <a:defRPr/>
              </a:pPr>
              <a:r>
                <a:rPr lang="it-IT" altLang="en-US" sz="1000">
                  <a:latin typeface="News Gothic MT" panose="020B0503020103020203" pitchFamily="34" charset="0"/>
                </a:rPr>
                <a:t>Tubulocystic RCC</a:t>
              </a:r>
            </a:p>
            <a:p>
              <a:pPr>
                <a:spcBef>
                  <a:spcPts val="0"/>
                </a:spcBef>
                <a:spcAft>
                  <a:spcPts val="200"/>
                </a:spcAft>
                <a:defRPr/>
              </a:pPr>
              <a:r>
                <a:rPr lang="it-IT" altLang="en-US" sz="1000">
                  <a:latin typeface="News Gothic MT" panose="020B0503020103020203" pitchFamily="34" charset="0"/>
                </a:rPr>
                <a:t>Acquired cystic disease RCC    </a:t>
              </a:r>
            </a:p>
            <a:p>
              <a:pPr>
                <a:spcBef>
                  <a:spcPts val="0"/>
                </a:spcBef>
                <a:spcAft>
                  <a:spcPts val="200"/>
                </a:spcAft>
                <a:defRPr/>
              </a:pPr>
              <a:r>
                <a:rPr lang="it-IT" altLang="en-US" sz="1000">
                  <a:latin typeface="News Gothic MT" panose="020B0503020103020203" pitchFamily="34" charset="0"/>
                </a:rPr>
                <a:t>Clear cell papillary RCC</a:t>
              </a:r>
            </a:p>
            <a:p>
              <a:pPr>
                <a:spcBef>
                  <a:spcPts val="0"/>
                </a:spcBef>
                <a:spcAft>
                  <a:spcPts val="200"/>
                </a:spcAft>
                <a:defRPr/>
              </a:pPr>
              <a:r>
                <a:rPr lang="it-IT" altLang="en-US" sz="1000">
                  <a:latin typeface="News Gothic MT" panose="020B0503020103020203" pitchFamily="34" charset="0"/>
                </a:rPr>
                <a:t>Unclassified RCC</a:t>
              </a:r>
            </a:p>
            <a:p>
              <a:pPr>
                <a:spcBef>
                  <a:spcPts val="0"/>
                </a:spcBef>
                <a:spcAft>
                  <a:spcPts val="200"/>
                </a:spcAft>
                <a:defRPr/>
              </a:pPr>
              <a:r>
                <a:rPr lang="en-US" altLang="en-US" sz="1000">
                  <a:latin typeface="News Gothic MT" panose="020B0503020103020203" pitchFamily="34" charset="0"/>
                </a:rPr>
                <a:t>MiTF translocation RCC</a:t>
              </a:r>
            </a:p>
            <a:p>
              <a:pPr>
                <a:spcBef>
                  <a:spcPts val="0"/>
                </a:spcBef>
                <a:spcAft>
                  <a:spcPts val="200"/>
                </a:spcAft>
                <a:defRPr/>
              </a:pPr>
              <a:r>
                <a:rPr lang="it-IT" altLang="en-US" sz="1000">
                  <a:latin typeface="News Gothic MT" panose="020B0503020103020203" pitchFamily="34" charset="0"/>
                </a:rPr>
                <a:t>HLRCC </a:t>
              </a:r>
            </a:p>
          </p:txBody>
        </p:sp>
        <p:sp>
          <p:nvSpPr>
            <p:cNvPr id="39" name="Text Box 15">
              <a:extLst>
                <a:ext uri="{FF2B5EF4-FFF2-40B4-BE49-F238E27FC236}">
                  <a16:creationId xmlns:a16="http://schemas.microsoft.com/office/drawing/2014/main" id="{BB9A32A8-8E97-B56F-AF29-756D187CA4E4}"/>
                </a:ext>
              </a:extLst>
            </p:cNvPr>
            <p:cNvSpPr txBox="1">
              <a:spLocks noChangeArrowheads="1"/>
            </p:cNvSpPr>
            <p:nvPr/>
          </p:nvSpPr>
          <p:spPr bwMode="auto">
            <a:xfrm>
              <a:off x="6416008" y="2136877"/>
              <a:ext cx="1251946" cy="1143903"/>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Clear cell</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Papillary I &amp; II</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Chromophobe</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Collecting duct</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Medullary</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Unclassified</a:t>
              </a:r>
            </a:p>
          </p:txBody>
        </p:sp>
        <p:sp>
          <p:nvSpPr>
            <p:cNvPr id="31" name="TextBox 30">
              <a:extLst>
                <a:ext uri="{FF2B5EF4-FFF2-40B4-BE49-F238E27FC236}">
                  <a16:creationId xmlns:a16="http://schemas.microsoft.com/office/drawing/2014/main" id="{BC52CDDE-209B-BC2F-65FA-4EE1D8C44482}"/>
                </a:ext>
              </a:extLst>
            </p:cNvPr>
            <p:cNvSpPr txBox="1"/>
            <p:nvPr/>
          </p:nvSpPr>
          <p:spPr>
            <a:xfrm>
              <a:off x="10669399" y="1813795"/>
              <a:ext cx="583493"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2022</a:t>
              </a:r>
            </a:p>
          </p:txBody>
        </p:sp>
        <p:sp>
          <p:nvSpPr>
            <p:cNvPr id="32" name="TextBox 31">
              <a:extLst>
                <a:ext uri="{FF2B5EF4-FFF2-40B4-BE49-F238E27FC236}">
                  <a16:creationId xmlns:a16="http://schemas.microsoft.com/office/drawing/2014/main" id="{CD0EF075-F368-E721-C237-97726393C173}"/>
                </a:ext>
              </a:extLst>
            </p:cNvPr>
            <p:cNvSpPr txBox="1"/>
            <p:nvPr/>
          </p:nvSpPr>
          <p:spPr>
            <a:xfrm>
              <a:off x="8519265" y="1813795"/>
              <a:ext cx="583493"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2013</a:t>
              </a:r>
            </a:p>
          </p:txBody>
        </p:sp>
        <p:sp>
          <p:nvSpPr>
            <p:cNvPr id="33" name="TextBox 32">
              <a:extLst>
                <a:ext uri="{FF2B5EF4-FFF2-40B4-BE49-F238E27FC236}">
                  <a16:creationId xmlns:a16="http://schemas.microsoft.com/office/drawing/2014/main" id="{132440D4-ABB1-E5E1-C1E5-04FD7532A9BA}"/>
                </a:ext>
              </a:extLst>
            </p:cNvPr>
            <p:cNvSpPr txBox="1"/>
            <p:nvPr/>
          </p:nvSpPr>
          <p:spPr>
            <a:xfrm>
              <a:off x="6416008" y="1813794"/>
              <a:ext cx="1251946"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1995-2012</a:t>
              </a:r>
            </a:p>
          </p:txBody>
        </p:sp>
        <p:sp>
          <p:nvSpPr>
            <p:cNvPr id="34" name="TextBox 33">
              <a:extLst>
                <a:ext uri="{FF2B5EF4-FFF2-40B4-BE49-F238E27FC236}">
                  <a16:creationId xmlns:a16="http://schemas.microsoft.com/office/drawing/2014/main" id="{EC261DC1-006F-94B2-5063-5B1B1DB6F794}"/>
                </a:ext>
              </a:extLst>
            </p:cNvPr>
            <p:cNvSpPr txBox="1"/>
            <p:nvPr/>
          </p:nvSpPr>
          <p:spPr>
            <a:xfrm>
              <a:off x="4933931" y="1813794"/>
              <a:ext cx="1251946"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1980-1995</a:t>
              </a:r>
            </a:p>
          </p:txBody>
        </p:sp>
        <p:sp>
          <p:nvSpPr>
            <p:cNvPr id="35" name="TextBox 34">
              <a:extLst>
                <a:ext uri="{FF2B5EF4-FFF2-40B4-BE49-F238E27FC236}">
                  <a16:creationId xmlns:a16="http://schemas.microsoft.com/office/drawing/2014/main" id="{B3FF1259-B078-0884-D99D-E451C5D70250}"/>
                </a:ext>
              </a:extLst>
            </p:cNvPr>
            <p:cNvSpPr txBox="1"/>
            <p:nvPr/>
          </p:nvSpPr>
          <p:spPr>
            <a:xfrm>
              <a:off x="3364902" y="1813794"/>
              <a:ext cx="1251946"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1960-1980</a:t>
              </a:r>
            </a:p>
          </p:txBody>
        </p:sp>
        <p:sp>
          <p:nvSpPr>
            <p:cNvPr id="36" name="TextBox 35">
              <a:extLst>
                <a:ext uri="{FF2B5EF4-FFF2-40B4-BE49-F238E27FC236}">
                  <a16:creationId xmlns:a16="http://schemas.microsoft.com/office/drawing/2014/main" id="{A406C6C7-3978-DEB5-5AAA-E5170C72FDF5}"/>
                </a:ext>
              </a:extLst>
            </p:cNvPr>
            <p:cNvSpPr txBox="1"/>
            <p:nvPr/>
          </p:nvSpPr>
          <p:spPr>
            <a:xfrm>
              <a:off x="1793643" y="1813794"/>
              <a:ext cx="1251946"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1920-1960</a:t>
              </a:r>
            </a:p>
          </p:txBody>
        </p:sp>
        <p:sp>
          <p:nvSpPr>
            <p:cNvPr id="37" name="TextBox 36">
              <a:extLst>
                <a:ext uri="{FF2B5EF4-FFF2-40B4-BE49-F238E27FC236}">
                  <a16:creationId xmlns:a16="http://schemas.microsoft.com/office/drawing/2014/main" id="{00FF07B8-9AB2-EADC-637F-60D556445551}"/>
                </a:ext>
              </a:extLst>
            </p:cNvPr>
            <p:cNvSpPr txBox="1"/>
            <p:nvPr/>
          </p:nvSpPr>
          <p:spPr>
            <a:xfrm>
              <a:off x="235190" y="1813794"/>
              <a:ext cx="1251946"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1880-1920</a:t>
              </a:r>
            </a:p>
          </p:txBody>
        </p:sp>
        <p:cxnSp>
          <p:nvCxnSpPr>
            <p:cNvPr id="6" name="Straight Arrow Connector 5">
              <a:extLst>
                <a:ext uri="{FF2B5EF4-FFF2-40B4-BE49-F238E27FC236}">
                  <a16:creationId xmlns:a16="http://schemas.microsoft.com/office/drawing/2014/main" id="{DA5E4CF0-94B2-5E44-386E-F43AB1F8CC57}"/>
                </a:ext>
              </a:extLst>
            </p:cNvPr>
            <p:cNvCxnSpPr>
              <a:cxnSpLocks/>
            </p:cNvCxnSpPr>
            <p:nvPr/>
          </p:nvCxnSpPr>
          <p:spPr bwMode="auto">
            <a:xfrm>
              <a:off x="267029" y="1371596"/>
              <a:ext cx="11696371" cy="0"/>
            </a:xfrm>
            <a:prstGeom prst="straightConnector1">
              <a:avLst/>
            </a:prstGeom>
            <a:ln w="38100">
              <a:tailEnd type="triangle"/>
            </a:ln>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C544AE-4561-18BD-0E7A-219477926B00}"/>
                </a:ext>
              </a:extLst>
            </p:cNvPr>
            <p:cNvCxnSpPr>
              <a:cxnSpLocks/>
            </p:cNvCxnSpPr>
            <p:nvPr/>
          </p:nvCxnSpPr>
          <p:spPr bwMode="auto">
            <a:xfrm>
              <a:off x="861163"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1046A1-B52A-649D-1A83-1269E88FF471}"/>
                </a:ext>
              </a:extLst>
            </p:cNvPr>
            <p:cNvCxnSpPr>
              <a:cxnSpLocks/>
            </p:cNvCxnSpPr>
            <p:nvPr/>
          </p:nvCxnSpPr>
          <p:spPr bwMode="auto">
            <a:xfrm>
              <a:off x="2419616"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AC384B-97C2-5E06-FE77-85FD31E43491}"/>
                </a:ext>
              </a:extLst>
            </p:cNvPr>
            <p:cNvCxnSpPr>
              <a:cxnSpLocks/>
            </p:cNvCxnSpPr>
            <p:nvPr/>
          </p:nvCxnSpPr>
          <p:spPr bwMode="auto">
            <a:xfrm>
              <a:off x="3993950"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BEC2BE-8AEB-49EE-1DDF-F9364DB05A19}"/>
                </a:ext>
              </a:extLst>
            </p:cNvPr>
            <p:cNvCxnSpPr>
              <a:cxnSpLocks/>
            </p:cNvCxnSpPr>
            <p:nvPr/>
          </p:nvCxnSpPr>
          <p:spPr bwMode="auto">
            <a:xfrm>
              <a:off x="5559904"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F84CED-99EE-40A0-A998-0D0CC929DD5F}"/>
                </a:ext>
              </a:extLst>
            </p:cNvPr>
            <p:cNvCxnSpPr>
              <a:cxnSpLocks/>
            </p:cNvCxnSpPr>
            <p:nvPr/>
          </p:nvCxnSpPr>
          <p:spPr bwMode="auto">
            <a:xfrm>
              <a:off x="7041981"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A4AD6D0-0663-2242-E31E-6F1EF1F3D309}"/>
                </a:ext>
              </a:extLst>
            </p:cNvPr>
            <p:cNvCxnSpPr>
              <a:cxnSpLocks/>
            </p:cNvCxnSpPr>
            <p:nvPr/>
          </p:nvCxnSpPr>
          <p:spPr bwMode="auto">
            <a:xfrm>
              <a:off x="8811011"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1D44CE-8E67-AD74-238B-204A50228CDD}"/>
                </a:ext>
              </a:extLst>
            </p:cNvPr>
            <p:cNvCxnSpPr>
              <a:cxnSpLocks/>
            </p:cNvCxnSpPr>
            <p:nvPr/>
          </p:nvCxnSpPr>
          <p:spPr bwMode="auto">
            <a:xfrm>
              <a:off x="10961145" y="1371596"/>
              <a:ext cx="0" cy="442912"/>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 name="Text Box 13">
              <a:extLst>
                <a:ext uri="{FF2B5EF4-FFF2-40B4-BE49-F238E27FC236}">
                  <a16:creationId xmlns:a16="http://schemas.microsoft.com/office/drawing/2014/main" id="{432DE45C-235F-4EBD-F130-DC2A7EA82C2B}"/>
                </a:ext>
              </a:extLst>
            </p:cNvPr>
            <p:cNvSpPr txBox="1">
              <a:spLocks noChangeArrowheads="1"/>
            </p:cNvSpPr>
            <p:nvPr/>
          </p:nvSpPr>
          <p:spPr bwMode="auto">
            <a:xfrm>
              <a:off x="4933931" y="2136877"/>
              <a:ext cx="1251946" cy="512961"/>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nSpc>
                  <a:spcPct val="80000"/>
                </a:lnSpc>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Clear cell</a:t>
              </a:r>
            </a:p>
            <a:p>
              <a:pPr>
                <a:lnSpc>
                  <a:spcPct val="80000"/>
                </a:lnSpc>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Papillary</a:t>
              </a:r>
            </a:p>
            <a:p>
              <a:pPr>
                <a:lnSpc>
                  <a:spcPct val="80000"/>
                </a:lnSpc>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Chromophobe</a:t>
              </a:r>
            </a:p>
          </p:txBody>
        </p:sp>
        <p:sp>
          <p:nvSpPr>
            <p:cNvPr id="41" name="Text Box 13">
              <a:extLst>
                <a:ext uri="{FF2B5EF4-FFF2-40B4-BE49-F238E27FC236}">
                  <a16:creationId xmlns:a16="http://schemas.microsoft.com/office/drawing/2014/main" id="{E1279408-8583-0C91-E3AF-5B1E7C290988}"/>
                </a:ext>
              </a:extLst>
            </p:cNvPr>
            <p:cNvSpPr txBox="1">
              <a:spLocks noChangeArrowheads="1"/>
            </p:cNvSpPr>
            <p:nvPr/>
          </p:nvSpPr>
          <p:spPr bwMode="auto">
            <a:xfrm>
              <a:off x="3361135" y="2123572"/>
              <a:ext cx="1251946" cy="425758"/>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Clear cell</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Granular</a:t>
              </a:r>
            </a:p>
          </p:txBody>
        </p:sp>
        <p:sp>
          <p:nvSpPr>
            <p:cNvPr id="42" name="Text Box 12">
              <a:extLst>
                <a:ext uri="{FF2B5EF4-FFF2-40B4-BE49-F238E27FC236}">
                  <a16:creationId xmlns:a16="http://schemas.microsoft.com/office/drawing/2014/main" id="{EF3FA913-FCE4-81D6-10AF-FDA76E4DE68F}"/>
                </a:ext>
              </a:extLst>
            </p:cNvPr>
            <p:cNvSpPr txBox="1">
              <a:spLocks noChangeArrowheads="1"/>
            </p:cNvSpPr>
            <p:nvPr/>
          </p:nvSpPr>
          <p:spPr bwMode="auto">
            <a:xfrm>
              <a:off x="1793643" y="2123572"/>
              <a:ext cx="1251946" cy="400110"/>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Renal cell carcinoma</a:t>
              </a:r>
            </a:p>
          </p:txBody>
        </p:sp>
        <p:sp>
          <p:nvSpPr>
            <p:cNvPr id="43" name="Text Box 11">
              <a:extLst>
                <a:ext uri="{FF2B5EF4-FFF2-40B4-BE49-F238E27FC236}">
                  <a16:creationId xmlns:a16="http://schemas.microsoft.com/office/drawing/2014/main" id="{0A835521-5EC1-0B34-ABE6-34EFC159E458}"/>
                </a:ext>
              </a:extLst>
            </p:cNvPr>
            <p:cNvSpPr txBox="1">
              <a:spLocks noChangeArrowheads="1"/>
            </p:cNvSpPr>
            <p:nvPr/>
          </p:nvSpPr>
          <p:spPr bwMode="auto">
            <a:xfrm>
              <a:off x="235190" y="2123572"/>
              <a:ext cx="1251946" cy="425758"/>
            </a:xfrm>
            <a:prstGeom prst="rect">
              <a:avLst/>
            </a:prstGeom>
            <a:solidFill>
              <a:schemeClr val="accent1">
                <a:lumMod val="20000"/>
                <a:lumOff val="80000"/>
              </a:schemeClr>
            </a:solidFill>
            <a:ln w="28575">
              <a:noFill/>
            </a:ln>
            <a:effectLst>
              <a:outerShdw blurRad="50800" dist="38100" dir="13500000" algn="br" rotWithShape="0">
                <a:prstClr val="black">
                  <a:alpha val="40000"/>
                </a:prstClr>
              </a:outerShdw>
            </a:effec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Hypernephroma</a:t>
              </a:r>
            </a:p>
            <a:p>
              <a:pPr>
                <a:spcBef>
                  <a:spcPts val="0"/>
                </a:spcBef>
                <a:spcAft>
                  <a:spcPts val="200"/>
                </a:spcAft>
                <a:buClrTx/>
                <a:buSzTx/>
                <a:buFontTx/>
                <a:buNone/>
              </a:pPr>
              <a:r>
                <a:rPr lang="en-US" altLang="en-US" sz="1000">
                  <a:latin typeface="News Gothic MT" panose="020B0503020103020203" pitchFamily="34" charset="0"/>
                  <a:ea typeface="MS PGothic" panose="020B0600070205080204" pitchFamily="34" charset="-128"/>
                </a:rPr>
                <a:t>Grawitz tumor</a:t>
              </a:r>
            </a:p>
          </p:txBody>
        </p:sp>
      </p:grpSp>
      <p:pic>
        <p:nvPicPr>
          <p:cNvPr id="16" name="Graphic 15" descr="Person with idea with solid fill">
            <a:extLst>
              <a:ext uri="{FF2B5EF4-FFF2-40B4-BE49-F238E27FC236}">
                <a16:creationId xmlns:a16="http://schemas.microsoft.com/office/drawing/2014/main" id="{EA7EB642-3512-E552-363A-17BD13928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6018" y="3325384"/>
            <a:ext cx="2459039" cy="24590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9BFBC315-6647-FADC-C412-871BA0CC4028}"/>
              </a:ext>
            </a:extLst>
          </p:cNvPr>
          <p:cNvSpPr>
            <a:spLocks noGrp="1" noChangeArrowheads="1"/>
          </p:cNvSpPr>
          <p:nvPr>
            <p:ph type="title"/>
          </p:nvPr>
        </p:nvSpPr>
        <p:spPr/>
        <p:txBody>
          <a:bodyPr/>
          <a:lstStyle/>
          <a:p>
            <a:r>
              <a:rPr lang="en-US" altLang="en-US"/>
              <a:t>RCC Systemic Therapy Has Evolved</a:t>
            </a:r>
          </a:p>
        </p:txBody>
      </p:sp>
      <p:sp>
        <p:nvSpPr>
          <p:cNvPr id="4" name="Text Placeholder 3">
            <a:extLst>
              <a:ext uri="{FF2B5EF4-FFF2-40B4-BE49-F238E27FC236}">
                <a16:creationId xmlns:a16="http://schemas.microsoft.com/office/drawing/2014/main" id="{B1164CA1-FA59-915F-BDEE-7F0C8C82E180}"/>
              </a:ext>
            </a:extLst>
          </p:cNvPr>
          <p:cNvSpPr>
            <a:spLocks noGrp="1"/>
          </p:cNvSpPr>
          <p:nvPr>
            <p:ph type="body" sz="quarter" idx="12"/>
          </p:nvPr>
        </p:nvSpPr>
        <p:spPr>
          <a:xfrm>
            <a:off x="193575" y="6575082"/>
            <a:ext cx="1049967" cy="153888"/>
          </a:xfrm>
        </p:spPr>
        <p:txBody>
          <a:bodyPr/>
          <a:lstStyle/>
          <a:p>
            <a:r>
              <a:rPr lang="en-US"/>
              <a:t>Yang et al, 2024. </a:t>
            </a:r>
          </a:p>
        </p:txBody>
      </p:sp>
      <p:grpSp>
        <p:nvGrpSpPr>
          <p:cNvPr id="29" name="Group 28">
            <a:extLst>
              <a:ext uri="{FF2B5EF4-FFF2-40B4-BE49-F238E27FC236}">
                <a16:creationId xmlns:a16="http://schemas.microsoft.com/office/drawing/2014/main" id="{A1F8C1B7-8EB9-0F8D-ADC9-AE3E8A4F6F23}"/>
              </a:ext>
            </a:extLst>
          </p:cNvPr>
          <p:cNvGrpSpPr/>
          <p:nvPr/>
        </p:nvGrpSpPr>
        <p:grpSpPr>
          <a:xfrm>
            <a:off x="584994" y="2414389"/>
            <a:ext cx="11189473" cy="1738507"/>
            <a:chOff x="560389" y="2790084"/>
            <a:chExt cx="11189473" cy="1738507"/>
          </a:xfrm>
        </p:grpSpPr>
        <p:grpSp>
          <p:nvGrpSpPr>
            <p:cNvPr id="27" name="Group 26">
              <a:extLst>
                <a:ext uri="{FF2B5EF4-FFF2-40B4-BE49-F238E27FC236}">
                  <a16:creationId xmlns:a16="http://schemas.microsoft.com/office/drawing/2014/main" id="{3C38D91B-0E0C-6A28-1582-CB2AA2814428}"/>
                </a:ext>
              </a:extLst>
            </p:cNvPr>
            <p:cNvGrpSpPr/>
            <p:nvPr/>
          </p:nvGrpSpPr>
          <p:grpSpPr>
            <a:xfrm>
              <a:off x="560389" y="2844756"/>
              <a:ext cx="11022011" cy="1509429"/>
              <a:chOff x="560389" y="3098801"/>
              <a:chExt cx="11022011" cy="1509429"/>
            </a:xfrm>
          </p:grpSpPr>
          <p:cxnSp>
            <p:nvCxnSpPr>
              <p:cNvPr id="6" name="Straight Arrow Connector 5">
                <a:extLst>
                  <a:ext uri="{FF2B5EF4-FFF2-40B4-BE49-F238E27FC236}">
                    <a16:creationId xmlns:a16="http://schemas.microsoft.com/office/drawing/2014/main" id="{C05D25BA-ECDD-3561-EC04-4C933BF0EEAD}"/>
                  </a:ext>
                </a:extLst>
              </p:cNvPr>
              <p:cNvCxnSpPr>
                <a:cxnSpLocks/>
              </p:cNvCxnSpPr>
              <p:nvPr/>
            </p:nvCxnSpPr>
            <p:spPr bwMode="auto">
              <a:xfrm>
                <a:off x="638075" y="3429000"/>
                <a:ext cx="10944325" cy="0"/>
              </a:xfrm>
              <a:prstGeom prst="straightConnector1">
                <a:avLst/>
              </a:prstGeom>
              <a:ln w="28575">
                <a:solidFill>
                  <a:schemeClr val="accent1"/>
                </a:solidFill>
                <a:tailEnd type="triangle"/>
              </a:ln>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ACDE3A-FA06-07D4-E97C-A1EE30D1D0EA}"/>
                  </a:ext>
                </a:extLst>
              </p:cNvPr>
              <p:cNvCxnSpPr>
                <a:cxnSpLocks/>
              </p:cNvCxnSpPr>
              <p:nvPr/>
            </p:nvCxnSpPr>
            <p:spPr bwMode="auto">
              <a:xfrm>
                <a:off x="1309689" y="3429000"/>
                <a:ext cx="0" cy="330200"/>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398485-20EF-0C23-D61F-B72F03267188}"/>
                  </a:ext>
                </a:extLst>
              </p:cNvPr>
              <p:cNvCxnSpPr>
                <a:cxnSpLocks/>
              </p:cNvCxnSpPr>
              <p:nvPr/>
            </p:nvCxnSpPr>
            <p:spPr bwMode="auto">
              <a:xfrm>
                <a:off x="3198335" y="3429000"/>
                <a:ext cx="0" cy="330200"/>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CAC8D2-728F-43EB-3EB3-4EC2B9369765}"/>
                  </a:ext>
                </a:extLst>
              </p:cNvPr>
              <p:cNvCxnSpPr>
                <a:cxnSpLocks/>
              </p:cNvCxnSpPr>
              <p:nvPr/>
            </p:nvCxnSpPr>
            <p:spPr bwMode="auto">
              <a:xfrm>
                <a:off x="4963654" y="3429000"/>
                <a:ext cx="0" cy="330200"/>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B41D81-7D68-0E7D-95FB-AAE8527B91F6}"/>
                  </a:ext>
                </a:extLst>
              </p:cNvPr>
              <p:cNvCxnSpPr>
                <a:cxnSpLocks/>
              </p:cNvCxnSpPr>
              <p:nvPr/>
            </p:nvCxnSpPr>
            <p:spPr bwMode="auto">
              <a:xfrm>
                <a:off x="7333887" y="3429000"/>
                <a:ext cx="0" cy="330200"/>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5E0620-2A8B-8780-CF0C-7F03DC097F3E}"/>
                  </a:ext>
                </a:extLst>
              </p:cNvPr>
              <p:cNvCxnSpPr>
                <a:cxnSpLocks/>
              </p:cNvCxnSpPr>
              <p:nvPr/>
            </p:nvCxnSpPr>
            <p:spPr bwMode="auto">
              <a:xfrm>
                <a:off x="10285536" y="3429000"/>
                <a:ext cx="0" cy="330200"/>
              </a:xfrm>
              <a:prstGeom prst="line">
                <a:avLst/>
              </a:prstGeom>
              <a:ln w="38100"/>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3B9F839-7CD3-E982-BD0F-8A8B160CB374}"/>
                  </a:ext>
                </a:extLst>
              </p:cNvPr>
              <p:cNvSpPr/>
              <p:nvPr/>
            </p:nvSpPr>
            <p:spPr>
              <a:xfrm>
                <a:off x="560389" y="3758506"/>
                <a:ext cx="1498600" cy="431800"/>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sz="1200">
                    <a:latin typeface="News Gothic MT" panose="020B0503020103020203" pitchFamily="34" charset="0"/>
                  </a:rPr>
                  <a:t>Chemotherapy</a:t>
                </a:r>
              </a:p>
            </p:txBody>
          </p:sp>
          <p:sp>
            <p:nvSpPr>
              <p:cNvPr id="18" name="Rounded Rectangle 17">
                <a:extLst>
                  <a:ext uri="{FF2B5EF4-FFF2-40B4-BE49-F238E27FC236}">
                    <a16:creationId xmlns:a16="http://schemas.microsoft.com/office/drawing/2014/main" id="{5779824D-8BFC-1B20-9F12-CB4142A233AA}"/>
                  </a:ext>
                </a:extLst>
              </p:cNvPr>
              <p:cNvSpPr/>
              <p:nvPr/>
            </p:nvSpPr>
            <p:spPr>
              <a:xfrm>
                <a:off x="2449035" y="3772074"/>
                <a:ext cx="1498600" cy="431800"/>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sz="1200">
                    <a:latin typeface="News Gothic MT" panose="020B0503020103020203" pitchFamily="34" charset="0"/>
                  </a:rPr>
                  <a:t>Immunotherapy</a:t>
                </a:r>
              </a:p>
            </p:txBody>
          </p:sp>
          <p:sp>
            <p:nvSpPr>
              <p:cNvPr id="19" name="Rounded Rectangle 18">
                <a:extLst>
                  <a:ext uri="{FF2B5EF4-FFF2-40B4-BE49-F238E27FC236}">
                    <a16:creationId xmlns:a16="http://schemas.microsoft.com/office/drawing/2014/main" id="{44E9A3A5-1D3B-8761-A6F7-253F479036C9}"/>
                  </a:ext>
                </a:extLst>
              </p:cNvPr>
              <p:cNvSpPr/>
              <p:nvPr/>
            </p:nvSpPr>
            <p:spPr>
              <a:xfrm>
                <a:off x="4214354" y="3758505"/>
                <a:ext cx="1498600" cy="529523"/>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sz="1200">
                    <a:latin typeface="News Gothic MT" panose="020B0503020103020203" pitchFamily="34" charset="0"/>
                  </a:rPr>
                  <a:t>Targeted therapy</a:t>
                </a:r>
              </a:p>
              <a:p>
                <a:pPr algn="ctr"/>
                <a:r>
                  <a:rPr lang="en-US" sz="1200">
                    <a:latin typeface="News Gothic MT" panose="020B0503020103020203" pitchFamily="34" charset="0"/>
                  </a:rPr>
                  <a:t>Immunotherapy</a:t>
                </a:r>
              </a:p>
            </p:txBody>
          </p:sp>
          <p:sp>
            <p:nvSpPr>
              <p:cNvPr id="20" name="Rounded Rectangle 19">
                <a:extLst>
                  <a:ext uri="{FF2B5EF4-FFF2-40B4-BE49-F238E27FC236}">
                    <a16:creationId xmlns:a16="http://schemas.microsoft.com/office/drawing/2014/main" id="{200C3378-480B-1CD8-891D-89776DD8A68C}"/>
                  </a:ext>
                </a:extLst>
              </p:cNvPr>
              <p:cNvSpPr/>
              <p:nvPr/>
            </p:nvSpPr>
            <p:spPr>
              <a:xfrm>
                <a:off x="6126225" y="3772381"/>
                <a:ext cx="2415324" cy="835849"/>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sz="1200" dirty="0">
                    <a:latin typeface="News Gothic MT" panose="020B0503020103020203" pitchFamily="34" charset="0"/>
                  </a:rPr>
                  <a:t>Targeted therapy </a:t>
                </a:r>
              </a:p>
              <a:p>
                <a:pPr algn="ctr"/>
                <a:r>
                  <a:rPr lang="en-US" sz="1200" dirty="0">
                    <a:latin typeface="News Gothic MT" panose="020B0503020103020203" pitchFamily="34" charset="0"/>
                  </a:rPr>
                  <a:t>Checkpoint immunotherapy</a:t>
                </a:r>
              </a:p>
            </p:txBody>
          </p:sp>
          <p:sp>
            <p:nvSpPr>
              <p:cNvPr id="21" name="Rounded Rectangle 20">
                <a:extLst>
                  <a:ext uri="{FF2B5EF4-FFF2-40B4-BE49-F238E27FC236}">
                    <a16:creationId xmlns:a16="http://schemas.microsoft.com/office/drawing/2014/main" id="{6F6C2D78-3BD5-8218-C372-AF116CCEA3E4}"/>
                  </a:ext>
                </a:extLst>
              </p:cNvPr>
              <p:cNvSpPr/>
              <p:nvPr/>
            </p:nvSpPr>
            <p:spPr>
              <a:xfrm>
                <a:off x="9077874" y="3758505"/>
                <a:ext cx="2415324" cy="515947"/>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sz="1200" dirty="0">
                    <a:latin typeface="News Gothic MT" panose="020B0503020103020203" pitchFamily="34" charset="0"/>
                  </a:rPr>
                  <a:t>Combination immunotherapy</a:t>
                </a:r>
              </a:p>
            </p:txBody>
          </p:sp>
          <p:sp>
            <p:nvSpPr>
              <p:cNvPr id="22" name="TextBox 21">
                <a:extLst>
                  <a:ext uri="{FF2B5EF4-FFF2-40B4-BE49-F238E27FC236}">
                    <a16:creationId xmlns:a16="http://schemas.microsoft.com/office/drawing/2014/main" id="{68CB1D86-6348-5844-803E-B8EDEF5BF6B5}"/>
                  </a:ext>
                </a:extLst>
              </p:cNvPr>
              <p:cNvSpPr txBox="1"/>
              <p:nvPr/>
            </p:nvSpPr>
            <p:spPr>
              <a:xfrm>
                <a:off x="829590" y="3098801"/>
                <a:ext cx="1251946"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1950-1980</a:t>
                </a:r>
              </a:p>
            </p:txBody>
          </p:sp>
          <p:sp>
            <p:nvSpPr>
              <p:cNvPr id="23" name="TextBox 22">
                <a:extLst>
                  <a:ext uri="{FF2B5EF4-FFF2-40B4-BE49-F238E27FC236}">
                    <a16:creationId xmlns:a16="http://schemas.microsoft.com/office/drawing/2014/main" id="{8A517024-8053-1C8B-D330-C8E51C3C43B4}"/>
                  </a:ext>
                </a:extLst>
              </p:cNvPr>
              <p:cNvSpPr txBox="1"/>
              <p:nvPr/>
            </p:nvSpPr>
            <p:spPr>
              <a:xfrm>
                <a:off x="2572362" y="3104739"/>
                <a:ext cx="1251946" cy="276999"/>
              </a:xfrm>
              <a:prstGeom prst="rect">
                <a:avLst/>
              </a:prstGeom>
            </p:spPr>
            <p:txBody>
              <a:bodyPr wrap="none" lIns="0" tIns="0" rIns="0" bIns="0" rtlCol="0">
                <a:spAutoFit/>
              </a:bodyPr>
              <a:lstStyle/>
              <a:p>
                <a:r>
                  <a:rPr lang="en-US" sz="1800" b="1" dirty="0">
                    <a:solidFill>
                      <a:schemeClr val="accent1"/>
                    </a:solidFill>
                    <a:latin typeface="News Gothic MT" panose="020B0503020103020203" pitchFamily="34" charset="0"/>
                  </a:rPr>
                  <a:t>1990-2000</a:t>
                </a:r>
              </a:p>
            </p:txBody>
          </p:sp>
          <p:sp>
            <p:nvSpPr>
              <p:cNvPr id="24" name="TextBox 23">
                <a:extLst>
                  <a:ext uri="{FF2B5EF4-FFF2-40B4-BE49-F238E27FC236}">
                    <a16:creationId xmlns:a16="http://schemas.microsoft.com/office/drawing/2014/main" id="{A5EE4F91-FC04-232A-A3E9-ACDF303AE2E2}"/>
                  </a:ext>
                </a:extLst>
              </p:cNvPr>
              <p:cNvSpPr txBox="1"/>
              <p:nvPr/>
            </p:nvSpPr>
            <p:spPr>
              <a:xfrm>
                <a:off x="4671907" y="3120224"/>
                <a:ext cx="583493" cy="276999"/>
              </a:xfrm>
              <a:prstGeom prst="rect">
                <a:avLst/>
              </a:prstGeom>
            </p:spPr>
            <p:txBody>
              <a:bodyPr wrap="none" lIns="0" tIns="0" rIns="0" bIns="0" rtlCol="0">
                <a:spAutoFit/>
              </a:bodyPr>
              <a:lstStyle/>
              <a:p>
                <a:r>
                  <a:rPr lang="en-US" sz="1800" b="1" dirty="0">
                    <a:solidFill>
                      <a:schemeClr val="accent1"/>
                    </a:solidFill>
                    <a:latin typeface="News Gothic MT" panose="020B0503020103020203" pitchFamily="34" charset="0"/>
                  </a:rPr>
                  <a:t>2006</a:t>
                </a:r>
              </a:p>
            </p:txBody>
          </p:sp>
          <p:sp>
            <p:nvSpPr>
              <p:cNvPr id="25" name="TextBox 24">
                <a:extLst>
                  <a:ext uri="{FF2B5EF4-FFF2-40B4-BE49-F238E27FC236}">
                    <a16:creationId xmlns:a16="http://schemas.microsoft.com/office/drawing/2014/main" id="{623E19B7-A0A4-98E8-4002-E38CAB68FD94}"/>
                  </a:ext>
                </a:extLst>
              </p:cNvPr>
              <p:cNvSpPr txBox="1"/>
              <p:nvPr/>
            </p:nvSpPr>
            <p:spPr>
              <a:xfrm>
                <a:off x="7042141" y="3110958"/>
                <a:ext cx="583493" cy="276999"/>
              </a:xfrm>
              <a:prstGeom prst="rect">
                <a:avLst/>
              </a:prstGeom>
            </p:spPr>
            <p:txBody>
              <a:bodyPr wrap="none" lIns="0" tIns="0" rIns="0" bIns="0" rtlCol="0">
                <a:spAutoFit/>
              </a:bodyPr>
              <a:lstStyle/>
              <a:p>
                <a:r>
                  <a:rPr lang="en-US" sz="1800" b="1" dirty="0">
                    <a:solidFill>
                      <a:schemeClr val="accent1"/>
                    </a:solidFill>
                    <a:latin typeface="News Gothic MT" panose="020B0503020103020203" pitchFamily="34" charset="0"/>
                  </a:rPr>
                  <a:t>2015</a:t>
                </a:r>
              </a:p>
            </p:txBody>
          </p:sp>
          <p:sp>
            <p:nvSpPr>
              <p:cNvPr id="26" name="TextBox 25">
                <a:extLst>
                  <a:ext uri="{FF2B5EF4-FFF2-40B4-BE49-F238E27FC236}">
                    <a16:creationId xmlns:a16="http://schemas.microsoft.com/office/drawing/2014/main" id="{D243690E-CECB-3D15-3528-841C4D6B12E4}"/>
                  </a:ext>
                </a:extLst>
              </p:cNvPr>
              <p:cNvSpPr txBox="1"/>
              <p:nvPr/>
            </p:nvSpPr>
            <p:spPr>
              <a:xfrm>
                <a:off x="9916846" y="3110958"/>
                <a:ext cx="737381" cy="276999"/>
              </a:xfrm>
              <a:prstGeom prst="rect">
                <a:avLst/>
              </a:prstGeom>
            </p:spPr>
            <p:txBody>
              <a:bodyPr wrap="none" lIns="0" tIns="0" rIns="0" bIns="0" rtlCol="0">
                <a:spAutoFit/>
              </a:bodyPr>
              <a:lstStyle/>
              <a:p>
                <a:r>
                  <a:rPr lang="en-US" sz="1800" b="1">
                    <a:solidFill>
                      <a:schemeClr val="accent1"/>
                    </a:solidFill>
                    <a:latin typeface="News Gothic MT" panose="020B0503020103020203" pitchFamily="34" charset="0"/>
                  </a:rPr>
                  <a:t>2019+</a:t>
                </a:r>
              </a:p>
            </p:txBody>
          </p:sp>
        </p:grpSp>
        <p:sp>
          <p:nvSpPr>
            <p:cNvPr id="28" name="Rectangle 2">
              <a:extLst>
                <a:ext uri="{FF2B5EF4-FFF2-40B4-BE49-F238E27FC236}">
                  <a16:creationId xmlns:a16="http://schemas.microsoft.com/office/drawing/2014/main" id="{E3573AB2-4E1E-F6D6-A10C-FFEF737C902C}"/>
                </a:ext>
              </a:extLst>
            </p:cNvPr>
            <p:cNvSpPr>
              <a:spLocks noChangeArrowheads="1"/>
            </p:cNvSpPr>
            <p:nvPr/>
          </p:nvSpPr>
          <p:spPr bwMode="auto">
            <a:xfrm>
              <a:off x="5979674" y="2790084"/>
              <a:ext cx="5770188" cy="1738507"/>
            </a:xfrm>
            <a:prstGeom prst="rect">
              <a:avLst/>
            </a:prstGeom>
            <a:noFill/>
            <a:ln w="57150" algn="ctr">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gn="r" eaLnBrk="1" hangingPunct="1">
                <a:spcBef>
                  <a:spcPct val="0"/>
                </a:spcBef>
                <a:buClrTx/>
                <a:buSzTx/>
                <a:buFontTx/>
                <a:buNone/>
              </a:pPr>
              <a:endParaRPr lang="en-US" altLang="en-US" sz="2000">
                <a:solidFill>
                  <a:srgbClr val="000000"/>
                </a:solidFill>
                <a:latin typeface="News Gothic MT" panose="020B0503020103020203" pitchFamily="34" charset="0"/>
                <a:ea typeface="MS PGothic" panose="020B0600070205080204" pitchFamily="34" charset="-128"/>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2920E8-4B22-43E0-DCD6-C6B70F74175B}"/>
              </a:ext>
            </a:extLst>
          </p:cNvPr>
          <p:cNvSpPr>
            <a:spLocks noGrp="1"/>
          </p:cNvSpPr>
          <p:nvPr>
            <p:ph type="title"/>
          </p:nvPr>
        </p:nvSpPr>
        <p:spPr>
          <a:xfrm>
            <a:off x="609600" y="233255"/>
            <a:ext cx="10972800" cy="646331"/>
          </a:xfrm>
        </p:spPr>
        <p:txBody>
          <a:bodyPr/>
          <a:lstStyle/>
          <a:p>
            <a:r>
              <a:rPr lang="en-US"/>
              <a:t>Systemic Therapy in 2024</a:t>
            </a:r>
          </a:p>
        </p:txBody>
      </p:sp>
      <p:sp>
        <p:nvSpPr>
          <p:cNvPr id="5" name="Text Placeholder 4">
            <a:extLst>
              <a:ext uri="{FF2B5EF4-FFF2-40B4-BE49-F238E27FC236}">
                <a16:creationId xmlns:a16="http://schemas.microsoft.com/office/drawing/2014/main" id="{637244D1-A9D1-2C3F-3F18-EC36E8F14930}"/>
              </a:ext>
            </a:extLst>
          </p:cNvPr>
          <p:cNvSpPr>
            <a:spLocks noGrp="1"/>
          </p:cNvSpPr>
          <p:nvPr>
            <p:ph type="body" sz="quarter" idx="12"/>
          </p:nvPr>
        </p:nvSpPr>
        <p:spPr>
          <a:xfrm>
            <a:off x="193575" y="6421193"/>
            <a:ext cx="4759316" cy="307777"/>
          </a:xfrm>
        </p:spPr>
        <p:txBody>
          <a:bodyPr/>
          <a:lstStyle/>
          <a:p>
            <a:r>
              <a:rPr lang="en-US"/>
              <a:t>ccRCC = clear cell RCC; IO = immuno-oncology; TKI = tyrosine kinase inhibitor.</a:t>
            </a:r>
          </a:p>
          <a:p>
            <a:r>
              <a:rPr lang="en-US"/>
              <a:t>Minasian et al, 1993; Motzer et al, 2024; NCCN, 2024; Yoo et al, 2023.  </a:t>
            </a:r>
          </a:p>
        </p:txBody>
      </p:sp>
      <p:sp>
        <p:nvSpPr>
          <p:cNvPr id="3" name="Content Placeholder 2">
            <a:extLst>
              <a:ext uri="{FF2B5EF4-FFF2-40B4-BE49-F238E27FC236}">
                <a16:creationId xmlns:a16="http://schemas.microsoft.com/office/drawing/2014/main" id="{4B71CE0D-B565-9900-727C-9B398DEFCB70}"/>
              </a:ext>
            </a:extLst>
          </p:cNvPr>
          <p:cNvSpPr>
            <a:spLocks noGrp="1"/>
          </p:cNvSpPr>
          <p:nvPr>
            <p:ph idx="1"/>
          </p:nvPr>
        </p:nvSpPr>
        <p:spPr/>
        <p:txBody>
          <a:bodyPr/>
          <a:lstStyle/>
          <a:p>
            <a:pPr>
              <a:defRPr/>
            </a:pPr>
            <a:r>
              <a:rPr lang="en-US" dirty="0"/>
              <a:t>For metastatic ccRCC, survival has nearly tripled</a:t>
            </a:r>
          </a:p>
          <a:p>
            <a:pPr>
              <a:defRPr/>
            </a:pPr>
            <a:endParaRPr lang="en-US" dirty="0"/>
          </a:p>
          <a:p>
            <a:pPr>
              <a:defRPr/>
            </a:pPr>
            <a:r>
              <a:rPr lang="en-US" dirty="0"/>
              <a:t>Median survival was 1 year in 1990 and is now ~4 years in trial populations with combination therapy</a:t>
            </a:r>
          </a:p>
          <a:p>
            <a:pPr>
              <a:defRPr/>
            </a:pPr>
            <a:endParaRPr lang="en-US" dirty="0"/>
          </a:p>
          <a:p>
            <a:pPr>
              <a:defRPr/>
            </a:pPr>
            <a:r>
              <a:rPr lang="en-US" dirty="0"/>
              <a:t>First-line treatment is either IO/IO or IO/TKI</a:t>
            </a:r>
          </a:p>
          <a:p>
            <a:pPr marL="400050" lvl="1" indent="0">
              <a:buNone/>
              <a:defRPr/>
            </a:pPr>
            <a:endParaRPr lang="en-US" dirty="0"/>
          </a:p>
          <a:p>
            <a:pPr>
              <a:defRPr/>
            </a:pPr>
            <a:r>
              <a:rPr lang="en-US" dirty="0"/>
              <a:t>Therapy has significant toxicity and high cost, and some patients have very deep response</a:t>
            </a:r>
            <a:r>
              <a:rPr lang="en-US" dirty="0">
                <a:sym typeface="Wingdings" pitchFamily="2" charset="2"/>
              </a:rPr>
              <a:t> Cures?</a:t>
            </a:r>
            <a:endParaRPr lang="en-US" dirty="0"/>
          </a:p>
          <a:p>
            <a:pPr marL="0" indent="0">
              <a:buNone/>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30382D1-6671-1106-9FD2-A90319421367}"/>
              </a:ext>
            </a:extLst>
          </p:cNvPr>
          <p:cNvSpPr>
            <a:spLocks noGrp="1" noChangeArrowheads="1"/>
          </p:cNvSpPr>
          <p:nvPr>
            <p:ph type="title"/>
          </p:nvPr>
        </p:nvSpPr>
        <p:spPr>
          <a:xfrm>
            <a:off x="609600" y="233255"/>
            <a:ext cx="10972800" cy="646331"/>
          </a:xfrm>
        </p:spPr>
        <p:txBody>
          <a:bodyPr/>
          <a:lstStyle/>
          <a:p>
            <a:pPr eaLnBrk="1" hangingPunct="1">
              <a:defRPr/>
            </a:pPr>
            <a:r>
              <a:rPr lang="en-US"/>
              <a:t>Progress in the Treatment of RCC</a:t>
            </a:r>
          </a:p>
        </p:txBody>
      </p:sp>
      <p:sp>
        <p:nvSpPr>
          <p:cNvPr id="2" name="Text Placeholder 1">
            <a:extLst>
              <a:ext uri="{FF2B5EF4-FFF2-40B4-BE49-F238E27FC236}">
                <a16:creationId xmlns:a16="http://schemas.microsoft.com/office/drawing/2014/main" id="{29F51FB1-AA53-0081-F15D-7B4FAC297179}"/>
              </a:ext>
            </a:extLst>
          </p:cNvPr>
          <p:cNvSpPr>
            <a:spLocks noGrp="1"/>
          </p:cNvSpPr>
          <p:nvPr>
            <p:ph type="body" sz="quarter" idx="12"/>
          </p:nvPr>
        </p:nvSpPr>
        <p:spPr>
          <a:xfrm>
            <a:off x="193575" y="6267305"/>
            <a:ext cx="8136843" cy="461665"/>
          </a:xfrm>
        </p:spPr>
        <p:txBody>
          <a:bodyPr/>
          <a:lstStyle/>
          <a:p>
            <a:r>
              <a:rPr lang="en-US" dirty="0"/>
              <a:t>PDGF = platelet-derived growth factor; mTOR = mammalian target of rapamycin; VEGFR = vascular endothelial growth factor receptor; </a:t>
            </a:r>
          </a:p>
          <a:p>
            <a:r>
              <a:rPr lang="en-US" dirty="0"/>
              <a:t>HIF2 = hypoxia-inducible factor 2; ICI = immune checkpoint inhibitor.</a:t>
            </a:r>
          </a:p>
          <a:p>
            <a:r>
              <a:rPr lang="en-US" dirty="0"/>
              <a:t>NCCN, 2024.</a:t>
            </a:r>
          </a:p>
        </p:txBody>
      </p:sp>
      <p:sp>
        <p:nvSpPr>
          <p:cNvPr id="3" name="Rounded Rectangle 2">
            <a:extLst>
              <a:ext uri="{FF2B5EF4-FFF2-40B4-BE49-F238E27FC236}">
                <a16:creationId xmlns:a16="http://schemas.microsoft.com/office/drawing/2014/main" id="{5B19AA37-8625-2666-8C79-A324F1A2811C}"/>
              </a:ext>
            </a:extLst>
          </p:cNvPr>
          <p:cNvSpPr/>
          <p:nvPr/>
        </p:nvSpPr>
        <p:spPr>
          <a:xfrm>
            <a:off x="1230490" y="1178599"/>
            <a:ext cx="9731019" cy="957263"/>
          </a:xfrm>
          <a:prstGeom prst="roundRect">
            <a:avLst/>
          </a:prstGeom>
          <a:solidFill>
            <a:schemeClr val="accent2">
              <a:lumMod val="20000"/>
              <a:lumOff val="80000"/>
            </a:schemeClr>
          </a:solidFill>
          <a:ln w="28575">
            <a:solidFill>
              <a:schemeClr val="accent2"/>
            </a:solidFill>
          </a:ln>
          <a:effectLst>
            <a:outerShdw blurRad="50800" dist="38100" dir="13500000" algn="br" rotWithShape="0">
              <a:prstClr val="black">
                <a:alpha val="40000"/>
              </a:prstClr>
            </a:outerShdw>
          </a:effectLst>
        </p:spPr>
        <p:txBody>
          <a:bodyPr vert="horz" lIns="91440" tIns="45720" rIns="91440" bIns="45720" rtlCol="0" anchor="ctr" anchorCtr="0">
            <a:normAutofit/>
          </a:bodyPr>
          <a:lstStyle/>
          <a:p>
            <a:pPr algn="ctr" eaLnBrk="1" hangingPunct="1">
              <a:defRPr/>
            </a:pPr>
            <a:r>
              <a:rPr lang="en-US" sz="1800" b="1" dirty="0">
                <a:latin typeface="News Gothic MT" panose="020B0503020103020203" pitchFamily="34" charset="0"/>
              </a:rPr>
              <a:t>Increased understanding of the molecular changes</a:t>
            </a:r>
          </a:p>
          <a:p>
            <a:pPr marL="285750" indent="-285750" eaLnBrk="1" hangingPunct="1">
              <a:buFont typeface="Arial" panose="020B0604020202020204" pitchFamily="34" charset="0"/>
              <a:buChar char="•"/>
              <a:defRPr/>
            </a:pPr>
            <a:r>
              <a:rPr lang="en-US" sz="1600" dirty="0">
                <a:latin typeface="News Gothic MT" panose="020B0503020103020203" pitchFamily="34" charset="0"/>
              </a:rPr>
              <a:t>Identification of cellular pathways relevant in RCC: HIF2-alpha, VEGF, PDGF, mTOR</a:t>
            </a:r>
          </a:p>
        </p:txBody>
      </p:sp>
      <p:sp>
        <p:nvSpPr>
          <p:cNvPr id="4" name="Rounded Rectangle 3">
            <a:extLst>
              <a:ext uri="{FF2B5EF4-FFF2-40B4-BE49-F238E27FC236}">
                <a16:creationId xmlns:a16="http://schemas.microsoft.com/office/drawing/2014/main" id="{2562261A-ABB3-F3C7-ACFE-4AC2942A9735}"/>
              </a:ext>
            </a:extLst>
          </p:cNvPr>
          <p:cNvSpPr/>
          <p:nvPr/>
        </p:nvSpPr>
        <p:spPr>
          <a:xfrm>
            <a:off x="609600" y="2460871"/>
            <a:ext cx="5205412" cy="1907449"/>
          </a:xfrm>
          <a:prstGeom prst="roundRect">
            <a:avLst/>
          </a:prstGeom>
          <a:solidFill>
            <a:schemeClr val="accent5">
              <a:lumMod val="20000"/>
              <a:lumOff val="80000"/>
            </a:schemeClr>
          </a:solidFill>
          <a:ln w="28575">
            <a:solidFill>
              <a:schemeClr val="accent5"/>
            </a:solidFill>
          </a:ln>
          <a:effectLst>
            <a:outerShdw blurRad="50800" dist="38100" dir="13500000" algn="br" rotWithShape="0">
              <a:prstClr val="black">
                <a:alpha val="40000"/>
              </a:prstClr>
            </a:outerShdw>
          </a:effectLst>
        </p:spPr>
        <p:txBody>
          <a:bodyPr vert="horz" lIns="91440" tIns="45720" rIns="91440" bIns="45720" rtlCol="0" anchor="ctr" anchorCtr="0">
            <a:normAutofit/>
          </a:bodyPr>
          <a:lstStyle/>
          <a:p>
            <a:pPr algn="ctr">
              <a:defRPr/>
            </a:pPr>
            <a:r>
              <a:rPr lang="en-US" sz="1600" b="1" dirty="0">
                <a:latin typeface="News Gothic MT" panose="020B0503020103020203" pitchFamily="34" charset="0"/>
              </a:rPr>
              <a:t>Targeted therapy: VEGFR inhibitors and TKIs</a:t>
            </a:r>
          </a:p>
          <a:p>
            <a:pPr marL="285750" indent="-285750">
              <a:buFont typeface="Arial" panose="020B0604020202020204" pitchFamily="34" charset="0"/>
              <a:buChar char="•"/>
              <a:defRPr/>
            </a:pPr>
            <a:r>
              <a:rPr lang="en-US" dirty="0">
                <a:latin typeface="News Gothic MT" panose="020B0503020103020203" pitchFamily="34" charset="0"/>
              </a:rPr>
              <a:t>Sunitinib (multi-targeted TKI)</a:t>
            </a:r>
          </a:p>
          <a:p>
            <a:pPr marL="285750" indent="-285750">
              <a:buFont typeface="Arial" panose="020B0604020202020204" pitchFamily="34" charset="0"/>
              <a:buChar char="•"/>
              <a:defRPr/>
            </a:pPr>
            <a:r>
              <a:rPr lang="en-US" dirty="0" err="1">
                <a:latin typeface="News Gothic MT" panose="020B0503020103020203" pitchFamily="34" charset="0"/>
              </a:rPr>
              <a:t>Axitinib</a:t>
            </a:r>
            <a:r>
              <a:rPr lang="en-US" dirty="0">
                <a:latin typeface="News Gothic MT" panose="020B0503020103020203" pitchFamily="34" charset="0"/>
              </a:rPr>
              <a:t> (VEGFR TKI)</a:t>
            </a:r>
          </a:p>
          <a:p>
            <a:pPr marL="285750" indent="-285750">
              <a:buFont typeface="Arial" panose="020B0604020202020204" pitchFamily="34" charset="0"/>
              <a:buChar char="•"/>
              <a:defRPr/>
            </a:pPr>
            <a:r>
              <a:rPr lang="en-US" dirty="0" err="1">
                <a:latin typeface="News Gothic MT" panose="020B0503020103020203" pitchFamily="34" charset="0"/>
              </a:rPr>
              <a:t>Cabozantinib</a:t>
            </a:r>
            <a:r>
              <a:rPr lang="en-US" dirty="0">
                <a:latin typeface="News Gothic MT" panose="020B0503020103020203" pitchFamily="34" charset="0"/>
              </a:rPr>
              <a:t> (multi-targeted TKI)</a:t>
            </a:r>
          </a:p>
          <a:p>
            <a:pPr marL="285750" indent="-285750">
              <a:buFont typeface="Arial" panose="020B0604020202020204" pitchFamily="34" charset="0"/>
              <a:buChar char="•"/>
              <a:defRPr/>
            </a:pPr>
            <a:r>
              <a:rPr lang="en-US" dirty="0">
                <a:latin typeface="News Gothic MT" panose="020B0503020103020203" pitchFamily="34" charset="0"/>
              </a:rPr>
              <a:t>Pazopanib (multi-targeted TKI)</a:t>
            </a:r>
          </a:p>
          <a:p>
            <a:pPr marL="285750" indent="-285750">
              <a:buFont typeface="Arial" panose="020B0604020202020204" pitchFamily="34" charset="0"/>
              <a:buChar char="•"/>
              <a:defRPr/>
            </a:pPr>
            <a:r>
              <a:rPr lang="en-US" dirty="0">
                <a:latin typeface="News Gothic MT" panose="020B0503020103020203" pitchFamily="34" charset="0"/>
              </a:rPr>
              <a:t>Tivozanib (multi-targeted TKI)</a:t>
            </a:r>
          </a:p>
          <a:p>
            <a:pPr marL="285750" indent="-285750">
              <a:buFont typeface="Arial" panose="020B0604020202020204" pitchFamily="34" charset="0"/>
              <a:buChar char="•"/>
              <a:defRPr/>
            </a:pPr>
            <a:r>
              <a:rPr lang="en-US" dirty="0">
                <a:latin typeface="News Gothic MT" panose="020B0503020103020203" pitchFamily="34" charset="0"/>
              </a:rPr>
              <a:t>Bevacizumab (VEGFR inhibitor)</a:t>
            </a:r>
          </a:p>
        </p:txBody>
      </p:sp>
      <p:sp>
        <p:nvSpPr>
          <p:cNvPr id="5" name="Rounded Rectangle 4">
            <a:extLst>
              <a:ext uri="{FF2B5EF4-FFF2-40B4-BE49-F238E27FC236}">
                <a16:creationId xmlns:a16="http://schemas.microsoft.com/office/drawing/2014/main" id="{447DA4D2-2677-C20D-F5C7-F60896F4D649}"/>
              </a:ext>
            </a:extLst>
          </p:cNvPr>
          <p:cNvSpPr/>
          <p:nvPr/>
        </p:nvSpPr>
        <p:spPr>
          <a:xfrm>
            <a:off x="6267446" y="5037410"/>
            <a:ext cx="5505452" cy="822339"/>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chorCtr="0">
            <a:normAutofit/>
          </a:bodyPr>
          <a:lstStyle/>
          <a:p>
            <a:pPr algn="ctr">
              <a:defRPr/>
            </a:pPr>
            <a:r>
              <a:rPr lang="en-US" sz="1600" b="1">
                <a:latin typeface="News Gothic MT" panose="020B0503020103020203" pitchFamily="34" charset="0"/>
              </a:rPr>
              <a:t>HIF2-alpha inhibitor</a:t>
            </a:r>
          </a:p>
          <a:p>
            <a:pPr marL="285750" indent="-285750">
              <a:buFont typeface="Arial" panose="020B0604020202020204" pitchFamily="34" charset="0"/>
              <a:buChar char="•"/>
              <a:defRPr/>
            </a:pPr>
            <a:r>
              <a:rPr lang="en-US">
                <a:latin typeface="News Gothic MT" panose="020B0503020103020203" pitchFamily="34" charset="0"/>
              </a:rPr>
              <a:t>Belzutifan (HIF2-alpha inhibitor) </a:t>
            </a:r>
          </a:p>
        </p:txBody>
      </p:sp>
      <p:sp>
        <p:nvSpPr>
          <p:cNvPr id="6" name="Rounded Rectangle 5">
            <a:extLst>
              <a:ext uri="{FF2B5EF4-FFF2-40B4-BE49-F238E27FC236}">
                <a16:creationId xmlns:a16="http://schemas.microsoft.com/office/drawing/2014/main" id="{6943E034-628E-359A-E42A-3F9F5923B4E1}"/>
              </a:ext>
            </a:extLst>
          </p:cNvPr>
          <p:cNvSpPr/>
          <p:nvPr/>
        </p:nvSpPr>
        <p:spPr>
          <a:xfrm>
            <a:off x="6267445" y="2460872"/>
            <a:ext cx="5505453" cy="966998"/>
          </a:xfrm>
          <a:prstGeom prst="roundRect">
            <a:avLst/>
          </a:prstGeom>
          <a:solidFill>
            <a:schemeClr val="accent6">
              <a:lumMod val="20000"/>
              <a:lumOff val="80000"/>
            </a:schemeClr>
          </a:solidFill>
          <a:ln w="28575">
            <a:solidFill>
              <a:schemeClr val="accent6"/>
            </a:solidFill>
          </a:ln>
          <a:effectLst>
            <a:outerShdw blurRad="50800" dist="38100" dir="13500000" algn="br" rotWithShape="0">
              <a:prstClr val="black">
                <a:alpha val="40000"/>
              </a:prstClr>
            </a:outerShdw>
          </a:effectLst>
        </p:spPr>
        <p:txBody>
          <a:bodyPr vert="horz" lIns="91440" tIns="45720" rIns="91440" bIns="45720" rtlCol="0" anchor="ctr" anchorCtr="0">
            <a:normAutofit/>
          </a:bodyPr>
          <a:lstStyle/>
          <a:p>
            <a:pPr algn="ctr">
              <a:defRPr/>
            </a:pPr>
            <a:r>
              <a:rPr lang="en-US" sz="1600" b="1" dirty="0">
                <a:latin typeface="News Gothic MT" panose="020B0503020103020203" pitchFamily="34" charset="0"/>
              </a:rPr>
              <a:t>mTOR inhibitors and combinations</a:t>
            </a:r>
          </a:p>
          <a:p>
            <a:pPr marL="285750" indent="-285750">
              <a:buFont typeface="Arial" panose="020B0604020202020204" pitchFamily="34" charset="0"/>
              <a:buChar char="•"/>
              <a:defRPr/>
            </a:pPr>
            <a:r>
              <a:rPr lang="en-US" dirty="0" err="1">
                <a:latin typeface="News Gothic MT" panose="020B0503020103020203" pitchFamily="34" charset="0"/>
              </a:rPr>
              <a:t>Everolimus</a:t>
            </a:r>
            <a:r>
              <a:rPr lang="en-US" dirty="0">
                <a:latin typeface="News Gothic MT" panose="020B0503020103020203" pitchFamily="34" charset="0"/>
              </a:rPr>
              <a:t> (mTOR inhibitor)</a:t>
            </a:r>
          </a:p>
          <a:p>
            <a:pPr marL="285750" indent="-285750">
              <a:buFont typeface="Arial" panose="020B0604020202020204" pitchFamily="34" charset="0"/>
              <a:buChar char="•"/>
              <a:defRPr/>
            </a:pPr>
            <a:r>
              <a:rPr lang="en-US" dirty="0" err="1">
                <a:latin typeface="News Gothic MT" panose="020B0503020103020203" pitchFamily="34" charset="0"/>
              </a:rPr>
              <a:t>Everolimus</a:t>
            </a:r>
            <a:r>
              <a:rPr lang="en-US" dirty="0">
                <a:latin typeface="News Gothic MT" panose="020B0503020103020203" pitchFamily="34" charset="0"/>
              </a:rPr>
              <a:t>/</a:t>
            </a:r>
            <a:r>
              <a:rPr lang="en-US" dirty="0" err="1">
                <a:latin typeface="News Gothic MT" panose="020B0503020103020203" pitchFamily="34" charset="0"/>
              </a:rPr>
              <a:t>lenvatinib</a:t>
            </a:r>
            <a:r>
              <a:rPr lang="en-US" dirty="0">
                <a:latin typeface="News Gothic MT" panose="020B0503020103020203" pitchFamily="34" charset="0"/>
              </a:rPr>
              <a:t> (mTOR inhibitor + VEGFR inhibitor)</a:t>
            </a:r>
          </a:p>
        </p:txBody>
      </p:sp>
      <p:sp>
        <p:nvSpPr>
          <p:cNvPr id="7" name="Rounded Rectangle 6">
            <a:extLst>
              <a:ext uri="{FF2B5EF4-FFF2-40B4-BE49-F238E27FC236}">
                <a16:creationId xmlns:a16="http://schemas.microsoft.com/office/drawing/2014/main" id="{A7D5A7A9-885F-B379-6D4E-BD61A24E8F0A}"/>
              </a:ext>
            </a:extLst>
          </p:cNvPr>
          <p:cNvSpPr/>
          <p:nvPr/>
        </p:nvSpPr>
        <p:spPr>
          <a:xfrm>
            <a:off x="6267445" y="3752880"/>
            <a:ext cx="5505453" cy="957263"/>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vert="horz" lIns="91440" tIns="45720" rIns="91440" bIns="45720" rtlCol="0" anchor="ctr" anchorCtr="0">
            <a:normAutofit/>
          </a:bodyPr>
          <a:lstStyle/>
          <a:p>
            <a:pPr algn="ctr">
              <a:defRPr/>
            </a:pPr>
            <a:r>
              <a:rPr lang="en-US" sz="1600" b="1" dirty="0">
                <a:latin typeface="News Gothic MT" panose="020B0503020103020203" pitchFamily="34" charset="0"/>
                <a:cs typeface="Arial" pitchFamily="34" charset="0"/>
              </a:rPr>
              <a:t>Immunotherapy</a:t>
            </a:r>
          </a:p>
          <a:p>
            <a:pPr marL="285750" indent="-285750">
              <a:buFont typeface="Arial" panose="020B0604020202020204" pitchFamily="34" charset="0"/>
              <a:buChar char="•"/>
              <a:defRPr/>
            </a:pPr>
            <a:r>
              <a:rPr lang="en-US" dirty="0">
                <a:latin typeface="News Gothic MT" panose="020B0503020103020203" pitchFamily="34" charset="0"/>
                <a:cs typeface="Arial" pitchFamily="34" charset="0"/>
              </a:rPr>
              <a:t>Nivolumab (ICI)</a:t>
            </a:r>
          </a:p>
          <a:p>
            <a:pPr marL="285750" indent="-285750">
              <a:buFont typeface="Arial" panose="020B0604020202020204" pitchFamily="34" charset="0"/>
              <a:buChar char="•"/>
              <a:defRPr/>
            </a:pPr>
            <a:r>
              <a:rPr lang="en-US" dirty="0">
                <a:latin typeface="News Gothic MT" panose="020B0503020103020203" pitchFamily="34" charset="0"/>
                <a:cs typeface="Arial" pitchFamily="34" charset="0"/>
              </a:rPr>
              <a:t>Ipilimumab/nivolumab (ICI/ICI)</a:t>
            </a:r>
          </a:p>
        </p:txBody>
      </p:sp>
      <p:sp>
        <p:nvSpPr>
          <p:cNvPr id="8" name="Rounded Rectangle 7">
            <a:extLst>
              <a:ext uri="{FF2B5EF4-FFF2-40B4-BE49-F238E27FC236}">
                <a16:creationId xmlns:a16="http://schemas.microsoft.com/office/drawing/2014/main" id="{34140B81-FEFF-9CE8-572F-F41D81F7AAE6}"/>
              </a:ext>
            </a:extLst>
          </p:cNvPr>
          <p:cNvSpPr/>
          <p:nvPr/>
        </p:nvSpPr>
        <p:spPr>
          <a:xfrm>
            <a:off x="609600" y="4647898"/>
            <a:ext cx="5205412" cy="1303581"/>
          </a:xfrm>
          <a:prstGeom prst="roundRect">
            <a:avLst/>
          </a:prstGeom>
          <a:solidFill>
            <a:schemeClr val="accent4">
              <a:lumMod val="20000"/>
              <a:lumOff val="80000"/>
            </a:schemeClr>
          </a:solidFill>
          <a:ln w="28575">
            <a:solidFill>
              <a:schemeClr val="accent4"/>
            </a:solidFill>
          </a:ln>
          <a:effectLst>
            <a:outerShdw blurRad="50800" dist="38100" dir="13500000" algn="br" rotWithShape="0">
              <a:prstClr val="black">
                <a:alpha val="40000"/>
              </a:prstClr>
            </a:outerShdw>
          </a:effectLst>
        </p:spPr>
        <p:txBody>
          <a:bodyPr vert="horz" lIns="91440" tIns="45720" rIns="91440" bIns="45720" rtlCol="0" anchor="ctr" anchorCtr="0">
            <a:normAutofit lnSpcReduction="10000"/>
          </a:bodyPr>
          <a:lstStyle/>
          <a:p>
            <a:pPr algn="ctr">
              <a:defRPr/>
            </a:pPr>
            <a:r>
              <a:rPr lang="en-US" sz="1600" b="1" dirty="0">
                <a:latin typeface="News Gothic MT" panose="020B0503020103020203" pitchFamily="34" charset="0"/>
                <a:cs typeface="Arial" pitchFamily="34" charset="0"/>
              </a:rPr>
              <a:t>Targeted therapy/immunotherapy</a:t>
            </a:r>
          </a:p>
          <a:p>
            <a:pPr marL="285750" indent="-285750">
              <a:buFont typeface="Arial" panose="020B0604020202020204" pitchFamily="34" charset="0"/>
              <a:buChar char="•"/>
              <a:defRPr/>
            </a:pPr>
            <a:r>
              <a:rPr lang="en-US" dirty="0" err="1">
                <a:latin typeface="News Gothic MT" panose="020B0503020103020203" pitchFamily="34" charset="0"/>
                <a:cs typeface="Arial" pitchFamily="34" charset="0"/>
              </a:rPr>
              <a:t>Axitinib</a:t>
            </a:r>
            <a:r>
              <a:rPr lang="en-US" dirty="0">
                <a:latin typeface="News Gothic MT" panose="020B0503020103020203" pitchFamily="34" charset="0"/>
                <a:cs typeface="Arial" pitchFamily="34" charset="0"/>
              </a:rPr>
              <a:t>/pembrolizumab (VEGFR TKI/ICI)</a:t>
            </a:r>
          </a:p>
          <a:p>
            <a:pPr marL="285750" indent="-285750">
              <a:buFont typeface="Arial" panose="020B0604020202020204" pitchFamily="34" charset="0"/>
              <a:buChar char="•"/>
              <a:defRPr/>
            </a:pPr>
            <a:r>
              <a:rPr lang="en-US" dirty="0" err="1">
                <a:latin typeface="News Gothic MT" panose="020B0503020103020203" pitchFamily="34" charset="0"/>
                <a:cs typeface="Arial" pitchFamily="34" charset="0"/>
              </a:rPr>
              <a:t>Cabozantinib</a:t>
            </a:r>
            <a:r>
              <a:rPr lang="en-US" dirty="0">
                <a:latin typeface="News Gothic MT" panose="020B0503020103020203" pitchFamily="34" charset="0"/>
                <a:cs typeface="Arial" pitchFamily="34" charset="0"/>
              </a:rPr>
              <a:t>/nivolumab (multi-targeted TKI/ICI)</a:t>
            </a:r>
          </a:p>
          <a:p>
            <a:pPr marL="285750" indent="-285750">
              <a:buFont typeface="Arial" panose="020B0604020202020204" pitchFamily="34" charset="0"/>
              <a:buChar char="•"/>
              <a:defRPr/>
            </a:pPr>
            <a:r>
              <a:rPr lang="en-US" dirty="0">
                <a:latin typeface="News Gothic MT" panose="020B0503020103020203" pitchFamily="34" charset="0"/>
                <a:cs typeface="Arial" pitchFamily="34" charset="0"/>
              </a:rPr>
              <a:t>Lenvatinib/pembrolizumab (multi-targeted TKI/ICI)</a:t>
            </a:r>
          </a:p>
          <a:p>
            <a:pPr marL="285750" indent="-285750">
              <a:buFont typeface="Arial" panose="020B0604020202020204" pitchFamily="34" charset="0"/>
              <a:buChar char="•"/>
              <a:defRPr/>
            </a:pPr>
            <a:r>
              <a:rPr lang="en-US" dirty="0" err="1">
                <a:latin typeface="News Gothic MT" panose="020B0503020103020203" pitchFamily="34" charset="0"/>
                <a:cs typeface="Arial" pitchFamily="34" charset="0"/>
              </a:rPr>
              <a:t>Axitinib</a:t>
            </a:r>
            <a:r>
              <a:rPr lang="en-US" dirty="0">
                <a:latin typeface="News Gothic MT" panose="020B0503020103020203" pitchFamily="34" charset="0"/>
                <a:cs typeface="Arial" pitchFamily="34" charset="0"/>
              </a:rPr>
              <a:t>/avelumab (VEGFR TKI/ICI)</a:t>
            </a:r>
          </a:p>
        </p:txBody>
      </p:sp>
    </p:spTree>
    <p:extLst>
      <p:ext uri="{BB962C8B-B14F-4D97-AF65-F5344CB8AC3E}">
        <p14:creationId xmlns:p14="http://schemas.microsoft.com/office/powerpoint/2010/main" val="37632649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E3DC-3979-F44D-03C1-4A86EE44BCAE}"/>
              </a:ext>
            </a:extLst>
          </p:cNvPr>
          <p:cNvSpPr>
            <a:spLocks noGrp="1"/>
          </p:cNvSpPr>
          <p:nvPr>
            <p:ph type="title"/>
          </p:nvPr>
        </p:nvSpPr>
        <p:spPr/>
        <p:txBody>
          <a:bodyPr/>
          <a:lstStyle/>
          <a:p>
            <a:r>
              <a:rPr lang="en-US"/>
              <a:t>NCCN Guidelines: Kidney Cancer</a:t>
            </a:r>
          </a:p>
        </p:txBody>
      </p:sp>
      <p:sp>
        <p:nvSpPr>
          <p:cNvPr id="10" name="Text Placeholder 9">
            <a:extLst>
              <a:ext uri="{FF2B5EF4-FFF2-40B4-BE49-F238E27FC236}">
                <a16:creationId xmlns:a16="http://schemas.microsoft.com/office/drawing/2014/main" id="{05571FC7-1AC0-1076-8CE8-37DB323EC39A}"/>
              </a:ext>
            </a:extLst>
          </p:cNvPr>
          <p:cNvSpPr>
            <a:spLocks noGrp="1"/>
          </p:cNvSpPr>
          <p:nvPr>
            <p:ph type="body" sz="quarter" idx="12"/>
          </p:nvPr>
        </p:nvSpPr>
        <p:spPr>
          <a:xfrm>
            <a:off x="193575" y="6421193"/>
            <a:ext cx="3029676" cy="307777"/>
          </a:xfrm>
        </p:spPr>
        <p:txBody>
          <a:bodyPr/>
          <a:lstStyle/>
          <a:p>
            <a:r>
              <a:rPr lang="en-US" dirty="0"/>
              <a:t>NCCN = National Comprehensive Cancer Network.</a:t>
            </a:r>
          </a:p>
          <a:p>
            <a:r>
              <a:rPr lang="en-US" dirty="0"/>
              <a:t>NCCN, 2024.</a:t>
            </a:r>
          </a:p>
        </p:txBody>
      </p:sp>
      <p:sp>
        <p:nvSpPr>
          <p:cNvPr id="13" name="Text Placeholder 12">
            <a:extLst>
              <a:ext uri="{FF2B5EF4-FFF2-40B4-BE49-F238E27FC236}">
                <a16:creationId xmlns:a16="http://schemas.microsoft.com/office/drawing/2014/main" id="{23DBD53A-E1A2-E383-466D-2300E80F8A1D}"/>
              </a:ext>
            </a:extLst>
          </p:cNvPr>
          <p:cNvSpPr>
            <a:spLocks noGrp="1"/>
          </p:cNvSpPr>
          <p:nvPr>
            <p:ph type="body" sz="quarter" idx="14"/>
          </p:nvPr>
        </p:nvSpPr>
        <p:spPr/>
        <p:txBody>
          <a:bodyPr/>
          <a:lstStyle/>
          <a:p>
            <a:r>
              <a:rPr lang="en-US"/>
              <a:t>Systemic Therapy for Stage IV Disease or Relapse</a:t>
            </a:r>
          </a:p>
        </p:txBody>
      </p:sp>
      <p:graphicFrame>
        <p:nvGraphicFramePr>
          <p:cNvPr id="7" name="Table 7">
            <a:extLst>
              <a:ext uri="{FF2B5EF4-FFF2-40B4-BE49-F238E27FC236}">
                <a16:creationId xmlns:a16="http://schemas.microsoft.com/office/drawing/2014/main" id="{6B247680-5DC6-D9FF-C423-6A5DD2B76C4D}"/>
              </a:ext>
            </a:extLst>
          </p:cNvPr>
          <p:cNvGraphicFramePr>
            <a:graphicFrameLocks noGrp="1"/>
          </p:cNvGraphicFramePr>
          <p:nvPr>
            <p:extLst>
              <p:ext uri="{D42A27DB-BD31-4B8C-83A1-F6EECF244321}">
                <p14:modId xmlns:p14="http://schemas.microsoft.com/office/powerpoint/2010/main" val="1210121349"/>
              </p:ext>
            </p:extLst>
          </p:nvPr>
        </p:nvGraphicFramePr>
        <p:xfrm>
          <a:off x="447368" y="2187349"/>
          <a:ext cx="11297263" cy="2926080"/>
        </p:xfrm>
        <a:graphic>
          <a:graphicData uri="http://schemas.openxmlformats.org/drawingml/2006/table">
            <a:tbl>
              <a:tblPr firstRow="1" bandRow="1">
                <a:tableStyleId>{5C22544A-7EE6-4342-B048-85BDC9FD1C3A}</a:tableStyleId>
              </a:tblPr>
              <a:tblGrid>
                <a:gridCol w="1451429">
                  <a:extLst>
                    <a:ext uri="{9D8B030D-6E8A-4147-A177-3AD203B41FA5}">
                      <a16:colId xmlns:a16="http://schemas.microsoft.com/office/drawing/2014/main" val="1228114337"/>
                    </a:ext>
                  </a:extLst>
                </a:gridCol>
                <a:gridCol w="4197202">
                  <a:extLst>
                    <a:ext uri="{9D8B030D-6E8A-4147-A177-3AD203B41FA5}">
                      <a16:colId xmlns:a16="http://schemas.microsoft.com/office/drawing/2014/main" val="2885943954"/>
                    </a:ext>
                  </a:extLst>
                </a:gridCol>
                <a:gridCol w="2824316">
                  <a:extLst>
                    <a:ext uri="{9D8B030D-6E8A-4147-A177-3AD203B41FA5}">
                      <a16:colId xmlns:a16="http://schemas.microsoft.com/office/drawing/2014/main" val="157391663"/>
                    </a:ext>
                  </a:extLst>
                </a:gridCol>
                <a:gridCol w="2824316">
                  <a:extLst>
                    <a:ext uri="{9D8B030D-6E8A-4147-A177-3AD203B41FA5}">
                      <a16:colId xmlns:a16="http://schemas.microsoft.com/office/drawing/2014/main" val="448585925"/>
                    </a:ext>
                  </a:extLst>
                </a:gridCol>
              </a:tblGrid>
              <a:tr h="0">
                <a:tc gridSpan="4">
                  <a:txBody>
                    <a:bodyPr/>
                    <a:lstStyle/>
                    <a:p>
                      <a:pPr algn="ctr"/>
                      <a:r>
                        <a:rPr lang="en-US" sz="1400" dirty="0">
                          <a:latin typeface="News Gothic MT" panose="020B0503020103020203" pitchFamily="34" charset="0"/>
                        </a:rPr>
                        <a:t>First-Line Therapy for Clear Cell Histology</a:t>
                      </a:r>
                    </a:p>
                  </a:txBody>
                  <a:tcPr anchor="ctr">
                    <a:solidFill>
                      <a:srgbClr val="568E1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0661162"/>
                  </a:ext>
                </a:extLst>
              </a:tr>
              <a:tr h="0">
                <a:tc>
                  <a:txBody>
                    <a:bodyPr/>
                    <a:lstStyle/>
                    <a:p>
                      <a:r>
                        <a:rPr lang="en-US" sz="1400" b="1">
                          <a:solidFill>
                            <a:schemeClr val="bg1"/>
                          </a:solidFill>
                          <a:latin typeface="News Gothic MT" panose="020B0503020103020203" pitchFamily="34" charset="0"/>
                        </a:rPr>
                        <a:t>Risk</a:t>
                      </a:r>
                    </a:p>
                  </a:txBody>
                  <a:tcPr anchor="ctr">
                    <a:solidFill>
                      <a:srgbClr val="568E14"/>
                    </a:solidFill>
                  </a:tcPr>
                </a:tc>
                <a:tc>
                  <a:txBody>
                    <a:bodyPr/>
                    <a:lstStyle/>
                    <a:p>
                      <a:pPr algn="ctr"/>
                      <a:r>
                        <a:rPr lang="en-US" sz="1400" b="1">
                          <a:solidFill>
                            <a:schemeClr val="bg1"/>
                          </a:solidFill>
                          <a:latin typeface="News Gothic MT" panose="020B0503020103020203" pitchFamily="34" charset="0"/>
                        </a:rPr>
                        <a:t>Preferred regimens</a:t>
                      </a:r>
                    </a:p>
                  </a:txBody>
                  <a:tcPr anchor="ctr">
                    <a:solidFill>
                      <a:srgbClr val="568E14"/>
                    </a:solidFill>
                  </a:tcPr>
                </a:tc>
                <a:tc>
                  <a:txBody>
                    <a:bodyPr/>
                    <a:lstStyle/>
                    <a:p>
                      <a:pPr algn="ctr"/>
                      <a:r>
                        <a:rPr lang="en-US" sz="1400" b="1">
                          <a:solidFill>
                            <a:schemeClr val="bg1"/>
                          </a:solidFill>
                          <a:latin typeface="News Gothic MT" panose="020B0503020103020203" pitchFamily="34" charset="0"/>
                        </a:rPr>
                        <a:t>Other recommended regimens</a:t>
                      </a:r>
                    </a:p>
                  </a:txBody>
                  <a:tcPr anchor="ctr">
                    <a:solidFill>
                      <a:srgbClr val="568E14"/>
                    </a:solidFill>
                  </a:tcPr>
                </a:tc>
                <a:tc>
                  <a:txBody>
                    <a:bodyPr/>
                    <a:lstStyle/>
                    <a:p>
                      <a:pPr algn="ctr"/>
                      <a:r>
                        <a:rPr lang="en-US" sz="1400" b="1">
                          <a:solidFill>
                            <a:schemeClr val="bg1"/>
                          </a:solidFill>
                          <a:latin typeface="News Gothic MT" panose="020B0503020103020203" pitchFamily="34" charset="0"/>
                        </a:rPr>
                        <a:t>Useful in certain circumstances</a:t>
                      </a:r>
                    </a:p>
                  </a:txBody>
                  <a:tcPr anchor="ctr">
                    <a:solidFill>
                      <a:srgbClr val="568E14"/>
                    </a:solidFill>
                  </a:tcPr>
                </a:tc>
                <a:extLst>
                  <a:ext uri="{0D108BD9-81ED-4DB2-BD59-A6C34878D82A}">
                    <a16:rowId xmlns:a16="http://schemas.microsoft.com/office/drawing/2014/main" val="2882851287"/>
                  </a:ext>
                </a:extLst>
              </a:tr>
              <a:tr h="283950">
                <a:tc>
                  <a:txBody>
                    <a:bodyPr/>
                    <a:lstStyle/>
                    <a:p>
                      <a:r>
                        <a:rPr lang="en-US" sz="1400">
                          <a:latin typeface="News Gothic MT" panose="020B0503020103020203" pitchFamily="34" charset="0"/>
                        </a:rPr>
                        <a:t>Favorable</a:t>
                      </a:r>
                    </a:p>
                  </a:txBody>
                  <a:tcPr anchor="ctr"/>
                </a:tc>
                <a:tc>
                  <a:txBody>
                    <a:bodyPr/>
                    <a:lstStyle/>
                    <a:p>
                      <a:pPr marL="285750" indent="-285750">
                        <a:buFont typeface="Arial" panose="020B0604020202020204" pitchFamily="34" charset="0"/>
                        <a:buChar char="•"/>
                      </a:pPr>
                      <a:r>
                        <a:rPr lang="en-US" sz="1400" dirty="0" err="1">
                          <a:latin typeface="News Gothic MT" panose="020B0503020103020203" pitchFamily="34" charset="0"/>
                        </a:rPr>
                        <a:t>Axitinib</a:t>
                      </a:r>
                      <a:r>
                        <a:rPr lang="en-US" sz="1400" dirty="0">
                          <a:latin typeface="News Gothic MT" panose="020B0503020103020203" pitchFamily="34" charset="0"/>
                        </a:rPr>
                        <a:t> + pembrolizumab (category 1)</a:t>
                      </a:r>
                    </a:p>
                    <a:p>
                      <a:pPr marL="285750" indent="-285750">
                        <a:buFont typeface="Arial" panose="020B0604020202020204" pitchFamily="34" charset="0"/>
                        <a:buChar char="•"/>
                      </a:pPr>
                      <a:r>
                        <a:rPr lang="en-US" sz="1400" dirty="0" err="1">
                          <a:latin typeface="News Gothic MT" panose="020B0503020103020203" pitchFamily="34" charset="0"/>
                        </a:rPr>
                        <a:t>Cabozantinib</a:t>
                      </a:r>
                      <a:r>
                        <a:rPr lang="en-US" sz="1400" dirty="0">
                          <a:latin typeface="News Gothic MT" panose="020B0503020103020203" pitchFamily="34" charset="0"/>
                        </a:rPr>
                        <a:t> + nivolumab (category 1)</a:t>
                      </a:r>
                    </a:p>
                    <a:p>
                      <a:pPr marL="285750" indent="-285750">
                        <a:buFont typeface="Arial" panose="020B0604020202020204" pitchFamily="34" charset="0"/>
                        <a:buChar char="•"/>
                      </a:pPr>
                      <a:r>
                        <a:rPr lang="en-US" sz="1400" dirty="0">
                          <a:latin typeface="News Gothic MT" panose="020B0503020103020203" pitchFamily="34" charset="0"/>
                        </a:rPr>
                        <a:t>Lenvatinib + pembrolizumab (category 1)</a:t>
                      </a:r>
                    </a:p>
                    <a:p>
                      <a:pPr marL="285750" indent="-285750">
                        <a:buFont typeface="Arial" panose="020B0604020202020204" pitchFamily="34" charset="0"/>
                        <a:buChar char="•"/>
                      </a:pPr>
                      <a:r>
                        <a:rPr lang="en-US" sz="1400" dirty="0">
                          <a:latin typeface="News Gothic MT" panose="020B0503020103020203" pitchFamily="34" charset="0"/>
                        </a:rPr>
                        <a:t>Ipilimumab + nivolumab</a:t>
                      </a:r>
                    </a:p>
                  </a:txBody>
                  <a:tcPr anchor="ctr"/>
                </a:tc>
                <a:tc>
                  <a:txBody>
                    <a:bodyPr/>
                    <a:lstStyle/>
                    <a:p>
                      <a:pPr marL="285750" indent="-285750">
                        <a:buFont typeface="Arial" panose="020B0604020202020204" pitchFamily="34" charset="0"/>
                        <a:buChar char="•"/>
                      </a:pPr>
                      <a:r>
                        <a:rPr lang="en-US" sz="1400" dirty="0" err="1">
                          <a:latin typeface="News Gothic MT" panose="020B0503020103020203" pitchFamily="34" charset="0"/>
                        </a:rPr>
                        <a:t>Axitinib</a:t>
                      </a:r>
                      <a:r>
                        <a:rPr lang="en-US" sz="1400" dirty="0">
                          <a:latin typeface="News Gothic MT" panose="020B0503020103020203" pitchFamily="34" charset="0"/>
                        </a:rPr>
                        <a:t> + avelumab </a:t>
                      </a:r>
                    </a:p>
                    <a:p>
                      <a:pPr marL="285750" indent="-285750">
                        <a:buFont typeface="Arial" panose="020B0604020202020204" pitchFamily="34" charset="0"/>
                        <a:buChar char="•"/>
                      </a:pPr>
                      <a:r>
                        <a:rPr lang="en-US" sz="1400" dirty="0" err="1">
                          <a:latin typeface="News Gothic MT" panose="020B0503020103020203" pitchFamily="34" charset="0"/>
                        </a:rPr>
                        <a:t>Cabozantinib</a:t>
                      </a:r>
                      <a:r>
                        <a:rPr lang="en-US" sz="1400" dirty="0">
                          <a:latin typeface="News Gothic MT" panose="020B0503020103020203" pitchFamily="34" charset="0"/>
                        </a:rPr>
                        <a:t> (category 2B)</a:t>
                      </a:r>
                    </a:p>
                    <a:p>
                      <a:pPr marL="285750" indent="-285750">
                        <a:buFont typeface="Arial" panose="020B0604020202020204" pitchFamily="34" charset="0"/>
                        <a:buChar char="•"/>
                      </a:pPr>
                      <a:r>
                        <a:rPr lang="en-US" sz="1400" dirty="0">
                          <a:latin typeface="News Gothic MT" panose="020B0503020103020203" pitchFamily="34" charset="0"/>
                        </a:rPr>
                        <a:t>Pazopanib</a:t>
                      </a:r>
                    </a:p>
                    <a:p>
                      <a:pPr marL="285750" indent="-285750">
                        <a:buFont typeface="Arial" panose="020B0604020202020204" pitchFamily="34" charset="0"/>
                        <a:buChar char="•"/>
                      </a:pPr>
                      <a:r>
                        <a:rPr lang="en-US" sz="1400" dirty="0">
                          <a:latin typeface="News Gothic MT" panose="020B0503020103020203" pitchFamily="34" charset="0"/>
                        </a:rPr>
                        <a:t>Sunitinib</a:t>
                      </a:r>
                    </a:p>
                  </a:txBody>
                  <a:tcPr anchor="ctr"/>
                </a:tc>
                <a:tc>
                  <a:txBody>
                    <a:bodyPr/>
                    <a:lstStyle/>
                    <a:p>
                      <a:pPr marL="285750" indent="-285750">
                        <a:buFont typeface="Arial" panose="020B0604020202020204" pitchFamily="34" charset="0"/>
                        <a:buChar char="•"/>
                      </a:pPr>
                      <a:r>
                        <a:rPr lang="en-US" sz="1400" dirty="0">
                          <a:latin typeface="News Gothic MT" panose="020B0503020103020203" pitchFamily="34" charset="0"/>
                        </a:rPr>
                        <a:t>Active surveillance</a:t>
                      </a:r>
                    </a:p>
                    <a:p>
                      <a:pPr marL="285750" indent="-285750">
                        <a:buFont typeface="Arial" panose="020B0604020202020204" pitchFamily="34" charset="0"/>
                        <a:buChar char="•"/>
                      </a:pPr>
                      <a:r>
                        <a:rPr lang="en-US" sz="1400" dirty="0" err="1">
                          <a:latin typeface="News Gothic MT" panose="020B0503020103020203" pitchFamily="34" charset="0"/>
                        </a:rPr>
                        <a:t>Axitinib</a:t>
                      </a:r>
                      <a:r>
                        <a:rPr lang="en-US" sz="1400" dirty="0">
                          <a:latin typeface="News Gothic MT" panose="020B0503020103020203" pitchFamily="34" charset="0"/>
                        </a:rPr>
                        <a:t> (category 2B)</a:t>
                      </a:r>
                    </a:p>
                  </a:txBody>
                  <a:tcPr anchor="ctr"/>
                </a:tc>
                <a:extLst>
                  <a:ext uri="{0D108BD9-81ED-4DB2-BD59-A6C34878D82A}">
                    <a16:rowId xmlns:a16="http://schemas.microsoft.com/office/drawing/2014/main" val="2899294744"/>
                  </a:ext>
                </a:extLst>
              </a:tr>
              <a:tr h="415004">
                <a:tc>
                  <a:txBody>
                    <a:bodyPr/>
                    <a:lstStyle/>
                    <a:p>
                      <a:r>
                        <a:rPr lang="en-US" sz="1400">
                          <a:latin typeface="News Gothic MT" panose="020B0503020103020203" pitchFamily="34" charset="0"/>
                        </a:rPr>
                        <a:t>Poor/</a:t>
                      </a:r>
                    </a:p>
                    <a:p>
                      <a:r>
                        <a:rPr lang="en-US" sz="1400">
                          <a:latin typeface="News Gothic MT" panose="020B0503020103020203" pitchFamily="34" charset="0"/>
                        </a:rPr>
                        <a:t>intermediate</a:t>
                      </a:r>
                    </a:p>
                  </a:txBody>
                  <a:tcPr anchor="ctr"/>
                </a:tc>
                <a:tc>
                  <a:txBody>
                    <a:bodyPr/>
                    <a:lstStyle/>
                    <a:p>
                      <a:pPr marL="285750" indent="-285750">
                        <a:buFont typeface="Arial" panose="020B0604020202020204" pitchFamily="34" charset="0"/>
                        <a:buChar char="•"/>
                      </a:pPr>
                      <a:r>
                        <a:rPr lang="en-US" sz="1400" dirty="0" err="1">
                          <a:latin typeface="News Gothic MT" panose="020B0503020103020203" pitchFamily="34" charset="0"/>
                        </a:rPr>
                        <a:t>Axitinib</a:t>
                      </a:r>
                      <a:r>
                        <a:rPr lang="en-US" sz="1400" dirty="0">
                          <a:latin typeface="News Gothic MT" panose="020B0503020103020203" pitchFamily="34" charset="0"/>
                        </a:rPr>
                        <a:t> + pembrolizumab (category 1)</a:t>
                      </a:r>
                    </a:p>
                    <a:p>
                      <a:pPr marL="285750" indent="-285750">
                        <a:buFont typeface="Arial" panose="020B0604020202020204" pitchFamily="34" charset="0"/>
                        <a:buChar char="•"/>
                      </a:pPr>
                      <a:r>
                        <a:rPr lang="en-US" sz="1400" dirty="0" err="1">
                          <a:latin typeface="News Gothic MT" panose="020B0503020103020203" pitchFamily="34" charset="0"/>
                        </a:rPr>
                        <a:t>Cabozantinib</a:t>
                      </a:r>
                      <a:r>
                        <a:rPr lang="en-US" sz="1400" dirty="0">
                          <a:latin typeface="News Gothic MT" panose="020B0503020103020203" pitchFamily="34" charset="0"/>
                        </a:rPr>
                        <a:t> + nivolumab (category 1)</a:t>
                      </a:r>
                    </a:p>
                    <a:p>
                      <a:pPr marL="285750" indent="-285750">
                        <a:buFont typeface="Arial" panose="020B0604020202020204" pitchFamily="34" charset="0"/>
                        <a:buChar char="•"/>
                      </a:pPr>
                      <a:r>
                        <a:rPr lang="en-US" sz="1400" dirty="0">
                          <a:latin typeface="News Gothic MT" panose="020B0503020103020203" pitchFamily="34" charset="0"/>
                        </a:rPr>
                        <a:t>Ipilimumab + nivolumab (category 1)</a:t>
                      </a:r>
                    </a:p>
                    <a:p>
                      <a:pPr marL="285750" indent="-285750">
                        <a:buFont typeface="Arial" panose="020B0604020202020204" pitchFamily="34" charset="0"/>
                        <a:buChar char="•"/>
                      </a:pPr>
                      <a:r>
                        <a:rPr lang="en-US" sz="1400" dirty="0">
                          <a:latin typeface="News Gothic MT" panose="020B0503020103020203" pitchFamily="34" charset="0"/>
                        </a:rPr>
                        <a:t>Lenvatinib + pembrolizumab (category 1)</a:t>
                      </a:r>
                    </a:p>
                    <a:p>
                      <a:pPr marL="285750" indent="-285750">
                        <a:buFont typeface="Arial" panose="020B0604020202020204" pitchFamily="34" charset="0"/>
                        <a:buChar char="•"/>
                      </a:pPr>
                      <a:r>
                        <a:rPr lang="en-US" sz="1400" dirty="0" err="1">
                          <a:latin typeface="News Gothic MT" panose="020B0503020103020203" pitchFamily="34" charset="0"/>
                        </a:rPr>
                        <a:t>Cabozantinib</a:t>
                      </a:r>
                      <a:r>
                        <a:rPr lang="en-US" sz="1400" dirty="0">
                          <a:latin typeface="News Gothic MT" panose="020B0503020103020203" pitchFamily="34" charset="0"/>
                        </a:rPr>
                        <a:t>  </a:t>
                      </a:r>
                    </a:p>
                  </a:txBody>
                  <a:tcPr anchor="ctr"/>
                </a:tc>
                <a:tc>
                  <a:txBody>
                    <a:bodyPr/>
                    <a:lstStyle/>
                    <a:p>
                      <a:pPr marL="285750" indent="-285750">
                        <a:buFont typeface="Arial" panose="020B0604020202020204" pitchFamily="34" charset="0"/>
                        <a:buChar char="•"/>
                      </a:pPr>
                      <a:r>
                        <a:rPr lang="en-US" sz="1400" dirty="0" err="1">
                          <a:latin typeface="News Gothic MT" panose="020B0503020103020203" pitchFamily="34" charset="0"/>
                        </a:rPr>
                        <a:t>Axitinib</a:t>
                      </a:r>
                      <a:r>
                        <a:rPr lang="en-US" sz="1400" dirty="0">
                          <a:latin typeface="News Gothic MT" panose="020B0503020103020203" pitchFamily="34" charset="0"/>
                        </a:rPr>
                        <a:t> + avelumab</a:t>
                      </a:r>
                    </a:p>
                    <a:p>
                      <a:pPr marL="285750" indent="-285750">
                        <a:buFont typeface="Arial" panose="020B0604020202020204" pitchFamily="34" charset="0"/>
                        <a:buChar char="•"/>
                      </a:pPr>
                      <a:r>
                        <a:rPr lang="en-US" sz="1400" dirty="0">
                          <a:latin typeface="News Gothic MT" panose="020B0503020103020203" pitchFamily="34" charset="0"/>
                        </a:rPr>
                        <a:t>Pazopanib</a:t>
                      </a:r>
                    </a:p>
                    <a:p>
                      <a:pPr marL="285750" indent="-285750">
                        <a:buFont typeface="Arial" panose="020B0604020202020204" pitchFamily="34" charset="0"/>
                        <a:buChar char="•"/>
                      </a:pPr>
                      <a:r>
                        <a:rPr lang="en-US" sz="1400" dirty="0">
                          <a:latin typeface="News Gothic MT" panose="020B0503020103020203" pitchFamily="34" charset="0"/>
                        </a:rPr>
                        <a:t>Sunitinib</a:t>
                      </a:r>
                    </a:p>
                  </a:txBody>
                  <a:tcPr anchor="ctr"/>
                </a:tc>
                <a:tc>
                  <a:txBody>
                    <a:bodyPr/>
                    <a:lstStyle/>
                    <a:p>
                      <a:pPr marL="285750" indent="-285750">
                        <a:buFont typeface="Arial" panose="020B0604020202020204" pitchFamily="34" charset="0"/>
                        <a:buChar char="•"/>
                      </a:pPr>
                      <a:r>
                        <a:rPr lang="en-US" sz="1400" dirty="0" err="1">
                          <a:latin typeface="News Gothic MT" panose="020B0503020103020203" pitchFamily="34" charset="0"/>
                        </a:rPr>
                        <a:t>Axitinib</a:t>
                      </a:r>
                      <a:r>
                        <a:rPr lang="en-US" sz="1400" dirty="0">
                          <a:latin typeface="News Gothic MT" panose="020B0503020103020203" pitchFamily="34" charset="0"/>
                        </a:rPr>
                        <a:t> (category 2B)</a:t>
                      </a:r>
                    </a:p>
                  </a:txBody>
                  <a:tcPr anchor="ctr"/>
                </a:tc>
                <a:extLst>
                  <a:ext uri="{0D108BD9-81ED-4DB2-BD59-A6C34878D82A}">
                    <a16:rowId xmlns:a16="http://schemas.microsoft.com/office/drawing/2014/main" val="3381759425"/>
                  </a:ext>
                </a:extLst>
              </a:tr>
            </a:tbl>
          </a:graphicData>
        </a:graphic>
      </p:graphicFrame>
    </p:spTree>
    <p:extLst>
      <p:ext uri="{BB962C8B-B14F-4D97-AF65-F5344CB8AC3E}">
        <p14:creationId xmlns:p14="http://schemas.microsoft.com/office/powerpoint/2010/main" val="711042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E3DC-3979-F44D-03C1-4A86EE44BCAE}"/>
              </a:ext>
            </a:extLst>
          </p:cNvPr>
          <p:cNvSpPr>
            <a:spLocks noGrp="1"/>
          </p:cNvSpPr>
          <p:nvPr>
            <p:ph type="title"/>
          </p:nvPr>
        </p:nvSpPr>
        <p:spPr/>
        <p:txBody>
          <a:bodyPr/>
          <a:lstStyle/>
          <a:p>
            <a:r>
              <a:rPr lang="en-US"/>
              <a:t>NCCN Guidelines: Kidney Cancer (cont.)</a:t>
            </a:r>
          </a:p>
        </p:txBody>
      </p:sp>
      <p:sp>
        <p:nvSpPr>
          <p:cNvPr id="10" name="Text Placeholder 9">
            <a:extLst>
              <a:ext uri="{FF2B5EF4-FFF2-40B4-BE49-F238E27FC236}">
                <a16:creationId xmlns:a16="http://schemas.microsoft.com/office/drawing/2014/main" id="{05571FC7-1AC0-1076-8CE8-37DB323EC39A}"/>
              </a:ext>
            </a:extLst>
          </p:cNvPr>
          <p:cNvSpPr>
            <a:spLocks noGrp="1"/>
          </p:cNvSpPr>
          <p:nvPr>
            <p:ph type="body" sz="quarter" idx="12"/>
          </p:nvPr>
        </p:nvSpPr>
        <p:spPr>
          <a:xfrm>
            <a:off x="193575" y="6575082"/>
            <a:ext cx="782265" cy="153888"/>
          </a:xfrm>
        </p:spPr>
        <p:txBody>
          <a:bodyPr/>
          <a:lstStyle/>
          <a:p>
            <a:r>
              <a:rPr lang="en-US"/>
              <a:t>NCCN, 2024.</a:t>
            </a:r>
          </a:p>
        </p:txBody>
      </p:sp>
      <p:sp>
        <p:nvSpPr>
          <p:cNvPr id="13" name="Text Placeholder 12">
            <a:extLst>
              <a:ext uri="{FF2B5EF4-FFF2-40B4-BE49-F238E27FC236}">
                <a16:creationId xmlns:a16="http://schemas.microsoft.com/office/drawing/2014/main" id="{23DBD53A-E1A2-E383-466D-2300E80F8A1D}"/>
              </a:ext>
            </a:extLst>
          </p:cNvPr>
          <p:cNvSpPr>
            <a:spLocks noGrp="1"/>
          </p:cNvSpPr>
          <p:nvPr>
            <p:ph type="body" sz="quarter" idx="14"/>
          </p:nvPr>
        </p:nvSpPr>
        <p:spPr/>
        <p:txBody>
          <a:bodyPr/>
          <a:lstStyle/>
          <a:p>
            <a:r>
              <a:rPr lang="en-US"/>
              <a:t>Systemic Therapy for Stage IV Disease or Relapse</a:t>
            </a:r>
          </a:p>
        </p:txBody>
      </p:sp>
      <p:graphicFrame>
        <p:nvGraphicFramePr>
          <p:cNvPr id="3" name="Table 7">
            <a:extLst>
              <a:ext uri="{FF2B5EF4-FFF2-40B4-BE49-F238E27FC236}">
                <a16:creationId xmlns:a16="http://schemas.microsoft.com/office/drawing/2014/main" id="{7893ACDE-492A-97E1-9F30-EAABBF8010F0}"/>
              </a:ext>
            </a:extLst>
          </p:cNvPr>
          <p:cNvGraphicFramePr>
            <a:graphicFrameLocks noGrp="1"/>
          </p:cNvGraphicFramePr>
          <p:nvPr>
            <p:extLst>
              <p:ext uri="{D42A27DB-BD31-4B8C-83A1-F6EECF244321}">
                <p14:modId xmlns:p14="http://schemas.microsoft.com/office/powerpoint/2010/main" val="2856714392"/>
              </p:ext>
            </p:extLst>
          </p:nvPr>
        </p:nvGraphicFramePr>
        <p:xfrm>
          <a:off x="1059877" y="1516078"/>
          <a:ext cx="10099180" cy="4274820"/>
        </p:xfrm>
        <a:graphic>
          <a:graphicData uri="http://schemas.openxmlformats.org/drawingml/2006/table">
            <a:tbl>
              <a:tblPr firstRow="1" bandRow="1">
                <a:tableStyleId>{5C22544A-7EE6-4342-B048-85BDC9FD1C3A}</a:tableStyleId>
              </a:tblPr>
              <a:tblGrid>
                <a:gridCol w="2233748">
                  <a:extLst>
                    <a:ext uri="{9D8B030D-6E8A-4147-A177-3AD203B41FA5}">
                      <a16:colId xmlns:a16="http://schemas.microsoft.com/office/drawing/2014/main" val="1228114337"/>
                    </a:ext>
                  </a:extLst>
                </a:gridCol>
                <a:gridCol w="1810995">
                  <a:extLst>
                    <a:ext uri="{9D8B030D-6E8A-4147-A177-3AD203B41FA5}">
                      <a16:colId xmlns:a16="http://schemas.microsoft.com/office/drawing/2014/main" val="2885943954"/>
                    </a:ext>
                  </a:extLst>
                </a:gridCol>
                <a:gridCol w="2909455">
                  <a:extLst>
                    <a:ext uri="{9D8B030D-6E8A-4147-A177-3AD203B41FA5}">
                      <a16:colId xmlns:a16="http://schemas.microsoft.com/office/drawing/2014/main" val="157391663"/>
                    </a:ext>
                  </a:extLst>
                </a:gridCol>
                <a:gridCol w="3144982">
                  <a:extLst>
                    <a:ext uri="{9D8B030D-6E8A-4147-A177-3AD203B41FA5}">
                      <a16:colId xmlns:a16="http://schemas.microsoft.com/office/drawing/2014/main" val="448585925"/>
                    </a:ext>
                  </a:extLst>
                </a:gridCol>
              </a:tblGrid>
              <a:tr h="165963">
                <a:tc gridSpan="4">
                  <a:txBody>
                    <a:bodyPr/>
                    <a:lstStyle/>
                    <a:p>
                      <a:pPr algn="ctr"/>
                      <a:r>
                        <a:rPr lang="en-US" sz="1350" dirty="0">
                          <a:latin typeface="News Gothic MT" panose="020B0503020103020203" pitchFamily="34" charset="0"/>
                        </a:rPr>
                        <a:t>Subsequent Therapy for Clear Cell Histology</a:t>
                      </a:r>
                    </a:p>
                  </a:txBody>
                  <a:tcPr anchor="ctr">
                    <a:solidFill>
                      <a:srgbClr val="568E1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0661162"/>
                  </a:ext>
                </a:extLst>
              </a:tr>
              <a:tr h="280861">
                <a:tc>
                  <a:txBody>
                    <a:bodyPr/>
                    <a:lstStyle/>
                    <a:p>
                      <a:r>
                        <a:rPr lang="en-US" sz="1350" b="1">
                          <a:solidFill>
                            <a:schemeClr val="bg1"/>
                          </a:solidFill>
                          <a:latin typeface="News Gothic MT" panose="020B0503020103020203" pitchFamily="34" charset="0"/>
                        </a:rPr>
                        <a:t>IO therapy history status</a:t>
                      </a:r>
                    </a:p>
                  </a:txBody>
                  <a:tcPr anchor="ctr">
                    <a:solidFill>
                      <a:srgbClr val="568E14"/>
                    </a:solidFill>
                  </a:tcPr>
                </a:tc>
                <a:tc>
                  <a:txBody>
                    <a:bodyPr/>
                    <a:lstStyle/>
                    <a:p>
                      <a:pPr algn="ctr"/>
                      <a:r>
                        <a:rPr lang="en-US" sz="1350" b="1">
                          <a:solidFill>
                            <a:schemeClr val="bg1"/>
                          </a:solidFill>
                          <a:latin typeface="News Gothic MT" panose="020B0503020103020203" pitchFamily="34" charset="0"/>
                        </a:rPr>
                        <a:t>Preferred regimens</a:t>
                      </a:r>
                    </a:p>
                  </a:txBody>
                  <a:tcPr anchor="ctr">
                    <a:solidFill>
                      <a:srgbClr val="568E14"/>
                    </a:solidFill>
                  </a:tcPr>
                </a:tc>
                <a:tc>
                  <a:txBody>
                    <a:bodyPr/>
                    <a:lstStyle/>
                    <a:p>
                      <a:pPr algn="ctr"/>
                      <a:r>
                        <a:rPr lang="en-US" sz="1350" b="1">
                          <a:solidFill>
                            <a:schemeClr val="bg1"/>
                          </a:solidFill>
                          <a:latin typeface="News Gothic MT" panose="020B0503020103020203" pitchFamily="34" charset="0"/>
                        </a:rPr>
                        <a:t>Other recommended regimens</a:t>
                      </a:r>
                    </a:p>
                  </a:txBody>
                  <a:tcPr anchor="ctr">
                    <a:solidFill>
                      <a:srgbClr val="568E14"/>
                    </a:solidFill>
                  </a:tcPr>
                </a:tc>
                <a:tc>
                  <a:txBody>
                    <a:bodyPr/>
                    <a:lstStyle/>
                    <a:p>
                      <a:pPr algn="ctr"/>
                      <a:r>
                        <a:rPr lang="en-US" sz="1350" b="1" dirty="0">
                          <a:solidFill>
                            <a:schemeClr val="bg1"/>
                          </a:solidFill>
                          <a:latin typeface="News Gothic MT" panose="020B0503020103020203" pitchFamily="34" charset="0"/>
                        </a:rPr>
                        <a:t>Useful in certain circumstances</a:t>
                      </a:r>
                    </a:p>
                  </a:txBody>
                  <a:tcPr anchor="ctr">
                    <a:solidFill>
                      <a:srgbClr val="568E14"/>
                    </a:solidFill>
                  </a:tcPr>
                </a:tc>
                <a:extLst>
                  <a:ext uri="{0D108BD9-81ED-4DB2-BD59-A6C34878D82A}">
                    <a16:rowId xmlns:a16="http://schemas.microsoft.com/office/drawing/2014/main" val="2882851287"/>
                  </a:ext>
                </a:extLst>
              </a:tr>
              <a:tr h="970247">
                <a:tc>
                  <a:txBody>
                    <a:bodyPr/>
                    <a:lstStyle/>
                    <a:p>
                      <a:r>
                        <a:rPr lang="en-US" sz="1350">
                          <a:latin typeface="News Gothic MT" panose="020B0503020103020203" pitchFamily="34" charset="0"/>
                        </a:rPr>
                        <a:t>IO therapy–naive</a:t>
                      </a:r>
                    </a:p>
                  </a:txBody>
                  <a:tcPr anchor="ctr"/>
                </a:tc>
                <a:tc>
                  <a:txBody>
                    <a:bodyPr/>
                    <a:lstStyle/>
                    <a:p>
                      <a:pPr marL="285750" indent="-285750">
                        <a:buFont typeface="Arial" panose="020B0604020202020204" pitchFamily="34" charset="0"/>
                        <a:buChar char="•"/>
                      </a:pPr>
                      <a:r>
                        <a:rPr lang="en-US" sz="1350">
                          <a:latin typeface="News Gothic MT" panose="020B0503020103020203" pitchFamily="34" charset="0"/>
                        </a:rPr>
                        <a:t>None</a:t>
                      </a:r>
                    </a:p>
                  </a:txBody>
                  <a:tcPr anchor="ctr"/>
                </a:tc>
                <a:tc>
                  <a:txBody>
                    <a:bodyPr/>
                    <a:lstStyle/>
                    <a:p>
                      <a:pPr marL="285750" indent="-285750">
                        <a:buFont typeface="Arial" panose="020B0604020202020204" pitchFamily="34" charset="0"/>
                        <a:buChar char="•"/>
                      </a:pPr>
                      <a:r>
                        <a:rPr lang="en-US" sz="1350" dirty="0" err="1">
                          <a:latin typeface="News Gothic MT" panose="020B0503020103020203" pitchFamily="34" charset="0"/>
                        </a:rPr>
                        <a:t>Axitinib</a:t>
                      </a:r>
                      <a:r>
                        <a:rPr lang="en-US" sz="1350" dirty="0">
                          <a:latin typeface="News Gothic MT" panose="020B0503020103020203" pitchFamily="34" charset="0"/>
                        </a:rPr>
                        <a:t> + pembrolizumab</a:t>
                      </a:r>
                    </a:p>
                    <a:p>
                      <a:pPr marL="285750" indent="-285750">
                        <a:buFont typeface="Arial" panose="020B0604020202020204" pitchFamily="34" charset="0"/>
                        <a:buChar char="•"/>
                      </a:pPr>
                      <a:r>
                        <a:rPr lang="en-US" sz="1350" dirty="0" err="1">
                          <a:latin typeface="News Gothic MT" panose="020B0503020103020203" pitchFamily="34" charset="0"/>
                        </a:rPr>
                        <a:t>Cabozantinib</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err="1">
                          <a:latin typeface="News Gothic MT" panose="020B0503020103020203" pitchFamily="34" charset="0"/>
                        </a:rPr>
                        <a:t>Cabozantinib</a:t>
                      </a:r>
                      <a:r>
                        <a:rPr lang="en-US" sz="1350" dirty="0">
                          <a:latin typeface="News Gothic MT" panose="020B0503020103020203" pitchFamily="34" charset="0"/>
                        </a:rPr>
                        <a:t> + nivolumab</a:t>
                      </a:r>
                    </a:p>
                    <a:p>
                      <a:pPr marL="285750" indent="-285750">
                        <a:buFont typeface="Arial" panose="020B0604020202020204" pitchFamily="34" charset="0"/>
                        <a:buChar char="•"/>
                      </a:pPr>
                      <a:r>
                        <a:rPr lang="en-US" sz="1350" dirty="0" err="1">
                          <a:latin typeface="News Gothic MT" panose="020B0503020103020203" pitchFamily="34" charset="0"/>
                        </a:rPr>
                        <a:t>Everolimus</a:t>
                      </a:r>
                      <a:r>
                        <a:rPr lang="en-US" sz="1350" dirty="0">
                          <a:latin typeface="News Gothic MT" panose="020B0503020103020203" pitchFamily="34" charset="0"/>
                        </a:rPr>
                        <a:t> + </a:t>
                      </a:r>
                      <a:r>
                        <a:rPr lang="en-US" sz="1350" dirty="0" err="1">
                          <a:latin typeface="News Gothic MT" panose="020B0503020103020203" pitchFamily="34" charset="0"/>
                        </a:rPr>
                        <a:t>lenvatinib</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a:latin typeface="News Gothic MT" panose="020B0503020103020203" pitchFamily="34" charset="0"/>
                        </a:rPr>
                        <a:t>Ipilimumab + nivolumab</a:t>
                      </a:r>
                    </a:p>
                    <a:p>
                      <a:pPr marL="285750" indent="-285750">
                        <a:buFont typeface="Arial" panose="020B0604020202020204" pitchFamily="34" charset="0"/>
                        <a:buChar char="•"/>
                      </a:pPr>
                      <a:r>
                        <a:rPr lang="en-US" sz="1350" dirty="0">
                          <a:latin typeface="News Gothic MT" panose="020B0503020103020203" pitchFamily="34" charset="0"/>
                        </a:rPr>
                        <a:t>Lenvatinib + pembrolizumab</a:t>
                      </a:r>
                    </a:p>
                    <a:p>
                      <a:pPr marL="285750" indent="-285750">
                        <a:buFont typeface="Arial" panose="020B0604020202020204" pitchFamily="34" charset="0"/>
                        <a:buChar char="•"/>
                      </a:pPr>
                      <a:r>
                        <a:rPr lang="en-US" sz="1350" dirty="0">
                          <a:latin typeface="News Gothic MT" panose="020B0503020103020203" pitchFamily="34" charset="0"/>
                        </a:rPr>
                        <a:t>Nivolumab</a:t>
                      </a:r>
                    </a:p>
                  </a:txBody>
                  <a:tcPr anchor="ctr"/>
                </a:tc>
                <a:tc>
                  <a:txBody>
                    <a:bodyPr/>
                    <a:lstStyle/>
                    <a:p>
                      <a:pPr marL="285750" indent="-285750">
                        <a:buFont typeface="Arial" panose="020B0604020202020204" pitchFamily="34" charset="0"/>
                        <a:buChar char="•"/>
                      </a:pPr>
                      <a:r>
                        <a:rPr lang="en-US" sz="1350" dirty="0" err="1">
                          <a:latin typeface="News Gothic MT" panose="020B0503020103020203" pitchFamily="34" charset="0"/>
                        </a:rPr>
                        <a:t>Axitinib</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err="1">
                          <a:latin typeface="News Gothic MT" panose="020B0503020103020203" pitchFamily="34" charset="0"/>
                        </a:rPr>
                        <a:t>Everolimus</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a:latin typeface="News Gothic MT" panose="020B0503020103020203" pitchFamily="34" charset="0"/>
                        </a:rPr>
                        <a:t>Pazopanib</a:t>
                      </a:r>
                    </a:p>
                    <a:p>
                      <a:pPr marL="285750" indent="-285750">
                        <a:buFont typeface="Arial" panose="020B0604020202020204" pitchFamily="34" charset="0"/>
                        <a:buChar char="•"/>
                      </a:pPr>
                      <a:r>
                        <a:rPr lang="en-US" sz="1350" dirty="0">
                          <a:latin typeface="News Gothic MT" panose="020B0503020103020203" pitchFamily="34" charset="0"/>
                        </a:rPr>
                        <a:t>Sunitinib</a:t>
                      </a:r>
                    </a:p>
                    <a:p>
                      <a:pPr marL="285750" indent="-285750">
                        <a:buFont typeface="Arial" panose="020B0604020202020204" pitchFamily="34" charset="0"/>
                        <a:buChar char="•"/>
                      </a:pPr>
                      <a:r>
                        <a:rPr lang="en-US" sz="1350" dirty="0">
                          <a:latin typeface="News Gothic MT" panose="020B0503020103020203" pitchFamily="34" charset="0"/>
                        </a:rPr>
                        <a:t>Tivozanib</a:t>
                      </a:r>
                    </a:p>
                    <a:p>
                      <a:pPr marL="285750" indent="-285750">
                        <a:buFont typeface="Arial" panose="020B0604020202020204" pitchFamily="34" charset="0"/>
                        <a:buChar char="•"/>
                      </a:pPr>
                      <a:r>
                        <a:rPr lang="en-US" sz="1350" dirty="0" err="1">
                          <a:latin typeface="News Gothic MT" panose="020B0503020103020203" pitchFamily="34" charset="0"/>
                        </a:rPr>
                        <a:t>Belzutifan</a:t>
                      </a:r>
                      <a:r>
                        <a:rPr lang="en-US" sz="1350" dirty="0">
                          <a:latin typeface="News Gothic MT" panose="020B0503020103020203" pitchFamily="34" charset="0"/>
                        </a:rPr>
                        <a:t> (category 2B)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a:latin typeface="News Gothic MT" panose="020B0503020103020203" pitchFamily="34" charset="0"/>
                        </a:rPr>
                        <a:t>Bevacizumab (category 2B)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err="1">
                          <a:latin typeface="News Gothic MT" panose="020B0503020103020203" pitchFamily="34" charset="0"/>
                        </a:rPr>
                        <a:t>Axitinib</a:t>
                      </a:r>
                      <a:r>
                        <a:rPr lang="en-US" sz="1350" dirty="0">
                          <a:latin typeface="News Gothic MT" panose="020B0503020103020203" pitchFamily="34" charset="0"/>
                        </a:rPr>
                        <a:t> + avelumab (category 3)</a:t>
                      </a:r>
                    </a:p>
                  </a:txBody>
                  <a:tcPr anchor="ctr"/>
                </a:tc>
                <a:extLst>
                  <a:ext uri="{0D108BD9-81ED-4DB2-BD59-A6C34878D82A}">
                    <a16:rowId xmlns:a16="http://schemas.microsoft.com/office/drawing/2014/main" val="2899294744"/>
                  </a:ext>
                </a:extLst>
              </a:tr>
              <a:tr h="1085145">
                <a:tc>
                  <a:txBody>
                    <a:bodyPr/>
                    <a:lstStyle/>
                    <a:p>
                      <a:r>
                        <a:rPr lang="en-US" sz="1350">
                          <a:latin typeface="News Gothic MT" panose="020B0503020103020203" pitchFamily="34" charset="0"/>
                        </a:rPr>
                        <a:t>Prior IO therapy</a:t>
                      </a:r>
                    </a:p>
                  </a:txBody>
                  <a:tcPr anchor="ctr"/>
                </a:tc>
                <a:tc>
                  <a:txBody>
                    <a:bodyPr/>
                    <a:lstStyle/>
                    <a:p>
                      <a:pPr marL="285750" indent="-285750">
                        <a:buFont typeface="Arial" panose="020B0604020202020204" pitchFamily="34" charset="0"/>
                        <a:buChar char="•"/>
                      </a:pPr>
                      <a:r>
                        <a:rPr lang="en-US" sz="1350">
                          <a:latin typeface="News Gothic MT" panose="020B0503020103020203" pitchFamily="34" charset="0"/>
                        </a:rPr>
                        <a:t>None</a:t>
                      </a:r>
                    </a:p>
                  </a:txBody>
                  <a:tcPr anchor="ctr"/>
                </a:tc>
                <a:tc>
                  <a:txBody>
                    <a:bodyPr/>
                    <a:lstStyle/>
                    <a:p>
                      <a:pPr marL="285750" indent="-285750">
                        <a:buFont typeface="Arial" panose="020B0604020202020204" pitchFamily="34" charset="0"/>
                        <a:buChar char="•"/>
                      </a:pPr>
                      <a:r>
                        <a:rPr lang="en-US" sz="1350" dirty="0" err="1">
                          <a:latin typeface="News Gothic MT" panose="020B0503020103020203" pitchFamily="34" charset="0"/>
                        </a:rPr>
                        <a:t>Axitinib</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err="1">
                          <a:latin typeface="News Gothic MT" panose="020B0503020103020203" pitchFamily="34" charset="0"/>
                        </a:rPr>
                        <a:t>Belzutifan</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err="1">
                          <a:latin typeface="News Gothic MT" panose="020B0503020103020203" pitchFamily="34" charset="0"/>
                        </a:rPr>
                        <a:t>Cabozantinib</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err="1">
                          <a:latin typeface="News Gothic MT" panose="020B0503020103020203" pitchFamily="34" charset="0"/>
                        </a:rPr>
                        <a:t>Everolimus</a:t>
                      </a:r>
                      <a:r>
                        <a:rPr lang="en-US" sz="1350" dirty="0">
                          <a:latin typeface="News Gothic MT" panose="020B0503020103020203" pitchFamily="34" charset="0"/>
                        </a:rPr>
                        <a:t> + </a:t>
                      </a:r>
                      <a:r>
                        <a:rPr lang="en-US" sz="1350" dirty="0" err="1">
                          <a:latin typeface="News Gothic MT" panose="020B0503020103020203" pitchFamily="34" charset="0"/>
                        </a:rPr>
                        <a:t>lenvatinib</a:t>
                      </a:r>
                      <a:endParaRPr lang="en-US" sz="1350" dirty="0">
                        <a:latin typeface="News Gothic MT" panose="020B0503020103020203" pitchFamily="34" charset="0"/>
                      </a:endParaRPr>
                    </a:p>
                    <a:p>
                      <a:pPr marL="285750" indent="-285750">
                        <a:buFont typeface="Arial" panose="020B0604020202020204" pitchFamily="34" charset="0"/>
                        <a:buChar char="•"/>
                      </a:pPr>
                      <a:r>
                        <a:rPr lang="en-US" sz="1350" dirty="0">
                          <a:latin typeface="News Gothic MT" panose="020B0503020103020203" pitchFamily="34" charset="0"/>
                        </a:rPr>
                        <a:t>Tivozanib</a:t>
                      </a:r>
                    </a:p>
                  </a:txBody>
                  <a:tcPr anchor="ctr"/>
                </a:tc>
                <a:tc>
                  <a:txBody>
                    <a:bodyPr/>
                    <a:lstStyle/>
                    <a:p>
                      <a:pPr marL="285750" indent="-285750">
                        <a:buFont typeface="Arial" panose="020B0604020202020204" pitchFamily="34" charset="0"/>
                        <a:buChar char="•"/>
                      </a:pPr>
                      <a:r>
                        <a:rPr lang="en-US" sz="1350" dirty="0">
                          <a:latin typeface="News Gothic MT" panose="020B0503020103020203" pitchFamily="34" charset="0"/>
                        </a:rPr>
                        <a:t>Axitinib + pembrolizumab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a:latin typeface="News Gothic MT" panose="020B0503020103020203" pitchFamily="34" charset="0"/>
                        </a:rPr>
                        <a:t>Cabozantinib + nivolumab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a:latin typeface="News Gothic MT" panose="020B0503020103020203" pitchFamily="34" charset="0"/>
                        </a:rPr>
                        <a:t>Everolimus</a:t>
                      </a:r>
                    </a:p>
                    <a:p>
                      <a:pPr marL="285750" indent="-285750">
                        <a:buFont typeface="Arial" panose="020B0604020202020204" pitchFamily="34" charset="0"/>
                        <a:buChar char="•"/>
                      </a:pPr>
                      <a:r>
                        <a:rPr lang="en-US" sz="1350" dirty="0">
                          <a:latin typeface="News Gothic MT" panose="020B0503020103020203" pitchFamily="34" charset="0"/>
                        </a:rPr>
                        <a:t>Ipilimumab + nivolumab</a:t>
                      </a:r>
                    </a:p>
                    <a:p>
                      <a:pPr marL="285750" indent="-285750">
                        <a:buFont typeface="Arial" panose="020B0604020202020204" pitchFamily="34" charset="0"/>
                        <a:buChar char="•"/>
                      </a:pPr>
                      <a:r>
                        <a:rPr lang="en-US" sz="1350" dirty="0">
                          <a:latin typeface="News Gothic MT" panose="020B0503020103020203" pitchFamily="34" charset="0"/>
                        </a:rPr>
                        <a:t>Lenvatinib + pembrolizumab</a:t>
                      </a:r>
                    </a:p>
                    <a:p>
                      <a:pPr marL="285750" indent="-285750">
                        <a:buFont typeface="Arial" panose="020B0604020202020204" pitchFamily="34" charset="0"/>
                        <a:buChar char="•"/>
                      </a:pPr>
                      <a:r>
                        <a:rPr lang="en-US" sz="1350" dirty="0">
                          <a:latin typeface="News Gothic MT" panose="020B0503020103020203" pitchFamily="34" charset="0"/>
                        </a:rPr>
                        <a:t>Pazopanib</a:t>
                      </a:r>
                    </a:p>
                    <a:p>
                      <a:pPr marL="285750" indent="-285750">
                        <a:buFont typeface="Arial" panose="020B0604020202020204" pitchFamily="34" charset="0"/>
                        <a:buChar char="•"/>
                      </a:pPr>
                      <a:r>
                        <a:rPr lang="en-US" sz="1350" dirty="0">
                          <a:latin typeface="News Gothic MT" panose="020B0503020103020203" pitchFamily="34" charset="0"/>
                        </a:rPr>
                        <a:t>Sunitinib</a:t>
                      </a:r>
                    </a:p>
                    <a:p>
                      <a:pPr marL="285750" indent="-285750">
                        <a:buFont typeface="Arial" panose="020B0604020202020204" pitchFamily="34" charset="0"/>
                        <a:buChar char="•"/>
                      </a:pPr>
                      <a:r>
                        <a:rPr lang="en-US" sz="1350" dirty="0">
                          <a:latin typeface="News Gothic MT" panose="020B0503020103020203" pitchFamily="34" charset="0"/>
                        </a:rPr>
                        <a:t>Bevacizumab (category 2B)</a:t>
                      </a:r>
                    </a:p>
                    <a:p>
                      <a:pPr marL="285750" indent="-285750">
                        <a:buFont typeface="Arial" panose="020B0604020202020204" pitchFamily="34" charset="0"/>
                        <a:buChar char="•"/>
                      </a:pPr>
                      <a:r>
                        <a:rPr lang="en-US" sz="1350" dirty="0">
                          <a:latin typeface="News Gothic MT" panose="020B0503020103020203" pitchFamily="34" charset="0"/>
                        </a:rPr>
                        <a:t>Axitinib + avelumab (category 3)</a:t>
                      </a:r>
                    </a:p>
                  </a:txBody>
                  <a:tcPr anchor="ctr"/>
                </a:tc>
                <a:extLst>
                  <a:ext uri="{0D108BD9-81ED-4DB2-BD59-A6C34878D82A}">
                    <a16:rowId xmlns:a16="http://schemas.microsoft.com/office/drawing/2014/main" val="3381759425"/>
                  </a:ext>
                </a:extLst>
              </a:tr>
            </a:tbl>
          </a:graphicData>
        </a:graphic>
      </p:graphicFrame>
    </p:spTree>
    <p:extLst>
      <p:ext uri="{BB962C8B-B14F-4D97-AF65-F5344CB8AC3E}">
        <p14:creationId xmlns:p14="http://schemas.microsoft.com/office/powerpoint/2010/main" val="1965262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3E9838-504C-CA7A-6C26-69FD3B4A44D1}"/>
              </a:ext>
            </a:extLst>
          </p:cNvPr>
          <p:cNvSpPr>
            <a:spLocks noGrp="1"/>
          </p:cNvSpPr>
          <p:nvPr>
            <p:ph type="body" sz="quarter" idx="12"/>
          </p:nvPr>
        </p:nvSpPr>
        <p:spPr>
          <a:xfrm>
            <a:off x="193575" y="6421193"/>
            <a:ext cx="6751848" cy="307777"/>
          </a:xfrm>
        </p:spPr>
        <p:txBody>
          <a:bodyPr/>
          <a:lstStyle/>
          <a:p>
            <a:r>
              <a:rPr lang="en-US"/>
              <a:t>PFS = progression-free survival; HR = hazard ratio; ORR = overall response rate; CR = complete response. </a:t>
            </a:r>
          </a:p>
          <a:p>
            <a:r>
              <a:rPr lang="en-US"/>
              <a:t>NCCN, 2024; Choueiri et al, 2018; Motzer et al, 2018; Rini et al, 2019; Choueiri et al, 2021; Motzer et al, 2021.  </a:t>
            </a:r>
          </a:p>
        </p:txBody>
      </p:sp>
      <p:graphicFrame>
        <p:nvGraphicFramePr>
          <p:cNvPr id="4" name="Table 3">
            <a:extLst>
              <a:ext uri="{FF2B5EF4-FFF2-40B4-BE49-F238E27FC236}">
                <a16:creationId xmlns:a16="http://schemas.microsoft.com/office/drawing/2014/main" id="{797E445C-0AF1-5DC7-EC4D-B8EF1DA98ED6}"/>
              </a:ext>
            </a:extLst>
          </p:cNvPr>
          <p:cNvGraphicFramePr>
            <a:graphicFrameLocks noGrp="1"/>
          </p:cNvGraphicFramePr>
          <p:nvPr>
            <p:extLst>
              <p:ext uri="{D42A27DB-BD31-4B8C-83A1-F6EECF244321}">
                <p14:modId xmlns:p14="http://schemas.microsoft.com/office/powerpoint/2010/main" val="1705116827"/>
              </p:ext>
            </p:extLst>
          </p:nvPr>
        </p:nvGraphicFramePr>
        <p:xfrm>
          <a:off x="387227" y="1491987"/>
          <a:ext cx="11417545" cy="3459480"/>
        </p:xfrm>
        <a:graphic>
          <a:graphicData uri="http://schemas.openxmlformats.org/drawingml/2006/table">
            <a:tbl>
              <a:tblPr firstRow="1" bandRow="1">
                <a:tableStyleId>{5C22544A-7EE6-4342-B048-85BDC9FD1C3A}</a:tableStyleId>
              </a:tblPr>
              <a:tblGrid>
                <a:gridCol w="1215453">
                  <a:extLst>
                    <a:ext uri="{9D8B030D-6E8A-4147-A177-3AD203B41FA5}">
                      <a16:colId xmlns:a16="http://schemas.microsoft.com/office/drawing/2014/main" val="1341364050"/>
                    </a:ext>
                  </a:extLst>
                </a:gridCol>
                <a:gridCol w="1571594">
                  <a:extLst>
                    <a:ext uri="{9D8B030D-6E8A-4147-A177-3AD203B41FA5}">
                      <a16:colId xmlns:a16="http://schemas.microsoft.com/office/drawing/2014/main" val="3406791974"/>
                    </a:ext>
                  </a:extLst>
                </a:gridCol>
                <a:gridCol w="2049148">
                  <a:extLst>
                    <a:ext uri="{9D8B030D-6E8A-4147-A177-3AD203B41FA5}">
                      <a16:colId xmlns:a16="http://schemas.microsoft.com/office/drawing/2014/main" val="3946552219"/>
                    </a:ext>
                  </a:extLst>
                </a:gridCol>
                <a:gridCol w="2113853">
                  <a:extLst>
                    <a:ext uri="{9D8B030D-6E8A-4147-A177-3AD203B41FA5}">
                      <a16:colId xmlns:a16="http://schemas.microsoft.com/office/drawing/2014/main" val="2358810683"/>
                    </a:ext>
                  </a:extLst>
                </a:gridCol>
                <a:gridCol w="2155371">
                  <a:extLst>
                    <a:ext uri="{9D8B030D-6E8A-4147-A177-3AD203B41FA5}">
                      <a16:colId xmlns:a16="http://schemas.microsoft.com/office/drawing/2014/main" val="280681588"/>
                    </a:ext>
                  </a:extLst>
                </a:gridCol>
                <a:gridCol w="2312126">
                  <a:extLst>
                    <a:ext uri="{9D8B030D-6E8A-4147-A177-3AD203B41FA5}">
                      <a16:colId xmlns:a16="http://schemas.microsoft.com/office/drawing/2014/main" val="4226034642"/>
                    </a:ext>
                  </a:extLst>
                </a:gridCol>
              </a:tblGrid>
              <a:tr h="261831">
                <a:tc>
                  <a:txBody>
                    <a:bodyPr/>
                    <a:lstStyle/>
                    <a:p>
                      <a:pPr algn="ctr"/>
                      <a:endParaRPr lang="en-US" sz="1300" dirty="0">
                        <a:latin typeface="News Gothic MT" panose="020B0503020103020203" pitchFamily="34" charset="0"/>
                      </a:endParaRPr>
                    </a:p>
                  </a:txBody>
                  <a:tcPr anchor="ctr"/>
                </a:tc>
                <a:tc>
                  <a:txBody>
                    <a:bodyPr/>
                    <a:lstStyle/>
                    <a:p>
                      <a:pPr algn="ctr"/>
                      <a:r>
                        <a:rPr lang="en-US" sz="1300">
                          <a:latin typeface="News Gothic MT" panose="020B0503020103020203" pitchFamily="34" charset="0"/>
                        </a:rPr>
                        <a:t>TKI</a:t>
                      </a:r>
                    </a:p>
                  </a:txBody>
                  <a:tcPr anchor="ctr">
                    <a:solidFill>
                      <a:schemeClr val="accent5"/>
                    </a:solidFill>
                  </a:tcPr>
                </a:tc>
                <a:tc>
                  <a:txBody>
                    <a:bodyPr/>
                    <a:lstStyle/>
                    <a:p>
                      <a:pPr algn="ctr"/>
                      <a:r>
                        <a:rPr lang="en-US" sz="1300">
                          <a:latin typeface="News Gothic MT" panose="020B0503020103020203" pitchFamily="34" charset="0"/>
                        </a:rPr>
                        <a:t>IO/IO</a:t>
                      </a:r>
                    </a:p>
                  </a:txBody>
                  <a:tcPr anchor="ctr">
                    <a:solidFill>
                      <a:schemeClr val="accent3"/>
                    </a:solidFill>
                  </a:tcPr>
                </a:tc>
                <a:tc gridSpan="3">
                  <a:txBody>
                    <a:bodyPr/>
                    <a:lstStyle/>
                    <a:p>
                      <a:pPr algn="ctr"/>
                      <a:r>
                        <a:rPr lang="en-US" sz="1300">
                          <a:latin typeface="News Gothic MT" panose="020B0503020103020203" pitchFamily="34" charset="0"/>
                        </a:rPr>
                        <a:t>IO/TKI</a:t>
                      </a:r>
                    </a:p>
                  </a:txBody>
                  <a:tcPr anchor="ctr">
                    <a:solidFill>
                      <a:schemeClr val="accent4"/>
                    </a:solidFill>
                  </a:tcPr>
                </a:tc>
                <a:tc hMerge="1">
                  <a:txBody>
                    <a:bodyPr/>
                    <a:lstStyle/>
                    <a:p>
                      <a:endParaRPr lang="en-US" sz="1200">
                        <a:latin typeface="News Gothic MT" panose="020B0503020103020203" pitchFamily="34" charset="0"/>
                      </a:endParaRPr>
                    </a:p>
                  </a:txBody>
                  <a:tcPr/>
                </a:tc>
                <a:tc hMerge="1">
                  <a:txBody>
                    <a:bodyPr/>
                    <a:lstStyle/>
                    <a:p>
                      <a:endParaRPr lang="en-US" sz="1200">
                        <a:latin typeface="News Gothic MT" panose="020B0503020103020203" pitchFamily="34" charset="0"/>
                      </a:endParaRPr>
                    </a:p>
                  </a:txBody>
                  <a:tcPr/>
                </a:tc>
                <a:extLst>
                  <a:ext uri="{0D108BD9-81ED-4DB2-BD59-A6C34878D82A}">
                    <a16:rowId xmlns:a16="http://schemas.microsoft.com/office/drawing/2014/main" val="2363902019"/>
                  </a:ext>
                </a:extLst>
              </a:tr>
              <a:tr h="370840">
                <a:tc>
                  <a:txBody>
                    <a:bodyPr/>
                    <a:lstStyle/>
                    <a:p>
                      <a:endParaRPr lang="en-US" sz="1300">
                        <a:latin typeface="News Gothic MT" panose="020B0503020103020203" pitchFamily="34" charset="0"/>
                      </a:endParaRPr>
                    </a:p>
                  </a:txBody>
                  <a:tcPr anchor="ctr"/>
                </a:tc>
                <a:tc>
                  <a:txBody>
                    <a:bodyPr/>
                    <a:lstStyle/>
                    <a:p>
                      <a:pPr algn="ctr"/>
                      <a:r>
                        <a:rPr lang="en-US" sz="1300" b="1">
                          <a:latin typeface="News Gothic MT" panose="020B0503020103020203" pitchFamily="34" charset="0"/>
                        </a:rPr>
                        <a:t>CABOSUN</a:t>
                      </a:r>
                    </a:p>
                    <a:p>
                      <a:pPr algn="ctr"/>
                      <a:r>
                        <a:rPr lang="en-US" sz="1300" b="0">
                          <a:latin typeface="News Gothic MT" panose="020B0503020103020203" pitchFamily="34" charset="0"/>
                        </a:rPr>
                        <a:t>Cabozantinib</a:t>
                      </a:r>
                    </a:p>
                    <a:p>
                      <a:pPr algn="ctr"/>
                      <a:r>
                        <a:rPr lang="en-US" sz="1300" b="0">
                          <a:latin typeface="News Gothic MT" panose="020B0503020103020203" pitchFamily="34" charset="0"/>
                        </a:rPr>
                        <a:t>n=79</a:t>
                      </a:r>
                    </a:p>
                    <a:p>
                      <a:pPr algn="ctr"/>
                      <a:r>
                        <a:rPr lang="en-US" sz="1300" b="0">
                          <a:latin typeface="News Gothic MT" panose="020B0503020103020203" pitchFamily="34" charset="0"/>
                        </a:rPr>
                        <a:t>vs sunitinib</a:t>
                      </a:r>
                    </a:p>
                  </a:txBody>
                  <a:tcPr anchor="ctr">
                    <a:solidFill>
                      <a:schemeClr val="accent5">
                        <a:lumMod val="40000"/>
                        <a:lumOff val="60000"/>
                      </a:schemeClr>
                    </a:solidFill>
                  </a:tcPr>
                </a:tc>
                <a:tc>
                  <a:txBody>
                    <a:bodyPr/>
                    <a:lstStyle/>
                    <a:p>
                      <a:pPr algn="ctr"/>
                      <a:r>
                        <a:rPr lang="en-US" sz="1300" b="1">
                          <a:latin typeface="News Gothic MT" panose="020B0503020103020203" pitchFamily="34" charset="0"/>
                        </a:rPr>
                        <a:t>CheckMate 214</a:t>
                      </a:r>
                    </a:p>
                    <a:p>
                      <a:pPr algn="ctr"/>
                      <a:r>
                        <a:rPr lang="en-US" sz="1300">
                          <a:latin typeface="News Gothic MT" panose="020B0503020103020203" pitchFamily="34" charset="0"/>
                        </a:rPr>
                        <a:t>Ipilimumab/nivolumab</a:t>
                      </a:r>
                    </a:p>
                    <a:p>
                      <a:pPr algn="ctr"/>
                      <a:r>
                        <a:rPr lang="en-US" sz="1300">
                          <a:latin typeface="News Gothic MT" panose="020B0503020103020203" pitchFamily="34" charset="0"/>
                        </a:rPr>
                        <a:t>n=550</a:t>
                      </a:r>
                    </a:p>
                    <a:p>
                      <a:pPr algn="ctr"/>
                      <a:r>
                        <a:rPr lang="en-US" sz="1300">
                          <a:latin typeface="News Gothic MT" panose="020B0503020103020203" pitchFamily="34" charset="0"/>
                        </a:rPr>
                        <a:t>vs sunitinib</a:t>
                      </a:r>
                    </a:p>
                  </a:txBody>
                  <a:tcPr anchor="ctr">
                    <a:solidFill>
                      <a:schemeClr val="accent3">
                        <a:lumMod val="40000"/>
                        <a:lumOff val="60000"/>
                      </a:schemeClr>
                    </a:solidFill>
                  </a:tcPr>
                </a:tc>
                <a:tc>
                  <a:txBody>
                    <a:bodyPr/>
                    <a:lstStyle/>
                    <a:p>
                      <a:pPr algn="ctr"/>
                      <a:r>
                        <a:rPr lang="en-US" sz="1300" b="1" dirty="0">
                          <a:latin typeface="News Gothic MT" panose="020B0503020103020203" pitchFamily="34" charset="0"/>
                        </a:rPr>
                        <a:t>KEYNOTE-426</a:t>
                      </a:r>
                    </a:p>
                    <a:p>
                      <a:pPr algn="ctr"/>
                      <a:r>
                        <a:rPr lang="en-US" sz="1300" dirty="0" err="1">
                          <a:latin typeface="News Gothic MT" panose="020B0503020103020203" pitchFamily="34" charset="0"/>
                        </a:rPr>
                        <a:t>Axitinib</a:t>
                      </a:r>
                      <a:r>
                        <a:rPr lang="en-US" sz="1300" dirty="0">
                          <a:latin typeface="News Gothic MT" panose="020B0503020103020203" pitchFamily="34" charset="0"/>
                        </a:rPr>
                        <a:t>/pembrolizumab</a:t>
                      </a:r>
                    </a:p>
                    <a:p>
                      <a:pPr algn="ctr"/>
                      <a:r>
                        <a:rPr lang="en-US" sz="1300" dirty="0">
                          <a:latin typeface="News Gothic MT" panose="020B0503020103020203" pitchFamily="34" charset="0"/>
                        </a:rPr>
                        <a:t>n=432</a:t>
                      </a:r>
                    </a:p>
                    <a:p>
                      <a:pPr algn="ctr"/>
                      <a:r>
                        <a:rPr lang="en-US" sz="1300" dirty="0">
                          <a:latin typeface="News Gothic MT" panose="020B0503020103020203" pitchFamily="34" charset="0"/>
                        </a:rPr>
                        <a:t>vs sunitinib</a:t>
                      </a:r>
                    </a:p>
                  </a:txBody>
                  <a:tcPr anchor="ctr">
                    <a:solidFill>
                      <a:schemeClr val="accent4">
                        <a:lumMod val="40000"/>
                        <a:lumOff val="60000"/>
                      </a:schemeClr>
                    </a:solidFill>
                  </a:tcPr>
                </a:tc>
                <a:tc>
                  <a:txBody>
                    <a:bodyPr/>
                    <a:lstStyle/>
                    <a:p>
                      <a:pPr algn="ctr"/>
                      <a:r>
                        <a:rPr lang="en-US" sz="1300" b="1">
                          <a:latin typeface="News Gothic MT" panose="020B0503020103020203" pitchFamily="34" charset="0"/>
                        </a:rPr>
                        <a:t>CheckMate 9ER</a:t>
                      </a:r>
                    </a:p>
                    <a:p>
                      <a:pPr algn="ctr"/>
                      <a:r>
                        <a:rPr lang="en-US" sz="1300">
                          <a:latin typeface="News Gothic MT" panose="020B0503020103020203" pitchFamily="34" charset="0"/>
                        </a:rPr>
                        <a:t>Cabozantinib/nivolumab</a:t>
                      </a:r>
                    </a:p>
                    <a:p>
                      <a:pPr algn="ctr"/>
                      <a:r>
                        <a:rPr lang="en-US" sz="1300">
                          <a:latin typeface="News Gothic MT" panose="020B0503020103020203" pitchFamily="34" charset="0"/>
                        </a:rPr>
                        <a:t>n=323</a:t>
                      </a:r>
                    </a:p>
                    <a:p>
                      <a:pPr algn="ctr"/>
                      <a:r>
                        <a:rPr lang="en-US" sz="1300">
                          <a:latin typeface="News Gothic MT" panose="020B0503020103020203" pitchFamily="34" charset="0"/>
                        </a:rPr>
                        <a:t>vs sunitinib</a:t>
                      </a:r>
                    </a:p>
                  </a:txBody>
                  <a:tcPr anchor="ctr">
                    <a:solidFill>
                      <a:schemeClr val="accent4">
                        <a:lumMod val="40000"/>
                        <a:lumOff val="60000"/>
                      </a:schemeClr>
                    </a:solidFill>
                  </a:tcPr>
                </a:tc>
                <a:tc>
                  <a:txBody>
                    <a:bodyPr/>
                    <a:lstStyle/>
                    <a:p>
                      <a:pPr algn="ctr"/>
                      <a:r>
                        <a:rPr lang="en-US" sz="1300" b="1">
                          <a:latin typeface="News Gothic MT" panose="020B0503020103020203" pitchFamily="34" charset="0"/>
                        </a:rPr>
                        <a:t>CLEAR</a:t>
                      </a:r>
                    </a:p>
                    <a:p>
                      <a:pPr algn="ctr"/>
                      <a:r>
                        <a:rPr lang="en-US" sz="1300">
                          <a:latin typeface="News Gothic MT" panose="020B0503020103020203" pitchFamily="34" charset="0"/>
                        </a:rPr>
                        <a:t>Lenvatinib/pembrolizumab</a:t>
                      </a:r>
                    </a:p>
                    <a:p>
                      <a:pPr algn="ctr"/>
                      <a:r>
                        <a:rPr lang="en-US" sz="1300">
                          <a:latin typeface="News Gothic MT" panose="020B0503020103020203" pitchFamily="34" charset="0"/>
                        </a:rPr>
                        <a:t>n=355</a:t>
                      </a:r>
                    </a:p>
                    <a:p>
                      <a:pPr algn="ctr"/>
                      <a:r>
                        <a:rPr lang="en-US" sz="1300">
                          <a:latin typeface="News Gothic MT" panose="020B0503020103020203" pitchFamily="34" charset="0"/>
                        </a:rPr>
                        <a:t>vs lenvatinib/everolimus</a:t>
                      </a:r>
                    </a:p>
                    <a:p>
                      <a:pPr algn="ctr"/>
                      <a:r>
                        <a:rPr lang="en-US" sz="1300">
                          <a:latin typeface="News Gothic MT" panose="020B0503020103020203" pitchFamily="34" charset="0"/>
                        </a:rPr>
                        <a:t>vs sunitinib</a:t>
                      </a:r>
                    </a:p>
                  </a:txBody>
                  <a:tcPr anchor="ctr">
                    <a:solidFill>
                      <a:schemeClr val="accent4">
                        <a:lumMod val="40000"/>
                        <a:lumOff val="60000"/>
                      </a:schemeClr>
                    </a:solidFill>
                  </a:tcPr>
                </a:tc>
                <a:extLst>
                  <a:ext uri="{0D108BD9-81ED-4DB2-BD59-A6C34878D82A}">
                    <a16:rowId xmlns:a16="http://schemas.microsoft.com/office/drawing/2014/main" val="1139682737"/>
                  </a:ext>
                </a:extLst>
              </a:tr>
              <a:tr h="370840">
                <a:tc>
                  <a:txBody>
                    <a:bodyPr/>
                    <a:lstStyle/>
                    <a:p>
                      <a:r>
                        <a:rPr lang="en-US" sz="1300">
                          <a:latin typeface="News Gothic MT" panose="020B0503020103020203" pitchFamily="34" charset="0"/>
                        </a:rPr>
                        <a:t>Risk level</a:t>
                      </a:r>
                    </a:p>
                  </a:txBody>
                  <a:tcPr anchor="ctr"/>
                </a:tc>
                <a:tc>
                  <a:txBody>
                    <a:bodyPr/>
                    <a:lstStyle/>
                    <a:p>
                      <a:pPr algn="ctr"/>
                      <a:r>
                        <a:rPr lang="en-US" sz="1300">
                          <a:latin typeface="News Gothic MT" panose="020B0503020103020203" pitchFamily="34" charset="0"/>
                        </a:rPr>
                        <a:t>Intermediate/</a:t>
                      </a:r>
                    </a:p>
                    <a:p>
                      <a:pPr algn="ctr"/>
                      <a:r>
                        <a:rPr lang="en-US" sz="1300">
                          <a:latin typeface="News Gothic MT" panose="020B0503020103020203" pitchFamily="34" charset="0"/>
                        </a:rPr>
                        <a:t>poor risk</a:t>
                      </a:r>
                    </a:p>
                  </a:txBody>
                  <a:tcPr anchor="ctr">
                    <a:solidFill>
                      <a:schemeClr val="accent5">
                        <a:lumMod val="20000"/>
                        <a:lumOff val="80000"/>
                      </a:schemeClr>
                    </a:solidFill>
                  </a:tcPr>
                </a:tc>
                <a:tc>
                  <a:txBody>
                    <a:bodyPr/>
                    <a:lstStyle/>
                    <a:p>
                      <a:pPr algn="ctr"/>
                      <a:r>
                        <a:rPr lang="en-US" sz="1300">
                          <a:latin typeface="News Gothic MT" panose="020B0503020103020203" pitchFamily="34" charset="0"/>
                        </a:rPr>
                        <a:t>Favorable/ intermediate/poor risk</a:t>
                      </a:r>
                    </a:p>
                  </a:txBody>
                  <a:tcPr anchor="ctr">
                    <a:solidFill>
                      <a:schemeClr val="accent3">
                        <a:lumMod val="20000"/>
                        <a:lumOff val="80000"/>
                      </a:schemeClr>
                    </a:solidFill>
                  </a:tcPr>
                </a:tc>
                <a:tc>
                  <a:txBody>
                    <a:bodyPr/>
                    <a:lstStyle/>
                    <a:p>
                      <a:pPr algn="ctr"/>
                      <a:r>
                        <a:rPr lang="en-US" sz="1300">
                          <a:latin typeface="News Gothic MT" panose="020B0503020103020203" pitchFamily="34" charset="0"/>
                        </a:rPr>
                        <a:t>Favorable/intermediate/ poor risk</a:t>
                      </a:r>
                    </a:p>
                  </a:txBody>
                  <a:tcPr anchor="ctr">
                    <a:solidFill>
                      <a:schemeClr val="accent4">
                        <a:lumMod val="20000"/>
                        <a:lumOff val="80000"/>
                      </a:schemeClr>
                    </a:solidFill>
                  </a:tcPr>
                </a:tc>
                <a:tc>
                  <a:txBody>
                    <a:bodyPr/>
                    <a:lstStyle/>
                    <a:p>
                      <a:pPr algn="ctr"/>
                      <a:r>
                        <a:rPr lang="en-US" sz="1300">
                          <a:latin typeface="News Gothic MT" panose="020B0503020103020203" pitchFamily="34" charset="0"/>
                        </a:rPr>
                        <a:t>Favorable/intermediate/ poor risk</a:t>
                      </a:r>
                    </a:p>
                  </a:txBody>
                  <a:tcPr anchor="ctr">
                    <a:solidFill>
                      <a:schemeClr val="accent4">
                        <a:lumMod val="20000"/>
                        <a:lumOff val="80000"/>
                      </a:schemeClr>
                    </a:solidFill>
                  </a:tcPr>
                </a:tc>
                <a:tc>
                  <a:txBody>
                    <a:bodyPr/>
                    <a:lstStyle/>
                    <a:p>
                      <a:pPr algn="ctr"/>
                      <a:r>
                        <a:rPr lang="en-US" sz="1300">
                          <a:latin typeface="News Gothic MT" panose="020B0503020103020203" pitchFamily="34" charset="0"/>
                        </a:rPr>
                        <a:t>Favorable/intermediate/</a:t>
                      </a:r>
                    </a:p>
                    <a:p>
                      <a:pPr algn="ctr"/>
                      <a:r>
                        <a:rPr lang="en-US" sz="1300">
                          <a:latin typeface="News Gothic MT" panose="020B0503020103020203" pitchFamily="34" charset="0"/>
                        </a:rPr>
                        <a:t>poor risk</a:t>
                      </a:r>
                    </a:p>
                  </a:txBody>
                  <a:tcPr anchor="ctr">
                    <a:solidFill>
                      <a:schemeClr val="accent4">
                        <a:lumMod val="20000"/>
                        <a:lumOff val="80000"/>
                      </a:schemeClr>
                    </a:solidFill>
                  </a:tcPr>
                </a:tc>
                <a:extLst>
                  <a:ext uri="{0D108BD9-81ED-4DB2-BD59-A6C34878D82A}">
                    <a16:rowId xmlns:a16="http://schemas.microsoft.com/office/drawing/2014/main" val="3772121732"/>
                  </a:ext>
                </a:extLst>
              </a:tr>
              <a:tr h="370840">
                <a:tc>
                  <a:txBody>
                    <a:bodyPr/>
                    <a:lstStyle/>
                    <a:p>
                      <a:r>
                        <a:rPr lang="en-US" sz="1300">
                          <a:latin typeface="News Gothic MT" panose="020B0503020103020203" pitchFamily="34" charset="0"/>
                        </a:rPr>
                        <a:t>PFS HR</a:t>
                      </a:r>
                    </a:p>
                  </a:txBody>
                  <a:tcPr anchor="ctr"/>
                </a:tc>
                <a:tc>
                  <a:txBody>
                    <a:bodyPr/>
                    <a:lstStyle/>
                    <a:p>
                      <a:pPr algn="ctr"/>
                      <a:r>
                        <a:rPr lang="en-US" sz="1300">
                          <a:latin typeface="News Gothic MT" panose="020B0503020103020203" pitchFamily="34" charset="0"/>
                        </a:rPr>
                        <a:t>0.48</a:t>
                      </a:r>
                    </a:p>
                  </a:txBody>
                  <a:tcPr anchor="ctr">
                    <a:solidFill>
                      <a:schemeClr val="accent5">
                        <a:lumMod val="40000"/>
                        <a:lumOff val="60000"/>
                      </a:schemeClr>
                    </a:solidFill>
                  </a:tcPr>
                </a:tc>
                <a:tc>
                  <a:txBody>
                    <a:bodyPr/>
                    <a:lstStyle/>
                    <a:p>
                      <a:pPr algn="ctr"/>
                      <a:r>
                        <a:rPr lang="en-US" sz="1300">
                          <a:latin typeface="News Gothic MT" panose="020B0503020103020203" pitchFamily="34" charset="0"/>
                        </a:rPr>
                        <a:t>0.73</a:t>
                      </a:r>
                    </a:p>
                  </a:txBody>
                  <a:tcPr anchor="ctr">
                    <a:solidFill>
                      <a:schemeClr val="accent3">
                        <a:lumMod val="40000"/>
                        <a:lumOff val="60000"/>
                      </a:schemeClr>
                    </a:solidFill>
                  </a:tcPr>
                </a:tc>
                <a:tc>
                  <a:txBody>
                    <a:bodyPr/>
                    <a:lstStyle/>
                    <a:p>
                      <a:pPr algn="ctr"/>
                      <a:r>
                        <a:rPr lang="en-US" sz="1300">
                          <a:latin typeface="News Gothic MT" panose="020B0503020103020203" pitchFamily="34" charset="0"/>
                        </a:rPr>
                        <a:t>0.69</a:t>
                      </a:r>
                    </a:p>
                  </a:txBody>
                  <a:tcPr anchor="ctr">
                    <a:solidFill>
                      <a:schemeClr val="accent4">
                        <a:lumMod val="40000"/>
                        <a:lumOff val="60000"/>
                      </a:schemeClr>
                    </a:solidFill>
                  </a:tcPr>
                </a:tc>
                <a:tc>
                  <a:txBody>
                    <a:bodyPr/>
                    <a:lstStyle/>
                    <a:p>
                      <a:pPr algn="ctr"/>
                      <a:r>
                        <a:rPr lang="en-US" sz="1300">
                          <a:latin typeface="News Gothic MT" panose="020B0503020103020203" pitchFamily="34" charset="0"/>
                        </a:rPr>
                        <a:t>0.51</a:t>
                      </a:r>
                    </a:p>
                  </a:txBody>
                  <a:tcPr anchor="ctr">
                    <a:solidFill>
                      <a:schemeClr val="accent4">
                        <a:lumMod val="40000"/>
                        <a:lumOff val="60000"/>
                      </a:schemeClr>
                    </a:solidFill>
                  </a:tcPr>
                </a:tc>
                <a:tc>
                  <a:txBody>
                    <a:bodyPr/>
                    <a:lstStyle/>
                    <a:p>
                      <a:pPr algn="ctr"/>
                      <a:r>
                        <a:rPr lang="en-US" sz="1300">
                          <a:latin typeface="News Gothic MT" panose="020B0503020103020203" pitchFamily="34" charset="0"/>
                        </a:rPr>
                        <a:t>0.39 vs sunitinib</a:t>
                      </a:r>
                    </a:p>
                  </a:txBody>
                  <a:tcPr anchor="ctr">
                    <a:solidFill>
                      <a:schemeClr val="accent4">
                        <a:lumMod val="40000"/>
                        <a:lumOff val="60000"/>
                      </a:schemeClr>
                    </a:solidFill>
                  </a:tcPr>
                </a:tc>
                <a:extLst>
                  <a:ext uri="{0D108BD9-81ED-4DB2-BD59-A6C34878D82A}">
                    <a16:rowId xmlns:a16="http://schemas.microsoft.com/office/drawing/2014/main" val="234896798"/>
                  </a:ext>
                </a:extLst>
              </a:tr>
              <a:tr h="370840">
                <a:tc>
                  <a:txBody>
                    <a:bodyPr/>
                    <a:lstStyle/>
                    <a:p>
                      <a:r>
                        <a:rPr lang="en-US" sz="1300">
                          <a:latin typeface="News Gothic MT" panose="020B0503020103020203" pitchFamily="34" charset="0"/>
                        </a:rPr>
                        <a:t>Median PFS, months</a:t>
                      </a:r>
                    </a:p>
                  </a:txBody>
                  <a:tcPr anchor="ctr"/>
                </a:tc>
                <a:tc>
                  <a:txBody>
                    <a:bodyPr/>
                    <a:lstStyle/>
                    <a:p>
                      <a:pPr algn="ctr"/>
                      <a:r>
                        <a:rPr lang="en-US" sz="1300">
                          <a:latin typeface="News Gothic MT" panose="020B0503020103020203" pitchFamily="34" charset="0"/>
                        </a:rPr>
                        <a:t>8.6</a:t>
                      </a:r>
                    </a:p>
                  </a:txBody>
                  <a:tcPr anchor="ctr">
                    <a:solidFill>
                      <a:schemeClr val="accent5">
                        <a:lumMod val="20000"/>
                        <a:lumOff val="80000"/>
                      </a:schemeClr>
                    </a:solidFill>
                  </a:tcPr>
                </a:tc>
                <a:tc>
                  <a:txBody>
                    <a:bodyPr/>
                    <a:lstStyle/>
                    <a:p>
                      <a:pPr algn="ctr"/>
                      <a:r>
                        <a:rPr lang="en-US" sz="1300">
                          <a:latin typeface="News Gothic MT" panose="020B0503020103020203" pitchFamily="34" charset="0"/>
                        </a:rPr>
                        <a:t>11.6</a:t>
                      </a:r>
                    </a:p>
                  </a:txBody>
                  <a:tcPr anchor="ctr">
                    <a:solidFill>
                      <a:schemeClr val="accent3">
                        <a:lumMod val="20000"/>
                        <a:lumOff val="80000"/>
                      </a:schemeClr>
                    </a:solidFill>
                  </a:tcPr>
                </a:tc>
                <a:tc>
                  <a:txBody>
                    <a:bodyPr/>
                    <a:lstStyle/>
                    <a:p>
                      <a:pPr algn="ctr"/>
                      <a:r>
                        <a:rPr lang="en-US" sz="1300">
                          <a:latin typeface="News Gothic MT" panose="020B0503020103020203" pitchFamily="34" charset="0"/>
                        </a:rPr>
                        <a:t>15.1</a:t>
                      </a:r>
                    </a:p>
                  </a:txBody>
                  <a:tcPr anchor="ctr">
                    <a:solidFill>
                      <a:schemeClr val="accent4">
                        <a:lumMod val="20000"/>
                        <a:lumOff val="80000"/>
                      </a:schemeClr>
                    </a:solidFill>
                  </a:tcPr>
                </a:tc>
                <a:tc>
                  <a:txBody>
                    <a:bodyPr/>
                    <a:lstStyle/>
                    <a:p>
                      <a:pPr algn="ctr"/>
                      <a:r>
                        <a:rPr lang="en-US" sz="1300">
                          <a:latin typeface="News Gothic MT" panose="020B0503020103020203" pitchFamily="34" charset="0"/>
                        </a:rPr>
                        <a:t>16.6</a:t>
                      </a:r>
                    </a:p>
                  </a:txBody>
                  <a:tcPr anchor="ctr">
                    <a:solidFill>
                      <a:schemeClr val="accent4">
                        <a:lumMod val="20000"/>
                        <a:lumOff val="80000"/>
                      </a:schemeClr>
                    </a:solidFill>
                  </a:tcPr>
                </a:tc>
                <a:tc>
                  <a:txBody>
                    <a:bodyPr/>
                    <a:lstStyle/>
                    <a:p>
                      <a:pPr algn="ctr"/>
                      <a:r>
                        <a:rPr lang="en-US" sz="1300">
                          <a:latin typeface="News Gothic MT" panose="020B0503020103020203" pitchFamily="34" charset="0"/>
                        </a:rPr>
                        <a:t>23.9</a:t>
                      </a:r>
                    </a:p>
                  </a:txBody>
                  <a:tcPr anchor="ctr">
                    <a:solidFill>
                      <a:schemeClr val="accent4">
                        <a:lumMod val="20000"/>
                        <a:lumOff val="80000"/>
                      </a:schemeClr>
                    </a:solidFill>
                  </a:tcPr>
                </a:tc>
                <a:extLst>
                  <a:ext uri="{0D108BD9-81ED-4DB2-BD59-A6C34878D82A}">
                    <a16:rowId xmlns:a16="http://schemas.microsoft.com/office/drawing/2014/main" val="4161183247"/>
                  </a:ext>
                </a:extLst>
              </a:tr>
              <a:tr h="370840">
                <a:tc>
                  <a:txBody>
                    <a:bodyPr/>
                    <a:lstStyle/>
                    <a:p>
                      <a:r>
                        <a:rPr lang="en-US" sz="1300">
                          <a:latin typeface="News Gothic MT" panose="020B0503020103020203" pitchFamily="34" charset="0"/>
                        </a:rPr>
                        <a:t>ORR, %</a:t>
                      </a:r>
                    </a:p>
                  </a:txBody>
                  <a:tcPr anchor="ctr"/>
                </a:tc>
                <a:tc>
                  <a:txBody>
                    <a:bodyPr/>
                    <a:lstStyle/>
                    <a:p>
                      <a:pPr algn="ctr"/>
                      <a:r>
                        <a:rPr lang="en-US" sz="1300">
                          <a:latin typeface="News Gothic MT" panose="020B0503020103020203" pitchFamily="34" charset="0"/>
                        </a:rPr>
                        <a:t>20%</a:t>
                      </a:r>
                    </a:p>
                  </a:txBody>
                  <a:tcPr anchor="ctr">
                    <a:solidFill>
                      <a:schemeClr val="accent5">
                        <a:lumMod val="40000"/>
                        <a:lumOff val="60000"/>
                      </a:schemeClr>
                    </a:solidFill>
                  </a:tcPr>
                </a:tc>
                <a:tc>
                  <a:txBody>
                    <a:bodyPr/>
                    <a:lstStyle/>
                    <a:p>
                      <a:pPr algn="ctr"/>
                      <a:r>
                        <a:rPr lang="en-US" sz="1300">
                          <a:latin typeface="News Gothic MT" panose="020B0503020103020203" pitchFamily="34" charset="0"/>
                        </a:rPr>
                        <a:t>42%</a:t>
                      </a:r>
                    </a:p>
                  </a:txBody>
                  <a:tcPr anchor="ctr">
                    <a:solidFill>
                      <a:schemeClr val="accent3">
                        <a:lumMod val="20000"/>
                        <a:lumOff val="80000"/>
                      </a:schemeClr>
                    </a:solidFill>
                  </a:tcPr>
                </a:tc>
                <a:tc>
                  <a:txBody>
                    <a:bodyPr/>
                    <a:lstStyle/>
                    <a:p>
                      <a:pPr algn="ctr"/>
                      <a:r>
                        <a:rPr lang="en-US" sz="1300">
                          <a:latin typeface="News Gothic MT" panose="020B0503020103020203" pitchFamily="34" charset="0"/>
                        </a:rPr>
                        <a:t>59%</a:t>
                      </a:r>
                    </a:p>
                  </a:txBody>
                  <a:tcPr anchor="ctr">
                    <a:solidFill>
                      <a:schemeClr val="accent4">
                        <a:lumMod val="20000"/>
                        <a:lumOff val="80000"/>
                      </a:schemeClr>
                    </a:solidFill>
                  </a:tcPr>
                </a:tc>
                <a:tc>
                  <a:txBody>
                    <a:bodyPr/>
                    <a:lstStyle/>
                    <a:p>
                      <a:pPr algn="ctr"/>
                      <a:r>
                        <a:rPr lang="en-US" sz="1300">
                          <a:latin typeface="News Gothic MT" panose="020B0503020103020203" pitchFamily="34" charset="0"/>
                        </a:rPr>
                        <a:t>56%</a:t>
                      </a:r>
                    </a:p>
                  </a:txBody>
                  <a:tcPr anchor="ctr">
                    <a:solidFill>
                      <a:schemeClr val="accent4">
                        <a:lumMod val="20000"/>
                        <a:lumOff val="80000"/>
                      </a:schemeClr>
                    </a:solidFill>
                  </a:tcPr>
                </a:tc>
                <a:tc>
                  <a:txBody>
                    <a:bodyPr/>
                    <a:lstStyle/>
                    <a:p>
                      <a:pPr algn="ctr"/>
                      <a:r>
                        <a:rPr lang="en-US" sz="1300">
                          <a:latin typeface="News Gothic MT" panose="020B0503020103020203" pitchFamily="34" charset="0"/>
                        </a:rPr>
                        <a:t>71%</a:t>
                      </a:r>
                    </a:p>
                  </a:txBody>
                  <a:tcPr anchor="ctr">
                    <a:solidFill>
                      <a:schemeClr val="accent4">
                        <a:lumMod val="20000"/>
                        <a:lumOff val="80000"/>
                      </a:schemeClr>
                    </a:solidFill>
                  </a:tcPr>
                </a:tc>
                <a:extLst>
                  <a:ext uri="{0D108BD9-81ED-4DB2-BD59-A6C34878D82A}">
                    <a16:rowId xmlns:a16="http://schemas.microsoft.com/office/drawing/2014/main" val="2036888779"/>
                  </a:ext>
                </a:extLst>
              </a:tr>
              <a:tr h="370840">
                <a:tc>
                  <a:txBody>
                    <a:bodyPr/>
                    <a:lstStyle/>
                    <a:p>
                      <a:r>
                        <a:rPr lang="en-US" sz="1300">
                          <a:latin typeface="News Gothic MT" panose="020B0503020103020203" pitchFamily="34" charset="0"/>
                        </a:rPr>
                        <a:t>CR, %</a:t>
                      </a:r>
                    </a:p>
                  </a:txBody>
                  <a:tcPr anchor="ctr"/>
                </a:tc>
                <a:tc>
                  <a:txBody>
                    <a:bodyPr/>
                    <a:lstStyle/>
                    <a:p>
                      <a:pPr algn="ctr"/>
                      <a:r>
                        <a:rPr lang="en-US" sz="1300">
                          <a:latin typeface="News Gothic MT" panose="020B0503020103020203" pitchFamily="34" charset="0"/>
                        </a:rPr>
                        <a:t>0</a:t>
                      </a:r>
                    </a:p>
                  </a:txBody>
                  <a:tcPr anchor="ctr">
                    <a:solidFill>
                      <a:schemeClr val="accent5">
                        <a:lumMod val="20000"/>
                        <a:lumOff val="80000"/>
                      </a:schemeClr>
                    </a:solidFill>
                  </a:tcPr>
                </a:tc>
                <a:tc>
                  <a:txBody>
                    <a:bodyPr/>
                    <a:lstStyle/>
                    <a:p>
                      <a:pPr algn="ctr"/>
                      <a:r>
                        <a:rPr lang="en-US" sz="1300">
                          <a:latin typeface="News Gothic MT" panose="020B0503020103020203" pitchFamily="34" charset="0"/>
                        </a:rPr>
                        <a:t>9%</a:t>
                      </a:r>
                    </a:p>
                  </a:txBody>
                  <a:tcPr anchor="ctr">
                    <a:solidFill>
                      <a:schemeClr val="accent3">
                        <a:lumMod val="40000"/>
                        <a:lumOff val="60000"/>
                      </a:schemeClr>
                    </a:solidFill>
                  </a:tcPr>
                </a:tc>
                <a:tc>
                  <a:txBody>
                    <a:bodyPr/>
                    <a:lstStyle/>
                    <a:p>
                      <a:pPr algn="ctr"/>
                      <a:r>
                        <a:rPr lang="en-US" sz="1300">
                          <a:latin typeface="News Gothic MT" panose="020B0503020103020203" pitchFamily="34" charset="0"/>
                        </a:rPr>
                        <a:t>6%</a:t>
                      </a:r>
                    </a:p>
                  </a:txBody>
                  <a:tcPr anchor="ctr">
                    <a:solidFill>
                      <a:schemeClr val="accent4">
                        <a:lumMod val="40000"/>
                        <a:lumOff val="60000"/>
                      </a:schemeClr>
                    </a:solidFill>
                  </a:tcPr>
                </a:tc>
                <a:tc>
                  <a:txBody>
                    <a:bodyPr/>
                    <a:lstStyle/>
                    <a:p>
                      <a:pPr algn="ctr"/>
                      <a:r>
                        <a:rPr lang="en-US" sz="1300">
                          <a:latin typeface="News Gothic MT" panose="020B0503020103020203" pitchFamily="34" charset="0"/>
                        </a:rPr>
                        <a:t>8%</a:t>
                      </a:r>
                    </a:p>
                  </a:txBody>
                  <a:tcPr anchor="ctr">
                    <a:solidFill>
                      <a:schemeClr val="accent4">
                        <a:lumMod val="40000"/>
                        <a:lumOff val="60000"/>
                      </a:schemeClr>
                    </a:solidFill>
                  </a:tcPr>
                </a:tc>
                <a:tc>
                  <a:txBody>
                    <a:bodyPr/>
                    <a:lstStyle/>
                    <a:p>
                      <a:pPr algn="ctr"/>
                      <a:r>
                        <a:rPr lang="en-US" sz="1300">
                          <a:latin typeface="News Gothic MT" panose="020B0503020103020203" pitchFamily="34" charset="0"/>
                        </a:rPr>
                        <a:t>16%</a:t>
                      </a:r>
                    </a:p>
                  </a:txBody>
                  <a:tcPr anchor="ctr">
                    <a:solidFill>
                      <a:schemeClr val="accent4">
                        <a:lumMod val="40000"/>
                        <a:lumOff val="60000"/>
                      </a:schemeClr>
                    </a:solidFill>
                  </a:tcPr>
                </a:tc>
                <a:extLst>
                  <a:ext uri="{0D108BD9-81ED-4DB2-BD59-A6C34878D82A}">
                    <a16:rowId xmlns:a16="http://schemas.microsoft.com/office/drawing/2014/main" val="2361769269"/>
                  </a:ext>
                </a:extLst>
              </a:tr>
            </a:tbl>
          </a:graphicData>
        </a:graphic>
      </p:graphicFrame>
      <p:sp>
        <p:nvSpPr>
          <p:cNvPr id="2" name="Rounded Rectangle 1">
            <a:extLst>
              <a:ext uri="{FF2B5EF4-FFF2-40B4-BE49-F238E27FC236}">
                <a16:creationId xmlns:a16="http://schemas.microsoft.com/office/drawing/2014/main" id="{09274652-EF32-4E30-C589-928B77768418}"/>
              </a:ext>
            </a:extLst>
          </p:cNvPr>
          <p:cNvSpPr/>
          <p:nvPr/>
        </p:nvSpPr>
        <p:spPr>
          <a:xfrm>
            <a:off x="413353" y="3714364"/>
            <a:ext cx="11417545" cy="843280"/>
          </a:xfrm>
          <a:prstGeom prst="roundRect">
            <a:avLst/>
          </a:prstGeom>
          <a:ln w="28575">
            <a:solidFill>
              <a:srgbClr val="FF0000"/>
            </a:solidFill>
          </a:ln>
        </p:spPr>
        <p:txBody>
          <a:bodyPr vert="horz" lIns="91440" tIns="45720" rIns="91440" bIns="45720" rtlCol="0" anchor="ctr">
            <a:normAutofit/>
          </a:bodyPr>
          <a:lstStyle/>
          <a:p>
            <a:pPr algn="ctr"/>
            <a:endParaRPr lang="en-US"/>
          </a:p>
        </p:txBody>
      </p:sp>
      <p:sp>
        <p:nvSpPr>
          <p:cNvPr id="5" name="TextBox 4">
            <a:extLst>
              <a:ext uri="{FF2B5EF4-FFF2-40B4-BE49-F238E27FC236}">
                <a16:creationId xmlns:a16="http://schemas.microsoft.com/office/drawing/2014/main" id="{3FBF976B-53F7-76A3-4535-BEA08FCD4E42}"/>
              </a:ext>
            </a:extLst>
          </p:cNvPr>
          <p:cNvSpPr txBox="1"/>
          <p:nvPr/>
        </p:nvSpPr>
        <p:spPr>
          <a:xfrm>
            <a:off x="2613957" y="5214070"/>
            <a:ext cx="6964086" cy="276999"/>
          </a:xfrm>
          <a:prstGeom prst="rect">
            <a:avLst/>
          </a:prstGeom>
        </p:spPr>
        <p:txBody>
          <a:bodyPr wrap="none" lIns="0" tIns="0" rIns="0" bIns="0" rtlCol="0">
            <a:spAutoFit/>
          </a:bodyPr>
          <a:lstStyle/>
          <a:p>
            <a:r>
              <a:rPr lang="en-US" sz="1800" b="1">
                <a:latin typeface="News Gothic MT" panose="020B0503020103020203" pitchFamily="34" charset="0"/>
              </a:rPr>
              <a:t>Combination therapies are preferred first-line for most patients</a:t>
            </a:r>
          </a:p>
        </p:txBody>
      </p:sp>
      <p:sp>
        <p:nvSpPr>
          <p:cNvPr id="8" name="Title 7">
            <a:extLst>
              <a:ext uri="{FF2B5EF4-FFF2-40B4-BE49-F238E27FC236}">
                <a16:creationId xmlns:a16="http://schemas.microsoft.com/office/drawing/2014/main" id="{A1BE75BA-3800-22A9-7315-5892FFD64ADC}"/>
              </a:ext>
            </a:extLst>
          </p:cNvPr>
          <p:cNvSpPr>
            <a:spLocks noGrp="1"/>
          </p:cNvSpPr>
          <p:nvPr>
            <p:ph type="title"/>
          </p:nvPr>
        </p:nvSpPr>
        <p:spPr/>
        <p:txBody>
          <a:bodyPr/>
          <a:lstStyle/>
          <a:p>
            <a:r>
              <a:rPr lang="en-US"/>
              <a:t>Front-Line Trials in Metastatic RCC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1D6BB7-47AA-ECF0-73BA-81F30601C98D}"/>
              </a:ext>
            </a:extLst>
          </p:cNvPr>
          <p:cNvSpPr>
            <a:spLocks noGrp="1" noChangeArrowheads="1"/>
          </p:cNvSpPr>
          <p:nvPr>
            <p:ph type="title"/>
          </p:nvPr>
        </p:nvSpPr>
        <p:spPr>
          <a:xfrm>
            <a:off x="1029549" y="2828835"/>
            <a:ext cx="10208328" cy="1200329"/>
          </a:xfrm>
        </p:spPr>
        <p:txBody>
          <a:bodyPr/>
          <a:lstStyle/>
          <a:p>
            <a:r>
              <a:rPr lang="en-US" sz="3600" dirty="0"/>
              <a:t>Toxicity Management and Symptom Control in Advanced RCC: Playbook Update</a:t>
            </a:r>
          </a:p>
        </p:txBody>
      </p:sp>
      <p:sp>
        <p:nvSpPr>
          <p:cNvPr id="7" name="Text Placeholder 6">
            <a:extLst>
              <a:ext uri="{FF2B5EF4-FFF2-40B4-BE49-F238E27FC236}">
                <a16:creationId xmlns:a16="http://schemas.microsoft.com/office/drawing/2014/main" id="{AC4E5BC7-FCD4-9169-A512-F4EB29182A98}"/>
              </a:ext>
            </a:extLst>
          </p:cNvPr>
          <p:cNvSpPr>
            <a:spLocks noGrp="1"/>
          </p:cNvSpPr>
          <p:nvPr>
            <p:ph type="body" sz="quarter" idx="4294967295"/>
          </p:nvPr>
        </p:nvSpPr>
        <p:spPr>
          <a:xfrm>
            <a:off x="1029549" y="4191000"/>
            <a:ext cx="10088394" cy="1107996"/>
          </a:xfrm>
        </p:spPr>
        <p:txBody>
          <a:bodyPr>
            <a:noAutofit/>
          </a:bodyPr>
          <a:lstStyle/>
          <a:p>
            <a:pPr marL="0" marR="0" indent="0">
              <a:spcBef>
                <a:spcPts val="0"/>
              </a:spcBef>
              <a:spcAft>
                <a:spcPts val="0"/>
              </a:spcAft>
              <a:buNone/>
            </a:pPr>
            <a:r>
              <a:rPr lang="en-US" sz="2800">
                <a:effectLst/>
                <a:latin typeface="News Gothic MT" panose="020B0503020103020203" pitchFamily="34" charset="0"/>
                <a:ea typeface="Calibri" panose="020F0502020204030204" pitchFamily="34" charset="0"/>
                <a:cs typeface="Arial" panose="020B0604020202020204" pitchFamily="34" charset="0"/>
              </a:rPr>
              <a:t>Nazy Zomorodian, NP, RNC, MSN, CUNP, CCRC</a:t>
            </a:r>
            <a:endParaRPr lang="en-US" sz="2800">
              <a:effectLst/>
              <a:latin typeface="News Gothic MT" panose="020B0503020103020203" pitchFamily="34" charset="0"/>
              <a:ea typeface="Calibri" panose="020F0502020204030204" pitchFamily="34" charset="0"/>
            </a:endParaRPr>
          </a:p>
          <a:p>
            <a:pPr marL="0" indent="0">
              <a:spcAft>
                <a:spcPts val="0"/>
              </a:spcAft>
              <a:buNone/>
            </a:pPr>
            <a:r>
              <a:rPr lang="en-US" sz="2800">
                <a:effectLst/>
                <a:latin typeface="News Gothic MT" panose="020B0503020103020203" pitchFamily="34" charset="0"/>
                <a:ea typeface="Calibri" panose="020F0502020204030204" pitchFamily="34" charset="0"/>
                <a:cs typeface="Arial" panose="020B0604020202020204" pitchFamily="34" charset="0"/>
              </a:rPr>
              <a:t>Director, GU Clinical Trials Program</a:t>
            </a:r>
          </a:p>
          <a:p>
            <a:pPr marL="0" marR="0" indent="0">
              <a:spcBef>
                <a:spcPts val="0"/>
              </a:spcBef>
              <a:spcAft>
                <a:spcPts val="0"/>
              </a:spcAft>
              <a:buNone/>
            </a:pPr>
            <a:r>
              <a:rPr lang="en-US" sz="2800">
                <a:effectLst/>
                <a:latin typeface="News Gothic MT" panose="020B0503020103020203" pitchFamily="34" charset="0"/>
                <a:ea typeface="Calibri" panose="020F0502020204030204" pitchFamily="34" charset="0"/>
                <a:cs typeface="Arial" panose="020B0604020202020204" pitchFamily="34" charset="0"/>
              </a:rPr>
              <a:t>David Geffen School of Medicine at UCLA</a:t>
            </a:r>
            <a:endParaRPr lang="en-US" sz="2800">
              <a:effectLst/>
              <a:latin typeface="News Gothic MT" panose="020B0503020103020203" pitchFamily="34" charset="0"/>
              <a:ea typeface="Calibri" panose="020F0502020204030204" pitchFamily="34" charset="0"/>
            </a:endParaRPr>
          </a:p>
          <a:p>
            <a:pPr marL="0" marR="0" indent="0">
              <a:spcBef>
                <a:spcPts val="0"/>
              </a:spcBef>
              <a:spcAft>
                <a:spcPts val="0"/>
              </a:spcAft>
              <a:buNone/>
            </a:pPr>
            <a:r>
              <a:rPr lang="en-US" sz="2800">
                <a:effectLst/>
                <a:latin typeface="News Gothic MT" panose="020B0503020103020203" pitchFamily="34" charset="0"/>
                <a:ea typeface="Calibri" panose="020F0502020204030204" pitchFamily="34" charset="0"/>
                <a:cs typeface="Arial" panose="020B0604020202020204" pitchFamily="34" charset="0"/>
              </a:rPr>
              <a:t>Institute of Urologic Oncology at UCLA</a:t>
            </a:r>
            <a:endParaRPr lang="en-US" sz="2800">
              <a:effectLst/>
              <a:latin typeface="News Gothic MT" panose="020B0503020103020203" pitchFamily="34" charset="0"/>
              <a:ea typeface="Calibri" panose="020F0502020204030204" pitchFamily="34" charset="0"/>
            </a:endParaRPr>
          </a:p>
          <a:p>
            <a:pPr marL="0" indent="0">
              <a:buNone/>
            </a:pPr>
            <a:endParaRPr lang="en-US" sz="2800">
              <a:latin typeface="News Gothic MT" panose="020B0503020103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3E9838-504C-CA7A-6C26-69FD3B4A44D1}"/>
              </a:ext>
            </a:extLst>
          </p:cNvPr>
          <p:cNvSpPr>
            <a:spLocks noGrp="1"/>
          </p:cNvSpPr>
          <p:nvPr>
            <p:ph type="body" sz="quarter" idx="12"/>
          </p:nvPr>
        </p:nvSpPr>
        <p:spPr>
          <a:xfrm>
            <a:off x="193575" y="6421193"/>
            <a:ext cx="7750520" cy="307777"/>
          </a:xfrm>
        </p:spPr>
        <p:txBody>
          <a:bodyPr/>
          <a:lstStyle/>
          <a:p>
            <a:r>
              <a:rPr lang="en-US"/>
              <a:t>NR = not reported; mTORi = mTOR inhibitor.</a:t>
            </a:r>
          </a:p>
          <a:p>
            <a:r>
              <a:rPr lang="en-US"/>
              <a:t>NCCN, 2024; Dizman et al, 2023; Apolo et al, 2021; Lee et al, 2021; Choueiri et al, 2022; Motzer et al, 2020; Motzer et al, 2015. </a:t>
            </a:r>
          </a:p>
        </p:txBody>
      </p:sp>
      <p:graphicFrame>
        <p:nvGraphicFramePr>
          <p:cNvPr id="4" name="Table 3">
            <a:extLst>
              <a:ext uri="{FF2B5EF4-FFF2-40B4-BE49-F238E27FC236}">
                <a16:creationId xmlns:a16="http://schemas.microsoft.com/office/drawing/2014/main" id="{797E445C-0AF1-5DC7-EC4D-B8EF1DA98ED6}"/>
              </a:ext>
            </a:extLst>
          </p:cNvPr>
          <p:cNvGraphicFramePr>
            <a:graphicFrameLocks noGrp="1"/>
          </p:cNvGraphicFramePr>
          <p:nvPr>
            <p:extLst>
              <p:ext uri="{D42A27DB-BD31-4B8C-83A1-F6EECF244321}">
                <p14:modId xmlns:p14="http://schemas.microsoft.com/office/powerpoint/2010/main" val="1585597566"/>
              </p:ext>
            </p:extLst>
          </p:nvPr>
        </p:nvGraphicFramePr>
        <p:xfrm>
          <a:off x="415446" y="1090847"/>
          <a:ext cx="11361107" cy="4668520"/>
        </p:xfrm>
        <a:graphic>
          <a:graphicData uri="http://schemas.openxmlformats.org/drawingml/2006/table">
            <a:tbl>
              <a:tblPr firstRow="1" bandRow="1">
                <a:tableStyleId>{5C22544A-7EE6-4342-B048-85BDC9FD1C3A}</a:tableStyleId>
              </a:tblPr>
              <a:tblGrid>
                <a:gridCol w="1225464">
                  <a:extLst>
                    <a:ext uri="{9D8B030D-6E8A-4147-A177-3AD203B41FA5}">
                      <a16:colId xmlns:a16="http://schemas.microsoft.com/office/drawing/2014/main" val="1341364050"/>
                    </a:ext>
                  </a:extLst>
                </a:gridCol>
                <a:gridCol w="1373223">
                  <a:extLst>
                    <a:ext uri="{9D8B030D-6E8A-4147-A177-3AD203B41FA5}">
                      <a16:colId xmlns:a16="http://schemas.microsoft.com/office/drawing/2014/main" val="3406791974"/>
                    </a:ext>
                  </a:extLst>
                </a:gridCol>
                <a:gridCol w="1392626">
                  <a:extLst>
                    <a:ext uri="{9D8B030D-6E8A-4147-A177-3AD203B41FA5}">
                      <a16:colId xmlns:a16="http://schemas.microsoft.com/office/drawing/2014/main" val="3946552219"/>
                    </a:ext>
                  </a:extLst>
                </a:gridCol>
                <a:gridCol w="1662308">
                  <a:extLst>
                    <a:ext uri="{9D8B030D-6E8A-4147-A177-3AD203B41FA5}">
                      <a16:colId xmlns:a16="http://schemas.microsoft.com/office/drawing/2014/main" val="2358810683"/>
                    </a:ext>
                  </a:extLst>
                </a:gridCol>
                <a:gridCol w="1761387">
                  <a:extLst>
                    <a:ext uri="{9D8B030D-6E8A-4147-A177-3AD203B41FA5}">
                      <a16:colId xmlns:a16="http://schemas.microsoft.com/office/drawing/2014/main" val="280681588"/>
                    </a:ext>
                  </a:extLst>
                </a:gridCol>
                <a:gridCol w="1864490">
                  <a:extLst>
                    <a:ext uri="{9D8B030D-6E8A-4147-A177-3AD203B41FA5}">
                      <a16:colId xmlns:a16="http://schemas.microsoft.com/office/drawing/2014/main" val="545143068"/>
                    </a:ext>
                  </a:extLst>
                </a:gridCol>
                <a:gridCol w="2081609">
                  <a:extLst>
                    <a:ext uri="{9D8B030D-6E8A-4147-A177-3AD203B41FA5}">
                      <a16:colId xmlns:a16="http://schemas.microsoft.com/office/drawing/2014/main" val="4226034642"/>
                    </a:ext>
                  </a:extLst>
                </a:gridCol>
              </a:tblGrid>
              <a:tr h="261831">
                <a:tc>
                  <a:txBody>
                    <a:bodyPr/>
                    <a:lstStyle/>
                    <a:p>
                      <a:pPr algn="ctr"/>
                      <a:endParaRPr lang="en-US" sz="1200" dirty="0">
                        <a:latin typeface="News Gothic MT" panose="020B0503020103020203" pitchFamily="34" charset="0"/>
                      </a:endParaRPr>
                    </a:p>
                  </a:txBody>
                  <a:tcPr anchor="ctr"/>
                </a:tc>
                <a:tc gridSpan="3">
                  <a:txBody>
                    <a:bodyPr/>
                    <a:lstStyle/>
                    <a:p>
                      <a:pPr algn="ctr"/>
                      <a:r>
                        <a:rPr lang="en-US" sz="1200">
                          <a:latin typeface="News Gothic MT" panose="020B0503020103020203" pitchFamily="34" charset="0"/>
                        </a:rPr>
                        <a:t>IO/TKI</a:t>
                      </a:r>
                    </a:p>
                  </a:txBody>
                  <a:tcPr anchor="ctr">
                    <a:solidFill>
                      <a:schemeClr val="accent4"/>
                    </a:solidFill>
                  </a:tcPr>
                </a:tc>
                <a:tc hMerge="1">
                  <a:txBody>
                    <a:bodyPr/>
                    <a:lstStyle/>
                    <a:p>
                      <a:pPr algn="ctr"/>
                      <a:endParaRPr lang="en-US" sz="1200">
                        <a:latin typeface="News Gothic MT" panose="020B0503020103020203" pitchFamily="34" charset="0"/>
                      </a:endParaRPr>
                    </a:p>
                  </a:txBody>
                  <a:tcPr anchor="ctr">
                    <a:solidFill>
                      <a:schemeClr val="accent3"/>
                    </a:solidFill>
                  </a:tcPr>
                </a:tc>
                <a:tc hMerge="1">
                  <a:txBody>
                    <a:bodyPr/>
                    <a:lstStyle/>
                    <a:p>
                      <a:pPr algn="ctr"/>
                      <a:endParaRPr lang="en-US" sz="1200">
                        <a:latin typeface="News Gothic MT" panose="020B0503020103020203" pitchFamily="34" charset="0"/>
                      </a:endParaRPr>
                    </a:p>
                  </a:txBody>
                  <a:tcPr anchor="ctr">
                    <a:solidFill>
                      <a:schemeClr val="accent4"/>
                    </a:solidFill>
                  </a:tcPr>
                </a:tc>
                <a:tc gridSpan="2">
                  <a:txBody>
                    <a:bodyPr/>
                    <a:lstStyle/>
                    <a:p>
                      <a:pPr algn="ctr"/>
                      <a:r>
                        <a:rPr lang="en-US" sz="1200">
                          <a:latin typeface="News Gothic MT" panose="020B0503020103020203" pitchFamily="34" charset="0"/>
                        </a:rPr>
                        <a:t>IO/IO or IO</a:t>
                      </a:r>
                    </a:p>
                  </a:txBody>
                  <a:tcPr anchor="ctr">
                    <a:solidFill>
                      <a:schemeClr val="accent3"/>
                    </a:solidFill>
                  </a:tcPr>
                </a:tc>
                <a:tc hMerge="1">
                  <a:txBody>
                    <a:bodyPr/>
                    <a:lstStyle/>
                    <a:p>
                      <a:pPr algn="ctr"/>
                      <a:endParaRPr lang="en-US" sz="1200">
                        <a:latin typeface="News Gothic MT" panose="020B0503020103020203" pitchFamily="34" charset="0"/>
                      </a:endParaRPr>
                    </a:p>
                  </a:txBody>
                  <a:tcPr anchor="ctr">
                    <a:solidFill>
                      <a:schemeClr val="accent3"/>
                    </a:solidFill>
                  </a:tcPr>
                </a:tc>
                <a:tc>
                  <a:txBody>
                    <a:bodyPr/>
                    <a:lstStyle/>
                    <a:p>
                      <a:pPr algn="ctr"/>
                      <a:r>
                        <a:rPr lang="en-US" sz="1200">
                          <a:latin typeface="News Gothic MT" panose="020B0503020103020203" pitchFamily="34" charset="0"/>
                        </a:rPr>
                        <a:t>mTOR Inhibitor/TKI</a:t>
                      </a:r>
                    </a:p>
                  </a:txBody>
                  <a:tcPr anchor="ctr">
                    <a:solidFill>
                      <a:schemeClr val="accent6"/>
                    </a:solidFill>
                  </a:tcPr>
                </a:tc>
                <a:extLst>
                  <a:ext uri="{0D108BD9-81ED-4DB2-BD59-A6C34878D82A}">
                    <a16:rowId xmlns:a16="http://schemas.microsoft.com/office/drawing/2014/main" val="2363902019"/>
                  </a:ext>
                </a:extLst>
              </a:tr>
              <a:tr h="370840">
                <a:tc>
                  <a:txBody>
                    <a:bodyPr/>
                    <a:lstStyle/>
                    <a:p>
                      <a:endParaRPr lang="en-US" sz="1200">
                        <a:latin typeface="News Gothic MT" panose="020B0503020103020203" pitchFamily="34" charset="0"/>
                      </a:endParaRPr>
                    </a:p>
                  </a:txBody>
                  <a:tcPr anchor="ctr"/>
                </a:tc>
                <a:tc>
                  <a:txBody>
                    <a:bodyPr/>
                    <a:lstStyle/>
                    <a:p>
                      <a:pPr algn="ctr"/>
                      <a:r>
                        <a:rPr lang="en-US" sz="1200" b="0" dirty="0" err="1">
                          <a:latin typeface="News Gothic MT" panose="020B0503020103020203" pitchFamily="34" charset="0"/>
                        </a:rPr>
                        <a:t>Axitinib</a:t>
                      </a:r>
                      <a:r>
                        <a:rPr lang="en-US" sz="1200" b="0" dirty="0">
                          <a:latin typeface="News Gothic MT" panose="020B0503020103020203" pitchFamily="34" charset="0"/>
                        </a:rPr>
                        <a:t>/ pembrolizumab</a:t>
                      </a:r>
                    </a:p>
                    <a:p>
                      <a:pPr algn="ctr"/>
                      <a:r>
                        <a:rPr lang="en-US" sz="1200" b="0" dirty="0">
                          <a:latin typeface="News Gothic MT" panose="020B0503020103020203" pitchFamily="34" charset="0"/>
                        </a:rPr>
                        <a:t>n=38</a:t>
                      </a:r>
                    </a:p>
                  </a:txBody>
                  <a:tcPr anchor="ctr">
                    <a:solidFill>
                      <a:schemeClr val="accent4">
                        <a:lumMod val="40000"/>
                        <a:lumOff val="60000"/>
                      </a:schemeClr>
                    </a:solidFill>
                  </a:tcPr>
                </a:tc>
                <a:tc>
                  <a:txBody>
                    <a:bodyPr/>
                    <a:lstStyle/>
                    <a:p>
                      <a:pPr algn="ctr"/>
                      <a:r>
                        <a:rPr lang="en-US" sz="1200" b="1">
                          <a:latin typeface="News Gothic MT" panose="020B0503020103020203" pitchFamily="34" charset="0"/>
                        </a:rPr>
                        <a:t>NCT02496208</a:t>
                      </a:r>
                    </a:p>
                    <a:p>
                      <a:pPr algn="ctr"/>
                      <a:r>
                        <a:rPr lang="en-US" sz="1200" b="0">
                          <a:latin typeface="News Gothic MT" panose="020B0503020103020203" pitchFamily="34" charset="0"/>
                        </a:rPr>
                        <a:t>Cabozantinib/ nivolumab</a:t>
                      </a:r>
                    </a:p>
                    <a:p>
                      <a:pPr algn="ctr"/>
                      <a:r>
                        <a:rPr lang="en-US" sz="1200" b="0">
                          <a:latin typeface="News Gothic MT" panose="020B0503020103020203" pitchFamily="34" charset="0"/>
                        </a:rPr>
                        <a:t>or cabozantinib/ nivolumab/ ipilimumab</a:t>
                      </a:r>
                    </a:p>
                    <a:p>
                      <a:pPr algn="ctr"/>
                      <a:r>
                        <a:rPr lang="en-US" sz="1200" b="0">
                          <a:latin typeface="News Gothic MT" panose="020B0503020103020203" pitchFamily="34" charset="0"/>
                        </a:rPr>
                        <a:t>n=16</a:t>
                      </a:r>
                    </a:p>
                  </a:txBody>
                  <a:tcPr anchor="ctr">
                    <a:solidFill>
                      <a:schemeClr val="accent4">
                        <a:lumMod val="40000"/>
                        <a:lumOff val="60000"/>
                      </a:schemeClr>
                    </a:solidFill>
                  </a:tcPr>
                </a:tc>
                <a:tc>
                  <a:txBody>
                    <a:bodyPr/>
                    <a:lstStyle/>
                    <a:p>
                      <a:pPr algn="ctr"/>
                      <a:r>
                        <a:rPr lang="en-US" sz="1200" b="1">
                          <a:latin typeface="News Gothic MT" panose="020B0503020103020203" pitchFamily="34" charset="0"/>
                        </a:rPr>
                        <a:t>KEYNOTE-146</a:t>
                      </a:r>
                    </a:p>
                    <a:p>
                      <a:pPr algn="ctr"/>
                      <a:r>
                        <a:rPr lang="en-US" sz="1200" b="0">
                          <a:latin typeface="News Gothic MT" panose="020B0503020103020203" pitchFamily="34" charset="0"/>
                        </a:rPr>
                        <a:t>Lenvatinib/</a:t>
                      </a:r>
                    </a:p>
                    <a:p>
                      <a:pPr algn="ctr"/>
                      <a:r>
                        <a:rPr lang="en-US" sz="1200" b="0">
                          <a:latin typeface="News Gothic MT" panose="020B0503020103020203" pitchFamily="34" charset="0"/>
                        </a:rPr>
                        <a:t>pembrolizumab</a:t>
                      </a:r>
                    </a:p>
                    <a:p>
                      <a:pPr algn="ctr"/>
                      <a:r>
                        <a:rPr lang="en-US" sz="1200" b="0">
                          <a:latin typeface="News Gothic MT" panose="020B0503020103020203" pitchFamily="34" charset="0"/>
                        </a:rPr>
                        <a:t>n=121</a:t>
                      </a:r>
                    </a:p>
                  </a:txBody>
                  <a:tcPr anchor="ctr">
                    <a:solidFill>
                      <a:schemeClr val="accent4">
                        <a:lumMod val="40000"/>
                        <a:lumOff val="60000"/>
                      </a:schemeClr>
                    </a:solidFill>
                  </a:tcPr>
                </a:tc>
                <a:tc>
                  <a:txBody>
                    <a:bodyPr/>
                    <a:lstStyle/>
                    <a:p>
                      <a:pPr algn="ctr"/>
                      <a:r>
                        <a:rPr lang="en-US" sz="1200" b="1">
                          <a:latin typeface="News Gothic MT" panose="020B0503020103020203" pitchFamily="34" charset="0"/>
                        </a:rPr>
                        <a:t>FRACTION-RCC</a:t>
                      </a:r>
                    </a:p>
                    <a:p>
                      <a:pPr algn="ctr"/>
                      <a:r>
                        <a:rPr lang="en-US" sz="1200" b="0">
                          <a:latin typeface="News Gothic MT" panose="020B0503020103020203" pitchFamily="34" charset="0"/>
                        </a:rPr>
                        <a:t>Ipilimumab/</a:t>
                      </a:r>
                    </a:p>
                    <a:p>
                      <a:pPr algn="ctr"/>
                      <a:r>
                        <a:rPr lang="en-US" sz="1200" b="0">
                          <a:latin typeface="News Gothic MT" panose="020B0503020103020203" pitchFamily="34" charset="0"/>
                        </a:rPr>
                        <a:t>nivolumab</a:t>
                      </a:r>
                    </a:p>
                    <a:p>
                      <a:pPr algn="ctr"/>
                      <a:r>
                        <a:rPr lang="en-US" sz="1200" b="0">
                          <a:latin typeface="News Gothic MT" panose="020B0503020103020203" pitchFamily="34" charset="0"/>
                        </a:rPr>
                        <a:t>n=46</a:t>
                      </a:r>
                    </a:p>
                  </a:txBody>
                  <a:tcPr anchor="ctr">
                    <a:solidFill>
                      <a:schemeClr val="accent3">
                        <a:lumMod val="40000"/>
                        <a:lumOff val="60000"/>
                      </a:schemeClr>
                    </a:solidFill>
                  </a:tcPr>
                </a:tc>
                <a:tc>
                  <a:txBody>
                    <a:bodyPr/>
                    <a:lstStyle/>
                    <a:p>
                      <a:pPr algn="ctr"/>
                      <a:r>
                        <a:rPr lang="en-US" sz="1200" b="1">
                          <a:latin typeface="News Gothic MT" panose="020B0503020103020203" pitchFamily="34" charset="0"/>
                        </a:rPr>
                        <a:t>CheckMate 025</a:t>
                      </a:r>
                    </a:p>
                    <a:p>
                      <a:pPr algn="ctr"/>
                      <a:r>
                        <a:rPr lang="en-US" sz="1200" b="0">
                          <a:latin typeface="News Gothic MT" panose="020B0503020103020203" pitchFamily="34" charset="0"/>
                        </a:rPr>
                        <a:t>Nivolumab</a:t>
                      </a:r>
                    </a:p>
                    <a:p>
                      <a:pPr algn="ctr"/>
                      <a:r>
                        <a:rPr lang="en-US" sz="1200" b="0">
                          <a:latin typeface="News Gothic MT" panose="020B0503020103020203" pitchFamily="34" charset="0"/>
                        </a:rPr>
                        <a:t>n=406</a:t>
                      </a:r>
                    </a:p>
                    <a:p>
                      <a:pPr algn="ctr"/>
                      <a:r>
                        <a:rPr lang="en-US" sz="1200" b="0">
                          <a:latin typeface="News Gothic MT" panose="020B0503020103020203" pitchFamily="34" charset="0"/>
                        </a:rPr>
                        <a:t>vs everolimus</a:t>
                      </a:r>
                    </a:p>
                    <a:p>
                      <a:pPr algn="ctr"/>
                      <a:endParaRPr lang="en-US" sz="1200" b="0">
                        <a:latin typeface="News Gothic MT" panose="020B0503020103020203" pitchFamily="34" charset="0"/>
                      </a:endParaRPr>
                    </a:p>
                  </a:txBody>
                  <a:tcPr anchor="ctr">
                    <a:solidFill>
                      <a:schemeClr val="accent3">
                        <a:lumMod val="40000"/>
                        <a:lumOff val="60000"/>
                      </a:schemeClr>
                    </a:solidFill>
                  </a:tcPr>
                </a:tc>
                <a:tc>
                  <a:txBody>
                    <a:bodyPr/>
                    <a:lstStyle/>
                    <a:p>
                      <a:pPr algn="ctr"/>
                      <a:r>
                        <a:rPr lang="en-US" sz="1200" b="1">
                          <a:latin typeface="News Gothic MT" panose="020B0503020103020203" pitchFamily="34" charset="0"/>
                        </a:rPr>
                        <a:t>NCT01136733</a:t>
                      </a:r>
                    </a:p>
                    <a:p>
                      <a:pPr algn="ctr"/>
                      <a:r>
                        <a:rPr lang="en-US" sz="1200" b="0">
                          <a:latin typeface="News Gothic MT" panose="020B0503020103020203" pitchFamily="34" charset="0"/>
                        </a:rPr>
                        <a:t>Everolimus/lenvatinib</a:t>
                      </a:r>
                    </a:p>
                    <a:p>
                      <a:pPr algn="ctr"/>
                      <a:r>
                        <a:rPr lang="en-US" sz="1200" b="0">
                          <a:latin typeface="News Gothic MT" panose="020B0503020103020203" pitchFamily="34" charset="0"/>
                        </a:rPr>
                        <a:t>n=51</a:t>
                      </a:r>
                    </a:p>
                    <a:p>
                      <a:pPr algn="ctr"/>
                      <a:r>
                        <a:rPr lang="en-US" sz="1200" b="0">
                          <a:latin typeface="News Gothic MT" panose="020B0503020103020203" pitchFamily="34" charset="0"/>
                        </a:rPr>
                        <a:t>vs lenvatinib</a:t>
                      </a:r>
                    </a:p>
                    <a:p>
                      <a:pPr algn="ctr"/>
                      <a:r>
                        <a:rPr lang="en-US" sz="1200" b="0">
                          <a:latin typeface="News Gothic MT" panose="020B0503020103020203" pitchFamily="34" charset="0"/>
                        </a:rPr>
                        <a:t>vs everolimus</a:t>
                      </a:r>
                    </a:p>
                  </a:txBody>
                  <a:tcPr anchor="ctr">
                    <a:solidFill>
                      <a:schemeClr val="accent6">
                        <a:lumMod val="40000"/>
                        <a:lumOff val="60000"/>
                      </a:schemeClr>
                    </a:solidFill>
                  </a:tcPr>
                </a:tc>
                <a:extLst>
                  <a:ext uri="{0D108BD9-81ED-4DB2-BD59-A6C34878D82A}">
                    <a16:rowId xmlns:a16="http://schemas.microsoft.com/office/drawing/2014/main" val="1139682737"/>
                  </a:ext>
                </a:extLst>
              </a:tr>
              <a:tr h="370840">
                <a:tc>
                  <a:txBody>
                    <a:bodyPr/>
                    <a:lstStyle/>
                    <a:p>
                      <a:r>
                        <a:rPr lang="en-US" sz="1200">
                          <a:latin typeface="News Gothic MT" panose="020B0503020103020203" pitchFamily="34" charset="0"/>
                        </a:rPr>
                        <a:t>Prior therapies in trial</a:t>
                      </a:r>
                    </a:p>
                  </a:txBody>
                  <a:tcPr anchor="ctr"/>
                </a:tc>
                <a:tc>
                  <a:txBody>
                    <a:bodyPr/>
                    <a:lstStyle/>
                    <a:p>
                      <a:pPr algn="ctr"/>
                      <a:r>
                        <a:rPr lang="en-US" sz="1200">
                          <a:latin typeface="News Gothic MT" panose="020B0503020103020203" pitchFamily="34" charset="0"/>
                        </a:rPr>
                        <a:t>1 prior therapy</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1 or more prior therapies</a:t>
                      </a:r>
                    </a:p>
                  </a:txBody>
                  <a:tcPr anchor="ctr">
                    <a:solidFill>
                      <a:schemeClr val="accent4">
                        <a:lumMod val="20000"/>
                        <a:lumOff val="80000"/>
                      </a:schemeClr>
                    </a:solidFill>
                  </a:tcPr>
                </a:tc>
                <a:tc>
                  <a:txBody>
                    <a:bodyPr/>
                    <a:lstStyle/>
                    <a:p>
                      <a:pPr algn="ctr"/>
                      <a:r>
                        <a:rPr lang="en-US" sz="1200" dirty="0">
                          <a:latin typeface="News Gothic MT" panose="020B0503020103020203" pitchFamily="34" charset="0"/>
                        </a:rPr>
                        <a:t>Prior IO or no</a:t>
                      </a:r>
                    </a:p>
                    <a:p>
                      <a:pPr algn="ctr"/>
                      <a:r>
                        <a:rPr lang="en-US" sz="1200" dirty="0">
                          <a:latin typeface="News Gothic MT" panose="020B0503020103020203" pitchFamily="34" charset="0"/>
                        </a:rPr>
                        <a:t>prior IO</a:t>
                      </a:r>
                    </a:p>
                  </a:txBody>
                  <a:tcPr anchor="ctr">
                    <a:solidFill>
                      <a:schemeClr val="accent4">
                        <a:lumMod val="20000"/>
                        <a:lumOff val="80000"/>
                      </a:schemeClr>
                    </a:solidFill>
                  </a:tcPr>
                </a:tc>
                <a:tc>
                  <a:txBody>
                    <a:bodyPr/>
                    <a:lstStyle/>
                    <a:p>
                      <a:pPr algn="ctr"/>
                      <a:r>
                        <a:rPr lang="en-US" sz="1200" b="0">
                          <a:latin typeface="News Gothic MT" panose="020B0503020103020203" pitchFamily="34" charset="0"/>
                        </a:rPr>
                        <a:t>1 or more prior therapies</a:t>
                      </a:r>
                    </a:p>
                  </a:txBody>
                  <a:tcPr anchor="ctr">
                    <a:solidFill>
                      <a:schemeClr val="accent3">
                        <a:lumMod val="20000"/>
                        <a:lumOff val="80000"/>
                      </a:schemeClr>
                    </a:solidFill>
                  </a:tcPr>
                </a:tc>
                <a:tc>
                  <a:txBody>
                    <a:bodyPr/>
                    <a:lstStyle/>
                    <a:p>
                      <a:pPr algn="ctr"/>
                      <a:r>
                        <a:rPr lang="en-US" sz="1200" b="0">
                          <a:latin typeface="News Gothic MT" panose="020B0503020103020203" pitchFamily="34" charset="0"/>
                        </a:rPr>
                        <a:t>1 or 2 prior anti-angiogenics excluding mTORi</a:t>
                      </a:r>
                    </a:p>
                  </a:txBody>
                  <a:tcPr anchor="ctr">
                    <a:solidFill>
                      <a:schemeClr val="accent3">
                        <a:lumMod val="20000"/>
                        <a:lumOff val="80000"/>
                      </a:schemeClr>
                    </a:solidFill>
                  </a:tcPr>
                </a:tc>
                <a:tc>
                  <a:txBody>
                    <a:bodyPr/>
                    <a:lstStyle/>
                    <a:p>
                      <a:pPr algn="ctr"/>
                      <a:r>
                        <a:rPr lang="en-US" sz="1200" b="0">
                          <a:latin typeface="News Gothic MT" panose="020B0503020103020203" pitchFamily="34" charset="0"/>
                        </a:rPr>
                        <a:t>Prior anti-angiogenic</a:t>
                      </a:r>
                    </a:p>
                  </a:txBody>
                  <a:tcPr anchor="ctr">
                    <a:solidFill>
                      <a:schemeClr val="accent6">
                        <a:lumMod val="20000"/>
                        <a:lumOff val="80000"/>
                      </a:schemeClr>
                    </a:solidFill>
                  </a:tcPr>
                </a:tc>
                <a:extLst>
                  <a:ext uri="{0D108BD9-81ED-4DB2-BD59-A6C34878D82A}">
                    <a16:rowId xmlns:a16="http://schemas.microsoft.com/office/drawing/2014/main" val="3881219160"/>
                  </a:ext>
                </a:extLst>
              </a:tr>
              <a:tr h="370840">
                <a:tc>
                  <a:txBody>
                    <a:bodyPr/>
                    <a:lstStyle/>
                    <a:p>
                      <a:r>
                        <a:rPr lang="en-US" sz="1200">
                          <a:latin typeface="News Gothic MT" panose="020B0503020103020203" pitchFamily="34" charset="0"/>
                        </a:rPr>
                        <a:t>NCCN-recommended use</a:t>
                      </a:r>
                    </a:p>
                  </a:txBody>
                  <a:tcPr anchor="ctr"/>
                </a:tc>
                <a:tc>
                  <a:txBody>
                    <a:bodyPr/>
                    <a:lstStyle/>
                    <a:p>
                      <a:pPr algn="ctr"/>
                      <a:r>
                        <a:rPr lang="en-US" sz="1200">
                          <a:latin typeface="News Gothic MT" panose="020B0503020103020203" pitchFamily="34" charset="0"/>
                        </a:rPr>
                        <a:t>No prior IO</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No prior IO</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No prior IO</a:t>
                      </a:r>
                    </a:p>
                  </a:txBody>
                  <a:tcPr anchor="ctr">
                    <a:solidFill>
                      <a:schemeClr val="accent4">
                        <a:lumMod val="40000"/>
                        <a:lumOff val="60000"/>
                      </a:schemeClr>
                    </a:solidFill>
                  </a:tcPr>
                </a:tc>
                <a:tc>
                  <a:txBody>
                    <a:bodyPr/>
                    <a:lstStyle/>
                    <a:p>
                      <a:pPr algn="ctr"/>
                      <a:r>
                        <a:rPr lang="en-US" sz="1200" b="0">
                          <a:latin typeface="News Gothic MT" panose="020B0503020103020203" pitchFamily="34" charset="0"/>
                        </a:rPr>
                        <a:t>No prior IO</a:t>
                      </a:r>
                    </a:p>
                  </a:txBody>
                  <a:tcPr anchor="ctr">
                    <a:solidFill>
                      <a:schemeClr val="accent3">
                        <a:lumMod val="40000"/>
                        <a:lumOff val="60000"/>
                      </a:schemeClr>
                    </a:solidFill>
                  </a:tcPr>
                </a:tc>
                <a:tc>
                  <a:txBody>
                    <a:bodyPr/>
                    <a:lstStyle/>
                    <a:p>
                      <a:pPr algn="ctr"/>
                      <a:r>
                        <a:rPr lang="en-US" sz="1200" b="0">
                          <a:latin typeface="News Gothic MT" panose="020B0503020103020203" pitchFamily="34" charset="0"/>
                        </a:rPr>
                        <a:t>No prior IO</a:t>
                      </a:r>
                    </a:p>
                  </a:txBody>
                  <a:tcPr anchor="ctr">
                    <a:solidFill>
                      <a:schemeClr val="accent3">
                        <a:lumMod val="40000"/>
                        <a:lumOff val="60000"/>
                      </a:schemeClr>
                    </a:solidFill>
                  </a:tcPr>
                </a:tc>
                <a:tc>
                  <a:txBody>
                    <a:bodyPr/>
                    <a:lstStyle/>
                    <a:p>
                      <a:pPr algn="ctr"/>
                      <a:r>
                        <a:rPr lang="en-US" sz="1200" b="0">
                          <a:latin typeface="News Gothic MT" panose="020B0503020103020203" pitchFamily="34" charset="0"/>
                        </a:rPr>
                        <a:t>After any</a:t>
                      </a:r>
                    </a:p>
                  </a:txBody>
                  <a:tcPr anchor="ctr">
                    <a:solidFill>
                      <a:schemeClr val="accent6">
                        <a:lumMod val="40000"/>
                        <a:lumOff val="60000"/>
                      </a:schemeClr>
                    </a:solidFill>
                  </a:tcPr>
                </a:tc>
                <a:extLst>
                  <a:ext uri="{0D108BD9-81ED-4DB2-BD59-A6C34878D82A}">
                    <a16:rowId xmlns:a16="http://schemas.microsoft.com/office/drawing/2014/main" val="1045945851"/>
                  </a:ext>
                </a:extLst>
              </a:tr>
              <a:tr h="370840">
                <a:tc>
                  <a:txBody>
                    <a:bodyPr/>
                    <a:lstStyle/>
                    <a:p>
                      <a:r>
                        <a:rPr lang="en-US" sz="1200">
                          <a:latin typeface="News Gothic MT" panose="020B0503020103020203" pitchFamily="34" charset="0"/>
                        </a:rPr>
                        <a:t>PFS HR</a:t>
                      </a:r>
                    </a:p>
                  </a:txBody>
                  <a:tcPr anchor="ctr"/>
                </a:tc>
                <a:tc>
                  <a:txBody>
                    <a:bodyPr/>
                    <a:lstStyle/>
                    <a:p>
                      <a:pPr algn="ctr"/>
                      <a:r>
                        <a:rPr lang="en-US" sz="1200">
                          <a:latin typeface="News Gothic MT" panose="020B0503020103020203" pitchFamily="34" charset="0"/>
                        </a:rPr>
                        <a:t>-</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a:t>
                      </a:r>
                    </a:p>
                  </a:txBody>
                  <a:tcPr anchor="ctr">
                    <a:solidFill>
                      <a:schemeClr val="accent3">
                        <a:lumMod val="20000"/>
                        <a:lumOff val="80000"/>
                      </a:schemeClr>
                    </a:solidFill>
                  </a:tcPr>
                </a:tc>
                <a:tc>
                  <a:txBody>
                    <a:bodyPr/>
                    <a:lstStyle/>
                    <a:p>
                      <a:pPr algn="ctr"/>
                      <a:r>
                        <a:rPr lang="en-US" sz="1200">
                          <a:latin typeface="News Gothic MT" panose="020B0503020103020203" pitchFamily="34" charset="0"/>
                        </a:rPr>
                        <a:t>0.84</a:t>
                      </a:r>
                    </a:p>
                  </a:txBody>
                  <a:tcPr anchor="ctr">
                    <a:solidFill>
                      <a:schemeClr val="accent3">
                        <a:lumMod val="20000"/>
                        <a:lumOff val="80000"/>
                      </a:schemeClr>
                    </a:solidFill>
                  </a:tcPr>
                </a:tc>
                <a:tc>
                  <a:txBody>
                    <a:bodyPr/>
                    <a:lstStyle/>
                    <a:p>
                      <a:pPr algn="ctr"/>
                      <a:r>
                        <a:rPr lang="en-US" sz="1200">
                          <a:latin typeface="News Gothic MT" panose="020B0503020103020203" pitchFamily="34" charset="0"/>
                        </a:rPr>
                        <a:t>0.40 vs everolimus</a:t>
                      </a:r>
                    </a:p>
                    <a:p>
                      <a:pPr algn="ctr"/>
                      <a:r>
                        <a:rPr lang="en-US" sz="1200">
                          <a:latin typeface="News Gothic MT" panose="020B0503020103020203" pitchFamily="34" charset="0"/>
                        </a:rPr>
                        <a:t>0.66 vs lenvatinib</a:t>
                      </a:r>
                    </a:p>
                  </a:txBody>
                  <a:tcPr anchor="ctr">
                    <a:solidFill>
                      <a:schemeClr val="accent6">
                        <a:lumMod val="20000"/>
                        <a:lumOff val="80000"/>
                      </a:schemeClr>
                    </a:solidFill>
                  </a:tcPr>
                </a:tc>
                <a:extLst>
                  <a:ext uri="{0D108BD9-81ED-4DB2-BD59-A6C34878D82A}">
                    <a16:rowId xmlns:a16="http://schemas.microsoft.com/office/drawing/2014/main" val="234896798"/>
                  </a:ext>
                </a:extLst>
              </a:tr>
              <a:tr h="370840">
                <a:tc>
                  <a:txBody>
                    <a:bodyPr/>
                    <a:lstStyle/>
                    <a:p>
                      <a:r>
                        <a:rPr lang="en-US" sz="1200">
                          <a:latin typeface="News Gothic MT" panose="020B0503020103020203" pitchFamily="34" charset="0"/>
                        </a:rPr>
                        <a:t>Median PFS, months</a:t>
                      </a:r>
                    </a:p>
                  </a:txBody>
                  <a:tcPr anchor="ctr"/>
                </a:tc>
                <a:tc>
                  <a:txBody>
                    <a:bodyPr/>
                    <a:lstStyle/>
                    <a:p>
                      <a:pPr algn="ctr"/>
                      <a:r>
                        <a:rPr lang="en-US" sz="1200">
                          <a:latin typeface="News Gothic MT" panose="020B0503020103020203" pitchFamily="34" charset="0"/>
                        </a:rPr>
                        <a:t>9.7</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NR </a:t>
                      </a:r>
                    </a:p>
                  </a:txBody>
                  <a:tcPr anchor="ctr">
                    <a:solidFill>
                      <a:schemeClr val="accent4">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No prior IO: 11.8</a:t>
                      </a:r>
                      <a:br>
                        <a:rPr lang="en-US" sz="1200">
                          <a:latin typeface="News Gothic MT" panose="020B0503020103020203" pitchFamily="34" charset="0"/>
                        </a:rPr>
                      </a:br>
                      <a:r>
                        <a:rPr lang="en-US" sz="1200">
                          <a:latin typeface="News Gothic MT" panose="020B0503020103020203" pitchFamily="34" charset="0"/>
                        </a:rPr>
                        <a:t>Prior IO: 11.6</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3.7</a:t>
                      </a:r>
                    </a:p>
                  </a:txBody>
                  <a:tcPr anchor="ctr">
                    <a:solidFill>
                      <a:schemeClr val="accent3">
                        <a:lumMod val="40000"/>
                        <a:lumOff val="60000"/>
                      </a:schemeClr>
                    </a:solidFill>
                  </a:tcPr>
                </a:tc>
                <a:tc>
                  <a:txBody>
                    <a:bodyPr/>
                    <a:lstStyle/>
                    <a:p>
                      <a:pPr algn="ctr"/>
                      <a:r>
                        <a:rPr lang="en-US" sz="1200">
                          <a:latin typeface="News Gothic MT" panose="020B0503020103020203" pitchFamily="34" charset="0"/>
                        </a:rPr>
                        <a:t>4.2</a:t>
                      </a:r>
                    </a:p>
                  </a:txBody>
                  <a:tcPr anchor="ctr">
                    <a:solidFill>
                      <a:schemeClr val="accent3">
                        <a:lumMod val="40000"/>
                        <a:lumOff val="60000"/>
                      </a:schemeClr>
                    </a:solidFill>
                  </a:tcPr>
                </a:tc>
                <a:tc>
                  <a:txBody>
                    <a:bodyPr/>
                    <a:lstStyle/>
                    <a:p>
                      <a:pPr algn="ctr"/>
                      <a:r>
                        <a:rPr lang="en-US" sz="1200">
                          <a:latin typeface="News Gothic MT" panose="020B0503020103020203" pitchFamily="34" charset="0"/>
                        </a:rPr>
                        <a:t>14.6</a:t>
                      </a:r>
                    </a:p>
                  </a:txBody>
                  <a:tcPr anchor="ctr">
                    <a:solidFill>
                      <a:schemeClr val="accent6">
                        <a:lumMod val="40000"/>
                        <a:lumOff val="60000"/>
                      </a:schemeClr>
                    </a:solidFill>
                  </a:tcPr>
                </a:tc>
                <a:extLst>
                  <a:ext uri="{0D108BD9-81ED-4DB2-BD59-A6C34878D82A}">
                    <a16:rowId xmlns:a16="http://schemas.microsoft.com/office/drawing/2014/main" val="4161183247"/>
                  </a:ext>
                </a:extLst>
              </a:tr>
              <a:tr h="370840">
                <a:tc>
                  <a:txBody>
                    <a:bodyPr/>
                    <a:lstStyle/>
                    <a:p>
                      <a:r>
                        <a:rPr lang="en-US" sz="1200">
                          <a:latin typeface="News Gothic MT" panose="020B0503020103020203" pitchFamily="34" charset="0"/>
                        </a:rPr>
                        <a:t>ORR, %</a:t>
                      </a:r>
                    </a:p>
                  </a:txBody>
                  <a:tcPr anchor="ctr"/>
                </a:tc>
                <a:tc>
                  <a:txBody>
                    <a:bodyPr/>
                    <a:lstStyle/>
                    <a:p>
                      <a:pPr algn="ctr"/>
                      <a:r>
                        <a:rPr lang="en-US" sz="1200">
                          <a:latin typeface="News Gothic MT" panose="020B0503020103020203" pitchFamily="34" charset="0"/>
                        </a:rPr>
                        <a:t>25%</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62.5%</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No prior IO: 52.9%</a:t>
                      </a:r>
                    </a:p>
                    <a:p>
                      <a:pPr algn="ctr"/>
                      <a:r>
                        <a:rPr lang="en-US" sz="1200">
                          <a:latin typeface="News Gothic MT" panose="020B0503020103020203" pitchFamily="34" charset="0"/>
                        </a:rPr>
                        <a:t>Prior IO: 62.5%</a:t>
                      </a:r>
                    </a:p>
                  </a:txBody>
                  <a:tcPr anchor="ctr">
                    <a:solidFill>
                      <a:schemeClr val="accent4">
                        <a:lumMod val="20000"/>
                        <a:lumOff val="80000"/>
                      </a:schemeClr>
                    </a:solidFill>
                  </a:tcPr>
                </a:tc>
                <a:tc>
                  <a:txBody>
                    <a:bodyPr/>
                    <a:lstStyle/>
                    <a:p>
                      <a:pPr algn="ctr"/>
                      <a:r>
                        <a:rPr lang="en-US" sz="1200">
                          <a:latin typeface="News Gothic MT" panose="020B0503020103020203" pitchFamily="34" charset="0"/>
                        </a:rPr>
                        <a:t>17.4%</a:t>
                      </a:r>
                    </a:p>
                  </a:txBody>
                  <a:tcPr anchor="ctr">
                    <a:solidFill>
                      <a:schemeClr val="accent3">
                        <a:lumMod val="20000"/>
                        <a:lumOff val="80000"/>
                      </a:schemeClr>
                    </a:solidFill>
                  </a:tcPr>
                </a:tc>
                <a:tc>
                  <a:txBody>
                    <a:bodyPr/>
                    <a:lstStyle/>
                    <a:p>
                      <a:pPr algn="ctr"/>
                      <a:r>
                        <a:rPr lang="en-US" sz="1200">
                          <a:latin typeface="News Gothic MT" panose="020B0503020103020203" pitchFamily="34" charset="0"/>
                        </a:rPr>
                        <a:t>22.9%</a:t>
                      </a:r>
                    </a:p>
                  </a:txBody>
                  <a:tcPr anchor="ctr">
                    <a:solidFill>
                      <a:schemeClr val="accent3">
                        <a:lumMod val="20000"/>
                        <a:lumOff val="80000"/>
                      </a:schemeClr>
                    </a:solidFill>
                  </a:tcPr>
                </a:tc>
                <a:tc>
                  <a:txBody>
                    <a:bodyPr/>
                    <a:lstStyle/>
                    <a:p>
                      <a:pPr algn="ctr"/>
                      <a:r>
                        <a:rPr lang="en-US" sz="1200">
                          <a:latin typeface="News Gothic MT" panose="020B0503020103020203" pitchFamily="34" charset="0"/>
                        </a:rPr>
                        <a:t>43%</a:t>
                      </a:r>
                    </a:p>
                  </a:txBody>
                  <a:tcPr anchor="ctr">
                    <a:solidFill>
                      <a:schemeClr val="accent6">
                        <a:lumMod val="20000"/>
                        <a:lumOff val="80000"/>
                      </a:schemeClr>
                    </a:solidFill>
                  </a:tcPr>
                </a:tc>
                <a:extLst>
                  <a:ext uri="{0D108BD9-81ED-4DB2-BD59-A6C34878D82A}">
                    <a16:rowId xmlns:a16="http://schemas.microsoft.com/office/drawing/2014/main" val="2036888779"/>
                  </a:ext>
                </a:extLst>
              </a:tr>
              <a:tr h="370840">
                <a:tc>
                  <a:txBody>
                    <a:bodyPr/>
                    <a:lstStyle/>
                    <a:p>
                      <a:r>
                        <a:rPr lang="en-US" sz="1200">
                          <a:latin typeface="News Gothic MT" panose="020B0503020103020203" pitchFamily="34" charset="0"/>
                        </a:rPr>
                        <a:t>CR, %</a:t>
                      </a:r>
                    </a:p>
                  </a:txBody>
                  <a:tcPr anchor="ctr"/>
                </a:tc>
                <a:tc>
                  <a:txBody>
                    <a:bodyPr/>
                    <a:lstStyle/>
                    <a:p>
                      <a:pPr algn="ctr"/>
                      <a:r>
                        <a:rPr lang="en-US" sz="1200">
                          <a:latin typeface="News Gothic MT" panose="020B0503020103020203" pitchFamily="34" charset="0"/>
                        </a:rPr>
                        <a:t>0</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0</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0</a:t>
                      </a:r>
                    </a:p>
                  </a:txBody>
                  <a:tcPr anchor="ctr">
                    <a:solidFill>
                      <a:schemeClr val="accent4">
                        <a:lumMod val="40000"/>
                        <a:lumOff val="60000"/>
                      </a:schemeClr>
                    </a:solidFill>
                  </a:tcPr>
                </a:tc>
                <a:tc>
                  <a:txBody>
                    <a:bodyPr/>
                    <a:lstStyle/>
                    <a:p>
                      <a:pPr algn="ctr"/>
                      <a:r>
                        <a:rPr lang="en-US" sz="1200">
                          <a:latin typeface="News Gothic MT" panose="020B0503020103020203" pitchFamily="34" charset="0"/>
                        </a:rPr>
                        <a:t>0</a:t>
                      </a:r>
                    </a:p>
                  </a:txBody>
                  <a:tcPr anchor="ctr">
                    <a:solidFill>
                      <a:schemeClr val="accent3">
                        <a:lumMod val="40000"/>
                        <a:lumOff val="60000"/>
                      </a:schemeClr>
                    </a:solidFill>
                  </a:tcPr>
                </a:tc>
                <a:tc>
                  <a:txBody>
                    <a:bodyPr/>
                    <a:lstStyle/>
                    <a:p>
                      <a:pPr algn="ctr"/>
                      <a:r>
                        <a:rPr lang="en-US" sz="1200">
                          <a:latin typeface="News Gothic MT" panose="020B0503020103020203" pitchFamily="34" charset="0"/>
                        </a:rPr>
                        <a:t>1.0%</a:t>
                      </a:r>
                    </a:p>
                  </a:txBody>
                  <a:tcPr anchor="ctr">
                    <a:solidFill>
                      <a:schemeClr val="accent3">
                        <a:lumMod val="40000"/>
                        <a:lumOff val="60000"/>
                      </a:schemeClr>
                    </a:solidFill>
                  </a:tcPr>
                </a:tc>
                <a:tc>
                  <a:txBody>
                    <a:bodyPr/>
                    <a:lstStyle/>
                    <a:p>
                      <a:pPr algn="ctr"/>
                      <a:r>
                        <a:rPr lang="en-US" sz="1200" dirty="0">
                          <a:latin typeface="News Gothic MT" panose="020B0503020103020203" pitchFamily="34" charset="0"/>
                        </a:rPr>
                        <a:t>-</a:t>
                      </a:r>
                    </a:p>
                  </a:txBody>
                  <a:tcPr anchor="ctr">
                    <a:solidFill>
                      <a:schemeClr val="accent6">
                        <a:lumMod val="40000"/>
                        <a:lumOff val="60000"/>
                      </a:schemeClr>
                    </a:solidFill>
                  </a:tcPr>
                </a:tc>
                <a:extLst>
                  <a:ext uri="{0D108BD9-81ED-4DB2-BD59-A6C34878D82A}">
                    <a16:rowId xmlns:a16="http://schemas.microsoft.com/office/drawing/2014/main" val="2361769269"/>
                  </a:ext>
                </a:extLst>
              </a:tr>
            </a:tbl>
          </a:graphicData>
        </a:graphic>
      </p:graphicFrame>
      <p:sp>
        <p:nvSpPr>
          <p:cNvPr id="2" name="Rounded Rectangle 1">
            <a:extLst>
              <a:ext uri="{FF2B5EF4-FFF2-40B4-BE49-F238E27FC236}">
                <a16:creationId xmlns:a16="http://schemas.microsoft.com/office/drawing/2014/main" id="{A0BA316F-A881-FD31-615B-132C9A7B4B9A}"/>
              </a:ext>
            </a:extLst>
          </p:cNvPr>
          <p:cNvSpPr/>
          <p:nvPr/>
        </p:nvSpPr>
        <p:spPr>
          <a:xfrm>
            <a:off x="415446" y="4481745"/>
            <a:ext cx="11361106" cy="884722"/>
          </a:xfrm>
          <a:prstGeom prst="roundRect">
            <a:avLst/>
          </a:prstGeom>
          <a:ln w="28575">
            <a:solidFill>
              <a:srgbClr val="FF0000"/>
            </a:solidFill>
          </a:ln>
        </p:spPr>
        <p:txBody>
          <a:bodyPr vert="horz" lIns="91440" tIns="45720" rIns="91440" bIns="45720" rtlCol="0" anchor="ctr">
            <a:normAutofit/>
          </a:bodyPr>
          <a:lstStyle/>
          <a:p>
            <a:pPr algn="ctr"/>
            <a:endParaRPr lang="en-US"/>
          </a:p>
        </p:txBody>
      </p:sp>
      <p:sp>
        <p:nvSpPr>
          <p:cNvPr id="7" name="TextBox 6">
            <a:extLst>
              <a:ext uri="{FF2B5EF4-FFF2-40B4-BE49-F238E27FC236}">
                <a16:creationId xmlns:a16="http://schemas.microsoft.com/office/drawing/2014/main" id="{4C45C3D6-A024-148B-D3D9-B1063177FA1B}"/>
              </a:ext>
            </a:extLst>
          </p:cNvPr>
          <p:cNvSpPr txBox="1"/>
          <p:nvPr/>
        </p:nvSpPr>
        <p:spPr>
          <a:xfrm>
            <a:off x="2540538" y="5889793"/>
            <a:ext cx="7110921" cy="276999"/>
          </a:xfrm>
          <a:prstGeom prst="rect">
            <a:avLst/>
          </a:prstGeom>
        </p:spPr>
        <p:txBody>
          <a:bodyPr wrap="none" lIns="0" tIns="0" rIns="0" bIns="0" rtlCol="0">
            <a:spAutoFit/>
          </a:bodyPr>
          <a:lstStyle/>
          <a:p>
            <a:r>
              <a:rPr lang="en-US" sz="1800" b="1">
                <a:latin typeface="News Gothic MT" panose="020B0503020103020203" pitchFamily="34" charset="0"/>
              </a:rPr>
              <a:t>If you haven’t tried a combination, try a combination second-line</a:t>
            </a:r>
          </a:p>
        </p:txBody>
      </p:sp>
      <p:sp>
        <p:nvSpPr>
          <p:cNvPr id="8" name="Title 7">
            <a:extLst>
              <a:ext uri="{FF2B5EF4-FFF2-40B4-BE49-F238E27FC236}">
                <a16:creationId xmlns:a16="http://schemas.microsoft.com/office/drawing/2014/main" id="{F10C577A-A52E-2EE7-70A2-82632426B35D}"/>
              </a:ext>
            </a:extLst>
          </p:cNvPr>
          <p:cNvSpPr>
            <a:spLocks noGrp="1"/>
          </p:cNvSpPr>
          <p:nvPr>
            <p:ph type="title"/>
          </p:nvPr>
        </p:nvSpPr>
        <p:spPr>
          <a:xfrm>
            <a:off x="609600" y="298570"/>
            <a:ext cx="10972800" cy="569387"/>
          </a:xfrm>
        </p:spPr>
        <p:txBody>
          <a:bodyPr/>
          <a:lstStyle/>
          <a:p>
            <a:r>
              <a:rPr lang="en-US" sz="3100"/>
              <a:t>Subsequent-Line Trials in Metastatic RCC Without Prior IO</a:t>
            </a:r>
          </a:p>
        </p:txBody>
      </p:sp>
    </p:spTree>
    <p:extLst>
      <p:ext uri="{BB962C8B-B14F-4D97-AF65-F5344CB8AC3E}">
        <p14:creationId xmlns:p14="http://schemas.microsoft.com/office/powerpoint/2010/main" val="8201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3E9838-504C-CA7A-6C26-69FD3B4A44D1}"/>
              </a:ext>
            </a:extLst>
          </p:cNvPr>
          <p:cNvSpPr>
            <a:spLocks noGrp="1"/>
          </p:cNvSpPr>
          <p:nvPr>
            <p:ph type="body" sz="quarter" idx="12"/>
          </p:nvPr>
        </p:nvSpPr>
        <p:spPr>
          <a:xfrm>
            <a:off x="193575" y="6575082"/>
            <a:ext cx="6609182" cy="153888"/>
          </a:xfrm>
        </p:spPr>
        <p:txBody>
          <a:bodyPr/>
          <a:lstStyle/>
          <a:p>
            <a:r>
              <a:rPr lang="en-US"/>
              <a:t>NCCN, 2024; Motzer et al, 2013; Choueiri et al, 2015; Rini et al, 2020; Albiges et al, 2023; Motzer et al, 2015. </a:t>
            </a:r>
          </a:p>
        </p:txBody>
      </p:sp>
      <p:graphicFrame>
        <p:nvGraphicFramePr>
          <p:cNvPr id="4" name="Table 3">
            <a:extLst>
              <a:ext uri="{FF2B5EF4-FFF2-40B4-BE49-F238E27FC236}">
                <a16:creationId xmlns:a16="http://schemas.microsoft.com/office/drawing/2014/main" id="{797E445C-0AF1-5DC7-EC4D-B8EF1DA98ED6}"/>
              </a:ext>
            </a:extLst>
          </p:cNvPr>
          <p:cNvGraphicFramePr>
            <a:graphicFrameLocks noGrp="1"/>
          </p:cNvGraphicFramePr>
          <p:nvPr>
            <p:extLst>
              <p:ext uri="{D42A27DB-BD31-4B8C-83A1-F6EECF244321}">
                <p14:modId xmlns:p14="http://schemas.microsoft.com/office/powerpoint/2010/main" val="2398562068"/>
              </p:ext>
            </p:extLst>
          </p:nvPr>
        </p:nvGraphicFramePr>
        <p:xfrm>
          <a:off x="507274" y="1260621"/>
          <a:ext cx="11177451" cy="4490720"/>
        </p:xfrm>
        <a:graphic>
          <a:graphicData uri="http://schemas.openxmlformats.org/drawingml/2006/table">
            <a:tbl>
              <a:tblPr firstRow="1" bandRow="1">
                <a:tableStyleId>{5C22544A-7EE6-4342-B048-85BDC9FD1C3A}</a:tableStyleId>
              </a:tblPr>
              <a:tblGrid>
                <a:gridCol w="1445696">
                  <a:extLst>
                    <a:ext uri="{9D8B030D-6E8A-4147-A177-3AD203B41FA5}">
                      <a16:colId xmlns:a16="http://schemas.microsoft.com/office/drawing/2014/main" val="1341364050"/>
                    </a:ext>
                  </a:extLst>
                </a:gridCol>
                <a:gridCol w="1397181">
                  <a:extLst>
                    <a:ext uri="{9D8B030D-6E8A-4147-A177-3AD203B41FA5}">
                      <a16:colId xmlns:a16="http://schemas.microsoft.com/office/drawing/2014/main" val="3406791974"/>
                    </a:ext>
                  </a:extLst>
                </a:gridCol>
                <a:gridCol w="1964787">
                  <a:extLst>
                    <a:ext uri="{9D8B030D-6E8A-4147-A177-3AD203B41FA5}">
                      <a16:colId xmlns:a16="http://schemas.microsoft.com/office/drawing/2014/main" val="3946552219"/>
                    </a:ext>
                  </a:extLst>
                </a:gridCol>
                <a:gridCol w="2002303">
                  <a:extLst>
                    <a:ext uri="{9D8B030D-6E8A-4147-A177-3AD203B41FA5}">
                      <a16:colId xmlns:a16="http://schemas.microsoft.com/office/drawing/2014/main" val="2358810683"/>
                    </a:ext>
                  </a:extLst>
                </a:gridCol>
                <a:gridCol w="2121646">
                  <a:extLst>
                    <a:ext uri="{9D8B030D-6E8A-4147-A177-3AD203B41FA5}">
                      <a16:colId xmlns:a16="http://schemas.microsoft.com/office/drawing/2014/main" val="280681588"/>
                    </a:ext>
                  </a:extLst>
                </a:gridCol>
                <a:gridCol w="2245838">
                  <a:extLst>
                    <a:ext uri="{9D8B030D-6E8A-4147-A177-3AD203B41FA5}">
                      <a16:colId xmlns:a16="http://schemas.microsoft.com/office/drawing/2014/main" val="4226034642"/>
                    </a:ext>
                  </a:extLst>
                </a:gridCol>
              </a:tblGrid>
              <a:tr h="261831">
                <a:tc>
                  <a:txBody>
                    <a:bodyPr/>
                    <a:lstStyle/>
                    <a:p>
                      <a:pPr algn="ctr"/>
                      <a:endParaRPr lang="en-US" sz="1400" dirty="0">
                        <a:latin typeface="News Gothic MT" panose="020B0503020103020203" pitchFamily="34" charset="0"/>
                      </a:endParaRPr>
                    </a:p>
                  </a:txBody>
                  <a:tcPr anchor="ctr"/>
                </a:tc>
                <a:tc gridSpan="3">
                  <a:txBody>
                    <a:bodyPr/>
                    <a:lstStyle/>
                    <a:p>
                      <a:pPr algn="ctr"/>
                      <a:r>
                        <a:rPr lang="en-US" sz="1400">
                          <a:latin typeface="News Gothic MT" panose="020B0503020103020203" pitchFamily="34" charset="0"/>
                        </a:rPr>
                        <a:t>TKI</a:t>
                      </a:r>
                    </a:p>
                  </a:txBody>
                  <a:tcPr anchor="ctr">
                    <a:solidFill>
                      <a:schemeClr val="accent5"/>
                    </a:solidFill>
                  </a:tcPr>
                </a:tc>
                <a:tc hMerge="1">
                  <a:txBody>
                    <a:bodyPr/>
                    <a:lstStyle/>
                    <a:p>
                      <a:pPr algn="ctr"/>
                      <a:endParaRPr lang="en-US" sz="1200">
                        <a:latin typeface="News Gothic MT" panose="020B0503020103020203" pitchFamily="34" charset="0"/>
                      </a:endParaRPr>
                    </a:p>
                  </a:txBody>
                  <a:tcPr anchor="ctr">
                    <a:solidFill>
                      <a:schemeClr val="accent3"/>
                    </a:solidFill>
                  </a:tcPr>
                </a:tc>
                <a:tc hMerge="1">
                  <a:txBody>
                    <a:bodyPr/>
                    <a:lstStyle/>
                    <a:p>
                      <a:pPr algn="ctr"/>
                      <a:endParaRPr lang="en-US" sz="1200">
                        <a:latin typeface="News Gothic MT" panose="020B0503020103020203" pitchFamily="34" charset="0"/>
                      </a:endParaRPr>
                    </a:p>
                  </a:txBody>
                  <a:tcPr anchor="ctr">
                    <a:solidFill>
                      <a:schemeClr val="accent4"/>
                    </a:solidFill>
                  </a:tcPr>
                </a:tc>
                <a:tc>
                  <a:txBody>
                    <a:bodyPr/>
                    <a:lstStyle/>
                    <a:p>
                      <a:pPr algn="ctr"/>
                      <a:r>
                        <a:rPr lang="en-US" sz="1400">
                          <a:latin typeface="News Gothic MT" panose="020B0503020103020203" pitchFamily="34" charset="0"/>
                        </a:rPr>
                        <a:t>HIF2-Alpha Inhibitor</a:t>
                      </a:r>
                    </a:p>
                  </a:txBody>
                  <a:tcPr anchor="ctr">
                    <a:solidFill>
                      <a:schemeClr val="accent1"/>
                    </a:solidFill>
                  </a:tcPr>
                </a:tc>
                <a:tc>
                  <a:txBody>
                    <a:bodyPr/>
                    <a:lstStyle/>
                    <a:p>
                      <a:pPr algn="ctr"/>
                      <a:r>
                        <a:rPr lang="en-US" sz="1400">
                          <a:latin typeface="News Gothic MT" panose="020B0503020103020203" pitchFamily="34" charset="0"/>
                        </a:rPr>
                        <a:t>mTOR Inhibitor/TKI</a:t>
                      </a:r>
                    </a:p>
                  </a:txBody>
                  <a:tcPr anchor="ctr">
                    <a:solidFill>
                      <a:schemeClr val="accent6"/>
                    </a:solidFill>
                  </a:tcPr>
                </a:tc>
                <a:extLst>
                  <a:ext uri="{0D108BD9-81ED-4DB2-BD59-A6C34878D82A}">
                    <a16:rowId xmlns:a16="http://schemas.microsoft.com/office/drawing/2014/main" val="2363902019"/>
                  </a:ext>
                </a:extLst>
              </a:tr>
              <a:tr h="370840">
                <a:tc>
                  <a:txBody>
                    <a:bodyPr/>
                    <a:lstStyle/>
                    <a:p>
                      <a:endParaRPr lang="en-US" sz="1400">
                        <a:latin typeface="News Gothic MT" panose="020B0503020103020203" pitchFamily="34" charset="0"/>
                      </a:endParaRPr>
                    </a:p>
                  </a:txBody>
                  <a:tcPr anchor="ctr"/>
                </a:tc>
                <a:tc>
                  <a:txBody>
                    <a:bodyPr/>
                    <a:lstStyle/>
                    <a:p>
                      <a:pPr algn="ctr"/>
                      <a:r>
                        <a:rPr lang="en-US" sz="1400" b="1" dirty="0">
                          <a:latin typeface="News Gothic MT" panose="020B0503020103020203" pitchFamily="34" charset="0"/>
                        </a:rPr>
                        <a:t>AXIS</a:t>
                      </a:r>
                    </a:p>
                    <a:p>
                      <a:pPr algn="ctr"/>
                      <a:r>
                        <a:rPr lang="en-US" sz="1400" dirty="0" err="1">
                          <a:latin typeface="News Gothic MT" panose="020B0503020103020203" pitchFamily="34" charset="0"/>
                        </a:rPr>
                        <a:t>Axitinib</a:t>
                      </a:r>
                      <a:endParaRPr lang="en-US" sz="1400" dirty="0">
                        <a:latin typeface="News Gothic MT" panose="020B0503020103020203" pitchFamily="34" charset="0"/>
                      </a:endParaRPr>
                    </a:p>
                    <a:p>
                      <a:pPr algn="ctr"/>
                      <a:r>
                        <a:rPr lang="en-US" sz="1400" dirty="0">
                          <a:latin typeface="News Gothic MT" panose="020B0503020103020203" pitchFamily="34" charset="0"/>
                        </a:rPr>
                        <a:t>n=361</a:t>
                      </a:r>
                    </a:p>
                    <a:p>
                      <a:pPr algn="ctr"/>
                      <a:r>
                        <a:rPr lang="en-US" sz="1400" dirty="0">
                          <a:latin typeface="News Gothic MT" panose="020B0503020103020203" pitchFamily="34" charset="0"/>
                        </a:rPr>
                        <a:t>vs sorafenib</a:t>
                      </a:r>
                    </a:p>
                  </a:txBody>
                  <a:tcPr anchor="ctr">
                    <a:solidFill>
                      <a:schemeClr val="accent5">
                        <a:lumMod val="40000"/>
                        <a:lumOff val="60000"/>
                      </a:schemeClr>
                    </a:solidFill>
                  </a:tcPr>
                </a:tc>
                <a:tc>
                  <a:txBody>
                    <a:bodyPr/>
                    <a:lstStyle/>
                    <a:p>
                      <a:pPr algn="ctr"/>
                      <a:r>
                        <a:rPr lang="en-US" sz="1400" b="1">
                          <a:latin typeface="News Gothic MT" panose="020B0503020103020203" pitchFamily="34" charset="0"/>
                        </a:rPr>
                        <a:t>METEOR</a:t>
                      </a:r>
                    </a:p>
                    <a:p>
                      <a:pPr algn="ctr"/>
                      <a:r>
                        <a:rPr lang="en-US" sz="1400">
                          <a:latin typeface="News Gothic MT" panose="020B0503020103020203" pitchFamily="34" charset="0"/>
                        </a:rPr>
                        <a:t>Cabozantinib</a:t>
                      </a:r>
                    </a:p>
                    <a:p>
                      <a:pPr algn="ctr"/>
                      <a:r>
                        <a:rPr lang="en-US" sz="1400">
                          <a:latin typeface="News Gothic MT" panose="020B0503020103020203" pitchFamily="34" charset="0"/>
                        </a:rPr>
                        <a:t>n=187</a:t>
                      </a:r>
                    </a:p>
                    <a:p>
                      <a:pPr algn="ctr"/>
                      <a:r>
                        <a:rPr lang="en-US" sz="1400">
                          <a:latin typeface="News Gothic MT" panose="020B0503020103020203" pitchFamily="34" charset="0"/>
                        </a:rPr>
                        <a:t>vs everolimus</a:t>
                      </a:r>
                    </a:p>
                  </a:txBody>
                  <a:tcPr anchor="ctr">
                    <a:solidFill>
                      <a:schemeClr val="accent5">
                        <a:lumMod val="40000"/>
                        <a:lumOff val="60000"/>
                      </a:schemeClr>
                    </a:solidFill>
                  </a:tcPr>
                </a:tc>
                <a:tc>
                  <a:txBody>
                    <a:bodyPr/>
                    <a:lstStyle/>
                    <a:p>
                      <a:pPr algn="ctr"/>
                      <a:r>
                        <a:rPr lang="en-US" sz="1400" b="1">
                          <a:latin typeface="News Gothic MT" panose="020B0503020103020203" pitchFamily="34" charset="0"/>
                        </a:rPr>
                        <a:t>TIVO-3</a:t>
                      </a:r>
                    </a:p>
                    <a:p>
                      <a:pPr algn="ctr"/>
                      <a:r>
                        <a:rPr lang="en-US" sz="1400">
                          <a:latin typeface="News Gothic MT" panose="020B0503020103020203" pitchFamily="34" charset="0"/>
                        </a:rPr>
                        <a:t>Tivozanib</a:t>
                      </a:r>
                    </a:p>
                    <a:p>
                      <a:pPr algn="ctr"/>
                      <a:r>
                        <a:rPr lang="en-US" sz="1400">
                          <a:latin typeface="News Gothic MT" panose="020B0503020103020203" pitchFamily="34" charset="0"/>
                        </a:rPr>
                        <a:t>n=175</a:t>
                      </a:r>
                    </a:p>
                    <a:p>
                      <a:pPr algn="ctr"/>
                      <a:r>
                        <a:rPr lang="en-US" sz="1400">
                          <a:latin typeface="News Gothic MT" panose="020B0503020103020203" pitchFamily="34" charset="0"/>
                        </a:rPr>
                        <a:t>vs sorafenib</a:t>
                      </a:r>
                    </a:p>
                  </a:txBody>
                  <a:tcPr anchor="ctr">
                    <a:solidFill>
                      <a:schemeClr val="accent5">
                        <a:lumMod val="40000"/>
                        <a:lumOff val="60000"/>
                      </a:schemeClr>
                    </a:solidFill>
                  </a:tcPr>
                </a:tc>
                <a:tc>
                  <a:txBody>
                    <a:bodyPr/>
                    <a:lstStyle/>
                    <a:p>
                      <a:pPr algn="ctr"/>
                      <a:r>
                        <a:rPr lang="en-US" sz="1400" b="1">
                          <a:latin typeface="News Gothic MT" panose="020B0503020103020203" pitchFamily="34" charset="0"/>
                        </a:rPr>
                        <a:t>LITESPARK-005</a:t>
                      </a:r>
                    </a:p>
                    <a:p>
                      <a:pPr algn="ctr"/>
                      <a:r>
                        <a:rPr lang="en-US" sz="1400" b="0">
                          <a:latin typeface="News Gothic MT" panose="020B0503020103020203" pitchFamily="34" charset="0"/>
                        </a:rPr>
                        <a:t>Belzutifan</a:t>
                      </a:r>
                    </a:p>
                    <a:p>
                      <a:pPr algn="ctr"/>
                      <a:r>
                        <a:rPr lang="en-US" sz="1400" b="0">
                          <a:latin typeface="News Gothic MT" panose="020B0503020103020203" pitchFamily="34" charset="0"/>
                        </a:rPr>
                        <a:t>n=374</a:t>
                      </a:r>
                    </a:p>
                    <a:p>
                      <a:pPr algn="ctr"/>
                      <a:r>
                        <a:rPr lang="en-US" sz="1400" b="0">
                          <a:latin typeface="News Gothic MT" panose="020B0503020103020203" pitchFamily="34" charset="0"/>
                        </a:rPr>
                        <a:t>vs everolimus</a:t>
                      </a:r>
                    </a:p>
                  </a:txBody>
                  <a:tcPr anchor="ctr">
                    <a:solidFill>
                      <a:schemeClr val="accent1">
                        <a:lumMod val="40000"/>
                        <a:lumOff val="60000"/>
                      </a:schemeClr>
                    </a:solidFill>
                  </a:tcPr>
                </a:tc>
                <a:tc>
                  <a:txBody>
                    <a:bodyPr/>
                    <a:lstStyle/>
                    <a:p>
                      <a:pPr algn="ctr"/>
                      <a:r>
                        <a:rPr lang="en-US" sz="1400" b="1">
                          <a:latin typeface="News Gothic MT" panose="020B0503020103020203" pitchFamily="34" charset="0"/>
                        </a:rPr>
                        <a:t>NCT01136733</a:t>
                      </a:r>
                    </a:p>
                    <a:p>
                      <a:pPr algn="ctr"/>
                      <a:r>
                        <a:rPr lang="en-US" sz="1400" b="0">
                          <a:latin typeface="News Gothic MT" panose="020B0503020103020203" pitchFamily="34" charset="0"/>
                        </a:rPr>
                        <a:t>Everolimus/lenvatinib</a:t>
                      </a:r>
                    </a:p>
                    <a:p>
                      <a:pPr algn="ctr"/>
                      <a:r>
                        <a:rPr lang="en-US" sz="1400" b="0">
                          <a:latin typeface="News Gothic MT" panose="020B0503020103020203" pitchFamily="34" charset="0"/>
                        </a:rPr>
                        <a:t>n=51</a:t>
                      </a:r>
                    </a:p>
                    <a:p>
                      <a:pPr algn="ctr"/>
                      <a:r>
                        <a:rPr lang="en-US" sz="1400" b="0">
                          <a:latin typeface="News Gothic MT" panose="020B0503020103020203" pitchFamily="34" charset="0"/>
                        </a:rPr>
                        <a:t>vs lenvatinib</a:t>
                      </a:r>
                    </a:p>
                    <a:p>
                      <a:pPr algn="ctr"/>
                      <a:r>
                        <a:rPr lang="en-US" sz="1400" b="0">
                          <a:latin typeface="News Gothic MT" panose="020B0503020103020203" pitchFamily="34" charset="0"/>
                        </a:rPr>
                        <a:t>vs everolimus</a:t>
                      </a:r>
                    </a:p>
                  </a:txBody>
                  <a:tcPr anchor="ctr">
                    <a:solidFill>
                      <a:schemeClr val="accent6">
                        <a:lumMod val="40000"/>
                        <a:lumOff val="60000"/>
                      </a:schemeClr>
                    </a:solidFill>
                  </a:tcPr>
                </a:tc>
                <a:extLst>
                  <a:ext uri="{0D108BD9-81ED-4DB2-BD59-A6C34878D82A}">
                    <a16:rowId xmlns:a16="http://schemas.microsoft.com/office/drawing/2014/main" val="1139682737"/>
                  </a:ext>
                </a:extLst>
              </a:tr>
              <a:tr h="370840">
                <a:tc>
                  <a:txBody>
                    <a:bodyPr/>
                    <a:lstStyle/>
                    <a:p>
                      <a:r>
                        <a:rPr lang="en-US" sz="1400">
                          <a:latin typeface="News Gothic MT" panose="020B0503020103020203" pitchFamily="34" charset="0"/>
                        </a:rPr>
                        <a:t>Prior therapies in trial</a:t>
                      </a:r>
                    </a:p>
                  </a:txBody>
                  <a:tcPr anchor="ctr"/>
                </a:tc>
                <a:tc>
                  <a:txBody>
                    <a:bodyPr/>
                    <a:lstStyle/>
                    <a:p>
                      <a:pPr algn="ctr"/>
                      <a:r>
                        <a:rPr lang="en-US" sz="1400">
                          <a:latin typeface="News Gothic MT" panose="020B0503020103020203" pitchFamily="34" charset="0"/>
                        </a:rPr>
                        <a:t>Any</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After prior VEGFR-targeted therapy</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2 or 3 prior therapies</a:t>
                      </a:r>
                    </a:p>
                  </a:txBody>
                  <a:tcPr anchor="ctr">
                    <a:solidFill>
                      <a:schemeClr val="accent5">
                        <a:lumMod val="20000"/>
                        <a:lumOff val="80000"/>
                      </a:schemeClr>
                    </a:solidFill>
                  </a:tcPr>
                </a:tc>
                <a:tc>
                  <a:txBody>
                    <a:bodyPr/>
                    <a:lstStyle/>
                    <a:p>
                      <a:pPr algn="ctr"/>
                      <a:r>
                        <a:rPr lang="en-US" sz="1400" b="0">
                          <a:latin typeface="News Gothic MT" panose="020B0503020103020203" pitchFamily="34" charset="0"/>
                        </a:rPr>
                        <a:t>Prior VEGF-TKI and prior IO</a:t>
                      </a:r>
                    </a:p>
                  </a:txBody>
                  <a:tcPr anchor="ctr">
                    <a:solidFill>
                      <a:schemeClr val="accent1">
                        <a:lumMod val="20000"/>
                        <a:lumOff val="80000"/>
                      </a:schemeClr>
                    </a:solidFill>
                  </a:tcPr>
                </a:tc>
                <a:tc>
                  <a:txBody>
                    <a:bodyPr/>
                    <a:lstStyle/>
                    <a:p>
                      <a:pPr algn="ctr"/>
                      <a:r>
                        <a:rPr lang="en-US" sz="1400" b="0">
                          <a:latin typeface="News Gothic MT" panose="020B0503020103020203" pitchFamily="34" charset="0"/>
                        </a:rPr>
                        <a:t>Prior anti-angiogenic</a:t>
                      </a:r>
                    </a:p>
                  </a:txBody>
                  <a:tcPr anchor="ctr">
                    <a:solidFill>
                      <a:schemeClr val="accent6">
                        <a:lumMod val="20000"/>
                        <a:lumOff val="80000"/>
                      </a:schemeClr>
                    </a:solidFill>
                  </a:tcPr>
                </a:tc>
                <a:extLst>
                  <a:ext uri="{0D108BD9-81ED-4DB2-BD59-A6C34878D82A}">
                    <a16:rowId xmlns:a16="http://schemas.microsoft.com/office/drawing/2014/main" val="3881219160"/>
                  </a:ext>
                </a:extLst>
              </a:tr>
              <a:tr h="370840">
                <a:tc>
                  <a:txBody>
                    <a:bodyPr/>
                    <a:lstStyle/>
                    <a:p>
                      <a:r>
                        <a:rPr lang="en-US" sz="1400">
                          <a:latin typeface="News Gothic MT" panose="020B0503020103020203" pitchFamily="34" charset="0"/>
                        </a:rPr>
                        <a:t>NCCN-recommended use</a:t>
                      </a:r>
                    </a:p>
                  </a:txBody>
                  <a:tcPr anchor="ctr"/>
                </a:tc>
                <a:tc>
                  <a:txBody>
                    <a:bodyPr/>
                    <a:lstStyle/>
                    <a:p>
                      <a:pPr algn="ctr"/>
                      <a:r>
                        <a:rPr lang="en-US" sz="1400">
                          <a:latin typeface="News Gothic MT" panose="020B0503020103020203" pitchFamily="34" charset="0"/>
                        </a:rPr>
                        <a:t>After IO</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After any</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After IO</a:t>
                      </a:r>
                    </a:p>
                  </a:txBody>
                  <a:tcPr anchor="ctr">
                    <a:solidFill>
                      <a:schemeClr val="accent5">
                        <a:lumMod val="40000"/>
                        <a:lumOff val="60000"/>
                      </a:schemeClr>
                    </a:solidFill>
                  </a:tcPr>
                </a:tc>
                <a:tc>
                  <a:txBody>
                    <a:bodyPr/>
                    <a:lstStyle/>
                    <a:p>
                      <a:pPr algn="ctr"/>
                      <a:r>
                        <a:rPr lang="en-US" sz="1400" b="0">
                          <a:latin typeface="News Gothic MT" panose="020B0503020103020203" pitchFamily="34" charset="0"/>
                        </a:rPr>
                        <a:t>After IO</a:t>
                      </a:r>
                    </a:p>
                  </a:txBody>
                  <a:tcPr anchor="ctr">
                    <a:solidFill>
                      <a:schemeClr val="accent1">
                        <a:lumMod val="40000"/>
                        <a:lumOff val="60000"/>
                      </a:schemeClr>
                    </a:solidFill>
                  </a:tcPr>
                </a:tc>
                <a:tc>
                  <a:txBody>
                    <a:bodyPr/>
                    <a:lstStyle/>
                    <a:p>
                      <a:pPr algn="ctr"/>
                      <a:r>
                        <a:rPr lang="en-US" sz="1400" b="0">
                          <a:latin typeface="News Gothic MT" panose="020B0503020103020203" pitchFamily="34" charset="0"/>
                        </a:rPr>
                        <a:t>After any</a:t>
                      </a:r>
                    </a:p>
                  </a:txBody>
                  <a:tcPr anchor="ctr">
                    <a:solidFill>
                      <a:schemeClr val="accent6">
                        <a:lumMod val="40000"/>
                        <a:lumOff val="60000"/>
                      </a:schemeClr>
                    </a:solidFill>
                  </a:tcPr>
                </a:tc>
                <a:extLst>
                  <a:ext uri="{0D108BD9-81ED-4DB2-BD59-A6C34878D82A}">
                    <a16:rowId xmlns:a16="http://schemas.microsoft.com/office/drawing/2014/main" val="1045945851"/>
                  </a:ext>
                </a:extLst>
              </a:tr>
              <a:tr h="370840">
                <a:tc>
                  <a:txBody>
                    <a:bodyPr/>
                    <a:lstStyle/>
                    <a:p>
                      <a:r>
                        <a:rPr lang="en-US" sz="1400">
                          <a:latin typeface="News Gothic MT" panose="020B0503020103020203" pitchFamily="34" charset="0"/>
                        </a:rPr>
                        <a:t>PFS HR</a:t>
                      </a:r>
                    </a:p>
                  </a:txBody>
                  <a:tcPr anchor="ctr"/>
                </a:tc>
                <a:tc>
                  <a:txBody>
                    <a:bodyPr/>
                    <a:lstStyle/>
                    <a:p>
                      <a:pPr algn="ctr"/>
                      <a:r>
                        <a:rPr lang="en-US" sz="1400">
                          <a:latin typeface="News Gothic MT" panose="020B0503020103020203" pitchFamily="34" charset="0"/>
                        </a:rPr>
                        <a:t>0.66</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0.58</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0.73</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0.74</a:t>
                      </a:r>
                    </a:p>
                  </a:txBody>
                  <a:tcPr anchor="ctr">
                    <a:solidFill>
                      <a:schemeClr val="accent1">
                        <a:lumMod val="20000"/>
                        <a:lumOff val="80000"/>
                      </a:schemeClr>
                    </a:solidFill>
                  </a:tcPr>
                </a:tc>
                <a:tc>
                  <a:txBody>
                    <a:bodyPr/>
                    <a:lstStyle/>
                    <a:p>
                      <a:pPr algn="ctr"/>
                      <a:r>
                        <a:rPr lang="en-US" sz="1400">
                          <a:latin typeface="News Gothic MT" panose="020B0503020103020203" pitchFamily="34" charset="0"/>
                        </a:rPr>
                        <a:t>0.40 vs everolimus</a:t>
                      </a:r>
                    </a:p>
                    <a:p>
                      <a:pPr algn="ctr"/>
                      <a:r>
                        <a:rPr lang="en-US" sz="1400">
                          <a:latin typeface="News Gothic MT" panose="020B0503020103020203" pitchFamily="34" charset="0"/>
                        </a:rPr>
                        <a:t>0.66 vs lenvatinib</a:t>
                      </a:r>
                    </a:p>
                  </a:txBody>
                  <a:tcPr anchor="ctr">
                    <a:solidFill>
                      <a:schemeClr val="accent6">
                        <a:lumMod val="20000"/>
                        <a:lumOff val="80000"/>
                      </a:schemeClr>
                    </a:solidFill>
                  </a:tcPr>
                </a:tc>
                <a:extLst>
                  <a:ext uri="{0D108BD9-81ED-4DB2-BD59-A6C34878D82A}">
                    <a16:rowId xmlns:a16="http://schemas.microsoft.com/office/drawing/2014/main" val="234896798"/>
                  </a:ext>
                </a:extLst>
              </a:tr>
              <a:tr h="370840">
                <a:tc>
                  <a:txBody>
                    <a:bodyPr/>
                    <a:lstStyle/>
                    <a:p>
                      <a:r>
                        <a:rPr lang="en-US" sz="1400">
                          <a:latin typeface="News Gothic MT" panose="020B0503020103020203" pitchFamily="34" charset="0"/>
                        </a:rPr>
                        <a:t>Median PFS, months</a:t>
                      </a:r>
                    </a:p>
                  </a:txBody>
                  <a:tcPr anchor="ctr"/>
                </a:tc>
                <a:tc>
                  <a:txBody>
                    <a:bodyPr/>
                    <a:lstStyle/>
                    <a:p>
                      <a:pPr algn="ctr"/>
                      <a:r>
                        <a:rPr lang="en-US" sz="1400">
                          <a:latin typeface="News Gothic MT" panose="020B0503020103020203" pitchFamily="34" charset="0"/>
                        </a:rPr>
                        <a:t>8.3</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7.4</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5.6</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5.6</a:t>
                      </a:r>
                    </a:p>
                  </a:txBody>
                  <a:tcPr anchor="ctr">
                    <a:solidFill>
                      <a:schemeClr val="accent1">
                        <a:lumMod val="40000"/>
                        <a:lumOff val="60000"/>
                      </a:schemeClr>
                    </a:solidFill>
                  </a:tcPr>
                </a:tc>
                <a:tc>
                  <a:txBody>
                    <a:bodyPr/>
                    <a:lstStyle/>
                    <a:p>
                      <a:pPr algn="ctr"/>
                      <a:r>
                        <a:rPr lang="en-US" sz="1400">
                          <a:latin typeface="News Gothic MT" panose="020B0503020103020203" pitchFamily="34" charset="0"/>
                        </a:rPr>
                        <a:t>14.6</a:t>
                      </a:r>
                    </a:p>
                  </a:txBody>
                  <a:tcPr anchor="ctr">
                    <a:solidFill>
                      <a:schemeClr val="accent6">
                        <a:lumMod val="40000"/>
                        <a:lumOff val="60000"/>
                      </a:schemeClr>
                    </a:solidFill>
                  </a:tcPr>
                </a:tc>
                <a:extLst>
                  <a:ext uri="{0D108BD9-81ED-4DB2-BD59-A6C34878D82A}">
                    <a16:rowId xmlns:a16="http://schemas.microsoft.com/office/drawing/2014/main" val="4161183247"/>
                  </a:ext>
                </a:extLst>
              </a:tr>
              <a:tr h="370840">
                <a:tc>
                  <a:txBody>
                    <a:bodyPr/>
                    <a:lstStyle/>
                    <a:p>
                      <a:r>
                        <a:rPr lang="en-US" sz="1400">
                          <a:latin typeface="News Gothic MT" panose="020B0503020103020203" pitchFamily="34" charset="0"/>
                        </a:rPr>
                        <a:t>ORR, %</a:t>
                      </a:r>
                    </a:p>
                  </a:txBody>
                  <a:tcPr anchor="ctr"/>
                </a:tc>
                <a:tc>
                  <a:txBody>
                    <a:bodyPr/>
                    <a:lstStyle/>
                    <a:p>
                      <a:pPr algn="ctr"/>
                      <a:r>
                        <a:rPr lang="en-US" sz="1400">
                          <a:latin typeface="News Gothic MT" panose="020B0503020103020203" pitchFamily="34" charset="0"/>
                        </a:rPr>
                        <a:t>23%</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21%</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18%</a:t>
                      </a:r>
                    </a:p>
                  </a:txBody>
                  <a:tcPr anchor="ctr">
                    <a:solidFill>
                      <a:schemeClr val="accent5">
                        <a:lumMod val="20000"/>
                        <a:lumOff val="80000"/>
                      </a:schemeClr>
                    </a:solidFill>
                  </a:tcPr>
                </a:tc>
                <a:tc>
                  <a:txBody>
                    <a:bodyPr/>
                    <a:lstStyle/>
                    <a:p>
                      <a:pPr algn="ctr"/>
                      <a:r>
                        <a:rPr lang="en-US" sz="1400">
                          <a:latin typeface="News Gothic MT" panose="020B0503020103020203" pitchFamily="34" charset="0"/>
                        </a:rPr>
                        <a:t>22.7%</a:t>
                      </a:r>
                    </a:p>
                  </a:txBody>
                  <a:tcPr anchor="ctr">
                    <a:solidFill>
                      <a:schemeClr val="accent1">
                        <a:lumMod val="20000"/>
                        <a:lumOff val="80000"/>
                      </a:schemeClr>
                    </a:solidFill>
                  </a:tcPr>
                </a:tc>
                <a:tc>
                  <a:txBody>
                    <a:bodyPr/>
                    <a:lstStyle/>
                    <a:p>
                      <a:pPr algn="ctr"/>
                      <a:r>
                        <a:rPr lang="en-US" sz="1400">
                          <a:latin typeface="News Gothic MT" panose="020B0503020103020203" pitchFamily="34" charset="0"/>
                        </a:rPr>
                        <a:t>43%</a:t>
                      </a:r>
                    </a:p>
                  </a:txBody>
                  <a:tcPr anchor="ctr">
                    <a:solidFill>
                      <a:schemeClr val="accent6">
                        <a:lumMod val="20000"/>
                        <a:lumOff val="80000"/>
                      </a:schemeClr>
                    </a:solidFill>
                  </a:tcPr>
                </a:tc>
                <a:extLst>
                  <a:ext uri="{0D108BD9-81ED-4DB2-BD59-A6C34878D82A}">
                    <a16:rowId xmlns:a16="http://schemas.microsoft.com/office/drawing/2014/main" val="2036888779"/>
                  </a:ext>
                </a:extLst>
              </a:tr>
              <a:tr h="370840">
                <a:tc>
                  <a:txBody>
                    <a:bodyPr/>
                    <a:lstStyle/>
                    <a:p>
                      <a:r>
                        <a:rPr lang="en-US" sz="1400">
                          <a:latin typeface="News Gothic MT" panose="020B0503020103020203" pitchFamily="34" charset="0"/>
                        </a:rPr>
                        <a:t>CR, %</a:t>
                      </a:r>
                    </a:p>
                  </a:txBody>
                  <a:tcPr anchor="ctr"/>
                </a:tc>
                <a:tc>
                  <a:txBody>
                    <a:bodyPr/>
                    <a:lstStyle/>
                    <a:p>
                      <a:pPr algn="ctr"/>
                      <a:r>
                        <a:rPr lang="en-US" sz="1400">
                          <a:latin typeface="News Gothic MT" panose="020B0503020103020203" pitchFamily="34" charset="0"/>
                        </a:rPr>
                        <a:t>-</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0</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0</a:t>
                      </a:r>
                    </a:p>
                  </a:txBody>
                  <a:tcPr anchor="ctr">
                    <a:solidFill>
                      <a:schemeClr val="accent5">
                        <a:lumMod val="40000"/>
                        <a:lumOff val="60000"/>
                      </a:schemeClr>
                    </a:solidFill>
                  </a:tcPr>
                </a:tc>
                <a:tc>
                  <a:txBody>
                    <a:bodyPr/>
                    <a:lstStyle/>
                    <a:p>
                      <a:pPr algn="ctr"/>
                      <a:r>
                        <a:rPr lang="en-US" sz="1400">
                          <a:latin typeface="News Gothic MT" panose="020B0503020103020203" pitchFamily="34" charset="0"/>
                        </a:rPr>
                        <a:t>4%</a:t>
                      </a:r>
                    </a:p>
                  </a:txBody>
                  <a:tcPr anchor="ctr">
                    <a:solidFill>
                      <a:schemeClr val="accent1">
                        <a:lumMod val="40000"/>
                        <a:lumOff val="60000"/>
                      </a:schemeClr>
                    </a:solidFill>
                  </a:tcPr>
                </a:tc>
                <a:tc>
                  <a:txBody>
                    <a:bodyPr/>
                    <a:lstStyle/>
                    <a:p>
                      <a:pPr algn="ctr"/>
                      <a:r>
                        <a:rPr lang="en-US" sz="1400">
                          <a:latin typeface="News Gothic MT" panose="020B0503020103020203" pitchFamily="34" charset="0"/>
                        </a:rPr>
                        <a:t>-</a:t>
                      </a:r>
                    </a:p>
                  </a:txBody>
                  <a:tcPr anchor="ctr">
                    <a:solidFill>
                      <a:schemeClr val="accent6">
                        <a:lumMod val="40000"/>
                        <a:lumOff val="60000"/>
                      </a:schemeClr>
                    </a:solidFill>
                  </a:tcPr>
                </a:tc>
                <a:extLst>
                  <a:ext uri="{0D108BD9-81ED-4DB2-BD59-A6C34878D82A}">
                    <a16:rowId xmlns:a16="http://schemas.microsoft.com/office/drawing/2014/main" val="2361769269"/>
                  </a:ext>
                </a:extLst>
              </a:tr>
            </a:tbl>
          </a:graphicData>
        </a:graphic>
      </p:graphicFrame>
      <p:sp>
        <p:nvSpPr>
          <p:cNvPr id="2" name="Rounded Rectangle 1">
            <a:extLst>
              <a:ext uri="{FF2B5EF4-FFF2-40B4-BE49-F238E27FC236}">
                <a16:creationId xmlns:a16="http://schemas.microsoft.com/office/drawing/2014/main" id="{A0BA316F-A881-FD31-615B-132C9A7B4B9A}"/>
              </a:ext>
            </a:extLst>
          </p:cNvPr>
          <p:cNvSpPr/>
          <p:nvPr/>
        </p:nvSpPr>
        <p:spPr>
          <a:xfrm>
            <a:off x="507274" y="4493623"/>
            <a:ext cx="11177451" cy="876663"/>
          </a:xfrm>
          <a:prstGeom prst="roundRect">
            <a:avLst/>
          </a:prstGeom>
          <a:ln w="28575">
            <a:solidFill>
              <a:srgbClr val="FF0000"/>
            </a:solidFill>
          </a:ln>
        </p:spPr>
        <p:txBody>
          <a:bodyPr vert="horz" lIns="91440" tIns="45720" rIns="91440" bIns="45720" rtlCol="0" anchor="ctr">
            <a:normAutofit/>
          </a:bodyPr>
          <a:lstStyle/>
          <a:p>
            <a:pPr algn="ctr"/>
            <a:endParaRPr lang="en-US"/>
          </a:p>
        </p:txBody>
      </p:sp>
      <p:sp>
        <p:nvSpPr>
          <p:cNvPr id="7" name="TextBox 6">
            <a:extLst>
              <a:ext uri="{FF2B5EF4-FFF2-40B4-BE49-F238E27FC236}">
                <a16:creationId xmlns:a16="http://schemas.microsoft.com/office/drawing/2014/main" id="{4C45C3D6-A024-148B-D3D9-B1063177FA1B}"/>
              </a:ext>
            </a:extLst>
          </p:cNvPr>
          <p:cNvSpPr txBox="1"/>
          <p:nvPr/>
        </p:nvSpPr>
        <p:spPr>
          <a:xfrm>
            <a:off x="3960798" y="5886212"/>
            <a:ext cx="4270400" cy="276999"/>
          </a:xfrm>
          <a:prstGeom prst="rect">
            <a:avLst/>
          </a:prstGeom>
        </p:spPr>
        <p:txBody>
          <a:bodyPr wrap="none" lIns="0" tIns="0" rIns="0" bIns="0" rtlCol="0">
            <a:spAutoFit/>
          </a:bodyPr>
          <a:lstStyle/>
          <a:p>
            <a:r>
              <a:rPr lang="en-US" sz="1800" b="1">
                <a:latin typeface="News Gothic MT" panose="020B0503020103020203" pitchFamily="34" charset="0"/>
              </a:rPr>
              <a:t>If combination fails, try something else</a:t>
            </a:r>
          </a:p>
        </p:txBody>
      </p:sp>
      <p:sp>
        <p:nvSpPr>
          <p:cNvPr id="8" name="Title 7">
            <a:extLst>
              <a:ext uri="{FF2B5EF4-FFF2-40B4-BE49-F238E27FC236}">
                <a16:creationId xmlns:a16="http://schemas.microsoft.com/office/drawing/2014/main" id="{5A9061D8-AC2B-D9E5-8C76-0F4A4EC11E04}"/>
              </a:ext>
            </a:extLst>
          </p:cNvPr>
          <p:cNvSpPr>
            <a:spLocks noGrp="1"/>
          </p:cNvSpPr>
          <p:nvPr>
            <p:ph type="title"/>
          </p:nvPr>
        </p:nvSpPr>
        <p:spPr>
          <a:xfrm>
            <a:off x="609600" y="285507"/>
            <a:ext cx="10972800" cy="584775"/>
          </a:xfrm>
        </p:spPr>
        <p:txBody>
          <a:bodyPr/>
          <a:lstStyle/>
          <a:p>
            <a:r>
              <a:rPr lang="en-US" sz="3200"/>
              <a:t>Subsequent-Line Trials in Metastatic RCC After Prior IO</a:t>
            </a:r>
          </a:p>
        </p:txBody>
      </p:sp>
    </p:spTree>
    <p:extLst>
      <p:ext uri="{BB962C8B-B14F-4D97-AF65-F5344CB8AC3E}">
        <p14:creationId xmlns:p14="http://schemas.microsoft.com/office/powerpoint/2010/main" val="398409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EB6-9DD4-17E0-5A85-54750B97EF80}"/>
              </a:ext>
            </a:extLst>
          </p:cNvPr>
          <p:cNvSpPr>
            <a:spLocks noGrp="1"/>
          </p:cNvSpPr>
          <p:nvPr>
            <p:ph type="title"/>
          </p:nvPr>
        </p:nvSpPr>
        <p:spPr/>
        <p:txBody>
          <a:bodyPr/>
          <a:lstStyle/>
          <a:p>
            <a:pPr>
              <a:defRPr/>
            </a:pPr>
            <a:r>
              <a:rPr lang="en-US"/>
              <a:t>Toxicity and Cost</a:t>
            </a:r>
          </a:p>
        </p:txBody>
      </p:sp>
      <p:sp>
        <p:nvSpPr>
          <p:cNvPr id="3" name="Text Placeholder 2">
            <a:extLst>
              <a:ext uri="{FF2B5EF4-FFF2-40B4-BE49-F238E27FC236}">
                <a16:creationId xmlns:a16="http://schemas.microsoft.com/office/drawing/2014/main" id="{31AE013B-71B3-71B6-6169-05353A96583C}"/>
              </a:ext>
            </a:extLst>
          </p:cNvPr>
          <p:cNvSpPr>
            <a:spLocks noGrp="1"/>
          </p:cNvSpPr>
          <p:nvPr>
            <p:ph type="body" sz="quarter" idx="12"/>
          </p:nvPr>
        </p:nvSpPr>
        <p:spPr>
          <a:xfrm>
            <a:off x="193575" y="6575082"/>
            <a:ext cx="2114361" cy="153888"/>
          </a:xfrm>
        </p:spPr>
        <p:txBody>
          <a:bodyPr/>
          <a:lstStyle/>
          <a:p>
            <a:r>
              <a:rPr lang="en-US"/>
              <a:t>Yoo et al, 2023; Motzer et al, 2021.</a:t>
            </a:r>
          </a:p>
        </p:txBody>
      </p:sp>
      <p:graphicFrame>
        <p:nvGraphicFramePr>
          <p:cNvPr id="4" name="Table 3">
            <a:extLst>
              <a:ext uri="{FF2B5EF4-FFF2-40B4-BE49-F238E27FC236}">
                <a16:creationId xmlns:a16="http://schemas.microsoft.com/office/drawing/2014/main" id="{6461804C-0382-32BF-29E0-2E5FC1368CCE}"/>
              </a:ext>
            </a:extLst>
          </p:cNvPr>
          <p:cNvGraphicFramePr>
            <a:graphicFrameLocks noGrp="1"/>
          </p:cNvGraphicFramePr>
          <p:nvPr>
            <p:extLst>
              <p:ext uri="{D42A27DB-BD31-4B8C-83A1-F6EECF244321}">
                <p14:modId xmlns:p14="http://schemas.microsoft.com/office/powerpoint/2010/main" val="2661751351"/>
              </p:ext>
            </p:extLst>
          </p:nvPr>
        </p:nvGraphicFramePr>
        <p:xfrm>
          <a:off x="609600" y="1161055"/>
          <a:ext cx="5859462" cy="5228185"/>
        </p:xfrm>
        <a:graphic>
          <a:graphicData uri="http://schemas.openxmlformats.org/drawingml/2006/table">
            <a:tbl>
              <a:tblPr firstRow="1" bandRow="1">
                <a:tableStyleId>{5C22544A-7EE6-4342-B048-85BDC9FD1C3A}</a:tableStyleId>
              </a:tblPr>
              <a:tblGrid>
                <a:gridCol w="2342606">
                  <a:extLst>
                    <a:ext uri="{9D8B030D-6E8A-4147-A177-3AD203B41FA5}">
                      <a16:colId xmlns:a16="http://schemas.microsoft.com/office/drawing/2014/main" val="2923148080"/>
                    </a:ext>
                  </a:extLst>
                </a:gridCol>
                <a:gridCol w="1724297">
                  <a:extLst>
                    <a:ext uri="{9D8B030D-6E8A-4147-A177-3AD203B41FA5}">
                      <a16:colId xmlns:a16="http://schemas.microsoft.com/office/drawing/2014/main" val="2209673645"/>
                    </a:ext>
                  </a:extLst>
                </a:gridCol>
                <a:gridCol w="1792559">
                  <a:extLst>
                    <a:ext uri="{9D8B030D-6E8A-4147-A177-3AD203B41FA5}">
                      <a16:colId xmlns:a16="http://schemas.microsoft.com/office/drawing/2014/main" val="2734064396"/>
                    </a:ext>
                  </a:extLst>
                </a:gridCol>
              </a:tblGrid>
              <a:tr h="242034">
                <a:tc>
                  <a:txBody>
                    <a:bodyPr/>
                    <a:lstStyle/>
                    <a:p>
                      <a:r>
                        <a:rPr lang="en-US" sz="1200">
                          <a:latin typeface="News Gothic MT" panose="020B0503020103020203" pitchFamily="34" charset="0"/>
                        </a:rPr>
                        <a:t>Event</a:t>
                      </a:r>
                    </a:p>
                  </a:txBody>
                  <a:tcPr anchor="ctr"/>
                </a:tc>
                <a:tc>
                  <a:txBody>
                    <a:bodyPr/>
                    <a:lstStyle/>
                    <a:p>
                      <a:pPr algn="ctr"/>
                      <a:r>
                        <a:rPr lang="en-US" sz="1200">
                          <a:latin typeface="News Gothic MT" panose="020B0503020103020203" pitchFamily="34" charset="0"/>
                        </a:rPr>
                        <a:t>Any Grade</a:t>
                      </a:r>
                    </a:p>
                  </a:txBody>
                  <a:tcPr anchor="ctr"/>
                </a:tc>
                <a:tc>
                  <a:txBody>
                    <a:bodyPr/>
                    <a:lstStyle/>
                    <a:p>
                      <a:pPr algn="ctr"/>
                      <a:r>
                        <a:rPr lang="en-US" sz="1200">
                          <a:latin typeface="News Gothic MT" panose="020B0503020103020203" pitchFamily="34" charset="0"/>
                        </a:rPr>
                        <a:t>Grade ≥3</a:t>
                      </a:r>
                    </a:p>
                  </a:txBody>
                  <a:tcPr anchor="ctr"/>
                </a:tc>
                <a:extLst>
                  <a:ext uri="{0D108BD9-81ED-4DB2-BD59-A6C34878D82A}">
                    <a16:rowId xmlns:a16="http://schemas.microsoft.com/office/drawing/2014/main" val="2551580890"/>
                  </a:ext>
                </a:extLst>
              </a:tr>
              <a:tr h="242034">
                <a:tc>
                  <a:txBody>
                    <a:bodyPr/>
                    <a:lstStyle/>
                    <a:p>
                      <a:r>
                        <a:rPr lang="en-US" sz="1200">
                          <a:latin typeface="News Gothic MT" panose="020B0503020103020203" pitchFamily="34" charset="0"/>
                        </a:rPr>
                        <a:t>Any event</a:t>
                      </a:r>
                    </a:p>
                  </a:txBody>
                  <a:tcPr anchor="ctr"/>
                </a:tc>
                <a:tc>
                  <a:txBody>
                    <a:bodyPr/>
                    <a:lstStyle/>
                    <a:p>
                      <a:pPr algn="ctr"/>
                      <a:r>
                        <a:rPr lang="en-US" sz="1200">
                          <a:latin typeface="News Gothic MT" panose="020B0503020103020203" pitchFamily="34" charset="0"/>
                        </a:rPr>
                        <a:t>351 (99.7%)</a:t>
                      </a:r>
                    </a:p>
                  </a:txBody>
                  <a:tcPr anchor="ctr"/>
                </a:tc>
                <a:tc>
                  <a:txBody>
                    <a:bodyPr/>
                    <a:lstStyle/>
                    <a:p>
                      <a:pPr algn="ctr"/>
                      <a:r>
                        <a:rPr lang="en-US" sz="1200">
                          <a:latin typeface="News Gothic MT" panose="020B0503020103020203" pitchFamily="34" charset="0"/>
                        </a:rPr>
                        <a:t>290 (82.4%)</a:t>
                      </a:r>
                    </a:p>
                  </a:txBody>
                  <a:tcPr anchor="ctr"/>
                </a:tc>
                <a:extLst>
                  <a:ext uri="{0D108BD9-81ED-4DB2-BD59-A6C34878D82A}">
                    <a16:rowId xmlns:a16="http://schemas.microsoft.com/office/drawing/2014/main" val="3767201950"/>
                  </a:ext>
                </a:extLst>
              </a:tr>
              <a:tr h="242034">
                <a:tc>
                  <a:txBody>
                    <a:bodyPr/>
                    <a:lstStyle/>
                    <a:p>
                      <a:r>
                        <a:rPr lang="en-US" sz="1200">
                          <a:latin typeface="News Gothic MT" panose="020B0503020103020203" pitchFamily="34" charset="0"/>
                        </a:rPr>
                        <a:t>Diarrhea</a:t>
                      </a:r>
                    </a:p>
                  </a:txBody>
                  <a:tcPr anchor="ctr"/>
                </a:tc>
                <a:tc>
                  <a:txBody>
                    <a:bodyPr/>
                    <a:lstStyle/>
                    <a:p>
                      <a:pPr algn="ctr"/>
                      <a:r>
                        <a:rPr lang="en-US" sz="1200">
                          <a:latin typeface="News Gothic MT" panose="020B0503020103020203" pitchFamily="34" charset="0"/>
                        </a:rPr>
                        <a:t>216 (61.4%)</a:t>
                      </a:r>
                    </a:p>
                  </a:txBody>
                  <a:tcPr anchor="ctr"/>
                </a:tc>
                <a:tc>
                  <a:txBody>
                    <a:bodyPr/>
                    <a:lstStyle/>
                    <a:p>
                      <a:pPr algn="ctr"/>
                      <a:r>
                        <a:rPr lang="en-US" sz="1200">
                          <a:latin typeface="News Gothic MT" panose="020B0503020103020203" pitchFamily="34" charset="0"/>
                        </a:rPr>
                        <a:t>34 (9.7%)</a:t>
                      </a:r>
                    </a:p>
                  </a:txBody>
                  <a:tcPr anchor="ctr"/>
                </a:tc>
                <a:extLst>
                  <a:ext uri="{0D108BD9-81ED-4DB2-BD59-A6C34878D82A}">
                    <a16:rowId xmlns:a16="http://schemas.microsoft.com/office/drawing/2014/main" val="3895753997"/>
                  </a:ext>
                </a:extLst>
              </a:tr>
              <a:tr h="242034">
                <a:tc>
                  <a:txBody>
                    <a:bodyPr/>
                    <a:lstStyle/>
                    <a:p>
                      <a:r>
                        <a:rPr lang="en-US" sz="1200">
                          <a:latin typeface="News Gothic MT" panose="020B0503020103020203" pitchFamily="34" charset="0"/>
                        </a:rPr>
                        <a:t>Hypertension</a:t>
                      </a:r>
                    </a:p>
                  </a:txBody>
                  <a:tcPr anchor="ctr"/>
                </a:tc>
                <a:tc>
                  <a:txBody>
                    <a:bodyPr/>
                    <a:lstStyle/>
                    <a:p>
                      <a:pPr algn="ctr"/>
                      <a:r>
                        <a:rPr lang="en-US" sz="1200">
                          <a:latin typeface="News Gothic MT" panose="020B0503020103020203" pitchFamily="34" charset="0"/>
                        </a:rPr>
                        <a:t>195 (55.4%)</a:t>
                      </a:r>
                    </a:p>
                  </a:txBody>
                  <a:tcPr anchor="ctr"/>
                </a:tc>
                <a:tc>
                  <a:txBody>
                    <a:bodyPr/>
                    <a:lstStyle/>
                    <a:p>
                      <a:pPr algn="ctr"/>
                      <a:r>
                        <a:rPr lang="en-US" sz="1200">
                          <a:latin typeface="News Gothic MT" panose="020B0503020103020203" pitchFamily="34" charset="0"/>
                        </a:rPr>
                        <a:t>97 (27.6%)</a:t>
                      </a:r>
                    </a:p>
                  </a:txBody>
                  <a:tcPr anchor="ctr"/>
                </a:tc>
                <a:extLst>
                  <a:ext uri="{0D108BD9-81ED-4DB2-BD59-A6C34878D82A}">
                    <a16:rowId xmlns:a16="http://schemas.microsoft.com/office/drawing/2014/main" val="2171030039"/>
                  </a:ext>
                </a:extLst>
              </a:tr>
              <a:tr h="242034">
                <a:tc>
                  <a:txBody>
                    <a:bodyPr/>
                    <a:lstStyle/>
                    <a:p>
                      <a:r>
                        <a:rPr lang="en-US" sz="1200">
                          <a:latin typeface="News Gothic MT" panose="020B0503020103020203" pitchFamily="34" charset="0"/>
                        </a:rPr>
                        <a:t>Hypothyroidism</a:t>
                      </a:r>
                    </a:p>
                  </a:txBody>
                  <a:tcPr anchor="ctr"/>
                </a:tc>
                <a:tc>
                  <a:txBody>
                    <a:bodyPr/>
                    <a:lstStyle/>
                    <a:p>
                      <a:pPr algn="ctr"/>
                      <a:r>
                        <a:rPr lang="en-US" sz="1200">
                          <a:latin typeface="News Gothic MT" panose="020B0503020103020203" pitchFamily="34" charset="0"/>
                        </a:rPr>
                        <a:t>166 (47.2%)</a:t>
                      </a:r>
                    </a:p>
                  </a:txBody>
                  <a:tcPr anchor="ctr"/>
                </a:tc>
                <a:tc>
                  <a:txBody>
                    <a:bodyPr/>
                    <a:lstStyle/>
                    <a:p>
                      <a:pPr algn="ctr"/>
                      <a:r>
                        <a:rPr lang="en-US" sz="1200">
                          <a:latin typeface="News Gothic MT" panose="020B0503020103020203" pitchFamily="34" charset="0"/>
                        </a:rPr>
                        <a:t>5 (1.4%)</a:t>
                      </a:r>
                    </a:p>
                  </a:txBody>
                  <a:tcPr anchor="ctr"/>
                </a:tc>
                <a:extLst>
                  <a:ext uri="{0D108BD9-81ED-4DB2-BD59-A6C34878D82A}">
                    <a16:rowId xmlns:a16="http://schemas.microsoft.com/office/drawing/2014/main" val="1687978815"/>
                  </a:ext>
                </a:extLst>
              </a:tr>
              <a:tr h="242034">
                <a:tc>
                  <a:txBody>
                    <a:bodyPr/>
                    <a:lstStyle/>
                    <a:p>
                      <a:r>
                        <a:rPr lang="en-US" sz="1200">
                          <a:latin typeface="News Gothic MT" panose="020B0503020103020203" pitchFamily="34" charset="0"/>
                        </a:rPr>
                        <a:t>Decreased appetite</a:t>
                      </a:r>
                    </a:p>
                  </a:txBody>
                  <a:tcPr anchor="ctr"/>
                </a:tc>
                <a:tc>
                  <a:txBody>
                    <a:bodyPr/>
                    <a:lstStyle/>
                    <a:p>
                      <a:pPr algn="ctr"/>
                      <a:r>
                        <a:rPr lang="en-US" sz="1200">
                          <a:latin typeface="News Gothic MT" panose="020B0503020103020203" pitchFamily="34" charset="0"/>
                        </a:rPr>
                        <a:t>142 (40.3%)</a:t>
                      </a:r>
                    </a:p>
                  </a:txBody>
                  <a:tcPr anchor="ctr"/>
                </a:tc>
                <a:tc>
                  <a:txBody>
                    <a:bodyPr/>
                    <a:lstStyle/>
                    <a:p>
                      <a:pPr algn="ctr"/>
                      <a:r>
                        <a:rPr lang="en-US" sz="1200">
                          <a:latin typeface="News Gothic MT" panose="020B0503020103020203" pitchFamily="34" charset="0"/>
                        </a:rPr>
                        <a:t>14 (4.0%)</a:t>
                      </a:r>
                    </a:p>
                  </a:txBody>
                  <a:tcPr anchor="ctr"/>
                </a:tc>
                <a:extLst>
                  <a:ext uri="{0D108BD9-81ED-4DB2-BD59-A6C34878D82A}">
                    <a16:rowId xmlns:a16="http://schemas.microsoft.com/office/drawing/2014/main" val="4247398018"/>
                  </a:ext>
                </a:extLst>
              </a:tr>
              <a:tr h="242034">
                <a:tc>
                  <a:txBody>
                    <a:bodyPr/>
                    <a:lstStyle/>
                    <a:p>
                      <a:r>
                        <a:rPr lang="en-US" sz="1200">
                          <a:latin typeface="News Gothic MT" panose="020B0503020103020203" pitchFamily="34" charset="0"/>
                        </a:rPr>
                        <a:t>Fatigue</a:t>
                      </a:r>
                    </a:p>
                  </a:txBody>
                  <a:tcPr anchor="ctr"/>
                </a:tc>
                <a:tc>
                  <a:txBody>
                    <a:bodyPr/>
                    <a:lstStyle/>
                    <a:p>
                      <a:pPr algn="ctr"/>
                      <a:r>
                        <a:rPr lang="en-US" sz="1200">
                          <a:latin typeface="News Gothic MT" panose="020B0503020103020203" pitchFamily="34" charset="0"/>
                        </a:rPr>
                        <a:t>141 (40.1%)</a:t>
                      </a:r>
                    </a:p>
                  </a:txBody>
                  <a:tcPr anchor="ctr"/>
                </a:tc>
                <a:tc>
                  <a:txBody>
                    <a:bodyPr/>
                    <a:lstStyle/>
                    <a:p>
                      <a:pPr algn="ctr"/>
                      <a:r>
                        <a:rPr lang="en-US" sz="1200">
                          <a:latin typeface="News Gothic MT" panose="020B0503020103020203" pitchFamily="34" charset="0"/>
                        </a:rPr>
                        <a:t>15 (4.3%)</a:t>
                      </a:r>
                    </a:p>
                  </a:txBody>
                  <a:tcPr anchor="ctr"/>
                </a:tc>
                <a:extLst>
                  <a:ext uri="{0D108BD9-81ED-4DB2-BD59-A6C34878D82A}">
                    <a16:rowId xmlns:a16="http://schemas.microsoft.com/office/drawing/2014/main" val="2286839984"/>
                  </a:ext>
                </a:extLst>
              </a:tr>
              <a:tr h="242034">
                <a:tc>
                  <a:txBody>
                    <a:bodyPr/>
                    <a:lstStyle/>
                    <a:p>
                      <a:r>
                        <a:rPr lang="en-US" sz="1200">
                          <a:latin typeface="News Gothic MT" panose="020B0503020103020203" pitchFamily="34" charset="0"/>
                        </a:rPr>
                        <a:t>Nausea</a:t>
                      </a:r>
                    </a:p>
                  </a:txBody>
                  <a:tcPr anchor="ctr"/>
                </a:tc>
                <a:tc>
                  <a:txBody>
                    <a:bodyPr/>
                    <a:lstStyle/>
                    <a:p>
                      <a:pPr algn="ctr"/>
                      <a:r>
                        <a:rPr lang="en-US" sz="1200">
                          <a:latin typeface="News Gothic MT" panose="020B0503020103020203" pitchFamily="34" charset="0"/>
                        </a:rPr>
                        <a:t>126 (35.8%)</a:t>
                      </a:r>
                    </a:p>
                  </a:txBody>
                  <a:tcPr anchor="ctr"/>
                </a:tc>
                <a:tc>
                  <a:txBody>
                    <a:bodyPr/>
                    <a:lstStyle/>
                    <a:p>
                      <a:pPr algn="ctr"/>
                      <a:r>
                        <a:rPr lang="en-US" sz="1200">
                          <a:latin typeface="News Gothic MT" panose="020B0503020103020203" pitchFamily="34" charset="0"/>
                        </a:rPr>
                        <a:t>9 (2.6%)</a:t>
                      </a:r>
                    </a:p>
                  </a:txBody>
                  <a:tcPr anchor="ctr"/>
                </a:tc>
                <a:extLst>
                  <a:ext uri="{0D108BD9-81ED-4DB2-BD59-A6C34878D82A}">
                    <a16:rowId xmlns:a16="http://schemas.microsoft.com/office/drawing/2014/main" val="266598080"/>
                  </a:ext>
                </a:extLst>
              </a:tr>
              <a:tr h="242034">
                <a:tc>
                  <a:txBody>
                    <a:bodyPr/>
                    <a:lstStyle/>
                    <a:p>
                      <a:r>
                        <a:rPr lang="en-US" sz="1200">
                          <a:latin typeface="News Gothic MT" panose="020B0503020103020203" pitchFamily="34" charset="0"/>
                        </a:rPr>
                        <a:t>Stomatitis</a:t>
                      </a:r>
                    </a:p>
                  </a:txBody>
                  <a:tcPr anchor="ctr"/>
                </a:tc>
                <a:tc>
                  <a:txBody>
                    <a:bodyPr/>
                    <a:lstStyle/>
                    <a:p>
                      <a:pPr algn="ctr"/>
                      <a:r>
                        <a:rPr lang="en-US" sz="1200">
                          <a:latin typeface="News Gothic MT" panose="020B0503020103020203" pitchFamily="34" charset="0"/>
                        </a:rPr>
                        <a:t>122 (34.7%)</a:t>
                      </a:r>
                    </a:p>
                  </a:txBody>
                  <a:tcPr anchor="ctr"/>
                </a:tc>
                <a:tc>
                  <a:txBody>
                    <a:bodyPr/>
                    <a:lstStyle/>
                    <a:p>
                      <a:pPr algn="ctr"/>
                      <a:r>
                        <a:rPr lang="en-US" sz="1200">
                          <a:latin typeface="News Gothic MT" panose="020B0503020103020203" pitchFamily="34" charset="0"/>
                        </a:rPr>
                        <a:t>6 (1.7%)</a:t>
                      </a:r>
                    </a:p>
                  </a:txBody>
                  <a:tcPr anchor="ctr"/>
                </a:tc>
                <a:extLst>
                  <a:ext uri="{0D108BD9-81ED-4DB2-BD59-A6C34878D82A}">
                    <a16:rowId xmlns:a16="http://schemas.microsoft.com/office/drawing/2014/main" val="1986251083"/>
                  </a:ext>
                </a:extLst>
              </a:tr>
              <a:tr h="242034">
                <a:tc>
                  <a:txBody>
                    <a:bodyPr/>
                    <a:lstStyle/>
                    <a:p>
                      <a:r>
                        <a:rPr lang="en-US" sz="1200">
                          <a:latin typeface="News Gothic MT" panose="020B0503020103020203" pitchFamily="34" charset="0"/>
                        </a:rPr>
                        <a:t>Dysphonia</a:t>
                      </a:r>
                    </a:p>
                  </a:txBody>
                  <a:tcPr anchor="ctr"/>
                </a:tc>
                <a:tc>
                  <a:txBody>
                    <a:bodyPr/>
                    <a:lstStyle/>
                    <a:p>
                      <a:pPr algn="ctr"/>
                      <a:r>
                        <a:rPr lang="en-US" sz="1200">
                          <a:latin typeface="News Gothic MT" panose="020B0503020103020203" pitchFamily="34" charset="0"/>
                        </a:rPr>
                        <a:t>105 (29.8%)</a:t>
                      </a:r>
                    </a:p>
                  </a:txBody>
                  <a:tcPr anchor="ctr"/>
                </a:tc>
                <a:tc>
                  <a:txBody>
                    <a:bodyPr/>
                    <a:lstStyle/>
                    <a:p>
                      <a:pPr algn="ctr"/>
                      <a:r>
                        <a:rPr lang="en-US" sz="1200">
                          <a:latin typeface="News Gothic MT" panose="020B0503020103020203" pitchFamily="34" charset="0"/>
                        </a:rPr>
                        <a:t>0</a:t>
                      </a:r>
                    </a:p>
                  </a:txBody>
                  <a:tcPr anchor="ctr"/>
                </a:tc>
                <a:extLst>
                  <a:ext uri="{0D108BD9-81ED-4DB2-BD59-A6C34878D82A}">
                    <a16:rowId xmlns:a16="http://schemas.microsoft.com/office/drawing/2014/main" val="1625625008"/>
                  </a:ext>
                </a:extLst>
              </a:tr>
              <a:tr h="242034">
                <a:tc>
                  <a:txBody>
                    <a:bodyPr/>
                    <a:lstStyle/>
                    <a:p>
                      <a:r>
                        <a:rPr lang="en-US" sz="1200">
                          <a:latin typeface="News Gothic MT" panose="020B0503020103020203" pitchFamily="34" charset="0"/>
                        </a:rPr>
                        <a:t>Weight decrease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105 (29.8%)</a:t>
                      </a:r>
                    </a:p>
                  </a:txBody>
                  <a:tcPr anchor="ctr"/>
                </a:tc>
                <a:tc>
                  <a:txBody>
                    <a:bodyPr/>
                    <a:lstStyle/>
                    <a:p>
                      <a:pPr algn="ctr"/>
                      <a:r>
                        <a:rPr lang="en-US" sz="1200">
                          <a:latin typeface="News Gothic MT" panose="020B0503020103020203" pitchFamily="34" charset="0"/>
                        </a:rPr>
                        <a:t>28 (8.0%)</a:t>
                      </a:r>
                    </a:p>
                  </a:txBody>
                  <a:tcPr anchor="ctr"/>
                </a:tc>
                <a:extLst>
                  <a:ext uri="{0D108BD9-81ED-4DB2-BD59-A6C34878D82A}">
                    <a16:rowId xmlns:a16="http://schemas.microsoft.com/office/drawing/2014/main" val="1098614550"/>
                  </a:ext>
                </a:extLst>
              </a:tr>
              <a:tr h="242034">
                <a:tc>
                  <a:txBody>
                    <a:bodyPr/>
                    <a:lstStyle/>
                    <a:p>
                      <a:r>
                        <a:rPr lang="en-US" sz="1200">
                          <a:latin typeface="News Gothic MT" panose="020B0503020103020203" pitchFamily="34" charset="0"/>
                        </a:rPr>
                        <a:t>Proteinuria</a:t>
                      </a:r>
                    </a:p>
                  </a:txBody>
                  <a:tcPr anchor="ctr"/>
                </a:tc>
                <a:tc>
                  <a:txBody>
                    <a:bodyPr/>
                    <a:lstStyle/>
                    <a:p>
                      <a:pPr algn="ctr"/>
                      <a:r>
                        <a:rPr lang="en-US" sz="1200">
                          <a:latin typeface="News Gothic MT" panose="020B0503020103020203" pitchFamily="34" charset="0"/>
                        </a:rPr>
                        <a:t>104 (29.5%)</a:t>
                      </a:r>
                    </a:p>
                  </a:txBody>
                  <a:tcPr anchor="ctr"/>
                </a:tc>
                <a:tc>
                  <a:txBody>
                    <a:bodyPr/>
                    <a:lstStyle/>
                    <a:p>
                      <a:pPr algn="ctr"/>
                      <a:r>
                        <a:rPr lang="en-US" sz="1200">
                          <a:latin typeface="News Gothic MT" panose="020B0503020103020203" pitchFamily="34" charset="0"/>
                        </a:rPr>
                        <a:t>27 (7.7%)</a:t>
                      </a:r>
                    </a:p>
                  </a:txBody>
                  <a:tcPr anchor="ctr"/>
                </a:tc>
                <a:extLst>
                  <a:ext uri="{0D108BD9-81ED-4DB2-BD59-A6C34878D82A}">
                    <a16:rowId xmlns:a16="http://schemas.microsoft.com/office/drawing/2014/main" val="1028068803"/>
                  </a:ext>
                </a:extLst>
              </a:tr>
              <a:tr h="564745">
                <a:tc>
                  <a:txBody>
                    <a:bodyPr/>
                    <a:lstStyle/>
                    <a:p>
                      <a:r>
                        <a:rPr lang="en-US" sz="1200">
                          <a:latin typeface="News Gothic MT" panose="020B0503020103020203" pitchFamily="34" charset="0"/>
                        </a:rPr>
                        <a:t>Palmar-plantar erythrodysesthesia syndrome</a:t>
                      </a:r>
                    </a:p>
                  </a:txBody>
                  <a:tcPr anchor="ctr"/>
                </a:tc>
                <a:tc>
                  <a:txBody>
                    <a:bodyPr/>
                    <a:lstStyle/>
                    <a:p>
                      <a:pPr algn="ctr"/>
                      <a:r>
                        <a:rPr lang="en-US" sz="1200">
                          <a:latin typeface="News Gothic MT" panose="020B0503020103020203" pitchFamily="34" charset="0"/>
                        </a:rPr>
                        <a:t>101 (28.7%)</a:t>
                      </a:r>
                    </a:p>
                  </a:txBody>
                  <a:tcPr anchor="ctr"/>
                </a:tc>
                <a:tc>
                  <a:txBody>
                    <a:bodyPr/>
                    <a:lstStyle/>
                    <a:p>
                      <a:pPr algn="ctr"/>
                      <a:r>
                        <a:rPr lang="en-US" sz="1200">
                          <a:latin typeface="News Gothic MT" panose="020B0503020103020203" pitchFamily="34" charset="0"/>
                        </a:rPr>
                        <a:t>14 (4.0%)</a:t>
                      </a:r>
                    </a:p>
                  </a:txBody>
                  <a:tcPr anchor="ctr"/>
                </a:tc>
                <a:extLst>
                  <a:ext uri="{0D108BD9-81ED-4DB2-BD59-A6C34878D82A}">
                    <a16:rowId xmlns:a16="http://schemas.microsoft.com/office/drawing/2014/main" val="1479143030"/>
                  </a:ext>
                </a:extLst>
              </a:tr>
              <a:tr h="242034">
                <a:tc>
                  <a:txBody>
                    <a:bodyPr/>
                    <a:lstStyle/>
                    <a:p>
                      <a:r>
                        <a:rPr lang="en-US" sz="1200">
                          <a:latin typeface="News Gothic MT" panose="020B0503020103020203" pitchFamily="34" charset="0"/>
                        </a:rPr>
                        <a:t>Arthralgia</a:t>
                      </a:r>
                    </a:p>
                  </a:txBody>
                  <a:tcPr anchor="ctr"/>
                </a:tc>
                <a:tc>
                  <a:txBody>
                    <a:bodyPr/>
                    <a:lstStyle/>
                    <a:p>
                      <a:pPr algn="ctr"/>
                      <a:r>
                        <a:rPr lang="en-US" sz="1200">
                          <a:latin typeface="News Gothic MT" panose="020B0503020103020203" pitchFamily="34" charset="0"/>
                        </a:rPr>
                        <a:t>99 (28.1%)</a:t>
                      </a:r>
                    </a:p>
                  </a:txBody>
                  <a:tcPr anchor="ctr"/>
                </a:tc>
                <a:tc>
                  <a:txBody>
                    <a:bodyPr/>
                    <a:lstStyle/>
                    <a:p>
                      <a:pPr algn="ctr"/>
                      <a:r>
                        <a:rPr lang="en-US" sz="1200">
                          <a:latin typeface="News Gothic MT" panose="020B0503020103020203" pitchFamily="34" charset="0"/>
                        </a:rPr>
                        <a:t>5 (1.4%)</a:t>
                      </a:r>
                    </a:p>
                  </a:txBody>
                  <a:tcPr anchor="ctr"/>
                </a:tc>
                <a:extLst>
                  <a:ext uri="{0D108BD9-81ED-4DB2-BD59-A6C34878D82A}">
                    <a16:rowId xmlns:a16="http://schemas.microsoft.com/office/drawing/2014/main" val="832307154"/>
                  </a:ext>
                </a:extLst>
              </a:tr>
              <a:tr h="242034">
                <a:tc>
                  <a:txBody>
                    <a:bodyPr/>
                    <a:lstStyle/>
                    <a:p>
                      <a:r>
                        <a:rPr lang="en-US" sz="1200">
                          <a:latin typeface="News Gothic MT" panose="020B0503020103020203" pitchFamily="34" charset="0"/>
                        </a:rPr>
                        <a:t>Rash</a:t>
                      </a:r>
                    </a:p>
                  </a:txBody>
                  <a:tcPr anchor="ctr"/>
                </a:tc>
                <a:tc>
                  <a:txBody>
                    <a:bodyPr/>
                    <a:lstStyle/>
                    <a:p>
                      <a:pPr algn="ctr"/>
                      <a:r>
                        <a:rPr lang="en-US" sz="1200">
                          <a:latin typeface="News Gothic MT" panose="020B0503020103020203" pitchFamily="34" charset="0"/>
                        </a:rPr>
                        <a:t>96 (27.3%)</a:t>
                      </a:r>
                    </a:p>
                  </a:txBody>
                  <a:tcPr anchor="ctr"/>
                </a:tc>
                <a:tc>
                  <a:txBody>
                    <a:bodyPr/>
                    <a:lstStyle/>
                    <a:p>
                      <a:pPr algn="ctr"/>
                      <a:r>
                        <a:rPr lang="en-US" sz="1200">
                          <a:latin typeface="News Gothic MT" panose="020B0503020103020203" pitchFamily="34" charset="0"/>
                        </a:rPr>
                        <a:t>13 (3.7%)</a:t>
                      </a:r>
                    </a:p>
                  </a:txBody>
                  <a:tcPr anchor="ctr"/>
                </a:tc>
                <a:extLst>
                  <a:ext uri="{0D108BD9-81ED-4DB2-BD59-A6C34878D82A}">
                    <a16:rowId xmlns:a16="http://schemas.microsoft.com/office/drawing/2014/main" val="3115536160"/>
                  </a:ext>
                </a:extLst>
              </a:tr>
              <a:tr h="242034">
                <a:tc>
                  <a:txBody>
                    <a:bodyPr/>
                    <a:lstStyle/>
                    <a:p>
                      <a:r>
                        <a:rPr lang="en-US" sz="1200">
                          <a:latin typeface="News Gothic MT" panose="020B0503020103020203" pitchFamily="34" charset="0"/>
                        </a:rPr>
                        <a:t>Vomiting</a:t>
                      </a:r>
                    </a:p>
                  </a:txBody>
                  <a:tcPr anchor="ctr"/>
                </a:tc>
                <a:tc>
                  <a:txBody>
                    <a:bodyPr/>
                    <a:lstStyle/>
                    <a:p>
                      <a:pPr algn="ctr"/>
                      <a:r>
                        <a:rPr lang="en-US" sz="1200">
                          <a:latin typeface="News Gothic MT" panose="020B0503020103020203" pitchFamily="34" charset="0"/>
                        </a:rPr>
                        <a:t>92 (26.1%)</a:t>
                      </a:r>
                    </a:p>
                  </a:txBody>
                  <a:tcPr anchor="ctr"/>
                </a:tc>
                <a:tc>
                  <a:txBody>
                    <a:bodyPr/>
                    <a:lstStyle/>
                    <a:p>
                      <a:pPr algn="ctr"/>
                      <a:r>
                        <a:rPr lang="en-US" sz="1200">
                          <a:latin typeface="News Gothic MT" panose="020B0503020103020203" pitchFamily="34" charset="0"/>
                        </a:rPr>
                        <a:t>12 (3.4%)</a:t>
                      </a:r>
                    </a:p>
                  </a:txBody>
                  <a:tcPr anchor="ctr"/>
                </a:tc>
                <a:extLst>
                  <a:ext uri="{0D108BD9-81ED-4DB2-BD59-A6C34878D82A}">
                    <a16:rowId xmlns:a16="http://schemas.microsoft.com/office/drawing/2014/main" val="399266273"/>
                  </a:ext>
                </a:extLst>
              </a:tr>
              <a:tr h="242034">
                <a:tc>
                  <a:txBody>
                    <a:bodyPr/>
                    <a:lstStyle/>
                    <a:p>
                      <a:r>
                        <a:rPr lang="en-US" sz="1200">
                          <a:latin typeface="News Gothic MT" panose="020B0503020103020203" pitchFamily="34" charset="0"/>
                        </a:rPr>
                        <a:t>Constipation</a:t>
                      </a:r>
                    </a:p>
                  </a:txBody>
                  <a:tcPr anchor="ctr"/>
                </a:tc>
                <a:tc>
                  <a:txBody>
                    <a:bodyPr/>
                    <a:lstStyle/>
                    <a:p>
                      <a:pPr algn="ctr"/>
                      <a:r>
                        <a:rPr lang="en-US" sz="1200">
                          <a:latin typeface="News Gothic MT" panose="020B0503020103020203" pitchFamily="34" charset="0"/>
                        </a:rPr>
                        <a:t>89 (25.3%)</a:t>
                      </a:r>
                    </a:p>
                  </a:txBody>
                  <a:tcPr anchor="ctr"/>
                </a:tc>
                <a:tc>
                  <a:txBody>
                    <a:bodyPr/>
                    <a:lstStyle/>
                    <a:p>
                      <a:pPr algn="ctr"/>
                      <a:r>
                        <a:rPr lang="en-US" sz="1200">
                          <a:latin typeface="News Gothic MT" panose="020B0503020103020203" pitchFamily="34" charset="0"/>
                        </a:rPr>
                        <a:t>3 (0.9%)</a:t>
                      </a:r>
                    </a:p>
                  </a:txBody>
                  <a:tcPr anchor="ctr"/>
                </a:tc>
                <a:extLst>
                  <a:ext uri="{0D108BD9-81ED-4DB2-BD59-A6C34878D82A}">
                    <a16:rowId xmlns:a16="http://schemas.microsoft.com/office/drawing/2014/main" val="1892516367"/>
                  </a:ext>
                </a:extLst>
              </a:tr>
              <a:tr h="242034">
                <a:tc>
                  <a:txBody>
                    <a:bodyPr/>
                    <a:lstStyle/>
                    <a:p>
                      <a:r>
                        <a:rPr lang="en-US" sz="1200">
                          <a:latin typeface="News Gothic MT" panose="020B0503020103020203" pitchFamily="34" charset="0"/>
                        </a:rPr>
                        <a:t>Dysgeusia</a:t>
                      </a:r>
                    </a:p>
                  </a:txBody>
                  <a:tcPr anchor="ctr"/>
                </a:tc>
                <a:tc>
                  <a:txBody>
                    <a:bodyPr/>
                    <a:lstStyle/>
                    <a:p>
                      <a:pPr algn="ctr"/>
                      <a:r>
                        <a:rPr lang="en-US" sz="1200">
                          <a:latin typeface="News Gothic MT" panose="020B0503020103020203" pitchFamily="34" charset="0"/>
                        </a:rPr>
                        <a:t>43 (12.2%)</a:t>
                      </a:r>
                    </a:p>
                  </a:txBody>
                  <a:tcPr anchor="ctr"/>
                </a:tc>
                <a:tc>
                  <a:txBody>
                    <a:bodyPr/>
                    <a:lstStyle/>
                    <a:p>
                      <a:pPr algn="ctr"/>
                      <a:r>
                        <a:rPr lang="en-US" sz="1200">
                          <a:latin typeface="News Gothic MT" panose="020B0503020103020203" pitchFamily="34" charset="0"/>
                        </a:rPr>
                        <a:t>1 (0.3%)</a:t>
                      </a:r>
                    </a:p>
                  </a:txBody>
                  <a:tcPr anchor="ctr"/>
                </a:tc>
                <a:extLst>
                  <a:ext uri="{0D108BD9-81ED-4DB2-BD59-A6C34878D82A}">
                    <a16:rowId xmlns:a16="http://schemas.microsoft.com/office/drawing/2014/main" val="3883225732"/>
                  </a:ext>
                </a:extLst>
              </a:tr>
            </a:tbl>
          </a:graphicData>
        </a:graphic>
      </p:graphicFrame>
      <p:pic>
        <p:nvPicPr>
          <p:cNvPr id="20486" name="Picture 9" descr="A close-up of a paper&#10;&#10;Description automatically generated with low confidence">
            <a:extLst>
              <a:ext uri="{FF2B5EF4-FFF2-40B4-BE49-F238E27FC236}">
                <a16:creationId xmlns:a16="http://schemas.microsoft.com/office/drawing/2014/main" id="{A4D9C2B4-6FEC-0200-D59B-55103504E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5" b="69232"/>
          <a:stretch/>
        </p:blipFill>
        <p:spPr bwMode="auto">
          <a:xfrm>
            <a:off x="7167971" y="1784147"/>
            <a:ext cx="3952206" cy="1345115"/>
          </a:xfrm>
          <a:prstGeom prst="rect">
            <a:avLst/>
          </a:prstGeom>
          <a:noFill/>
          <a:ln w="28575">
            <a:noFill/>
            <a:miter lim="800000"/>
            <a:headEnd/>
            <a:tailEnd/>
          </a:ln>
          <a:effectLst>
            <a:outerShdw blurRad="63500" sx="102000" sy="102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6" name="Picture 5" descr="A close-up of a logo&#10;&#10;Description automatically generated">
            <a:extLst>
              <a:ext uri="{FF2B5EF4-FFF2-40B4-BE49-F238E27FC236}">
                <a16:creationId xmlns:a16="http://schemas.microsoft.com/office/drawing/2014/main" id="{83BB3864-7E3E-BC89-FF9D-64A5D5C40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971" y="1081749"/>
            <a:ext cx="3436195" cy="646332"/>
          </a:xfrm>
          <a:prstGeom prst="rect">
            <a:avLst/>
          </a:prstGeom>
        </p:spPr>
      </p:pic>
      <p:pic>
        <p:nvPicPr>
          <p:cNvPr id="7" name="Picture 9" descr="A close-up of a paper&#10;&#10;Description automatically generated with low confidence">
            <a:extLst>
              <a:ext uri="{FF2B5EF4-FFF2-40B4-BE49-F238E27FC236}">
                <a16:creationId xmlns:a16="http://schemas.microsoft.com/office/drawing/2014/main" id="{3784B0F0-C92D-6FD8-3473-F278458A4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5" t="42815"/>
          <a:stretch/>
        </p:blipFill>
        <p:spPr bwMode="auto">
          <a:xfrm>
            <a:off x="7167971" y="3114422"/>
            <a:ext cx="3952205" cy="2499991"/>
          </a:xfrm>
          <a:prstGeom prst="rect">
            <a:avLst/>
          </a:prstGeom>
          <a:noFill/>
          <a:ln w="28575">
            <a:noFill/>
            <a:miter lim="800000"/>
            <a:headEnd/>
            <a:tailEnd/>
          </a:ln>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9C4E0D2-C4EA-4B9A-D9F0-248F293198A8}"/>
              </a:ext>
            </a:extLst>
          </p:cNvPr>
          <p:cNvSpPr/>
          <p:nvPr/>
        </p:nvSpPr>
        <p:spPr>
          <a:xfrm>
            <a:off x="6947117" y="1081749"/>
            <a:ext cx="4393912" cy="4745612"/>
          </a:xfrm>
          <a:prstGeom prst="rect">
            <a:avLst/>
          </a:prstGeom>
          <a:noFill/>
          <a:ln w="28575">
            <a:solidFill>
              <a:schemeClr val="accent1"/>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p>
            <a:pPr algn="ct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diagram of a cell line&#10;&#10;Description automatically generated">
            <a:extLst>
              <a:ext uri="{FF2B5EF4-FFF2-40B4-BE49-F238E27FC236}">
                <a16:creationId xmlns:a16="http://schemas.microsoft.com/office/drawing/2014/main" id="{5B3873F6-E78C-E472-A6F8-42446A9E6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11" y="1001870"/>
            <a:ext cx="10308378" cy="5327865"/>
          </a:xfrm>
          <a:prstGeom prst="rect">
            <a:avLst/>
          </a:prstGeom>
        </p:spPr>
      </p:pic>
      <p:sp>
        <p:nvSpPr>
          <p:cNvPr id="24579" name="Rectangle 1034">
            <a:extLst>
              <a:ext uri="{FF2B5EF4-FFF2-40B4-BE49-F238E27FC236}">
                <a16:creationId xmlns:a16="http://schemas.microsoft.com/office/drawing/2014/main" id="{F0A3AAA2-9F58-5B40-9812-881D0B6172C8}"/>
              </a:ext>
            </a:extLst>
          </p:cNvPr>
          <p:cNvSpPr>
            <a:spLocks noGrp="1" noChangeArrowheads="1"/>
          </p:cNvSpPr>
          <p:nvPr>
            <p:ph type="title"/>
          </p:nvPr>
        </p:nvSpPr>
        <p:spPr/>
        <p:txBody>
          <a:bodyPr/>
          <a:lstStyle/>
          <a:p>
            <a:r>
              <a:rPr lang="en-US"/>
              <a:t>Therapies for RCC</a:t>
            </a:r>
          </a:p>
        </p:txBody>
      </p:sp>
      <p:sp>
        <p:nvSpPr>
          <p:cNvPr id="6" name="Text Placeholder 5">
            <a:extLst>
              <a:ext uri="{FF2B5EF4-FFF2-40B4-BE49-F238E27FC236}">
                <a16:creationId xmlns:a16="http://schemas.microsoft.com/office/drawing/2014/main" id="{C76C2367-9B1C-A1AD-634E-9364222DCA4C}"/>
              </a:ext>
            </a:extLst>
          </p:cNvPr>
          <p:cNvSpPr>
            <a:spLocks noGrp="1"/>
          </p:cNvSpPr>
          <p:nvPr>
            <p:ph type="body" sz="quarter" idx="12"/>
          </p:nvPr>
        </p:nvSpPr>
        <p:spPr>
          <a:xfrm>
            <a:off x="193575" y="6113417"/>
            <a:ext cx="9903352" cy="615553"/>
          </a:xfrm>
        </p:spPr>
        <p:txBody>
          <a:bodyPr/>
          <a:lstStyle/>
          <a:p>
            <a:r>
              <a:rPr lang="en-US" dirty="0"/>
              <a:t>PDGFR = platelet-derived growth factor receptor; HIF1a = hypoxia-inducible factor 1-alpha; PI3K = phosphoinositide 3-kinase; </a:t>
            </a:r>
          </a:p>
          <a:p>
            <a:r>
              <a:rPr lang="en-US" dirty="0">
                <a:latin typeface="News Gothic MT" panose="020B0503020103020203" pitchFamily="34" charset="0"/>
              </a:rPr>
              <a:t>AKT = protein kinase B; PIP2 = p</a:t>
            </a:r>
            <a:r>
              <a:rPr lang="en-US" b="0" i="0" dirty="0">
                <a:effectLst/>
                <a:latin typeface="News Gothic MT" panose="020B0503020103020203" pitchFamily="34" charset="0"/>
              </a:rPr>
              <a:t>hosphatidylinositol </a:t>
            </a:r>
            <a:r>
              <a:rPr lang="en-US" dirty="0">
                <a:latin typeface="News Gothic MT" panose="020B0503020103020203" pitchFamily="34" charset="0"/>
              </a:rPr>
              <a:t>b</a:t>
            </a:r>
            <a:r>
              <a:rPr lang="en-US" b="0" i="0" dirty="0">
                <a:effectLst/>
                <a:latin typeface="News Gothic MT" panose="020B0503020103020203" pitchFamily="34" charset="0"/>
              </a:rPr>
              <a:t>iphosphate; </a:t>
            </a:r>
            <a:r>
              <a:rPr lang="en-US" dirty="0">
                <a:latin typeface="News Gothic MT" panose="020B0503020103020203" pitchFamily="34" charset="0"/>
              </a:rPr>
              <a:t>PIP3 = p</a:t>
            </a:r>
            <a:r>
              <a:rPr lang="en-US" b="0" i="0" dirty="0">
                <a:effectLst/>
                <a:latin typeface="News Gothic MT" panose="020B0503020103020203" pitchFamily="34" charset="0"/>
              </a:rPr>
              <a:t>hosphatidylinositol t</a:t>
            </a:r>
            <a:r>
              <a:rPr lang="en-US" dirty="0">
                <a:latin typeface="News Gothic MT" panose="020B0503020103020203" pitchFamily="34" charset="0"/>
              </a:rPr>
              <a:t>r</a:t>
            </a:r>
            <a:r>
              <a:rPr lang="en-US" b="0" i="0" dirty="0">
                <a:effectLst/>
                <a:latin typeface="News Gothic MT" panose="020B0503020103020203" pitchFamily="34" charset="0"/>
              </a:rPr>
              <a:t>iphosphate; </a:t>
            </a:r>
            <a:r>
              <a:rPr lang="en-US" dirty="0">
                <a:latin typeface="News Gothic MT" panose="020B0503020103020203" pitchFamily="34" charset="0"/>
              </a:rPr>
              <a:t>mTORC1 = mammalian target of rapamycin complex 1; </a:t>
            </a:r>
          </a:p>
          <a:p>
            <a:r>
              <a:rPr lang="en-US" dirty="0"/>
              <a:t>CTLA-4 = cytotoxic T-lymphocyte–associated antigen 4; PD-1 = programmed cell death 1; PD-L1 = programmed death ligand 1.</a:t>
            </a:r>
          </a:p>
          <a:p>
            <a:r>
              <a:rPr lang="en-US" dirty="0"/>
              <a:t>Figure adapted from Jones et al, 2020.</a:t>
            </a:r>
          </a:p>
        </p:txBody>
      </p:sp>
    </p:spTree>
    <p:extLst>
      <p:ext uri="{BB962C8B-B14F-4D97-AF65-F5344CB8AC3E}">
        <p14:creationId xmlns:p14="http://schemas.microsoft.com/office/powerpoint/2010/main" val="140642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4C7C1-B5F7-721B-4C6B-179CF42EF9E4}"/>
              </a:ext>
            </a:extLst>
          </p:cNvPr>
          <p:cNvSpPr>
            <a:spLocks noGrp="1"/>
          </p:cNvSpPr>
          <p:nvPr>
            <p:ph type="title"/>
          </p:nvPr>
        </p:nvSpPr>
        <p:spPr/>
        <p:txBody>
          <a:bodyPr anchor="t">
            <a:normAutofit/>
          </a:bodyPr>
          <a:lstStyle/>
          <a:p>
            <a:r>
              <a:rPr lang="en-US"/>
              <a:t>VHL Deficiency Leads to Upregulation of VEGF</a:t>
            </a:r>
          </a:p>
        </p:txBody>
      </p:sp>
      <p:sp>
        <p:nvSpPr>
          <p:cNvPr id="9" name="Text Placeholder 8">
            <a:extLst>
              <a:ext uri="{FF2B5EF4-FFF2-40B4-BE49-F238E27FC236}">
                <a16:creationId xmlns:a16="http://schemas.microsoft.com/office/drawing/2014/main" id="{739ACD46-127F-2B32-5C86-DAB97B47E883}"/>
              </a:ext>
            </a:extLst>
          </p:cNvPr>
          <p:cNvSpPr>
            <a:spLocks noGrp="1"/>
          </p:cNvSpPr>
          <p:nvPr>
            <p:ph type="body" sz="quarter" idx="12"/>
          </p:nvPr>
        </p:nvSpPr>
        <p:spPr>
          <a:xfrm>
            <a:off x="193575" y="6113417"/>
            <a:ext cx="8954374" cy="615553"/>
          </a:xfrm>
        </p:spPr>
        <p:txBody>
          <a:bodyPr/>
          <a:lstStyle/>
          <a:p>
            <a:r>
              <a:rPr lang="en-US"/>
              <a:t>pVHL = protein VHL; E3 = E3 ubiquitin ligase; Ub = poly ubiquitination; PD = proteosome degradation; EPO = erythropoietin; EPOR = EPO receptor; </a:t>
            </a:r>
          </a:p>
          <a:p>
            <a:r>
              <a:rPr lang="en-US"/>
              <a:t>TR = translocation to nucleus.</a:t>
            </a:r>
          </a:p>
          <a:p>
            <a:r>
              <a:rPr lang="en-US"/>
              <a:t>Figure from Morais et al, licensed under CC BY 2.0.</a:t>
            </a:r>
            <a:endParaRPr lang="en-US">
              <a:hlinkClick r:id="rId3"/>
            </a:endParaRPr>
          </a:p>
          <a:p>
            <a:r>
              <a:rPr lang="en-US"/>
              <a:t>Morais et al, 2013.</a:t>
            </a:r>
          </a:p>
        </p:txBody>
      </p:sp>
      <p:pic>
        <p:nvPicPr>
          <p:cNvPr id="7" name="Content Placeholder 6" descr="A diagram of a vhl&#10;&#10;Description automatically generated">
            <a:extLst>
              <a:ext uri="{FF2B5EF4-FFF2-40B4-BE49-F238E27FC236}">
                <a16:creationId xmlns:a16="http://schemas.microsoft.com/office/drawing/2014/main" id="{51527A90-C18F-4BD2-BAB9-01AEBB5348F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36747" y="1721783"/>
            <a:ext cx="5409613" cy="4373562"/>
          </a:xfrm>
          <a:noFill/>
        </p:spPr>
      </p:pic>
      <p:sp>
        <p:nvSpPr>
          <p:cNvPr id="8" name="Content Placeholder 11">
            <a:extLst>
              <a:ext uri="{FF2B5EF4-FFF2-40B4-BE49-F238E27FC236}">
                <a16:creationId xmlns:a16="http://schemas.microsoft.com/office/drawing/2014/main" id="{A8602A7C-21B6-DC15-7754-0B26CF72E094}"/>
              </a:ext>
            </a:extLst>
          </p:cNvPr>
          <p:cNvSpPr txBox="1">
            <a:spLocks/>
          </p:cNvSpPr>
          <p:nvPr/>
        </p:nvSpPr>
        <p:spPr>
          <a:xfrm>
            <a:off x="8529773" y="1470459"/>
            <a:ext cx="3316787" cy="4205972"/>
          </a:xfrm>
          <a:prstGeom prst="rect">
            <a:avLst/>
          </a:prstGeom>
        </p:spPr>
        <p:txBody>
          <a:bodyPr>
            <a:normAutofit/>
          </a:bodyPr>
          <a:lstStyle>
            <a:lvl1pPr marL="457200" indent="-457200" algn="l" rtl="0" eaLnBrk="1" fontAlgn="base" hangingPunct="1">
              <a:spcBef>
                <a:spcPts val="0"/>
              </a:spcBef>
              <a:spcAft>
                <a:spcPct val="0"/>
              </a:spcAft>
              <a:buClrTx/>
              <a:buSzPct val="100000"/>
              <a:buFontTx/>
              <a:buBlip>
                <a:blip r:embed="rId5"/>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6"/>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7"/>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8"/>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9"/>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0" indent="0">
              <a:buNone/>
            </a:pPr>
            <a:endParaRPr lang="en-US" kern="0" dirty="0"/>
          </a:p>
          <a:p>
            <a:r>
              <a:rPr lang="en-US" kern="0" dirty="0"/>
              <a:t>Mutations in VHL cause HIF to </a:t>
            </a:r>
            <a:r>
              <a:rPr lang="en-US" b="1" kern="0" dirty="0">
                <a:solidFill>
                  <a:schemeClr val="accent4"/>
                </a:solidFill>
              </a:rPr>
              <a:t>not</a:t>
            </a:r>
            <a:r>
              <a:rPr lang="en-US" kern="0" dirty="0"/>
              <a:t> be degraded</a:t>
            </a:r>
          </a:p>
          <a:p>
            <a:endParaRPr lang="en-US" kern="0" dirty="0"/>
          </a:p>
          <a:p>
            <a:r>
              <a:rPr lang="en-US" kern="0" dirty="0"/>
              <a:t>More HIF causes </a:t>
            </a:r>
            <a:r>
              <a:rPr lang="en-US" b="1" kern="0" dirty="0">
                <a:solidFill>
                  <a:schemeClr val="accent1"/>
                </a:solidFill>
              </a:rPr>
              <a:t>upregulation of angiogenesis</a:t>
            </a:r>
          </a:p>
        </p:txBody>
      </p:sp>
      <p:sp>
        <p:nvSpPr>
          <p:cNvPr id="3" name="Content Placeholder 11">
            <a:extLst>
              <a:ext uri="{FF2B5EF4-FFF2-40B4-BE49-F238E27FC236}">
                <a16:creationId xmlns:a16="http://schemas.microsoft.com/office/drawing/2014/main" id="{77F3760C-CAE9-A643-95FD-7372F51CCB52}"/>
              </a:ext>
            </a:extLst>
          </p:cNvPr>
          <p:cNvSpPr txBox="1">
            <a:spLocks/>
          </p:cNvSpPr>
          <p:nvPr/>
        </p:nvSpPr>
        <p:spPr>
          <a:xfrm>
            <a:off x="193575" y="1873624"/>
            <a:ext cx="2898959" cy="1637051"/>
          </a:xfrm>
          <a:prstGeom prst="rect">
            <a:avLst/>
          </a:prstGeom>
        </p:spPr>
        <p:txBody>
          <a:bodyPr>
            <a:normAutofit lnSpcReduction="10000"/>
          </a:bodyPr>
          <a:lstStyle>
            <a:lvl1pPr marL="457200" indent="-457200" algn="l" rtl="0" eaLnBrk="1" fontAlgn="base" hangingPunct="1">
              <a:spcBef>
                <a:spcPts val="0"/>
              </a:spcBef>
              <a:spcAft>
                <a:spcPct val="0"/>
              </a:spcAft>
              <a:buClrTx/>
              <a:buSzPct val="100000"/>
              <a:buFontTx/>
              <a:buBlip>
                <a:blip r:embed="rId5"/>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6"/>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7"/>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8"/>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9"/>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kern="0" dirty="0"/>
              <a:t>Functional VHL helps target HIF for degradation</a:t>
            </a:r>
          </a:p>
        </p:txBody>
      </p:sp>
    </p:spTree>
    <p:extLst>
      <p:ext uri="{BB962C8B-B14F-4D97-AF65-F5344CB8AC3E}">
        <p14:creationId xmlns:p14="http://schemas.microsoft.com/office/powerpoint/2010/main" val="1221772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9" name="Text Box 3">
            <a:extLst>
              <a:ext uri="{FF2B5EF4-FFF2-40B4-BE49-F238E27FC236}">
                <a16:creationId xmlns:a16="http://schemas.microsoft.com/office/drawing/2014/main" id="{1A9C59B5-0D79-6877-B293-CCE4C485C07E}"/>
              </a:ext>
            </a:extLst>
          </p:cNvPr>
          <p:cNvSpPr txBox="1">
            <a:spLocks noChangeArrowheads="1"/>
          </p:cNvSpPr>
          <p:nvPr/>
        </p:nvSpPr>
        <p:spPr bwMode="auto">
          <a:xfrm>
            <a:off x="9170989" y="1600200"/>
            <a:ext cx="6238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200">
                <a:solidFill>
                  <a:schemeClr val="bg1"/>
                </a:solidFill>
                <a:latin typeface="Tahoma" panose="020B0604030504040204" pitchFamily="34" charset="0"/>
                <a:ea typeface="MS PGothic" panose="020B0600070205080204" pitchFamily="34" charset="-128"/>
              </a:rPr>
              <a:t>Tumor</a:t>
            </a:r>
          </a:p>
        </p:txBody>
      </p:sp>
      <p:sp>
        <p:nvSpPr>
          <p:cNvPr id="715780" name="Text Box 4">
            <a:extLst>
              <a:ext uri="{FF2B5EF4-FFF2-40B4-BE49-F238E27FC236}">
                <a16:creationId xmlns:a16="http://schemas.microsoft.com/office/drawing/2014/main" id="{6A00D02F-DED1-6508-C9AB-6FB664139E38}"/>
              </a:ext>
            </a:extLst>
          </p:cNvPr>
          <p:cNvSpPr txBox="1">
            <a:spLocks noChangeArrowheads="1"/>
          </p:cNvSpPr>
          <p:nvPr/>
        </p:nvSpPr>
        <p:spPr bwMode="auto">
          <a:xfrm>
            <a:off x="5818750" y="3425525"/>
            <a:ext cx="671979" cy="41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gn="ctr" eaLnBrk="1" hangingPunct="1">
              <a:lnSpc>
                <a:spcPct val="60000"/>
              </a:lnSpc>
              <a:spcBef>
                <a:spcPct val="50000"/>
              </a:spcBef>
              <a:buClrTx/>
              <a:buSzTx/>
              <a:buFontTx/>
              <a:buNone/>
            </a:pPr>
            <a:r>
              <a:rPr lang="en-US" altLang="en-US" sz="1200">
                <a:solidFill>
                  <a:schemeClr val="bg1"/>
                </a:solidFill>
                <a:latin typeface="Tahoma" panose="020B0604030504040204" pitchFamily="34" charset="0"/>
                <a:ea typeface="MS PGothic" panose="020B0600070205080204" pitchFamily="34" charset="-128"/>
              </a:rPr>
              <a:t>Normal</a:t>
            </a:r>
          </a:p>
          <a:p>
            <a:pPr algn="ctr" eaLnBrk="1" hangingPunct="1">
              <a:lnSpc>
                <a:spcPct val="60000"/>
              </a:lnSpc>
              <a:spcBef>
                <a:spcPct val="50000"/>
              </a:spcBef>
              <a:buClrTx/>
              <a:buSzTx/>
              <a:buFontTx/>
              <a:buNone/>
            </a:pPr>
            <a:r>
              <a:rPr lang="en-US" altLang="en-US" sz="1200">
                <a:solidFill>
                  <a:schemeClr val="bg1"/>
                </a:solidFill>
                <a:latin typeface="Tahoma" panose="020B0604030504040204" pitchFamily="34" charset="0"/>
                <a:ea typeface="MS PGothic" panose="020B0600070205080204" pitchFamily="34" charset="-128"/>
              </a:rPr>
              <a:t>Stroma</a:t>
            </a:r>
          </a:p>
        </p:txBody>
      </p:sp>
      <p:sp>
        <p:nvSpPr>
          <p:cNvPr id="715781" name="Text Box 5">
            <a:extLst>
              <a:ext uri="{FF2B5EF4-FFF2-40B4-BE49-F238E27FC236}">
                <a16:creationId xmlns:a16="http://schemas.microsoft.com/office/drawing/2014/main" id="{D5628599-D1D6-16CE-69F3-C850AA88DBB2}"/>
              </a:ext>
            </a:extLst>
          </p:cNvPr>
          <p:cNvSpPr txBox="1">
            <a:spLocks noChangeArrowheads="1"/>
          </p:cNvSpPr>
          <p:nvPr/>
        </p:nvSpPr>
        <p:spPr bwMode="auto">
          <a:xfrm>
            <a:off x="6257926" y="2362200"/>
            <a:ext cx="6000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200">
                <a:solidFill>
                  <a:schemeClr val="bg1"/>
                </a:solidFill>
                <a:latin typeface="Tahoma" panose="020B0604030504040204" pitchFamily="34" charset="0"/>
                <a:ea typeface="MS PGothic" panose="020B0600070205080204" pitchFamily="34" charset="-128"/>
              </a:rPr>
              <a:t>VEGF</a:t>
            </a:r>
          </a:p>
        </p:txBody>
      </p:sp>
      <p:sp>
        <p:nvSpPr>
          <p:cNvPr id="715782" name="Text Box 6">
            <a:extLst>
              <a:ext uri="{FF2B5EF4-FFF2-40B4-BE49-F238E27FC236}">
                <a16:creationId xmlns:a16="http://schemas.microsoft.com/office/drawing/2014/main" id="{98C129DA-14AF-6042-9FBE-12CCA4D7F51F}"/>
              </a:ext>
            </a:extLst>
          </p:cNvPr>
          <p:cNvSpPr txBox="1">
            <a:spLocks noChangeArrowheads="1"/>
          </p:cNvSpPr>
          <p:nvPr/>
        </p:nvSpPr>
        <p:spPr bwMode="auto">
          <a:xfrm>
            <a:off x="8761608" y="4494621"/>
            <a:ext cx="107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200">
                <a:solidFill>
                  <a:schemeClr val="bg1"/>
                </a:solidFill>
                <a:latin typeface="Tahoma" panose="020B0604030504040204" pitchFamily="34" charset="0"/>
                <a:ea typeface="MS PGothic" panose="020B0600070205080204" pitchFamily="34" charset="-128"/>
              </a:rPr>
              <a:t>Angiogenesis</a:t>
            </a:r>
          </a:p>
        </p:txBody>
      </p:sp>
      <p:sp>
        <p:nvSpPr>
          <p:cNvPr id="715783" name="Text Box 7">
            <a:extLst>
              <a:ext uri="{FF2B5EF4-FFF2-40B4-BE49-F238E27FC236}">
                <a16:creationId xmlns:a16="http://schemas.microsoft.com/office/drawing/2014/main" id="{366BB006-F6BC-0CF2-03CC-147DF82D1EB7}"/>
              </a:ext>
            </a:extLst>
          </p:cNvPr>
          <p:cNvSpPr txBox="1">
            <a:spLocks noChangeArrowheads="1"/>
          </p:cNvSpPr>
          <p:nvPr/>
        </p:nvSpPr>
        <p:spPr bwMode="auto">
          <a:xfrm>
            <a:off x="9639300" y="2743200"/>
            <a:ext cx="541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1200">
                <a:solidFill>
                  <a:schemeClr val="bg1"/>
                </a:solidFill>
                <a:latin typeface="Tahoma" panose="020B0604030504040204" pitchFamily="34" charset="0"/>
                <a:ea typeface="MS PGothic" panose="020B0600070205080204" pitchFamily="34" charset="-128"/>
              </a:rPr>
              <a:t>VEGF</a:t>
            </a:r>
          </a:p>
        </p:txBody>
      </p:sp>
      <p:sp>
        <p:nvSpPr>
          <p:cNvPr id="6" name="Text Placeholder 5">
            <a:extLst>
              <a:ext uri="{FF2B5EF4-FFF2-40B4-BE49-F238E27FC236}">
                <a16:creationId xmlns:a16="http://schemas.microsoft.com/office/drawing/2014/main" id="{4D653C7C-D3AD-EBC1-2E54-30A3184CD5BE}"/>
              </a:ext>
            </a:extLst>
          </p:cNvPr>
          <p:cNvSpPr>
            <a:spLocks noGrp="1"/>
          </p:cNvSpPr>
          <p:nvPr>
            <p:ph type="body" sz="quarter" idx="12"/>
          </p:nvPr>
        </p:nvSpPr>
        <p:spPr>
          <a:xfrm>
            <a:off x="193575" y="6421193"/>
            <a:ext cx="7269619" cy="307777"/>
          </a:xfrm>
        </p:spPr>
        <p:txBody>
          <a:bodyPr/>
          <a:lstStyle/>
          <a:p>
            <a:r>
              <a:rPr lang="en-US"/>
              <a:t>CAF = cancer-associated fibroblast; FGF = fibroblast growth factor; ANG = angiopoietin; MMP = matrix metalloproteinase. </a:t>
            </a:r>
          </a:p>
          <a:p>
            <a:r>
              <a:rPr lang="en-US"/>
              <a:t>Liskova et al, 2020; Yang &amp; Cao, 2022.</a:t>
            </a:r>
          </a:p>
        </p:txBody>
      </p:sp>
      <p:sp>
        <p:nvSpPr>
          <p:cNvPr id="2" name="Content Placeholder 1">
            <a:extLst>
              <a:ext uri="{FF2B5EF4-FFF2-40B4-BE49-F238E27FC236}">
                <a16:creationId xmlns:a16="http://schemas.microsoft.com/office/drawing/2014/main" id="{7303C302-0790-2B21-53C9-577819099C4B}"/>
              </a:ext>
            </a:extLst>
          </p:cNvPr>
          <p:cNvSpPr>
            <a:spLocks noGrp="1"/>
          </p:cNvSpPr>
          <p:nvPr>
            <p:ph idx="1"/>
          </p:nvPr>
        </p:nvSpPr>
        <p:spPr>
          <a:xfrm>
            <a:off x="587850" y="1094055"/>
            <a:ext cx="4645305" cy="4373562"/>
          </a:xfrm>
        </p:spPr>
        <p:txBody>
          <a:bodyPr>
            <a:noAutofit/>
          </a:bodyPr>
          <a:lstStyle/>
          <a:p>
            <a:r>
              <a:rPr lang="en-US" altLang="en-US" sz="2200"/>
              <a:t>Binds to receptors and activates endothelial cells, inducing:</a:t>
            </a:r>
          </a:p>
          <a:p>
            <a:pPr lvl="1"/>
            <a:r>
              <a:rPr lang="en-US" altLang="en-US"/>
              <a:t>Survival</a:t>
            </a:r>
          </a:p>
          <a:p>
            <a:pPr lvl="1"/>
            <a:r>
              <a:rPr lang="en-US" altLang="en-US"/>
              <a:t>Proliferation</a:t>
            </a:r>
          </a:p>
          <a:p>
            <a:pPr lvl="1"/>
            <a:r>
              <a:rPr lang="en-US" altLang="en-US"/>
              <a:t>Migration</a:t>
            </a:r>
          </a:p>
          <a:p>
            <a:pPr lvl="1"/>
            <a:endParaRPr lang="en-US" altLang="en-US" sz="800"/>
          </a:p>
          <a:p>
            <a:r>
              <a:rPr lang="en-US" altLang="en-US" sz="2200"/>
              <a:t>Required for tumor growth</a:t>
            </a:r>
          </a:p>
          <a:p>
            <a:pPr lvl="1"/>
            <a:r>
              <a:rPr lang="en-US" altLang="en-US"/>
              <a:t>Stimulates new blood vessel formation</a:t>
            </a:r>
          </a:p>
          <a:p>
            <a:pPr lvl="1"/>
            <a:r>
              <a:rPr lang="en-US" altLang="en-US"/>
              <a:t>Promotes survival of immature vessels</a:t>
            </a:r>
          </a:p>
          <a:p>
            <a:pPr lvl="1"/>
            <a:r>
              <a:rPr lang="en-US" altLang="en-US"/>
              <a:t>Increases vascular permeability</a:t>
            </a:r>
          </a:p>
          <a:p>
            <a:pPr lvl="1"/>
            <a:endParaRPr lang="en-US" altLang="en-US" sz="800"/>
          </a:p>
        </p:txBody>
      </p:sp>
      <p:sp>
        <p:nvSpPr>
          <p:cNvPr id="4" name="Title 3">
            <a:extLst>
              <a:ext uri="{FF2B5EF4-FFF2-40B4-BE49-F238E27FC236}">
                <a16:creationId xmlns:a16="http://schemas.microsoft.com/office/drawing/2014/main" id="{DF92BB46-4A1B-35DF-BF36-7BC5F002A1CE}"/>
              </a:ext>
            </a:extLst>
          </p:cNvPr>
          <p:cNvSpPr>
            <a:spLocks noGrp="1"/>
          </p:cNvSpPr>
          <p:nvPr>
            <p:ph type="title"/>
          </p:nvPr>
        </p:nvSpPr>
        <p:spPr/>
        <p:txBody>
          <a:bodyPr/>
          <a:lstStyle/>
          <a:p>
            <a:r>
              <a:rPr lang="en-US"/>
              <a:t>The Importance of VEGF in Angiogenesis</a:t>
            </a:r>
          </a:p>
        </p:txBody>
      </p:sp>
      <p:pic>
        <p:nvPicPr>
          <p:cNvPr id="1026" name="Picture 2" descr="Complex process of tumor angiogenesis. ANG angiopoietin, FGF fibroblast growth factor, MMP matrix metallopeptidase, PDGF platelet-derived growth factor, VEGF, vascular endothelial growth factor. An activation of endothelial cells (growth factors-receptors binding) → local degradation of basement membrane and extracellular matrix and migration of endothelial cells (proteases, MMPs, angiopoietins, chymases, heparanases) → organization of endothelial cells into tubes → new basement membranes → lumen formation → blood flow">
            <a:extLst>
              <a:ext uri="{FF2B5EF4-FFF2-40B4-BE49-F238E27FC236}">
                <a16:creationId xmlns:a16="http://schemas.microsoft.com/office/drawing/2014/main" id="{21D7F954-49ED-6564-87A1-9DEA55040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67" y="1482315"/>
            <a:ext cx="6933075" cy="359704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a:extLst>
              <a:ext uri="{FF2B5EF4-FFF2-40B4-BE49-F238E27FC236}">
                <a16:creationId xmlns:a16="http://schemas.microsoft.com/office/drawing/2014/main" id="{D2378FFF-CA95-C55A-A8A8-2DCCF1C5E777}"/>
              </a:ext>
            </a:extLst>
          </p:cNvPr>
          <p:cNvSpPr txBox="1">
            <a:spLocks/>
          </p:cNvSpPr>
          <p:nvPr/>
        </p:nvSpPr>
        <p:spPr bwMode="auto">
          <a:xfrm>
            <a:off x="609600" y="5234090"/>
            <a:ext cx="7184571" cy="175205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457200" indent="-457200" algn="l" rtl="0" eaLnBrk="1" fontAlgn="base" hangingPunct="1">
              <a:spcBef>
                <a:spcPts val="0"/>
              </a:spcBef>
              <a:spcAft>
                <a:spcPct val="0"/>
              </a:spcAft>
              <a:buClrTx/>
              <a:buSzPct val="100000"/>
              <a:buFontTx/>
              <a:buBlip>
                <a:blip r:embed="rId4"/>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5"/>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6"/>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7"/>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8"/>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457200" lvl="1" indent="0">
              <a:buNone/>
            </a:pPr>
            <a:endParaRPr lang="en-US" altLang="en-US" sz="800" kern="0"/>
          </a:p>
          <a:p>
            <a:r>
              <a:rPr lang="en-US" altLang="en-US" sz="2200" kern="0"/>
              <a:t>May also bind to VEGF receptors on tumor cells, directly stimulating their growth and survival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7" name="Rectangle 13">
            <a:extLst>
              <a:ext uri="{FF2B5EF4-FFF2-40B4-BE49-F238E27FC236}">
                <a16:creationId xmlns:a16="http://schemas.microsoft.com/office/drawing/2014/main" id="{A6D17B0D-D0A5-64F8-1EC7-A9FF20106EF6}"/>
              </a:ext>
            </a:extLst>
          </p:cNvPr>
          <p:cNvSpPr>
            <a:spLocks noGrp="1" noChangeArrowheads="1"/>
          </p:cNvSpPr>
          <p:nvPr>
            <p:ph type="title"/>
          </p:nvPr>
        </p:nvSpPr>
        <p:spPr/>
        <p:txBody>
          <a:bodyPr/>
          <a:lstStyle/>
          <a:p>
            <a:pPr eaLnBrk="1" hangingPunct="1">
              <a:defRPr/>
            </a:pPr>
            <a:r>
              <a:rPr lang="en-US" sz="3600"/>
              <a:t>Angiogenesis Is Required for Tumor Growth</a:t>
            </a:r>
          </a:p>
        </p:txBody>
      </p:sp>
      <p:sp>
        <p:nvSpPr>
          <p:cNvPr id="10" name="Text Placeholder 9">
            <a:extLst>
              <a:ext uri="{FF2B5EF4-FFF2-40B4-BE49-F238E27FC236}">
                <a16:creationId xmlns:a16="http://schemas.microsoft.com/office/drawing/2014/main" id="{2DFFECBB-AA33-F389-D8DA-9560C0508CBF}"/>
              </a:ext>
            </a:extLst>
          </p:cNvPr>
          <p:cNvSpPr>
            <a:spLocks noGrp="1"/>
          </p:cNvSpPr>
          <p:nvPr>
            <p:ph type="body" sz="quarter" idx="12"/>
          </p:nvPr>
        </p:nvSpPr>
        <p:spPr>
          <a:xfrm>
            <a:off x="193575" y="6575082"/>
            <a:ext cx="1559722" cy="153888"/>
          </a:xfrm>
        </p:spPr>
        <p:txBody>
          <a:bodyPr/>
          <a:lstStyle/>
          <a:p>
            <a:r>
              <a:rPr lang="en-US"/>
              <a:t>Dudley &amp; Griffioen, 2023. </a:t>
            </a:r>
          </a:p>
        </p:txBody>
      </p:sp>
      <p:sp>
        <p:nvSpPr>
          <p:cNvPr id="7" name="Content Placeholder 5">
            <a:extLst>
              <a:ext uri="{FF2B5EF4-FFF2-40B4-BE49-F238E27FC236}">
                <a16:creationId xmlns:a16="http://schemas.microsoft.com/office/drawing/2014/main" id="{59E64190-DF86-E1F6-00D8-71EE8D11DB56}"/>
              </a:ext>
            </a:extLst>
          </p:cNvPr>
          <p:cNvSpPr>
            <a:spLocks noGrp="1"/>
          </p:cNvSpPr>
          <p:nvPr>
            <p:ph idx="1"/>
          </p:nvPr>
        </p:nvSpPr>
        <p:spPr>
          <a:xfrm>
            <a:off x="609600" y="1151592"/>
            <a:ext cx="10972800" cy="4373563"/>
          </a:xfrm>
        </p:spPr>
        <p:txBody>
          <a:bodyPr>
            <a:normAutofit/>
          </a:bodyPr>
          <a:lstStyle/>
          <a:p>
            <a:r>
              <a:rPr lang="en-US" sz="2400"/>
              <a:t>Tumors need a blood supply to grow and to metastasize</a:t>
            </a:r>
          </a:p>
        </p:txBody>
      </p:sp>
      <p:grpSp>
        <p:nvGrpSpPr>
          <p:cNvPr id="8" name="Group 7">
            <a:extLst>
              <a:ext uri="{FF2B5EF4-FFF2-40B4-BE49-F238E27FC236}">
                <a16:creationId xmlns:a16="http://schemas.microsoft.com/office/drawing/2014/main" id="{EDDB307D-CE98-68DC-2E20-8ABC15D1BB60}"/>
              </a:ext>
            </a:extLst>
          </p:cNvPr>
          <p:cNvGrpSpPr/>
          <p:nvPr/>
        </p:nvGrpSpPr>
        <p:grpSpPr>
          <a:xfrm>
            <a:off x="8629048" y="7823279"/>
            <a:ext cx="5048250" cy="360491"/>
            <a:chOff x="1885950" y="5811709"/>
            <a:chExt cx="5048250" cy="360491"/>
          </a:xfrm>
        </p:grpSpPr>
        <p:sp>
          <p:nvSpPr>
            <p:cNvPr id="53265" name="Text Box 17">
              <a:extLst>
                <a:ext uri="{FF2B5EF4-FFF2-40B4-BE49-F238E27FC236}">
                  <a16:creationId xmlns:a16="http://schemas.microsoft.com/office/drawing/2014/main" id="{14A771F4-0919-4B86-8AF0-1411217906D2}"/>
                </a:ext>
              </a:extLst>
            </p:cNvPr>
            <p:cNvSpPr txBox="1">
              <a:spLocks noChangeArrowheads="1"/>
            </p:cNvSpPr>
            <p:nvPr/>
          </p:nvSpPr>
          <p:spPr bwMode="auto">
            <a:xfrm>
              <a:off x="2120900" y="5854700"/>
              <a:ext cx="4813300" cy="274638"/>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sz="1200">
                  <a:latin typeface="News Gothic MT" panose="020B0503020103020203" pitchFamily="34" charset="0"/>
                  <a:ea typeface="MS PGothic" pitchFamily="34" charset="-128"/>
                </a:rPr>
                <a:t>= Proangiogenic Factors       = Angiogenic Inhibitors</a:t>
              </a:r>
            </a:p>
          </p:txBody>
        </p:sp>
        <p:pic>
          <p:nvPicPr>
            <p:cNvPr id="56328" name="Picture 26">
              <a:extLst>
                <a:ext uri="{FF2B5EF4-FFF2-40B4-BE49-F238E27FC236}">
                  <a16:creationId xmlns:a16="http://schemas.microsoft.com/office/drawing/2014/main" id="{BB037CA6-F8D5-FD65-382F-898B7B874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83388" y="5811709"/>
              <a:ext cx="277019" cy="29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9" name="Picture 27">
              <a:extLst>
                <a:ext uri="{FF2B5EF4-FFF2-40B4-BE49-F238E27FC236}">
                  <a16:creationId xmlns:a16="http://schemas.microsoft.com/office/drawing/2014/main" id="{75B7A286-6416-1896-E6EE-EF2560E4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5854700"/>
              <a:ext cx="2619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2050" name="Picture 2" descr="Fig. 3">
            <a:extLst>
              <a:ext uri="{FF2B5EF4-FFF2-40B4-BE49-F238E27FC236}">
                <a16:creationId xmlns:a16="http://schemas.microsoft.com/office/drawing/2014/main" id="{12EC9928-02F5-DADF-9238-0051BF02E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85473"/>
            <a:ext cx="10723746" cy="4260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3583-3B42-CCC7-C401-3426CEEB2B6F}"/>
              </a:ext>
            </a:extLst>
          </p:cNvPr>
          <p:cNvSpPr>
            <a:spLocks noGrp="1"/>
          </p:cNvSpPr>
          <p:nvPr>
            <p:ph type="title"/>
          </p:nvPr>
        </p:nvSpPr>
        <p:spPr/>
        <p:txBody>
          <a:bodyPr/>
          <a:lstStyle/>
          <a:p>
            <a:r>
              <a:rPr lang="en-US"/>
              <a:t>Multi-Targeted TKIs</a:t>
            </a:r>
          </a:p>
        </p:txBody>
      </p:sp>
      <p:sp>
        <p:nvSpPr>
          <p:cNvPr id="11" name="Text Placeholder 10">
            <a:extLst>
              <a:ext uri="{FF2B5EF4-FFF2-40B4-BE49-F238E27FC236}">
                <a16:creationId xmlns:a16="http://schemas.microsoft.com/office/drawing/2014/main" id="{F65E2AF6-5A87-BB89-D006-461CE23B54F0}"/>
              </a:ext>
            </a:extLst>
          </p:cNvPr>
          <p:cNvSpPr>
            <a:spLocks noGrp="1"/>
          </p:cNvSpPr>
          <p:nvPr>
            <p:ph type="body" sz="quarter" idx="12"/>
          </p:nvPr>
        </p:nvSpPr>
        <p:spPr>
          <a:xfrm>
            <a:off x="193575" y="6575082"/>
            <a:ext cx="1970091" cy="153888"/>
          </a:xfrm>
        </p:spPr>
        <p:txBody>
          <a:bodyPr/>
          <a:lstStyle/>
          <a:p>
            <a:r>
              <a:rPr lang="en-US"/>
              <a:t>Ranieri et al, 2017; NCCN, 2024.</a:t>
            </a:r>
          </a:p>
        </p:txBody>
      </p:sp>
      <p:sp>
        <p:nvSpPr>
          <p:cNvPr id="12" name="Content Placeholder 11">
            <a:extLst>
              <a:ext uri="{FF2B5EF4-FFF2-40B4-BE49-F238E27FC236}">
                <a16:creationId xmlns:a16="http://schemas.microsoft.com/office/drawing/2014/main" id="{97AA7439-AA80-0A50-D176-C6CCEBFE608D}"/>
              </a:ext>
            </a:extLst>
          </p:cNvPr>
          <p:cNvSpPr>
            <a:spLocks noGrp="1"/>
          </p:cNvSpPr>
          <p:nvPr>
            <p:ph idx="13"/>
          </p:nvPr>
        </p:nvSpPr>
        <p:spPr>
          <a:xfrm>
            <a:off x="6812279" y="1646189"/>
            <a:ext cx="4784645" cy="4205972"/>
          </a:xfrm>
        </p:spPr>
        <p:txBody>
          <a:bodyPr>
            <a:normAutofit fontScale="92500" lnSpcReduction="10000"/>
          </a:bodyPr>
          <a:lstStyle/>
          <a:p>
            <a:r>
              <a:rPr lang="en-US"/>
              <a:t>Diverse class</a:t>
            </a:r>
          </a:p>
          <a:p>
            <a:endParaRPr lang="en-US"/>
          </a:p>
          <a:p>
            <a:r>
              <a:rPr lang="en-US"/>
              <a:t>Affect multiple parts of cell signaling involved in cell growth, proliferation, and angiogenesis</a:t>
            </a:r>
          </a:p>
          <a:p>
            <a:endParaRPr lang="en-US"/>
          </a:p>
          <a:p>
            <a:r>
              <a:rPr lang="en-US"/>
              <a:t>Often in more than 1 way through more than 1 target</a:t>
            </a:r>
          </a:p>
          <a:p>
            <a:endParaRPr lang="en-US"/>
          </a:p>
          <a:p>
            <a:r>
              <a:rPr lang="en-US"/>
              <a:t>If 1 isn’t working, it’s worth trying another</a:t>
            </a:r>
          </a:p>
        </p:txBody>
      </p:sp>
      <p:pic>
        <p:nvPicPr>
          <p:cNvPr id="1026" name="Picture 2" descr="Ijms 18 01937 g001 550">
            <a:extLst>
              <a:ext uri="{FF2B5EF4-FFF2-40B4-BE49-F238E27FC236}">
                <a16:creationId xmlns:a16="http://schemas.microsoft.com/office/drawing/2014/main" id="{83E61990-BE23-80B9-42E3-1E35CB5B1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15" y="1042005"/>
            <a:ext cx="6218656" cy="537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8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351022F-C054-6B33-DD30-B759A32E3007}"/>
              </a:ext>
            </a:extLst>
          </p:cNvPr>
          <p:cNvSpPr>
            <a:spLocks noGrp="1" noChangeArrowheads="1"/>
          </p:cNvSpPr>
          <p:nvPr>
            <p:ph type="title"/>
          </p:nvPr>
        </p:nvSpPr>
        <p:spPr>
          <a:xfrm>
            <a:off x="609600" y="304800"/>
            <a:ext cx="10972800" cy="584775"/>
          </a:xfrm>
        </p:spPr>
        <p:txBody>
          <a:bodyPr/>
          <a:lstStyle/>
          <a:p>
            <a:r>
              <a:rPr lang="en-US" sz="3200"/>
              <a:t>mTOR and mTOR Inhibition: Everolimus</a:t>
            </a:r>
          </a:p>
        </p:txBody>
      </p:sp>
      <p:sp>
        <p:nvSpPr>
          <p:cNvPr id="6" name="Text Placeholder 5">
            <a:extLst>
              <a:ext uri="{FF2B5EF4-FFF2-40B4-BE49-F238E27FC236}">
                <a16:creationId xmlns:a16="http://schemas.microsoft.com/office/drawing/2014/main" id="{50C52469-B0E6-3D00-7D1E-28CAC0DDDE9B}"/>
              </a:ext>
            </a:extLst>
          </p:cNvPr>
          <p:cNvSpPr>
            <a:spLocks noGrp="1"/>
          </p:cNvSpPr>
          <p:nvPr>
            <p:ph type="body" sz="quarter" idx="12"/>
          </p:nvPr>
        </p:nvSpPr>
        <p:spPr>
          <a:xfrm>
            <a:off x="193575" y="6575082"/>
            <a:ext cx="65" cy="153888"/>
          </a:xfrm>
        </p:spPr>
        <p:txBody>
          <a:bodyPr/>
          <a:lstStyle/>
          <a:p>
            <a:r>
              <a:rPr lang="en-US"/>
              <a:t>Cauley, 2009.</a:t>
            </a:r>
          </a:p>
        </p:txBody>
      </p:sp>
      <p:sp>
        <p:nvSpPr>
          <p:cNvPr id="5" name="Content Placeholder 4">
            <a:extLst>
              <a:ext uri="{FF2B5EF4-FFF2-40B4-BE49-F238E27FC236}">
                <a16:creationId xmlns:a16="http://schemas.microsoft.com/office/drawing/2014/main" id="{AE8432EB-1CF2-0EDE-6CF9-34CBBF07CFB3}"/>
              </a:ext>
            </a:extLst>
          </p:cNvPr>
          <p:cNvSpPr>
            <a:spLocks noGrp="1"/>
          </p:cNvSpPr>
          <p:nvPr>
            <p:ph idx="1"/>
          </p:nvPr>
        </p:nvSpPr>
        <p:spPr/>
        <p:txBody>
          <a:bodyPr/>
          <a:lstStyle/>
          <a:p>
            <a:r>
              <a:rPr lang="en-US"/>
              <a:t>mTOR is an intracellular protein</a:t>
            </a:r>
          </a:p>
          <a:p>
            <a:endParaRPr lang="en-US"/>
          </a:p>
          <a:p>
            <a:r>
              <a:rPr lang="en-US"/>
              <a:t>mTOR inhibition reduces:</a:t>
            </a:r>
          </a:p>
          <a:p>
            <a:pPr lvl="1"/>
            <a:r>
              <a:rPr lang="en-US" sz="2400"/>
              <a:t>Cell proliferation</a:t>
            </a:r>
          </a:p>
          <a:p>
            <a:pPr lvl="1"/>
            <a:r>
              <a:rPr lang="en-US" sz="2400"/>
              <a:t>Angiogenesis</a:t>
            </a:r>
          </a:p>
          <a:p>
            <a:pPr lvl="1"/>
            <a:r>
              <a:rPr lang="en-US" sz="2400"/>
              <a:t>Glucose uptake</a:t>
            </a:r>
            <a:endParaRPr lang="en-US"/>
          </a:p>
        </p:txBody>
      </p:sp>
      <p:grpSp>
        <p:nvGrpSpPr>
          <p:cNvPr id="44" name="Group 43">
            <a:extLst>
              <a:ext uri="{FF2B5EF4-FFF2-40B4-BE49-F238E27FC236}">
                <a16:creationId xmlns:a16="http://schemas.microsoft.com/office/drawing/2014/main" id="{0AD41367-1FD1-985D-ADDF-1712AE12566E}"/>
              </a:ext>
            </a:extLst>
          </p:cNvPr>
          <p:cNvGrpSpPr/>
          <p:nvPr/>
        </p:nvGrpSpPr>
        <p:grpSpPr>
          <a:xfrm>
            <a:off x="6423991" y="1151295"/>
            <a:ext cx="5144604" cy="4953953"/>
            <a:chOff x="6873782" y="1161570"/>
            <a:chExt cx="5144604" cy="4953953"/>
          </a:xfrm>
        </p:grpSpPr>
        <p:sp>
          <p:nvSpPr>
            <p:cNvPr id="8" name="Freeform 7">
              <a:extLst>
                <a:ext uri="{FF2B5EF4-FFF2-40B4-BE49-F238E27FC236}">
                  <a16:creationId xmlns:a16="http://schemas.microsoft.com/office/drawing/2014/main" id="{53DE38A2-9703-835D-C30C-C0B9D40CF8D7}"/>
                </a:ext>
              </a:extLst>
            </p:cNvPr>
            <p:cNvSpPr/>
            <p:nvPr/>
          </p:nvSpPr>
          <p:spPr>
            <a:xfrm>
              <a:off x="6968444" y="1843120"/>
              <a:ext cx="3801413" cy="3742477"/>
            </a:xfrm>
            <a:custGeom>
              <a:avLst/>
              <a:gdLst>
                <a:gd name="connsiteX0" fmla="*/ 1566116 w 3789523"/>
                <a:gd name="connsiteY0" fmla="*/ 40718 h 3738148"/>
                <a:gd name="connsiteX1" fmla="*/ 293907 w 3789523"/>
                <a:gd name="connsiteY1" fmla="*/ 507857 h 3738148"/>
                <a:gd name="connsiteX2" fmla="*/ 194516 w 3789523"/>
                <a:gd name="connsiteY2" fmla="*/ 1680675 h 3738148"/>
                <a:gd name="connsiteX3" fmla="*/ 5672 w 3789523"/>
                <a:gd name="connsiteY3" fmla="*/ 2505622 h 3738148"/>
                <a:gd name="connsiteX4" fmla="*/ 433055 w 3789523"/>
                <a:gd name="connsiteY4" fmla="*/ 3181483 h 3738148"/>
                <a:gd name="connsiteX5" fmla="*/ 1009524 w 3789523"/>
                <a:gd name="connsiteY5" fmla="*/ 3559170 h 3738148"/>
                <a:gd name="connsiteX6" fmla="*/ 1516420 w 3789523"/>
                <a:gd name="connsiteY6" fmla="*/ 3738075 h 3738148"/>
                <a:gd name="connsiteX7" fmla="*/ 2450698 w 3789523"/>
                <a:gd name="connsiteY7" fmla="*/ 3579049 h 3738148"/>
                <a:gd name="connsiteX8" fmla="*/ 2868142 w 3789523"/>
                <a:gd name="connsiteY8" fmla="*/ 3420022 h 3738148"/>
                <a:gd name="connsiteX9" fmla="*/ 3524124 w 3789523"/>
                <a:gd name="connsiteY9" fmla="*/ 3231179 h 3738148"/>
                <a:gd name="connsiteX10" fmla="*/ 3762663 w 3789523"/>
                <a:gd name="connsiteY10" fmla="*/ 2624892 h 3738148"/>
                <a:gd name="connsiteX11" fmla="*/ 3752724 w 3789523"/>
                <a:gd name="connsiteY11" fmla="*/ 1402379 h 3738148"/>
                <a:gd name="connsiteX12" fmla="*/ 3484368 w 3789523"/>
                <a:gd name="connsiteY12" fmla="*/ 627127 h 3738148"/>
                <a:gd name="connsiteX13" fmla="*/ 2569968 w 3789523"/>
                <a:gd name="connsiteY13" fmla="*/ 90414 h 3738148"/>
                <a:gd name="connsiteX14" fmla="*/ 1566116 w 3789523"/>
                <a:gd name="connsiteY14" fmla="*/ 40718 h 3738148"/>
                <a:gd name="connsiteX0" fmla="*/ 1566116 w 3789523"/>
                <a:gd name="connsiteY0" fmla="*/ 40718 h 3738337"/>
                <a:gd name="connsiteX1" fmla="*/ 293907 w 3789523"/>
                <a:gd name="connsiteY1" fmla="*/ 507857 h 3738337"/>
                <a:gd name="connsiteX2" fmla="*/ 194516 w 3789523"/>
                <a:gd name="connsiteY2" fmla="*/ 1680675 h 3738337"/>
                <a:gd name="connsiteX3" fmla="*/ 5672 w 3789523"/>
                <a:gd name="connsiteY3" fmla="*/ 2505622 h 3738337"/>
                <a:gd name="connsiteX4" fmla="*/ 433055 w 3789523"/>
                <a:gd name="connsiteY4" fmla="*/ 3181483 h 3738337"/>
                <a:gd name="connsiteX5" fmla="*/ 1009524 w 3789523"/>
                <a:gd name="connsiteY5" fmla="*/ 3559170 h 3738337"/>
                <a:gd name="connsiteX6" fmla="*/ 1516420 w 3789523"/>
                <a:gd name="connsiteY6" fmla="*/ 3738075 h 3738337"/>
                <a:gd name="connsiteX7" fmla="*/ 2285160 w 3789523"/>
                <a:gd name="connsiteY7" fmla="*/ 3594815 h 3738337"/>
                <a:gd name="connsiteX8" fmla="*/ 2868142 w 3789523"/>
                <a:gd name="connsiteY8" fmla="*/ 3420022 h 3738337"/>
                <a:gd name="connsiteX9" fmla="*/ 3524124 w 3789523"/>
                <a:gd name="connsiteY9" fmla="*/ 3231179 h 3738337"/>
                <a:gd name="connsiteX10" fmla="*/ 3762663 w 3789523"/>
                <a:gd name="connsiteY10" fmla="*/ 2624892 h 3738337"/>
                <a:gd name="connsiteX11" fmla="*/ 3752724 w 3789523"/>
                <a:gd name="connsiteY11" fmla="*/ 1402379 h 3738337"/>
                <a:gd name="connsiteX12" fmla="*/ 3484368 w 3789523"/>
                <a:gd name="connsiteY12" fmla="*/ 627127 h 3738337"/>
                <a:gd name="connsiteX13" fmla="*/ 2569968 w 3789523"/>
                <a:gd name="connsiteY13" fmla="*/ 90414 h 3738337"/>
                <a:gd name="connsiteX14" fmla="*/ 1566116 w 3789523"/>
                <a:gd name="connsiteY14" fmla="*/ 40718 h 3738337"/>
                <a:gd name="connsiteX0" fmla="*/ 1566116 w 3789523"/>
                <a:gd name="connsiteY0" fmla="*/ 40718 h 3742572"/>
                <a:gd name="connsiteX1" fmla="*/ 293907 w 3789523"/>
                <a:gd name="connsiteY1" fmla="*/ 507857 h 3742572"/>
                <a:gd name="connsiteX2" fmla="*/ 194516 w 3789523"/>
                <a:gd name="connsiteY2" fmla="*/ 1680675 h 3742572"/>
                <a:gd name="connsiteX3" fmla="*/ 5672 w 3789523"/>
                <a:gd name="connsiteY3" fmla="*/ 2505622 h 3742572"/>
                <a:gd name="connsiteX4" fmla="*/ 433055 w 3789523"/>
                <a:gd name="connsiteY4" fmla="*/ 3181483 h 3742572"/>
                <a:gd name="connsiteX5" fmla="*/ 1009524 w 3789523"/>
                <a:gd name="connsiteY5" fmla="*/ 3559170 h 3742572"/>
                <a:gd name="connsiteX6" fmla="*/ 1516420 w 3789523"/>
                <a:gd name="connsiteY6" fmla="*/ 3738075 h 3742572"/>
                <a:gd name="connsiteX7" fmla="*/ 2308808 w 3789523"/>
                <a:gd name="connsiteY7" fmla="*/ 3665760 h 3742572"/>
                <a:gd name="connsiteX8" fmla="*/ 2868142 w 3789523"/>
                <a:gd name="connsiteY8" fmla="*/ 3420022 h 3742572"/>
                <a:gd name="connsiteX9" fmla="*/ 3524124 w 3789523"/>
                <a:gd name="connsiteY9" fmla="*/ 3231179 h 3742572"/>
                <a:gd name="connsiteX10" fmla="*/ 3762663 w 3789523"/>
                <a:gd name="connsiteY10" fmla="*/ 2624892 h 3742572"/>
                <a:gd name="connsiteX11" fmla="*/ 3752724 w 3789523"/>
                <a:gd name="connsiteY11" fmla="*/ 1402379 h 3742572"/>
                <a:gd name="connsiteX12" fmla="*/ 3484368 w 3789523"/>
                <a:gd name="connsiteY12" fmla="*/ 627127 h 3742572"/>
                <a:gd name="connsiteX13" fmla="*/ 2569968 w 3789523"/>
                <a:gd name="connsiteY13" fmla="*/ 90414 h 3742572"/>
                <a:gd name="connsiteX14" fmla="*/ 1566116 w 3789523"/>
                <a:gd name="connsiteY14" fmla="*/ 40718 h 3742572"/>
                <a:gd name="connsiteX0" fmla="*/ 1566116 w 3789523"/>
                <a:gd name="connsiteY0" fmla="*/ 40718 h 3742477"/>
                <a:gd name="connsiteX1" fmla="*/ 293907 w 3789523"/>
                <a:gd name="connsiteY1" fmla="*/ 507857 h 3742477"/>
                <a:gd name="connsiteX2" fmla="*/ 194516 w 3789523"/>
                <a:gd name="connsiteY2" fmla="*/ 1680675 h 3742477"/>
                <a:gd name="connsiteX3" fmla="*/ 5672 w 3789523"/>
                <a:gd name="connsiteY3" fmla="*/ 2505622 h 3742477"/>
                <a:gd name="connsiteX4" fmla="*/ 433055 w 3789523"/>
                <a:gd name="connsiteY4" fmla="*/ 3181483 h 3742477"/>
                <a:gd name="connsiteX5" fmla="*/ 1009524 w 3789523"/>
                <a:gd name="connsiteY5" fmla="*/ 3559170 h 3742477"/>
                <a:gd name="connsiteX6" fmla="*/ 1516420 w 3789523"/>
                <a:gd name="connsiteY6" fmla="*/ 3738075 h 3742477"/>
                <a:gd name="connsiteX7" fmla="*/ 2308808 w 3789523"/>
                <a:gd name="connsiteY7" fmla="*/ 3665760 h 3742477"/>
                <a:gd name="connsiteX8" fmla="*/ 2970617 w 3789523"/>
                <a:gd name="connsiteY8" fmla="*/ 3427905 h 3742477"/>
                <a:gd name="connsiteX9" fmla="*/ 3524124 w 3789523"/>
                <a:gd name="connsiteY9" fmla="*/ 3231179 h 3742477"/>
                <a:gd name="connsiteX10" fmla="*/ 3762663 w 3789523"/>
                <a:gd name="connsiteY10" fmla="*/ 2624892 h 3742477"/>
                <a:gd name="connsiteX11" fmla="*/ 3752724 w 3789523"/>
                <a:gd name="connsiteY11" fmla="*/ 1402379 h 3742477"/>
                <a:gd name="connsiteX12" fmla="*/ 3484368 w 3789523"/>
                <a:gd name="connsiteY12" fmla="*/ 627127 h 3742477"/>
                <a:gd name="connsiteX13" fmla="*/ 2569968 w 3789523"/>
                <a:gd name="connsiteY13" fmla="*/ 90414 h 3742477"/>
                <a:gd name="connsiteX14" fmla="*/ 1566116 w 3789523"/>
                <a:gd name="connsiteY14" fmla="*/ 40718 h 3742477"/>
                <a:gd name="connsiteX0" fmla="*/ 1578006 w 3801413"/>
                <a:gd name="connsiteY0" fmla="*/ 40718 h 3742477"/>
                <a:gd name="connsiteX1" fmla="*/ 305797 w 3801413"/>
                <a:gd name="connsiteY1" fmla="*/ 507857 h 3742477"/>
                <a:gd name="connsiteX2" fmla="*/ 103930 w 3801413"/>
                <a:gd name="connsiteY2" fmla="*/ 1649144 h 3742477"/>
                <a:gd name="connsiteX3" fmla="*/ 17562 w 3801413"/>
                <a:gd name="connsiteY3" fmla="*/ 2505622 h 3742477"/>
                <a:gd name="connsiteX4" fmla="*/ 444945 w 3801413"/>
                <a:gd name="connsiteY4" fmla="*/ 3181483 h 3742477"/>
                <a:gd name="connsiteX5" fmla="*/ 1021414 w 3801413"/>
                <a:gd name="connsiteY5" fmla="*/ 3559170 h 3742477"/>
                <a:gd name="connsiteX6" fmla="*/ 1528310 w 3801413"/>
                <a:gd name="connsiteY6" fmla="*/ 3738075 h 3742477"/>
                <a:gd name="connsiteX7" fmla="*/ 2320698 w 3801413"/>
                <a:gd name="connsiteY7" fmla="*/ 3665760 h 3742477"/>
                <a:gd name="connsiteX8" fmla="*/ 2982507 w 3801413"/>
                <a:gd name="connsiteY8" fmla="*/ 3427905 h 3742477"/>
                <a:gd name="connsiteX9" fmla="*/ 3536014 w 3801413"/>
                <a:gd name="connsiteY9" fmla="*/ 3231179 h 3742477"/>
                <a:gd name="connsiteX10" fmla="*/ 3774553 w 3801413"/>
                <a:gd name="connsiteY10" fmla="*/ 2624892 h 3742477"/>
                <a:gd name="connsiteX11" fmla="*/ 3764614 w 3801413"/>
                <a:gd name="connsiteY11" fmla="*/ 1402379 h 3742477"/>
                <a:gd name="connsiteX12" fmla="*/ 3496258 w 3801413"/>
                <a:gd name="connsiteY12" fmla="*/ 627127 h 3742477"/>
                <a:gd name="connsiteX13" fmla="*/ 2581858 w 3801413"/>
                <a:gd name="connsiteY13" fmla="*/ 90414 h 3742477"/>
                <a:gd name="connsiteX14" fmla="*/ 1578006 w 3801413"/>
                <a:gd name="connsiteY14" fmla="*/ 40718 h 3742477"/>
                <a:gd name="connsiteX0" fmla="*/ 1365171 w 3801413"/>
                <a:gd name="connsiteY0" fmla="*/ 40718 h 3742477"/>
                <a:gd name="connsiteX1" fmla="*/ 305797 w 3801413"/>
                <a:gd name="connsiteY1" fmla="*/ 507857 h 3742477"/>
                <a:gd name="connsiteX2" fmla="*/ 103930 w 3801413"/>
                <a:gd name="connsiteY2" fmla="*/ 1649144 h 3742477"/>
                <a:gd name="connsiteX3" fmla="*/ 17562 w 3801413"/>
                <a:gd name="connsiteY3" fmla="*/ 2505622 h 3742477"/>
                <a:gd name="connsiteX4" fmla="*/ 444945 w 3801413"/>
                <a:gd name="connsiteY4" fmla="*/ 3181483 h 3742477"/>
                <a:gd name="connsiteX5" fmla="*/ 1021414 w 3801413"/>
                <a:gd name="connsiteY5" fmla="*/ 3559170 h 3742477"/>
                <a:gd name="connsiteX6" fmla="*/ 1528310 w 3801413"/>
                <a:gd name="connsiteY6" fmla="*/ 3738075 h 3742477"/>
                <a:gd name="connsiteX7" fmla="*/ 2320698 w 3801413"/>
                <a:gd name="connsiteY7" fmla="*/ 3665760 h 3742477"/>
                <a:gd name="connsiteX8" fmla="*/ 2982507 w 3801413"/>
                <a:gd name="connsiteY8" fmla="*/ 3427905 h 3742477"/>
                <a:gd name="connsiteX9" fmla="*/ 3536014 w 3801413"/>
                <a:gd name="connsiteY9" fmla="*/ 3231179 h 3742477"/>
                <a:gd name="connsiteX10" fmla="*/ 3774553 w 3801413"/>
                <a:gd name="connsiteY10" fmla="*/ 2624892 h 3742477"/>
                <a:gd name="connsiteX11" fmla="*/ 3764614 w 3801413"/>
                <a:gd name="connsiteY11" fmla="*/ 1402379 h 3742477"/>
                <a:gd name="connsiteX12" fmla="*/ 3496258 w 3801413"/>
                <a:gd name="connsiteY12" fmla="*/ 627127 h 3742477"/>
                <a:gd name="connsiteX13" fmla="*/ 2581858 w 3801413"/>
                <a:gd name="connsiteY13" fmla="*/ 90414 h 3742477"/>
                <a:gd name="connsiteX14" fmla="*/ 1365171 w 3801413"/>
                <a:gd name="connsiteY14" fmla="*/ 40718 h 374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1413" h="3742477">
                  <a:moveTo>
                    <a:pt x="1365171" y="40718"/>
                  </a:moveTo>
                  <a:cubicBezTo>
                    <a:pt x="985828" y="110292"/>
                    <a:pt x="516004" y="239786"/>
                    <a:pt x="305797" y="507857"/>
                  </a:cubicBezTo>
                  <a:cubicBezTo>
                    <a:pt x="95590" y="775928"/>
                    <a:pt x="151969" y="1316183"/>
                    <a:pt x="103930" y="1649144"/>
                  </a:cubicBezTo>
                  <a:cubicBezTo>
                    <a:pt x="55891" y="1982105"/>
                    <a:pt x="-39274" y="2250232"/>
                    <a:pt x="17562" y="2505622"/>
                  </a:cubicBezTo>
                  <a:cubicBezTo>
                    <a:pt x="74398" y="2761012"/>
                    <a:pt x="277636" y="3005892"/>
                    <a:pt x="444945" y="3181483"/>
                  </a:cubicBezTo>
                  <a:cubicBezTo>
                    <a:pt x="612254" y="3357074"/>
                    <a:pt x="840853" y="3466405"/>
                    <a:pt x="1021414" y="3559170"/>
                  </a:cubicBezTo>
                  <a:cubicBezTo>
                    <a:pt x="1201975" y="3651935"/>
                    <a:pt x="1311763" y="3720310"/>
                    <a:pt x="1528310" y="3738075"/>
                  </a:cubicBezTo>
                  <a:cubicBezTo>
                    <a:pt x="1744857" y="3755840"/>
                    <a:pt x="2078332" y="3717455"/>
                    <a:pt x="2320698" y="3665760"/>
                  </a:cubicBezTo>
                  <a:cubicBezTo>
                    <a:pt x="2563064" y="3614065"/>
                    <a:pt x="2779954" y="3500335"/>
                    <a:pt x="2982507" y="3427905"/>
                  </a:cubicBezTo>
                  <a:cubicBezTo>
                    <a:pt x="3185060" y="3355475"/>
                    <a:pt x="3404006" y="3365015"/>
                    <a:pt x="3536014" y="3231179"/>
                  </a:cubicBezTo>
                  <a:cubicBezTo>
                    <a:pt x="3668022" y="3097343"/>
                    <a:pt x="3736453" y="2929692"/>
                    <a:pt x="3774553" y="2624892"/>
                  </a:cubicBezTo>
                  <a:cubicBezTo>
                    <a:pt x="3812653" y="2320092"/>
                    <a:pt x="3810996" y="1735340"/>
                    <a:pt x="3764614" y="1402379"/>
                  </a:cubicBezTo>
                  <a:cubicBezTo>
                    <a:pt x="3718232" y="1069418"/>
                    <a:pt x="3693384" y="845788"/>
                    <a:pt x="3496258" y="627127"/>
                  </a:cubicBezTo>
                  <a:cubicBezTo>
                    <a:pt x="3299132" y="408466"/>
                    <a:pt x="2937039" y="188149"/>
                    <a:pt x="2581858" y="90414"/>
                  </a:cubicBezTo>
                  <a:cubicBezTo>
                    <a:pt x="2226677" y="-7321"/>
                    <a:pt x="1744514" y="-28856"/>
                    <a:pt x="1365171" y="40718"/>
                  </a:cubicBezTo>
                  <a:close/>
                </a:path>
              </a:pathLst>
            </a:custGeom>
            <a:solidFill>
              <a:schemeClr val="accent4">
                <a:lumMod val="60000"/>
                <a:lumOff val="40000"/>
              </a:schemeClr>
            </a:solidFill>
            <a:ln>
              <a:solidFill>
                <a:schemeClr val="accent4">
                  <a:lumMod val="60000"/>
                  <a:lumOff val="40000"/>
                </a:schemeClr>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txBody>
            <a:bodyPr vert="horz" lIns="91440" tIns="45720" rIns="91440" bIns="45720" rtlCol="0" anchor="ctr">
              <a:normAutofit/>
            </a:bodyPr>
            <a:lstStyle/>
            <a:p>
              <a:pPr algn="ctr"/>
              <a:endParaRPr lang="en-US"/>
            </a:p>
          </p:txBody>
        </p:sp>
        <p:sp>
          <p:nvSpPr>
            <p:cNvPr id="9" name="Oval 8">
              <a:extLst>
                <a:ext uri="{FF2B5EF4-FFF2-40B4-BE49-F238E27FC236}">
                  <a16:creationId xmlns:a16="http://schemas.microsoft.com/office/drawing/2014/main" id="{1E9EEBE8-FF49-A061-B58A-A3250D75248D}"/>
                </a:ext>
              </a:extLst>
            </p:cNvPr>
            <p:cNvSpPr/>
            <p:nvPr/>
          </p:nvSpPr>
          <p:spPr>
            <a:xfrm>
              <a:off x="8372241" y="3437032"/>
              <a:ext cx="1031111" cy="1031111"/>
            </a:xfrm>
            <a:prstGeom prst="ellipse">
              <a:avLst/>
            </a:prstGeom>
            <a:solidFill>
              <a:schemeClr val="accent1">
                <a:lumMod val="20000"/>
                <a:lumOff val="80000"/>
              </a:schemeClr>
            </a:solidFill>
            <a:effectLst/>
            <a:scene3d>
              <a:camera prst="orthographicFront"/>
              <a:lightRig rig="threePt" dir="t"/>
            </a:scene3d>
            <a:sp3d>
              <a:bevelT/>
            </a:sp3d>
          </p:spPr>
          <p:txBody>
            <a:bodyPr vert="horz" lIns="91440" tIns="45720" rIns="91440" bIns="45720" rtlCol="0" anchor="ctr">
              <a:normAutofit/>
            </a:bodyPr>
            <a:lstStyle/>
            <a:p>
              <a:pPr algn="ctr"/>
              <a:r>
                <a:rPr lang="en-US" b="1">
                  <a:latin typeface="News Gothic MT" panose="020B0503020103020203" pitchFamily="34" charset="0"/>
                </a:rPr>
                <a:t>mTOR</a:t>
              </a:r>
            </a:p>
          </p:txBody>
        </p:sp>
        <p:cxnSp>
          <p:nvCxnSpPr>
            <p:cNvPr id="12" name="Straight Arrow Connector 11">
              <a:extLst>
                <a:ext uri="{FF2B5EF4-FFF2-40B4-BE49-F238E27FC236}">
                  <a16:creationId xmlns:a16="http://schemas.microsoft.com/office/drawing/2014/main" id="{7515D2AE-8238-0CC7-7FFE-B602D37A42F5}"/>
                </a:ext>
              </a:extLst>
            </p:cNvPr>
            <p:cNvCxnSpPr>
              <a:cxnSpLocks/>
            </p:cNvCxnSpPr>
            <p:nvPr/>
          </p:nvCxnSpPr>
          <p:spPr bwMode="auto">
            <a:xfrm flipH="1">
              <a:off x="7701455" y="4840627"/>
              <a:ext cx="536028" cy="827076"/>
            </a:xfrm>
            <a:prstGeom prst="straightConnector1">
              <a:avLst/>
            </a:prstGeom>
            <a:solidFill>
              <a:srgbClr val="606BA1"/>
            </a:solidFill>
            <a:ln w="28575">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E81357EB-CB85-B437-9FE2-AE416DA77E8E}"/>
                </a:ext>
              </a:extLst>
            </p:cNvPr>
            <p:cNvCxnSpPr>
              <a:cxnSpLocks/>
            </p:cNvCxnSpPr>
            <p:nvPr/>
          </p:nvCxnSpPr>
          <p:spPr bwMode="auto">
            <a:xfrm flipH="1">
              <a:off x="8888167" y="4840627"/>
              <a:ext cx="1" cy="942952"/>
            </a:xfrm>
            <a:prstGeom prst="straightConnector1">
              <a:avLst/>
            </a:prstGeom>
            <a:solidFill>
              <a:srgbClr val="606BA1"/>
            </a:solidFill>
            <a:ln w="28575">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CF373289-9C2C-2AD6-B77A-CB8F67C363BB}"/>
                </a:ext>
              </a:extLst>
            </p:cNvPr>
            <p:cNvCxnSpPr>
              <a:cxnSpLocks/>
            </p:cNvCxnSpPr>
            <p:nvPr/>
          </p:nvCxnSpPr>
          <p:spPr bwMode="auto">
            <a:xfrm>
              <a:off x="9621179" y="4825948"/>
              <a:ext cx="536028" cy="827076"/>
            </a:xfrm>
            <a:prstGeom prst="straightConnector1">
              <a:avLst/>
            </a:prstGeom>
            <a:solidFill>
              <a:srgbClr val="606BA1"/>
            </a:solidFill>
            <a:ln w="28575">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9FE2DA1C-DFF5-C96D-F27F-864739A7A614}"/>
                </a:ext>
              </a:extLst>
            </p:cNvPr>
            <p:cNvCxnSpPr>
              <a:cxnSpLocks/>
              <a:stCxn id="20" idx="2"/>
            </p:cNvCxnSpPr>
            <p:nvPr/>
          </p:nvCxnSpPr>
          <p:spPr bwMode="auto">
            <a:xfrm>
              <a:off x="8237483" y="1592457"/>
              <a:ext cx="419848" cy="521719"/>
            </a:xfrm>
            <a:prstGeom prst="straightConnector1">
              <a:avLst/>
            </a:prstGeom>
            <a:solidFill>
              <a:srgbClr val="606BA1"/>
            </a:solidFill>
            <a:ln w="28575">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AA49F905-A1A5-2348-E993-B54B3FD1C0E6}"/>
                </a:ext>
              </a:extLst>
            </p:cNvPr>
            <p:cNvCxnSpPr>
              <a:cxnSpLocks/>
              <a:stCxn id="21" idx="2"/>
            </p:cNvCxnSpPr>
            <p:nvPr/>
          </p:nvCxnSpPr>
          <p:spPr bwMode="auto">
            <a:xfrm flipH="1">
              <a:off x="9093200" y="1484735"/>
              <a:ext cx="597534" cy="629441"/>
            </a:xfrm>
            <a:prstGeom prst="straightConnector1">
              <a:avLst/>
            </a:prstGeom>
            <a:solidFill>
              <a:srgbClr val="606BA1"/>
            </a:solidFill>
            <a:ln w="28575">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ACD0FB35-0396-D929-AAB3-366F161E643A}"/>
                </a:ext>
              </a:extLst>
            </p:cNvPr>
            <p:cNvSpPr txBox="1"/>
            <p:nvPr/>
          </p:nvSpPr>
          <p:spPr>
            <a:xfrm>
              <a:off x="7827114" y="1161570"/>
              <a:ext cx="820738" cy="430887"/>
            </a:xfrm>
            <a:prstGeom prst="rect">
              <a:avLst/>
            </a:prstGeom>
          </p:spPr>
          <p:txBody>
            <a:bodyPr wrap="none" lIns="0" tIns="0" rIns="0" bIns="0" rtlCol="0">
              <a:spAutoFit/>
            </a:bodyPr>
            <a:lstStyle/>
            <a:p>
              <a:pPr algn="ctr"/>
              <a:r>
                <a:rPr lang="en-US" b="1">
                  <a:solidFill>
                    <a:schemeClr val="accent1"/>
                  </a:solidFill>
                  <a:latin typeface="News Gothic MT" panose="020B0503020103020203" pitchFamily="34" charset="0"/>
                </a:rPr>
                <a:t>Nutrients</a:t>
              </a:r>
            </a:p>
            <a:p>
              <a:pPr algn="ctr"/>
              <a:r>
                <a:rPr lang="en-US" b="1">
                  <a:solidFill>
                    <a:schemeClr val="accent1"/>
                  </a:solidFill>
                  <a:latin typeface="News Gothic MT" panose="020B0503020103020203" pitchFamily="34" charset="0"/>
                </a:rPr>
                <a:t>(Glucose)</a:t>
              </a:r>
            </a:p>
          </p:txBody>
        </p:sp>
        <p:sp>
          <p:nvSpPr>
            <p:cNvPr id="21" name="TextBox 20">
              <a:extLst>
                <a:ext uri="{FF2B5EF4-FFF2-40B4-BE49-F238E27FC236}">
                  <a16:creationId xmlns:a16="http://schemas.microsoft.com/office/drawing/2014/main" id="{A277D4DA-8F05-2A2D-CFD8-2007ECBFD97F}"/>
                </a:ext>
              </a:extLst>
            </p:cNvPr>
            <p:cNvSpPr txBox="1"/>
            <p:nvPr/>
          </p:nvSpPr>
          <p:spPr>
            <a:xfrm>
              <a:off x="9048635" y="1269291"/>
              <a:ext cx="1284198" cy="215444"/>
            </a:xfrm>
            <a:prstGeom prst="rect">
              <a:avLst/>
            </a:prstGeom>
          </p:spPr>
          <p:txBody>
            <a:bodyPr wrap="none" lIns="0" tIns="0" rIns="0" bIns="0" rtlCol="0">
              <a:spAutoFit/>
            </a:bodyPr>
            <a:lstStyle/>
            <a:p>
              <a:r>
                <a:rPr lang="en-US" b="1">
                  <a:solidFill>
                    <a:schemeClr val="accent1"/>
                  </a:solidFill>
                  <a:latin typeface="News Gothic MT" panose="020B0503020103020203" pitchFamily="34" charset="0"/>
                </a:rPr>
                <a:t>Growth Factors</a:t>
              </a:r>
            </a:p>
          </p:txBody>
        </p:sp>
        <p:sp>
          <p:nvSpPr>
            <p:cNvPr id="22" name="TextBox 21">
              <a:extLst>
                <a:ext uri="{FF2B5EF4-FFF2-40B4-BE49-F238E27FC236}">
                  <a16:creationId xmlns:a16="http://schemas.microsoft.com/office/drawing/2014/main" id="{E3CC9139-8048-84E3-DB99-6991EEDC43FE}"/>
                </a:ext>
              </a:extLst>
            </p:cNvPr>
            <p:cNvSpPr txBox="1"/>
            <p:nvPr/>
          </p:nvSpPr>
          <p:spPr>
            <a:xfrm>
              <a:off x="6873782" y="5675857"/>
              <a:ext cx="1445845" cy="215444"/>
            </a:xfrm>
            <a:prstGeom prst="rect">
              <a:avLst/>
            </a:prstGeom>
          </p:spPr>
          <p:txBody>
            <a:bodyPr wrap="none" lIns="0" tIns="0" rIns="0" bIns="0" rtlCol="0">
              <a:spAutoFit/>
            </a:bodyPr>
            <a:lstStyle/>
            <a:p>
              <a:r>
                <a:rPr lang="en-US" b="1">
                  <a:solidFill>
                    <a:schemeClr val="accent1"/>
                  </a:solidFill>
                  <a:latin typeface="News Gothic MT" panose="020B0503020103020203" pitchFamily="34" charset="0"/>
                </a:rPr>
                <a:t>Cell Proliferation</a:t>
              </a:r>
            </a:p>
          </p:txBody>
        </p:sp>
        <p:sp>
          <p:nvSpPr>
            <p:cNvPr id="23" name="TextBox 22">
              <a:extLst>
                <a:ext uri="{FF2B5EF4-FFF2-40B4-BE49-F238E27FC236}">
                  <a16:creationId xmlns:a16="http://schemas.microsoft.com/office/drawing/2014/main" id="{F77E300B-3383-BB49-4DF5-E979FF10EAF1}"/>
                </a:ext>
              </a:extLst>
            </p:cNvPr>
            <p:cNvSpPr txBox="1"/>
            <p:nvPr/>
          </p:nvSpPr>
          <p:spPr>
            <a:xfrm>
              <a:off x="8355769" y="5900079"/>
              <a:ext cx="1138132" cy="215444"/>
            </a:xfrm>
            <a:prstGeom prst="rect">
              <a:avLst/>
            </a:prstGeom>
          </p:spPr>
          <p:txBody>
            <a:bodyPr wrap="none" lIns="0" tIns="0" rIns="0" bIns="0" rtlCol="0">
              <a:spAutoFit/>
            </a:bodyPr>
            <a:lstStyle/>
            <a:p>
              <a:r>
                <a:rPr lang="en-US" b="1">
                  <a:solidFill>
                    <a:schemeClr val="accent1"/>
                  </a:solidFill>
                  <a:latin typeface="News Gothic MT" panose="020B0503020103020203" pitchFamily="34" charset="0"/>
                </a:rPr>
                <a:t>Angiogenesis</a:t>
              </a:r>
            </a:p>
          </p:txBody>
        </p:sp>
        <p:sp>
          <p:nvSpPr>
            <p:cNvPr id="24" name="TextBox 23">
              <a:extLst>
                <a:ext uri="{FF2B5EF4-FFF2-40B4-BE49-F238E27FC236}">
                  <a16:creationId xmlns:a16="http://schemas.microsoft.com/office/drawing/2014/main" id="{7FF51CA5-1F90-6E2D-844C-9E3D739802D2}"/>
                </a:ext>
              </a:extLst>
            </p:cNvPr>
            <p:cNvSpPr txBox="1"/>
            <p:nvPr/>
          </p:nvSpPr>
          <p:spPr>
            <a:xfrm>
              <a:off x="9530043" y="5678510"/>
              <a:ext cx="1349344" cy="215444"/>
            </a:xfrm>
            <a:prstGeom prst="rect">
              <a:avLst/>
            </a:prstGeom>
          </p:spPr>
          <p:txBody>
            <a:bodyPr wrap="none" lIns="0" tIns="0" rIns="0" bIns="0" rtlCol="0">
              <a:spAutoFit/>
            </a:bodyPr>
            <a:lstStyle/>
            <a:p>
              <a:r>
                <a:rPr lang="en-US" b="1">
                  <a:solidFill>
                    <a:schemeClr val="accent1"/>
                  </a:solidFill>
                  <a:latin typeface="News Gothic MT" panose="020B0503020103020203" pitchFamily="34" charset="0"/>
                </a:rPr>
                <a:t>Glucose Uptake</a:t>
              </a:r>
            </a:p>
          </p:txBody>
        </p:sp>
        <p:cxnSp>
          <p:nvCxnSpPr>
            <p:cNvPr id="25" name="Straight Arrow Connector 24">
              <a:extLst>
                <a:ext uri="{FF2B5EF4-FFF2-40B4-BE49-F238E27FC236}">
                  <a16:creationId xmlns:a16="http://schemas.microsoft.com/office/drawing/2014/main" id="{DF40F6B5-6346-D95B-F65A-DF7CDD3102AE}"/>
                </a:ext>
              </a:extLst>
            </p:cNvPr>
            <p:cNvCxnSpPr>
              <a:cxnSpLocks/>
            </p:cNvCxnSpPr>
            <p:nvPr/>
          </p:nvCxnSpPr>
          <p:spPr bwMode="auto">
            <a:xfrm>
              <a:off x="8888168" y="4474378"/>
              <a:ext cx="0" cy="243490"/>
            </a:xfrm>
            <a:prstGeom prst="straightConnector1">
              <a:avLst/>
            </a:prstGeom>
            <a:solidFill>
              <a:srgbClr val="606BA1"/>
            </a:solidFill>
            <a:ln w="28575">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28">
              <a:extLst>
                <a:ext uri="{FF2B5EF4-FFF2-40B4-BE49-F238E27FC236}">
                  <a16:creationId xmlns:a16="http://schemas.microsoft.com/office/drawing/2014/main" id="{01D17AF0-42C8-CFAB-7688-6E673EEF49D5}"/>
                </a:ext>
              </a:extLst>
            </p:cNvPr>
            <p:cNvSpPr txBox="1"/>
            <p:nvPr/>
          </p:nvSpPr>
          <p:spPr>
            <a:xfrm>
              <a:off x="10989970" y="2941174"/>
              <a:ext cx="942630" cy="215444"/>
            </a:xfrm>
            <a:prstGeom prst="rect">
              <a:avLst/>
            </a:prstGeom>
          </p:spPr>
          <p:txBody>
            <a:bodyPr wrap="none" lIns="0" tIns="0" rIns="0" bIns="0" rtlCol="0">
              <a:spAutoFit/>
            </a:bodyPr>
            <a:lstStyle/>
            <a:p>
              <a:r>
                <a:rPr lang="en-US" b="1">
                  <a:solidFill>
                    <a:schemeClr val="accent3"/>
                  </a:solidFill>
                  <a:latin typeface="News Gothic MT" panose="020B0503020103020203" pitchFamily="34" charset="0"/>
                </a:rPr>
                <a:t>Everolimus</a:t>
              </a:r>
            </a:p>
          </p:txBody>
        </p:sp>
        <p:grpSp>
          <p:nvGrpSpPr>
            <p:cNvPr id="36" name="Group 35">
              <a:extLst>
                <a:ext uri="{FF2B5EF4-FFF2-40B4-BE49-F238E27FC236}">
                  <a16:creationId xmlns:a16="http://schemas.microsoft.com/office/drawing/2014/main" id="{7B62D815-F15E-6312-28DA-7E9EB4312C61}"/>
                </a:ext>
              </a:extLst>
            </p:cNvPr>
            <p:cNvGrpSpPr/>
            <p:nvPr/>
          </p:nvGrpSpPr>
          <p:grpSpPr>
            <a:xfrm rot="4215865">
              <a:off x="9941887" y="2594133"/>
              <a:ext cx="517931" cy="1497453"/>
              <a:chOff x="3384350" y="4096853"/>
              <a:chExt cx="517931" cy="1497453"/>
            </a:xfrm>
          </p:grpSpPr>
          <p:cxnSp>
            <p:nvCxnSpPr>
              <p:cNvPr id="32" name="Straight Connector 31">
                <a:extLst>
                  <a:ext uri="{FF2B5EF4-FFF2-40B4-BE49-F238E27FC236}">
                    <a16:creationId xmlns:a16="http://schemas.microsoft.com/office/drawing/2014/main" id="{59693045-B778-DE17-1DF7-5EAADA28C4F5}"/>
                  </a:ext>
                </a:extLst>
              </p:cNvPr>
              <p:cNvCxnSpPr>
                <a:cxnSpLocks/>
              </p:cNvCxnSpPr>
              <p:nvPr/>
            </p:nvCxnSpPr>
            <p:spPr bwMode="auto">
              <a:xfrm rot="17384135" flipH="1">
                <a:off x="2921467" y="4559736"/>
                <a:ext cx="1443697" cy="517931"/>
              </a:xfrm>
              <a:prstGeom prst="line">
                <a:avLst/>
              </a:prstGeom>
              <a:solidFill>
                <a:srgbClr val="606BA1"/>
              </a:solidFill>
              <a:ln w="38100">
                <a:solidFill>
                  <a:schemeClr val="accent3"/>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420F1C2A-641D-FD00-D4DF-FB359823F95C}"/>
                  </a:ext>
                </a:extLst>
              </p:cNvPr>
              <p:cNvCxnSpPr>
                <a:cxnSpLocks/>
              </p:cNvCxnSpPr>
              <p:nvPr/>
            </p:nvCxnSpPr>
            <p:spPr bwMode="auto">
              <a:xfrm>
                <a:off x="3543304" y="5594306"/>
                <a:ext cx="200025" cy="0"/>
              </a:xfrm>
              <a:prstGeom prst="line">
                <a:avLst/>
              </a:prstGeom>
              <a:solidFill>
                <a:srgbClr val="606BA1"/>
              </a:solidFill>
              <a:ln w="38100">
                <a:solidFill>
                  <a:schemeClr val="accent3"/>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0" name="TextBox 9">
              <a:extLst>
                <a:ext uri="{FF2B5EF4-FFF2-40B4-BE49-F238E27FC236}">
                  <a16:creationId xmlns:a16="http://schemas.microsoft.com/office/drawing/2014/main" id="{99A3C9AF-CC10-FE6D-F0B2-97C370BBADA9}"/>
                </a:ext>
              </a:extLst>
            </p:cNvPr>
            <p:cNvSpPr txBox="1"/>
            <p:nvPr/>
          </p:nvSpPr>
          <p:spPr>
            <a:xfrm>
              <a:off x="7932657" y="4727279"/>
              <a:ext cx="1918781" cy="272415"/>
            </a:xfrm>
            <a:prstGeom prst="roundRect">
              <a:avLst/>
            </a:prstGeom>
            <a:solidFill>
              <a:schemeClr val="accent1">
                <a:lumMod val="20000"/>
                <a:lumOff val="80000"/>
              </a:schemeClr>
            </a:solidFill>
            <a:ln w="19050">
              <a:solidFill>
                <a:schemeClr val="accent1"/>
              </a:solidFill>
            </a:ln>
          </p:spPr>
          <p:txBody>
            <a:bodyPr wrap="square" lIns="0" tIns="0" rIns="0" bIns="0" rtlCol="0">
              <a:spAutoFit/>
            </a:bodyPr>
            <a:lstStyle/>
            <a:p>
              <a:pPr algn="ctr"/>
              <a:r>
                <a:rPr lang="en-US" sz="1600" b="1">
                  <a:solidFill>
                    <a:schemeClr val="accent1"/>
                  </a:solidFill>
                  <a:latin typeface="News Gothic MT" panose="020B0503020103020203" pitchFamily="34" charset="0"/>
                </a:rPr>
                <a:t>Protein Synthesis</a:t>
              </a:r>
            </a:p>
          </p:txBody>
        </p:sp>
        <p:sp>
          <p:nvSpPr>
            <p:cNvPr id="41" name="TextBox 40">
              <a:extLst>
                <a:ext uri="{FF2B5EF4-FFF2-40B4-BE49-F238E27FC236}">
                  <a16:creationId xmlns:a16="http://schemas.microsoft.com/office/drawing/2014/main" id="{82004FF1-CA34-8AF1-B700-1F6A3BA92C8E}"/>
                </a:ext>
              </a:extLst>
            </p:cNvPr>
            <p:cNvSpPr txBox="1"/>
            <p:nvPr/>
          </p:nvSpPr>
          <p:spPr>
            <a:xfrm>
              <a:off x="10957847" y="3329488"/>
              <a:ext cx="1060539" cy="476726"/>
            </a:xfrm>
            <a:prstGeom prst="roundRect">
              <a:avLst/>
            </a:prstGeom>
            <a:solidFill>
              <a:schemeClr val="accent3">
                <a:lumMod val="20000"/>
                <a:lumOff val="80000"/>
              </a:schemeClr>
            </a:solidFill>
            <a:ln w="19050">
              <a:solidFill>
                <a:schemeClr val="accent3"/>
              </a:solidFill>
            </a:ln>
          </p:spPr>
          <p:txBody>
            <a:bodyPr wrap="square" lIns="0" tIns="0" rIns="0" bIns="0" rtlCol="0">
              <a:spAutoFit/>
            </a:bodyPr>
            <a:lstStyle/>
            <a:p>
              <a:pPr algn="ctr"/>
              <a:r>
                <a:rPr lang="en-US" b="1">
                  <a:solidFill>
                    <a:schemeClr val="accent3"/>
                  </a:solidFill>
                  <a:latin typeface="News Gothic MT" panose="020B0503020103020203" pitchFamily="34" charset="0"/>
                </a:rPr>
                <a:t>mTOR</a:t>
              </a:r>
            </a:p>
            <a:p>
              <a:pPr algn="ctr"/>
              <a:r>
                <a:rPr lang="en-US" b="1">
                  <a:solidFill>
                    <a:schemeClr val="accent3"/>
                  </a:solidFill>
                  <a:latin typeface="News Gothic MT" panose="020B0503020103020203" pitchFamily="34" charset="0"/>
                </a:rPr>
                <a:t>Inhibitor</a:t>
              </a:r>
            </a:p>
          </p:txBody>
        </p:sp>
        <p:cxnSp>
          <p:nvCxnSpPr>
            <p:cNvPr id="11" name="Straight Arrow Connector 10">
              <a:extLst>
                <a:ext uri="{FF2B5EF4-FFF2-40B4-BE49-F238E27FC236}">
                  <a16:creationId xmlns:a16="http://schemas.microsoft.com/office/drawing/2014/main" id="{AB31AD18-AA16-74D5-A413-8B29C634B0B8}"/>
                </a:ext>
              </a:extLst>
            </p:cNvPr>
            <p:cNvCxnSpPr>
              <a:cxnSpLocks/>
              <a:stCxn id="46" idx="4"/>
              <a:endCxn id="49" idx="0"/>
            </p:cNvCxnSpPr>
            <p:nvPr/>
          </p:nvCxnSpPr>
          <p:spPr bwMode="auto">
            <a:xfrm flipH="1">
              <a:off x="8888166" y="2575846"/>
              <a:ext cx="130" cy="199147"/>
            </a:xfrm>
            <a:prstGeom prst="straightConnector1">
              <a:avLst/>
            </a:prstGeom>
            <a:solidFill>
              <a:srgbClr val="606BA1"/>
            </a:solidFill>
            <a:ln w="19050">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Arrow Connector 25">
              <a:extLst>
                <a:ext uri="{FF2B5EF4-FFF2-40B4-BE49-F238E27FC236}">
                  <a16:creationId xmlns:a16="http://schemas.microsoft.com/office/drawing/2014/main" id="{9D156B47-E6AB-7FC4-16FC-B39EADC37210}"/>
                </a:ext>
              </a:extLst>
            </p:cNvPr>
            <p:cNvCxnSpPr>
              <a:cxnSpLocks/>
              <a:endCxn id="9" idx="0"/>
            </p:cNvCxnSpPr>
            <p:nvPr/>
          </p:nvCxnSpPr>
          <p:spPr bwMode="auto">
            <a:xfrm flipH="1">
              <a:off x="8887797" y="3203343"/>
              <a:ext cx="4250" cy="233689"/>
            </a:xfrm>
            <a:prstGeom prst="straightConnector1">
              <a:avLst/>
            </a:prstGeom>
            <a:solidFill>
              <a:srgbClr val="606BA1"/>
            </a:solidFill>
            <a:ln w="19050">
              <a:solidFill>
                <a:schemeClr val="accent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6" name="Oval 45">
              <a:extLst>
                <a:ext uri="{FF2B5EF4-FFF2-40B4-BE49-F238E27FC236}">
                  <a16:creationId xmlns:a16="http://schemas.microsoft.com/office/drawing/2014/main" id="{A584EAE8-6B5D-F1BB-1772-2103392EE3A0}"/>
                </a:ext>
              </a:extLst>
            </p:cNvPr>
            <p:cNvSpPr/>
            <p:nvPr/>
          </p:nvSpPr>
          <p:spPr>
            <a:xfrm>
              <a:off x="8657461" y="2114176"/>
              <a:ext cx="461670" cy="461670"/>
            </a:xfrm>
            <a:prstGeom prst="ellipse">
              <a:avLst/>
            </a:prstGeom>
            <a:solidFill>
              <a:schemeClr val="accent2"/>
            </a:solidFill>
            <a:ln>
              <a:noFill/>
            </a:ln>
            <a:effectLst/>
            <a:scene3d>
              <a:camera prst="orthographicFront"/>
              <a:lightRig rig="threePt" dir="t"/>
            </a:scene3d>
            <a:sp3d>
              <a:bevelT/>
            </a:sp3d>
          </p:spPr>
          <p:txBody>
            <a:bodyPr vert="horz" lIns="91440" tIns="45720" rIns="91440" bIns="45720" rtlCol="0" anchor="ctr">
              <a:normAutofit/>
            </a:bodyPr>
            <a:lstStyle/>
            <a:p>
              <a:pPr algn="ctr"/>
              <a:endParaRPr lang="en-US" sz="600" b="1">
                <a:latin typeface="News Gothic MT" panose="020B0503020103020203" pitchFamily="34" charset="0"/>
              </a:endParaRPr>
            </a:p>
          </p:txBody>
        </p:sp>
        <p:sp>
          <p:nvSpPr>
            <p:cNvPr id="49" name="Oval 48">
              <a:extLst>
                <a:ext uri="{FF2B5EF4-FFF2-40B4-BE49-F238E27FC236}">
                  <a16:creationId xmlns:a16="http://schemas.microsoft.com/office/drawing/2014/main" id="{E9F4B4CB-BBC0-223F-BA50-F87426DDAC8D}"/>
                </a:ext>
              </a:extLst>
            </p:cNvPr>
            <p:cNvSpPr/>
            <p:nvPr/>
          </p:nvSpPr>
          <p:spPr>
            <a:xfrm>
              <a:off x="8657331" y="2774993"/>
              <a:ext cx="461670" cy="461670"/>
            </a:xfrm>
            <a:prstGeom prst="ellipse">
              <a:avLst/>
            </a:prstGeom>
            <a:solidFill>
              <a:schemeClr val="accent2"/>
            </a:solidFill>
            <a:ln>
              <a:noFill/>
            </a:ln>
            <a:effectLst/>
            <a:scene3d>
              <a:camera prst="orthographicFront"/>
              <a:lightRig rig="threePt" dir="t"/>
            </a:scene3d>
            <a:sp3d>
              <a:bevelT/>
            </a:sp3d>
          </p:spPr>
          <p:txBody>
            <a:bodyPr vert="horz" lIns="91440" tIns="45720" rIns="91440" bIns="45720" rtlCol="0" anchor="ctr">
              <a:normAutofit/>
            </a:bodyPr>
            <a:lstStyle/>
            <a:p>
              <a:pPr algn="ctr"/>
              <a:endParaRPr lang="en-US" sz="1050" b="1">
                <a:latin typeface="News Gothic MT" panose="020B0503020103020203" pitchFamily="34" charset="0"/>
              </a:endParaRPr>
            </a:p>
          </p:txBody>
        </p:sp>
        <p:sp>
          <p:nvSpPr>
            <p:cNvPr id="4" name="TextBox 3">
              <a:extLst>
                <a:ext uri="{FF2B5EF4-FFF2-40B4-BE49-F238E27FC236}">
                  <a16:creationId xmlns:a16="http://schemas.microsoft.com/office/drawing/2014/main" id="{7D554DF1-DDBF-04FD-9985-91AB0BC9D26A}"/>
                </a:ext>
              </a:extLst>
            </p:cNvPr>
            <p:cNvSpPr txBox="1"/>
            <p:nvPr/>
          </p:nvSpPr>
          <p:spPr>
            <a:xfrm>
              <a:off x="8734316" y="2259082"/>
              <a:ext cx="296556" cy="161583"/>
            </a:xfrm>
            <a:prstGeom prst="rect">
              <a:avLst/>
            </a:prstGeom>
          </p:spPr>
          <p:txBody>
            <a:bodyPr wrap="none" lIns="0" tIns="0" rIns="0" bIns="0" rtlCol="0">
              <a:spAutoFit/>
            </a:bodyPr>
            <a:lstStyle/>
            <a:p>
              <a:r>
                <a:rPr lang="en-US" sz="1050">
                  <a:latin typeface="News Gothic MT" panose="020B0503020103020203" pitchFamily="34" charset="0"/>
                </a:rPr>
                <a:t>PI3K</a:t>
              </a:r>
            </a:p>
          </p:txBody>
        </p:sp>
        <p:sp>
          <p:nvSpPr>
            <p:cNvPr id="7" name="TextBox 6">
              <a:extLst>
                <a:ext uri="{FF2B5EF4-FFF2-40B4-BE49-F238E27FC236}">
                  <a16:creationId xmlns:a16="http://schemas.microsoft.com/office/drawing/2014/main" id="{1801047C-4E1E-AA8B-A03C-F9077B0E27FE}"/>
                </a:ext>
              </a:extLst>
            </p:cNvPr>
            <p:cNvSpPr txBox="1"/>
            <p:nvPr/>
          </p:nvSpPr>
          <p:spPr>
            <a:xfrm>
              <a:off x="8766212" y="2928869"/>
              <a:ext cx="251672" cy="161583"/>
            </a:xfrm>
            <a:prstGeom prst="rect">
              <a:avLst/>
            </a:prstGeom>
          </p:spPr>
          <p:txBody>
            <a:bodyPr wrap="none" lIns="0" tIns="0" rIns="0" bIns="0" rtlCol="0">
              <a:spAutoFit/>
            </a:bodyPr>
            <a:lstStyle/>
            <a:p>
              <a:r>
                <a:rPr lang="en-US" sz="1050">
                  <a:latin typeface="News Gothic MT" panose="020B0503020103020203" pitchFamily="34" charset="0"/>
                </a:rPr>
                <a:t>AKT</a:t>
              </a:r>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1DABF5-88BF-67D9-B0E4-1FD1257F9D64}"/>
              </a:ext>
            </a:extLst>
          </p:cNvPr>
          <p:cNvSpPr>
            <a:spLocks noGrp="1"/>
          </p:cNvSpPr>
          <p:nvPr>
            <p:ph type="title"/>
          </p:nvPr>
        </p:nvSpPr>
        <p:spPr>
          <a:xfrm>
            <a:off x="609600" y="233255"/>
            <a:ext cx="10972800" cy="646331"/>
          </a:xfrm>
        </p:spPr>
        <p:txBody>
          <a:bodyPr/>
          <a:lstStyle/>
          <a:p>
            <a:r>
              <a:rPr lang="en-US" kern="0"/>
              <a:t>Immunotherapy Mechanism</a:t>
            </a:r>
            <a:endParaRPr lang="en-US"/>
          </a:p>
        </p:txBody>
      </p:sp>
      <p:sp>
        <p:nvSpPr>
          <p:cNvPr id="11" name="Text Placeholder 10">
            <a:extLst>
              <a:ext uri="{FF2B5EF4-FFF2-40B4-BE49-F238E27FC236}">
                <a16:creationId xmlns:a16="http://schemas.microsoft.com/office/drawing/2014/main" id="{FCA77FD7-D7CD-56C9-1250-4A2EFCF29933}"/>
              </a:ext>
            </a:extLst>
          </p:cNvPr>
          <p:cNvSpPr>
            <a:spLocks noGrp="1"/>
          </p:cNvSpPr>
          <p:nvPr>
            <p:ph type="body" sz="quarter" idx="12"/>
          </p:nvPr>
        </p:nvSpPr>
        <p:spPr>
          <a:xfrm>
            <a:off x="193575" y="6421193"/>
            <a:ext cx="6779100" cy="307777"/>
          </a:xfrm>
        </p:spPr>
        <p:txBody>
          <a:bodyPr/>
          <a:lstStyle/>
          <a:p>
            <a:r>
              <a:rPr lang="en-US" kern="0"/>
              <a:t>MHC = major histocompatibility complex; TCR = T-cell receptor; CD = cluster of differentiation; </a:t>
            </a:r>
            <a:r>
              <a:rPr lang="en-US"/>
              <a:t>i</a:t>
            </a:r>
            <a:r>
              <a:rPr lang="en-US" kern="0"/>
              <a:t>pi = ipilimumab.</a:t>
            </a:r>
          </a:p>
          <a:p>
            <a:r>
              <a:rPr lang="en-US" kern="0"/>
              <a:t>Armezzani, 2019; Cooper et al, 2015.</a:t>
            </a:r>
            <a:endParaRPr lang="en-US"/>
          </a:p>
        </p:txBody>
      </p:sp>
      <p:sp>
        <p:nvSpPr>
          <p:cNvPr id="13" name="Text Placeholder 2">
            <a:extLst>
              <a:ext uri="{FF2B5EF4-FFF2-40B4-BE49-F238E27FC236}">
                <a16:creationId xmlns:a16="http://schemas.microsoft.com/office/drawing/2014/main" id="{11D5B6A7-DC1B-E710-2787-FE0F4784A9C3}"/>
              </a:ext>
            </a:extLst>
          </p:cNvPr>
          <p:cNvSpPr txBox="1">
            <a:spLocks/>
          </p:cNvSpPr>
          <p:nvPr/>
        </p:nvSpPr>
        <p:spPr>
          <a:xfrm>
            <a:off x="193575" y="6575082"/>
            <a:ext cx="28854" cy="153888"/>
          </a:xfrm>
          <a:prstGeom prst="rect">
            <a:avLst/>
          </a:prstGeom>
        </p:spPr>
        <p:txBody>
          <a:bodyPr vert="horz" wrap="none" lIns="0" tIns="0" rIns="0" bIns="0" rtlCol="0" anchor="b" anchorCtr="0">
            <a:spAutoFit/>
          </a:bodyPr>
          <a:lstStyle>
            <a:lvl1pPr marL="0" indent="0" algn="l" rtl="0" eaLnBrk="1" fontAlgn="base" hangingPunct="1">
              <a:spcBef>
                <a:spcPts val="0"/>
              </a:spcBef>
              <a:spcAft>
                <a:spcPct val="0"/>
              </a:spcAft>
              <a:buClrTx/>
              <a:buSzPct val="100000"/>
              <a:buFontTx/>
              <a:buNone/>
              <a:defRPr sz="1000" baseline="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3"/>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4"/>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5"/>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6"/>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r>
              <a:rPr lang="en-US" kern="0"/>
              <a:t>.</a:t>
            </a:r>
          </a:p>
        </p:txBody>
      </p:sp>
      <p:pic>
        <p:nvPicPr>
          <p:cNvPr id="14" name="Content Placeholder 4">
            <a:extLst>
              <a:ext uri="{FF2B5EF4-FFF2-40B4-BE49-F238E27FC236}">
                <a16:creationId xmlns:a16="http://schemas.microsoft.com/office/drawing/2014/main" id="{2EA1831D-F75B-036F-2D1A-2E08741620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6387836" y="1504863"/>
            <a:ext cx="3806157" cy="42290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 name="TextBox 14">
            <a:extLst>
              <a:ext uri="{FF2B5EF4-FFF2-40B4-BE49-F238E27FC236}">
                <a16:creationId xmlns:a16="http://schemas.microsoft.com/office/drawing/2014/main" id="{DE02B281-0BE8-B140-7C8A-0130B1754934}"/>
              </a:ext>
            </a:extLst>
          </p:cNvPr>
          <p:cNvSpPr txBox="1"/>
          <p:nvPr/>
        </p:nvSpPr>
        <p:spPr>
          <a:xfrm>
            <a:off x="2746761" y="1124074"/>
            <a:ext cx="5513221" cy="307777"/>
          </a:xfrm>
          <a:prstGeom prst="rect">
            <a:avLst/>
          </a:prstGeom>
        </p:spPr>
        <p:txBody>
          <a:bodyPr wrap="square" lIns="0" tIns="0" rIns="0" bIns="0" rtlCol="0">
            <a:spAutoFit/>
          </a:bodyPr>
          <a:lstStyle/>
          <a:p>
            <a:r>
              <a:rPr lang="en-US" sz="2000" b="1">
                <a:latin typeface="News Gothic MT" panose="020B0503020103020203" pitchFamily="34" charset="0"/>
              </a:rPr>
              <a:t>Tumor Microenvironment </a:t>
            </a:r>
          </a:p>
        </p:txBody>
      </p:sp>
      <p:pic>
        <p:nvPicPr>
          <p:cNvPr id="16" name="Content Placeholder 4">
            <a:extLst>
              <a:ext uri="{FF2B5EF4-FFF2-40B4-BE49-F238E27FC236}">
                <a16:creationId xmlns:a16="http://schemas.microsoft.com/office/drawing/2014/main" id="{E2E2957B-E6FE-4841-F358-BF08AC3EE1F1}"/>
              </a:ext>
            </a:extLst>
          </p:cNvPr>
          <p:cNvPicPr>
            <a:picLocks noChangeAspect="1"/>
          </p:cNvPicPr>
          <p:nvPr/>
        </p:nvPicPr>
        <p:blipFill>
          <a:blip r:embed="rId8"/>
          <a:stretch>
            <a:fillRect/>
          </a:stretch>
        </p:blipFill>
        <p:spPr bwMode="auto">
          <a:xfrm>
            <a:off x="2087109" y="1504864"/>
            <a:ext cx="4068499" cy="42290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 name="TextBox 16">
            <a:extLst>
              <a:ext uri="{FF2B5EF4-FFF2-40B4-BE49-F238E27FC236}">
                <a16:creationId xmlns:a16="http://schemas.microsoft.com/office/drawing/2014/main" id="{D163C651-95DD-137F-9242-D101960BEDBE}"/>
              </a:ext>
            </a:extLst>
          </p:cNvPr>
          <p:cNvSpPr txBox="1"/>
          <p:nvPr/>
        </p:nvSpPr>
        <p:spPr>
          <a:xfrm>
            <a:off x="7490847" y="1124074"/>
            <a:ext cx="2219422" cy="307777"/>
          </a:xfrm>
          <a:prstGeom prst="rect">
            <a:avLst/>
          </a:prstGeom>
        </p:spPr>
        <p:txBody>
          <a:bodyPr wrap="square" lIns="0" tIns="0" rIns="0" bIns="0" rtlCol="0">
            <a:spAutoFit/>
          </a:bodyPr>
          <a:lstStyle/>
          <a:p>
            <a:r>
              <a:rPr lang="en-US" sz="2000" b="1">
                <a:latin typeface="News Gothic MT" panose="020B0503020103020203" pitchFamily="34" charset="0"/>
              </a:rPr>
              <a:t>Lymph Node</a:t>
            </a:r>
          </a:p>
        </p:txBody>
      </p:sp>
    </p:spTree>
    <p:extLst>
      <p:ext uri="{BB962C8B-B14F-4D97-AF65-F5344CB8AC3E}">
        <p14:creationId xmlns:p14="http://schemas.microsoft.com/office/powerpoint/2010/main" val="2539476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7A132D-C7DD-F641-8396-5A2890E1EE6A}"/>
              </a:ext>
            </a:extLst>
          </p:cNvPr>
          <p:cNvSpPr>
            <a:spLocks noGrp="1"/>
          </p:cNvSpPr>
          <p:nvPr>
            <p:ph idx="1"/>
          </p:nvPr>
        </p:nvSpPr>
        <p:spPr>
          <a:xfrm>
            <a:off x="253340" y="310935"/>
            <a:ext cx="11685319" cy="6236129"/>
          </a:xfrm>
        </p:spPr>
        <p:txBody>
          <a:bodyPr>
            <a:noAutofit/>
          </a:bodyPr>
          <a:lstStyle/>
          <a:p>
            <a:pPr marL="0" indent="0">
              <a:buNone/>
            </a:pPr>
            <a:r>
              <a:rPr lang="en-US" sz="1800" b="1" dirty="0"/>
              <a:t>Provided by i3 Health </a:t>
            </a:r>
          </a:p>
          <a:p>
            <a:pPr marL="0" indent="0">
              <a:buNone/>
            </a:pPr>
            <a:endParaRPr lang="en-US" sz="1400" b="1" dirty="0"/>
          </a:p>
          <a:p>
            <a:pPr marL="0" indent="0">
              <a:buNone/>
            </a:pPr>
            <a:r>
              <a:rPr lang="en-US" sz="1400" b="1" dirty="0"/>
              <a:t>ACCREDITATION </a:t>
            </a:r>
          </a:p>
          <a:p>
            <a:pPr marL="0" indent="0">
              <a:buNone/>
            </a:pPr>
            <a:r>
              <a:rPr lang="en-US" sz="1400" dirty="0"/>
              <a:t>In support of improving patient care, i3 Health is jointly accredited by the Accreditation Council for Continuing Medical Education (ACCME), the Accreditation Council for Pharmacy Education (ACPE), and the American Nurses Credentialing Center (ANCC), to provide continuing education for the healthcare team.</a:t>
            </a:r>
          </a:p>
          <a:p>
            <a:pPr marL="0" indent="0">
              <a:buNone/>
            </a:pPr>
            <a:endParaRPr lang="en-US" sz="1400" dirty="0"/>
          </a:p>
          <a:p>
            <a:pPr marL="0" indent="0">
              <a:buNone/>
            </a:pPr>
            <a:r>
              <a:rPr lang="en-US" sz="1400" dirty="0"/>
              <a:t>i3 Health designates this live activity for a maximum of 1.0 ANCC contact hour for learners who successfully complete this nursing continuing professional development activity.</a:t>
            </a:r>
          </a:p>
          <a:p>
            <a:pPr marL="0" indent="0">
              <a:buNone/>
            </a:pPr>
            <a:endParaRPr lang="en-US" sz="1400" dirty="0"/>
          </a:p>
          <a:p>
            <a:pPr marL="0" indent="0">
              <a:buNone/>
            </a:pPr>
            <a:r>
              <a:rPr lang="en-US" sz="1400" b="1" dirty="0"/>
              <a:t>INSTRUCTIONS TO RECEIVE CREDIT</a:t>
            </a:r>
          </a:p>
          <a:p>
            <a:pPr marL="0" indent="0">
              <a:buNone/>
            </a:pPr>
            <a:r>
              <a:rPr lang="en-US" sz="1400" dirty="0"/>
              <a:t>An activity evaluation will be available after the presentation. To claim credit, you must complete and submit an evaluation form at the conclusion of the program. Your certificate of attendance will be emailed to you in approximately 2 weeks. </a:t>
            </a:r>
          </a:p>
          <a:p>
            <a:pPr marL="0" indent="0">
              <a:buNone/>
            </a:pPr>
            <a:endParaRPr lang="en-US" sz="1400" dirty="0"/>
          </a:p>
          <a:p>
            <a:pPr marL="0" indent="0">
              <a:buNone/>
            </a:pPr>
            <a:r>
              <a:rPr lang="en-US" sz="1400" b="1" dirty="0"/>
              <a:t>UNAPPROVED USE DISCLOSURE</a:t>
            </a:r>
          </a:p>
          <a:p>
            <a:pPr marL="0" indent="0">
              <a:buNone/>
            </a:pPr>
            <a:r>
              <a:rPr lang="en-US" sz="1400" dirty="0"/>
              <a:t>This educational activity may contain discussion of published and/or investigational uses of agents that are not indicated by the FDA. The planners of this activity do not recommend the use of any agent outside of the labeled indications.  </a:t>
            </a:r>
            <a:br>
              <a:rPr lang="en-US" sz="1400" dirty="0"/>
            </a:br>
            <a:br>
              <a:rPr lang="en-US" sz="1400" dirty="0"/>
            </a:br>
            <a:r>
              <a:rPr lang="en-US" sz="1400" dirty="0"/>
              <a:t>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p>
          <a:p>
            <a:pPr marL="0" indent="0">
              <a:buNone/>
            </a:pPr>
            <a:endParaRPr lang="en-US" sz="1400" dirty="0"/>
          </a:p>
          <a:p>
            <a:pPr marL="0" indent="0">
              <a:buNone/>
            </a:pPr>
            <a:r>
              <a:rPr lang="en-US" sz="1400" b="1" dirty="0"/>
              <a:t>DISCLAIMER</a:t>
            </a:r>
          </a:p>
          <a:p>
            <a:pPr marL="0" indent="0">
              <a:buNone/>
            </a:pPr>
            <a:r>
              <a:rPr lang="en-US" sz="1400" dirty="0"/>
              <a:t>The information provided at this NCPD activity is for continuing education purposes only and is not meant to substitute for the independent medical/clinical judgment of a healthcare provider relative to diagnostic and treatment options of a specific patient’s medical condition.</a:t>
            </a:r>
          </a:p>
          <a:p>
            <a:pPr marL="0" indent="0">
              <a:buNone/>
            </a:pPr>
            <a:endParaRPr lang="en-US" sz="1400" b="1" dirty="0"/>
          </a:p>
          <a:p>
            <a:pPr marL="0" indent="0">
              <a:buNone/>
            </a:pPr>
            <a:r>
              <a:rPr lang="en-US" sz="1400" b="1" dirty="0"/>
              <a:t>COMMERCIAL SUPPORT</a:t>
            </a:r>
          </a:p>
          <a:p>
            <a:pPr marL="0" indent="0">
              <a:buNone/>
            </a:pPr>
            <a:r>
              <a:rPr lang="en-US" sz="1400" dirty="0"/>
              <a:t>This activity is supported by an independent educational grant from Merck Sharpe &amp; Dohme LLC.. </a:t>
            </a:r>
          </a:p>
        </p:txBody>
      </p:sp>
    </p:spTree>
    <p:extLst>
      <p:ext uri="{BB962C8B-B14F-4D97-AF65-F5344CB8AC3E}">
        <p14:creationId xmlns:p14="http://schemas.microsoft.com/office/powerpoint/2010/main" val="542801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AB5D-707A-B34D-11F8-B8E446AF25EB}"/>
              </a:ext>
            </a:extLst>
          </p:cNvPr>
          <p:cNvSpPr>
            <a:spLocks noGrp="1"/>
          </p:cNvSpPr>
          <p:nvPr>
            <p:ph type="title"/>
          </p:nvPr>
        </p:nvSpPr>
        <p:spPr/>
        <p:txBody>
          <a:bodyPr/>
          <a:lstStyle/>
          <a:p>
            <a:r>
              <a:rPr lang="en-US"/>
              <a:t>Immunotherapy + VEGF Inhibition</a:t>
            </a:r>
          </a:p>
        </p:txBody>
      </p:sp>
      <p:sp>
        <p:nvSpPr>
          <p:cNvPr id="3" name="Text Placeholder 2">
            <a:extLst>
              <a:ext uri="{FF2B5EF4-FFF2-40B4-BE49-F238E27FC236}">
                <a16:creationId xmlns:a16="http://schemas.microsoft.com/office/drawing/2014/main" id="{3E3B7CCD-B788-137E-C9B0-3ADC72FF7048}"/>
              </a:ext>
            </a:extLst>
          </p:cNvPr>
          <p:cNvSpPr>
            <a:spLocks noGrp="1"/>
          </p:cNvSpPr>
          <p:nvPr>
            <p:ph type="body" sz="quarter" idx="12"/>
          </p:nvPr>
        </p:nvSpPr>
        <p:spPr>
          <a:xfrm>
            <a:off x="193575" y="6575082"/>
            <a:ext cx="1057982" cy="153888"/>
          </a:xfrm>
        </p:spPr>
        <p:txBody>
          <a:bodyPr/>
          <a:lstStyle/>
          <a:p>
            <a:r>
              <a:rPr lang="en-US" dirty="0"/>
              <a:t>Song et al, 2020. </a:t>
            </a:r>
          </a:p>
        </p:txBody>
      </p:sp>
      <p:pic>
        <p:nvPicPr>
          <p:cNvPr id="3074" name="Picture 2">
            <a:extLst>
              <a:ext uri="{FF2B5EF4-FFF2-40B4-BE49-F238E27FC236}">
                <a16:creationId xmlns:a16="http://schemas.microsoft.com/office/drawing/2014/main" id="{CB301BFD-708E-F8EE-D2C7-EDA4CD5FF7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16000" y="1012490"/>
            <a:ext cx="7187872" cy="5264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A062B1-BB4F-03C6-92FA-F5A0EC92CC70}"/>
              </a:ext>
            </a:extLst>
          </p:cNvPr>
          <p:cNvSpPr txBox="1"/>
          <p:nvPr/>
        </p:nvSpPr>
        <p:spPr>
          <a:xfrm>
            <a:off x="7801496" y="3372515"/>
            <a:ext cx="3780903" cy="1021556"/>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wrap="square" lIns="0" tIns="0" rIns="0" bIns="0" rtlCol="0" anchor="ctr">
            <a:spAutoFit/>
          </a:bodyPr>
          <a:lstStyle/>
          <a:p>
            <a:pPr algn="ctr"/>
            <a:r>
              <a:rPr lang="en-US" sz="2000" dirty="0">
                <a:latin typeface="News Gothic MT" panose="020B0503020103020203" pitchFamily="34" charset="0"/>
              </a:rPr>
              <a:t>ICIs and VEGF inhibitors synergistically normalize the tumor microenvironment</a:t>
            </a:r>
          </a:p>
        </p:txBody>
      </p:sp>
      <p:sp>
        <p:nvSpPr>
          <p:cNvPr id="8" name="Rounded Rectangle 7">
            <a:extLst>
              <a:ext uri="{FF2B5EF4-FFF2-40B4-BE49-F238E27FC236}">
                <a16:creationId xmlns:a16="http://schemas.microsoft.com/office/drawing/2014/main" id="{84AA2045-2CAF-7D69-F43B-DAB49585103C}"/>
              </a:ext>
            </a:extLst>
          </p:cNvPr>
          <p:cNvSpPr/>
          <p:nvPr/>
        </p:nvSpPr>
        <p:spPr>
          <a:xfrm>
            <a:off x="9680028" y="5091458"/>
            <a:ext cx="914400" cy="914400"/>
          </a:xfrm>
          <a:prstGeom prst="roundRect">
            <a:avLst/>
          </a:prstGeom>
        </p:spPr>
        <p:txBody>
          <a:bodyPr vert="horz" lIns="91440" tIns="45720" rIns="91440" bIns="45720" rtlCol="0" anchor="ctr">
            <a:normAutofit/>
          </a:bodyPr>
          <a:lstStyle/>
          <a:p>
            <a:pPr algn="ctr"/>
            <a:endParaRPr lang="en-US"/>
          </a:p>
        </p:txBody>
      </p:sp>
    </p:spTree>
    <p:extLst>
      <p:ext uri="{BB962C8B-B14F-4D97-AF65-F5344CB8AC3E}">
        <p14:creationId xmlns:p14="http://schemas.microsoft.com/office/powerpoint/2010/main" val="33864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AF9B-5D77-EA47-8D0D-2E1603795288}"/>
              </a:ext>
            </a:extLst>
          </p:cNvPr>
          <p:cNvSpPr>
            <a:spLocks noGrp="1"/>
          </p:cNvSpPr>
          <p:nvPr>
            <p:ph type="title"/>
          </p:nvPr>
        </p:nvSpPr>
        <p:spPr/>
        <p:txBody>
          <a:bodyPr/>
          <a:lstStyle/>
          <a:p>
            <a:r>
              <a:rPr lang="en-US"/>
              <a:t>Case Study: Mr. DW</a:t>
            </a:r>
          </a:p>
        </p:txBody>
      </p:sp>
      <p:sp>
        <p:nvSpPr>
          <p:cNvPr id="4" name="Content Placeholder 3">
            <a:extLst>
              <a:ext uri="{FF2B5EF4-FFF2-40B4-BE49-F238E27FC236}">
                <a16:creationId xmlns:a16="http://schemas.microsoft.com/office/drawing/2014/main" id="{CFFA1D8C-A525-E1DB-4404-A0EC9EDFF31A}"/>
              </a:ext>
            </a:extLst>
          </p:cNvPr>
          <p:cNvSpPr>
            <a:spLocks noGrp="1"/>
          </p:cNvSpPr>
          <p:nvPr>
            <p:ph idx="1"/>
          </p:nvPr>
        </p:nvSpPr>
        <p:spPr>
          <a:xfrm>
            <a:off x="682720" y="1256918"/>
            <a:ext cx="10972800" cy="4373563"/>
          </a:xfrm>
        </p:spPr>
        <p:txBody>
          <a:bodyPr>
            <a:noAutofit/>
          </a:bodyPr>
          <a:lstStyle/>
          <a:p>
            <a:pPr>
              <a:spcAft>
                <a:spcPts val="0"/>
              </a:spcAft>
            </a:pPr>
            <a:r>
              <a:rPr lang="en-US"/>
              <a:t>73-year-old male</a:t>
            </a:r>
          </a:p>
          <a:p>
            <a:pPr>
              <a:spcAft>
                <a:spcPts val="0"/>
              </a:spcAft>
            </a:pPr>
            <a:endParaRPr lang="en-US" sz="800"/>
          </a:p>
          <a:p>
            <a:pPr>
              <a:spcAft>
                <a:spcPts val="0"/>
              </a:spcAft>
            </a:pPr>
            <a:r>
              <a:rPr lang="en-US"/>
              <a:t>Retired firefighter</a:t>
            </a:r>
          </a:p>
          <a:p>
            <a:pPr>
              <a:spcAft>
                <a:spcPts val="0"/>
              </a:spcAft>
            </a:pPr>
            <a:endParaRPr lang="en-US" sz="800"/>
          </a:p>
          <a:p>
            <a:pPr>
              <a:spcAft>
                <a:spcPts val="0"/>
              </a:spcAft>
            </a:pPr>
            <a:r>
              <a:rPr lang="en-US"/>
              <a:t>Nonsmoker</a:t>
            </a:r>
          </a:p>
          <a:p>
            <a:pPr>
              <a:spcAft>
                <a:spcPts val="0"/>
              </a:spcAft>
            </a:pPr>
            <a:endParaRPr lang="en-US" sz="800"/>
          </a:p>
          <a:p>
            <a:pPr>
              <a:spcAft>
                <a:spcPts val="0"/>
              </a:spcAft>
            </a:pPr>
            <a:r>
              <a:rPr lang="en-US"/>
              <a:t>Diagnosed 5 years ago</a:t>
            </a:r>
          </a:p>
          <a:p>
            <a:pPr lvl="1">
              <a:spcAft>
                <a:spcPts val="0"/>
              </a:spcAft>
            </a:pPr>
            <a:r>
              <a:rPr lang="en-US" sz="2400"/>
              <a:t>Hematuria at initial presentation</a:t>
            </a:r>
          </a:p>
          <a:p>
            <a:pPr lvl="1">
              <a:spcAft>
                <a:spcPts val="0"/>
              </a:spcAft>
            </a:pPr>
            <a:r>
              <a:rPr lang="en-US" sz="2400"/>
              <a:t>CT scan: 17-cm left kidney tumor, IVC invaded</a:t>
            </a:r>
          </a:p>
          <a:p>
            <a:pPr lvl="1">
              <a:spcAft>
                <a:spcPts val="0"/>
              </a:spcAft>
            </a:pPr>
            <a:r>
              <a:rPr lang="en-US" sz="2400"/>
              <a:t>Radical nephrectomy</a:t>
            </a:r>
          </a:p>
          <a:p>
            <a:pPr lvl="1">
              <a:spcAft>
                <a:spcPts val="0"/>
              </a:spcAft>
            </a:pPr>
            <a:r>
              <a:rPr lang="en-US" sz="2400"/>
              <a:t>Followed for 5 years</a:t>
            </a:r>
          </a:p>
          <a:p>
            <a:pPr lvl="1">
              <a:spcAft>
                <a:spcPts val="0"/>
              </a:spcAft>
            </a:pPr>
            <a:endParaRPr lang="en-US" sz="800"/>
          </a:p>
          <a:p>
            <a:pPr>
              <a:spcAft>
                <a:spcPts val="0"/>
              </a:spcAft>
            </a:pPr>
            <a:r>
              <a:rPr lang="en-US"/>
              <a:t>Current imaging: 3 spots suspicious for metastasis (liver)</a:t>
            </a:r>
          </a:p>
          <a:p>
            <a:pPr lvl="1">
              <a:spcAft>
                <a:spcPts val="0"/>
              </a:spcAft>
            </a:pPr>
            <a:r>
              <a:rPr lang="en-US" sz="2400"/>
              <a:t>Bone scan ordered</a:t>
            </a:r>
          </a:p>
          <a:p>
            <a:pPr lvl="1">
              <a:spcAft>
                <a:spcPts val="0"/>
              </a:spcAft>
            </a:pPr>
            <a:endParaRPr lang="en-US" sz="800"/>
          </a:p>
          <a:p>
            <a:pPr>
              <a:spcAft>
                <a:spcPts val="0"/>
              </a:spcAft>
            </a:pPr>
            <a:r>
              <a:rPr lang="en-US"/>
              <a:t>Requires systemic therapy</a:t>
            </a:r>
          </a:p>
          <a:p>
            <a:pPr marL="0" indent="0">
              <a:spcAft>
                <a:spcPts val="0"/>
              </a:spcAft>
              <a:buNone/>
            </a:pPr>
            <a:endParaRPr lang="en-US"/>
          </a:p>
        </p:txBody>
      </p:sp>
      <p:pic>
        <p:nvPicPr>
          <p:cNvPr id="3" name="Picture 2" descr="Elderly firefighter">
            <a:extLst>
              <a:ext uri="{FF2B5EF4-FFF2-40B4-BE49-F238E27FC236}">
                <a16:creationId xmlns:a16="http://schemas.microsoft.com/office/drawing/2014/main" id="{C1E3FB9F-E648-57BA-9AF6-AC5839025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256918"/>
            <a:ext cx="3141497" cy="2095373"/>
          </a:xfrm>
          <a:prstGeom prst="rect">
            <a:avLst/>
          </a:prstGeom>
        </p:spPr>
      </p:pic>
      <p:sp>
        <p:nvSpPr>
          <p:cNvPr id="5" name="Text Placeholder 2">
            <a:extLst>
              <a:ext uri="{FF2B5EF4-FFF2-40B4-BE49-F238E27FC236}">
                <a16:creationId xmlns:a16="http://schemas.microsoft.com/office/drawing/2014/main" id="{736D32F1-4386-EC7C-EC64-553B80B357CB}"/>
              </a:ext>
            </a:extLst>
          </p:cNvPr>
          <p:cNvSpPr>
            <a:spLocks noGrp="1"/>
          </p:cNvSpPr>
          <p:nvPr>
            <p:ph type="body" sz="quarter" idx="12"/>
          </p:nvPr>
        </p:nvSpPr>
        <p:spPr>
          <a:xfrm>
            <a:off x="193575" y="6575082"/>
            <a:ext cx="3206006" cy="153888"/>
          </a:xfrm>
        </p:spPr>
        <p:txBody>
          <a:bodyPr/>
          <a:lstStyle/>
          <a:p>
            <a:r>
              <a:rPr lang="en-US"/>
              <a:t>CT = computed tomography; IVC = inferior vena cava.</a:t>
            </a:r>
          </a:p>
        </p:txBody>
      </p:sp>
    </p:spTree>
    <p:extLst>
      <p:ext uri="{BB962C8B-B14F-4D97-AF65-F5344CB8AC3E}">
        <p14:creationId xmlns:p14="http://schemas.microsoft.com/office/powerpoint/2010/main" val="298527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551B3D-7029-DED0-8974-207EEF7ECFDC}"/>
              </a:ext>
            </a:extLst>
          </p:cNvPr>
          <p:cNvSpPr>
            <a:spLocks noGrp="1"/>
          </p:cNvSpPr>
          <p:nvPr>
            <p:ph type="title"/>
          </p:nvPr>
        </p:nvSpPr>
        <p:spPr>
          <a:xfrm>
            <a:off x="609600" y="233255"/>
            <a:ext cx="10972800" cy="1200329"/>
          </a:xfrm>
        </p:spPr>
        <p:txBody>
          <a:bodyPr/>
          <a:lstStyle/>
          <a:p>
            <a:r>
              <a:rPr lang="en-US" kern="0"/>
              <a:t>Case Study: Mr. DW (cont.)</a:t>
            </a:r>
            <a:br>
              <a:rPr lang="en-US" kern="0"/>
            </a:br>
            <a:endParaRPr lang="en-US"/>
          </a:p>
        </p:txBody>
      </p:sp>
      <p:sp>
        <p:nvSpPr>
          <p:cNvPr id="9" name="Text Placeholder 8">
            <a:extLst>
              <a:ext uri="{FF2B5EF4-FFF2-40B4-BE49-F238E27FC236}">
                <a16:creationId xmlns:a16="http://schemas.microsoft.com/office/drawing/2014/main" id="{C128726C-4B4C-6C08-DE25-A69CA486684E}"/>
              </a:ext>
            </a:extLst>
          </p:cNvPr>
          <p:cNvSpPr>
            <a:spLocks noGrp="1"/>
          </p:cNvSpPr>
          <p:nvPr>
            <p:ph type="body" sz="quarter" idx="12"/>
          </p:nvPr>
        </p:nvSpPr>
        <p:spPr>
          <a:xfrm>
            <a:off x="193575" y="6575082"/>
            <a:ext cx="3113032" cy="153888"/>
          </a:xfrm>
        </p:spPr>
        <p:txBody>
          <a:bodyPr/>
          <a:lstStyle/>
          <a:p>
            <a:r>
              <a:rPr lang="en-US"/>
              <a:t>PMH = past medical history; Q8W = every 8 weeks. </a:t>
            </a:r>
          </a:p>
        </p:txBody>
      </p:sp>
      <p:sp>
        <p:nvSpPr>
          <p:cNvPr id="3" name="Content Placeholder 2">
            <a:extLst>
              <a:ext uri="{FF2B5EF4-FFF2-40B4-BE49-F238E27FC236}">
                <a16:creationId xmlns:a16="http://schemas.microsoft.com/office/drawing/2014/main" id="{9C6A52C3-EE25-84B1-C25C-7A8029FD78A9}"/>
              </a:ext>
            </a:extLst>
          </p:cNvPr>
          <p:cNvSpPr>
            <a:spLocks noGrp="1"/>
          </p:cNvSpPr>
          <p:nvPr>
            <p:ph idx="1"/>
          </p:nvPr>
        </p:nvSpPr>
        <p:spPr/>
        <p:txBody>
          <a:bodyPr>
            <a:normAutofit/>
          </a:bodyPr>
          <a:lstStyle/>
          <a:p>
            <a:pPr>
              <a:spcAft>
                <a:spcPts val="0"/>
              </a:spcAft>
            </a:pPr>
            <a:r>
              <a:rPr lang="en-US"/>
              <a:t>Metastatic renal cell carcinoma</a:t>
            </a:r>
          </a:p>
          <a:p>
            <a:pPr lvl="1">
              <a:spcAft>
                <a:spcPts val="0"/>
              </a:spcAft>
            </a:pPr>
            <a:r>
              <a:rPr lang="en-US" sz="2400"/>
              <a:t>Intermediate risk</a:t>
            </a:r>
          </a:p>
          <a:p>
            <a:pPr lvl="1">
              <a:spcAft>
                <a:spcPts val="0"/>
              </a:spcAft>
            </a:pPr>
            <a:endParaRPr lang="en-US" sz="800"/>
          </a:p>
          <a:p>
            <a:pPr>
              <a:spcAft>
                <a:spcPts val="0"/>
              </a:spcAft>
            </a:pPr>
            <a:r>
              <a:rPr lang="en-US"/>
              <a:t>PMH</a:t>
            </a:r>
          </a:p>
          <a:p>
            <a:pPr lvl="1">
              <a:spcAft>
                <a:spcPts val="0"/>
              </a:spcAft>
            </a:pPr>
            <a:r>
              <a:rPr lang="en-US" sz="2400"/>
              <a:t>Crohn’s disease (2013)</a:t>
            </a:r>
          </a:p>
          <a:p>
            <a:pPr lvl="2">
              <a:spcAft>
                <a:spcPts val="0"/>
              </a:spcAft>
            </a:pPr>
            <a:r>
              <a:rPr lang="en-US" sz="2200"/>
              <a:t>Treatment history: budesonide, adalimumab, infliximab</a:t>
            </a:r>
          </a:p>
          <a:p>
            <a:pPr lvl="2">
              <a:spcAft>
                <a:spcPts val="0"/>
              </a:spcAft>
            </a:pPr>
            <a:r>
              <a:rPr lang="en-US" sz="2200"/>
              <a:t>Controlled on vedolizumab Q8W x2 years (current)</a:t>
            </a:r>
          </a:p>
          <a:p>
            <a:pPr lvl="1">
              <a:spcAft>
                <a:spcPts val="0"/>
              </a:spcAft>
            </a:pPr>
            <a:r>
              <a:rPr lang="en-US" sz="2400"/>
              <a:t>Hypertension</a:t>
            </a:r>
          </a:p>
          <a:p>
            <a:pPr lvl="2">
              <a:spcAft>
                <a:spcPts val="0"/>
              </a:spcAft>
            </a:pPr>
            <a:r>
              <a:rPr lang="en-US" sz="2200"/>
              <a:t>Controlled on amlodipine 10 mg daily</a:t>
            </a:r>
          </a:p>
        </p:txBody>
      </p:sp>
      <p:sp>
        <p:nvSpPr>
          <p:cNvPr id="10" name="Text Placeholder 9">
            <a:extLst>
              <a:ext uri="{FF2B5EF4-FFF2-40B4-BE49-F238E27FC236}">
                <a16:creationId xmlns:a16="http://schemas.microsoft.com/office/drawing/2014/main" id="{AA79768F-6D7C-C815-93BF-D1717D5CDECA}"/>
              </a:ext>
            </a:extLst>
          </p:cNvPr>
          <p:cNvSpPr>
            <a:spLocks noGrp="1"/>
          </p:cNvSpPr>
          <p:nvPr>
            <p:ph type="body" sz="quarter" idx="13"/>
          </p:nvPr>
        </p:nvSpPr>
        <p:spPr/>
        <p:txBody>
          <a:bodyPr/>
          <a:lstStyle/>
          <a:p>
            <a:r>
              <a:rPr lang="en-US"/>
              <a:t>Considerations in Choosing Therapy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354A-9398-C82C-EA7E-E8DFFFE091D2}"/>
              </a:ext>
            </a:extLst>
          </p:cNvPr>
          <p:cNvSpPr>
            <a:spLocks noGrp="1"/>
          </p:cNvSpPr>
          <p:nvPr>
            <p:ph type="title"/>
          </p:nvPr>
        </p:nvSpPr>
        <p:spPr/>
        <p:txBody>
          <a:bodyPr/>
          <a:lstStyle/>
          <a:p>
            <a:r>
              <a:rPr lang="en-US" kern="0"/>
              <a:t>Case Study: Mr. DW (cont.)</a:t>
            </a:r>
            <a:endParaRPr lang="en-US"/>
          </a:p>
        </p:txBody>
      </p:sp>
      <p:sp>
        <p:nvSpPr>
          <p:cNvPr id="5" name="Text Placeholder 4">
            <a:extLst>
              <a:ext uri="{FF2B5EF4-FFF2-40B4-BE49-F238E27FC236}">
                <a16:creationId xmlns:a16="http://schemas.microsoft.com/office/drawing/2014/main" id="{C27B1354-B715-0590-F3C6-217504BCE045}"/>
              </a:ext>
            </a:extLst>
          </p:cNvPr>
          <p:cNvSpPr>
            <a:spLocks noGrp="1"/>
          </p:cNvSpPr>
          <p:nvPr>
            <p:ph type="body" sz="quarter" idx="13"/>
          </p:nvPr>
        </p:nvSpPr>
        <p:spPr/>
        <p:txBody>
          <a:bodyPr/>
          <a:lstStyle/>
          <a:p>
            <a:r>
              <a:rPr lang="en-US"/>
              <a:t>Choosing First-Line Treatment</a:t>
            </a:r>
          </a:p>
        </p:txBody>
      </p:sp>
      <p:sp>
        <p:nvSpPr>
          <p:cNvPr id="6" name="Content Placeholder 2">
            <a:extLst>
              <a:ext uri="{FF2B5EF4-FFF2-40B4-BE49-F238E27FC236}">
                <a16:creationId xmlns:a16="http://schemas.microsoft.com/office/drawing/2014/main" id="{6783981B-884D-B6DE-84A2-F4A729273A61}"/>
              </a:ext>
            </a:extLst>
          </p:cNvPr>
          <p:cNvSpPr txBox="1">
            <a:spLocks/>
          </p:cNvSpPr>
          <p:nvPr/>
        </p:nvSpPr>
        <p:spPr bwMode="auto">
          <a:xfrm>
            <a:off x="609600" y="1747337"/>
            <a:ext cx="10972800" cy="339616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a:defRPr/>
            </a:pPr>
            <a:r>
              <a:rPr lang="en-US" kern="0" dirty="0"/>
              <a:t>Treatment planning</a:t>
            </a:r>
          </a:p>
          <a:p>
            <a:pPr>
              <a:defRPr/>
            </a:pPr>
            <a:endParaRPr lang="en-US" sz="800" kern="0" dirty="0"/>
          </a:p>
          <a:p>
            <a:pPr>
              <a:defRPr/>
            </a:pPr>
            <a:r>
              <a:rPr lang="en-US" kern="0" dirty="0"/>
              <a:t>First-line therapy</a:t>
            </a:r>
          </a:p>
          <a:p>
            <a:pPr lvl="1">
              <a:defRPr/>
            </a:pPr>
            <a:r>
              <a:rPr lang="en-US" sz="2400" kern="0" dirty="0"/>
              <a:t>TKI + ICI combination</a:t>
            </a:r>
          </a:p>
          <a:p>
            <a:pPr lvl="1">
              <a:defRPr/>
            </a:pPr>
            <a:endParaRPr lang="en-US" sz="800" kern="0" dirty="0"/>
          </a:p>
          <a:p>
            <a:pPr>
              <a:defRPr/>
            </a:pPr>
            <a:r>
              <a:rPr lang="en-US" kern="0" dirty="0"/>
              <a:t>Clinical decision making</a:t>
            </a:r>
          </a:p>
          <a:p>
            <a:pPr lvl="1">
              <a:defRPr/>
            </a:pPr>
            <a:r>
              <a:rPr lang="en-US" sz="2400" kern="0" dirty="0"/>
              <a:t>Comorbidity considerations</a:t>
            </a:r>
          </a:p>
          <a:p>
            <a:pPr lvl="1">
              <a:defRPr/>
            </a:pPr>
            <a:r>
              <a:rPr lang="en-US" sz="2400" kern="0" dirty="0"/>
              <a:t>Multidisciplinary approach</a:t>
            </a:r>
          </a:p>
          <a:p>
            <a:pPr lvl="1">
              <a:defRPr/>
            </a:pPr>
            <a:r>
              <a:rPr lang="en-US" sz="2400" kern="0" dirty="0"/>
              <a:t>Role of the pharmacist</a:t>
            </a:r>
            <a:endParaRPr lang="en-US" sz="2600" kern="0" dirty="0"/>
          </a:p>
        </p:txBody>
      </p:sp>
    </p:spTree>
    <p:extLst>
      <p:ext uri="{BB962C8B-B14F-4D97-AF65-F5344CB8AC3E}">
        <p14:creationId xmlns:p14="http://schemas.microsoft.com/office/powerpoint/2010/main" val="4255453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BFD5-6E8B-3AC5-461E-6A0CE9D36EAA}"/>
              </a:ext>
            </a:extLst>
          </p:cNvPr>
          <p:cNvSpPr>
            <a:spLocks noGrp="1"/>
          </p:cNvSpPr>
          <p:nvPr>
            <p:ph type="title"/>
          </p:nvPr>
        </p:nvSpPr>
        <p:spPr>
          <a:xfrm>
            <a:off x="609600" y="233255"/>
            <a:ext cx="10972800" cy="646331"/>
          </a:xfrm>
        </p:spPr>
        <p:txBody>
          <a:bodyPr/>
          <a:lstStyle/>
          <a:p>
            <a:r>
              <a:rPr lang="en-US" kern="0"/>
              <a:t>Case Study: Mr. DW (cont.)</a:t>
            </a:r>
            <a:endParaRPr lang="en-US"/>
          </a:p>
        </p:txBody>
      </p:sp>
      <p:sp>
        <p:nvSpPr>
          <p:cNvPr id="3" name="Text Placeholder 2">
            <a:extLst>
              <a:ext uri="{FF2B5EF4-FFF2-40B4-BE49-F238E27FC236}">
                <a16:creationId xmlns:a16="http://schemas.microsoft.com/office/drawing/2014/main" id="{38A34C65-B6CE-AC2C-A760-0F00228A7866}"/>
              </a:ext>
            </a:extLst>
          </p:cNvPr>
          <p:cNvSpPr>
            <a:spLocks noGrp="1"/>
          </p:cNvSpPr>
          <p:nvPr>
            <p:ph type="body" sz="quarter" idx="12"/>
          </p:nvPr>
        </p:nvSpPr>
        <p:spPr>
          <a:xfrm>
            <a:off x="193575" y="6575082"/>
            <a:ext cx="7335341" cy="153888"/>
          </a:xfrm>
        </p:spPr>
        <p:txBody>
          <a:bodyPr/>
          <a:lstStyle/>
          <a:p>
            <a:r>
              <a:rPr lang="en-US"/>
              <a:t>HTN = hypertension; HCP = healthcare provider; PO = orally; BID = twice a day; IV = intravenously; Q21 = every 21 days. </a:t>
            </a:r>
          </a:p>
        </p:txBody>
      </p:sp>
      <p:sp>
        <p:nvSpPr>
          <p:cNvPr id="5" name="Content Placeholder 2">
            <a:extLst>
              <a:ext uri="{FF2B5EF4-FFF2-40B4-BE49-F238E27FC236}">
                <a16:creationId xmlns:a16="http://schemas.microsoft.com/office/drawing/2014/main" id="{300862F1-C633-C1DA-A299-58B7F2C97A14}"/>
              </a:ext>
            </a:extLst>
          </p:cNvPr>
          <p:cNvSpPr>
            <a:spLocks noGrp="1"/>
          </p:cNvSpPr>
          <p:nvPr>
            <p:ph idx="1"/>
          </p:nvPr>
        </p:nvSpPr>
        <p:spPr/>
        <p:txBody>
          <a:bodyPr>
            <a:noAutofit/>
          </a:bodyPr>
          <a:lstStyle/>
          <a:p>
            <a:pPr>
              <a:spcAft>
                <a:spcPts val="0"/>
              </a:spcAft>
            </a:pPr>
            <a:r>
              <a:rPr lang="en-US" dirty="0"/>
              <a:t>Impact of comorbidities</a:t>
            </a:r>
          </a:p>
          <a:p>
            <a:pPr lvl="1">
              <a:spcAft>
                <a:spcPts val="0"/>
              </a:spcAft>
            </a:pPr>
            <a:r>
              <a:rPr lang="en-US" sz="2400" dirty="0"/>
              <a:t>Concerns</a:t>
            </a:r>
          </a:p>
          <a:p>
            <a:pPr lvl="2">
              <a:spcAft>
                <a:spcPts val="0"/>
              </a:spcAft>
            </a:pPr>
            <a:r>
              <a:rPr lang="en-US" sz="2200" dirty="0"/>
              <a:t>Autoimmune flare</a:t>
            </a:r>
          </a:p>
          <a:p>
            <a:pPr lvl="2">
              <a:spcAft>
                <a:spcPts val="0"/>
              </a:spcAft>
            </a:pPr>
            <a:r>
              <a:rPr lang="en-US" sz="2200" dirty="0"/>
              <a:t>Appropriate candidate or not</a:t>
            </a:r>
          </a:p>
          <a:p>
            <a:pPr lvl="2">
              <a:spcAft>
                <a:spcPts val="0"/>
              </a:spcAft>
            </a:pPr>
            <a:r>
              <a:rPr lang="en-US" sz="2200" dirty="0"/>
              <a:t>HTN 143/70</a:t>
            </a:r>
          </a:p>
          <a:p>
            <a:pPr lvl="1">
              <a:spcAft>
                <a:spcPts val="0"/>
              </a:spcAft>
            </a:pPr>
            <a:r>
              <a:rPr lang="en-US" sz="2400" dirty="0"/>
              <a:t>HCP monitoring </a:t>
            </a:r>
          </a:p>
          <a:p>
            <a:pPr lvl="2">
              <a:spcAft>
                <a:spcPts val="0"/>
              </a:spcAft>
            </a:pPr>
            <a:r>
              <a:rPr lang="en-US" sz="2200" dirty="0"/>
              <a:t>Group effort!</a:t>
            </a:r>
          </a:p>
          <a:p>
            <a:pPr lvl="2">
              <a:spcAft>
                <a:spcPts val="0"/>
              </a:spcAft>
            </a:pPr>
            <a:r>
              <a:rPr lang="en-US" sz="2200" dirty="0"/>
              <a:t>Multidisciplinary approach</a:t>
            </a:r>
          </a:p>
          <a:p>
            <a:pPr lvl="2">
              <a:spcAft>
                <a:spcPts val="0"/>
              </a:spcAft>
            </a:pPr>
            <a:endParaRPr lang="en-US" sz="800" dirty="0"/>
          </a:p>
          <a:p>
            <a:pPr>
              <a:spcAft>
                <a:spcPts val="0"/>
              </a:spcAft>
            </a:pPr>
            <a:r>
              <a:rPr lang="en-US" dirty="0"/>
              <a:t>Treatment plan: </a:t>
            </a:r>
            <a:r>
              <a:rPr lang="en-US" dirty="0" err="1"/>
              <a:t>axitinib</a:t>
            </a:r>
            <a:r>
              <a:rPr lang="en-US" dirty="0"/>
              <a:t> plus pembrolizumab</a:t>
            </a:r>
          </a:p>
          <a:p>
            <a:pPr lvl="2">
              <a:spcAft>
                <a:spcPts val="0"/>
              </a:spcAft>
            </a:pPr>
            <a:r>
              <a:rPr lang="en-US" sz="2400" dirty="0" err="1"/>
              <a:t>Axitinib</a:t>
            </a:r>
            <a:r>
              <a:rPr lang="en-US" sz="2400" dirty="0"/>
              <a:t> 5 mg PO BID plus pembrolizumab 200 mg IV Q21 days</a:t>
            </a:r>
          </a:p>
          <a:p>
            <a:pPr lvl="1">
              <a:spcAft>
                <a:spcPts val="0"/>
              </a:spcAft>
            </a:pPr>
            <a:endParaRPr lang="en-US" sz="2600" dirty="0"/>
          </a:p>
        </p:txBody>
      </p:sp>
      <p:sp>
        <p:nvSpPr>
          <p:cNvPr id="4" name="Text Placeholder 3">
            <a:extLst>
              <a:ext uri="{FF2B5EF4-FFF2-40B4-BE49-F238E27FC236}">
                <a16:creationId xmlns:a16="http://schemas.microsoft.com/office/drawing/2014/main" id="{EFD4D507-9316-27E2-81D9-640861F71415}"/>
              </a:ext>
            </a:extLst>
          </p:cNvPr>
          <p:cNvSpPr>
            <a:spLocks noGrp="1"/>
          </p:cNvSpPr>
          <p:nvPr>
            <p:ph type="body" sz="quarter" idx="13"/>
          </p:nvPr>
        </p:nvSpPr>
        <p:spPr/>
        <p:txBody>
          <a:bodyPr/>
          <a:lstStyle/>
          <a:p>
            <a:r>
              <a:rPr lang="en-US"/>
              <a:t>How Will His Comorbidities Affect His Care?</a:t>
            </a:r>
          </a:p>
        </p:txBody>
      </p:sp>
    </p:spTree>
    <p:extLst>
      <p:ext uri="{BB962C8B-B14F-4D97-AF65-F5344CB8AC3E}">
        <p14:creationId xmlns:p14="http://schemas.microsoft.com/office/powerpoint/2010/main" val="188666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BE0341-A339-8C4D-C10B-4761813EE08C}"/>
              </a:ext>
            </a:extLst>
          </p:cNvPr>
          <p:cNvSpPr>
            <a:spLocks noGrp="1"/>
          </p:cNvSpPr>
          <p:nvPr>
            <p:ph type="title"/>
          </p:nvPr>
        </p:nvSpPr>
        <p:spPr/>
        <p:txBody>
          <a:bodyPr/>
          <a:lstStyle/>
          <a:p>
            <a:r>
              <a:rPr lang="en-US" sz="3600" kern="0"/>
              <a:t>Case Study: Mr. DW (cont.)</a:t>
            </a:r>
            <a:endParaRPr lang="en-US"/>
          </a:p>
        </p:txBody>
      </p:sp>
      <p:sp>
        <p:nvSpPr>
          <p:cNvPr id="10" name="Content Placeholder 9">
            <a:extLst>
              <a:ext uri="{FF2B5EF4-FFF2-40B4-BE49-F238E27FC236}">
                <a16:creationId xmlns:a16="http://schemas.microsoft.com/office/drawing/2014/main" id="{DF4456D3-A653-2688-A95C-60AEDEFEF5DE}"/>
              </a:ext>
            </a:extLst>
          </p:cNvPr>
          <p:cNvSpPr>
            <a:spLocks noGrp="1"/>
          </p:cNvSpPr>
          <p:nvPr>
            <p:ph idx="1"/>
          </p:nvPr>
        </p:nvSpPr>
        <p:spPr/>
        <p:txBody>
          <a:bodyPr/>
          <a:lstStyle/>
          <a:p>
            <a:r>
              <a:rPr lang="en-US" dirty="0"/>
              <a:t>Mr. DW is a 73-year-old man receiving pembrolizumab/</a:t>
            </a:r>
            <a:r>
              <a:rPr lang="en-US" dirty="0" err="1"/>
              <a:t>axitinib</a:t>
            </a:r>
            <a:r>
              <a:rPr lang="en-US" dirty="0"/>
              <a:t> for the last 3 months. Which of these drugs is well-known for a class side effect of diarrhea?</a:t>
            </a:r>
          </a:p>
          <a:p>
            <a:endParaRPr lang="en-US" sz="1600" dirty="0"/>
          </a:p>
          <a:p>
            <a:pPr marL="914400" lvl="1" indent="-457200">
              <a:buFont typeface="+mj-lt"/>
              <a:buAutoNum type="alphaLcPeriod"/>
            </a:pPr>
            <a:r>
              <a:rPr lang="en-US" sz="2400" dirty="0" err="1"/>
              <a:t>Axitinib</a:t>
            </a:r>
            <a:endParaRPr lang="en-US" sz="2400" dirty="0"/>
          </a:p>
          <a:p>
            <a:pPr marL="914400" lvl="1" indent="-457200">
              <a:buFont typeface="+mj-lt"/>
              <a:buAutoNum type="alphaLcPeriod"/>
            </a:pPr>
            <a:r>
              <a:rPr lang="en-US" sz="2400" dirty="0"/>
              <a:t>Pembrolizumab</a:t>
            </a:r>
          </a:p>
          <a:p>
            <a:pPr marL="914400" lvl="1" indent="-457200">
              <a:buFont typeface="+mj-lt"/>
              <a:buAutoNum type="alphaLcPeriod"/>
            </a:pPr>
            <a:r>
              <a:rPr lang="en-US" sz="2400" dirty="0" err="1"/>
              <a:t>Axitinib</a:t>
            </a:r>
            <a:r>
              <a:rPr lang="en-US" sz="2400" dirty="0"/>
              <a:t> and pembrolizumab</a:t>
            </a:r>
          </a:p>
          <a:p>
            <a:pPr marL="914400" lvl="1" indent="-457200">
              <a:buFont typeface="+mj-lt"/>
              <a:buAutoNum type="alphaLcPeriod"/>
            </a:pPr>
            <a:r>
              <a:rPr lang="en-US" sz="2400" dirty="0"/>
              <a:t>Neither, this is disease-related</a:t>
            </a:r>
          </a:p>
        </p:txBody>
      </p:sp>
      <p:sp>
        <p:nvSpPr>
          <p:cNvPr id="12" name="Text Placeholder 11">
            <a:extLst>
              <a:ext uri="{FF2B5EF4-FFF2-40B4-BE49-F238E27FC236}">
                <a16:creationId xmlns:a16="http://schemas.microsoft.com/office/drawing/2014/main" id="{B669C889-3A75-8F62-20E2-A6C5276FDE2C}"/>
              </a:ext>
            </a:extLst>
          </p:cNvPr>
          <p:cNvSpPr>
            <a:spLocks noGrp="1"/>
          </p:cNvSpPr>
          <p:nvPr>
            <p:ph type="body" sz="quarter" idx="13"/>
          </p:nvPr>
        </p:nvSpPr>
        <p:spPr/>
        <p:txBody>
          <a:bodyPr/>
          <a:lstStyle/>
          <a:p>
            <a:r>
              <a:rPr lang="en-US"/>
              <a:t>What Would You Do?</a:t>
            </a:r>
          </a:p>
        </p:txBody>
      </p:sp>
    </p:spTree>
    <p:extLst>
      <p:ext uri="{BB962C8B-B14F-4D97-AF65-F5344CB8AC3E}">
        <p14:creationId xmlns:p14="http://schemas.microsoft.com/office/powerpoint/2010/main" val="1287341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BE0341-A339-8C4D-C10B-4761813EE08C}"/>
              </a:ext>
            </a:extLst>
          </p:cNvPr>
          <p:cNvSpPr>
            <a:spLocks noGrp="1"/>
          </p:cNvSpPr>
          <p:nvPr>
            <p:ph type="title"/>
          </p:nvPr>
        </p:nvSpPr>
        <p:spPr/>
        <p:txBody>
          <a:bodyPr/>
          <a:lstStyle/>
          <a:p>
            <a:r>
              <a:rPr lang="en-US" sz="3600" kern="0"/>
              <a:t>Case Study: Mr. DW (cont.)</a:t>
            </a:r>
            <a:endParaRPr lang="en-US"/>
          </a:p>
        </p:txBody>
      </p:sp>
      <p:sp>
        <p:nvSpPr>
          <p:cNvPr id="10" name="Content Placeholder 9">
            <a:extLst>
              <a:ext uri="{FF2B5EF4-FFF2-40B4-BE49-F238E27FC236}">
                <a16:creationId xmlns:a16="http://schemas.microsoft.com/office/drawing/2014/main" id="{DF4456D3-A653-2688-A95C-60AEDEFEF5DE}"/>
              </a:ext>
            </a:extLst>
          </p:cNvPr>
          <p:cNvSpPr>
            <a:spLocks noGrp="1"/>
          </p:cNvSpPr>
          <p:nvPr>
            <p:ph idx="1"/>
          </p:nvPr>
        </p:nvSpPr>
        <p:spPr/>
        <p:txBody>
          <a:bodyPr/>
          <a:lstStyle/>
          <a:p>
            <a:r>
              <a:rPr lang="en-US" dirty="0"/>
              <a:t>Mr. DW is a 73-year-old man receiving pembrolizumab/</a:t>
            </a:r>
            <a:r>
              <a:rPr lang="en-US" dirty="0" err="1"/>
              <a:t>axitinib</a:t>
            </a:r>
            <a:r>
              <a:rPr lang="en-US" dirty="0"/>
              <a:t> for the last 3 months. Which of these drugs is well known for a class side effect of diarrhea?</a:t>
            </a:r>
          </a:p>
          <a:p>
            <a:endParaRPr lang="en-US" sz="1600" dirty="0"/>
          </a:p>
          <a:p>
            <a:pPr marL="914400" lvl="1" indent="-457200">
              <a:buFont typeface="+mj-lt"/>
              <a:buAutoNum type="alphaLcPeriod"/>
            </a:pPr>
            <a:r>
              <a:rPr lang="en-US" sz="2400" dirty="0" err="1"/>
              <a:t>Axitinib</a:t>
            </a:r>
            <a:endParaRPr lang="en-US" sz="2400" dirty="0"/>
          </a:p>
          <a:p>
            <a:pPr marL="914400" lvl="1" indent="-457200">
              <a:buFont typeface="+mj-lt"/>
              <a:buAutoNum type="alphaLcPeriod"/>
            </a:pPr>
            <a:r>
              <a:rPr lang="en-US" sz="2400" b="1" dirty="0">
                <a:solidFill>
                  <a:schemeClr val="accent1"/>
                </a:solidFill>
              </a:rPr>
              <a:t>Pembrolizumab</a:t>
            </a:r>
          </a:p>
          <a:p>
            <a:pPr marL="914400" lvl="1" indent="-457200">
              <a:buFont typeface="+mj-lt"/>
              <a:buAutoNum type="alphaLcPeriod"/>
            </a:pPr>
            <a:r>
              <a:rPr lang="en-US" sz="2400" dirty="0" err="1"/>
              <a:t>Axitinib</a:t>
            </a:r>
            <a:r>
              <a:rPr lang="en-US" sz="2400" dirty="0"/>
              <a:t> and pembrolizumab</a:t>
            </a:r>
          </a:p>
          <a:p>
            <a:pPr marL="914400" lvl="1" indent="-457200">
              <a:buFont typeface="+mj-lt"/>
              <a:buAutoNum type="alphaLcPeriod"/>
            </a:pPr>
            <a:r>
              <a:rPr lang="en-US" sz="2400" dirty="0"/>
              <a:t>Neither, this is disease-related</a:t>
            </a:r>
          </a:p>
        </p:txBody>
      </p:sp>
      <p:sp>
        <p:nvSpPr>
          <p:cNvPr id="12" name="Text Placeholder 11">
            <a:extLst>
              <a:ext uri="{FF2B5EF4-FFF2-40B4-BE49-F238E27FC236}">
                <a16:creationId xmlns:a16="http://schemas.microsoft.com/office/drawing/2014/main" id="{B669C889-3A75-8F62-20E2-A6C5276FDE2C}"/>
              </a:ext>
            </a:extLst>
          </p:cNvPr>
          <p:cNvSpPr>
            <a:spLocks noGrp="1"/>
          </p:cNvSpPr>
          <p:nvPr>
            <p:ph type="body" sz="quarter" idx="13"/>
          </p:nvPr>
        </p:nvSpPr>
        <p:spPr/>
        <p:txBody>
          <a:bodyPr/>
          <a:lstStyle/>
          <a:p>
            <a:r>
              <a:rPr lang="en-US"/>
              <a:t>What Would You Do?</a:t>
            </a:r>
          </a:p>
        </p:txBody>
      </p:sp>
    </p:spTree>
    <p:extLst>
      <p:ext uri="{BB962C8B-B14F-4D97-AF65-F5344CB8AC3E}">
        <p14:creationId xmlns:p14="http://schemas.microsoft.com/office/powerpoint/2010/main" val="2079355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4FF8-C735-06AF-7AC0-60209580858E}"/>
              </a:ext>
            </a:extLst>
          </p:cNvPr>
          <p:cNvSpPr>
            <a:spLocks noGrp="1"/>
          </p:cNvSpPr>
          <p:nvPr>
            <p:ph type="title"/>
          </p:nvPr>
        </p:nvSpPr>
        <p:spPr>
          <a:xfrm>
            <a:off x="609600" y="233255"/>
            <a:ext cx="10972800" cy="584775"/>
          </a:xfrm>
        </p:spPr>
        <p:txBody>
          <a:bodyPr/>
          <a:lstStyle/>
          <a:p>
            <a:r>
              <a:rPr lang="en-US" sz="3200" kern="0"/>
              <a:t>Case Study: Mr. DW (cont.)</a:t>
            </a:r>
            <a:endParaRPr lang="en-US" sz="3200"/>
          </a:p>
        </p:txBody>
      </p:sp>
      <p:sp>
        <p:nvSpPr>
          <p:cNvPr id="3" name="Text Placeholder 2">
            <a:extLst>
              <a:ext uri="{FF2B5EF4-FFF2-40B4-BE49-F238E27FC236}">
                <a16:creationId xmlns:a16="http://schemas.microsoft.com/office/drawing/2014/main" id="{3D882D2F-BE1E-ECAF-708D-C0DDADD2D825}"/>
              </a:ext>
            </a:extLst>
          </p:cNvPr>
          <p:cNvSpPr>
            <a:spLocks noGrp="1"/>
          </p:cNvSpPr>
          <p:nvPr>
            <p:ph type="body" sz="quarter" idx="12"/>
          </p:nvPr>
        </p:nvSpPr>
        <p:spPr>
          <a:xfrm>
            <a:off x="193575" y="6575082"/>
            <a:ext cx="5142433" cy="153888"/>
          </a:xfrm>
        </p:spPr>
        <p:txBody>
          <a:bodyPr/>
          <a:lstStyle/>
          <a:p>
            <a:r>
              <a:rPr lang="en-US" dirty="0"/>
              <a:t>AEs = adverse events; IRAEs = immune-related adverse events; Q6W = every 6 weeks.</a:t>
            </a:r>
          </a:p>
        </p:txBody>
      </p:sp>
      <p:sp>
        <p:nvSpPr>
          <p:cNvPr id="6" name="Content Placeholder 2">
            <a:extLst>
              <a:ext uri="{FF2B5EF4-FFF2-40B4-BE49-F238E27FC236}">
                <a16:creationId xmlns:a16="http://schemas.microsoft.com/office/drawing/2014/main" id="{68C475DA-F4FA-A237-1430-BE94251A63DF}"/>
              </a:ext>
            </a:extLst>
          </p:cNvPr>
          <p:cNvSpPr>
            <a:spLocks noGrp="1"/>
          </p:cNvSpPr>
          <p:nvPr>
            <p:ph idx="1"/>
          </p:nvPr>
        </p:nvSpPr>
        <p:spPr/>
        <p:txBody>
          <a:bodyPr>
            <a:normAutofit/>
          </a:bodyPr>
          <a:lstStyle/>
          <a:p>
            <a:r>
              <a:rPr lang="en-US" dirty="0"/>
              <a:t>Pre-existing Crohn's disease</a:t>
            </a:r>
          </a:p>
          <a:p>
            <a:pPr lvl="1"/>
            <a:r>
              <a:rPr lang="en-US" sz="2400" dirty="0"/>
              <a:t>Continued multidisciplinary management with gastroenterologist</a:t>
            </a:r>
          </a:p>
          <a:p>
            <a:pPr lvl="1"/>
            <a:r>
              <a:rPr lang="en-US" sz="2400" dirty="0"/>
              <a:t>Frequency of visits per gastroenterologist</a:t>
            </a:r>
          </a:p>
          <a:p>
            <a:pPr lvl="1"/>
            <a:endParaRPr lang="en-US" sz="2400" dirty="0"/>
          </a:p>
          <a:p>
            <a:r>
              <a:rPr lang="en-US" dirty="0"/>
              <a:t>Following 12 weeks of therapy, no change in bowel function</a:t>
            </a:r>
          </a:p>
          <a:p>
            <a:pPr lvl="1"/>
            <a:r>
              <a:rPr lang="en-US" sz="2400" dirty="0"/>
              <a:t>Change frequency of pembrolizumab administration to Q6W</a:t>
            </a:r>
          </a:p>
          <a:p>
            <a:pPr lvl="1"/>
            <a:r>
              <a:rPr lang="en-US" sz="2400" dirty="0"/>
              <a:t>Continued controlled HTN</a:t>
            </a:r>
          </a:p>
        </p:txBody>
      </p:sp>
      <p:sp>
        <p:nvSpPr>
          <p:cNvPr id="4" name="Text Placeholder 3">
            <a:extLst>
              <a:ext uri="{FF2B5EF4-FFF2-40B4-BE49-F238E27FC236}">
                <a16:creationId xmlns:a16="http://schemas.microsoft.com/office/drawing/2014/main" id="{D294959B-F066-FA65-AF6E-691F1A684685}"/>
              </a:ext>
            </a:extLst>
          </p:cNvPr>
          <p:cNvSpPr>
            <a:spLocks noGrp="1"/>
          </p:cNvSpPr>
          <p:nvPr>
            <p:ph type="body" sz="quarter" idx="13"/>
          </p:nvPr>
        </p:nvSpPr>
        <p:spPr/>
        <p:txBody>
          <a:bodyPr/>
          <a:lstStyle/>
          <a:p>
            <a:r>
              <a:rPr lang="en-US" dirty="0"/>
              <a:t>How to Prevent </a:t>
            </a:r>
            <a:r>
              <a:rPr lang="en-US" sz="2800" dirty="0"/>
              <a:t>AEs and </a:t>
            </a:r>
            <a:r>
              <a:rPr lang="en-US" dirty="0"/>
              <a:t>IR</a:t>
            </a:r>
            <a:r>
              <a:rPr lang="en-US" sz="2800" dirty="0"/>
              <a:t>AEs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FAA6-B24A-CB71-E085-6E42860BD2FE}"/>
              </a:ext>
            </a:extLst>
          </p:cNvPr>
          <p:cNvSpPr>
            <a:spLocks noGrp="1"/>
          </p:cNvSpPr>
          <p:nvPr>
            <p:ph type="title"/>
          </p:nvPr>
        </p:nvSpPr>
        <p:spPr/>
        <p:txBody>
          <a:bodyPr/>
          <a:lstStyle/>
          <a:p>
            <a:pPr>
              <a:defRPr/>
            </a:pPr>
            <a:r>
              <a:rPr lang="en-US" kern="0"/>
              <a:t>Case Study: Mr. DW (cont.)</a:t>
            </a:r>
            <a:endParaRPr lang="en-US"/>
          </a:p>
        </p:txBody>
      </p:sp>
      <p:sp>
        <p:nvSpPr>
          <p:cNvPr id="5" name="Text Placeholder 4">
            <a:extLst>
              <a:ext uri="{FF2B5EF4-FFF2-40B4-BE49-F238E27FC236}">
                <a16:creationId xmlns:a16="http://schemas.microsoft.com/office/drawing/2014/main" id="{7840B3A3-E4F0-1E87-EB89-A1D2DCD45F47}"/>
              </a:ext>
            </a:extLst>
          </p:cNvPr>
          <p:cNvSpPr>
            <a:spLocks noGrp="1"/>
          </p:cNvSpPr>
          <p:nvPr>
            <p:ph type="body" sz="quarter" idx="12"/>
          </p:nvPr>
        </p:nvSpPr>
        <p:spPr>
          <a:xfrm>
            <a:off x="193575" y="6575082"/>
            <a:ext cx="2473434" cy="153888"/>
          </a:xfrm>
        </p:spPr>
        <p:txBody>
          <a:bodyPr/>
          <a:lstStyle/>
          <a:p>
            <a:r>
              <a:rPr lang="en-US" dirty="0" err="1"/>
              <a:t>Grávelos</a:t>
            </a:r>
            <a:r>
              <a:rPr lang="en-US" dirty="0"/>
              <a:t> et al, 2018; Thomas et al, 2022</a:t>
            </a:r>
            <a:r>
              <a:rPr lang="en-US" sz="1000" dirty="0">
                <a:effectLst/>
                <a:latin typeface="News Gothic MT" panose="020B0503020103020203" pitchFamily="34" charset="0"/>
                <a:ea typeface="Calibri" panose="020F0502020204030204" pitchFamily="34" charset="0"/>
                <a:cs typeface="Arial" panose="020B0604020202020204" pitchFamily="34" charset="0"/>
              </a:rPr>
              <a:t>.</a:t>
            </a:r>
            <a:endParaRPr lang="en-US" sz="1000" dirty="0">
              <a:effectLst/>
              <a:latin typeface="News Gothic MT" panose="020B0503020103020203"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CFE92507-7B8E-9A17-A86B-FCF7638DD293}"/>
              </a:ext>
            </a:extLst>
          </p:cNvPr>
          <p:cNvSpPr>
            <a:spLocks noGrp="1"/>
          </p:cNvSpPr>
          <p:nvPr>
            <p:ph idx="1"/>
          </p:nvPr>
        </p:nvSpPr>
        <p:spPr>
          <a:xfrm>
            <a:off x="680244" y="1489101"/>
            <a:ext cx="8433357" cy="4373563"/>
          </a:xfrm>
        </p:spPr>
        <p:txBody>
          <a:bodyPr>
            <a:noAutofit/>
          </a:bodyPr>
          <a:lstStyle/>
          <a:p>
            <a:pPr>
              <a:defRPr/>
            </a:pPr>
            <a:r>
              <a:rPr lang="en-US" sz="2400" kern="0" dirty="0"/>
              <a:t>Rash</a:t>
            </a:r>
          </a:p>
          <a:p>
            <a:pPr lvl="1">
              <a:defRPr/>
            </a:pPr>
            <a:r>
              <a:rPr lang="en-US" sz="2100" kern="0" dirty="0"/>
              <a:t>Patient has been on Q6W pembro for 18 weeks </a:t>
            </a:r>
          </a:p>
          <a:p>
            <a:pPr lvl="1">
              <a:defRPr/>
            </a:pPr>
            <a:r>
              <a:rPr lang="en-US" sz="2100" kern="0" dirty="0"/>
              <a:t>Patient calls with new onset of rash</a:t>
            </a:r>
          </a:p>
          <a:p>
            <a:pPr lvl="1">
              <a:defRPr/>
            </a:pPr>
            <a:r>
              <a:rPr lang="en-US" sz="2100" kern="0" dirty="0"/>
              <a:t>Patient seen in clinic</a:t>
            </a:r>
          </a:p>
          <a:p>
            <a:pPr lvl="1">
              <a:defRPr/>
            </a:pPr>
            <a:endParaRPr lang="en-US" sz="400" kern="0" dirty="0"/>
          </a:p>
          <a:p>
            <a:pPr>
              <a:defRPr/>
            </a:pPr>
            <a:r>
              <a:rPr lang="en-US" sz="2400" kern="0" dirty="0"/>
              <a:t>Assessment</a:t>
            </a:r>
          </a:p>
          <a:p>
            <a:pPr lvl="1">
              <a:defRPr/>
            </a:pPr>
            <a:r>
              <a:rPr lang="en-US" sz="2100" kern="0" dirty="0"/>
              <a:t>Symptoms</a:t>
            </a:r>
          </a:p>
          <a:p>
            <a:pPr lvl="1">
              <a:defRPr/>
            </a:pPr>
            <a:r>
              <a:rPr lang="en-US" sz="2100" kern="0" dirty="0"/>
              <a:t>Patient interventions</a:t>
            </a:r>
          </a:p>
          <a:p>
            <a:pPr lvl="1">
              <a:defRPr/>
            </a:pPr>
            <a:endParaRPr lang="en-US" sz="400" kern="0" dirty="0"/>
          </a:p>
          <a:p>
            <a:pPr>
              <a:defRPr/>
            </a:pPr>
            <a:r>
              <a:rPr lang="en-US" sz="2400" kern="0" dirty="0"/>
              <a:t>Management</a:t>
            </a:r>
          </a:p>
          <a:p>
            <a:pPr lvl="1">
              <a:defRPr/>
            </a:pPr>
            <a:r>
              <a:rPr lang="en-US" sz="2100" kern="0" dirty="0"/>
              <a:t>Consider both </a:t>
            </a:r>
            <a:r>
              <a:rPr lang="en-US" sz="2100" dirty="0" err="1"/>
              <a:t>a</a:t>
            </a:r>
            <a:r>
              <a:rPr lang="en-US" sz="2100" kern="0" dirty="0" err="1"/>
              <a:t>xitinib</a:t>
            </a:r>
            <a:r>
              <a:rPr lang="en-US" sz="2100" kern="0" dirty="0"/>
              <a:t> and pembrolizumab</a:t>
            </a:r>
          </a:p>
          <a:p>
            <a:pPr lvl="1">
              <a:defRPr/>
            </a:pPr>
            <a:r>
              <a:rPr lang="en-US" sz="2100" kern="0" dirty="0"/>
              <a:t>Hold </a:t>
            </a:r>
            <a:r>
              <a:rPr lang="en-US" sz="2100" dirty="0" err="1"/>
              <a:t>a</a:t>
            </a:r>
            <a:r>
              <a:rPr lang="en-US" sz="2100" kern="0" dirty="0" err="1"/>
              <a:t>xitinib</a:t>
            </a:r>
            <a:r>
              <a:rPr lang="en-US" sz="2100" kern="0" dirty="0"/>
              <a:t> and pembrolizumab</a:t>
            </a:r>
          </a:p>
          <a:p>
            <a:pPr lvl="1">
              <a:defRPr/>
            </a:pPr>
            <a:r>
              <a:rPr lang="en-US" sz="2100" kern="0" dirty="0"/>
              <a:t>Consider topical, systemic steroids if no improvement </a:t>
            </a:r>
            <a:br>
              <a:rPr lang="en-US" sz="2100" kern="0" dirty="0"/>
            </a:br>
            <a:r>
              <a:rPr lang="en-US" sz="2100" kern="0" dirty="0"/>
              <a:t>with topical steroid cream, and/or oral antipruritic</a:t>
            </a:r>
          </a:p>
          <a:p>
            <a:pPr lvl="1">
              <a:defRPr/>
            </a:pPr>
            <a:r>
              <a:rPr lang="en-US" sz="2100" kern="0" dirty="0"/>
              <a:t>Dermatology consult (biopsy) </a:t>
            </a:r>
          </a:p>
          <a:p>
            <a:pPr lvl="1">
              <a:defRPr/>
            </a:pPr>
            <a:r>
              <a:rPr lang="en-US" sz="2100" kern="0" dirty="0"/>
              <a:t>Anticancer regimen management</a:t>
            </a:r>
          </a:p>
        </p:txBody>
      </p:sp>
      <p:sp>
        <p:nvSpPr>
          <p:cNvPr id="6" name="Text Placeholder 5">
            <a:extLst>
              <a:ext uri="{FF2B5EF4-FFF2-40B4-BE49-F238E27FC236}">
                <a16:creationId xmlns:a16="http://schemas.microsoft.com/office/drawing/2014/main" id="{7FC82690-537A-DC11-5B7F-F0AD405E6E6D}"/>
              </a:ext>
            </a:extLst>
          </p:cNvPr>
          <p:cNvSpPr>
            <a:spLocks noGrp="1"/>
          </p:cNvSpPr>
          <p:nvPr>
            <p:ph type="body" sz="quarter" idx="13"/>
          </p:nvPr>
        </p:nvSpPr>
        <p:spPr/>
        <p:txBody>
          <a:bodyPr/>
          <a:lstStyle/>
          <a:p>
            <a:r>
              <a:rPr lang="en-US"/>
              <a:t>Mr. DW Develops Rash</a:t>
            </a:r>
          </a:p>
        </p:txBody>
      </p:sp>
      <p:sp>
        <p:nvSpPr>
          <p:cNvPr id="62469" name="TextBox 8">
            <a:extLst>
              <a:ext uri="{FF2B5EF4-FFF2-40B4-BE49-F238E27FC236}">
                <a16:creationId xmlns:a16="http://schemas.microsoft.com/office/drawing/2014/main" id="{5678E2F2-4887-71FF-C07A-F123A5A4922C}"/>
              </a:ext>
            </a:extLst>
          </p:cNvPr>
          <p:cNvSpPr txBox="1">
            <a:spLocks noChangeArrowheads="1"/>
          </p:cNvSpPr>
          <p:nvPr/>
        </p:nvSpPr>
        <p:spPr bwMode="auto">
          <a:xfrm>
            <a:off x="7887154" y="3066450"/>
            <a:ext cx="4248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US" altLang="en-US" sz="1600" dirty="0">
                <a:latin typeface="News Gothic MT" panose="020B0503020103020203" pitchFamily="34" charset="0"/>
              </a:rPr>
              <a:t>VEGF inhibitor (sunitinib)–associated rash</a:t>
            </a:r>
          </a:p>
        </p:txBody>
      </p:sp>
      <p:sp>
        <p:nvSpPr>
          <p:cNvPr id="62471" name="TextBox 10">
            <a:extLst>
              <a:ext uri="{FF2B5EF4-FFF2-40B4-BE49-F238E27FC236}">
                <a16:creationId xmlns:a16="http://schemas.microsoft.com/office/drawing/2014/main" id="{29514340-E569-1093-D0B5-4ED3BB903C73}"/>
              </a:ext>
            </a:extLst>
          </p:cNvPr>
          <p:cNvSpPr txBox="1">
            <a:spLocks noChangeArrowheads="1"/>
          </p:cNvSpPr>
          <p:nvPr/>
        </p:nvSpPr>
        <p:spPr bwMode="auto">
          <a:xfrm>
            <a:off x="8134390" y="5569872"/>
            <a:ext cx="3753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US" altLang="en-US" sz="1600" dirty="0">
                <a:latin typeface="News Gothic MT" panose="020B0503020103020203" pitchFamily="34" charset="0"/>
              </a:rPr>
              <a:t>ICI (pembrolizumab)–associated rash</a:t>
            </a:r>
          </a:p>
        </p:txBody>
      </p:sp>
      <p:pic>
        <p:nvPicPr>
          <p:cNvPr id="1026" name="Picture 2" descr="Fig. 2">
            <a:extLst>
              <a:ext uri="{FF2B5EF4-FFF2-40B4-BE49-F238E27FC236}">
                <a16:creationId xmlns:a16="http://schemas.microsoft.com/office/drawing/2014/main" id="{DE3B605B-636A-1E13-2781-48A1067BE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55" t="50000" r="4442"/>
          <a:stretch/>
        </p:blipFill>
        <p:spPr bwMode="auto">
          <a:xfrm>
            <a:off x="8796870" y="1228905"/>
            <a:ext cx="2431729" cy="1837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E12D64-3D10-C05A-FB60-DBE951BEA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3601" y="3450766"/>
            <a:ext cx="1795255" cy="202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59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65B0-62A7-5B94-1771-38EC058108E5}"/>
              </a:ext>
            </a:extLst>
          </p:cNvPr>
          <p:cNvSpPr>
            <a:spLocks noGrp="1"/>
          </p:cNvSpPr>
          <p:nvPr>
            <p:ph type="title"/>
          </p:nvPr>
        </p:nvSpPr>
        <p:spPr/>
        <p:txBody>
          <a:bodyPr/>
          <a:lstStyle/>
          <a:p>
            <a:r>
              <a:rPr lang="en-US" sz="3600" kern="0"/>
              <a:t>Case Study: Mr. DW (cont.)</a:t>
            </a:r>
            <a:endParaRPr lang="en-US"/>
          </a:p>
        </p:txBody>
      </p:sp>
      <p:sp>
        <p:nvSpPr>
          <p:cNvPr id="5" name="Text Placeholder 4">
            <a:extLst>
              <a:ext uri="{FF2B5EF4-FFF2-40B4-BE49-F238E27FC236}">
                <a16:creationId xmlns:a16="http://schemas.microsoft.com/office/drawing/2014/main" id="{11BD13F0-F8A8-CEBE-1FFD-89601C9DF75F}"/>
              </a:ext>
            </a:extLst>
          </p:cNvPr>
          <p:cNvSpPr>
            <a:spLocks noGrp="1"/>
          </p:cNvSpPr>
          <p:nvPr>
            <p:ph type="body" sz="quarter" idx="12"/>
          </p:nvPr>
        </p:nvSpPr>
        <p:spPr>
          <a:xfrm>
            <a:off x="193575" y="6575082"/>
            <a:ext cx="1062791" cy="153888"/>
          </a:xfrm>
        </p:spPr>
        <p:txBody>
          <a:bodyPr/>
          <a:lstStyle/>
          <a:p>
            <a:r>
              <a:rPr lang="en-US"/>
              <a:t>Kalisz et al, 2019.</a:t>
            </a:r>
            <a:endParaRPr lang="en-US" sz="1000">
              <a:effectLst/>
              <a:latin typeface="News Gothic MT" panose="020B0503020103020203" pitchFamily="34" charset="0"/>
              <a:ea typeface="Calibri" panose="020F0502020204030204" pitchFamily="34" charset="0"/>
            </a:endParaRPr>
          </a:p>
        </p:txBody>
      </p:sp>
      <p:sp>
        <p:nvSpPr>
          <p:cNvPr id="4" name="Content Placeholder 3">
            <a:extLst>
              <a:ext uri="{FF2B5EF4-FFF2-40B4-BE49-F238E27FC236}">
                <a16:creationId xmlns:a16="http://schemas.microsoft.com/office/drawing/2014/main" id="{B4F70DB8-DA24-7733-4C53-DEC3A8C84937}"/>
              </a:ext>
            </a:extLst>
          </p:cNvPr>
          <p:cNvSpPr>
            <a:spLocks noGrp="1"/>
          </p:cNvSpPr>
          <p:nvPr>
            <p:ph idx="1"/>
          </p:nvPr>
        </p:nvSpPr>
        <p:spPr/>
        <p:txBody>
          <a:bodyPr/>
          <a:lstStyle/>
          <a:p>
            <a:r>
              <a:rPr lang="en-US"/>
              <a:t>After 9 months, he develops shortness of breath on exertion</a:t>
            </a:r>
          </a:p>
          <a:p>
            <a:endParaRPr lang="en-US" sz="1800"/>
          </a:p>
          <a:p>
            <a:r>
              <a:rPr lang="en-US"/>
              <a:t>New ground-glass opacities on imaging</a:t>
            </a:r>
          </a:p>
        </p:txBody>
      </p:sp>
      <p:sp>
        <p:nvSpPr>
          <p:cNvPr id="7" name="Text Placeholder 6">
            <a:extLst>
              <a:ext uri="{FF2B5EF4-FFF2-40B4-BE49-F238E27FC236}">
                <a16:creationId xmlns:a16="http://schemas.microsoft.com/office/drawing/2014/main" id="{933AC5F6-FBD0-E9AA-3E77-C99F11EFD566}"/>
              </a:ext>
            </a:extLst>
          </p:cNvPr>
          <p:cNvSpPr>
            <a:spLocks noGrp="1"/>
          </p:cNvSpPr>
          <p:nvPr>
            <p:ph type="body" sz="quarter" idx="13"/>
          </p:nvPr>
        </p:nvSpPr>
        <p:spPr/>
        <p:txBody>
          <a:bodyPr/>
          <a:lstStyle/>
          <a:p>
            <a:r>
              <a:rPr lang="en-US"/>
              <a:t>Mr. DW Develops Interstitial Lung Disease (ILD)</a:t>
            </a:r>
          </a:p>
        </p:txBody>
      </p:sp>
      <p:pic>
        <p:nvPicPr>
          <p:cNvPr id="2050" name="Picture 2" descr="Figure 3a.">
            <a:extLst>
              <a:ext uri="{FF2B5EF4-FFF2-40B4-BE49-F238E27FC236}">
                <a16:creationId xmlns:a16="http://schemas.microsoft.com/office/drawing/2014/main" id="{9609F9CC-A449-314A-EC5E-799C6F84A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704" y="3190462"/>
            <a:ext cx="3781423" cy="2693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3b.">
            <a:extLst>
              <a:ext uri="{FF2B5EF4-FFF2-40B4-BE49-F238E27FC236}">
                <a16:creationId xmlns:a16="http://schemas.microsoft.com/office/drawing/2014/main" id="{B9D8214B-B1F2-8340-31A9-C98B064AC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222" y="3190461"/>
            <a:ext cx="3781422" cy="269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05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8B36C-0271-2FC4-CF82-59E77FE08835}"/>
              </a:ext>
            </a:extLst>
          </p:cNvPr>
          <p:cNvSpPr>
            <a:spLocks noGrp="1"/>
          </p:cNvSpPr>
          <p:nvPr>
            <p:ph type="title"/>
          </p:nvPr>
        </p:nvSpPr>
        <p:spPr/>
        <p:txBody>
          <a:bodyPr/>
          <a:lstStyle/>
          <a:p>
            <a:r>
              <a:rPr lang="en-US" sz="3600"/>
              <a:t>Disclosures</a:t>
            </a:r>
          </a:p>
        </p:txBody>
      </p:sp>
      <p:sp>
        <p:nvSpPr>
          <p:cNvPr id="6" name="Content Placeholder 5">
            <a:extLst>
              <a:ext uri="{FF2B5EF4-FFF2-40B4-BE49-F238E27FC236}">
                <a16:creationId xmlns:a16="http://schemas.microsoft.com/office/drawing/2014/main" id="{830A1D73-97DB-0423-2FFF-3F0613BBBDC8}"/>
              </a:ext>
            </a:extLst>
          </p:cNvPr>
          <p:cNvSpPr>
            <a:spLocks noGrp="1"/>
          </p:cNvSpPr>
          <p:nvPr>
            <p:ph idx="1"/>
          </p:nvPr>
        </p:nvSpPr>
        <p:spPr/>
        <p:txBody>
          <a:bodyPr>
            <a:normAutofit/>
          </a:bodyPr>
          <a:lstStyle/>
          <a:p>
            <a:r>
              <a:rPr lang="en-US">
                <a:effectLst/>
                <a:latin typeface="News Gothic MT" panose="020B0503020103020203" pitchFamily="34" charset="0"/>
                <a:ea typeface="Calibri" panose="020F0502020204030204" pitchFamily="34" charset="0"/>
                <a:cs typeface="Arial" panose="020B0604020202020204" pitchFamily="34" charset="0"/>
              </a:rPr>
              <a:t>Nazy Zomorodian, NP, RNC, MSN, CUNP, CCRC,</a:t>
            </a:r>
            <a:r>
              <a:rPr lang="en-US">
                <a:latin typeface="News Gothic MT" panose="020B0503020103020203" pitchFamily="34" charset="0"/>
                <a:ea typeface="Calibri" panose="020F0502020204030204" pitchFamily="34" charset="0"/>
                <a:cs typeface="Arial" panose="020B0604020202020204" pitchFamily="34" charset="0"/>
              </a:rPr>
              <a:t> </a:t>
            </a:r>
            <a:r>
              <a:rPr lang="en-US"/>
              <a:t>has no relevant financial relationships to disclose </a:t>
            </a:r>
          </a:p>
          <a:p>
            <a:endParaRPr lang="en-US"/>
          </a:p>
          <a:p>
            <a:r>
              <a:rPr lang="en-US"/>
              <a:t>i3 Health has mitigated all relevant financial relationships</a:t>
            </a:r>
          </a:p>
        </p:txBody>
      </p:sp>
    </p:spTree>
    <p:extLst>
      <p:ext uri="{BB962C8B-B14F-4D97-AF65-F5344CB8AC3E}">
        <p14:creationId xmlns:p14="http://schemas.microsoft.com/office/powerpoint/2010/main" val="88998497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A29F-C0FB-6968-9DBD-2ECB9B99F689}"/>
              </a:ext>
            </a:extLst>
          </p:cNvPr>
          <p:cNvSpPr>
            <a:spLocks noGrp="1"/>
          </p:cNvSpPr>
          <p:nvPr>
            <p:ph type="title"/>
          </p:nvPr>
        </p:nvSpPr>
        <p:spPr/>
        <p:txBody>
          <a:bodyPr/>
          <a:lstStyle/>
          <a:p>
            <a:r>
              <a:rPr lang="en-US"/>
              <a:t>Case: Mr. DW (cont.)</a:t>
            </a:r>
          </a:p>
        </p:txBody>
      </p:sp>
      <p:sp>
        <p:nvSpPr>
          <p:cNvPr id="4" name="Content Placeholder 3">
            <a:extLst>
              <a:ext uri="{FF2B5EF4-FFF2-40B4-BE49-F238E27FC236}">
                <a16:creationId xmlns:a16="http://schemas.microsoft.com/office/drawing/2014/main" id="{182946F6-197B-DDC2-EC63-B90EC336AC52}"/>
              </a:ext>
            </a:extLst>
          </p:cNvPr>
          <p:cNvSpPr>
            <a:spLocks noGrp="1"/>
          </p:cNvSpPr>
          <p:nvPr>
            <p:ph idx="1"/>
          </p:nvPr>
        </p:nvSpPr>
        <p:spPr>
          <a:xfrm>
            <a:off x="609600" y="1604926"/>
            <a:ext cx="10972800" cy="4373563"/>
          </a:xfrm>
        </p:spPr>
        <p:txBody>
          <a:bodyPr>
            <a:normAutofit/>
          </a:bodyPr>
          <a:lstStyle/>
          <a:p>
            <a:r>
              <a:rPr lang="en-US" dirty="0"/>
              <a:t>Mr. DW is a 73-year-old man with pneumonitis. He has shortness of breath and mild cough. He’s been on pembrolizumab + </a:t>
            </a:r>
            <a:r>
              <a:rPr lang="en-US" dirty="0" err="1"/>
              <a:t>axitinib</a:t>
            </a:r>
            <a:r>
              <a:rPr lang="en-US" dirty="0"/>
              <a:t> for the last 9 months. What is the course of action for this AE?</a:t>
            </a:r>
          </a:p>
          <a:p>
            <a:endParaRPr lang="en-US" dirty="0"/>
          </a:p>
          <a:p>
            <a:pPr marL="971550" lvl="1" indent="-514350">
              <a:buFont typeface="+mj-lt"/>
              <a:buAutoNum type="alphaLcPeriod"/>
            </a:pPr>
            <a:r>
              <a:rPr lang="en-US" sz="2600" dirty="0"/>
              <a:t>Hold </a:t>
            </a:r>
            <a:r>
              <a:rPr lang="en-US" sz="2600" dirty="0" err="1"/>
              <a:t>axitinib</a:t>
            </a:r>
            <a:r>
              <a:rPr lang="en-US" sz="2600" dirty="0"/>
              <a:t> and continue pembrolizumab</a:t>
            </a:r>
          </a:p>
          <a:p>
            <a:pPr marL="971550" lvl="1" indent="-514350">
              <a:buFont typeface="+mj-lt"/>
              <a:buAutoNum type="alphaLcPeriod"/>
            </a:pPr>
            <a:r>
              <a:rPr lang="en-US" sz="2600" dirty="0"/>
              <a:t>Hold pembrolizumab and continue </a:t>
            </a:r>
            <a:r>
              <a:rPr lang="en-US" sz="2600" dirty="0" err="1"/>
              <a:t>axitinib</a:t>
            </a:r>
            <a:endParaRPr lang="en-US" sz="2600" dirty="0"/>
          </a:p>
          <a:p>
            <a:pPr marL="971550" lvl="1" indent="-514350">
              <a:buFont typeface="+mj-lt"/>
              <a:buAutoNum type="alphaLcPeriod"/>
            </a:pPr>
            <a:r>
              <a:rPr lang="en-US" sz="2600" dirty="0"/>
              <a:t>Hold pembrolizumab and </a:t>
            </a:r>
            <a:r>
              <a:rPr lang="en-US" sz="2600" dirty="0" err="1"/>
              <a:t>axitinib</a:t>
            </a:r>
            <a:endParaRPr lang="en-US" sz="2600" dirty="0"/>
          </a:p>
          <a:p>
            <a:pPr marL="971550" lvl="1" indent="-514350">
              <a:buFont typeface="+mj-lt"/>
              <a:buAutoNum type="alphaLcPeriod"/>
            </a:pPr>
            <a:r>
              <a:rPr lang="en-US" sz="2600" dirty="0"/>
              <a:t>Hold pembrolizumab and </a:t>
            </a:r>
            <a:r>
              <a:rPr lang="en-US" sz="2600" dirty="0" err="1"/>
              <a:t>axitinib</a:t>
            </a:r>
            <a:r>
              <a:rPr lang="en-US" sz="2600" dirty="0"/>
              <a:t> and start corticosteroids until resolution of pneumonitis</a:t>
            </a:r>
          </a:p>
          <a:p>
            <a:pPr marL="971550" lvl="1" indent="-514350">
              <a:buFont typeface="+mj-lt"/>
              <a:buAutoNum type="alphaLcPeriod"/>
            </a:pPr>
            <a:r>
              <a:rPr lang="en-US" sz="2600" dirty="0"/>
              <a:t>Continue both drugs. It will resolve by itself</a:t>
            </a:r>
          </a:p>
        </p:txBody>
      </p:sp>
      <p:sp>
        <p:nvSpPr>
          <p:cNvPr id="5" name="Text Placeholder 4">
            <a:extLst>
              <a:ext uri="{FF2B5EF4-FFF2-40B4-BE49-F238E27FC236}">
                <a16:creationId xmlns:a16="http://schemas.microsoft.com/office/drawing/2014/main" id="{A5A20E82-0593-926A-8710-644F10D9E362}"/>
              </a:ext>
            </a:extLst>
          </p:cNvPr>
          <p:cNvSpPr>
            <a:spLocks noGrp="1"/>
          </p:cNvSpPr>
          <p:nvPr>
            <p:ph type="body" sz="quarter" idx="13"/>
          </p:nvPr>
        </p:nvSpPr>
        <p:spPr/>
        <p:txBody>
          <a:bodyPr/>
          <a:lstStyle/>
          <a:p>
            <a:r>
              <a:rPr lang="en-US"/>
              <a:t>What Would You Do?</a:t>
            </a:r>
          </a:p>
        </p:txBody>
      </p:sp>
    </p:spTree>
    <p:extLst>
      <p:ext uri="{BB962C8B-B14F-4D97-AF65-F5344CB8AC3E}">
        <p14:creationId xmlns:p14="http://schemas.microsoft.com/office/powerpoint/2010/main" val="3293776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A29F-C0FB-6968-9DBD-2ECB9B99F689}"/>
              </a:ext>
            </a:extLst>
          </p:cNvPr>
          <p:cNvSpPr>
            <a:spLocks noGrp="1"/>
          </p:cNvSpPr>
          <p:nvPr>
            <p:ph type="title"/>
          </p:nvPr>
        </p:nvSpPr>
        <p:spPr/>
        <p:txBody>
          <a:bodyPr/>
          <a:lstStyle/>
          <a:p>
            <a:r>
              <a:rPr lang="en-US"/>
              <a:t>Case: Mr. DW (cont.)</a:t>
            </a:r>
          </a:p>
        </p:txBody>
      </p:sp>
      <p:sp>
        <p:nvSpPr>
          <p:cNvPr id="4" name="Content Placeholder 3">
            <a:extLst>
              <a:ext uri="{FF2B5EF4-FFF2-40B4-BE49-F238E27FC236}">
                <a16:creationId xmlns:a16="http://schemas.microsoft.com/office/drawing/2014/main" id="{182946F6-197B-DDC2-EC63-B90EC336AC52}"/>
              </a:ext>
            </a:extLst>
          </p:cNvPr>
          <p:cNvSpPr>
            <a:spLocks noGrp="1"/>
          </p:cNvSpPr>
          <p:nvPr>
            <p:ph idx="1"/>
          </p:nvPr>
        </p:nvSpPr>
        <p:spPr/>
        <p:txBody>
          <a:bodyPr>
            <a:normAutofit/>
          </a:bodyPr>
          <a:lstStyle/>
          <a:p>
            <a:r>
              <a:rPr lang="en-US" dirty="0"/>
              <a:t>Mr. DW is a 73-year-old man with pneumonitis. He has shortness of breath and mild cough. He’s been on pembrolizumab + </a:t>
            </a:r>
            <a:r>
              <a:rPr lang="en-US" dirty="0" err="1"/>
              <a:t>axitinib</a:t>
            </a:r>
            <a:r>
              <a:rPr lang="en-US" dirty="0"/>
              <a:t> for the last 9 months. What is the course of action for this AE?</a:t>
            </a:r>
          </a:p>
          <a:p>
            <a:endParaRPr lang="en-US" dirty="0"/>
          </a:p>
          <a:p>
            <a:pPr marL="971550" lvl="1" indent="-514350">
              <a:buFont typeface="+mj-lt"/>
              <a:buAutoNum type="alphaLcPeriod"/>
            </a:pPr>
            <a:r>
              <a:rPr lang="en-US" sz="2600" dirty="0"/>
              <a:t>Hold </a:t>
            </a:r>
            <a:r>
              <a:rPr lang="en-US" sz="2600" dirty="0" err="1"/>
              <a:t>axitinib</a:t>
            </a:r>
            <a:r>
              <a:rPr lang="en-US" sz="2600" dirty="0"/>
              <a:t> and continue pembrolizumab</a:t>
            </a:r>
          </a:p>
          <a:p>
            <a:pPr marL="971550" lvl="1" indent="-514350">
              <a:buFont typeface="+mj-lt"/>
              <a:buAutoNum type="alphaLcPeriod"/>
            </a:pPr>
            <a:r>
              <a:rPr lang="en-US" sz="2600" dirty="0"/>
              <a:t>Hold pembrolizumab and continue </a:t>
            </a:r>
            <a:r>
              <a:rPr lang="en-US" sz="2600" dirty="0" err="1"/>
              <a:t>axitinib</a:t>
            </a:r>
            <a:endParaRPr lang="en-US" sz="2600" dirty="0"/>
          </a:p>
          <a:p>
            <a:pPr marL="971550" lvl="1" indent="-514350">
              <a:buFont typeface="+mj-lt"/>
              <a:buAutoNum type="alphaLcPeriod"/>
            </a:pPr>
            <a:r>
              <a:rPr lang="en-US" sz="2600" dirty="0"/>
              <a:t>Hold pembrolizumab and </a:t>
            </a:r>
            <a:r>
              <a:rPr lang="en-US" sz="2600" dirty="0" err="1"/>
              <a:t>axitinib</a:t>
            </a:r>
            <a:endParaRPr lang="en-US" sz="2600" dirty="0"/>
          </a:p>
          <a:p>
            <a:pPr marL="971550" lvl="1" indent="-514350">
              <a:buFont typeface="+mj-lt"/>
              <a:buAutoNum type="alphaLcPeriod"/>
            </a:pPr>
            <a:r>
              <a:rPr lang="en-US" sz="2600" b="1" dirty="0">
                <a:solidFill>
                  <a:schemeClr val="accent1"/>
                </a:solidFill>
              </a:rPr>
              <a:t>Hold pembrolizumab and </a:t>
            </a:r>
            <a:r>
              <a:rPr lang="en-US" sz="2600" b="1" dirty="0" err="1">
                <a:solidFill>
                  <a:schemeClr val="accent1"/>
                </a:solidFill>
              </a:rPr>
              <a:t>axitinib</a:t>
            </a:r>
            <a:r>
              <a:rPr lang="en-US" sz="2600" b="1" dirty="0">
                <a:solidFill>
                  <a:schemeClr val="accent1"/>
                </a:solidFill>
              </a:rPr>
              <a:t> and start corticosteroids until resolution of pneumonitis</a:t>
            </a:r>
          </a:p>
          <a:p>
            <a:pPr marL="971550" lvl="1" indent="-514350">
              <a:buFont typeface="+mj-lt"/>
              <a:buAutoNum type="alphaLcPeriod"/>
            </a:pPr>
            <a:r>
              <a:rPr lang="en-US" sz="2600" dirty="0"/>
              <a:t>Continue both drugs. It will resolve by itself</a:t>
            </a:r>
          </a:p>
        </p:txBody>
      </p:sp>
      <p:sp>
        <p:nvSpPr>
          <p:cNvPr id="5" name="Text Placeholder 4">
            <a:extLst>
              <a:ext uri="{FF2B5EF4-FFF2-40B4-BE49-F238E27FC236}">
                <a16:creationId xmlns:a16="http://schemas.microsoft.com/office/drawing/2014/main" id="{A5A20E82-0593-926A-8710-644F10D9E362}"/>
              </a:ext>
            </a:extLst>
          </p:cNvPr>
          <p:cNvSpPr>
            <a:spLocks noGrp="1"/>
          </p:cNvSpPr>
          <p:nvPr>
            <p:ph type="body" sz="quarter" idx="13"/>
          </p:nvPr>
        </p:nvSpPr>
        <p:spPr/>
        <p:txBody>
          <a:bodyPr/>
          <a:lstStyle/>
          <a:p>
            <a:r>
              <a:rPr lang="en-US"/>
              <a:t>What Would You Do?</a:t>
            </a:r>
          </a:p>
        </p:txBody>
      </p:sp>
    </p:spTree>
    <p:extLst>
      <p:ext uri="{BB962C8B-B14F-4D97-AF65-F5344CB8AC3E}">
        <p14:creationId xmlns:p14="http://schemas.microsoft.com/office/powerpoint/2010/main" val="1035731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FDBEB68-795A-3EED-F18D-630F42ADD0B7}"/>
              </a:ext>
            </a:extLst>
          </p:cNvPr>
          <p:cNvSpPr>
            <a:spLocks noGrp="1" noChangeArrowheads="1"/>
          </p:cNvSpPr>
          <p:nvPr>
            <p:ph type="title"/>
          </p:nvPr>
        </p:nvSpPr>
        <p:spPr/>
        <p:txBody>
          <a:bodyPr/>
          <a:lstStyle/>
          <a:p>
            <a:r>
              <a:rPr lang="en-US"/>
              <a:t>Interstitial Lung Disease</a:t>
            </a:r>
          </a:p>
        </p:txBody>
      </p:sp>
      <p:sp>
        <p:nvSpPr>
          <p:cNvPr id="7" name="Text Placeholder 6">
            <a:extLst>
              <a:ext uri="{FF2B5EF4-FFF2-40B4-BE49-F238E27FC236}">
                <a16:creationId xmlns:a16="http://schemas.microsoft.com/office/drawing/2014/main" id="{D37EB2F3-4CC4-243A-58D9-0DB611603A5A}"/>
              </a:ext>
            </a:extLst>
          </p:cNvPr>
          <p:cNvSpPr>
            <a:spLocks noGrp="1"/>
          </p:cNvSpPr>
          <p:nvPr>
            <p:ph type="body" sz="quarter" idx="12"/>
          </p:nvPr>
        </p:nvSpPr>
        <p:spPr>
          <a:xfrm>
            <a:off x="193575" y="6575082"/>
            <a:ext cx="2115964" cy="153888"/>
          </a:xfrm>
        </p:spPr>
        <p:txBody>
          <a:bodyPr/>
          <a:lstStyle/>
          <a:p>
            <a:r>
              <a:rPr lang="en-US"/>
              <a:t>Rini et al, 2019; Leucht et al, 2022.</a:t>
            </a:r>
          </a:p>
        </p:txBody>
      </p:sp>
      <p:sp>
        <p:nvSpPr>
          <p:cNvPr id="6" name="Content Placeholder 5">
            <a:extLst>
              <a:ext uri="{FF2B5EF4-FFF2-40B4-BE49-F238E27FC236}">
                <a16:creationId xmlns:a16="http://schemas.microsoft.com/office/drawing/2014/main" id="{3C11A9DA-A2B7-6BA8-C3C0-4EB3DE969BCD}"/>
              </a:ext>
            </a:extLst>
          </p:cNvPr>
          <p:cNvSpPr>
            <a:spLocks noGrp="1"/>
          </p:cNvSpPr>
          <p:nvPr>
            <p:ph idx="1"/>
          </p:nvPr>
        </p:nvSpPr>
        <p:spPr/>
        <p:txBody>
          <a:bodyPr>
            <a:noAutofit/>
          </a:bodyPr>
          <a:lstStyle/>
          <a:p>
            <a:r>
              <a:rPr lang="en-US" sz="2300" dirty="0"/>
              <a:t>Phase 3 trial results: </a:t>
            </a:r>
          </a:p>
          <a:p>
            <a:pPr lvl="1"/>
            <a:r>
              <a:rPr lang="en-US" sz="2100" dirty="0"/>
              <a:t>12 cases (2.8%) of interstitial lung disease, including a fatality</a:t>
            </a:r>
          </a:p>
          <a:p>
            <a:pPr lvl="1"/>
            <a:r>
              <a:rPr lang="en-US" sz="2100" dirty="0"/>
              <a:t>Some patients may be asymptomatic, with infiltrates detected on CT or X-ray</a:t>
            </a:r>
          </a:p>
          <a:p>
            <a:pPr lvl="1"/>
            <a:r>
              <a:rPr lang="en-US" sz="2100" dirty="0"/>
              <a:t>Others present with dyspnea, cough, hypoxia</a:t>
            </a:r>
          </a:p>
          <a:p>
            <a:pPr lvl="1"/>
            <a:r>
              <a:rPr lang="en-US" sz="2100" dirty="0"/>
              <a:t>Some required discontinuation of treatment and/or treatment with corticosteroids and/or antibiotics</a:t>
            </a:r>
          </a:p>
          <a:p>
            <a:pPr lvl="1"/>
            <a:r>
              <a:rPr lang="en-US" sz="2100" dirty="0"/>
              <a:t>Some patients may continue treatment without additional intervention</a:t>
            </a:r>
          </a:p>
          <a:p>
            <a:pPr lvl="1"/>
            <a:endParaRPr lang="en-US" sz="800" dirty="0"/>
          </a:p>
          <a:p>
            <a:r>
              <a:rPr lang="en-US" sz="2300" dirty="0"/>
              <a:t>Recommendations:</a:t>
            </a:r>
          </a:p>
          <a:p>
            <a:pPr lvl="1"/>
            <a:r>
              <a:rPr lang="en-US" sz="2100" dirty="0"/>
              <a:t>Patient should be advised to report promptly any new or worsening </a:t>
            </a:r>
            <a:br>
              <a:rPr lang="en-US" sz="2100" dirty="0"/>
            </a:br>
            <a:r>
              <a:rPr lang="en-US" sz="2100" dirty="0"/>
              <a:t>respiratory systems</a:t>
            </a:r>
          </a:p>
          <a:p>
            <a:pPr lvl="1"/>
            <a:r>
              <a:rPr lang="en-US" sz="2100" dirty="0"/>
              <a:t>Monitor for symptoms or radiographic changes of interstitial lung disease </a:t>
            </a:r>
          </a:p>
          <a:p>
            <a:pPr lvl="1"/>
            <a:r>
              <a:rPr lang="en-US" sz="2100" dirty="0"/>
              <a:t>If interstitial lung disease is suspected, discontinue TKI/IO and consider use of corticosteroids and/or antibiotics </a:t>
            </a:r>
          </a:p>
          <a:p>
            <a:endParaRPr lang="en-US" sz="2300" dirty="0"/>
          </a:p>
        </p:txBody>
      </p:sp>
      <p:sp>
        <p:nvSpPr>
          <p:cNvPr id="2" name="Text Placeholder 1">
            <a:extLst>
              <a:ext uri="{FF2B5EF4-FFF2-40B4-BE49-F238E27FC236}">
                <a16:creationId xmlns:a16="http://schemas.microsoft.com/office/drawing/2014/main" id="{B1A6258D-DA88-323C-3AF4-A763D8435C3B}"/>
              </a:ext>
            </a:extLst>
          </p:cNvPr>
          <p:cNvSpPr>
            <a:spLocks noGrp="1"/>
          </p:cNvSpPr>
          <p:nvPr>
            <p:ph type="body" sz="quarter" idx="13"/>
          </p:nvPr>
        </p:nvSpPr>
        <p:spPr/>
        <p:txBody>
          <a:bodyPr/>
          <a:lstStyle/>
          <a:p>
            <a:r>
              <a:rPr lang="en-US" dirty="0"/>
              <a:t>Pembrolizumab/</a:t>
            </a:r>
            <a:r>
              <a:rPr lang="en-US" dirty="0" err="1"/>
              <a:t>Axitinib</a:t>
            </a:r>
            <a:r>
              <a:rPr lang="en-US" dirty="0"/>
              <a:t> for Metastatic RCC</a:t>
            </a:r>
          </a:p>
        </p:txBody>
      </p:sp>
    </p:spTree>
    <p:extLst>
      <p:ext uri="{BB962C8B-B14F-4D97-AF65-F5344CB8AC3E}">
        <p14:creationId xmlns:p14="http://schemas.microsoft.com/office/powerpoint/2010/main" val="3805275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1BEA-4BC7-8F95-6521-5D7F33E083BC}"/>
              </a:ext>
            </a:extLst>
          </p:cNvPr>
          <p:cNvSpPr>
            <a:spLocks noGrp="1"/>
          </p:cNvSpPr>
          <p:nvPr>
            <p:ph type="title"/>
          </p:nvPr>
        </p:nvSpPr>
        <p:spPr/>
        <p:txBody>
          <a:bodyPr/>
          <a:lstStyle/>
          <a:p>
            <a:r>
              <a:rPr lang="en-US" dirty="0"/>
              <a:t>Managing Overlapping AEs of IO and TKI</a:t>
            </a:r>
          </a:p>
        </p:txBody>
      </p:sp>
      <p:sp>
        <p:nvSpPr>
          <p:cNvPr id="7" name="Text Placeholder 6">
            <a:extLst>
              <a:ext uri="{FF2B5EF4-FFF2-40B4-BE49-F238E27FC236}">
                <a16:creationId xmlns:a16="http://schemas.microsoft.com/office/drawing/2014/main" id="{9995EB19-22CD-4064-FAA8-31CEAC21CE85}"/>
              </a:ext>
            </a:extLst>
          </p:cNvPr>
          <p:cNvSpPr>
            <a:spLocks noGrp="1"/>
          </p:cNvSpPr>
          <p:nvPr>
            <p:ph type="body" sz="quarter" idx="12"/>
          </p:nvPr>
        </p:nvSpPr>
        <p:spPr/>
        <p:txBody>
          <a:bodyPr/>
          <a:lstStyle/>
          <a:p>
            <a:r>
              <a:rPr lang="en-US"/>
              <a:t>Leucht et al, 2022.</a:t>
            </a:r>
          </a:p>
        </p:txBody>
      </p:sp>
      <p:sp>
        <p:nvSpPr>
          <p:cNvPr id="6" name="Content Placeholder 5">
            <a:extLst>
              <a:ext uri="{FF2B5EF4-FFF2-40B4-BE49-F238E27FC236}">
                <a16:creationId xmlns:a16="http://schemas.microsoft.com/office/drawing/2014/main" id="{12B153D6-4A3B-163F-0D51-D79AD88F3327}"/>
              </a:ext>
            </a:extLst>
          </p:cNvPr>
          <p:cNvSpPr>
            <a:spLocks noGrp="1"/>
          </p:cNvSpPr>
          <p:nvPr>
            <p:ph idx="1"/>
          </p:nvPr>
        </p:nvSpPr>
        <p:spPr/>
        <p:txBody>
          <a:bodyPr>
            <a:noAutofit/>
          </a:bodyPr>
          <a:lstStyle/>
          <a:p>
            <a:r>
              <a:rPr lang="en-US" sz="2400" dirty="0"/>
              <a:t>If you are unsure if a reaction is related to the ICI or the TKI, discontinue the TKI and ICI</a:t>
            </a:r>
          </a:p>
          <a:p>
            <a:endParaRPr lang="en-US" sz="2400" dirty="0"/>
          </a:p>
          <a:p>
            <a:r>
              <a:rPr lang="en-US" sz="2400" dirty="0"/>
              <a:t>Quick improvement: AE may be due to TKI, dependent on TKI half-life </a:t>
            </a:r>
          </a:p>
          <a:p>
            <a:pPr lvl="1"/>
            <a:r>
              <a:rPr lang="en-US" sz="2200" dirty="0"/>
              <a:t>Axitinib (2.5-6.1 hours); cabozantinib (110 hours); lenvatinib (28 hours)</a:t>
            </a:r>
          </a:p>
          <a:p>
            <a:pPr lvl="1"/>
            <a:endParaRPr lang="en-US" sz="2400" dirty="0"/>
          </a:p>
          <a:p>
            <a:r>
              <a:rPr lang="en-US" sz="2400" dirty="0"/>
              <a:t>Type and severity of AE and patient’s condition should be considered when deciding for or against corticosteroid therapy for a potential IRAE</a:t>
            </a:r>
          </a:p>
          <a:p>
            <a:pPr lvl="1"/>
            <a:r>
              <a:rPr lang="en-US" sz="2200" dirty="0"/>
              <a:t>Quick improvement on corticosteroids: AE may be due to immunotherapy</a:t>
            </a:r>
          </a:p>
          <a:p>
            <a:pPr lvl="1"/>
            <a:r>
              <a:rPr lang="en-US" sz="2200" dirty="0"/>
              <a:t>Consider other possible diagnoses as erroneous diagnosis of IRAE could lead to nonessential discontinuation of ICI</a:t>
            </a:r>
          </a:p>
        </p:txBody>
      </p:sp>
    </p:spTree>
    <p:extLst>
      <p:ext uri="{BB962C8B-B14F-4D97-AF65-F5344CB8AC3E}">
        <p14:creationId xmlns:p14="http://schemas.microsoft.com/office/powerpoint/2010/main" val="805777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D1C3B-6A70-69C6-69D8-DA0DDD6F4747}"/>
              </a:ext>
            </a:extLst>
          </p:cNvPr>
          <p:cNvSpPr>
            <a:spLocks noGrp="1"/>
          </p:cNvSpPr>
          <p:nvPr>
            <p:ph type="title"/>
          </p:nvPr>
        </p:nvSpPr>
        <p:spPr/>
        <p:txBody>
          <a:bodyPr/>
          <a:lstStyle/>
          <a:p>
            <a:r>
              <a:rPr lang="en-US" dirty="0"/>
              <a:t>IRAE Monitoring and Management</a:t>
            </a:r>
          </a:p>
        </p:txBody>
      </p:sp>
      <p:sp>
        <p:nvSpPr>
          <p:cNvPr id="3" name="Text Placeholder 2">
            <a:extLst>
              <a:ext uri="{FF2B5EF4-FFF2-40B4-BE49-F238E27FC236}">
                <a16:creationId xmlns:a16="http://schemas.microsoft.com/office/drawing/2014/main" id="{732E085F-412F-D352-C767-7D36F2A12F8D}"/>
              </a:ext>
            </a:extLst>
          </p:cNvPr>
          <p:cNvSpPr>
            <a:spLocks noGrp="1"/>
          </p:cNvSpPr>
          <p:nvPr>
            <p:ph type="body" sz="quarter" idx="12"/>
          </p:nvPr>
        </p:nvSpPr>
        <p:spPr>
          <a:xfrm>
            <a:off x="193575" y="6575082"/>
            <a:ext cx="1170192" cy="153888"/>
          </a:xfrm>
        </p:spPr>
        <p:txBody>
          <a:bodyPr/>
          <a:lstStyle/>
          <a:p>
            <a:r>
              <a:rPr lang="en-US"/>
              <a:t>Leucht et al, 2022. </a:t>
            </a:r>
          </a:p>
        </p:txBody>
      </p:sp>
      <p:sp>
        <p:nvSpPr>
          <p:cNvPr id="10" name="Content Placeholder 2">
            <a:extLst>
              <a:ext uri="{FF2B5EF4-FFF2-40B4-BE49-F238E27FC236}">
                <a16:creationId xmlns:a16="http://schemas.microsoft.com/office/drawing/2014/main" id="{E8E66E27-397D-85E8-8366-6E76F99844E4}"/>
              </a:ext>
            </a:extLst>
          </p:cNvPr>
          <p:cNvSpPr>
            <a:spLocks noGrp="1"/>
          </p:cNvSpPr>
          <p:nvPr>
            <p:ph idx="1"/>
          </p:nvPr>
        </p:nvSpPr>
        <p:spPr/>
        <p:txBody>
          <a:bodyPr>
            <a:noAutofit/>
          </a:bodyPr>
          <a:lstStyle/>
          <a:p>
            <a:pPr>
              <a:spcAft>
                <a:spcPts val="400"/>
              </a:spcAft>
            </a:pPr>
            <a:r>
              <a:rPr lang="en-US" dirty="0"/>
              <a:t>IRAEs and management</a:t>
            </a:r>
          </a:p>
          <a:p>
            <a:pPr lvl="1">
              <a:spcAft>
                <a:spcPts val="400"/>
              </a:spcAft>
            </a:pPr>
            <a:r>
              <a:rPr lang="en-US" sz="2400" dirty="0"/>
              <a:t>Organ toxicity</a:t>
            </a:r>
          </a:p>
          <a:p>
            <a:pPr lvl="2">
              <a:spcAft>
                <a:spcPts val="400"/>
              </a:spcAft>
            </a:pPr>
            <a:r>
              <a:rPr lang="en-US" sz="2200" dirty="0"/>
              <a:t>Liver, endocrine system, gastrointestinal tract, skin (LEGS)</a:t>
            </a:r>
          </a:p>
          <a:p>
            <a:pPr lvl="2">
              <a:spcAft>
                <a:spcPts val="400"/>
              </a:spcAft>
            </a:pPr>
            <a:r>
              <a:rPr lang="en-US" sz="2200" dirty="0"/>
              <a:t>Occurrence is LEGS in reverse</a:t>
            </a:r>
          </a:p>
          <a:p>
            <a:pPr lvl="1">
              <a:spcAft>
                <a:spcPts val="400"/>
              </a:spcAft>
            </a:pPr>
            <a:r>
              <a:rPr lang="en-US" sz="2400" dirty="0"/>
              <a:t>Monitoring</a:t>
            </a:r>
          </a:p>
          <a:p>
            <a:pPr lvl="2">
              <a:spcAft>
                <a:spcPts val="400"/>
              </a:spcAft>
            </a:pPr>
            <a:r>
              <a:rPr lang="en-US" sz="2200" dirty="0"/>
              <a:t>Laboratory and physical assessments </a:t>
            </a:r>
          </a:p>
          <a:p>
            <a:pPr lvl="2">
              <a:spcAft>
                <a:spcPts val="400"/>
              </a:spcAft>
            </a:pPr>
            <a:r>
              <a:rPr lang="en-US" sz="2200" dirty="0"/>
              <a:t>Scheduled toxicity checks</a:t>
            </a:r>
          </a:p>
          <a:p>
            <a:pPr lvl="1">
              <a:spcAft>
                <a:spcPts val="400"/>
              </a:spcAft>
            </a:pPr>
            <a:r>
              <a:rPr lang="en-US" sz="2400" dirty="0"/>
              <a:t>Management</a:t>
            </a:r>
          </a:p>
          <a:p>
            <a:pPr lvl="2">
              <a:spcAft>
                <a:spcPts val="400"/>
              </a:spcAft>
            </a:pPr>
            <a:r>
              <a:rPr lang="en-US" sz="2200" dirty="0"/>
              <a:t>Hold/interrupt</a:t>
            </a:r>
          </a:p>
          <a:p>
            <a:pPr lvl="2">
              <a:spcAft>
                <a:spcPts val="400"/>
              </a:spcAft>
            </a:pPr>
            <a:r>
              <a:rPr lang="en-US" sz="2200" dirty="0"/>
              <a:t>Immunosuppressants</a:t>
            </a:r>
          </a:p>
          <a:p>
            <a:pPr lvl="2">
              <a:spcAft>
                <a:spcPts val="400"/>
              </a:spcAft>
            </a:pPr>
            <a:r>
              <a:rPr lang="en-US" sz="2200" dirty="0"/>
              <a:t>Multidisciplinary management</a:t>
            </a:r>
          </a:p>
        </p:txBody>
      </p:sp>
      <p:sp>
        <p:nvSpPr>
          <p:cNvPr id="4" name="Text Placeholder 3">
            <a:extLst>
              <a:ext uri="{FF2B5EF4-FFF2-40B4-BE49-F238E27FC236}">
                <a16:creationId xmlns:a16="http://schemas.microsoft.com/office/drawing/2014/main" id="{C80D1D11-395D-A14F-1DA7-895370F068D4}"/>
              </a:ext>
            </a:extLst>
          </p:cNvPr>
          <p:cNvSpPr>
            <a:spLocks noGrp="1"/>
          </p:cNvSpPr>
          <p:nvPr>
            <p:ph type="body" sz="quarter" idx="13"/>
          </p:nvPr>
        </p:nvSpPr>
        <p:spPr/>
        <p:txBody>
          <a:bodyPr/>
          <a:lstStyle/>
          <a:p>
            <a:r>
              <a:rPr lang="en-US" dirty="0"/>
              <a:t>ICI Therapy for Metastatic RCC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3A70-9CE4-45F0-9B2A-FEFC36D37DAB}"/>
              </a:ext>
            </a:extLst>
          </p:cNvPr>
          <p:cNvSpPr>
            <a:spLocks noGrp="1"/>
          </p:cNvSpPr>
          <p:nvPr>
            <p:ph type="title"/>
          </p:nvPr>
        </p:nvSpPr>
        <p:spPr>
          <a:xfrm>
            <a:off x="609600" y="233363"/>
            <a:ext cx="10972800" cy="646331"/>
          </a:xfrm>
        </p:spPr>
        <p:txBody>
          <a:bodyPr/>
          <a:lstStyle/>
          <a:p>
            <a:r>
              <a:rPr lang="en-US"/>
              <a:t>TKI Adverse Event Monitoring and Management</a:t>
            </a:r>
          </a:p>
        </p:txBody>
      </p:sp>
      <p:sp>
        <p:nvSpPr>
          <p:cNvPr id="6" name="Text Placeholder 5">
            <a:extLst>
              <a:ext uri="{FF2B5EF4-FFF2-40B4-BE49-F238E27FC236}">
                <a16:creationId xmlns:a16="http://schemas.microsoft.com/office/drawing/2014/main" id="{20C53DEF-A3A3-6D0D-D741-B4C300EB9C18}"/>
              </a:ext>
            </a:extLst>
          </p:cNvPr>
          <p:cNvSpPr>
            <a:spLocks noGrp="1"/>
          </p:cNvSpPr>
          <p:nvPr>
            <p:ph type="body" sz="quarter" idx="12"/>
          </p:nvPr>
        </p:nvSpPr>
        <p:spPr>
          <a:xfrm>
            <a:off x="193575" y="6421193"/>
            <a:ext cx="7524496" cy="307777"/>
          </a:xfrm>
        </p:spPr>
        <p:txBody>
          <a:bodyPr/>
          <a:lstStyle/>
          <a:p>
            <a:r>
              <a:rPr lang="en-US"/>
              <a:t>PPE = palmar-plantar erythrodysesthesia. </a:t>
            </a:r>
          </a:p>
          <a:p>
            <a:r>
              <a:rPr lang="en-US"/>
              <a:t>Inlyta</a:t>
            </a:r>
            <a:r>
              <a:rPr lang="en-US" baseline="30000"/>
              <a:t>®</a:t>
            </a:r>
            <a:r>
              <a:rPr lang="en-US"/>
              <a:t> prescribing information, 2024; Cabometyx</a:t>
            </a:r>
            <a:r>
              <a:rPr lang="en-US" baseline="30000"/>
              <a:t>®</a:t>
            </a:r>
            <a:r>
              <a:rPr lang="en-US"/>
              <a:t> prescribing information, 2024; Lenvima</a:t>
            </a:r>
            <a:r>
              <a:rPr lang="en-US" baseline="30000"/>
              <a:t>®</a:t>
            </a:r>
            <a:r>
              <a:rPr lang="en-US"/>
              <a:t> prescribing information, 2024. </a:t>
            </a:r>
          </a:p>
        </p:txBody>
      </p:sp>
      <p:sp>
        <p:nvSpPr>
          <p:cNvPr id="7" name="Content Placeholder 2">
            <a:extLst>
              <a:ext uri="{FF2B5EF4-FFF2-40B4-BE49-F238E27FC236}">
                <a16:creationId xmlns:a16="http://schemas.microsoft.com/office/drawing/2014/main" id="{7E09F748-0A5E-0092-630D-FD1FC6284EB1}"/>
              </a:ext>
            </a:extLst>
          </p:cNvPr>
          <p:cNvSpPr>
            <a:spLocks noGrp="1"/>
          </p:cNvSpPr>
          <p:nvPr>
            <p:ph idx="1"/>
          </p:nvPr>
        </p:nvSpPr>
        <p:spPr>
          <a:xfrm>
            <a:off x="609600" y="1242218"/>
            <a:ext cx="10972800" cy="4373563"/>
          </a:xfrm>
        </p:spPr>
        <p:txBody>
          <a:bodyPr>
            <a:noAutofit/>
          </a:bodyPr>
          <a:lstStyle/>
          <a:p>
            <a:pPr>
              <a:spcAft>
                <a:spcPts val="200"/>
              </a:spcAft>
            </a:pPr>
            <a:r>
              <a:rPr lang="en-US" sz="2300" dirty="0"/>
              <a:t>TKI therapy (VEGF inhibitors) important considerations</a:t>
            </a:r>
          </a:p>
          <a:p>
            <a:pPr lvl="1">
              <a:spcAft>
                <a:spcPts val="200"/>
              </a:spcAft>
            </a:pPr>
            <a:r>
              <a:rPr lang="en-US" sz="2100" dirty="0"/>
              <a:t>AEs:</a:t>
            </a:r>
          </a:p>
          <a:p>
            <a:pPr lvl="2">
              <a:spcAft>
                <a:spcPts val="200"/>
              </a:spcAft>
            </a:pPr>
            <a:r>
              <a:rPr lang="en-US" sz="1900" dirty="0"/>
              <a:t>Cardiovascular: hypertension, hemorrhage, impaired healing</a:t>
            </a:r>
          </a:p>
          <a:p>
            <a:pPr lvl="2">
              <a:spcAft>
                <a:spcPts val="200"/>
              </a:spcAft>
            </a:pPr>
            <a:r>
              <a:rPr lang="en-US" sz="1900" dirty="0"/>
              <a:t>Dermatological: rash, PPE</a:t>
            </a:r>
          </a:p>
          <a:p>
            <a:pPr lvl="2">
              <a:spcAft>
                <a:spcPts val="200"/>
              </a:spcAft>
            </a:pPr>
            <a:r>
              <a:rPr lang="en-US" sz="1900" dirty="0"/>
              <a:t>Gastrointestinal: nausea, vomiting, diarrhea, stomatitis</a:t>
            </a:r>
          </a:p>
          <a:p>
            <a:pPr lvl="2">
              <a:spcAft>
                <a:spcPts val="200"/>
              </a:spcAft>
            </a:pPr>
            <a:r>
              <a:rPr lang="en-US" sz="1900" dirty="0"/>
              <a:t>Other: proteinuria, hepatotoxicity</a:t>
            </a:r>
          </a:p>
          <a:p>
            <a:pPr lvl="1">
              <a:spcAft>
                <a:spcPts val="200"/>
              </a:spcAft>
            </a:pPr>
            <a:r>
              <a:rPr lang="en-US" sz="2100" dirty="0"/>
              <a:t>Monitoring</a:t>
            </a:r>
          </a:p>
          <a:p>
            <a:pPr lvl="2">
              <a:spcAft>
                <a:spcPts val="200"/>
              </a:spcAft>
            </a:pPr>
            <a:r>
              <a:rPr lang="en-US" sz="1900" dirty="0"/>
              <a:t>Laboratory and physical assessments</a:t>
            </a:r>
          </a:p>
          <a:p>
            <a:pPr lvl="2">
              <a:spcAft>
                <a:spcPts val="200"/>
              </a:spcAft>
            </a:pPr>
            <a:r>
              <a:rPr lang="en-US" sz="1900" dirty="0"/>
              <a:t>Scheduled toxicity checks</a:t>
            </a:r>
          </a:p>
          <a:p>
            <a:pPr lvl="1">
              <a:spcAft>
                <a:spcPts val="200"/>
              </a:spcAft>
            </a:pPr>
            <a:r>
              <a:rPr lang="en-US" sz="2100" dirty="0"/>
              <a:t>Management</a:t>
            </a:r>
          </a:p>
          <a:p>
            <a:pPr lvl="2">
              <a:spcAft>
                <a:spcPts val="200"/>
              </a:spcAft>
            </a:pPr>
            <a:r>
              <a:rPr lang="en-US" sz="1900" dirty="0"/>
              <a:t>Hold/interrupt</a:t>
            </a:r>
          </a:p>
          <a:p>
            <a:pPr lvl="2">
              <a:spcAft>
                <a:spcPts val="200"/>
              </a:spcAft>
            </a:pPr>
            <a:r>
              <a:rPr lang="en-US" sz="1900" dirty="0"/>
              <a:t>Dose reduction</a:t>
            </a:r>
          </a:p>
          <a:p>
            <a:pPr lvl="2">
              <a:spcAft>
                <a:spcPts val="200"/>
              </a:spcAft>
            </a:pPr>
            <a:r>
              <a:rPr lang="en-US" sz="1900" dirty="0"/>
              <a:t>Multidisciplinary management: cardio, gastrointestinal, endocrinology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A890E45-A4DB-8DB7-5E78-93EA3C53A97A}"/>
              </a:ext>
            </a:extLst>
          </p:cNvPr>
          <p:cNvSpPr>
            <a:spLocks noGrp="1" noChangeArrowheads="1"/>
          </p:cNvSpPr>
          <p:nvPr>
            <p:ph type="title"/>
          </p:nvPr>
        </p:nvSpPr>
        <p:spPr>
          <a:xfrm>
            <a:off x="609600" y="233255"/>
            <a:ext cx="10972800" cy="646331"/>
          </a:xfrm>
        </p:spPr>
        <p:txBody>
          <a:bodyPr/>
          <a:lstStyle/>
          <a:p>
            <a:pPr eaLnBrk="1" hangingPunct="1">
              <a:defRPr/>
            </a:pPr>
            <a:r>
              <a:rPr lang="en-US"/>
              <a:t>Key Nursing Actions for Patients Taking TKIs</a:t>
            </a:r>
          </a:p>
        </p:txBody>
      </p:sp>
      <p:sp>
        <p:nvSpPr>
          <p:cNvPr id="4" name="Text Placeholder 3">
            <a:extLst>
              <a:ext uri="{FF2B5EF4-FFF2-40B4-BE49-F238E27FC236}">
                <a16:creationId xmlns:a16="http://schemas.microsoft.com/office/drawing/2014/main" id="{FE695A64-0335-EFDD-7BA9-F26299A64621}"/>
              </a:ext>
            </a:extLst>
          </p:cNvPr>
          <p:cNvSpPr>
            <a:spLocks noGrp="1"/>
          </p:cNvSpPr>
          <p:nvPr>
            <p:ph type="body" sz="quarter" idx="12"/>
          </p:nvPr>
        </p:nvSpPr>
        <p:spPr>
          <a:xfrm>
            <a:off x="193575" y="6421193"/>
            <a:ext cx="7433125" cy="307777"/>
          </a:xfrm>
        </p:spPr>
        <p:txBody>
          <a:bodyPr/>
          <a:lstStyle/>
          <a:p>
            <a:r>
              <a:rPr lang="en-US"/>
              <a:t>LFT = liver function test; TSH = thyroid-stimulating hormone. </a:t>
            </a:r>
          </a:p>
          <a:p>
            <a:r>
              <a:rPr lang="en-US"/>
              <a:t>Inlyta</a:t>
            </a:r>
            <a:r>
              <a:rPr lang="en-US" baseline="30000"/>
              <a:t>®</a:t>
            </a:r>
            <a:r>
              <a:rPr lang="en-US"/>
              <a:t> prescribing information, 2022; Cabometyx</a:t>
            </a:r>
            <a:r>
              <a:rPr lang="en-US" baseline="30000"/>
              <a:t>®</a:t>
            </a:r>
            <a:r>
              <a:rPr lang="en-US"/>
              <a:t> prescribing information, 2023; Lenvima</a:t>
            </a:r>
            <a:r>
              <a:rPr lang="en-US" baseline="30000"/>
              <a:t>®</a:t>
            </a:r>
            <a:r>
              <a:rPr lang="en-US"/>
              <a:t> prescribing information, 2024.</a:t>
            </a:r>
          </a:p>
        </p:txBody>
      </p:sp>
      <p:sp>
        <p:nvSpPr>
          <p:cNvPr id="2" name="Content Placeholder 1">
            <a:extLst>
              <a:ext uri="{FF2B5EF4-FFF2-40B4-BE49-F238E27FC236}">
                <a16:creationId xmlns:a16="http://schemas.microsoft.com/office/drawing/2014/main" id="{719E3392-4E34-3062-022D-32714E5A0F77}"/>
              </a:ext>
            </a:extLst>
          </p:cNvPr>
          <p:cNvSpPr>
            <a:spLocks noGrp="1"/>
          </p:cNvSpPr>
          <p:nvPr>
            <p:ph idx="1"/>
          </p:nvPr>
        </p:nvSpPr>
        <p:spPr>
          <a:xfrm>
            <a:off x="609600" y="1382774"/>
            <a:ext cx="10972800" cy="4373563"/>
          </a:xfrm>
        </p:spPr>
        <p:txBody>
          <a:bodyPr>
            <a:noAutofit/>
          </a:bodyPr>
          <a:lstStyle/>
          <a:p>
            <a:pPr eaLnBrk="1" hangingPunct="1">
              <a:defRPr/>
            </a:pPr>
            <a:r>
              <a:rPr lang="en-US" b="1"/>
              <a:t>Provide patient education</a:t>
            </a:r>
          </a:p>
          <a:p>
            <a:pPr lvl="1">
              <a:defRPr/>
            </a:pPr>
            <a:r>
              <a:rPr lang="en-US" sz="2400"/>
              <a:t>Assess level of understanding of treatment plan</a:t>
            </a:r>
          </a:p>
          <a:p>
            <a:pPr lvl="1" eaLnBrk="1" hangingPunct="1">
              <a:defRPr/>
            </a:pPr>
            <a:endParaRPr lang="en-US" sz="800" b="1"/>
          </a:p>
          <a:p>
            <a:pPr eaLnBrk="1" hangingPunct="1">
              <a:defRPr/>
            </a:pPr>
            <a:r>
              <a:rPr lang="en-US" b="1"/>
              <a:t>Analyze concomitant medications</a:t>
            </a:r>
          </a:p>
          <a:p>
            <a:pPr eaLnBrk="1" hangingPunct="1">
              <a:defRPr/>
            </a:pPr>
            <a:endParaRPr lang="en-US" sz="800" b="1"/>
          </a:p>
          <a:p>
            <a:pPr eaLnBrk="1" hangingPunct="1">
              <a:defRPr/>
            </a:pPr>
            <a:r>
              <a:rPr lang="en-US" b="1"/>
              <a:t>Review treatment plan</a:t>
            </a:r>
          </a:p>
          <a:p>
            <a:pPr eaLnBrk="1" hangingPunct="1">
              <a:defRPr/>
            </a:pPr>
            <a:endParaRPr lang="en-US" sz="800" b="1"/>
          </a:p>
          <a:p>
            <a:pPr eaLnBrk="1" hangingPunct="1">
              <a:defRPr/>
            </a:pPr>
            <a:r>
              <a:rPr lang="en-US" b="1"/>
              <a:t>Assess potential side effects</a:t>
            </a:r>
          </a:p>
          <a:p>
            <a:pPr lvl="1" eaLnBrk="1" hangingPunct="1">
              <a:defRPr/>
            </a:pPr>
            <a:r>
              <a:rPr lang="en-US" sz="2400"/>
              <a:t>Assess side effects from current and/or prior therapy</a:t>
            </a:r>
          </a:p>
          <a:p>
            <a:pPr lvl="1" eaLnBrk="1" hangingPunct="1">
              <a:defRPr/>
            </a:pPr>
            <a:r>
              <a:rPr lang="en-US" sz="2400"/>
              <a:t>Assess for hypertension, thrombotic events, cardiac dysfunction, others depending on agent used</a:t>
            </a:r>
          </a:p>
          <a:p>
            <a:pPr lvl="1" eaLnBrk="1" hangingPunct="1">
              <a:defRPr/>
            </a:pPr>
            <a:r>
              <a:rPr lang="en-US" sz="2400"/>
              <a:t>Review laboratory values, especially LFTs, TSH, urine protein, others depending on agent</a:t>
            </a:r>
          </a:p>
          <a:p>
            <a:endParaRPr lang="en-US"/>
          </a:p>
        </p:txBody>
      </p:sp>
    </p:spTree>
    <p:extLst>
      <p:ext uri="{BB962C8B-B14F-4D97-AF65-F5344CB8AC3E}">
        <p14:creationId xmlns:p14="http://schemas.microsoft.com/office/powerpoint/2010/main" val="389656738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F1C2875-89E5-8B3D-643B-FCF98C350C20}"/>
              </a:ext>
            </a:extLst>
          </p:cNvPr>
          <p:cNvSpPr>
            <a:spLocks noGrp="1" noChangeArrowheads="1"/>
          </p:cNvSpPr>
          <p:nvPr>
            <p:ph type="title"/>
          </p:nvPr>
        </p:nvSpPr>
        <p:spPr>
          <a:xfrm>
            <a:off x="609600" y="233255"/>
            <a:ext cx="10972800" cy="646331"/>
          </a:xfrm>
        </p:spPr>
        <p:txBody>
          <a:bodyPr/>
          <a:lstStyle/>
          <a:p>
            <a:r>
              <a:rPr lang="en-US" dirty="0" err="1"/>
              <a:t>Axitinib</a:t>
            </a:r>
            <a:r>
              <a:rPr lang="en-US" dirty="0"/>
              <a:t>/Pembrolizumab in Specific Populations</a:t>
            </a:r>
          </a:p>
        </p:txBody>
      </p:sp>
      <p:sp>
        <p:nvSpPr>
          <p:cNvPr id="7" name="Text Placeholder 6">
            <a:extLst>
              <a:ext uri="{FF2B5EF4-FFF2-40B4-BE49-F238E27FC236}">
                <a16:creationId xmlns:a16="http://schemas.microsoft.com/office/drawing/2014/main" id="{B834AFDF-F017-E265-B3DA-EE4EFB93CCAE}"/>
              </a:ext>
            </a:extLst>
          </p:cNvPr>
          <p:cNvSpPr>
            <a:spLocks noGrp="1"/>
          </p:cNvSpPr>
          <p:nvPr>
            <p:ph type="body" sz="quarter" idx="12"/>
          </p:nvPr>
        </p:nvSpPr>
        <p:spPr>
          <a:xfrm>
            <a:off x="193575" y="6575082"/>
            <a:ext cx="4845878" cy="153888"/>
          </a:xfrm>
        </p:spPr>
        <p:txBody>
          <a:bodyPr/>
          <a:lstStyle/>
          <a:p>
            <a:r>
              <a:rPr lang="en-US"/>
              <a:t>Keytruda</a:t>
            </a:r>
            <a:r>
              <a:rPr lang="en-US" baseline="30000"/>
              <a:t>®</a:t>
            </a:r>
            <a:r>
              <a:rPr lang="en-US"/>
              <a:t> prescribing information, 2024; Inlyta</a:t>
            </a:r>
            <a:r>
              <a:rPr lang="en-US" baseline="30000"/>
              <a:t>®</a:t>
            </a:r>
            <a:r>
              <a:rPr lang="en-US"/>
              <a:t> prescribing information, 2022. </a:t>
            </a:r>
          </a:p>
        </p:txBody>
      </p:sp>
      <p:sp>
        <p:nvSpPr>
          <p:cNvPr id="5" name="Content Placeholder 4">
            <a:extLst>
              <a:ext uri="{FF2B5EF4-FFF2-40B4-BE49-F238E27FC236}">
                <a16:creationId xmlns:a16="http://schemas.microsoft.com/office/drawing/2014/main" id="{EB1D2CE6-3341-298F-386A-B67680ABAB03}"/>
              </a:ext>
            </a:extLst>
          </p:cNvPr>
          <p:cNvSpPr>
            <a:spLocks noGrp="1"/>
          </p:cNvSpPr>
          <p:nvPr>
            <p:ph idx="1"/>
          </p:nvPr>
        </p:nvSpPr>
        <p:spPr>
          <a:xfrm>
            <a:off x="609600" y="1372698"/>
            <a:ext cx="10972800" cy="4373563"/>
          </a:xfrm>
        </p:spPr>
        <p:txBody>
          <a:bodyPr>
            <a:noAutofit/>
          </a:bodyPr>
          <a:lstStyle/>
          <a:p>
            <a:r>
              <a:rPr lang="en-US" sz="2400" dirty="0"/>
              <a:t>Pregnancy category D</a:t>
            </a:r>
          </a:p>
          <a:p>
            <a:pPr lvl="1"/>
            <a:r>
              <a:rPr lang="en-US" sz="2200" dirty="0"/>
              <a:t>Women of childbearing age should be advised of the potential hazard to the fetus and to avoid becoming pregnant</a:t>
            </a:r>
          </a:p>
          <a:p>
            <a:pPr lvl="1"/>
            <a:r>
              <a:rPr lang="en-US" sz="2200" dirty="0"/>
              <a:t>Women and men of childbearing age or potential should use contraception during and up to 1 week after last dose of </a:t>
            </a:r>
            <a:r>
              <a:rPr lang="en-US" sz="2200" dirty="0" err="1"/>
              <a:t>axitinib</a:t>
            </a:r>
            <a:r>
              <a:rPr lang="en-US" sz="2200" dirty="0"/>
              <a:t>; women of childbearing potential should use contraception during and up to 4 months after last dose of pembrolizumab</a:t>
            </a:r>
          </a:p>
          <a:p>
            <a:pPr lvl="1"/>
            <a:endParaRPr lang="en-US" sz="800" dirty="0"/>
          </a:p>
          <a:p>
            <a:r>
              <a:rPr lang="en-US" sz="2400" dirty="0"/>
              <a:t>Hepatic elimination: predominant pathway</a:t>
            </a:r>
          </a:p>
          <a:p>
            <a:pPr lvl="1"/>
            <a:r>
              <a:rPr lang="en-US" sz="2200" dirty="0"/>
              <a:t>Dose reduction is required for moderate hepatic impairment; severe hepatic impairment has not been studied (</a:t>
            </a:r>
            <a:r>
              <a:rPr lang="en-US" sz="2200" dirty="0" err="1"/>
              <a:t>axitinib</a:t>
            </a:r>
            <a:r>
              <a:rPr lang="en-US" sz="2200" dirty="0"/>
              <a:t>)</a:t>
            </a:r>
          </a:p>
          <a:p>
            <a:pPr lvl="1"/>
            <a:endParaRPr lang="en-US" sz="800" dirty="0"/>
          </a:p>
          <a:p>
            <a:r>
              <a:rPr lang="en-US" sz="2400" dirty="0"/>
              <a:t>Renal impairment</a:t>
            </a:r>
          </a:p>
          <a:p>
            <a:pPr lvl="1"/>
            <a:r>
              <a:rPr lang="en-US" sz="2200" dirty="0"/>
              <a:t>No dose adjustment recommended for patients with impaired renal function (</a:t>
            </a:r>
            <a:r>
              <a:rPr lang="en-US" sz="2200" dirty="0" err="1"/>
              <a:t>axitinib</a:t>
            </a:r>
            <a:r>
              <a:rPr lang="en-US" sz="2200" dirty="0"/>
              <a:t>)</a:t>
            </a:r>
          </a:p>
        </p:txBody>
      </p:sp>
    </p:spTree>
    <p:extLst>
      <p:ext uri="{BB962C8B-B14F-4D97-AF65-F5344CB8AC3E}">
        <p14:creationId xmlns:p14="http://schemas.microsoft.com/office/powerpoint/2010/main" val="207933974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4CAB-9D42-E9FC-1490-3C3E4C42D01E}"/>
              </a:ext>
            </a:extLst>
          </p:cNvPr>
          <p:cNvSpPr>
            <a:spLocks noGrp="1"/>
          </p:cNvSpPr>
          <p:nvPr>
            <p:ph type="title"/>
          </p:nvPr>
        </p:nvSpPr>
        <p:spPr/>
        <p:txBody>
          <a:bodyPr/>
          <a:lstStyle/>
          <a:p>
            <a:r>
              <a:rPr lang="en-US" sz="3600" kern="0"/>
              <a:t>Case Study: Mr. DW (cont.)</a:t>
            </a:r>
            <a:endParaRPr lang="en-US"/>
          </a:p>
        </p:txBody>
      </p:sp>
      <p:sp>
        <p:nvSpPr>
          <p:cNvPr id="4" name="Content Placeholder 3">
            <a:extLst>
              <a:ext uri="{FF2B5EF4-FFF2-40B4-BE49-F238E27FC236}">
                <a16:creationId xmlns:a16="http://schemas.microsoft.com/office/drawing/2014/main" id="{782DB68D-12B2-ED56-AC2E-F96CA43A0A0C}"/>
              </a:ext>
            </a:extLst>
          </p:cNvPr>
          <p:cNvSpPr>
            <a:spLocks noGrp="1"/>
          </p:cNvSpPr>
          <p:nvPr>
            <p:ph idx="1"/>
          </p:nvPr>
        </p:nvSpPr>
        <p:spPr/>
        <p:txBody>
          <a:bodyPr/>
          <a:lstStyle/>
          <a:p>
            <a:r>
              <a:rPr lang="en-US"/>
              <a:t>After 2 years, imaging found progression of disease with 2 liver masses and bone metastases</a:t>
            </a:r>
          </a:p>
          <a:p>
            <a:endParaRPr lang="en-US"/>
          </a:p>
        </p:txBody>
      </p:sp>
      <p:sp>
        <p:nvSpPr>
          <p:cNvPr id="6" name="Text Placeholder 5">
            <a:extLst>
              <a:ext uri="{FF2B5EF4-FFF2-40B4-BE49-F238E27FC236}">
                <a16:creationId xmlns:a16="http://schemas.microsoft.com/office/drawing/2014/main" id="{6FC50BDA-2E4F-121B-2C83-91305ADB2D21}"/>
              </a:ext>
            </a:extLst>
          </p:cNvPr>
          <p:cNvSpPr>
            <a:spLocks noGrp="1"/>
          </p:cNvSpPr>
          <p:nvPr>
            <p:ph type="body" sz="quarter" idx="13"/>
          </p:nvPr>
        </p:nvSpPr>
        <p:spPr/>
        <p:txBody>
          <a:bodyPr/>
          <a:lstStyle/>
          <a:p>
            <a:r>
              <a:rPr lang="en-US"/>
              <a:t>Relapse</a:t>
            </a:r>
          </a:p>
        </p:txBody>
      </p:sp>
    </p:spTree>
    <p:extLst>
      <p:ext uri="{BB962C8B-B14F-4D97-AF65-F5344CB8AC3E}">
        <p14:creationId xmlns:p14="http://schemas.microsoft.com/office/powerpoint/2010/main" val="3749230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EF37-FB6B-B607-7480-5B6106C1EEB5}"/>
              </a:ext>
            </a:extLst>
          </p:cNvPr>
          <p:cNvSpPr>
            <a:spLocks noGrp="1"/>
          </p:cNvSpPr>
          <p:nvPr>
            <p:ph type="title"/>
          </p:nvPr>
        </p:nvSpPr>
        <p:spPr/>
        <p:txBody>
          <a:bodyPr/>
          <a:lstStyle/>
          <a:p>
            <a:r>
              <a:rPr lang="en-US" sz="3600" kern="0"/>
              <a:t>Case Study: Mr. DW (cont.)</a:t>
            </a:r>
            <a:endParaRPr lang="en-US"/>
          </a:p>
        </p:txBody>
      </p:sp>
      <p:sp>
        <p:nvSpPr>
          <p:cNvPr id="6" name="Content Placeholder 5">
            <a:extLst>
              <a:ext uri="{FF2B5EF4-FFF2-40B4-BE49-F238E27FC236}">
                <a16:creationId xmlns:a16="http://schemas.microsoft.com/office/drawing/2014/main" id="{10B57154-A325-DA93-9CC3-5A14A1732189}"/>
              </a:ext>
            </a:extLst>
          </p:cNvPr>
          <p:cNvSpPr>
            <a:spLocks noGrp="1"/>
          </p:cNvSpPr>
          <p:nvPr>
            <p:ph idx="1"/>
          </p:nvPr>
        </p:nvSpPr>
        <p:spPr/>
        <p:txBody>
          <a:bodyPr/>
          <a:lstStyle/>
          <a:p>
            <a:r>
              <a:rPr lang="en-US"/>
              <a:t>What is an appropriate next line of therapy after progression of disease?</a:t>
            </a:r>
          </a:p>
          <a:p>
            <a:endParaRPr lang="en-US"/>
          </a:p>
          <a:p>
            <a:pPr marL="914400" lvl="1" indent="-457200">
              <a:buFont typeface="+mj-lt"/>
              <a:buAutoNum type="alphaLcPeriod"/>
            </a:pPr>
            <a:r>
              <a:rPr lang="en-US" sz="2400"/>
              <a:t>Chemotherapy</a:t>
            </a:r>
          </a:p>
          <a:p>
            <a:pPr marL="914400" lvl="1" indent="-457200">
              <a:buFont typeface="+mj-lt"/>
              <a:buAutoNum type="alphaLcPeriod"/>
            </a:pPr>
            <a:r>
              <a:rPr lang="en-US" sz="2400"/>
              <a:t>Nivolumab/ipilimumab</a:t>
            </a:r>
          </a:p>
          <a:p>
            <a:pPr marL="914400" lvl="1" indent="-457200">
              <a:buFont typeface="+mj-lt"/>
              <a:buAutoNum type="alphaLcPeriod"/>
            </a:pPr>
            <a:r>
              <a:rPr lang="en-US" sz="2400"/>
              <a:t>Belzutifan</a:t>
            </a:r>
          </a:p>
          <a:p>
            <a:pPr marL="914400" lvl="1" indent="-457200">
              <a:buFont typeface="+mj-lt"/>
              <a:buAutoNum type="alphaLcPeriod"/>
            </a:pPr>
            <a:r>
              <a:rPr lang="en-US" sz="2400"/>
              <a:t>Temsirolimus</a:t>
            </a:r>
          </a:p>
        </p:txBody>
      </p:sp>
      <p:sp>
        <p:nvSpPr>
          <p:cNvPr id="4" name="Text Placeholder 3">
            <a:extLst>
              <a:ext uri="{FF2B5EF4-FFF2-40B4-BE49-F238E27FC236}">
                <a16:creationId xmlns:a16="http://schemas.microsoft.com/office/drawing/2014/main" id="{C31DCFF3-AB54-E285-B504-B2FAC75BF3E3}"/>
              </a:ext>
            </a:extLst>
          </p:cNvPr>
          <p:cNvSpPr>
            <a:spLocks noGrp="1"/>
          </p:cNvSpPr>
          <p:nvPr>
            <p:ph type="body" sz="quarter" idx="13"/>
          </p:nvPr>
        </p:nvSpPr>
        <p:spPr/>
        <p:txBody>
          <a:bodyPr/>
          <a:lstStyle/>
          <a:p>
            <a:r>
              <a:rPr lang="en-US"/>
              <a:t>What Would You Do?</a:t>
            </a:r>
          </a:p>
        </p:txBody>
      </p:sp>
    </p:spTree>
    <p:extLst>
      <p:ext uri="{BB962C8B-B14F-4D97-AF65-F5344CB8AC3E}">
        <p14:creationId xmlns:p14="http://schemas.microsoft.com/office/powerpoint/2010/main" val="173849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8B36C-0271-2FC4-CF82-59E77FE08835}"/>
              </a:ext>
            </a:extLst>
          </p:cNvPr>
          <p:cNvSpPr>
            <a:spLocks noGrp="1"/>
          </p:cNvSpPr>
          <p:nvPr>
            <p:ph type="title"/>
          </p:nvPr>
        </p:nvSpPr>
        <p:spPr/>
        <p:txBody>
          <a:bodyPr/>
          <a:lstStyle/>
          <a:p>
            <a:r>
              <a:rPr lang="en-US" sz="3600"/>
              <a:t>Learning Objectives</a:t>
            </a:r>
          </a:p>
        </p:txBody>
      </p:sp>
      <p:sp>
        <p:nvSpPr>
          <p:cNvPr id="6" name="Content Placeholder 5">
            <a:extLst>
              <a:ext uri="{FF2B5EF4-FFF2-40B4-BE49-F238E27FC236}">
                <a16:creationId xmlns:a16="http://schemas.microsoft.com/office/drawing/2014/main" id="{77B56286-FADD-4597-7E1F-B9FAF51F3D6C}"/>
              </a:ext>
            </a:extLst>
          </p:cNvPr>
          <p:cNvSpPr>
            <a:spLocks noGrp="1"/>
          </p:cNvSpPr>
          <p:nvPr>
            <p:ph idx="1"/>
          </p:nvPr>
        </p:nvSpPr>
        <p:spPr/>
        <p:txBody>
          <a:bodyPr/>
          <a:lstStyle/>
          <a:p>
            <a:pPr lvl="0"/>
            <a:r>
              <a:rPr lang="en-US"/>
              <a:t>Differentiate the mechanisms of action (MOAs) of novel therapeutic strategies for advanced renal cell carcinoma (RCC)</a:t>
            </a:r>
          </a:p>
          <a:p>
            <a:pPr marL="0" lvl="0" indent="0">
              <a:buNone/>
            </a:pPr>
            <a:endParaRPr lang="en-US"/>
          </a:p>
          <a:p>
            <a:pPr lvl="0"/>
            <a:r>
              <a:rPr lang="en-US"/>
              <a:t>Appraise the efficacy and safety profiles of novel immunotherapies and targeted therapies for advanced RCC</a:t>
            </a:r>
          </a:p>
          <a:p>
            <a:pPr marL="0" lvl="0" indent="0">
              <a:buNone/>
            </a:pPr>
            <a:endParaRPr lang="en-US"/>
          </a:p>
          <a:p>
            <a:pPr lvl="0"/>
            <a:r>
              <a:rPr lang="en-US"/>
              <a:t>Assess strategies to optimize treatment safety and tolerability and ensure the provision of patient-centered RCC care </a:t>
            </a:r>
          </a:p>
        </p:txBody>
      </p:sp>
    </p:spTree>
    <p:extLst>
      <p:ext uri="{BB962C8B-B14F-4D97-AF65-F5344CB8AC3E}">
        <p14:creationId xmlns:p14="http://schemas.microsoft.com/office/powerpoint/2010/main" val="342012252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886CF-AE48-B296-3900-2BF07D8D4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11C31-4986-D9A6-23DE-3588B990AE19}"/>
              </a:ext>
            </a:extLst>
          </p:cNvPr>
          <p:cNvSpPr>
            <a:spLocks noGrp="1"/>
          </p:cNvSpPr>
          <p:nvPr>
            <p:ph type="title"/>
          </p:nvPr>
        </p:nvSpPr>
        <p:spPr/>
        <p:txBody>
          <a:bodyPr/>
          <a:lstStyle/>
          <a:p>
            <a:r>
              <a:rPr lang="en-US" sz="3600" kern="0"/>
              <a:t>Case Study: Mr. DW (cont.)</a:t>
            </a:r>
            <a:endParaRPr lang="en-US"/>
          </a:p>
        </p:txBody>
      </p:sp>
      <p:sp>
        <p:nvSpPr>
          <p:cNvPr id="6" name="Content Placeholder 5">
            <a:extLst>
              <a:ext uri="{FF2B5EF4-FFF2-40B4-BE49-F238E27FC236}">
                <a16:creationId xmlns:a16="http://schemas.microsoft.com/office/drawing/2014/main" id="{26BC97DA-D62C-3344-BE62-20FB2F4CD748}"/>
              </a:ext>
            </a:extLst>
          </p:cNvPr>
          <p:cNvSpPr>
            <a:spLocks noGrp="1"/>
          </p:cNvSpPr>
          <p:nvPr>
            <p:ph idx="1"/>
          </p:nvPr>
        </p:nvSpPr>
        <p:spPr/>
        <p:txBody>
          <a:bodyPr/>
          <a:lstStyle/>
          <a:p>
            <a:r>
              <a:rPr lang="en-US"/>
              <a:t>What is an appropriate next line of therapy after progression of disease?</a:t>
            </a:r>
          </a:p>
          <a:p>
            <a:endParaRPr lang="en-US"/>
          </a:p>
          <a:p>
            <a:pPr marL="914400" lvl="1" indent="-457200">
              <a:buFont typeface="+mj-lt"/>
              <a:buAutoNum type="alphaLcPeriod"/>
            </a:pPr>
            <a:r>
              <a:rPr lang="en-US" sz="2400"/>
              <a:t>Chemotherapy</a:t>
            </a:r>
          </a:p>
          <a:p>
            <a:pPr marL="914400" lvl="1" indent="-457200">
              <a:buFont typeface="+mj-lt"/>
              <a:buAutoNum type="alphaLcPeriod"/>
            </a:pPr>
            <a:r>
              <a:rPr lang="en-US" sz="2400"/>
              <a:t>Nivolumab/ipilimumab</a:t>
            </a:r>
          </a:p>
          <a:p>
            <a:pPr marL="914400" lvl="1" indent="-457200">
              <a:buFont typeface="+mj-lt"/>
              <a:buAutoNum type="alphaLcPeriod"/>
            </a:pPr>
            <a:r>
              <a:rPr lang="en-US" sz="2400" b="1">
                <a:solidFill>
                  <a:schemeClr val="accent1"/>
                </a:solidFill>
              </a:rPr>
              <a:t>Belzutifan</a:t>
            </a:r>
          </a:p>
          <a:p>
            <a:pPr marL="914400" lvl="1" indent="-457200">
              <a:buFont typeface="+mj-lt"/>
              <a:buAutoNum type="alphaLcPeriod"/>
            </a:pPr>
            <a:r>
              <a:rPr lang="en-US" sz="2400"/>
              <a:t>Temsirolimus</a:t>
            </a:r>
          </a:p>
        </p:txBody>
      </p:sp>
      <p:sp>
        <p:nvSpPr>
          <p:cNvPr id="4" name="Text Placeholder 3">
            <a:extLst>
              <a:ext uri="{FF2B5EF4-FFF2-40B4-BE49-F238E27FC236}">
                <a16:creationId xmlns:a16="http://schemas.microsoft.com/office/drawing/2014/main" id="{E9CB4898-6BFE-022F-5847-5EFF02485BA2}"/>
              </a:ext>
            </a:extLst>
          </p:cNvPr>
          <p:cNvSpPr>
            <a:spLocks noGrp="1"/>
          </p:cNvSpPr>
          <p:nvPr>
            <p:ph type="body" sz="quarter" idx="13"/>
          </p:nvPr>
        </p:nvSpPr>
        <p:spPr/>
        <p:txBody>
          <a:bodyPr/>
          <a:lstStyle/>
          <a:p>
            <a:r>
              <a:rPr lang="en-US"/>
              <a:t>What Would You Do?</a:t>
            </a:r>
          </a:p>
        </p:txBody>
      </p:sp>
    </p:spTree>
    <p:extLst>
      <p:ext uri="{BB962C8B-B14F-4D97-AF65-F5344CB8AC3E}">
        <p14:creationId xmlns:p14="http://schemas.microsoft.com/office/powerpoint/2010/main" val="2074403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4CAB-9D42-E9FC-1490-3C3E4C42D01E}"/>
              </a:ext>
            </a:extLst>
          </p:cNvPr>
          <p:cNvSpPr>
            <a:spLocks noGrp="1"/>
          </p:cNvSpPr>
          <p:nvPr>
            <p:ph type="title"/>
          </p:nvPr>
        </p:nvSpPr>
        <p:spPr/>
        <p:txBody>
          <a:bodyPr/>
          <a:lstStyle/>
          <a:p>
            <a:r>
              <a:rPr lang="en-US" sz="3600" kern="0"/>
              <a:t>Case Study: Mr. DW (cont.)</a:t>
            </a:r>
            <a:endParaRPr lang="en-US"/>
          </a:p>
        </p:txBody>
      </p:sp>
      <p:sp>
        <p:nvSpPr>
          <p:cNvPr id="4" name="Content Placeholder 3">
            <a:extLst>
              <a:ext uri="{FF2B5EF4-FFF2-40B4-BE49-F238E27FC236}">
                <a16:creationId xmlns:a16="http://schemas.microsoft.com/office/drawing/2014/main" id="{782DB68D-12B2-ED56-AC2E-F96CA43A0A0C}"/>
              </a:ext>
            </a:extLst>
          </p:cNvPr>
          <p:cNvSpPr>
            <a:spLocks noGrp="1"/>
          </p:cNvSpPr>
          <p:nvPr>
            <p:ph idx="1"/>
          </p:nvPr>
        </p:nvSpPr>
        <p:spPr>
          <a:xfrm>
            <a:off x="609599" y="1604926"/>
            <a:ext cx="10972799" cy="4373563"/>
          </a:xfrm>
        </p:spPr>
        <p:txBody>
          <a:bodyPr/>
          <a:lstStyle/>
          <a:p>
            <a:r>
              <a:rPr lang="en-US"/>
              <a:t>Next line of therapy: </a:t>
            </a:r>
            <a:r>
              <a:rPr lang="en-US" err="1"/>
              <a:t>belzutifan</a:t>
            </a:r>
            <a:r>
              <a:rPr lang="en-US"/>
              <a:t> 120 mg PO daily</a:t>
            </a:r>
          </a:p>
          <a:p>
            <a:endParaRPr lang="en-US"/>
          </a:p>
          <a:p>
            <a:r>
              <a:rPr lang="en-US"/>
              <a:t>What education does Mr. DW need about side effects?</a:t>
            </a:r>
          </a:p>
          <a:p>
            <a:endParaRPr lang="en-US"/>
          </a:p>
        </p:txBody>
      </p:sp>
    </p:spTree>
    <p:extLst>
      <p:ext uri="{BB962C8B-B14F-4D97-AF65-F5344CB8AC3E}">
        <p14:creationId xmlns:p14="http://schemas.microsoft.com/office/powerpoint/2010/main" val="2441561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3EC6A-63A5-E611-4FCA-178E868CE0D2}"/>
              </a:ext>
            </a:extLst>
          </p:cNvPr>
          <p:cNvSpPr>
            <a:spLocks noGrp="1"/>
          </p:cNvSpPr>
          <p:nvPr>
            <p:ph type="title"/>
          </p:nvPr>
        </p:nvSpPr>
        <p:spPr>
          <a:xfrm>
            <a:off x="609600" y="233255"/>
            <a:ext cx="10972800" cy="646331"/>
          </a:xfrm>
        </p:spPr>
        <p:txBody>
          <a:bodyPr/>
          <a:lstStyle/>
          <a:p>
            <a:r>
              <a:rPr lang="en-US"/>
              <a:t>Belzutifan AE Monitoring and Management</a:t>
            </a:r>
          </a:p>
        </p:txBody>
      </p:sp>
      <p:sp>
        <p:nvSpPr>
          <p:cNvPr id="7" name="Text Placeholder 6">
            <a:extLst>
              <a:ext uri="{FF2B5EF4-FFF2-40B4-BE49-F238E27FC236}">
                <a16:creationId xmlns:a16="http://schemas.microsoft.com/office/drawing/2014/main" id="{4E814B2E-4F6D-CBC2-BA73-AB1BE3EA3C72}"/>
              </a:ext>
            </a:extLst>
          </p:cNvPr>
          <p:cNvSpPr>
            <a:spLocks noGrp="1"/>
          </p:cNvSpPr>
          <p:nvPr>
            <p:ph type="body" sz="quarter" idx="12"/>
          </p:nvPr>
        </p:nvSpPr>
        <p:spPr>
          <a:xfrm>
            <a:off x="193575" y="6575082"/>
            <a:ext cx="2439770" cy="153888"/>
          </a:xfrm>
        </p:spPr>
        <p:txBody>
          <a:bodyPr/>
          <a:lstStyle/>
          <a:p>
            <a:r>
              <a:rPr lang="en-US"/>
              <a:t>Welireg</a:t>
            </a:r>
            <a:r>
              <a:rPr lang="en-US" baseline="30000"/>
              <a:t>TM</a:t>
            </a:r>
            <a:r>
              <a:rPr lang="en-US"/>
              <a:t> prescribing information, 2023.</a:t>
            </a:r>
          </a:p>
        </p:txBody>
      </p:sp>
      <p:sp>
        <p:nvSpPr>
          <p:cNvPr id="6" name="Content Placeholder 5">
            <a:extLst>
              <a:ext uri="{FF2B5EF4-FFF2-40B4-BE49-F238E27FC236}">
                <a16:creationId xmlns:a16="http://schemas.microsoft.com/office/drawing/2014/main" id="{9DD4F9E1-D892-0BE9-4B5A-D3AB6593DA1D}"/>
              </a:ext>
            </a:extLst>
          </p:cNvPr>
          <p:cNvSpPr>
            <a:spLocks noGrp="1"/>
          </p:cNvSpPr>
          <p:nvPr>
            <p:ph idx="1"/>
          </p:nvPr>
        </p:nvSpPr>
        <p:spPr>
          <a:xfrm>
            <a:off x="609600" y="1604926"/>
            <a:ext cx="10972800" cy="4373563"/>
          </a:xfrm>
        </p:spPr>
        <p:txBody>
          <a:bodyPr>
            <a:noAutofit/>
          </a:bodyPr>
          <a:lstStyle/>
          <a:p>
            <a:r>
              <a:rPr lang="en-US"/>
              <a:t>Anemia</a:t>
            </a:r>
          </a:p>
          <a:p>
            <a:pPr lvl="1"/>
            <a:r>
              <a:rPr lang="en-US" sz="2400"/>
              <a:t>Monitoring</a:t>
            </a:r>
          </a:p>
          <a:p>
            <a:pPr lvl="2"/>
            <a:r>
              <a:rPr lang="en-US" sz="2200"/>
              <a:t>Before initiating and periodically throughout therapy</a:t>
            </a:r>
          </a:p>
          <a:p>
            <a:pPr lvl="1"/>
            <a:r>
              <a:rPr lang="en-US" sz="2400"/>
              <a:t>Management</a:t>
            </a:r>
          </a:p>
          <a:p>
            <a:pPr lvl="2"/>
            <a:r>
              <a:rPr lang="en-US" sz="2200"/>
              <a:t>Transfusion as clinically indicated</a:t>
            </a:r>
          </a:p>
          <a:p>
            <a:pPr lvl="2"/>
            <a:r>
              <a:rPr lang="en-US" sz="2200"/>
              <a:t>For patients with hemoglobin &lt;8 g/dL, withhold dose until ≥8 g/dL, then resume at same or reduced dose or discontinue</a:t>
            </a:r>
          </a:p>
          <a:p>
            <a:pPr lvl="2"/>
            <a:r>
              <a:rPr lang="en-US" sz="2200"/>
              <a:t>For patients with life-threatening anemia or requiring urgent intervention, withhold until resolved and resume at reduced dose or discontinue</a:t>
            </a:r>
          </a:p>
        </p:txBody>
      </p:sp>
    </p:spTree>
    <p:extLst>
      <p:ext uri="{BB962C8B-B14F-4D97-AF65-F5344CB8AC3E}">
        <p14:creationId xmlns:p14="http://schemas.microsoft.com/office/powerpoint/2010/main" val="2677536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E20DE-3042-FFCB-F6E8-BC8C32211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3D7D0-0C8C-1B80-1669-E6046E978164}"/>
              </a:ext>
            </a:extLst>
          </p:cNvPr>
          <p:cNvSpPr>
            <a:spLocks noGrp="1"/>
          </p:cNvSpPr>
          <p:nvPr>
            <p:ph type="title"/>
          </p:nvPr>
        </p:nvSpPr>
        <p:spPr>
          <a:xfrm>
            <a:off x="609600" y="233255"/>
            <a:ext cx="10972800" cy="646331"/>
          </a:xfrm>
        </p:spPr>
        <p:txBody>
          <a:bodyPr/>
          <a:lstStyle/>
          <a:p>
            <a:r>
              <a:rPr lang="en-US"/>
              <a:t>Belzutifan AE Monitoring and Management (cont.)</a:t>
            </a:r>
          </a:p>
        </p:txBody>
      </p:sp>
      <p:sp>
        <p:nvSpPr>
          <p:cNvPr id="7" name="Text Placeholder 6">
            <a:extLst>
              <a:ext uri="{FF2B5EF4-FFF2-40B4-BE49-F238E27FC236}">
                <a16:creationId xmlns:a16="http://schemas.microsoft.com/office/drawing/2014/main" id="{1859EF3A-6336-DE26-2451-9870EA4A130E}"/>
              </a:ext>
            </a:extLst>
          </p:cNvPr>
          <p:cNvSpPr>
            <a:spLocks noGrp="1"/>
          </p:cNvSpPr>
          <p:nvPr>
            <p:ph type="body" sz="quarter" idx="12"/>
          </p:nvPr>
        </p:nvSpPr>
        <p:spPr>
          <a:xfrm>
            <a:off x="193575" y="6575082"/>
            <a:ext cx="2439770" cy="153888"/>
          </a:xfrm>
        </p:spPr>
        <p:txBody>
          <a:bodyPr/>
          <a:lstStyle/>
          <a:p>
            <a:r>
              <a:rPr lang="en-US"/>
              <a:t>Welireg</a:t>
            </a:r>
            <a:r>
              <a:rPr lang="en-US" baseline="30000"/>
              <a:t>TM</a:t>
            </a:r>
            <a:r>
              <a:rPr lang="en-US"/>
              <a:t> prescribing information, 2023.</a:t>
            </a:r>
          </a:p>
        </p:txBody>
      </p:sp>
      <p:sp>
        <p:nvSpPr>
          <p:cNvPr id="6" name="Content Placeholder 5">
            <a:extLst>
              <a:ext uri="{FF2B5EF4-FFF2-40B4-BE49-F238E27FC236}">
                <a16:creationId xmlns:a16="http://schemas.microsoft.com/office/drawing/2014/main" id="{B5F54808-FF47-58B2-CE91-BE480C77ED7B}"/>
              </a:ext>
            </a:extLst>
          </p:cNvPr>
          <p:cNvSpPr>
            <a:spLocks noGrp="1"/>
          </p:cNvSpPr>
          <p:nvPr>
            <p:ph idx="1"/>
          </p:nvPr>
        </p:nvSpPr>
        <p:spPr>
          <a:xfrm>
            <a:off x="609600" y="1604926"/>
            <a:ext cx="10972800" cy="4373563"/>
          </a:xfrm>
        </p:spPr>
        <p:txBody>
          <a:bodyPr>
            <a:noAutofit/>
          </a:bodyPr>
          <a:lstStyle/>
          <a:p>
            <a:r>
              <a:rPr lang="en-US"/>
              <a:t>Hypoxia</a:t>
            </a:r>
          </a:p>
          <a:p>
            <a:pPr lvl="1"/>
            <a:r>
              <a:rPr lang="en-US" sz="2400"/>
              <a:t>Monitoring </a:t>
            </a:r>
          </a:p>
          <a:p>
            <a:pPr lvl="2"/>
            <a:r>
              <a:rPr lang="en-US" sz="2200"/>
              <a:t>Before initiation and periodically throughout therapy</a:t>
            </a:r>
          </a:p>
          <a:p>
            <a:pPr lvl="2"/>
            <a:r>
              <a:rPr lang="en-US" sz="2200"/>
              <a:t>Advise patients to report signs and symptoms of hypoxia</a:t>
            </a:r>
          </a:p>
          <a:p>
            <a:pPr lvl="1"/>
            <a:r>
              <a:rPr lang="en-US" sz="2400"/>
              <a:t>Management</a:t>
            </a:r>
          </a:p>
          <a:p>
            <a:pPr lvl="2"/>
            <a:r>
              <a:rPr lang="en-US" sz="2200"/>
              <a:t>For patients with pulse oximeter &lt;88% with exercise, consider withholding until resolved and resume at same or reduced dose</a:t>
            </a:r>
          </a:p>
          <a:p>
            <a:pPr lvl="2"/>
            <a:r>
              <a:rPr lang="en-US" sz="2200"/>
              <a:t>For patients with pulse oximeter &lt;88% at rest or urgent intervention indicated, withhold until resolved and resume at reduced dose or discontinue</a:t>
            </a:r>
          </a:p>
          <a:p>
            <a:pPr lvl="2"/>
            <a:r>
              <a:rPr lang="en-US" sz="2200"/>
              <a:t>For patients with life-threatening or recurrent symptomatic hypoxia, discontinue</a:t>
            </a:r>
          </a:p>
        </p:txBody>
      </p:sp>
    </p:spTree>
    <p:extLst>
      <p:ext uri="{BB962C8B-B14F-4D97-AF65-F5344CB8AC3E}">
        <p14:creationId xmlns:p14="http://schemas.microsoft.com/office/powerpoint/2010/main" val="1387627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0070-07BF-7D38-52B5-FED5FA95F68D}"/>
              </a:ext>
            </a:extLst>
          </p:cNvPr>
          <p:cNvSpPr>
            <a:spLocks noGrp="1"/>
          </p:cNvSpPr>
          <p:nvPr>
            <p:ph type="title"/>
          </p:nvPr>
        </p:nvSpPr>
        <p:spPr>
          <a:xfrm>
            <a:off x="609600" y="233255"/>
            <a:ext cx="10972800" cy="646331"/>
          </a:xfrm>
        </p:spPr>
        <p:txBody>
          <a:bodyPr/>
          <a:lstStyle/>
          <a:p>
            <a:r>
              <a:rPr lang="en-US"/>
              <a:t>Best Practices</a:t>
            </a:r>
          </a:p>
        </p:txBody>
      </p:sp>
      <p:sp>
        <p:nvSpPr>
          <p:cNvPr id="6" name="Text Placeholder 5">
            <a:extLst>
              <a:ext uri="{FF2B5EF4-FFF2-40B4-BE49-F238E27FC236}">
                <a16:creationId xmlns:a16="http://schemas.microsoft.com/office/drawing/2014/main" id="{ECC9C4D5-FD81-12B7-EC74-37D3EE82E10E}"/>
              </a:ext>
            </a:extLst>
          </p:cNvPr>
          <p:cNvSpPr>
            <a:spLocks noGrp="1"/>
          </p:cNvSpPr>
          <p:nvPr>
            <p:ph type="body" sz="quarter" idx="12"/>
          </p:nvPr>
        </p:nvSpPr>
        <p:spPr>
          <a:xfrm>
            <a:off x="193675" y="6575525"/>
            <a:ext cx="3885679" cy="153888"/>
          </a:xfrm>
        </p:spPr>
        <p:txBody>
          <a:bodyPr/>
          <a:lstStyle/>
          <a:p>
            <a:r>
              <a:rPr lang="en-US"/>
              <a:t>Slide courtesy of </a:t>
            </a:r>
            <a:r>
              <a:rPr lang="en-US" sz="1000">
                <a:effectLst/>
                <a:latin typeface="News Gothic MT" panose="020B0503020103020203" pitchFamily="34" charset="0"/>
                <a:ea typeface="Calibri" panose="020F0502020204030204" pitchFamily="34" charset="0"/>
                <a:cs typeface="Arial" panose="020B0604020202020204" pitchFamily="34" charset="0"/>
              </a:rPr>
              <a:t>Nazy Zomorodian, NP, RNC, MSN, CUNP, CCRC.</a:t>
            </a:r>
            <a:endParaRPr lang="en-US" sz="1000">
              <a:effectLst/>
              <a:latin typeface="News Gothic MT" panose="020B0503020103020203"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81F70BEB-F2A9-DB8F-166A-462A8E17EB28}"/>
              </a:ext>
            </a:extLst>
          </p:cNvPr>
          <p:cNvSpPr>
            <a:spLocks noGrp="1"/>
          </p:cNvSpPr>
          <p:nvPr>
            <p:ph idx="1"/>
          </p:nvPr>
        </p:nvSpPr>
        <p:spPr>
          <a:xfrm>
            <a:off x="609600" y="1401763"/>
            <a:ext cx="10972800" cy="4373562"/>
          </a:xfrm>
        </p:spPr>
        <p:txBody>
          <a:bodyPr>
            <a:noAutofit/>
          </a:bodyPr>
          <a:lstStyle/>
          <a:p>
            <a:r>
              <a:rPr lang="en-US"/>
              <a:t>Counseling: patient and caregiver education</a:t>
            </a:r>
          </a:p>
          <a:p>
            <a:pPr lvl="1"/>
            <a:r>
              <a:rPr lang="en-US" sz="2400"/>
              <a:t>Patient/caregiver</a:t>
            </a:r>
          </a:p>
          <a:p>
            <a:pPr lvl="2"/>
            <a:r>
              <a:rPr lang="en-US" sz="2200"/>
              <a:t>Self-monitoring, important numbers</a:t>
            </a:r>
          </a:p>
          <a:p>
            <a:pPr lvl="1"/>
            <a:r>
              <a:rPr lang="en-US" sz="2400"/>
              <a:t>Treatment team</a:t>
            </a:r>
          </a:p>
          <a:p>
            <a:pPr lvl="2"/>
            <a:r>
              <a:rPr lang="en-US" sz="2200"/>
              <a:t>Assessment tools</a:t>
            </a:r>
          </a:p>
          <a:p>
            <a:pPr lvl="2"/>
            <a:r>
              <a:rPr lang="en-US" sz="2200"/>
              <a:t>Pharmacy in-service</a:t>
            </a:r>
          </a:p>
          <a:p>
            <a:pPr lvl="1"/>
            <a:r>
              <a:rPr lang="en-US" sz="2400"/>
              <a:t>Wallet card</a:t>
            </a:r>
          </a:p>
          <a:p>
            <a:pPr lvl="2"/>
            <a:endParaRPr lang="en-US" sz="800"/>
          </a:p>
          <a:p>
            <a:r>
              <a:rPr lang="en-US"/>
              <a:t>Patient concerns and financial support (pharmacist)</a:t>
            </a:r>
          </a:p>
          <a:p>
            <a:pPr lvl="1"/>
            <a:r>
              <a:rPr lang="en-US" sz="2400"/>
              <a:t>Reimbursement and prior authorization</a:t>
            </a:r>
          </a:p>
          <a:p>
            <a:pPr lvl="1"/>
            <a:r>
              <a:rPr lang="en-US" sz="2400"/>
              <a:t>Guideline recommendations</a:t>
            </a:r>
          </a:p>
          <a:p>
            <a:pPr lvl="1"/>
            <a:r>
              <a:rPr lang="en-US" sz="2400"/>
              <a:t>Oral chemotherapy aspect</a:t>
            </a:r>
          </a:p>
          <a:p>
            <a:pPr lvl="2"/>
            <a:r>
              <a:rPr lang="en-US" sz="2200"/>
              <a:t>Coordination with specialty pharmacy</a:t>
            </a:r>
          </a:p>
          <a:p>
            <a:pPr lvl="3"/>
            <a:r>
              <a:rPr lang="en-US" sz="2000"/>
              <a:t>Internal or external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BF2B-21F7-B284-CAFD-84E75F6FE972}"/>
              </a:ext>
            </a:extLst>
          </p:cNvPr>
          <p:cNvSpPr>
            <a:spLocks noGrp="1"/>
          </p:cNvSpPr>
          <p:nvPr>
            <p:ph type="title"/>
          </p:nvPr>
        </p:nvSpPr>
        <p:spPr/>
        <p:txBody>
          <a:bodyPr/>
          <a:lstStyle/>
          <a:p>
            <a:r>
              <a:rPr lang="en-US"/>
              <a:t>Key Takeaways</a:t>
            </a:r>
          </a:p>
        </p:txBody>
      </p:sp>
      <p:sp>
        <p:nvSpPr>
          <p:cNvPr id="7" name="Text Placeholder 6">
            <a:extLst>
              <a:ext uri="{FF2B5EF4-FFF2-40B4-BE49-F238E27FC236}">
                <a16:creationId xmlns:a16="http://schemas.microsoft.com/office/drawing/2014/main" id="{FF660E1F-6760-5A7D-2F9C-FAB5FD16060F}"/>
              </a:ext>
            </a:extLst>
          </p:cNvPr>
          <p:cNvSpPr>
            <a:spLocks noGrp="1"/>
          </p:cNvSpPr>
          <p:nvPr>
            <p:ph type="body" sz="quarter" idx="12"/>
          </p:nvPr>
        </p:nvSpPr>
        <p:spPr>
          <a:xfrm>
            <a:off x="193575" y="6575082"/>
            <a:ext cx="5267468" cy="153888"/>
          </a:xfrm>
        </p:spPr>
        <p:txBody>
          <a:bodyPr/>
          <a:lstStyle/>
          <a:p>
            <a:r>
              <a:rPr lang="en-US"/>
              <a:t>AUA = American Urological Association; ASCO = American Society of Clinical Oncology. </a:t>
            </a:r>
          </a:p>
        </p:txBody>
      </p:sp>
      <p:sp>
        <p:nvSpPr>
          <p:cNvPr id="6" name="Content Placeholder 5">
            <a:extLst>
              <a:ext uri="{FF2B5EF4-FFF2-40B4-BE49-F238E27FC236}">
                <a16:creationId xmlns:a16="http://schemas.microsoft.com/office/drawing/2014/main" id="{B4488180-F18F-6845-B5EB-42C0EAB01B52}"/>
              </a:ext>
            </a:extLst>
          </p:cNvPr>
          <p:cNvSpPr>
            <a:spLocks noGrp="1"/>
          </p:cNvSpPr>
          <p:nvPr>
            <p:ph idx="1"/>
          </p:nvPr>
        </p:nvSpPr>
        <p:spPr/>
        <p:txBody>
          <a:bodyPr>
            <a:normAutofit lnSpcReduction="10000"/>
          </a:bodyPr>
          <a:lstStyle/>
          <a:p>
            <a:r>
              <a:rPr lang="en-US" dirty="0"/>
              <a:t>Personalized medicine to fit patient profile</a:t>
            </a:r>
          </a:p>
          <a:p>
            <a:endParaRPr lang="en-US" dirty="0"/>
          </a:p>
          <a:p>
            <a:r>
              <a:rPr lang="en-US" dirty="0"/>
              <a:t>Efficient management of AEs is key to continuing treatment</a:t>
            </a:r>
          </a:p>
          <a:p>
            <a:endParaRPr lang="en-US" dirty="0"/>
          </a:p>
          <a:p>
            <a:r>
              <a:rPr lang="en-US" dirty="0"/>
              <a:t>Educate the providers, patients, and caregivers</a:t>
            </a:r>
          </a:p>
          <a:p>
            <a:endParaRPr lang="en-US" dirty="0"/>
          </a:p>
          <a:p>
            <a:r>
              <a:rPr lang="en-US" dirty="0"/>
              <a:t>Explore all the options recommended by the NCCN, AUA, and ASCO</a:t>
            </a:r>
          </a:p>
          <a:p>
            <a:endParaRPr lang="en-US" dirty="0"/>
          </a:p>
          <a:p>
            <a:r>
              <a:rPr lang="en-US" dirty="0"/>
              <a:t>It’s never too late to learn, teach, and welcome technology and new treatments into our practice</a:t>
            </a:r>
          </a:p>
        </p:txBody>
      </p:sp>
    </p:spTree>
    <p:extLst>
      <p:ext uri="{BB962C8B-B14F-4D97-AF65-F5344CB8AC3E}">
        <p14:creationId xmlns:p14="http://schemas.microsoft.com/office/powerpoint/2010/main" val="169061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6DF4F-3A10-534A-907A-F1E95426D8E0}"/>
              </a:ext>
            </a:extLst>
          </p:cNvPr>
          <p:cNvPicPr>
            <a:picLocks noChangeAspect="1"/>
          </p:cNvPicPr>
          <p:nvPr/>
        </p:nvPicPr>
        <p:blipFill rotWithShape="1">
          <a:blip r:embed="rId3"/>
          <a:srcRect l="28015"/>
          <a:stretch/>
        </p:blipFill>
        <p:spPr>
          <a:xfrm>
            <a:off x="3415552" y="0"/>
            <a:ext cx="8776447" cy="6858000"/>
          </a:xfrm>
          <a:prstGeom prst="rect">
            <a:avLst/>
          </a:prstGeom>
        </p:spPr>
      </p:pic>
      <p:sp>
        <p:nvSpPr>
          <p:cNvPr id="13" name="TextBox 12">
            <a:extLst>
              <a:ext uri="{FF2B5EF4-FFF2-40B4-BE49-F238E27FC236}">
                <a16:creationId xmlns:a16="http://schemas.microsoft.com/office/drawing/2014/main" id="{20CDE22E-1C0B-D644-8CA0-CF8C2DE82270}"/>
              </a:ext>
            </a:extLst>
          </p:cNvPr>
          <p:cNvSpPr txBox="1"/>
          <p:nvPr/>
        </p:nvSpPr>
        <p:spPr>
          <a:xfrm>
            <a:off x="437694" y="1517186"/>
            <a:ext cx="595571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rPr>
              <a:t>Thank you joining us!</a:t>
            </a:r>
            <a:endParaRPr kumimoji="0" lang="en-US" sz="3200" b="0" i="0" u="none" strike="noStrike" kern="1200" cap="none" spc="0" normalizeH="0" baseline="0" noProof="0" dirty="0">
              <a:ln>
                <a:noFill/>
              </a:ln>
              <a:solidFill>
                <a:srgbClr val="6C9F4D"/>
              </a:solidFill>
              <a:effectLst/>
              <a:uLnTx/>
              <a:uFillTx/>
              <a:latin typeface="Calibri" panose="020F0502020204030204"/>
              <a:ea typeface="ＭＳ Ｐゴシック" charset="0"/>
              <a:cs typeface="+mn-cs"/>
            </a:endParaRPr>
          </a:p>
        </p:txBody>
      </p:sp>
      <p:sp>
        <p:nvSpPr>
          <p:cNvPr id="14" name="Rectangle 13">
            <a:extLst>
              <a:ext uri="{FF2B5EF4-FFF2-40B4-BE49-F238E27FC236}">
                <a16:creationId xmlns:a16="http://schemas.microsoft.com/office/drawing/2014/main" id="{55C5D0B1-D871-B74C-B7F2-E7774873A3E6}"/>
              </a:ext>
            </a:extLst>
          </p:cNvPr>
          <p:cNvSpPr/>
          <p:nvPr/>
        </p:nvSpPr>
        <p:spPr>
          <a:xfrm>
            <a:off x="119718" y="2453802"/>
            <a:ext cx="6790178"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the QR code to complete the </a:t>
            </a:r>
            <a:r>
              <a:rPr kumimoji="0" lang="en-US" sz="2000" b="1" i="0" u="none" strike="noStrike" kern="0" cap="none" spc="0" normalizeH="0" baseline="0" noProof="0" dirty="0">
                <a:ln>
                  <a:noFill/>
                </a:ln>
                <a:solidFill>
                  <a:srgbClr val="568E14"/>
                </a:solidFill>
                <a:effectLst/>
                <a:uLnTx/>
                <a:uFillTx/>
                <a:latin typeface="Calibri" panose="020F0502020204030204" pitchFamily="34" charset="0"/>
                <a:ea typeface="ＭＳ Ｐゴシック" charset="0"/>
                <a:cs typeface="Calibri" panose="020F0502020204030204" pitchFamily="34" charset="0"/>
              </a:rPr>
              <a:t>posttest and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fill out the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paper assessment and</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1" i="0" u="none" strike="noStrike" kern="0" cap="none" spc="0" normalizeH="0" baseline="0" noProof="0" dirty="0">
                <a:ln>
                  <a:noFill/>
                </a:ln>
                <a:solidFill>
                  <a:srgbClr val="6C9F4D"/>
                </a:solidFill>
                <a:effectLst/>
                <a:uLnTx/>
                <a:uFillTx/>
                <a:latin typeface="Calibri" panose="020F0502020204030204" pitchFamily="34" charset="0"/>
                <a:ea typeface="ＭＳ Ｐゴシック" charset="0"/>
                <a:cs typeface="Calibri" panose="020F0502020204030204" pitchFamily="34" charset="0"/>
              </a:rPr>
              <a:t>evaluation</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included in your conference bag.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 scan the QR code:</a:t>
            </a:r>
            <a:endPar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Rectangle 14">
            <a:extLst>
              <a:ext uri="{FF2B5EF4-FFF2-40B4-BE49-F238E27FC236}">
                <a16:creationId xmlns:a16="http://schemas.microsoft.com/office/drawing/2014/main" id="{9068DAEC-3A8E-7B49-9AD6-0AF2C74E426D}"/>
              </a:ext>
            </a:extLst>
          </p:cNvPr>
          <p:cNvSpPr/>
          <p:nvPr/>
        </p:nvSpPr>
        <p:spPr>
          <a:xfrm>
            <a:off x="7362017" y="999385"/>
            <a:ext cx="3177083"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Scan now to complete the</a:t>
            </a:r>
            <a:r>
              <a:rPr lang="en-US" sz="2000" b="1" i="1" kern="0" dirty="0">
                <a:solidFill>
                  <a:srgbClr val="000000"/>
                </a:solidFill>
                <a:latin typeface="Calibri" panose="020F0502020204030204" pitchFamily="34" charset="0"/>
                <a:cs typeface="Calibri" panose="020F0502020204030204" pitchFamily="34" charset="0"/>
              </a:rPr>
              <a:t> posttest and </a:t>
            </a:r>
            <a:r>
              <a:rPr kumimoji="0" lang="en-US" sz="2000" b="1" i="1"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evaluation</a:t>
            </a:r>
            <a:endPar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Rectangle 5">
            <a:extLst>
              <a:ext uri="{FF2B5EF4-FFF2-40B4-BE49-F238E27FC236}">
                <a16:creationId xmlns:a16="http://schemas.microsoft.com/office/drawing/2014/main" id="{D43ECA6A-E9BB-5C42-B64C-0CB16CE0A06B}"/>
              </a:ext>
            </a:extLst>
          </p:cNvPr>
          <p:cNvSpPr/>
          <p:nvPr/>
        </p:nvSpPr>
        <p:spPr>
          <a:xfrm>
            <a:off x="906155" y="4277577"/>
            <a:ext cx="6096000" cy="2062103"/>
          </a:xfrm>
          <a:prstGeom prst="rect">
            <a:avLst/>
          </a:prstGeom>
        </p:spPr>
        <p:txBody>
          <a:bodyPr numCol="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IPHONE: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Your internet browser should pop up with a link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Click the link and complete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ANDROID: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Open the camera &amp; focus it to QR code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Hold ‘Home’ button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pretest comes visible to complete</a:t>
            </a:r>
          </a:p>
        </p:txBody>
      </p:sp>
      <p:pic>
        <p:nvPicPr>
          <p:cNvPr id="8" name="Picture 7">
            <a:extLst>
              <a:ext uri="{FF2B5EF4-FFF2-40B4-BE49-F238E27FC236}">
                <a16:creationId xmlns:a16="http://schemas.microsoft.com/office/drawing/2014/main" id="{6AF834D4-C852-0B44-B980-A991FCA91CA1}"/>
              </a:ext>
            </a:extLst>
          </p:cNvPr>
          <p:cNvPicPr>
            <a:picLocks noChangeAspect="1"/>
          </p:cNvPicPr>
          <p:nvPr/>
        </p:nvPicPr>
        <p:blipFill>
          <a:blip r:embed="rId4">
            <a:extLst>
              <a:ext uri="{28A0092B-C50C-407E-A947-70E740481C1C}">
                <a14:useLocalDpi xmlns:a14="http://schemas.microsoft.com/office/drawing/2010/main" val="0"/>
              </a:ext>
            </a:extLst>
          </a:blip>
          <a:srcRect t="209" b="209"/>
          <a:stretch/>
        </p:blipFill>
        <p:spPr>
          <a:xfrm>
            <a:off x="7362017" y="1687353"/>
            <a:ext cx="3177083" cy="3163824"/>
          </a:xfrm>
          <a:prstGeom prst="rect">
            <a:avLst/>
          </a:prstGeom>
        </p:spPr>
      </p:pic>
      <p:pic>
        <p:nvPicPr>
          <p:cNvPr id="3" name="Picture 2">
            <a:extLst>
              <a:ext uri="{FF2B5EF4-FFF2-40B4-BE49-F238E27FC236}">
                <a16:creationId xmlns:a16="http://schemas.microsoft.com/office/drawing/2014/main" id="{A4A324DA-008C-4DD4-8B51-8B61245B566E}"/>
              </a:ext>
            </a:extLst>
          </p:cNvPr>
          <p:cNvPicPr>
            <a:picLocks noChangeAspect="1"/>
          </p:cNvPicPr>
          <p:nvPr/>
        </p:nvPicPr>
        <p:blipFill>
          <a:blip r:embed="rId5"/>
          <a:stretch>
            <a:fillRect/>
          </a:stretch>
        </p:blipFill>
        <p:spPr>
          <a:xfrm>
            <a:off x="174707" y="198201"/>
            <a:ext cx="3340100" cy="1028700"/>
          </a:xfrm>
          <a:prstGeom prst="rect">
            <a:avLst/>
          </a:prstGeom>
        </p:spPr>
      </p:pic>
    </p:spTree>
    <p:extLst>
      <p:ext uri="{BB962C8B-B14F-4D97-AF65-F5344CB8AC3E}">
        <p14:creationId xmlns:p14="http://schemas.microsoft.com/office/powerpoint/2010/main" val="3434061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9591-F375-884C-0C93-3ED6CE17F04B}"/>
              </a:ext>
            </a:extLst>
          </p:cNvPr>
          <p:cNvSpPr>
            <a:spLocks noGrp="1"/>
          </p:cNvSpPr>
          <p:nvPr>
            <p:ph type="title"/>
          </p:nvPr>
        </p:nvSpPr>
        <p:spPr>
          <a:xfrm>
            <a:off x="2255835" y="5593216"/>
            <a:ext cx="7769225" cy="584775"/>
          </a:xfrm>
        </p:spPr>
        <p:txBody>
          <a:bodyPr/>
          <a:lstStyle/>
          <a:p>
            <a:pPr algn="ctr">
              <a:defRPr/>
            </a:pPr>
            <a:r>
              <a:rPr lang="en-US" sz="3200" i="1"/>
              <a:t>Let’s Change Treatment</a:t>
            </a:r>
          </a:p>
        </p:txBody>
      </p:sp>
      <p:pic>
        <p:nvPicPr>
          <p:cNvPr id="2050" name="Picture 2" descr="Bill Murray Ghostbusters - Imgflip">
            <a:extLst>
              <a:ext uri="{FF2B5EF4-FFF2-40B4-BE49-F238E27FC236}">
                <a16:creationId xmlns:a16="http://schemas.microsoft.com/office/drawing/2014/main" id="{166C0CFA-5AA9-D5A0-F0AC-D6454F1D6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699" y="876392"/>
            <a:ext cx="6954757" cy="4521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E651C-0689-703F-B443-C0FCB48C53C2}"/>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21FEBEF2-2E04-B93D-EA7D-C71CF2D076C7}"/>
              </a:ext>
            </a:extLst>
          </p:cNvPr>
          <p:cNvSpPr>
            <a:spLocks noGrp="1"/>
          </p:cNvSpPr>
          <p:nvPr>
            <p:ph idx="1"/>
          </p:nvPr>
        </p:nvSpPr>
        <p:spPr/>
        <p:txBody>
          <a:bodyPr>
            <a:noAutofit/>
          </a:bodyPr>
          <a:lstStyle/>
          <a:p>
            <a:pPr marL="457200" indent="-457200">
              <a:lnSpc>
                <a:spcPct val="120000"/>
              </a:lnSpc>
              <a:spcAft>
                <a:spcPts val="300"/>
              </a:spcAft>
              <a:buNone/>
            </a:pPr>
            <a:r>
              <a:rPr lang="en-US" sz="1000" dirty="0" err="1"/>
              <a:t>Albiges</a:t>
            </a:r>
            <a:r>
              <a:rPr lang="en-US" sz="1000" dirty="0"/>
              <a:t> L, Rini BI, </a:t>
            </a:r>
            <a:r>
              <a:rPr lang="en-US" sz="1000" dirty="0" err="1"/>
              <a:t>Peltola</a:t>
            </a:r>
            <a:r>
              <a:rPr lang="en-US" sz="1000" dirty="0"/>
              <a:t> K, et al (2023). </a:t>
            </a:r>
            <a:r>
              <a:rPr lang="en-US" sz="1000" dirty="0" err="1"/>
              <a:t>Belzutifan</a:t>
            </a:r>
            <a:r>
              <a:rPr lang="en-US" sz="1000" dirty="0"/>
              <a:t> versus </a:t>
            </a:r>
            <a:r>
              <a:rPr lang="en-US" sz="1000" dirty="0" err="1"/>
              <a:t>everolimus</a:t>
            </a:r>
            <a:r>
              <a:rPr lang="en-US" sz="1000" dirty="0"/>
              <a:t> in participants (pts) with previously treated advanced clear cell renal cell carcinoma (</a:t>
            </a:r>
            <a:r>
              <a:rPr lang="en-US" sz="1000" dirty="0" err="1"/>
              <a:t>ccRCC</a:t>
            </a:r>
            <a:r>
              <a:rPr lang="en-US" sz="1000" dirty="0"/>
              <a:t>): randomized open-label phase III LITESPARK-005 study. </a:t>
            </a:r>
            <a:r>
              <a:rPr lang="en-US" sz="1000" i="1" dirty="0"/>
              <a:t>Ann Oncol, </a:t>
            </a:r>
            <a:r>
              <a:rPr lang="en-US" sz="1000" dirty="0"/>
              <a:t>34(suppl_2):S1329-S1330. DOI:10.1016/j.annonc.2023.10.090</a:t>
            </a:r>
          </a:p>
          <a:p>
            <a:pPr marL="457200" indent="-457200">
              <a:lnSpc>
                <a:spcPct val="120000"/>
              </a:lnSpc>
              <a:spcAft>
                <a:spcPts val="300"/>
              </a:spcAft>
              <a:buNone/>
            </a:pPr>
            <a:r>
              <a:rPr lang="en-US" sz="1000" dirty="0"/>
              <a:t>Amin MB, Edge S, Green F, et al (2017). AJCC Cancer Staging Manual. 8</a:t>
            </a:r>
            <a:r>
              <a:rPr lang="en-US" sz="1000" baseline="30000" dirty="0"/>
              <a:t>th</a:t>
            </a:r>
            <a:r>
              <a:rPr lang="en-US" sz="1000" dirty="0"/>
              <a:t> ed. New York, NY: Springer International Publishing</a:t>
            </a:r>
          </a:p>
          <a:p>
            <a:pPr marL="457200" indent="-457200">
              <a:lnSpc>
                <a:spcPct val="120000"/>
              </a:lnSpc>
              <a:spcAft>
                <a:spcPts val="300"/>
              </a:spcAft>
              <a:buNone/>
            </a:pPr>
            <a:r>
              <a:rPr lang="en-US" sz="1000" dirty="0" err="1"/>
              <a:t>Apolo</a:t>
            </a:r>
            <a:r>
              <a:rPr lang="en-US" sz="1000" dirty="0"/>
              <a:t> AB, Powles T, </a:t>
            </a:r>
            <a:r>
              <a:rPr lang="en-US" sz="1000" dirty="0" err="1"/>
              <a:t>Burotto</a:t>
            </a:r>
            <a:r>
              <a:rPr lang="en-US" sz="1000" dirty="0"/>
              <a:t> M, et al (2021). Nivolumab plus </a:t>
            </a:r>
            <a:r>
              <a:rPr lang="en-US" sz="1000" dirty="0" err="1"/>
              <a:t>cabozantinib</a:t>
            </a:r>
            <a:r>
              <a:rPr lang="en-US" sz="1000" dirty="0"/>
              <a:t> (N+C) versus sunitinib (S) for advanced renal cell carcinoma (</a:t>
            </a:r>
            <a:r>
              <a:rPr lang="en-US" sz="1000" dirty="0" err="1"/>
              <a:t>aRCC</a:t>
            </a:r>
            <a:r>
              <a:rPr lang="en-US" sz="1000" dirty="0"/>
              <a:t>): outcomes by baseline disease characteristics in the phase 3 </a:t>
            </a:r>
            <a:r>
              <a:rPr lang="en-US" sz="1000" dirty="0" err="1"/>
              <a:t>CheckMate</a:t>
            </a:r>
            <a:r>
              <a:rPr lang="en-US" sz="1000" dirty="0"/>
              <a:t> 9ER trial. </a:t>
            </a:r>
            <a:r>
              <a:rPr lang="en-US" sz="1000" i="1" dirty="0"/>
              <a:t>J Clin Oncol</a:t>
            </a:r>
            <a:r>
              <a:rPr lang="en-US" sz="1000" dirty="0"/>
              <a:t>, 39(suppl_15). Abstract 4553. DOI:10.1200/JCO.2021.39.15_suppl.455</a:t>
            </a:r>
          </a:p>
          <a:p>
            <a:pPr>
              <a:lnSpc>
                <a:spcPct val="120000"/>
              </a:lnSpc>
              <a:spcAft>
                <a:spcPts val="300"/>
              </a:spcAft>
              <a:buNone/>
            </a:pPr>
            <a:r>
              <a:rPr lang="en-US" sz="1000" b="0" i="0" u="none" strike="noStrike" dirty="0" err="1">
                <a:solidFill>
                  <a:srgbClr val="212121"/>
                </a:solidFill>
                <a:effectLst/>
                <a:latin typeface="News Gothic MT" panose="020B0503020103020203" pitchFamily="34" charset="0"/>
              </a:rPr>
              <a:t>Armezzani</a:t>
            </a:r>
            <a:r>
              <a:rPr lang="en-US" sz="1000" b="0" i="0" u="none" strike="noStrike" dirty="0">
                <a:solidFill>
                  <a:srgbClr val="212121"/>
                </a:solidFill>
                <a:effectLst/>
                <a:latin typeface="News Gothic MT" panose="020B0503020103020203" pitchFamily="34" charset="0"/>
              </a:rPr>
              <a:t> A (2019). Immune checkpoint inhibitors: as strategy to tackle cancer? Available at: https://</a:t>
            </a:r>
            <a:r>
              <a:rPr lang="en-US" sz="1000" b="0" i="0" u="none" strike="noStrike" dirty="0" err="1">
                <a:solidFill>
                  <a:srgbClr val="212121"/>
                </a:solidFill>
                <a:effectLst/>
                <a:latin typeface="News Gothic MT" panose="020B0503020103020203" pitchFamily="34" charset="0"/>
              </a:rPr>
              <a:t>www.genoway.com</a:t>
            </a:r>
            <a:r>
              <a:rPr lang="en-US" sz="1000" b="0" i="0" u="none" strike="noStrike" dirty="0">
                <a:solidFill>
                  <a:srgbClr val="212121"/>
                </a:solidFill>
                <a:effectLst/>
                <a:latin typeface="News Gothic MT" panose="020B0503020103020203" pitchFamily="34" charset="0"/>
              </a:rPr>
              <a:t>/commentaries/comment-</a:t>
            </a:r>
            <a:r>
              <a:rPr lang="en-US" sz="1000" b="0" i="0" u="none" strike="noStrike" dirty="0" err="1">
                <a:solidFill>
                  <a:srgbClr val="212121"/>
                </a:solidFill>
                <a:effectLst/>
                <a:latin typeface="News Gothic MT" panose="020B0503020103020203" pitchFamily="34" charset="0"/>
              </a:rPr>
              <a:t>icp.htm</a:t>
            </a:r>
            <a:endParaRPr lang="en-US" sz="1000" dirty="0"/>
          </a:p>
          <a:p>
            <a:pPr marL="457200" indent="-457200">
              <a:lnSpc>
                <a:spcPct val="120000"/>
              </a:lnSpc>
              <a:spcAft>
                <a:spcPts val="300"/>
              </a:spcAft>
              <a:buNone/>
            </a:pPr>
            <a:r>
              <a:rPr lang="en-US" sz="1000" dirty="0" err="1"/>
              <a:t>Cabometyx</a:t>
            </a:r>
            <a:r>
              <a:rPr lang="en-US" sz="1000" baseline="30000" dirty="0"/>
              <a:t>®</a:t>
            </a:r>
            <a:r>
              <a:rPr lang="en-US" sz="1000" dirty="0"/>
              <a:t> (</a:t>
            </a:r>
            <a:r>
              <a:rPr lang="en-US" sz="1000" dirty="0" err="1"/>
              <a:t>cabozantinib</a:t>
            </a:r>
            <a:r>
              <a:rPr lang="en-US" sz="1000" dirty="0"/>
              <a:t>) prescribing information (2024). </a:t>
            </a:r>
            <a:r>
              <a:rPr lang="en-US" sz="1000" dirty="0" err="1"/>
              <a:t>Exelixis</a:t>
            </a:r>
            <a:r>
              <a:rPr lang="en-US" sz="1000" dirty="0"/>
              <a:t>, Inc. Available at: </a:t>
            </a:r>
            <a:r>
              <a:rPr lang="en-US" sz="1000" dirty="0" err="1"/>
              <a:t>labels.fda.gov</a:t>
            </a:r>
            <a:endParaRPr lang="en-US" sz="1000" dirty="0"/>
          </a:p>
          <a:p>
            <a:pPr marL="457200" indent="-457200">
              <a:lnSpc>
                <a:spcPct val="120000"/>
              </a:lnSpc>
              <a:spcAft>
                <a:spcPts val="300"/>
              </a:spcAft>
              <a:buNone/>
            </a:pPr>
            <a:r>
              <a:rPr lang="en-US" sz="1000" dirty="0" err="1"/>
              <a:t>Cauley</a:t>
            </a:r>
            <a:r>
              <a:rPr lang="en-US" sz="1000" dirty="0"/>
              <a:t> DH (2019) Newly approved mTOR inhibitors for the treatment of metastatic renal cell carcinoma. </a:t>
            </a:r>
            <a:r>
              <a:rPr lang="en-US" sz="1000" i="1" dirty="0"/>
              <a:t>US Pharm</a:t>
            </a:r>
            <a:r>
              <a:rPr lang="en-US" sz="1000" dirty="0"/>
              <a:t>, 34(11):HS-20-HS-26.</a:t>
            </a:r>
          </a:p>
          <a:p>
            <a:pPr marL="457200" indent="-457200">
              <a:lnSpc>
                <a:spcPct val="120000"/>
              </a:lnSpc>
              <a:spcAft>
                <a:spcPts val="300"/>
              </a:spcAft>
              <a:buNone/>
            </a:pPr>
            <a:r>
              <a:rPr lang="en-US" sz="1000" dirty="0"/>
              <a:t>Choueiri TK, </a:t>
            </a:r>
            <a:r>
              <a:rPr lang="en-US" sz="1000" dirty="0" err="1"/>
              <a:t>Escudier</a:t>
            </a:r>
            <a:r>
              <a:rPr lang="en-US" sz="1000" dirty="0"/>
              <a:t> B, Powles T, et al (2015). </a:t>
            </a:r>
            <a:r>
              <a:rPr lang="en-US" sz="1000" dirty="0" err="1"/>
              <a:t>Cabozantinib</a:t>
            </a:r>
            <a:r>
              <a:rPr lang="en-US" sz="1000" dirty="0"/>
              <a:t> versus </a:t>
            </a:r>
            <a:r>
              <a:rPr lang="en-US" sz="1000" dirty="0" err="1"/>
              <a:t>everolimus</a:t>
            </a:r>
            <a:r>
              <a:rPr lang="en-US" sz="1000" dirty="0"/>
              <a:t> in advanced renal-cell carcinoma. </a:t>
            </a:r>
            <a:r>
              <a:rPr lang="en-US" sz="1000" i="1" dirty="0"/>
              <a:t>New Engl J Med, </a:t>
            </a:r>
            <a:r>
              <a:rPr lang="en-US" sz="1000" dirty="0"/>
              <a:t>373:1814-1823. DOI:10.1056/NEJMoa1510016</a:t>
            </a:r>
          </a:p>
          <a:p>
            <a:pPr marL="457200" indent="-457200">
              <a:lnSpc>
                <a:spcPct val="120000"/>
              </a:lnSpc>
              <a:spcAft>
                <a:spcPts val="300"/>
              </a:spcAft>
              <a:buNone/>
            </a:pPr>
            <a:r>
              <a:rPr lang="en-US" sz="1000" dirty="0"/>
              <a:t>Choueiri TK, Hessel C, Halabi S, et al (2018). </a:t>
            </a:r>
            <a:r>
              <a:rPr lang="en-US" sz="1000" dirty="0" err="1"/>
              <a:t>Cabozantinib</a:t>
            </a:r>
            <a:r>
              <a:rPr lang="en-US" sz="1000" dirty="0"/>
              <a:t> versus sunitinib as initial therapy for metastatic renal cell carcinoma of intermediate or poor risk (Alliance A031203 CABOSUN </a:t>
            </a:r>
            <a:r>
              <a:rPr lang="en-US" sz="1000" dirty="0" err="1"/>
              <a:t>randomised</a:t>
            </a:r>
            <a:r>
              <a:rPr lang="en-US" sz="1000" dirty="0"/>
              <a:t> trial): progression-free survival by independent review and overall survival update. </a:t>
            </a:r>
            <a:r>
              <a:rPr lang="en-US" sz="1000" i="1" dirty="0" err="1"/>
              <a:t>Eur</a:t>
            </a:r>
            <a:r>
              <a:rPr lang="en-US" sz="1000" i="1" dirty="0"/>
              <a:t> J Cancer</a:t>
            </a:r>
            <a:r>
              <a:rPr lang="en-US" sz="1000" dirty="0"/>
              <a:t>, 94:115-125. DOI:10.1016/j.ejca.2018.02.012</a:t>
            </a:r>
          </a:p>
          <a:p>
            <a:pPr marL="457200" indent="-457200">
              <a:lnSpc>
                <a:spcPct val="120000"/>
              </a:lnSpc>
              <a:spcAft>
                <a:spcPts val="300"/>
              </a:spcAft>
              <a:buNone/>
            </a:pPr>
            <a:r>
              <a:rPr lang="en-US" sz="1000" dirty="0"/>
              <a:t>Choueiri TK, Kluger H, George S, et al (2022). FRACTION-RCC: nivolumab plus ipilimumab for advanced renal cell carcinoma after progression on immuno-oncology therapy. </a:t>
            </a:r>
            <a:r>
              <a:rPr lang="en-US" sz="1000" i="1" dirty="0"/>
              <a:t>Journal for </a:t>
            </a:r>
            <a:r>
              <a:rPr lang="en-US" sz="1000" i="1" dirty="0" err="1"/>
              <a:t>ImmunoTherapy</a:t>
            </a:r>
            <a:r>
              <a:rPr lang="en-US" sz="1000" i="1" dirty="0"/>
              <a:t> of Cancer</a:t>
            </a:r>
            <a:r>
              <a:rPr lang="en-US" sz="1000" dirty="0"/>
              <a:t>, 10:e005780. DOI:10.1136/jitc-2022-005780</a:t>
            </a:r>
          </a:p>
          <a:p>
            <a:pPr marL="457200" indent="-457200">
              <a:lnSpc>
                <a:spcPct val="120000"/>
              </a:lnSpc>
              <a:spcAft>
                <a:spcPts val="300"/>
              </a:spcAft>
              <a:buNone/>
            </a:pPr>
            <a:r>
              <a:rPr lang="en-US" sz="1000" dirty="0"/>
              <a:t>Choueiri TK, Powles T, </a:t>
            </a:r>
            <a:r>
              <a:rPr lang="en-US" sz="1000" dirty="0" err="1"/>
              <a:t>Burotto</a:t>
            </a:r>
            <a:r>
              <a:rPr lang="en-US" sz="1000" dirty="0"/>
              <a:t> M, et al (2021). Nivolumab plus </a:t>
            </a:r>
            <a:r>
              <a:rPr lang="en-US" sz="1000" dirty="0" err="1"/>
              <a:t>cabozantinib</a:t>
            </a:r>
            <a:r>
              <a:rPr lang="en-US" sz="1000" dirty="0"/>
              <a:t> versus sunitinib for advanced renal cell carcinoma. </a:t>
            </a:r>
            <a:r>
              <a:rPr lang="en-US" sz="1000" i="1" dirty="0"/>
              <a:t>N Engl J Med, </a:t>
            </a:r>
            <a:r>
              <a:rPr lang="en-US" sz="1000" dirty="0"/>
              <a:t>384:829-841. DOI:10.1056/NEJMoa2026982</a:t>
            </a:r>
          </a:p>
          <a:p>
            <a:pPr>
              <a:lnSpc>
                <a:spcPct val="120000"/>
              </a:lnSpc>
              <a:spcAft>
                <a:spcPts val="300"/>
              </a:spcAft>
              <a:buNone/>
            </a:pPr>
            <a:r>
              <a:rPr lang="en-US" sz="1000" dirty="0">
                <a:solidFill>
                  <a:srgbClr val="212121"/>
                </a:solidFill>
                <a:latin typeface="News Gothic MT" panose="020B0503020103020203" pitchFamily="34" charset="0"/>
              </a:rPr>
              <a:t>Cooper AJ, </a:t>
            </a:r>
            <a:r>
              <a:rPr lang="en-US" sz="1000" dirty="0" err="1">
                <a:solidFill>
                  <a:srgbClr val="212121"/>
                </a:solidFill>
                <a:latin typeface="News Gothic MT" panose="020B0503020103020203" pitchFamily="34" charset="0"/>
              </a:rPr>
              <a:t>Carlino</a:t>
            </a:r>
            <a:r>
              <a:rPr lang="en-US" sz="1000" dirty="0">
                <a:solidFill>
                  <a:srgbClr val="212121"/>
                </a:solidFill>
                <a:latin typeface="News Gothic MT" panose="020B0503020103020203" pitchFamily="34" charset="0"/>
              </a:rPr>
              <a:t> MS &amp; </a:t>
            </a:r>
            <a:r>
              <a:rPr lang="en-US" sz="1000" dirty="0" err="1">
                <a:solidFill>
                  <a:srgbClr val="212121"/>
                </a:solidFill>
                <a:latin typeface="News Gothic MT" panose="020B0503020103020203" pitchFamily="34" charset="0"/>
              </a:rPr>
              <a:t>Kefford</a:t>
            </a:r>
            <a:r>
              <a:rPr lang="en-US" sz="1000" dirty="0">
                <a:solidFill>
                  <a:srgbClr val="212121"/>
                </a:solidFill>
                <a:latin typeface="News Gothic MT" panose="020B0503020103020203" pitchFamily="34" charset="0"/>
              </a:rPr>
              <a:t> RF (2015). Immune checkpoint inhibitors in melanoma. </a:t>
            </a:r>
            <a:r>
              <a:rPr lang="en-US" sz="1000" i="1" dirty="0">
                <a:solidFill>
                  <a:srgbClr val="212121"/>
                </a:solidFill>
                <a:latin typeface="News Gothic MT" panose="020B0503020103020203" pitchFamily="34" charset="0"/>
              </a:rPr>
              <a:t>Future Medicine</a:t>
            </a:r>
            <a:r>
              <a:rPr lang="en-US" sz="1000" dirty="0">
                <a:solidFill>
                  <a:srgbClr val="212121"/>
                </a:solidFill>
                <a:latin typeface="News Gothic MT" panose="020B0503020103020203" pitchFamily="34" charset="0"/>
              </a:rPr>
              <a:t>, 2(3):267-284.</a:t>
            </a:r>
            <a:endParaRPr lang="en-US" sz="1000" dirty="0"/>
          </a:p>
          <a:p>
            <a:pPr marL="457200" indent="-457200">
              <a:lnSpc>
                <a:spcPct val="120000"/>
              </a:lnSpc>
              <a:spcAft>
                <a:spcPts val="300"/>
              </a:spcAft>
              <a:buNone/>
            </a:pPr>
            <a:r>
              <a:rPr lang="en-US" sz="1000" dirty="0" err="1"/>
              <a:t>Dizman</a:t>
            </a:r>
            <a:r>
              <a:rPr lang="en-US" sz="1000" dirty="0"/>
              <a:t> N, Austin M, Considine B, et al (2023). Outcomes with combination pembrolizumab and </a:t>
            </a:r>
            <a:r>
              <a:rPr lang="en-US" sz="1000" dirty="0" err="1"/>
              <a:t>axitinib</a:t>
            </a:r>
            <a:r>
              <a:rPr lang="en-US" sz="1000" dirty="0"/>
              <a:t> in second and further line treatment of metastatic renal cell carcinoma. </a:t>
            </a:r>
            <a:r>
              <a:rPr lang="en-US" sz="1000" i="1" dirty="0"/>
              <a:t>Clin </a:t>
            </a:r>
            <a:r>
              <a:rPr lang="en-US" sz="1000" i="1" dirty="0" err="1"/>
              <a:t>Genitourin</a:t>
            </a:r>
            <a:r>
              <a:rPr lang="en-US" sz="1000" i="1" dirty="0"/>
              <a:t> Cancer</a:t>
            </a:r>
            <a:r>
              <a:rPr lang="en-US" sz="1000" dirty="0"/>
              <a:t>, 21(2):221-229. DOI:10.1016/j.clgc.2023.01.002</a:t>
            </a:r>
          </a:p>
          <a:p>
            <a:pPr marL="457200" indent="-457200">
              <a:lnSpc>
                <a:spcPct val="120000"/>
              </a:lnSpc>
              <a:spcAft>
                <a:spcPts val="300"/>
              </a:spcAft>
              <a:buNone/>
            </a:pPr>
            <a:r>
              <a:rPr lang="en-US" sz="1000" dirty="0"/>
              <a:t>Dudley AC &amp; </a:t>
            </a:r>
            <a:r>
              <a:rPr lang="en-US" sz="1000" dirty="0" err="1"/>
              <a:t>Griffioen</a:t>
            </a:r>
            <a:r>
              <a:rPr lang="en-US" sz="1000" dirty="0"/>
              <a:t> AW (2023). Pathological angiogenesis: mechanisms and therapeutic strategies. </a:t>
            </a:r>
            <a:r>
              <a:rPr lang="en-US" sz="1000" i="1" dirty="0"/>
              <a:t>Angiogenesis</a:t>
            </a:r>
            <a:r>
              <a:rPr lang="en-US" sz="1000" dirty="0"/>
              <a:t>, 26:313-347. DOI:10.1007/s10456-023-09876-7</a:t>
            </a:r>
          </a:p>
          <a:p>
            <a:pPr marL="457200" indent="-457200">
              <a:lnSpc>
                <a:spcPct val="120000"/>
              </a:lnSpc>
              <a:spcAft>
                <a:spcPts val="300"/>
              </a:spcAft>
              <a:buNone/>
            </a:pPr>
            <a:endParaRPr lang="en-US" sz="1000" dirty="0"/>
          </a:p>
          <a:p>
            <a:pPr marL="457200" indent="-457200">
              <a:lnSpc>
                <a:spcPct val="120000"/>
              </a:lnSpc>
              <a:spcAft>
                <a:spcPts val="300"/>
              </a:spcAft>
              <a:buNone/>
            </a:pPr>
            <a:endParaRPr lang="en-US" sz="1000" dirty="0"/>
          </a:p>
        </p:txBody>
      </p:sp>
    </p:spTree>
    <p:extLst>
      <p:ext uri="{BB962C8B-B14F-4D97-AF65-F5344CB8AC3E}">
        <p14:creationId xmlns:p14="http://schemas.microsoft.com/office/powerpoint/2010/main" val="652265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E651C-0689-703F-B443-C0FCB48C53C2}"/>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21FEBEF2-2E04-B93D-EA7D-C71CF2D076C7}"/>
              </a:ext>
            </a:extLst>
          </p:cNvPr>
          <p:cNvSpPr>
            <a:spLocks noGrp="1"/>
          </p:cNvSpPr>
          <p:nvPr>
            <p:ph idx="1"/>
          </p:nvPr>
        </p:nvSpPr>
        <p:spPr/>
        <p:txBody>
          <a:bodyPr>
            <a:noAutofit/>
          </a:bodyPr>
          <a:lstStyle/>
          <a:p>
            <a:pPr>
              <a:lnSpc>
                <a:spcPct val="120000"/>
              </a:lnSpc>
              <a:spcAft>
                <a:spcPts val="300"/>
              </a:spcAft>
              <a:buNone/>
            </a:pPr>
            <a:r>
              <a:rPr lang="en-US" sz="1000"/>
              <a:t>Grávelos C, Sanmartín O, Gúrpide A, et al (2019). Clinical management of cutaneous adverse events in patients on targeted anticancer therapies and immunotherapies: a national consensus statement by the Spanish Academy of Dermatology and Venereology and the Spanish Society of Medical Oncology. </a:t>
            </a:r>
            <a:r>
              <a:rPr lang="en-US" sz="1000" i="1"/>
              <a:t>Clin Translational Oncology</a:t>
            </a:r>
            <a:r>
              <a:rPr lang="en-US" sz="1000"/>
              <a:t>, 21:556-571. DOI:10.1007/s12094-018-1953-x</a:t>
            </a:r>
          </a:p>
          <a:p>
            <a:pPr marL="457200" indent="-457200">
              <a:lnSpc>
                <a:spcPct val="120000"/>
              </a:lnSpc>
              <a:spcAft>
                <a:spcPts val="300"/>
              </a:spcAft>
              <a:buNone/>
            </a:pPr>
            <a:r>
              <a:rPr lang="en-US" sz="1000"/>
              <a:t>Heng DYC, Xie W, Regan MM, et al (2009). Prognostic factors for overall survival in patients with metastatic renal cell carcinoma treated with vascular endothelial growth factor-target agents: results from a large, multicenter study. J Clin Oncol, 27(34):5794-5799. DOI:10.1200/JCO.2008.21.4809</a:t>
            </a:r>
          </a:p>
          <a:p>
            <a:pPr marL="457200" indent="-457200">
              <a:lnSpc>
                <a:spcPct val="120000"/>
              </a:lnSpc>
              <a:spcAft>
                <a:spcPts val="300"/>
              </a:spcAft>
              <a:buNone/>
            </a:pPr>
            <a:r>
              <a:rPr lang="en-US" sz="1000"/>
              <a:t>Inlyta</a:t>
            </a:r>
            <a:r>
              <a:rPr lang="en-US" sz="1000" baseline="30000"/>
              <a:t>®</a:t>
            </a:r>
            <a:r>
              <a:rPr lang="en-US" sz="1000"/>
              <a:t> (axitinib) prescribing information (2024). Pfizer laboratories Div Pfizer Inc. Available at: labels.fda.gov</a:t>
            </a:r>
          </a:p>
          <a:p>
            <a:pPr marL="457200" indent="-457200">
              <a:lnSpc>
                <a:spcPct val="120000"/>
              </a:lnSpc>
              <a:spcAft>
                <a:spcPts val="300"/>
              </a:spcAft>
              <a:buNone/>
            </a:pPr>
            <a:r>
              <a:rPr lang="en-US" sz="1000"/>
              <a:t>Jones TM, Carew JS &amp; Nawrocki ST (2020). Therapeutic targeting of autophagy for renal cell carcinoma therapy. </a:t>
            </a:r>
            <a:r>
              <a:rPr lang="en-US" sz="1000" i="1"/>
              <a:t>Cancers (Basel), </a:t>
            </a:r>
            <a:r>
              <a:rPr lang="en-US" sz="1000"/>
              <a:t>12(5):1185. DOI:10.3390/cancers12051185</a:t>
            </a:r>
          </a:p>
          <a:p>
            <a:pPr marL="457200" indent="-457200">
              <a:lnSpc>
                <a:spcPct val="120000"/>
              </a:lnSpc>
              <a:spcAft>
                <a:spcPts val="300"/>
              </a:spcAft>
              <a:buNone/>
            </a:pPr>
            <a:r>
              <a:rPr lang="en-US" sz="1000"/>
              <a:t>Kalisz KR, Ramaiya NH, Lakamp KR &amp; Gupta A (2019). Immune checkpoint inhibitor therapy-related pneumonitis: patterns and management. </a:t>
            </a:r>
            <a:r>
              <a:rPr lang="en-US" sz="1000" i="1"/>
              <a:t>RadioGraphics</a:t>
            </a:r>
            <a:r>
              <a:rPr lang="en-US" sz="1000"/>
              <a:t>, 39:1923-1937. DOI:10.1148/rg.2019190036</a:t>
            </a:r>
          </a:p>
          <a:p>
            <a:pPr marL="457200" indent="-457200">
              <a:lnSpc>
                <a:spcPct val="120000"/>
              </a:lnSpc>
              <a:spcAft>
                <a:spcPts val="300"/>
              </a:spcAft>
              <a:buNone/>
            </a:pPr>
            <a:r>
              <a:rPr lang="en-US" sz="1000"/>
              <a:t>Keytruda</a:t>
            </a:r>
            <a:r>
              <a:rPr lang="en-US" sz="1000" baseline="30000"/>
              <a:t>®</a:t>
            </a:r>
            <a:r>
              <a:rPr lang="en-US" sz="1000"/>
              <a:t> (pembrolizumab) prescribing information (2024) Merck Sharp &amp; Dohme LLC. Available at: labels.fda.gov</a:t>
            </a:r>
          </a:p>
          <a:p>
            <a:pPr>
              <a:lnSpc>
                <a:spcPct val="120000"/>
              </a:lnSpc>
              <a:spcAft>
                <a:spcPts val="300"/>
              </a:spcAft>
              <a:buNone/>
            </a:pPr>
            <a:r>
              <a:rPr lang="en-US" sz="1000"/>
              <a:t>Lee CH, Shah AY, Rasco D, et al (2021). Lenvatinib plus pembrolizumab in patients with either treatment-naïve or previously treated metastatic renal cell carcinoma (Study 111/KEYNOTE-146): a phase 1b/2 study. </a:t>
            </a:r>
            <a:r>
              <a:rPr lang="en-US" sz="1000" i="1"/>
              <a:t>Lancet Oncol, </a:t>
            </a:r>
            <a:r>
              <a:rPr lang="en-US" sz="1000"/>
              <a:t>22(7):946-958. DOI:10.1016/S1470-2045(21)00241-2</a:t>
            </a:r>
          </a:p>
          <a:p>
            <a:pPr>
              <a:lnSpc>
                <a:spcPct val="120000"/>
              </a:lnSpc>
              <a:spcAft>
                <a:spcPts val="300"/>
              </a:spcAft>
              <a:buNone/>
            </a:pPr>
            <a:r>
              <a:rPr lang="en-US" sz="1000"/>
              <a:t>Lenvima</a:t>
            </a:r>
            <a:r>
              <a:rPr lang="en-US" sz="1000" baseline="30000"/>
              <a:t>®</a:t>
            </a:r>
            <a:r>
              <a:rPr lang="en-US" sz="1000"/>
              <a:t> (lenvatinib) prescribing information (2024). Eisai Inc. Available at: labels.fda.gov</a:t>
            </a:r>
            <a:endParaRPr lang="en-US" sz="1000" baseline="30000"/>
          </a:p>
          <a:p>
            <a:pPr marL="457200" indent="-457200">
              <a:lnSpc>
                <a:spcPct val="120000"/>
              </a:lnSpc>
              <a:spcAft>
                <a:spcPts val="300"/>
              </a:spcAft>
              <a:buNone/>
            </a:pPr>
            <a:r>
              <a:rPr lang="en-US" sz="1000"/>
              <a:t>Leucht K, Ali N, Foller S &amp; Grimm MO (2022). Management of immune-related adverse events from immune-checkpoint inhibitors in advanced or metastatic renal cell carcinoma. </a:t>
            </a:r>
            <a:r>
              <a:rPr lang="en-US" sz="1000" i="1"/>
              <a:t>Cancers (Basel), </a:t>
            </a:r>
            <a:r>
              <a:rPr lang="en-US" sz="1000"/>
              <a:t>14(18):4369. DOI:10.3390/cancers14184369</a:t>
            </a:r>
          </a:p>
          <a:p>
            <a:pPr marL="457200" indent="-457200">
              <a:lnSpc>
                <a:spcPct val="120000"/>
              </a:lnSpc>
              <a:spcAft>
                <a:spcPts val="300"/>
              </a:spcAft>
              <a:buNone/>
            </a:pPr>
            <a:r>
              <a:rPr lang="en-US" sz="1000"/>
              <a:t>Linehan WM, Walther MM &amp; Zbar B (2003). The genetic basis of cancer of the kidney.</a:t>
            </a:r>
            <a:r>
              <a:rPr lang="en-US" sz="1000" i="1"/>
              <a:t> J Urol</a:t>
            </a:r>
            <a:r>
              <a:rPr lang="en-US" sz="1000"/>
              <a:t>, 170(6 pt 1):2163-2172. DOI:10.1097/01.ju.0000096060.92397.ed</a:t>
            </a:r>
          </a:p>
          <a:p>
            <a:pPr marL="457200" indent="-457200">
              <a:lnSpc>
                <a:spcPct val="120000"/>
              </a:lnSpc>
              <a:spcAft>
                <a:spcPts val="300"/>
              </a:spcAft>
              <a:buNone/>
            </a:pPr>
            <a:r>
              <a:rPr lang="en-US" sz="1000"/>
              <a:t>Linehan WM, Pinto PA, Bratslavsky G, et al (2009). Hereditary kidney cancer. </a:t>
            </a:r>
            <a:r>
              <a:rPr lang="en-US" sz="1000" i="1"/>
              <a:t>Cancer, </a:t>
            </a:r>
            <a:r>
              <a:rPr lang="en-US" sz="1000"/>
              <a:t>115(S10):2252-2261. DOI:10.1002/cncr.24230</a:t>
            </a:r>
          </a:p>
          <a:p>
            <a:pPr marL="457200" indent="-457200">
              <a:lnSpc>
                <a:spcPct val="120000"/>
              </a:lnSpc>
              <a:spcAft>
                <a:spcPts val="300"/>
              </a:spcAft>
              <a:buNone/>
            </a:pPr>
            <a:r>
              <a:rPr lang="en-US" sz="1000"/>
              <a:t>Linehan WM (2012). Genetic basis of kidney cancer: role of genomics for the development of disease-based therapeutics. </a:t>
            </a:r>
            <a:r>
              <a:rPr lang="en-US" sz="1000" i="1"/>
              <a:t>Genome Res, </a:t>
            </a:r>
            <a:r>
              <a:rPr lang="en-US" sz="1000"/>
              <a:t>22(11):2089-2100. DOI:10.1101/gr.131110.111</a:t>
            </a:r>
          </a:p>
          <a:p>
            <a:pPr marL="457200" indent="-457200">
              <a:lnSpc>
                <a:spcPct val="120000"/>
              </a:lnSpc>
              <a:spcAft>
                <a:spcPts val="300"/>
              </a:spcAft>
              <a:buNone/>
            </a:pPr>
            <a:r>
              <a:rPr lang="en-US" sz="1000"/>
              <a:t>Liskova A, Koklesova L, Samec M, et al (2020). Implications of flavonoids as potential modulators of cancer neovascularity. </a:t>
            </a:r>
            <a:r>
              <a:rPr lang="en-US" sz="1000" i="1"/>
              <a:t>J Cancer Res and Clin Oncol, </a:t>
            </a:r>
            <a:r>
              <a:rPr lang="en-US" sz="1000"/>
              <a:t>146:3079-3096. DOI:10.1007/s00432-020-03383-8</a:t>
            </a:r>
          </a:p>
          <a:p>
            <a:pPr marL="457200" indent="-457200">
              <a:lnSpc>
                <a:spcPct val="120000"/>
              </a:lnSpc>
              <a:spcAft>
                <a:spcPts val="300"/>
              </a:spcAft>
              <a:buNone/>
            </a:pPr>
            <a:endParaRPr lang="en-US" sz="1000"/>
          </a:p>
        </p:txBody>
      </p:sp>
    </p:spTree>
    <p:extLst>
      <p:ext uri="{BB962C8B-B14F-4D97-AF65-F5344CB8AC3E}">
        <p14:creationId xmlns:p14="http://schemas.microsoft.com/office/powerpoint/2010/main" val="362339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7761-AB63-5ECB-90FC-CF21CAA569E6}"/>
              </a:ext>
            </a:extLst>
          </p:cNvPr>
          <p:cNvSpPr>
            <a:spLocks noGrp="1"/>
          </p:cNvSpPr>
          <p:nvPr>
            <p:ph type="title"/>
          </p:nvPr>
        </p:nvSpPr>
        <p:spPr/>
        <p:txBody>
          <a:bodyPr/>
          <a:lstStyle/>
          <a:p>
            <a:r>
              <a:rPr lang="en-US" sz="3600"/>
              <a:t>Kidney Cancer Landscape</a:t>
            </a:r>
          </a:p>
        </p:txBody>
      </p:sp>
      <p:sp>
        <p:nvSpPr>
          <p:cNvPr id="8" name="Text Placeholder 7">
            <a:extLst>
              <a:ext uri="{FF2B5EF4-FFF2-40B4-BE49-F238E27FC236}">
                <a16:creationId xmlns:a16="http://schemas.microsoft.com/office/drawing/2014/main" id="{762604AC-E965-87FD-280E-BEC85DAA758E}"/>
              </a:ext>
            </a:extLst>
          </p:cNvPr>
          <p:cNvSpPr>
            <a:spLocks noGrp="1"/>
          </p:cNvSpPr>
          <p:nvPr>
            <p:ph type="body" sz="quarter" idx="12"/>
          </p:nvPr>
        </p:nvSpPr>
        <p:spPr>
          <a:xfrm>
            <a:off x="193575" y="6575082"/>
            <a:ext cx="4932441" cy="153888"/>
          </a:xfrm>
        </p:spPr>
        <p:txBody>
          <a:bodyPr/>
          <a:lstStyle/>
          <a:p>
            <a:r>
              <a:rPr lang="en-US"/>
              <a:t>SEER, 2024; Moch et al, 2022; NCCN, 2024; Saint John’s Cancer Institute, 2024.  </a:t>
            </a:r>
          </a:p>
        </p:txBody>
      </p:sp>
      <p:sp>
        <p:nvSpPr>
          <p:cNvPr id="3" name="Content Placeholder 2">
            <a:extLst>
              <a:ext uri="{FF2B5EF4-FFF2-40B4-BE49-F238E27FC236}">
                <a16:creationId xmlns:a16="http://schemas.microsoft.com/office/drawing/2014/main" id="{100B4366-13DB-23CB-01F8-533F1FF0D687}"/>
              </a:ext>
            </a:extLst>
          </p:cNvPr>
          <p:cNvSpPr>
            <a:spLocks noGrp="1"/>
          </p:cNvSpPr>
          <p:nvPr>
            <p:ph idx="1"/>
          </p:nvPr>
        </p:nvSpPr>
        <p:spPr>
          <a:xfrm>
            <a:off x="524969" y="1388254"/>
            <a:ext cx="6874412" cy="4373563"/>
          </a:xfrm>
        </p:spPr>
        <p:txBody>
          <a:bodyPr>
            <a:noAutofit/>
          </a:bodyPr>
          <a:lstStyle/>
          <a:p>
            <a:pPr>
              <a:defRPr/>
            </a:pPr>
            <a:r>
              <a:rPr lang="en-US" sz="2400"/>
              <a:t>Accounts for ~4% of all types of cancer</a:t>
            </a:r>
          </a:p>
          <a:p>
            <a:endParaRPr lang="en-US" sz="600"/>
          </a:p>
          <a:p>
            <a:pPr>
              <a:defRPr/>
            </a:pPr>
            <a:r>
              <a:rPr lang="en-US" sz="2400"/>
              <a:t>Patients with metastatic disease do not survive long (18.2% 5-year survival)</a:t>
            </a:r>
          </a:p>
          <a:p>
            <a:endParaRPr lang="en-US" sz="600"/>
          </a:p>
          <a:p>
            <a:r>
              <a:rPr lang="en-US" sz="2400"/>
              <a:t>US 2024 estimates</a:t>
            </a:r>
          </a:p>
          <a:p>
            <a:pPr lvl="1"/>
            <a:r>
              <a:rPr lang="en-US" sz="2200"/>
              <a:t>81,610 diagnosed cases of cancer of kidney and renal pelvis</a:t>
            </a:r>
          </a:p>
          <a:p>
            <a:pPr lvl="1"/>
            <a:r>
              <a:rPr lang="en-US" sz="2200"/>
              <a:t>14,390 deaths</a:t>
            </a:r>
          </a:p>
          <a:p>
            <a:pPr>
              <a:defRPr/>
            </a:pPr>
            <a:endParaRPr lang="en-US" sz="600"/>
          </a:p>
          <a:p>
            <a:pPr>
              <a:defRPr/>
            </a:pPr>
            <a:r>
              <a:rPr lang="en-US" sz="2400"/>
              <a:t>Median age at diagnosis is 65 years</a:t>
            </a:r>
          </a:p>
          <a:p>
            <a:pPr>
              <a:defRPr/>
            </a:pPr>
            <a:endParaRPr lang="en-US" sz="600"/>
          </a:p>
          <a:p>
            <a:pPr>
              <a:defRPr/>
            </a:pPr>
            <a:r>
              <a:rPr lang="en-US" sz="2400"/>
              <a:t>Heterogenous disease</a:t>
            </a:r>
          </a:p>
          <a:p>
            <a:pPr>
              <a:defRPr/>
            </a:pPr>
            <a:endParaRPr lang="en-US" sz="600"/>
          </a:p>
          <a:p>
            <a:pPr>
              <a:defRPr/>
            </a:pPr>
            <a:r>
              <a:rPr lang="en-US" sz="2400"/>
              <a:t>85% of kidney tumors are RCC, and 70% of these have clear cell histology</a:t>
            </a:r>
          </a:p>
          <a:p>
            <a:pPr marL="0" indent="0">
              <a:buNone/>
              <a:defRPr/>
            </a:pPr>
            <a:endParaRPr lang="en-US" sz="2400"/>
          </a:p>
          <a:p>
            <a:pPr marL="0" indent="0">
              <a:buNone/>
              <a:defRPr/>
            </a:pPr>
            <a:endParaRPr lang="en-US" sz="2400"/>
          </a:p>
        </p:txBody>
      </p:sp>
      <p:grpSp>
        <p:nvGrpSpPr>
          <p:cNvPr id="13" name="Group 12">
            <a:extLst>
              <a:ext uri="{FF2B5EF4-FFF2-40B4-BE49-F238E27FC236}">
                <a16:creationId xmlns:a16="http://schemas.microsoft.com/office/drawing/2014/main" id="{DC76B7AC-FCBD-192B-CC79-CB3951191503}"/>
              </a:ext>
            </a:extLst>
          </p:cNvPr>
          <p:cNvGrpSpPr/>
          <p:nvPr/>
        </p:nvGrpSpPr>
        <p:grpSpPr>
          <a:xfrm>
            <a:off x="5967412" y="887010"/>
            <a:ext cx="7474073" cy="5334378"/>
            <a:chOff x="6096000" y="879511"/>
            <a:chExt cx="7474073" cy="5334378"/>
          </a:xfrm>
        </p:grpSpPr>
        <p:pic>
          <p:nvPicPr>
            <p:cNvPr id="6" name="Picture 5" descr="A diagram of a kidney&#10;&#10;Description automatically generated">
              <a:extLst>
                <a:ext uri="{FF2B5EF4-FFF2-40B4-BE49-F238E27FC236}">
                  <a16:creationId xmlns:a16="http://schemas.microsoft.com/office/drawing/2014/main" id="{18061D3C-DF0E-9ABD-9A7A-3F9CE3D7B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79511"/>
              <a:ext cx="7474073" cy="5334378"/>
            </a:xfrm>
            <a:prstGeom prst="rect">
              <a:avLst/>
            </a:prstGeom>
          </p:spPr>
        </p:pic>
        <p:sp>
          <p:nvSpPr>
            <p:cNvPr id="7" name="TextBox 6">
              <a:extLst>
                <a:ext uri="{FF2B5EF4-FFF2-40B4-BE49-F238E27FC236}">
                  <a16:creationId xmlns:a16="http://schemas.microsoft.com/office/drawing/2014/main" id="{4A4E4A35-6F15-A6B6-C361-720D893E4C62}"/>
                </a:ext>
              </a:extLst>
            </p:cNvPr>
            <p:cNvSpPr txBox="1"/>
            <p:nvPr/>
          </p:nvSpPr>
          <p:spPr>
            <a:xfrm>
              <a:off x="8191612" y="5701490"/>
              <a:ext cx="672043" cy="276999"/>
            </a:xfrm>
            <a:prstGeom prst="rect">
              <a:avLst/>
            </a:prstGeom>
          </p:spPr>
          <p:txBody>
            <a:bodyPr wrap="none" lIns="0" tIns="0" rIns="0" bIns="0" rtlCol="0">
              <a:spAutoFit/>
            </a:bodyPr>
            <a:lstStyle/>
            <a:p>
              <a:r>
                <a:rPr lang="en-US" sz="1800">
                  <a:latin typeface="News Gothic MT" panose="020B0503020103020203" pitchFamily="34" charset="0"/>
                </a:rPr>
                <a:t>Ureter</a:t>
              </a:r>
            </a:p>
          </p:txBody>
        </p:sp>
        <p:sp>
          <p:nvSpPr>
            <p:cNvPr id="9" name="TextBox 8">
              <a:extLst>
                <a:ext uri="{FF2B5EF4-FFF2-40B4-BE49-F238E27FC236}">
                  <a16:creationId xmlns:a16="http://schemas.microsoft.com/office/drawing/2014/main" id="{00A56A2D-837B-DC89-55E1-18B8446C137B}"/>
                </a:ext>
              </a:extLst>
            </p:cNvPr>
            <p:cNvSpPr txBox="1"/>
            <p:nvPr/>
          </p:nvSpPr>
          <p:spPr>
            <a:xfrm>
              <a:off x="7730460" y="2324653"/>
              <a:ext cx="1110882" cy="276999"/>
            </a:xfrm>
            <a:prstGeom prst="rect">
              <a:avLst/>
            </a:prstGeom>
          </p:spPr>
          <p:txBody>
            <a:bodyPr wrap="none" lIns="0" tIns="0" rIns="0" bIns="0" rtlCol="0">
              <a:spAutoFit/>
            </a:bodyPr>
            <a:lstStyle/>
            <a:p>
              <a:r>
                <a:rPr lang="en-US" sz="1800">
                  <a:latin typeface="News Gothic MT" panose="020B0503020103020203" pitchFamily="34" charset="0"/>
                </a:rPr>
                <a:t>Renal vein</a:t>
              </a:r>
            </a:p>
          </p:txBody>
        </p:sp>
        <p:sp>
          <p:nvSpPr>
            <p:cNvPr id="10" name="TextBox 9">
              <a:extLst>
                <a:ext uri="{FF2B5EF4-FFF2-40B4-BE49-F238E27FC236}">
                  <a16:creationId xmlns:a16="http://schemas.microsoft.com/office/drawing/2014/main" id="{7BD8C3ED-B551-3806-4BA4-46E3CCF61229}"/>
                </a:ext>
              </a:extLst>
            </p:cNvPr>
            <p:cNvSpPr txBox="1"/>
            <p:nvPr/>
          </p:nvSpPr>
          <p:spPr>
            <a:xfrm>
              <a:off x="7527969" y="3702425"/>
              <a:ext cx="1308050" cy="276999"/>
            </a:xfrm>
            <a:prstGeom prst="rect">
              <a:avLst/>
            </a:prstGeom>
          </p:spPr>
          <p:txBody>
            <a:bodyPr wrap="none" lIns="0" tIns="0" rIns="0" bIns="0" rtlCol="0">
              <a:spAutoFit/>
            </a:bodyPr>
            <a:lstStyle/>
            <a:p>
              <a:r>
                <a:rPr lang="en-US" sz="1800">
                  <a:latin typeface="News Gothic MT" panose="020B0503020103020203" pitchFamily="34" charset="0"/>
                </a:rPr>
                <a:t>Renal artery</a:t>
              </a:r>
            </a:p>
          </p:txBody>
        </p:sp>
        <p:sp>
          <p:nvSpPr>
            <p:cNvPr id="11" name="TextBox 10">
              <a:extLst>
                <a:ext uri="{FF2B5EF4-FFF2-40B4-BE49-F238E27FC236}">
                  <a16:creationId xmlns:a16="http://schemas.microsoft.com/office/drawing/2014/main" id="{06507D7A-99C6-17DD-24F1-5F464E765328}"/>
                </a:ext>
              </a:extLst>
            </p:cNvPr>
            <p:cNvSpPr txBox="1"/>
            <p:nvPr/>
          </p:nvSpPr>
          <p:spPr>
            <a:xfrm>
              <a:off x="11236472" y="1103756"/>
              <a:ext cx="691856" cy="276999"/>
            </a:xfrm>
            <a:prstGeom prst="rect">
              <a:avLst/>
            </a:prstGeom>
          </p:spPr>
          <p:txBody>
            <a:bodyPr wrap="none" lIns="0" tIns="0" rIns="0" bIns="0" rtlCol="0">
              <a:spAutoFit/>
            </a:bodyPr>
            <a:lstStyle/>
            <a:p>
              <a:r>
                <a:rPr lang="en-US" sz="1800">
                  <a:latin typeface="News Gothic MT" panose="020B0503020103020203" pitchFamily="34" charset="0"/>
                </a:rPr>
                <a:t>Tumor</a:t>
              </a:r>
            </a:p>
          </p:txBody>
        </p:sp>
        <p:sp>
          <p:nvSpPr>
            <p:cNvPr id="12" name="TextBox 11">
              <a:extLst>
                <a:ext uri="{FF2B5EF4-FFF2-40B4-BE49-F238E27FC236}">
                  <a16:creationId xmlns:a16="http://schemas.microsoft.com/office/drawing/2014/main" id="{7958C66F-9D55-AA8B-96D8-3AC0F0FA526A}"/>
                </a:ext>
              </a:extLst>
            </p:cNvPr>
            <p:cNvSpPr txBox="1"/>
            <p:nvPr/>
          </p:nvSpPr>
          <p:spPr>
            <a:xfrm>
              <a:off x="11236472" y="5423733"/>
              <a:ext cx="738985" cy="276999"/>
            </a:xfrm>
            <a:prstGeom prst="rect">
              <a:avLst/>
            </a:prstGeom>
          </p:spPr>
          <p:txBody>
            <a:bodyPr wrap="none" lIns="0" tIns="0" rIns="0" bIns="0" rtlCol="0">
              <a:spAutoFit/>
            </a:bodyPr>
            <a:lstStyle/>
            <a:p>
              <a:r>
                <a:rPr lang="en-US" sz="1800">
                  <a:latin typeface="News Gothic MT" panose="020B0503020103020203" pitchFamily="34" charset="0"/>
                </a:rPr>
                <a:t>Kidney</a:t>
              </a:r>
            </a:p>
          </p:txBody>
        </p:sp>
      </p:grpSp>
    </p:spTree>
    <p:extLst>
      <p:ext uri="{BB962C8B-B14F-4D97-AF65-F5344CB8AC3E}">
        <p14:creationId xmlns:p14="http://schemas.microsoft.com/office/powerpoint/2010/main" val="473475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50C2D-27D5-1C9B-F9AA-ACA84AEA2C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531A01-5DAA-5E4E-F7A0-8247424CE9B1}"/>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444F9D31-6666-4FA2-8875-D18A368BB6B7}"/>
              </a:ext>
            </a:extLst>
          </p:cNvPr>
          <p:cNvSpPr>
            <a:spLocks noGrp="1"/>
          </p:cNvSpPr>
          <p:nvPr>
            <p:ph idx="1"/>
          </p:nvPr>
        </p:nvSpPr>
        <p:spPr/>
        <p:txBody>
          <a:bodyPr>
            <a:noAutofit/>
          </a:bodyPr>
          <a:lstStyle/>
          <a:p>
            <a:pPr>
              <a:lnSpc>
                <a:spcPct val="120000"/>
              </a:lnSpc>
              <a:spcAft>
                <a:spcPts val="300"/>
              </a:spcAft>
              <a:buNone/>
            </a:pPr>
            <a:r>
              <a:rPr lang="en-US" sz="1000"/>
              <a:t>Minasian LM, Motzer RJ, Gluck L, et al (1993). Interferon alfa-2a in advanced renal cell carcinoma: treatment results and survival in 159 patients with long-term follow-up. </a:t>
            </a:r>
            <a:r>
              <a:rPr lang="en-US" sz="1000" i="1"/>
              <a:t>J Clin Oncol</a:t>
            </a:r>
            <a:r>
              <a:rPr lang="en-US" sz="1000"/>
              <a:t>, 11(7):1368-1375. DOI:10.1200/JCO.1993.11.7.1368</a:t>
            </a:r>
          </a:p>
          <a:p>
            <a:pPr marL="457200" indent="-457200">
              <a:lnSpc>
                <a:spcPct val="120000"/>
              </a:lnSpc>
              <a:spcAft>
                <a:spcPts val="300"/>
              </a:spcAft>
              <a:buNone/>
            </a:pPr>
            <a:r>
              <a:rPr lang="en-US" sz="1000"/>
              <a:t>Moch H, Amin MB, Berney DM, et al (2022). The 2022 World Health Organization Classification of tumors of the urinary system and male genital organs —Part A: renal, penile and testicular tumors. </a:t>
            </a:r>
            <a:r>
              <a:rPr lang="en-US" sz="1000" i="1"/>
              <a:t>Eur Urol, </a:t>
            </a:r>
            <a:r>
              <a:rPr lang="en-US" sz="1000"/>
              <a:t>82(5):458-468. DOI:10.1016/j.eururo.2022.06.016</a:t>
            </a:r>
          </a:p>
          <a:p>
            <a:pPr marL="457200" indent="-457200">
              <a:lnSpc>
                <a:spcPct val="120000"/>
              </a:lnSpc>
              <a:spcAft>
                <a:spcPts val="300"/>
              </a:spcAft>
              <a:buNone/>
            </a:pPr>
            <a:r>
              <a:rPr lang="en-US" sz="1000"/>
              <a:t>Morais C, Johnson DW, Vesey DA &amp; Gobe GC (2013). Functional significance of erythropoietin in renal cell carcinoma. </a:t>
            </a:r>
            <a:r>
              <a:rPr lang="en-US" sz="1000" i="1"/>
              <a:t>BMC Cancer</a:t>
            </a:r>
            <a:r>
              <a:rPr lang="en-US" sz="1000"/>
              <a:t>, 13:14. DOI:10.1186/1471-2407-13-14</a:t>
            </a:r>
          </a:p>
          <a:p>
            <a:pPr marL="457200" indent="-457200">
              <a:lnSpc>
                <a:spcPct val="120000"/>
              </a:lnSpc>
              <a:spcAft>
                <a:spcPts val="300"/>
              </a:spcAft>
              <a:buNone/>
            </a:pPr>
            <a:r>
              <a:rPr lang="en-US" sz="1000"/>
              <a:t>Motzer R, Alekseev B, Rha SY, et al (2021). Lenvatinib plus pembrolizumab or everolimus for advanced renal cell carcinoma. </a:t>
            </a:r>
            <a:r>
              <a:rPr lang="en-US" sz="1000" i="1"/>
              <a:t>N Engl J Med</a:t>
            </a:r>
            <a:r>
              <a:rPr lang="en-US" sz="1000"/>
              <a:t>, 384:1289-1300. DOI:10.1056/NEJMoa2035716</a:t>
            </a:r>
          </a:p>
          <a:p>
            <a:pPr marL="457200" indent="-457200">
              <a:lnSpc>
                <a:spcPct val="120000"/>
              </a:lnSpc>
              <a:spcAft>
                <a:spcPts val="300"/>
              </a:spcAft>
              <a:buNone/>
            </a:pPr>
            <a:r>
              <a:rPr lang="en-US" sz="1000"/>
              <a:t>Motzer RJ, Bacik J, Mariani, et al, (2002). Treatment outcome and survival associated with metastatic renal cell carcinoma of non-clear-cell histology. </a:t>
            </a:r>
            <a:r>
              <a:rPr lang="en-US" sz="1000" i="1"/>
              <a:t>J Clin Oncol, </a:t>
            </a:r>
            <a:r>
              <a:rPr lang="en-US" sz="1000"/>
              <a:t>20(9):2376-2381. DOI:10.1200/JCO.2002.11.123.</a:t>
            </a:r>
          </a:p>
          <a:p>
            <a:pPr marL="457200" indent="-457200">
              <a:lnSpc>
                <a:spcPct val="120000"/>
              </a:lnSpc>
              <a:spcAft>
                <a:spcPts val="300"/>
              </a:spcAft>
              <a:buNone/>
            </a:pPr>
            <a:r>
              <a:rPr lang="en-US" sz="1000"/>
              <a:t>Motzer RJ, Bacik J, Schwartz LH, et al (2004). Prognostic factors for survival in previously treated patients with metastatic renal cell carcinoma. </a:t>
            </a:r>
            <a:r>
              <a:rPr lang="en-US" sz="1000" i="1"/>
              <a:t>J Clin Oncol</a:t>
            </a:r>
            <a:r>
              <a:rPr lang="en-US" sz="1000"/>
              <a:t>, 22(3):454-463. DOI:10.1200/JCO.2004.06.132</a:t>
            </a:r>
          </a:p>
          <a:p>
            <a:pPr marL="457200" indent="-457200">
              <a:lnSpc>
                <a:spcPct val="120000"/>
              </a:lnSpc>
              <a:spcAft>
                <a:spcPts val="300"/>
              </a:spcAft>
              <a:buNone/>
            </a:pPr>
            <a:r>
              <a:rPr lang="en-US" sz="1000"/>
              <a:t>Motzer RJ, Bander NH &amp; Nanus DM (1996). Renal-cell carcinoma. </a:t>
            </a:r>
            <a:r>
              <a:rPr lang="en-US" sz="1000" i="1"/>
              <a:t>N Engl J Med</a:t>
            </a:r>
            <a:r>
              <a:rPr lang="en-US" sz="1000"/>
              <a:t>, 335(12):865-875. DOI:10.1056/NEJM199609193351207</a:t>
            </a:r>
          </a:p>
          <a:p>
            <a:pPr marL="457200" indent="-457200">
              <a:lnSpc>
                <a:spcPct val="120000"/>
              </a:lnSpc>
              <a:spcAft>
                <a:spcPts val="300"/>
              </a:spcAft>
              <a:buNone/>
            </a:pPr>
            <a:r>
              <a:rPr lang="en-US" sz="1000"/>
              <a:t>Motzer RJ, Escudier B, George S, et al (2020). Nivolumab versus everolimus in patients with advanced renal cell carcinoma: updated results with long-term follow-up of the randomized, opel-label, phase 3 CheckMate 025 trial. </a:t>
            </a:r>
            <a:r>
              <a:rPr lang="en-US" sz="1000" i="1"/>
              <a:t>Cancer, </a:t>
            </a:r>
            <a:r>
              <a:rPr lang="en-US" sz="1000"/>
              <a:t>126(18):4156-4167. DOI:10.1002/cncr.33033</a:t>
            </a:r>
          </a:p>
          <a:p>
            <a:pPr marL="457200" indent="-457200">
              <a:lnSpc>
                <a:spcPct val="120000"/>
              </a:lnSpc>
              <a:spcAft>
                <a:spcPts val="300"/>
              </a:spcAft>
              <a:buNone/>
            </a:pPr>
            <a:r>
              <a:rPr lang="en-US" sz="1000"/>
              <a:t>Motzer JR, Escudier B, Tomczak P, et al (2013). Axitinib versus sorafenib as second-line treatment for advanced renal cell carcinoma: overall survival analysis and updated results from a randomized phase 3 trial. </a:t>
            </a:r>
            <a:r>
              <a:rPr lang="en-US" sz="1000" i="1"/>
              <a:t>Lancet Oncol</a:t>
            </a:r>
            <a:r>
              <a:rPr lang="en-US" sz="1000"/>
              <a:t>, 14(6):552-562. DOI:10.1016/S1470-2045(13)70093-7</a:t>
            </a:r>
          </a:p>
          <a:p>
            <a:pPr marL="457200" indent="-457200">
              <a:lnSpc>
                <a:spcPct val="120000"/>
              </a:lnSpc>
              <a:spcAft>
                <a:spcPts val="300"/>
              </a:spcAft>
              <a:buNone/>
            </a:pPr>
            <a:r>
              <a:rPr lang="en-US" sz="1000"/>
              <a:t>Motzer RJ, Hutson TE, Glen H, et al (2015). Lenvatinib, everolimus, and the combination in patients with metastatic renal cell carcinoma: a randomised, phase 2, open-label, multicentre trial. </a:t>
            </a:r>
            <a:r>
              <a:rPr lang="en-US" sz="1000" i="1"/>
              <a:t>Lancet Oncol</a:t>
            </a:r>
            <a:r>
              <a:rPr lang="en-US" sz="1000"/>
              <a:t>, 16(15):1473-1482. DOI:10.1016/S1470-2045(15)00290-9</a:t>
            </a:r>
          </a:p>
          <a:p>
            <a:pPr>
              <a:lnSpc>
                <a:spcPct val="120000"/>
              </a:lnSpc>
              <a:spcAft>
                <a:spcPts val="300"/>
              </a:spcAft>
              <a:buNone/>
            </a:pPr>
            <a:r>
              <a:rPr lang="en-US" sz="1000"/>
              <a:t>Motzer RJ, Porta C, Eto M, et al (2024). Lenvatinib plus pembrolizumab versus sunitinib in first-line treatment of advanced renal cell carcinoma: final prespecified overall survival analysis of CLEAR, a phase III study. </a:t>
            </a:r>
            <a:r>
              <a:rPr lang="en-US" sz="1000" i="1"/>
              <a:t>J Clin Oncol</a:t>
            </a:r>
            <a:r>
              <a:rPr lang="en-US" sz="1000"/>
              <a:t>, 42(11):1222-1228. DOI:10.1200/JCO.23.01569</a:t>
            </a:r>
          </a:p>
          <a:p>
            <a:pPr>
              <a:lnSpc>
                <a:spcPct val="120000"/>
              </a:lnSpc>
              <a:spcAft>
                <a:spcPts val="300"/>
              </a:spcAft>
              <a:buNone/>
            </a:pPr>
            <a:endParaRPr lang="en-US" sz="1000"/>
          </a:p>
          <a:p>
            <a:pPr marL="457200" indent="-457200">
              <a:lnSpc>
                <a:spcPct val="120000"/>
              </a:lnSpc>
              <a:spcAft>
                <a:spcPts val="300"/>
              </a:spcAft>
              <a:buNone/>
            </a:pPr>
            <a:endParaRPr lang="en-US" sz="1000"/>
          </a:p>
        </p:txBody>
      </p:sp>
    </p:spTree>
    <p:extLst>
      <p:ext uri="{BB962C8B-B14F-4D97-AF65-F5344CB8AC3E}">
        <p14:creationId xmlns:p14="http://schemas.microsoft.com/office/powerpoint/2010/main" val="672590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E651C-0689-703F-B443-C0FCB48C53C2}"/>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21FEBEF2-2E04-B93D-EA7D-C71CF2D076C7}"/>
              </a:ext>
            </a:extLst>
          </p:cNvPr>
          <p:cNvSpPr>
            <a:spLocks noGrp="1"/>
          </p:cNvSpPr>
          <p:nvPr>
            <p:ph idx="1"/>
          </p:nvPr>
        </p:nvSpPr>
        <p:spPr/>
        <p:txBody>
          <a:bodyPr>
            <a:noAutofit/>
          </a:bodyPr>
          <a:lstStyle/>
          <a:p>
            <a:pPr>
              <a:lnSpc>
                <a:spcPct val="120000"/>
              </a:lnSpc>
              <a:spcAft>
                <a:spcPts val="300"/>
              </a:spcAft>
              <a:buNone/>
            </a:pPr>
            <a:r>
              <a:rPr lang="en-US" sz="1000"/>
              <a:t>Motzer RJ, Tannir NM, McDermott DF, et al (2018). Nivolumab plus ipilimumab versus sunitinib in advanced renal-cell carcinoma. </a:t>
            </a:r>
            <a:r>
              <a:rPr lang="en-US" sz="1000" i="1"/>
              <a:t>N Engl J Med</a:t>
            </a:r>
            <a:r>
              <a:rPr lang="en-US" sz="1000"/>
              <a:t>, 378:1277-1290. DOI:10.1056/NEJMoa1712126</a:t>
            </a:r>
          </a:p>
          <a:p>
            <a:pPr>
              <a:lnSpc>
                <a:spcPct val="120000"/>
              </a:lnSpc>
              <a:spcAft>
                <a:spcPts val="300"/>
              </a:spcAft>
              <a:buNone/>
            </a:pPr>
            <a:r>
              <a:rPr lang="en-US" sz="1000"/>
              <a:t>National Comprehensive Cancer Network (2024). Clinical Practice Guidelines in Oncology: kidney cancer. Version 1.2025. available at: https://www.nccn.org/guidelines/guidelines-detail?category=1&amp;id=1440</a:t>
            </a:r>
          </a:p>
          <a:p>
            <a:pPr>
              <a:lnSpc>
                <a:spcPct val="120000"/>
              </a:lnSpc>
              <a:spcAft>
                <a:spcPts val="300"/>
              </a:spcAft>
              <a:buNone/>
            </a:pPr>
            <a:r>
              <a:rPr lang="en-US" sz="1000"/>
              <a:t>Ranieri G, Marech I, Asabella AN, et al (2017). Tyrosine-kinase inhibitors therapies with mainly anti-angiogenic activity in advanced renal cell carcinoma: value of PET/CT in response evaluation.</a:t>
            </a:r>
            <a:r>
              <a:rPr lang="en-US" sz="1000" i="1"/>
              <a:t> Int J Mol Sci, </a:t>
            </a:r>
            <a:r>
              <a:rPr lang="en-US" sz="1000"/>
              <a:t>18(9):1937. DOI:10.3390/ijms18091937</a:t>
            </a:r>
          </a:p>
          <a:p>
            <a:pPr marL="457200" indent="-457200">
              <a:lnSpc>
                <a:spcPct val="120000"/>
              </a:lnSpc>
              <a:spcAft>
                <a:spcPts val="300"/>
              </a:spcAft>
              <a:buNone/>
            </a:pPr>
            <a:r>
              <a:rPr lang="en-US" sz="1000"/>
              <a:t>Rini BI, Pal SK, Escudier BJ, et al (2020). Tivozanib versus sorafenib in patients with advanced renal cell carcinoma (TIVO-3): a phase 3, multicentre, randomised, controlled, open-label study. </a:t>
            </a:r>
            <a:r>
              <a:rPr lang="en-US" sz="1000" i="1"/>
              <a:t>Lancet Oncol, </a:t>
            </a:r>
            <a:r>
              <a:rPr lang="en-US" sz="1000"/>
              <a:t>21(1):95-104. DOI:10.1016/S1470-2045(19)30735-1</a:t>
            </a:r>
          </a:p>
          <a:p>
            <a:pPr marL="457200" indent="-457200">
              <a:lnSpc>
                <a:spcPct val="120000"/>
              </a:lnSpc>
              <a:spcAft>
                <a:spcPts val="300"/>
              </a:spcAft>
              <a:buNone/>
            </a:pPr>
            <a:r>
              <a:rPr lang="en-US" sz="1000"/>
              <a:t>Rini BI, Plimack ER, Stus V, et al (2019). Pembrolizumab plus axitinib versus sunitinib for advanced renal-cell carcinoma. </a:t>
            </a:r>
            <a:r>
              <a:rPr lang="en-US" sz="1000" i="1"/>
              <a:t>N Engl J Med</a:t>
            </a:r>
            <a:r>
              <a:rPr lang="en-US" sz="1000"/>
              <a:t>, 380:1116-1127. DOI:10.1056/NEJMoa1816714</a:t>
            </a:r>
          </a:p>
          <a:p>
            <a:pPr marL="457200" indent="-457200">
              <a:lnSpc>
                <a:spcPct val="120000"/>
              </a:lnSpc>
              <a:spcAft>
                <a:spcPts val="300"/>
              </a:spcAft>
              <a:buNone/>
            </a:pPr>
            <a:r>
              <a:rPr lang="en-US" sz="1000"/>
              <a:t>Saint John’s Cancer Institute (2024). Kidney cancer: symptoms, risk factors, diagnosis, stages, and treatment. Available at: https://www.saintjohnscancer.org/urology/conditions/kidney-cancer/</a:t>
            </a:r>
          </a:p>
          <a:p>
            <a:pPr marL="457200" indent="-457200">
              <a:lnSpc>
                <a:spcPct val="120000"/>
              </a:lnSpc>
              <a:spcAft>
                <a:spcPts val="300"/>
              </a:spcAft>
              <a:buNone/>
            </a:pPr>
            <a:r>
              <a:rPr lang="en-US" sz="1000"/>
              <a:t>Schuch et al (2023). State-of-the-art lecture: histologic subtypes in renal cell carcinoma: comparing and contrasting different treatment pathways/options. Presented at the 2023 American Urological Association (AUA) Annual Meeting. </a:t>
            </a:r>
          </a:p>
          <a:p>
            <a:pPr marL="457200" indent="-457200">
              <a:lnSpc>
                <a:spcPct val="120000"/>
              </a:lnSpc>
              <a:spcAft>
                <a:spcPts val="300"/>
              </a:spcAft>
              <a:buNone/>
            </a:pPr>
            <a:r>
              <a:rPr lang="en-US" sz="1000"/>
              <a:t>Siegel RL, Giaquinto AN &amp; Jemal A (2024). Cancer Statistics, 2024, </a:t>
            </a:r>
            <a:r>
              <a:rPr lang="en-US" sz="1000" i="1"/>
              <a:t>CA Cancer J</a:t>
            </a:r>
            <a:r>
              <a:rPr lang="en-US" sz="1000"/>
              <a:t>, 74(1):12-49. DOI:10.3322/caac.21820</a:t>
            </a:r>
          </a:p>
          <a:p>
            <a:pPr marL="457200" indent="-457200">
              <a:lnSpc>
                <a:spcPct val="120000"/>
              </a:lnSpc>
              <a:spcAft>
                <a:spcPts val="300"/>
              </a:spcAft>
              <a:buNone/>
            </a:pPr>
            <a:r>
              <a:rPr lang="en-US" sz="1000"/>
              <a:t>Song Y, Fu Y, Xie Q, et al (2020). Anti-angiogenic agents in combination with immune checkpoint inhibitors: a promising strategy for cancer treatment. </a:t>
            </a:r>
            <a:r>
              <a:rPr lang="en-US" sz="1000" i="1"/>
              <a:t>Front Immunol</a:t>
            </a:r>
            <a:r>
              <a:rPr lang="en-US" sz="1000"/>
              <a:t>, 11:1956. DOI:10.3389/fimmu.2020.01956</a:t>
            </a:r>
          </a:p>
          <a:p>
            <a:pPr marL="457200" indent="-457200">
              <a:lnSpc>
                <a:spcPct val="120000"/>
              </a:lnSpc>
              <a:spcAft>
                <a:spcPts val="300"/>
              </a:spcAft>
              <a:buNone/>
            </a:pPr>
            <a:r>
              <a:rPr lang="en-US" sz="1000"/>
              <a:t>Surveillance, Epidemiology, and End Results (2024). Cancer stat facts: kidney and renal pelvis cancer. Available at: https://www.seer.cancer.gov/statfacts</a:t>
            </a:r>
          </a:p>
          <a:p>
            <a:pPr marL="457200" indent="-457200">
              <a:lnSpc>
                <a:spcPct val="120000"/>
              </a:lnSpc>
              <a:spcAft>
                <a:spcPts val="300"/>
              </a:spcAft>
              <a:buNone/>
            </a:pPr>
            <a:r>
              <a:rPr lang="en-US" sz="1000"/>
              <a:t>Thomas M, Wazir A &amp; Poudel A (2022). Pembrolizumab-induced acute skin reaction: a case report and review of literature. </a:t>
            </a:r>
            <a:r>
              <a:rPr lang="en-US" sz="1000" i="1"/>
              <a:t>Cureus</a:t>
            </a:r>
            <a:r>
              <a:rPr lang="en-US" sz="1000"/>
              <a:t>, 14(6):e26143. DOI:10.7759/cureus.26143</a:t>
            </a:r>
          </a:p>
          <a:p>
            <a:pPr marL="457200" indent="-457200">
              <a:lnSpc>
                <a:spcPct val="120000"/>
              </a:lnSpc>
              <a:spcAft>
                <a:spcPts val="300"/>
              </a:spcAft>
              <a:buNone/>
            </a:pPr>
            <a:r>
              <a:rPr lang="en-US" sz="1000"/>
              <a:t>Welireg</a:t>
            </a:r>
            <a:r>
              <a:rPr lang="en-US" sz="1000" baseline="30000"/>
              <a:t>TM</a:t>
            </a:r>
            <a:r>
              <a:rPr lang="en-US" sz="1000"/>
              <a:t> (belzutifan) prescribing information (2023). Merck &amp; Co., Inc. Available at: labels.fda.gov</a:t>
            </a:r>
          </a:p>
          <a:p>
            <a:pPr marL="457200" indent="-457200">
              <a:lnSpc>
                <a:spcPct val="120000"/>
              </a:lnSpc>
              <a:spcAft>
                <a:spcPts val="300"/>
              </a:spcAft>
              <a:buNone/>
            </a:pPr>
            <a:endParaRPr lang="en-US" sz="1000"/>
          </a:p>
        </p:txBody>
      </p:sp>
    </p:spTree>
    <p:extLst>
      <p:ext uri="{BB962C8B-B14F-4D97-AF65-F5344CB8AC3E}">
        <p14:creationId xmlns:p14="http://schemas.microsoft.com/office/powerpoint/2010/main" val="2348045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56EEF-0564-EBF3-9B0F-718F9EB175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AAA4D0-1B48-3838-4CF4-FB4F3E3CD9CB}"/>
              </a:ext>
            </a:extLst>
          </p:cNvPr>
          <p:cNvSpPr>
            <a:spLocks noGrp="1"/>
          </p:cNvSpPr>
          <p:nvPr>
            <p:ph type="title"/>
          </p:nvPr>
        </p:nvSpPr>
        <p:spPr/>
        <p:txBody>
          <a:bodyPr/>
          <a:lstStyle/>
          <a:p>
            <a:r>
              <a:rPr lang="en-US"/>
              <a:t>References (cont.)</a:t>
            </a:r>
          </a:p>
        </p:txBody>
      </p:sp>
      <p:sp>
        <p:nvSpPr>
          <p:cNvPr id="4" name="Content Placeholder 3">
            <a:extLst>
              <a:ext uri="{FF2B5EF4-FFF2-40B4-BE49-F238E27FC236}">
                <a16:creationId xmlns:a16="http://schemas.microsoft.com/office/drawing/2014/main" id="{4927910B-D81E-948C-0527-BE9D6FD6D44D}"/>
              </a:ext>
            </a:extLst>
          </p:cNvPr>
          <p:cNvSpPr>
            <a:spLocks noGrp="1"/>
          </p:cNvSpPr>
          <p:nvPr>
            <p:ph idx="1"/>
          </p:nvPr>
        </p:nvSpPr>
        <p:spPr/>
        <p:txBody>
          <a:bodyPr>
            <a:noAutofit/>
          </a:bodyPr>
          <a:lstStyle/>
          <a:p>
            <a:pPr marL="457200" indent="-457200">
              <a:lnSpc>
                <a:spcPct val="120000"/>
              </a:lnSpc>
              <a:spcAft>
                <a:spcPts val="300"/>
              </a:spcAft>
              <a:buNone/>
            </a:pPr>
            <a:r>
              <a:rPr lang="en-US" sz="1000" dirty="0"/>
              <a:t>Yang S, Yang X, Hou Z, et al (2024). Rationale for immune checkpoint inhibitors plus targeted therapy for advanced renal cell carcinoma. </a:t>
            </a:r>
            <a:r>
              <a:rPr lang="en-US" sz="1000" i="1" dirty="0" err="1"/>
              <a:t>Heliyon</a:t>
            </a:r>
            <a:r>
              <a:rPr lang="en-US" sz="1000" i="1" dirty="0"/>
              <a:t>, </a:t>
            </a:r>
            <a:r>
              <a:rPr lang="en-US" sz="1000" dirty="0"/>
              <a:t>10(4):e29215. DOI:10.1016/j.heliyon.2024.e29215</a:t>
            </a:r>
          </a:p>
          <a:p>
            <a:pPr marL="457200" indent="-457200">
              <a:lnSpc>
                <a:spcPct val="120000"/>
              </a:lnSpc>
              <a:spcAft>
                <a:spcPts val="300"/>
              </a:spcAft>
              <a:buNone/>
            </a:pPr>
            <a:r>
              <a:rPr lang="en-US" sz="1000" dirty="0"/>
              <a:t>Yang Y &amp; Cao Y (2022). The impact of VEGF on cancer metastasis and systemic disease. </a:t>
            </a:r>
            <a:r>
              <a:rPr lang="en-US" sz="1000" i="1" dirty="0"/>
              <a:t>Sem Cancer Biol, </a:t>
            </a:r>
            <a:r>
              <a:rPr lang="en-US" sz="1000" dirty="0"/>
              <a:t>86(3):251-261. DOI:10.1016/j.semcancer.2022.03.011</a:t>
            </a:r>
          </a:p>
          <a:p>
            <a:pPr marL="457200" indent="-457200">
              <a:lnSpc>
                <a:spcPct val="120000"/>
              </a:lnSpc>
              <a:spcAft>
                <a:spcPts val="300"/>
              </a:spcAft>
              <a:buNone/>
            </a:pPr>
            <a:r>
              <a:rPr lang="en-US" sz="1000" dirty="0"/>
              <a:t>Yoo M, Nelson RE, Cutshall Z, et al (2023). Cost-effectiveness analysis of six immunotherapy-based regimens and sunitinib in metastatic renal cell carcinoma: a public payer perspective. </a:t>
            </a:r>
            <a:r>
              <a:rPr lang="en-US" sz="1000" i="1" dirty="0"/>
              <a:t>JCO Oncol </a:t>
            </a:r>
            <a:r>
              <a:rPr lang="en-US" sz="1000" i="1" dirty="0" err="1"/>
              <a:t>Pract</a:t>
            </a:r>
            <a:r>
              <a:rPr lang="en-US" sz="1000" i="1" dirty="0"/>
              <a:t>, </a:t>
            </a:r>
            <a:r>
              <a:rPr lang="en-US" sz="1000" dirty="0"/>
              <a:t>19(3):e449-e456. DOI:10.1200/OP.22.00447</a:t>
            </a:r>
          </a:p>
          <a:p>
            <a:pPr marL="457200" indent="-457200">
              <a:lnSpc>
                <a:spcPct val="120000"/>
              </a:lnSpc>
              <a:spcAft>
                <a:spcPts val="300"/>
              </a:spcAft>
              <a:buNone/>
            </a:pPr>
            <a:endParaRPr lang="en-US" sz="1000" dirty="0"/>
          </a:p>
        </p:txBody>
      </p:sp>
    </p:spTree>
    <p:extLst>
      <p:ext uri="{BB962C8B-B14F-4D97-AF65-F5344CB8AC3E}">
        <p14:creationId xmlns:p14="http://schemas.microsoft.com/office/powerpoint/2010/main" val="3485155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descr="slide6">
            <a:extLst>
              <a:ext uri="{FF2B5EF4-FFF2-40B4-BE49-F238E27FC236}">
                <a16:creationId xmlns:a16="http://schemas.microsoft.com/office/drawing/2014/main" id="{F4668ED1-2B88-32A7-44AF-F051AB7FC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35" b="36212"/>
          <a:stretch/>
        </p:blipFill>
        <p:spPr bwMode="auto">
          <a:xfrm>
            <a:off x="2778826" y="2063616"/>
            <a:ext cx="8803574" cy="273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0C18B36C-0271-2FC4-CF82-59E77FE08835}"/>
              </a:ext>
            </a:extLst>
          </p:cNvPr>
          <p:cNvSpPr>
            <a:spLocks noGrp="1"/>
          </p:cNvSpPr>
          <p:nvPr>
            <p:ph type="title"/>
          </p:nvPr>
        </p:nvSpPr>
        <p:spPr/>
        <p:txBody>
          <a:bodyPr/>
          <a:lstStyle/>
          <a:p>
            <a:r>
              <a:rPr lang="en-US"/>
              <a:t>RCC Facts and Figures</a:t>
            </a:r>
          </a:p>
        </p:txBody>
      </p:sp>
      <p:sp>
        <p:nvSpPr>
          <p:cNvPr id="12" name="Text Placeholder 11">
            <a:extLst>
              <a:ext uri="{FF2B5EF4-FFF2-40B4-BE49-F238E27FC236}">
                <a16:creationId xmlns:a16="http://schemas.microsoft.com/office/drawing/2014/main" id="{3F3F5BB6-E7F2-1C34-DB07-62DBC4005239}"/>
              </a:ext>
            </a:extLst>
          </p:cNvPr>
          <p:cNvSpPr>
            <a:spLocks noGrp="1"/>
          </p:cNvSpPr>
          <p:nvPr>
            <p:ph type="body" sz="quarter" idx="12"/>
          </p:nvPr>
        </p:nvSpPr>
        <p:spPr>
          <a:xfrm>
            <a:off x="193575" y="6421193"/>
            <a:ext cx="8047075" cy="307777"/>
          </a:xfrm>
        </p:spPr>
        <p:txBody>
          <a:bodyPr/>
          <a:lstStyle/>
          <a:p>
            <a:r>
              <a:rPr lang="en-US"/>
              <a:t>VHL = von Hippel-Lindau disease; c-Met = mesenchymal-epithelial transition factor; FH = fumarate hydratase; FLCN = folliculin gene.  </a:t>
            </a:r>
          </a:p>
          <a:p>
            <a:r>
              <a:rPr lang="en-US"/>
              <a:t>Linehan et al, 2003; Linehan et al, 2009; Linehan, 2012; Siegel et al, 2024; SEER, 2024; NCCN, 2024.</a:t>
            </a:r>
          </a:p>
        </p:txBody>
      </p:sp>
      <p:sp>
        <p:nvSpPr>
          <p:cNvPr id="11" name="Content Placeholder 10">
            <a:extLst>
              <a:ext uri="{FF2B5EF4-FFF2-40B4-BE49-F238E27FC236}">
                <a16:creationId xmlns:a16="http://schemas.microsoft.com/office/drawing/2014/main" id="{95518192-7D76-52ED-D887-4F561E172F99}"/>
              </a:ext>
            </a:extLst>
          </p:cNvPr>
          <p:cNvSpPr>
            <a:spLocks noGrp="1"/>
          </p:cNvSpPr>
          <p:nvPr>
            <p:ph idx="1"/>
          </p:nvPr>
        </p:nvSpPr>
        <p:spPr>
          <a:xfrm>
            <a:off x="463826" y="1398368"/>
            <a:ext cx="10972800" cy="1075473"/>
          </a:xfrm>
        </p:spPr>
        <p:txBody>
          <a:bodyPr>
            <a:noAutofit/>
          </a:bodyPr>
          <a:lstStyle/>
          <a:p>
            <a:r>
              <a:rPr lang="en-US" sz="2400"/>
              <a:t>Histologic diagnosis of RCC is established by biopsy or after surgical removal</a:t>
            </a:r>
          </a:p>
        </p:txBody>
      </p:sp>
      <p:graphicFrame>
        <p:nvGraphicFramePr>
          <p:cNvPr id="40" name="Table 39">
            <a:extLst>
              <a:ext uri="{FF2B5EF4-FFF2-40B4-BE49-F238E27FC236}">
                <a16:creationId xmlns:a16="http://schemas.microsoft.com/office/drawing/2014/main" id="{146E4C5F-F68A-383E-7668-AA9C757229E2}"/>
              </a:ext>
            </a:extLst>
          </p:cNvPr>
          <p:cNvGraphicFramePr>
            <a:graphicFrameLocks noGrp="1"/>
          </p:cNvGraphicFramePr>
          <p:nvPr>
            <p:extLst>
              <p:ext uri="{D42A27DB-BD31-4B8C-83A1-F6EECF244321}">
                <p14:modId xmlns:p14="http://schemas.microsoft.com/office/powerpoint/2010/main" val="3631142002"/>
              </p:ext>
            </p:extLst>
          </p:nvPr>
        </p:nvGraphicFramePr>
        <p:xfrm>
          <a:off x="2778826" y="4794384"/>
          <a:ext cx="8568708" cy="1229360"/>
        </p:xfrm>
        <a:graphic>
          <a:graphicData uri="http://schemas.openxmlformats.org/drawingml/2006/table">
            <a:tbl>
              <a:tblPr firstRow="1" bandRow="1">
                <a:tableStyleId>{2D5ABB26-0587-4C30-8999-92F81FD0307C}</a:tableStyleId>
              </a:tblPr>
              <a:tblGrid>
                <a:gridCol w="1428118">
                  <a:extLst>
                    <a:ext uri="{9D8B030D-6E8A-4147-A177-3AD203B41FA5}">
                      <a16:colId xmlns:a16="http://schemas.microsoft.com/office/drawing/2014/main" val="2765983796"/>
                    </a:ext>
                  </a:extLst>
                </a:gridCol>
                <a:gridCol w="1428118">
                  <a:extLst>
                    <a:ext uri="{9D8B030D-6E8A-4147-A177-3AD203B41FA5}">
                      <a16:colId xmlns:a16="http://schemas.microsoft.com/office/drawing/2014/main" val="2784985093"/>
                    </a:ext>
                  </a:extLst>
                </a:gridCol>
                <a:gridCol w="1428118">
                  <a:extLst>
                    <a:ext uri="{9D8B030D-6E8A-4147-A177-3AD203B41FA5}">
                      <a16:colId xmlns:a16="http://schemas.microsoft.com/office/drawing/2014/main" val="908244334"/>
                    </a:ext>
                  </a:extLst>
                </a:gridCol>
                <a:gridCol w="1428118">
                  <a:extLst>
                    <a:ext uri="{9D8B030D-6E8A-4147-A177-3AD203B41FA5}">
                      <a16:colId xmlns:a16="http://schemas.microsoft.com/office/drawing/2014/main" val="2634433126"/>
                    </a:ext>
                  </a:extLst>
                </a:gridCol>
                <a:gridCol w="1428118">
                  <a:extLst>
                    <a:ext uri="{9D8B030D-6E8A-4147-A177-3AD203B41FA5}">
                      <a16:colId xmlns:a16="http://schemas.microsoft.com/office/drawing/2014/main" val="2354571332"/>
                    </a:ext>
                  </a:extLst>
                </a:gridCol>
                <a:gridCol w="1428118">
                  <a:extLst>
                    <a:ext uri="{9D8B030D-6E8A-4147-A177-3AD203B41FA5}">
                      <a16:colId xmlns:a16="http://schemas.microsoft.com/office/drawing/2014/main" val="152963566"/>
                    </a:ext>
                  </a:extLst>
                </a:gridCol>
              </a:tblGrid>
              <a:tr h="370840">
                <a:tc>
                  <a:txBody>
                    <a:bodyPr/>
                    <a:lstStyle/>
                    <a:p>
                      <a:r>
                        <a:rPr lang="en-US" sz="1300" b="1">
                          <a:latin typeface="News Gothic MT" panose="020B0503020103020203" pitchFamily="34" charset="0"/>
                        </a:rPr>
                        <a:t>Type</a:t>
                      </a:r>
                    </a:p>
                  </a:txBody>
                  <a:tcPr/>
                </a:tc>
                <a:tc>
                  <a:txBody>
                    <a:bodyPr/>
                    <a:lstStyle/>
                    <a:p>
                      <a:pPr algn="ctr"/>
                      <a:r>
                        <a:rPr lang="en-US" sz="1300" b="1">
                          <a:solidFill>
                            <a:schemeClr val="accent3"/>
                          </a:solidFill>
                          <a:latin typeface="News Gothic MT" panose="020B0503020103020203" pitchFamily="34" charset="0"/>
                        </a:rPr>
                        <a:t>Clear cell</a:t>
                      </a:r>
                    </a:p>
                  </a:txBody>
                  <a:tcPr/>
                </a:tc>
                <a:tc>
                  <a:txBody>
                    <a:bodyPr/>
                    <a:lstStyle/>
                    <a:p>
                      <a:pPr algn="ctr"/>
                      <a:r>
                        <a:rPr lang="en-US" sz="1300" b="1">
                          <a:latin typeface="News Gothic MT" panose="020B0503020103020203" pitchFamily="34" charset="0"/>
                        </a:rPr>
                        <a:t>Papillary type 1</a:t>
                      </a:r>
                    </a:p>
                  </a:txBody>
                  <a:tcPr/>
                </a:tc>
                <a:tc>
                  <a:txBody>
                    <a:bodyPr/>
                    <a:lstStyle/>
                    <a:p>
                      <a:pPr algn="ctr"/>
                      <a:r>
                        <a:rPr lang="en-US" sz="1300" b="1">
                          <a:latin typeface="News Gothic MT" panose="020B0503020103020203" pitchFamily="34" charset="0"/>
                        </a:rPr>
                        <a:t>Papillary type 2</a:t>
                      </a:r>
                    </a:p>
                  </a:txBody>
                  <a:tcPr/>
                </a:tc>
                <a:tc>
                  <a:txBody>
                    <a:bodyPr/>
                    <a:lstStyle/>
                    <a:p>
                      <a:pPr algn="ctr"/>
                      <a:r>
                        <a:rPr lang="en-US" sz="1300" b="1">
                          <a:latin typeface="News Gothic MT" panose="020B0503020103020203" pitchFamily="34" charset="0"/>
                        </a:rPr>
                        <a:t>Chromophobe</a:t>
                      </a:r>
                    </a:p>
                  </a:txBody>
                  <a:tcPr/>
                </a:tc>
                <a:tc>
                  <a:txBody>
                    <a:bodyPr/>
                    <a:lstStyle/>
                    <a:p>
                      <a:pPr algn="ctr"/>
                      <a:r>
                        <a:rPr lang="en-US" sz="1300" b="1">
                          <a:latin typeface="News Gothic MT" panose="020B0503020103020203" pitchFamily="34" charset="0"/>
                        </a:rPr>
                        <a:t>Oncocytoma</a:t>
                      </a:r>
                    </a:p>
                  </a:txBody>
                  <a:tcPr/>
                </a:tc>
                <a:extLst>
                  <a:ext uri="{0D108BD9-81ED-4DB2-BD59-A6C34878D82A}">
                    <a16:rowId xmlns:a16="http://schemas.microsoft.com/office/drawing/2014/main" val="2324881535"/>
                  </a:ext>
                </a:extLst>
              </a:tr>
              <a:tr h="370840">
                <a:tc>
                  <a:txBody>
                    <a:bodyPr/>
                    <a:lstStyle/>
                    <a:p>
                      <a:r>
                        <a:rPr lang="en-US" sz="1300" b="1">
                          <a:latin typeface="News Gothic MT" panose="020B0503020103020203" pitchFamily="34" charset="0"/>
                        </a:rPr>
                        <a:t>Incidence</a:t>
                      </a:r>
                    </a:p>
                  </a:txBody>
                  <a:tcPr/>
                </a:tc>
                <a:tc>
                  <a:txBody>
                    <a:bodyPr/>
                    <a:lstStyle/>
                    <a:p>
                      <a:pPr algn="ctr"/>
                      <a:r>
                        <a:rPr lang="en-US" sz="1300" b="1">
                          <a:solidFill>
                            <a:schemeClr val="accent3"/>
                          </a:solidFill>
                          <a:latin typeface="News Gothic MT" panose="020B0503020103020203" pitchFamily="34" charset="0"/>
                        </a:rPr>
                        <a:t>75%</a:t>
                      </a:r>
                    </a:p>
                  </a:txBody>
                  <a:tcPr/>
                </a:tc>
                <a:tc>
                  <a:txBody>
                    <a:bodyPr/>
                    <a:lstStyle/>
                    <a:p>
                      <a:pPr algn="ctr"/>
                      <a:r>
                        <a:rPr lang="en-US" sz="1300" b="1">
                          <a:latin typeface="News Gothic MT" panose="020B0503020103020203" pitchFamily="34" charset="0"/>
                        </a:rPr>
                        <a:t>5%</a:t>
                      </a:r>
                    </a:p>
                  </a:txBody>
                  <a:tcPr/>
                </a:tc>
                <a:tc>
                  <a:txBody>
                    <a:bodyPr/>
                    <a:lstStyle/>
                    <a:p>
                      <a:pPr algn="ctr"/>
                      <a:r>
                        <a:rPr lang="en-US" sz="1300" b="1">
                          <a:latin typeface="News Gothic MT" panose="020B0503020103020203" pitchFamily="34" charset="0"/>
                        </a:rPr>
                        <a:t>10%</a:t>
                      </a:r>
                    </a:p>
                  </a:txBody>
                  <a:tcPr/>
                </a:tc>
                <a:tc>
                  <a:txBody>
                    <a:bodyPr/>
                    <a:lstStyle/>
                    <a:p>
                      <a:pPr algn="ctr"/>
                      <a:r>
                        <a:rPr lang="en-US" sz="1300" b="1">
                          <a:latin typeface="News Gothic MT" panose="020B0503020103020203" pitchFamily="34" charset="0"/>
                        </a:rPr>
                        <a:t>5%</a:t>
                      </a:r>
                    </a:p>
                  </a:txBody>
                  <a:tcPr/>
                </a:tc>
                <a:tc>
                  <a:txBody>
                    <a:bodyPr/>
                    <a:lstStyle/>
                    <a:p>
                      <a:pPr algn="ctr"/>
                      <a:r>
                        <a:rPr lang="en-US" sz="1300" b="1">
                          <a:latin typeface="News Gothic MT" panose="020B0503020103020203" pitchFamily="34" charset="0"/>
                        </a:rPr>
                        <a:t>&lt;5%</a:t>
                      </a:r>
                    </a:p>
                  </a:txBody>
                  <a:tcPr/>
                </a:tc>
                <a:extLst>
                  <a:ext uri="{0D108BD9-81ED-4DB2-BD59-A6C34878D82A}">
                    <a16:rowId xmlns:a16="http://schemas.microsoft.com/office/drawing/2014/main" val="4049324413"/>
                  </a:ext>
                </a:extLst>
              </a:tr>
              <a:tr h="370840">
                <a:tc>
                  <a:txBody>
                    <a:bodyPr/>
                    <a:lstStyle/>
                    <a:p>
                      <a:r>
                        <a:rPr lang="en-US" sz="1300" b="1">
                          <a:latin typeface="News Gothic MT" panose="020B0503020103020203" pitchFamily="34" charset="0"/>
                        </a:rPr>
                        <a:t>Associated mutations</a:t>
                      </a:r>
                    </a:p>
                  </a:txBody>
                  <a:tcPr/>
                </a:tc>
                <a:tc>
                  <a:txBody>
                    <a:bodyPr/>
                    <a:lstStyle/>
                    <a:p>
                      <a:pPr algn="ctr"/>
                      <a:r>
                        <a:rPr lang="en-US" sz="1300" b="1" i="0">
                          <a:solidFill>
                            <a:schemeClr val="accent3"/>
                          </a:solidFill>
                          <a:latin typeface="News Gothic MT" panose="020B0503020103020203" pitchFamily="34" charset="0"/>
                        </a:rPr>
                        <a:t>VHL</a:t>
                      </a:r>
                    </a:p>
                  </a:txBody>
                  <a:tcPr/>
                </a:tc>
                <a:tc>
                  <a:txBody>
                    <a:bodyPr/>
                    <a:lstStyle/>
                    <a:p>
                      <a:pPr algn="ctr"/>
                      <a:r>
                        <a:rPr lang="en-US" sz="1300" b="1" i="0">
                          <a:latin typeface="News Gothic MT" panose="020B0503020103020203" pitchFamily="34" charset="0"/>
                        </a:rPr>
                        <a:t>c-Met</a:t>
                      </a:r>
                    </a:p>
                  </a:txBody>
                  <a:tcPr/>
                </a:tc>
                <a:tc>
                  <a:txBody>
                    <a:bodyPr/>
                    <a:lstStyle/>
                    <a:p>
                      <a:pPr algn="ctr"/>
                      <a:r>
                        <a:rPr lang="en-US" sz="1300" b="1" i="0">
                          <a:latin typeface="News Gothic MT" panose="020B0503020103020203" pitchFamily="34" charset="0"/>
                        </a:rPr>
                        <a:t>FH</a:t>
                      </a:r>
                    </a:p>
                  </a:txBody>
                  <a:tcPr/>
                </a:tc>
                <a:tc>
                  <a:txBody>
                    <a:bodyPr/>
                    <a:lstStyle/>
                    <a:p>
                      <a:pPr algn="ctr"/>
                      <a:r>
                        <a:rPr lang="en-US" sz="1300" b="1" i="0">
                          <a:latin typeface="News Gothic MT" panose="020B0503020103020203" pitchFamily="34" charset="0"/>
                        </a:rPr>
                        <a:t>FLCN</a:t>
                      </a:r>
                    </a:p>
                  </a:txBody>
                  <a:tcPr/>
                </a:tc>
                <a:tc>
                  <a:txBody>
                    <a:bodyPr/>
                    <a:lstStyle/>
                    <a:p>
                      <a:pPr algn="ctr"/>
                      <a:r>
                        <a:rPr lang="en-US" sz="1300" b="1" i="0">
                          <a:latin typeface="News Gothic MT" panose="020B0503020103020203" pitchFamily="34" charset="0"/>
                        </a:rPr>
                        <a:t>FLCN</a:t>
                      </a:r>
                    </a:p>
                  </a:txBody>
                  <a:tcPr/>
                </a:tc>
                <a:extLst>
                  <a:ext uri="{0D108BD9-81ED-4DB2-BD59-A6C34878D82A}">
                    <a16:rowId xmlns:a16="http://schemas.microsoft.com/office/drawing/2014/main" val="2588193394"/>
                  </a:ext>
                </a:extLst>
              </a:tr>
            </a:tbl>
          </a:graphicData>
        </a:graphic>
      </p:graphicFrame>
      <p:sp>
        <p:nvSpPr>
          <p:cNvPr id="42" name="TextBox 41">
            <a:extLst>
              <a:ext uri="{FF2B5EF4-FFF2-40B4-BE49-F238E27FC236}">
                <a16:creationId xmlns:a16="http://schemas.microsoft.com/office/drawing/2014/main" id="{A008B307-6AF5-ACE8-7791-DD0C8BB99076}"/>
              </a:ext>
            </a:extLst>
          </p:cNvPr>
          <p:cNvSpPr txBox="1"/>
          <p:nvPr/>
        </p:nvSpPr>
        <p:spPr>
          <a:xfrm>
            <a:off x="463826" y="2119914"/>
            <a:ext cx="3563416" cy="2475745"/>
          </a:xfrm>
          <a:prstGeom prst="rect">
            <a:avLst/>
          </a:prstGeom>
          <a:noFill/>
          <a:ln>
            <a:noFill/>
          </a:ln>
          <a:effectLst/>
        </p:spPr>
        <p:txBody>
          <a:bodyPr vert="horz" wrap="square" lIns="91440" tIns="45720" rIns="91440" bIns="45720" numCol="1" rtlCol="0" anchor="t" anchorCtr="0" compatLnSpc="1">
            <a:prstTxWarp prst="textNoShape">
              <a:avLst/>
            </a:prstTxWarp>
            <a:noAutofit/>
          </a:bodyPr>
          <a:lstStyle>
            <a:lvl1pPr marL="457200" indent="-457200" eaLnBrk="1" hangingPunct="1">
              <a:spcBef>
                <a:spcPts val="0"/>
              </a:spcBef>
              <a:buClrTx/>
              <a:buSzPct val="100000"/>
              <a:buFontTx/>
              <a:buBlip>
                <a:blip r:embed="rId4"/>
              </a:buBlip>
              <a:defRPr sz="2400">
                <a:latin typeface="News Gothic MT" charset="0"/>
                <a:ea typeface="News Gothic MT" charset="0"/>
                <a:cs typeface="News Gothic MT" charset="0"/>
              </a:defRPr>
            </a:lvl1pPr>
            <a:lvl2pPr marL="863600" indent="-406400" eaLnBrk="1" hangingPunct="1">
              <a:spcBef>
                <a:spcPts val="0"/>
              </a:spcBef>
              <a:buClrTx/>
              <a:buSzPct val="100000"/>
              <a:buFontTx/>
              <a:buBlip>
                <a:blip r:embed="rId5"/>
              </a:buBlip>
              <a:defRPr sz="2000" baseline="0">
                <a:latin typeface="News Gothic MT" charset="0"/>
                <a:ea typeface="News Gothic MT" charset="0"/>
                <a:cs typeface="News Gothic MT" charset="0"/>
              </a:defRPr>
            </a:lvl2pPr>
            <a:lvl3pPr marL="1252538" indent="-280988" eaLnBrk="1" hangingPunct="1">
              <a:spcBef>
                <a:spcPts val="0"/>
              </a:spcBef>
              <a:buClr>
                <a:schemeClr val="tx1"/>
              </a:buClr>
              <a:buSzPct val="90000"/>
              <a:buFontTx/>
              <a:buBlip>
                <a:blip r:embed="rId6"/>
              </a:buBlip>
              <a:defRPr sz="1800">
                <a:latin typeface="News Gothic MT" charset="0"/>
                <a:ea typeface="News Gothic MT" charset="0"/>
                <a:cs typeface="News Gothic MT" charset="0"/>
              </a:defRPr>
            </a:lvl3pPr>
            <a:lvl4pPr marL="1828800" indent="-344488" eaLnBrk="1" hangingPunct="1">
              <a:spcBef>
                <a:spcPts val="0"/>
              </a:spcBef>
              <a:buClr>
                <a:schemeClr val="tx1"/>
              </a:buClr>
              <a:buSzPct val="100000"/>
              <a:buFontTx/>
              <a:buBlip>
                <a:blip r:embed="rId7"/>
              </a:buBlip>
              <a:defRPr sz="1700">
                <a:latin typeface="News Gothic MT" charset="0"/>
                <a:ea typeface="News Gothic MT" charset="0"/>
                <a:cs typeface="News Gothic MT" charset="0"/>
              </a:defRPr>
            </a:lvl4pPr>
            <a:lvl5pPr marL="2057400" indent="-228600" eaLnBrk="1" hangingPunct="1">
              <a:spcBef>
                <a:spcPts val="0"/>
              </a:spcBef>
              <a:buClrTx/>
              <a:buSzPct val="100000"/>
              <a:buFontTx/>
              <a:buBlip>
                <a:blip r:embed="rId8"/>
              </a:buBlip>
              <a:defRPr sz="1600">
                <a:latin typeface="News Gothic MT" charset="0"/>
                <a:ea typeface="News Gothic MT" charset="0"/>
                <a:cs typeface="News Gothic MT" charset="0"/>
              </a:defRPr>
            </a:lvl5pPr>
            <a:lvl6pPr marL="2514600" indent="-228600" fontAlgn="base">
              <a:spcBef>
                <a:spcPct val="20000"/>
              </a:spcBef>
              <a:spcAft>
                <a:spcPct val="0"/>
              </a:spcAft>
              <a:buChar char="•"/>
              <a:defRPr sz="1200">
                <a:latin typeface="+mn-lt"/>
                <a:ea typeface="+mn-ea"/>
              </a:defRPr>
            </a:lvl6pPr>
            <a:lvl7pPr marL="2971800" indent="-228600" fontAlgn="base">
              <a:spcBef>
                <a:spcPct val="20000"/>
              </a:spcBef>
              <a:spcAft>
                <a:spcPct val="0"/>
              </a:spcAft>
              <a:buChar char="•"/>
              <a:defRPr sz="1200">
                <a:latin typeface="+mn-lt"/>
                <a:ea typeface="+mn-ea"/>
              </a:defRPr>
            </a:lvl7pPr>
            <a:lvl8pPr marL="3429000" indent="-228600" fontAlgn="base">
              <a:spcBef>
                <a:spcPct val="20000"/>
              </a:spcBef>
              <a:spcAft>
                <a:spcPct val="0"/>
              </a:spcAft>
              <a:buChar char="•"/>
              <a:defRPr sz="1200">
                <a:latin typeface="+mn-lt"/>
                <a:ea typeface="+mn-ea"/>
              </a:defRPr>
            </a:lvl8pPr>
            <a:lvl9pPr marL="3886200" indent="-228600" fontAlgn="base">
              <a:spcBef>
                <a:spcPct val="20000"/>
              </a:spcBef>
              <a:spcAft>
                <a:spcPct val="0"/>
              </a:spcAft>
              <a:buChar char="•"/>
              <a:defRPr sz="1200">
                <a:latin typeface="+mn-lt"/>
                <a:ea typeface="+mn-ea"/>
              </a:defRPr>
            </a:lvl9pPr>
          </a:lstStyle>
          <a:p>
            <a:pPr marL="0" indent="0">
              <a:buNone/>
            </a:pPr>
            <a:endParaRPr lang="en-US"/>
          </a:p>
          <a:p>
            <a:r>
              <a:rPr lang="en-US"/>
              <a:t>There are 20+ types of RCC disease, but clear cell accounts for 75% of cases and 90% of deaths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8B36C-0271-2FC4-CF82-59E77FE08835}"/>
              </a:ext>
            </a:extLst>
          </p:cNvPr>
          <p:cNvSpPr>
            <a:spLocks noGrp="1"/>
          </p:cNvSpPr>
          <p:nvPr>
            <p:ph type="title"/>
          </p:nvPr>
        </p:nvSpPr>
        <p:spPr>
          <a:xfrm>
            <a:off x="609600" y="233255"/>
            <a:ext cx="10972800" cy="646331"/>
          </a:xfrm>
        </p:spPr>
        <p:txBody>
          <a:bodyPr/>
          <a:lstStyle/>
          <a:p>
            <a:r>
              <a:rPr lang="en-US"/>
              <a:t>RCC Facts and Figures (cont.)</a:t>
            </a:r>
          </a:p>
        </p:txBody>
      </p:sp>
      <p:sp>
        <p:nvSpPr>
          <p:cNvPr id="12" name="Text Placeholder 11">
            <a:extLst>
              <a:ext uri="{FF2B5EF4-FFF2-40B4-BE49-F238E27FC236}">
                <a16:creationId xmlns:a16="http://schemas.microsoft.com/office/drawing/2014/main" id="{3F3F5BB6-E7F2-1C34-DB07-62DBC4005239}"/>
              </a:ext>
            </a:extLst>
          </p:cNvPr>
          <p:cNvSpPr>
            <a:spLocks noGrp="1"/>
          </p:cNvSpPr>
          <p:nvPr>
            <p:ph type="body" sz="quarter" idx="12"/>
          </p:nvPr>
        </p:nvSpPr>
        <p:spPr>
          <a:xfrm>
            <a:off x="193575" y="6575082"/>
            <a:ext cx="2689839" cy="153888"/>
          </a:xfrm>
        </p:spPr>
        <p:txBody>
          <a:bodyPr/>
          <a:lstStyle/>
          <a:p>
            <a:r>
              <a:rPr lang="en-US"/>
              <a:t>Siegel et al, 2024; SEER, 2024; NCCN, 2024.</a:t>
            </a:r>
          </a:p>
        </p:txBody>
      </p:sp>
      <p:sp>
        <p:nvSpPr>
          <p:cNvPr id="11" name="Content Placeholder 10">
            <a:extLst>
              <a:ext uri="{FF2B5EF4-FFF2-40B4-BE49-F238E27FC236}">
                <a16:creationId xmlns:a16="http://schemas.microsoft.com/office/drawing/2014/main" id="{95518192-7D76-52ED-D887-4F561E172F99}"/>
              </a:ext>
            </a:extLst>
          </p:cNvPr>
          <p:cNvSpPr>
            <a:spLocks noGrp="1"/>
          </p:cNvSpPr>
          <p:nvPr>
            <p:ph idx="1"/>
          </p:nvPr>
        </p:nvSpPr>
        <p:spPr>
          <a:xfrm>
            <a:off x="609600" y="1604926"/>
            <a:ext cx="10972800" cy="4373563"/>
          </a:xfrm>
        </p:spPr>
        <p:txBody>
          <a:bodyPr>
            <a:noAutofit/>
          </a:bodyPr>
          <a:lstStyle/>
          <a:p>
            <a:r>
              <a:rPr lang="en-US"/>
              <a:t>Incidence is increasing at 0.8% per year from 2007-2021</a:t>
            </a:r>
          </a:p>
          <a:p>
            <a:endParaRPr lang="en-US"/>
          </a:p>
          <a:p>
            <a:r>
              <a:rPr lang="en-US"/>
              <a:t>Risk factors include smoking, obesity, hypertension, and genetic disposition (VHL disease is the most common)</a:t>
            </a:r>
          </a:p>
          <a:p>
            <a:endParaRPr lang="en-US"/>
          </a:p>
          <a:p>
            <a:r>
              <a:rPr lang="en-US"/>
              <a:t>Prognosis varies greatly depending on stage</a:t>
            </a:r>
          </a:p>
          <a:p>
            <a:pPr lvl="1"/>
            <a:r>
              <a:rPr lang="en-US" sz="2400"/>
              <a:t>5-year survival, from 99% for local to 10% for metastatic</a:t>
            </a:r>
          </a:p>
          <a:p>
            <a:endParaRPr lang="en-US"/>
          </a:p>
          <a:p>
            <a:r>
              <a:rPr lang="en-US"/>
              <a:t>Treatment may range from watching, to heroic operations involving adjacent organs, to systemic therapy</a:t>
            </a:r>
          </a:p>
          <a:p>
            <a:endParaRPr lang="en-US"/>
          </a:p>
        </p:txBody>
      </p:sp>
    </p:spTree>
    <p:extLst>
      <p:ext uri="{BB962C8B-B14F-4D97-AF65-F5344CB8AC3E}">
        <p14:creationId xmlns:p14="http://schemas.microsoft.com/office/powerpoint/2010/main" val="37386247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diagram of a human body&#10;&#10;Description automatically generated">
            <a:extLst>
              <a:ext uri="{FF2B5EF4-FFF2-40B4-BE49-F238E27FC236}">
                <a16:creationId xmlns:a16="http://schemas.microsoft.com/office/drawing/2014/main" id="{C985237D-021B-851C-A130-E80CE07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065" y="982243"/>
            <a:ext cx="7971889" cy="5689678"/>
          </a:xfrm>
          <a:prstGeom prst="rect">
            <a:avLst/>
          </a:prstGeom>
        </p:spPr>
      </p:pic>
      <p:sp>
        <p:nvSpPr>
          <p:cNvPr id="5" name="Title 4">
            <a:extLst>
              <a:ext uri="{FF2B5EF4-FFF2-40B4-BE49-F238E27FC236}">
                <a16:creationId xmlns:a16="http://schemas.microsoft.com/office/drawing/2014/main" id="{C416FA7B-D3A8-060E-63C0-C0FAA9324C22}"/>
              </a:ext>
            </a:extLst>
          </p:cNvPr>
          <p:cNvSpPr>
            <a:spLocks noGrp="1"/>
          </p:cNvSpPr>
          <p:nvPr>
            <p:ph type="title"/>
          </p:nvPr>
        </p:nvSpPr>
        <p:spPr/>
        <p:txBody>
          <a:bodyPr/>
          <a:lstStyle/>
          <a:p>
            <a:r>
              <a:rPr lang="en-US"/>
              <a:t>Cancer (AJCC) Clinical Staging System</a:t>
            </a:r>
          </a:p>
        </p:txBody>
      </p:sp>
      <p:sp>
        <p:nvSpPr>
          <p:cNvPr id="3" name="Text Placeholder 2">
            <a:extLst>
              <a:ext uri="{FF2B5EF4-FFF2-40B4-BE49-F238E27FC236}">
                <a16:creationId xmlns:a16="http://schemas.microsoft.com/office/drawing/2014/main" id="{8FBA4604-444D-2869-C2AA-4C82E8794D31}"/>
              </a:ext>
            </a:extLst>
          </p:cNvPr>
          <p:cNvSpPr>
            <a:spLocks noGrp="1"/>
          </p:cNvSpPr>
          <p:nvPr>
            <p:ph type="body" sz="quarter" idx="12"/>
          </p:nvPr>
        </p:nvSpPr>
        <p:spPr>
          <a:xfrm>
            <a:off x="193575" y="6421193"/>
            <a:ext cx="2795637" cy="307777"/>
          </a:xfrm>
        </p:spPr>
        <p:txBody>
          <a:bodyPr/>
          <a:lstStyle/>
          <a:p>
            <a:r>
              <a:rPr lang="en-US"/>
              <a:t>AJCC = American Joint Committee on Cancer. </a:t>
            </a:r>
          </a:p>
          <a:p>
            <a:r>
              <a:rPr lang="en-US"/>
              <a:t>Amin et al, 2017.</a:t>
            </a:r>
          </a:p>
        </p:txBody>
      </p:sp>
      <p:sp>
        <p:nvSpPr>
          <p:cNvPr id="2" name="Content Placeholder 1">
            <a:extLst>
              <a:ext uri="{FF2B5EF4-FFF2-40B4-BE49-F238E27FC236}">
                <a16:creationId xmlns:a16="http://schemas.microsoft.com/office/drawing/2014/main" id="{9888EF73-3D1A-F44E-6C6E-0B7049E17C88}"/>
              </a:ext>
            </a:extLst>
          </p:cNvPr>
          <p:cNvSpPr>
            <a:spLocks noGrp="1"/>
          </p:cNvSpPr>
          <p:nvPr>
            <p:ph idx="1"/>
          </p:nvPr>
        </p:nvSpPr>
        <p:spPr>
          <a:xfrm>
            <a:off x="479324" y="1524530"/>
            <a:ext cx="6385709" cy="4373563"/>
          </a:xfrm>
        </p:spPr>
        <p:txBody>
          <a:bodyPr>
            <a:noAutofit/>
          </a:bodyPr>
          <a:lstStyle/>
          <a:p>
            <a:r>
              <a:rPr lang="en-US" sz="2200"/>
              <a:t>Stage I</a:t>
            </a:r>
          </a:p>
          <a:p>
            <a:pPr lvl="1"/>
            <a:r>
              <a:rPr lang="en-US"/>
              <a:t>Tumor &lt;7 cm in greatest dimension and limited to kidney</a:t>
            </a:r>
          </a:p>
          <a:p>
            <a:pPr lvl="1"/>
            <a:endParaRPr lang="en-US" sz="400"/>
          </a:p>
          <a:p>
            <a:r>
              <a:rPr lang="en-US" sz="2200"/>
              <a:t>Stage II</a:t>
            </a:r>
          </a:p>
          <a:p>
            <a:pPr lvl="1"/>
            <a:r>
              <a:rPr lang="en-US"/>
              <a:t>Tumor &gt;7 cm in greatest dimension and limited to kidney</a:t>
            </a:r>
          </a:p>
          <a:p>
            <a:pPr lvl="1"/>
            <a:endParaRPr lang="en-US" sz="400"/>
          </a:p>
          <a:p>
            <a:r>
              <a:rPr lang="en-US" sz="2200"/>
              <a:t>Stage III</a:t>
            </a:r>
          </a:p>
          <a:p>
            <a:pPr lvl="1"/>
            <a:r>
              <a:rPr lang="en-US"/>
              <a:t>Tumor major veins or adrenal gland, tumor within Gerota’s fascia, or 1 regional lymph node involved</a:t>
            </a:r>
          </a:p>
          <a:p>
            <a:pPr lvl="1"/>
            <a:endParaRPr lang="en-US" sz="400"/>
          </a:p>
          <a:p>
            <a:r>
              <a:rPr lang="en-US" sz="2200"/>
              <a:t>Stage IV</a:t>
            </a:r>
          </a:p>
          <a:p>
            <a:pPr lvl="1"/>
            <a:r>
              <a:rPr lang="en-US"/>
              <a:t>Tumor beyond Gerota’s fascia, &gt;1 regional lymph node involved, or distant metastases</a:t>
            </a:r>
          </a:p>
        </p:txBody>
      </p:sp>
      <p:sp>
        <p:nvSpPr>
          <p:cNvPr id="11" name="Freeform 10">
            <a:extLst>
              <a:ext uri="{FF2B5EF4-FFF2-40B4-BE49-F238E27FC236}">
                <a16:creationId xmlns:a16="http://schemas.microsoft.com/office/drawing/2014/main" id="{928A66C1-7216-1708-E24C-8A9E33142574}"/>
              </a:ext>
            </a:extLst>
          </p:cNvPr>
          <p:cNvSpPr/>
          <p:nvPr/>
        </p:nvSpPr>
        <p:spPr>
          <a:xfrm>
            <a:off x="8290275" y="1379107"/>
            <a:ext cx="3395426" cy="4676877"/>
          </a:xfrm>
          <a:custGeom>
            <a:avLst/>
            <a:gdLst>
              <a:gd name="connsiteX0" fmla="*/ 210789 w 3398152"/>
              <a:gd name="connsiteY0" fmla="*/ 1575475 h 4766133"/>
              <a:gd name="connsiteX1" fmla="*/ 710852 w 3398152"/>
              <a:gd name="connsiteY1" fmla="*/ 1489750 h 4766133"/>
              <a:gd name="connsiteX2" fmla="*/ 868014 w 3398152"/>
              <a:gd name="connsiteY2" fmla="*/ 1103988 h 4766133"/>
              <a:gd name="connsiteX3" fmla="*/ 825152 w 3398152"/>
              <a:gd name="connsiteY3" fmla="*/ 689650 h 4766133"/>
              <a:gd name="connsiteX4" fmla="*/ 1039464 w 3398152"/>
              <a:gd name="connsiteY4" fmla="*/ 203875 h 4766133"/>
              <a:gd name="connsiteX5" fmla="*/ 1625252 w 3398152"/>
              <a:gd name="connsiteY5" fmla="*/ 3850 h 4766133"/>
              <a:gd name="connsiteX6" fmla="*/ 2553939 w 3398152"/>
              <a:gd name="connsiteY6" fmla="*/ 361038 h 4766133"/>
              <a:gd name="connsiteX7" fmla="*/ 3096864 w 3398152"/>
              <a:gd name="connsiteY7" fmla="*/ 1075413 h 4766133"/>
              <a:gd name="connsiteX8" fmla="*/ 3382614 w 3398152"/>
              <a:gd name="connsiteY8" fmla="*/ 2289850 h 4766133"/>
              <a:gd name="connsiteX9" fmla="*/ 3296889 w 3398152"/>
              <a:gd name="connsiteY9" fmla="*/ 3404275 h 4766133"/>
              <a:gd name="connsiteX10" fmla="*/ 2768252 w 3398152"/>
              <a:gd name="connsiteY10" fmla="*/ 4175800 h 4766133"/>
              <a:gd name="connsiteX11" fmla="*/ 2053877 w 3398152"/>
              <a:gd name="connsiteY11" fmla="*/ 4704438 h 4766133"/>
              <a:gd name="connsiteX12" fmla="*/ 1410939 w 3398152"/>
              <a:gd name="connsiteY12" fmla="*/ 4704438 h 4766133"/>
              <a:gd name="connsiteX13" fmla="*/ 453677 w 3398152"/>
              <a:gd name="connsiteY13" fmla="*/ 4247238 h 4766133"/>
              <a:gd name="connsiteX14" fmla="*/ 239364 w 3398152"/>
              <a:gd name="connsiteY14" fmla="*/ 3490000 h 4766133"/>
              <a:gd name="connsiteX15" fmla="*/ 539402 w 3398152"/>
              <a:gd name="connsiteY15" fmla="*/ 2875638 h 4766133"/>
              <a:gd name="connsiteX16" fmla="*/ 239364 w 3398152"/>
              <a:gd name="connsiteY16" fmla="*/ 2561313 h 4766133"/>
              <a:gd name="connsiteX17" fmla="*/ 39339 w 3398152"/>
              <a:gd name="connsiteY17" fmla="*/ 2547025 h 4766133"/>
              <a:gd name="connsiteX0" fmla="*/ 210789 w 3398152"/>
              <a:gd name="connsiteY0" fmla="*/ 1575235 h 4765893"/>
              <a:gd name="connsiteX1" fmla="*/ 710852 w 3398152"/>
              <a:gd name="connsiteY1" fmla="*/ 1489510 h 4765893"/>
              <a:gd name="connsiteX2" fmla="*/ 868014 w 3398152"/>
              <a:gd name="connsiteY2" fmla="*/ 1103748 h 4765893"/>
              <a:gd name="connsiteX3" fmla="*/ 839440 w 3398152"/>
              <a:gd name="connsiteY3" fmla="*/ 632260 h 4765893"/>
              <a:gd name="connsiteX4" fmla="*/ 1039464 w 3398152"/>
              <a:gd name="connsiteY4" fmla="*/ 203635 h 4765893"/>
              <a:gd name="connsiteX5" fmla="*/ 1625252 w 3398152"/>
              <a:gd name="connsiteY5" fmla="*/ 3610 h 4765893"/>
              <a:gd name="connsiteX6" fmla="*/ 2553939 w 3398152"/>
              <a:gd name="connsiteY6" fmla="*/ 360798 h 4765893"/>
              <a:gd name="connsiteX7" fmla="*/ 3096864 w 3398152"/>
              <a:gd name="connsiteY7" fmla="*/ 1075173 h 4765893"/>
              <a:gd name="connsiteX8" fmla="*/ 3382614 w 3398152"/>
              <a:gd name="connsiteY8" fmla="*/ 2289610 h 4765893"/>
              <a:gd name="connsiteX9" fmla="*/ 3296889 w 3398152"/>
              <a:gd name="connsiteY9" fmla="*/ 3404035 h 4765893"/>
              <a:gd name="connsiteX10" fmla="*/ 2768252 w 3398152"/>
              <a:gd name="connsiteY10" fmla="*/ 4175560 h 4765893"/>
              <a:gd name="connsiteX11" fmla="*/ 2053877 w 3398152"/>
              <a:gd name="connsiteY11" fmla="*/ 4704198 h 4765893"/>
              <a:gd name="connsiteX12" fmla="*/ 1410939 w 3398152"/>
              <a:gd name="connsiteY12" fmla="*/ 4704198 h 4765893"/>
              <a:gd name="connsiteX13" fmla="*/ 453677 w 3398152"/>
              <a:gd name="connsiteY13" fmla="*/ 4246998 h 4765893"/>
              <a:gd name="connsiteX14" fmla="*/ 239364 w 3398152"/>
              <a:gd name="connsiteY14" fmla="*/ 3489760 h 4765893"/>
              <a:gd name="connsiteX15" fmla="*/ 539402 w 3398152"/>
              <a:gd name="connsiteY15" fmla="*/ 2875398 h 4765893"/>
              <a:gd name="connsiteX16" fmla="*/ 239364 w 3398152"/>
              <a:gd name="connsiteY16" fmla="*/ 2561073 h 4765893"/>
              <a:gd name="connsiteX17" fmla="*/ 39339 w 3398152"/>
              <a:gd name="connsiteY17" fmla="*/ 2546785 h 4765893"/>
              <a:gd name="connsiteX0" fmla="*/ 210789 w 3398152"/>
              <a:gd name="connsiteY0" fmla="*/ 1575235 h 4729690"/>
              <a:gd name="connsiteX1" fmla="*/ 710852 w 3398152"/>
              <a:gd name="connsiteY1" fmla="*/ 1489510 h 4729690"/>
              <a:gd name="connsiteX2" fmla="*/ 868014 w 3398152"/>
              <a:gd name="connsiteY2" fmla="*/ 1103748 h 4729690"/>
              <a:gd name="connsiteX3" fmla="*/ 839440 w 3398152"/>
              <a:gd name="connsiteY3" fmla="*/ 632260 h 4729690"/>
              <a:gd name="connsiteX4" fmla="*/ 1039464 w 3398152"/>
              <a:gd name="connsiteY4" fmla="*/ 203635 h 4729690"/>
              <a:gd name="connsiteX5" fmla="*/ 1625252 w 3398152"/>
              <a:gd name="connsiteY5" fmla="*/ 3610 h 4729690"/>
              <a:gd name="connsiteX6" fmla="*/ 2553939 w 3398152"/>
              <a:gd name="connsiteY6" fmla="*/ 360798 h 4729690"/>
              <a:gd name="connsiteX7" fmla="*/ 3096864 w 3398152"/>
              <a:gd name="connsiteY7" fmla="*/ 1075173 h 4729690"/>
              <a:gd name="connsiteX8" fmla="*/ 3382614 w 3398152"/>
              <a:gd name="connsiteY8" fmla="*/ 2289610 h 4729690"/>
              <a:gd name="connsiteX9" fmla="*/ 3296889 w 3398152"/>
              <a:gd name="connsiteY9" fmla="*/ 3404035 h 4729690"/>
              <a:gd name="connsiteX10" fmla="*/ 2768252 w 3398152"/>
              <a:gd name="connsiteY10" fmla="*/ 4175560 h 4729690"/>
              <a:gd name="connsiteX11" fmla="*/ 2211040 w 3398152"/>
              <a:gd name="connsiteY11" fmla="*/ 4618473 h 4729690"/>
              <a:gd name="connsiteX12" fmla="*/ 1410939 w 3398152"/>
              <a:gd name="connsiteY12" fmla="*/ 4704198 h 4729690"/>
              <a:gd name="connsiteX13" fmla="*/ 453677 w 3398152"/>
              <a:gd name="connsiteY13" fmla="*/ 4246998 h 4729690"/>
              <a:gd name="connsiteX14" fmla="*/ 239364 w 3398152"/>
              <a:gd name="connsiteY14" fmla="*/ 3489760 h 4729690"/>
              <a:gd name="connsiteX15" fmla="*/ 539402 w 3398152"/>
              <a:gd name="connsiteY15" fmla="*/ 2875398 h 4729690"/>
              <a:gd name="connsiteX16" fmla="*/ 239364 w 3398152"/>
              <a:gd name="connsiteY16" fmla="*/ 2561073 h 4729690"/>
              <a:gd name="connsiteX17" fmla="*/ 39339 w 3398152"/>
              <a:gd name="connsiteY17" fmla="*/ 2546785 h 4729690"/>
              <a:gd name="connsiteX0" fmla="*/ 210789 w 3398152"/>
              <a:gd name="connsiteY0" fmla="*/ 1575235 h 4754125"/>
              <a:gd name="connsiteX1" fmla="*/ 710852 w 3398152"/>
              <a:gd name="connsiteY1" fmla="*/ 1489510 h 4754125"/>
              <a:gd name="connsiteX2" fmla="*/ 868014 w 3398152"/>
              <a:gd name="connsiteY2" fmla="*/ 1103748 h 4754125"/>
              <a:gd name="connsiteX3" fmla="*/ 839440 w 3398152"/>
              <a:gd name="connsiteY3" fmla="*/ 632260 h 4754125"/>
              <a:gd name="connsiteX4" fmla="*/ 1039464 w 3398152"/>
              <a:gd name="connsiteY4" fmla="*/ 203635 h 4754125"/>
              <a:gd name="connsiteX5" fmla="*/ 1625252 w 3398152"/>
              <a:gd name="connsiteY5" fmla="*/ 3610 h 4754125"/>
              <a:gd name="connsiteX6" fmla="*/ 2553939 w 3398152"/>
              <a:gd name="connsiteY6" fmla="*/ 360798 h 4754125"/>
              <a:gd name="connsiteX7" fmla="*/ 3096864 w 3398152"/>
              <a:gd name="connsiteY7" fmla="*/ 1075173 h 4754125"/>
              <a:gd name="connsiteX8" fmla="*/ 3382614 w 3398152"/>
              <a:gd name="connsiteY8" fmla="*/ 2289610 h 4754125"/>
              <a:gd name="connsiteX9" fmla="*/ 3296889 w 3398152"/>
              <a:gd name="connsiteY9" fmla="*/ 3404035 h 4754125"/>
              <a:gd name="connsiteX10" fmla="*/ 2768252 w 3398152"/>
              <a:gd name="connsiteY10" fmla="*/ 4175560 h 4754125"/>
              <a:gd name="connsiteX11" fmla="*/ 2211040 w 3398152"/>
              <a:gd name="connsiteY11" fmla="*/ 4618473 h 4754125"/>
              <a:gd name="connsiteX12" fmla="*/ 1325214 w 3398152"/>
              <a:gd name="connsiteY12" fmla="*/ 4732773 h 4754125"/>
              <a:gd name="connsiteX13" fmla="*/ 453677 w 3398152"/>
              <a:gd name="connsiteY13" fmla="*/ 4246998 h 4754125"/>
              <a:gd name="connsiteX14" fmla="*/ 239364 w 3398152"/>
              <a:gd name="connsiteY14" fmla="*/ 3489760 h 4754125"/>
              <a:gd name="connsiteX15" fmla="*/ 539402 w 3398152"/>
              <a:gd name="connsiteY15" fmla="*/ 2875398 h 4754125"/>
              <a:gd name="connsiteX16" fmla="*/ 239364 w 3398152"/>
              <a:gd name="connsiteY16" fmla="*/ 2561073 h 4754125"/>
              <a:gd name="connsiteX17" fmla="*/ 39339 w 3398152"/>
              <a:gd name="connsiteY17" fmla="*/ 2546785 h 4754125"/>
              <a:gd name="connsiteX0" fmla="*/ 210789 w 3398152"/>
              <a:gd name="connsiteY0" fmla="*/ 1575235 h 4662336"/>
              <a:gd name="connsiteX1" fmla="*/ 710852 w 3398152"/>
              <a:gd name="connsiteY1" fmla="*/ 1489510 h 4662336"/>
              <a:gd name="connsiteX2" fmla="*/ 868014 w 3398152"/>
              <a:gd name="connsiteY2" fmla="*/ 1103748 h 4662336"/>
              <a:gd name="connsiteX3" fmla="*/ 839440 w 3398152"/>
              <a:gd name="connsiteY3" fmla="*/ 632260 h 4662336"/>
              <a:gd name="connsiteX4" fmla="*/ 1039464 w 3398152"/>
              <a:gd name="connsiteY4" fmla="*/ 203635 h 4662336"/>
              <a:gd name="connsiteX5" fmla="*/ 1625252 w 3398152"/>
              <a:gd name="connsiteY5" fmla="*/ 3610 h 4662336"/>
              <a:gd name="connsiteX6" fmla="*/ 2553939 w 3398152"/>
              <a:gd name="connsiteY6" fmla="*/ 360798 h 4662336"/>
              <a:gd name="connsiteX7" fmla="*/ 3096864 w 3398152"/>
              <a:gd name="connsiteY7" fmla="*/ 1075173 h 4662336"/>
              <a:gd name="connsiteX8" fmla="*/ 3382614 w 3398152"/>
              <a:gd name="connsiteY8" fmla="*/ 2289610 h 4662336"/>
              <a:gd name="connsiteX9" fmla="*/ 3296889 w 3398152"/>
              <a:gd name="connsiteY9" fmla="*/ 3404035 h 4662336"/>
              <a:gd name="connsiteX10" fmla="*/ 2768252 w 3398152"/>
              <a:gd name="connsiteY10" fmla="*/ 4175560 h 4662336"/>
              <a:gd name="connsiteX11" fmla="*/ 2211040 w 3398152"/>
              <a:gd name="connsiteY11" fmla="*/ 4618473 h 4662336"/>
              <a:gd name="connsiteX12" fmla="*/ 1368076 w 3398152"/>
              <a:gd name="connsiteY12" fmla="*/ 4604186 h 4662336"/>
              <a:gd name="connsiteX13" fmla="*/ 453677 w 3398152"/>
              <a:gd name="connsiteY13" fmla="*/ 4246998 h 4662336"/>
              <a:gd name="connsiteX14" fmla="*/ 239364 w 3398152"/>
              <a:gd name="connsiteY14" fmla="*/ 3489760 h 4662336"/>
              <a:gd name="connsiteX15" fmla="*/ 539402 w 3398152"/>
              <a:gd name="connsiteY15" fmla="*/ 2875398 h 4662336"/>
              <a:gd name="connsiteX16" fmla="*/ 239364 w 3398152"/>
              <a:gd name="connsiteY16" fmla="*/ 2561073 h 4662336"/>
              <a:gd name="connsiteX17" fmla="*/ 39339 w 3398152"/>
              <a:gd name="connsiteY17" fmla="*/ 2546785 h 4662336"/>
              <a:gd name="connsiteX0" fmla="*/ 210789 w 3398152"/>
              <a:gd name="connsiteY0" fmla="*/ 1575235 h 4623356"/>
              <a:gd name="connsiteX1" fmla="*/ 710852 w 3398152"/>
              <a:gd name="connsiteY1" fmla="*/ 1489510 h 4623356"/>
              <a:gd name="connsiteX2" fmla="*/ 868014 w 3398152"/>
              <a:gd name="connsiteY2" fmla="*/ 1103748 h 4623356"/>
              <a:gd name="connsiteX3" fmla="*/ 839440 w 3398152"/>
              <a:gd name="connsiteY3" fmla="*/ 632260 h 4623356"/>
              <a:gd name="connsiteX4" fmla="*/ 1039464 w 3398152"/>
              <a:gd name="connsiteY4" fmla="*/ 203635 h 4623356"/>
              <a:gd name="connsiteX5" fmla="*/ 1625252 w 3398152"/>
              <a:gd name="connsiteY5" fmla="*/ 3610 h 4623356"/>
              <a:gd name="connsiteX6" fmla="*/ 2553939 w 3398152"/>
              <a:gd name="connsiteY6" fmla="*/ 360798 h 4623356"/>
              <a:gd name="connsiteX7" fmla="*/ 3096864 w 3398152"/>
              <a:gd name="connsiteY7" fmla="*/ 1075173 h 4623356"/>
              <a:gd name="connsiteX8" fmla="*/ 3382614 w 3398152"/>
              <a:gd name="connsiteY8" fmla="*/ 2289610 h 4623356"/>
              <a:gd name="connsiteX9" fmla="*/ 3296889 w 3398152"/>
              <a:gd name="connsiteY9" fmla="*/ 3404035 h 4623356"/>
              <a:gd name="connsiteX10" fmla="*/ 2768252 w 3398152"/>
              <a:gd name="connsiteY10" fmla="*/ 4175560 h 4623356"/>
              <a:gd name="connsiteX11" fmla="*/ 2196752 w 3398152"/>
              <a:gd name="connsiteY11" fmla="*/ 4532748 h 4623356"/>
              <a:gd name="connsiteX12" fmla="*/ 1368076 w 3398152"/>
              <a:gd name="connsiteY12" fmla="*/ 4604186 h 4623356"/>
              <a:gd name="connsiteX13" fmla="*/ 453677 w 3398152"/>
              <a:gd name="connsiteY13" fmla="*/ 4246998 h 4623356"/>
              <a:gd name="connsiteX14" fmla="*/ 239364 w 3398152"/>
              <a:gd name="connsiteY14" fmla="*/ 3489760 h 4623356"/>
              <a:gd name="connsiteX15" fmla="*/ 539402 w 3398152"/>
              <a:gd name="connsiteY15" fmla="*/ 2875398 h 4623356"/>
              <a:gd name="connsiteX16" fmla="*/ 239364 w 3398152"/>
              <a:gd name="connsiteY16" fmla="*/ 2561073 h 4623356"/>
              <a:gd name="connsiteX17" fmla="*/ 39339 w 3398152"/>
              <a:gd name="connsiteY17" fmla="*/ 2546785 h 4623356"/>
              <a:gd name="connsiteX0" fmla="*/ 210789 w 3395004"/>
              <a:gd name="connsiteY0" fmla="*/ 1575235 h 4627475"/>
              <a:gd name="connsiteX1" fmla="*/ 710852 w 3395004"/>
              <a:gd name="connsiteY1" fmla="*/ 1489510 h 4627475"/>
              <a:gd name="connsiteX2" fmla="*/ 868014 w 3395004"/>
              <a:gd name="connsiteY2" fmla="*/ 1103748 h 4627475"/>
              <a:gd name="connsiteX3" fmla="*/ 839440 w 3395004"/>
              <a:gd name="connsiteY3" fmla="*/ 632260 h 4627475"/>
              <a:gd name="connsiteX4" fmla="*/ 1039464 w 3395004"/>
              <a:gd name="connsiteY4" fmla="*/ 203635 h 4627475"/>
              <a:gd name="connsiteX5" fmla="*/ 1625252 w 3395004"/>
              <a:gd name="connsiteY5" fmla="*/ 3610 h 4627475"/>
              <a:gd name="connsiteX6" fmla="*/ 2553939 w 3395004"/>
              <a:gd name="connsiteY6" fmla="*/ 360798 h 4627475"/>
              <a:gd name="connsiteX7" fmla="*/ 3096864 w 3395004"/>
              <a:gd name="connsiteY7" fmla="*/ 1075173 h 4627475"/>
              <a:gd name="connsiteX8" fmla="*/ 3382614 w 3395004"/>
              <a:gd name="connsiteY8" fmla="*/ 2289610 h 4627475"/>
              <a:gd name="connsiteX9" fmla="*/ 3296889 w 3395004"/>
              <a:gd name="connsiteY9" fmla="*/ 3404035 h 4627475"/>
              <a:gd name="connsiteX10" fmla="*/ 2882552 w 3395004"/>
              <a:gd name="connsiteY10" fmla="*/ 4046973 h 4627475"/>
              <a:gd name="connsiteX11" fmla="*/ 2196752 w 3395004"/>
              <a:gd name="connsiteY11" fmla="*/ 4532748 h 4627475"/>
              <a:gd name="connsiteX12" fmla="*/ 1368076 w 3395004"/>
              <a:gd name="connsiteY12" fmla="*/ 4604186 h 4627475"/>
              <a:gd name="connsiteX13" fmla="*/ 453677 w 3395004"/>
              <a:gd name="connsiteY13" fmla="*/ 4246998 h 4627475"/>
              <a:gd name="connsiteX14" fmla="*/ 239364 w 3395004"/>
              <a:gd name="connsiteY14" fmla="*/ 3489760 h 4627475"/>
              <a:gd name="connsiteX15" fmla="*/ 539402 w 3395004"/>
              <a:gd name="connsiteY15" fmla="*/ 2875398 h 4627475"/>
              <a:gd name="connsiteX16" fmla="*/ 239364 w 3395004"/>
              <a:gd name="connsiteY16" fmla="*/ 2561073 h 4627475"/>
              <a:gd name="connsiteX17" fmla="*/ 39339 w 3395004"/>
              <a:gd name="connsiteY17" fmla="*/ 2546785 h 4627475"/>
              <a:gd name="connsiteX0" fmla="*/ 210789 w 3395004"/>
              <a:gd name="connsiteY0" fmla="*/ 1575235 h 4633824"/>
              <a:gd name="connsiteX1" fmla="*/ 710852 w 3395004"/>
              <a:gd name="connsiteY1" fmla="*/ 1489510 h 4633824"/>
              <a:gd name="connsiteX2" fmla="*/ 868014 w 3395004"/>
              <a:gd name="connsiteY2" fmla="*/ 1103748 h 4633824"/>
              <a:gd name="connsiteX3" fmla="*/ 839440 w 3395004"/>
              <a:gd name="connsiteY3" fmla="*/ 632260 h 4633824"/>
              <a:gd name="connsiteX4" fmla="*/ 1039464 w 3395004"/>
              <a:gd name="connsiteY4" fmla="*/ 203635 h 4633824"/>
              <a:gd name="connsiteX5" fmla="*/ 1625252 w 3395004"/>
              <a:gd name="connsiteY5" fmla="*/ 3610 h 4633824"/>
              <a:gd name="connsiteX6" fmla="*/ 2553939 w 3395004"/>
              <a:gd name="connsiteY6" fmla="*/ 360798 h 4633824"/>
              <a:gd name="connsiteX7" fmla="*/ 3096864 w 3395004"/>
              <a:gd name="connsiteY7" fmla="*/ 1075173 h 4633824"/>
              <a:gd name="connsiteX8" fmla="*/ 3382614 w 3395004"/>
              <a:gd name="connsiteY8" fmla="*/ 2289610 h 4633824"/>
              <a:gd name="connsiteX9" fmla="*/ 3296889 w 3395004"/>
              <a:gd name="connsiteY9" fmla="*/ 3404035 h 4633824"/>
              <a:gd name="connsiteX10" fmla="*/ 2882552 w 3395004"/>
              <a:gd name="connsiteY10" fmla="*/ 4046973 h 4633824"/>
              <a:gd name="connsiteX11" fmla="*/ 2196752 w 3395004"/>
              <a:gd name="connsiteY11" fmla="*/ 4532748 h 4633824"/>
              <a:gd name="connsiteX12" fmla="*/ 1368076 w 3395004"/>
              <a:gd name="connsiteY12" fmla="*/ 4604186 h 4633824"/>
              <a:gd name="connsiteX13" fmla="*/ 525114 w 3395004"/>
              <a:gd name="connsiteY13" fmla="*/ 4161273 h 4633824"/>
              <a:gd name="connsiteX14" fmla="*/ 239364 w 3395004"/>
              <a:gd name="connsiteY14" fmla="*/ 3489760 h 4633824"/>
              <a:gd name="connsiteX15" fmla="*/ 539402 w 3395004"/>
              <a:gd name="connsiteY15" fmla="*/ 2875398 h 4633824"/>
              <a:gd name="connsiteX16" fmla="*/ 239364 w 3395004"/>
              <a:gd name="connsiteY16" fmla="*/ 2561073 h 4633824"/>
              <a:gd name="connsiteX17" fmla="*/ 39339 w 3395004"/>
              <a:gd name="connsiteY17" fmla="*/ 2546785 h 4633824"/>
              <a:gd name="connsiteX0" fmla="*/ 210789 w 3395004"/>
              <a:gd name="connsiteY0" fmla="*/ 1575235 h 4633824"/>
              <a:gd name="connsiteX1" fmla="*/ 710852 w 3395004"/>
              <a:gd name="connsiteY1" fmla="*/ 1489510 h 4633824"/>
              <a:gd name="connsiteX2" fmla="*/ 868014 w 3395004"/>
              <a:gd name="connsiteY2" fmla="*/ 1103748 h 4633824"/>
              <a:gd name="connsiteX3" fmla="*/ 839440 w 3395004"/>
              <a:gd name="connsiteY3" fmla="*/ 632260 h 4633824"/>
              <a:gd name="connsiteX4" fmla="*/ 1039464 w 3395004"/>
              <a:gd name="connsiteY4" fmla="*/ 203635 h 4633824"/>
              <a:gd name="connsiteX5" fmla="*/ 1625252 w 3395004"/>
              <a:gd name="connsiteY5" fmla="*/ 3610 h 4633824"/>
              <a:gd name="connsiteX6" fmla="*/ 2553939 w 3395004"/>
              <a:gd name="connsiteY6" fmla="*/ 360798 h 4633824"/>
              <a:gd name="connsiteX7" fmla="*/ 3096864 w 3395004"/>
              <a:gd name="connsiteY7" fmla="*/ 1075173 h 4633824"/>
              <a:gd name="connsiteX8" fmla="*/ 3382614 w 3395004"/>
              <a:gd name="connsiteY8" fmla="*/ 2289610 h 4633824"/>
              <a:gd name="connsiteX9" fmla="*/ 3296889 w 3395004"/>
              <a:gd name="connsiteY9" fmla="*/ 3404035 h 4633824"/>
              <a:gd name="connsiteX10" fmla="*/ 2882552 w 3395004"/>
              <a:gd name="connsiteY10" fmla="*/ 4046973 h 4633824"/>
              <a:gd name="connsiteX11" fmla="*/ 2196752 w 3395004"/>
              <a:gd name="connsiteY11" fmla="*/ 4532748 h 4633824"/>
              <a:gd name="connsiteX12" fmla="*/ 1368076 w 3395004"/>
              <a:gd name="connsiteY12" fmla="*/ 4604186 h 4633824"/>
              <a:gd name="connsiteX13" fmla="*/ 525114 w 3395004"/>
              <a:gd name="connsiteY13" fmla="*/ 4161273 h 4633824"/>
              <a:gd name="connsiteX14" fmla="*/ 296514 w 3395004"/>
              <a:gd name="connsiteY14" fmla="*/ 3504048 h 4633824"/>
              <a:gd name="connsiteX15" fmla="*/ 539402 w 3395004"/>
              <a:gd name="connsiteY15" fmla="*/ 2875398 h 4633824"/>
              <a:gd name="connsiteX16" fmla="*/ 239364 w 3395004"/>
              <a:gd name="connsiteY16" fmla="*/ 2561073 h 4633824"/>
              <a:gd name="connsiteX17" fmla="*/ 39339 w 3395004"/>
              <a:gd name="connsiteY17" fmla="*/ 2546785 h 4633824"/>
              <a:gd name="connsiteX0" fmla="*/ 210789 w 3395004"/>
              <a:gd name="connsiteY0" fmla="*/ 1575235 h 4856991"/>
              <a:gd name="connsiteX1" fmla="*/ 710852 w 3395004"/>
              <a:gd name="connsiteY1" fmla="*/ 1489510 h 4856991"/>
              <a:gd name="connsiteX2" fmla="*/ 868014 w 3395004"/>
              <a:gd name="connsiteY2" fmla="*/ 1103748 h 4856991"/>
              <a:gd name="connsiteX3" fmla="*/ 839440 w 3395004"/>
              <a:gd name="connsiteY3" fmla="*/ 632260 h 4856991"/>
              <a:gd name="connsiteX4" fmla="*/ 1039464 w 3395004"/>
              <a:gd name="connsiteY4" fmla="*/ 203635 h 4856991"/>
              <a:gd name="connsiteX5" fmla="*/ 1625252 w 3395004"/>
              <a:gd name="connsiteY5" fmla="*/ 3610 h 4856991"/>
              <a:gd name="connsiteX6" fmla="*/ 2553939 w 3395004"/>
              <a:gd name="connsiteY6" fmla="*/ 360798 h 4856991"/>
              <a:gd name="connsiteX7" fmla="*/ 3096864 w 3395004"/>
              <a:gd name="connsiteY7" fmla="*/ 1075173 h 4856991"/>
              <a:gd name="connsiteX8" fmla="*/ 3382614 w 3395004"/>
              <a:gd name="connsiteY8" fmla="*/ 2289610 h 4856991"/>
              <a:gd name="connsiteX9" fmla="*/ 3296889 w 3395004"/>
              <a:gd name="connsiteY9" fmla="*/ 3404035 h 4856991"/>
              <a:gd name="connsiteX10" fmla="*/ 2882552 w 3395004"/>
              <a:gd name="connsiteY10" fmla="*/ 4046973 h 4856991"/>
              <a:gd name="connsiteX11" fmla="*/ 2196752 w 3395004"/>
              <a:gd name="connsiteY11" fmla="*/ 4532748 h 4856991"/>
              <a:gd name="connsiteX12" fmla="*/ 1310926 w 3395004"/>
              <a:gd name="connsiteY12" fmla="*/ 4847073 h 4856991"/>
              <a:gd name="connsiteX13" fmla="*/ 525114 w 3395004"/>
              <a:gd name="connsiteY13" fmla="*/ 4161273 h 4856991"/>
              <a:gd name="connsiteX14" fmla="*/ 296514 w 3395004"/>
              <a:gd name="connsiteY14" fmla="*/ 3504048 h 4856991"/>
              <a:gd name="connsiteX15" fmla="*/ 539402 w 3395004"/>
              <a:gd name="connsiteY15" fmla="*/ 2875398 h 4856991"/>
              <a:gd name="connsiteX16" fmla="*/ 239364 w 3395004"/>
              <a:gd name="connsiteY16" fmla="*/ 2561073 h 4856991"/>
              <a:gd name="connsiteX17" fmla="*/ 39339 w 3395004"/>
              <a:gd name="connsiteY17" fmla="*/ 2546785 h 4856991"/>
              <a:gd name="connsiteX0" fmla="*/ 210789 w 3395004"/>
              <a:gd name="connsiteY0" fmla="*/ 1575235 h 4860801"/>
              <a:gd name="connsiteX1" fmla="*/ 710852 w 3395004"/>
              <a:gd name="connsiteY1" fmla="*/ 1489510 h 4860801"/>
              <a:gd name="connsiteX2" fmla="*/ 868014 w 3395004"/>
              <a:gd name="connsiteY2" fmla="*/ 1103748 h 4860801"/>
              <a:gd name="connsiteX3" fmla="*/ 839440 w 3395004"/>
              <a:gd name="connsiteY3" fmla="*/ 632260 h 4860801"/>
              <a:gd name="connsiteX4" fmla="*/ 1039464 w 3395004"/>
              <a:gd name="connsiteY4" fmla="*/ 203635 h 4860801"/>
              <a:gd name="connsiteX5" fmla="*/ 1625252 w 3395004"/>
              <a:gd name="connsiteY5" fmla="*/ 3610 h 4860801"/>
              <a:gd name="connsiteX6" fmla="*/ 2553939 w 3395004"/>
              <a:gd name="connsiteY6" fmla="*/ 360798 h 4860801"/>
              <a:gd name="connsiteX7" fmla="*/ 3096864 w 3395004"/>
              <a:gd name="connsiteY7" fmla="*/ 1075173 h 4860801"/>
              <a:gd name="connsiteX8" fmla="*/ 3382614 w 3395004"/>
              <a:gd name="connsiteY8" fmla="*/ 2289610 h 4860801"/>
              <a:gd name="connsiteX9" fmla="*/ 3296889 w 3395004"/>
              <a:gd name="connsiteY9" fmla="*/ 3404035 h 4860801"/>
              <a:gd name="connsiteX10" fmla="*/ 2882552 w 3395004"/>
              <a:gd name="connsiteY10" fmla="*/ 4046973 h 4860801"/>
              <a:gd name="connsiteX11" fmla="*/ 2353915 w 3395004"/>
              <a:gd name="connsiteY11" fmla="*/ 4575610 h 4860801"/>
              <a:gd name="connsiteX12" fmla="*/ 1310926 w 3395004"/>
              <a:gd name="connsiteY12" fmla="*/ 4847073 h 4860801"/>
              <a:gd name="connsiteX13" fmla="*/ 525114 w 3395004"/>
              <a:gd name="connsiteY13" fmla="*/ 4161273 h 4860801"/>
              <a:gd name="connsiteX14" fmla="*/ 296514 w 3395004"/>
              <a:gd name="connsiteY14" fmla="*/ 3504048 h 4860801"/>
              <a:gd name="connsiteX15" fmla="*/ 539402 w 3395004"/>
              <a:gd name="connsiteY15" fmla="*/ 2875398 h 4860801"/>
              <a:gd name="connsiteX16" fmla="*/ 239364 w 3395004"/>
              <a:gd name="connsiteY16" fmla="*/ 2561073 h 4860801"/>
              <a:gd name="connsiteX17" fmla="*/ 39339 w 3395004"/>
              <a:gd name="connsiteY17" fmla="*/ 2546785 h 4860801"/>
              <a:gd name="connsiteX0" fmla="*/ 210789 w 3392215"/>
              <a:gd name="connsiteY0" fmla="*/ 1575235 h 4860245"/>
              <a:gd name="connsiteX1" fmla="*/ 710852 w 3392215"/>
              <a:gd name="connsiteY1" fmla="*/ 1489510 h 4860245"/>
              <a:gd name="connsiteX2" fmla="*/ 868014 w 3392215"/>
              <a:gd name="connsiteY2" fmla="*/ 1103748 h 4860245"/>
              <a:gd name="connsiteX3" fmla="*/ 839440 w 3392215"/>
              <a:gd name="connsiteY3" fmla="*/ 632260 h 4860245"/>
              <a:gd name="connsiteX4" fmla="*/ 1039464 w 3392215"/>
              <a:gd name="connsiteY4" fmla="*/ 203635 h 4860245"/>
              <a:gd name="connsiteX5" fmla="*/ 1625252 w 3392215"/>
              <a:gd name="connsiteY5" fmla="*/ 3610 h 4860245"/>
              <a:gd name="connsiteX6" fmla="*/ 2553939 w 3392215"/>
              <a:gd name="connsiteY6" fmla="*/ 360798 h 4860245"/>
              <a:gd name="connsiteX7" fmla="*/ 3096864 w 3392215"/>
              <a:gd name="connsiteY7" fmla="*/ 1075173 h 4860245"/>
              <a:gd name="connsiteX8" fmla="*/ 3382614 w 3392215"/>
              <a:gd name="connsiteY8" fmla="*/ 2289610 h 4860245"/>
              <a:gd name="connsiteX9" fmla="*/ 3296889 w 3392215"/>
              <a:gd name="connsiteY9" fmla="*/ 3404035 h 4860245"/>
              <a:gd name="connsiteX10" fmla="*/ 3025427 w 3392215"/>
              <a:gd name="connsiteY10" fmla="*/ 4118410 h 4860245"/>
              <a:gd name="connsiteX11" fmla="*/ 2353915 w 3392215"/>
              <a:gd name="connsiteY11" fmla="*/ 4575610 h 4860245"/>
              <a:gd name="connsiteX12" fmla="*/ 1310926 w 3392215"/>
              <a:gd name="connsiteY12" fmla="*/ 4847073 h 4860245"/>
              <a:gd name="connsiteX13" fmla="*/ 525114 w 3392215"/>
              <a:gd name="connsiteY13" fmla="*/ 4161273 h 4860245"/>
              <a:gd name="connsiteX14" fmla="*/ 296514 w 3392215"/>
              <a:gd name="connsiteY14" fmla="*/ 3504048 h 4860245"/>
              <a:gd name="connsiteX15" fmla="*/ 539402 w 3392215"/>
              <a:gd name="connsiteY15" fmla="*/ 2875398 h 4860245"/>
              <a:gd name="connsiteX16" fmla="*/ 239364 w 3392215"/>
              <a:gd name="connsiteY16" fmla="*/ 2561073 h 4860245"/>
              <a:gd name="connsiteX17" fmla="*/ 39339 w 3392215"/>
              <a:gd name="connsiteY17" fmla="*/ 2546785 h 4860245"/>
              <a:gd name="connsiteX0" fmla="*/ 210789 w 3392215"/>
              <a:gd name="connsiteY0" fmla="*/ 1575235 h 4854939"/>
              <a:gd name="connsiteX1" fmla="*/ 710852 w 3392215"/>
              <a:gd name="connsiteY1" fmla="*/ 1489510 h 4854939"/>
              <a:gd name="connsiteX2" fmla="*/ 868014 w 3392215"/>
              <a:gd name="connsiteY2" fmla="*/ 1103748 h 4854939"/>
              <a:gd name="connsiteX3" fmla="*/ 839440 w 3392215"/>
              <a:gd name="connsiteY3" fmla="*/ 632260 h 4854939"/>
              <a:gd name="connsiteX4" fmla="*/ 1039464 w 3392215"/>
              <a:gd name="connsiteY4" fmla="*/ 203635 h 4854939"/>
              <a:gd name="connsiteX5" fmla="*/ 1625252 w 3392215"/>
              <a:gd name="connsiteY5" fmla="*/ 3610 h 4854939"/>
              <a:gd name="connsiteX6" fmla="*/ 2553939 w 3392215"/>
              <a:gd name="connsiteY6" fmla="*/ 360798 h 4854939"/>
              <a:gd name="connsiteX7" fmla="*/ 3096864 w 3392215"/>
              <a:gd name="connsiteY7" fmla="*/ 1075173 h 4854939"/>
              <a:gd name="connsiteX8" fmla="*/ 3382614 w 3392215"/>
              <a:gd name="connsiteY8" fmla="*/ 2289610 h 4854939"/>
              <a:gd name="connsiteX9" fmla="*/ 3296889 w 3392215"/>
              <a:gd name="connsiteY9" fmla="*/ 3404035 h 4854939"/>
              <a:gd name="connsiteX10" fmla="*/ 3025427 w 3392215"/>
              <a:gd name="connsiteY10" fmla="*/ 4118410 h 4854939"/>
              <a:gd name="connsiteX11" fmla="*/ 2353915 w 3392215"/>
              <a:gd name="connsiteY11" fmla="*/ 4575610 h 4854939"/>
              <a:gd name="connsiteX12" fmla="*/ 1310926 w 3392215"/>
              <a:gd name="connsiteY12" fmla="*/ 4847073 h 4854939"/>
              <a:gd name="connsiteX13" fmla="*/ 410814 w 3392215"/>
              <a:gd name="connsiteY13" fmla="*/ 4275573 h 4854939"/>
              <a:gd name="connsiteX14" fmla="*/ 296514 w 3392215"/>
              <a:gd name="connsiteY14" fmla="*/ 3504048 h 4854939"/>
              <a:gd name="connsiteX15" fmla="*/ 539402 w 3392215"/>
              <a:gd name="connsiteY15" fmla="*/ 2875398 h 4854939"/>
              <a:gd name="connsiteX16" fmla="*/ 239364 w 3392215"/>
              <a:gd name="connsiteY16" fmla="*/ 2561073 h 4854939"/>
              <a:gd name="connsiteX17" fmla="*/ 39339 w 3392215"/>
              <a:gd name="connsiteY17" fmla="*/ 2546785 h 4854939"/>
              <a:gd name="connsiteX0" fmla="*/ 210789 w 3392215"/>
              <a:gd name="connsiteY0" fmla="*/ 1575235 h 4827221"/>
              <a:gd name="connsiteX1" fmla="*/ 710852 w 3392215"/>
              <a:gd name="connsiteY1" fmla="*/ 1489510 h 4827221"/>
              <a:gd name="connsiteX2" fmla="*/ 868014 w 3392215"/>
              <a:gd name="connsiteY2" fmla="*/ 1103748 h 4827221"/>
              <a:gd name="connsiteX3" fmla="*/ 839440 w 3392215"/>
              <a:gd name="connsiteY3" fmla="*/ 632260 h 4827221"/>
              <a:gd name="connsiteX4" fmla="*/ 1039464 w 3392215"/>
              <a:gd name="connsiteY4" fmla="*/ 203635 h 4827221"/>
              <a:gd name="connsiteX5" fmla="*/ 1625252 w 3392215"/>
              <a:gd name="connsiteY5" fmla="*/ 3610 h 4827221"/>
              <a:gd name="connsiteX6" fmla="*/ 2553939 w 3392215"/>
              <a:gd name="connsiteY6" fmla="*/ 360798 h 4827221"/>
              <a:gd name="connsiteX7" fmla="*/ 3096864 w 3392215"/>
              <a:gd name="connsiteY7" fmla="*/ 1075173 h 4827221"/>
              <a:gd name="connsiteX8" fmla="*/ 3382614 w 3392215"/>
              <a:gd name="connsiteY8" fmla="*/ 2289610 h 4827221"/>
              <a:gd name="connsiteX9" fmla="*/ 3296889 w 3392215"/>
              <a:gd name="connsiteY9" fmla="*/ 3404035 h 4827221"/>
              <a:gd name="connsiteX10" fmla="*/ 3025427 w 3392215"/>
              <a:gd name="connsiteY10" fmla="*/ 4118410 h 4827221"/>
              <a:gd name="connsiteX11" fmla="*/ 2353915 w 3392215"/>
              <a:gd name="connsiteY11" fmla="*/ 4575610 h 4827221"/>
              <a:gd name="connsiteX12" fmla="*/ 1068039 w 3392215"/>
              <a:gd name="connsiteY12" fmla="*/ 4818498 h 4827221"/>
              <a:gd name="connsiteX13" fmla="*/ 410814 w 3392215"/>
              <a:gd name="connsiteY13" fmla="*/ 4275573 h 4827221"/>
              <a:gd name="connsiteX14" fmla="*/ 296514 w 3392215"/>
              <a:gd name="connsiteY14" fmla="*/ 3504048 h 4827221"/>
              <a:gd name="connsiteX15" fmla="*/ 539402 w 3392215"/>
              <a:gd name="connsiteY15" fmla="*/ 2875398 h 4827221"/>
              <a:gd name="connsiteX16" fmla="*/ 239364 w 3392215"/>
              <a:gd name="connsiteY16" fmla="*/ 2561073 h 4827221"/>
              <a:gd name="connsiteX17" fmla="*/ 39339 w 3392215"/>
              <a:gd name="connsiteY17" fmla="*/ 2546785 h 4827221"/>
              <a:gd name="connsiteX0" fmla="*/ 210789 w 3392215"/>
              <a:gd name="connsiteY0" fmla="*/ 1575235 h 4840836"/>
              <a:gd name="connsiteX1" fmla="*/ 710852 w 3392215"/>
              <a:gd name="connsiteY1" fmla="*/ 1489510 h 4840836"/>
              <a:gd name="connsiteX2" fmla="*/ 868014 w 3392215"/>
              <a:gd name="connsiteY2" fmla="*/ 1103748 h 4840836"/>
              <a:gd name="connsiteX3" fmla="*/ 839440 w 3392215"/>
              <a:gd name="connsiteY3" fmla="*/ 632260 h 4840836"/>
              <a:gd name="connsiteX4" fmla="*/ 1039464 w 3392215"/>
              <a:gd name="connsiteY4" fmla="*/ 203635 h 4840836"/>
              <a:gd name="connsiteX5" fmla="*/ 1625252 w 3392215"/>
              <a:gd name="connsiteY5" fmla="*/ 3610 h 4840836"/>
              <a:gd name="connsiteX6" fmla="*/ 2553939 w 3392215"/>
              <a:gd name="connsiteY6" fmla="*/ 360798 h 4840836"/>
              <a:gd name="connsiteX7" fmla="*/ 3096864 w 3392215"/>
              <a:gd name="connsiteY7" fmla="*/ 1075173 h 4840836"/>
              <a:gd name="connsiteX8" fmla="*/ 3382614 w 3392215"/>
              <a:gd name="connsiteY8" fmla="*/ 2289610 h 4840836"/>
              <a:gd name="connsiteX9" fmla="*/ 3296889 w 3392215"/>
              <a:gd name="connsiteY9" fmla="*/ 3404035 h 4840836"/>
              <a:gd name="connsiteX10" fmla="*/ 3025427 w 3392215"/>
              <a:gd name="connsiteY10" fmla="*/ 4118410 h 4840836"/>
              <a:gd name="connsiteX11" fmla="*/ 2168178 w 3392215"/>
              <a:gd name="connsiteY11" fmla="*/ 4675622 h 4840836"/>
              <a:gd name="connsiteX12" fmla="*/ 1068039 w 3392215"/>
              <a:gd name="connsiteY12" fmla="*/ 4818498 h 4840836"/>
              <a:gd name="connsiteX13" fmla="*/ 410814 w 3392215"/>
              <a:gd name="connsiteY13" fmla="*/ 4275573 h 4840836"/>
              <a:gd name="connsiteX14" fmla="*/ 296514 w 3392215"/>
              <a:gd name="connsiteY14" fmla="*/ 3504048 h 4840836"/>
              <a:gd name="connsiteX15" fmla="*/ 539402 w 3392215"/>
              <a:gd name="connsiteY15" fmla="*/ 2875398 h 4840836"/>
              <a:gd name="connsiteX16" fmla="*/ 239364 w 3392215"/>
              <a:gd name="connsiteY16" fmla="*/ 2561073 h 4840836"/>
              <a:gd name="connsiteX17" fmla="*/ 39339 w 3392215"/>
              <a:gd name="connsiteY17" fmla="*/ 2546785 h 4840836"/>
              <a:gd name="connsiteX0" fmla="*/ 210789 w 3393472"/>
              <a:gd name="connsiteY0" fmla="*/ 1575235 h 4840836"/>
              <a:gd name="connsiteX1" fmla="*/ 710852 w 3393472"/>
              <a:gd name="connsiteY1" fmla="*/ 1489510 h 4840836"/>
              <a:gd name="connsiteX2" fmla="*/ 868014 w 3393472"/>
              <a:gd name="connsiteY2" fmla="*/ 1103748 h 4840836"/>
              <a:gd name="connsiteX3" fmla="*/ 839440 w 3393472"/>
              <a:gd name="connsiteY3" fmla="*/ 632260 h 4840836"/>
              <a:gd name="connsiteX4" fmla="*/ 1039464 w 3393472"/>
              <a:gd name="connsiteY4" fmla="*/ 203635 h 4840836"/>
              <a:gd name="connsiteX5" fmla="*/ 1625252 w 3393472"/>
              <a:gd name="connsiteY5" fmla="*/ 3610 h 4840836"/>
              <a:gd name="connsiteX6" fmla="*/ 2553939 w 3393472"/>
              <a:gd name="connsiteY6" fmla="*/ 360798 h 4840836"/>
              <a:gd name="connsiteX7" fmla="*/ 3096864 w 3393472"/>
              <a:gd name="connsiteY7" fmla="*/ 1075173 h 4840836"/>
              <a:gd name="connsiteX8" fmla="*/ 3382614 w 3393472"/>
              <a:gd name="connsiteY8" fmla="*/ 2289610 h 4840836"/>
              <a:gd name="connsiteX9" fmla="*/ 3296889 w 3393472"/>
              <a:gd name="connsiteY9" fmla="*/ 3404035 h 4840836"/>
              <a:gd name="connsiteX10" fmla="*/ 2953989 w 3393472"/>
              <a:gd name="connsiteY10" fmla="*/ 4118410 h 4840836"/>
              <a:gd name="connsiteX11" fmla="*/ 2168178 w 3393472"/>
              <a:gd name="connsiteY11" fmla="*/ 4675622 h 4840836"/>
              <a:gd name="connsiteX12" fmla="*/ 1068039 w 3393472"/>
              <a:gd name="connsiteY12" fmla="*/ 4818498 h 4840836"/>
              <a:gd name="connsiteX13" fmla="*/ 410814 w 3393472"/>
              <a:gd name="connsiteY13" fmla="*/ 4275573 h 4840836"/>
              <a:gd name="connsiteX14" fmla="*/ 296514 w 3393472"/>
              <a:gd name="connsiteY14" fmla="*/ 3504048 h 4840836"/>
              <a:gd name="connsiteX15" fmla="*/ 539402 w 3393472"/>
              <a:gd name="connsiteY15" fmla="*/ 2875398 h 4840836"/>
              <a:gd name="connsiteX16" fmla="*/ 239364 w 3393472"/>
              <a:gd name="connsiteY16" fmla="*/ 2561073 h 4840836"/>
              <a:gd name="connsiteX17" fmla="*/ 39339 w 3393472"/>
              <a:gd name="connsiteY17" fmla="*/ 2546785 h 4840836"/>
              <a:gd name="connsiteX0" fmla="*/ 210789 w 3393472"/>
              <a:gd name="connsiteY0" fmla="*/ 1575235 h 4737478"/>
              <a:gd name="connsiteX1" fmla="*/ 710852 w 3393472"/>
              <a:gd name="connsiteY1" fmla="*/ 1489510 h 4737478"/>
              <a:gd name="connsiteX2" fmla="*/ 868014 w 3393472"/>
              <a:gd name="connsiteY2" fmla="*/ 1103748 h 4737478"/>
              <a:gd name="connsiteX3" fmla="*/ 839440 w 3393472"/>
              <a:gd name="connsiteY3" fmla="*/ 632260 h 4737478"/>
              <a:gd name="connsiteX4" fmla="*/ 1039464 w 3393472"/>
              <a:gd name="connsiteY4" fmla="*/ 203635 h 4737478"/>
              <a:gd name="connsiteX5" fmla="*/ 1625252 w 3393472"/>
              <a:gd name="connsiteY5" fmla="*/ 3610 h 4737478"/>
              <a:gd name="connsiteX6" fmla="*/ 2553939 w 3393472"/>
              <a:gd name="connsiteY6" fmla="*/ 360798 h 4737478"/>
              <a:gd name="connsiteX7" fmla="*/ 3096864 w 3393472"/>
              <a:gd name="connsiteY7" fmla="*/ 1075173 h 4737478"/>
              <a:gd name="connsiteX8" fmla="*/ 3382614 w 3393472"/>
              <a:gd name="connsiteY8" fmla="*/ 2289610 h 4737478"/>
              <a:gd name="connsiteX9" fmla="*/ 3296889 w 3393472"/>
              <a:gd name="connsiteY9" fmla="*/ 3404035 h 4737478"/>
              <a:gd name="connsiteX10" fmla="*/ 2953989 w 3393472"/>
              <a:gd name="connsiteY10" fmla="*/ 4118410 h 4737478"/>
              <a:gd name="connsiteX11" fmla="*/ 2168178 w 3393472"/>
              <a:gd name="connsiteY11" fmla="*/ 4675622 h 4737478"/>
              <a:gd name="connsiteX12" fmla="*/ 1182339 w 3393472"/>
              <a:gd name="connsiteY12" fmla="*/ 4678798 h 4737478"/>
              <a:gd name="connsiteX13" fmla="*/ 410814 w 3393472"/>
              <a:gd name="connsiteY13" fmla="*/ 4275573 h 4737478"/>
              <a:gd name="connsiteX14" fmla="*/ 296514 w 3393472"/>
              <a:gd name="connsiteY14" fmla="*/ 3504048 h 4737478"/>
              <a:gd name="connsiteX15" fmla="*/ 539402 w 3393472"/>
              <a:gd name="connsiteY15" fmla="*/ 2875398 h 4737478"/>
              <a:gd name="connsiteX16" fmla="*/ 239364 w 3393472"/>
              <a:gd name="connsiteY16" fmla="*/ 2561073 h 4737478"/>
              <a:gd name="connsiteX17" fmla="*/ 39339 w 3393472"/>
              <a:gd name="connsiteY17" fmla="*/ 2546785 h 4737478"/>
              <a:gd name="connsiteX0" fmla="*/ 210789 w 3393472"/>
              <a:gd name="connsiteY0" fmla="*/ 1575235 h 4688136"/>
              <a:gd name="connsiteX1" fmla="*/ 710852 w 3393472"/>
              <a:gd name="connsiteY1" fmla="*/ 1489510 h 4688136"/>
              <a:gd name="connsiteX2" fmla="*/ 868014 w 3393472"/>
              <a:gd name="connsiteY2" fmla="*/ 1103748 h 4688136"/>
              <a:gd name="connsiteX3" fmla="*/ 839440 w 3393472"/>
              <a:gd name="connsiteY3" fmla="*/ 632260 h 4688136"/>
              <a:gd name="connsiteX4" fmla="*/ 1039464 w 3393472"/>
              <a:gd name="connsiteY4" fmla="*/ 203635 h 4688136"/>
              <a:gd name="connsiteX5" fmla="*/ 1625252 w 3393472"/>
              <a:gd name="connsiteY5" fmla="*/ 3610 h 4688136"/>
              <a:gd name="connsiteX6" fmla="*/ 2553939 w 3393472"/>
              <a:gd name="connsiteY6" fmla="*/ 360798 h 4688136"/>
              <a:gd name="connsiteX7" fmla="*/ 3096864 w 3393472"/>
              <a:gd name="connsiteY7" fmla="*/ 1075173 h 4688136"/>
              <a:gd name="connsiteX8" fmla="*/ 3382614 w 3393472"/>
              <a:gd name="connsiteY8" fmla="*/ 2289610 h 4688136"/>
              <a:gd name="connsiteX9" fmla="*/ 3296889 w 3393472"/>
              <a:gd name="connsiteY9" fmla="*/ 3404035 h 4688136"/>
              <a:gd name="connsiteX10" fmla="*/ 2953989 w 3393472"/>
              <a:gd name="connsiteY10" fmla="*/ 4118410 h 4688136"/>
              <a:gd name="connsiteX11" fmla="*/ 2155478 w 3393472"/>
              <a:gd name="connsiteY11" fmla="*/ 4523222 h 4688136"/>
              <a:gd name="connsiteX12" fmla="*/ 1182339 w 3393472"/>
              <a:gd name="connsiteY12" fmla="*/ 4678798 h 4688136"/>
              <a:gd name="connsiteX13" fmla="*/ 410814 w 3393472"/>
              <a:gd name="connsiteY13" fmla="*/ 4275573 h 4688136"/>
              <a:gd name="connsiteX14" fmla="*/ 296514 w 3393472"/>
              <a:gd name="connsiteY14" fmla="*/ 3504048 h 4688136"/>
              <a:gd name="connsiteX15" fmla="*/ 539402 w 3393472"/>
              <a:gd name="connsiteY15" fmla="*/ 2875398 h 4688136"/>
              <a:gd name="connsiteX16" fmla="*/ 239364 w 3393472"/>
              <a:gd name="connsiteY16" fmla="*/ 2561073 h 4688136"/>
              <a:gd name="connsiteX17" fmla="*/ 39339 w 3393472"/>
              <a:gd name="connsiteY17" fmla="*/ 2546785 h 4688136"/>
              <a:gd name="connsiteX0" fmla="*/ 210789 w 3395426"/>
              <a:gd name="connsiteY0" fmla="*/ 1575235 h 4688539"/>
              <a:gd name="connsiteX1" fmla="*/ 710852 w 3395426"/>
              <a:gd name="connsiteY1" fmla="*/ 1489510 h 4688539"/>
              <a:gd name="connsiteX2" fmla="*/ 868014 w 3395426"/>
              <a:gd name="connsiteY2" fmla="*/ 1103748 h 4688539"/>
              <a:gd name="connsiteX3" fmla="*/ 839440 w 3395426"/>
              <a:gd name="connsiteY3" fmla="*/ 632260 h 4688539"/>
              <a:gd name="connsiteX4" fmla="*/ 1039464 w 3395426"/>
              <a:gd name="connsiteY4" fmla="*/ 203635 h 4688539"/>
              <a:gd name="connsiteX5" fmla="*/ 1625252 w 3395426"/>
              <a:gd name="connsiteY5" fmla="*/ 3610 h 4688539"/>
              <a:gd name="connsiteX6" fmla="*/ 2553939 w 3395426"/>
              <a:gd name="connsiteY6" fmla="*/ 360798 h 4688539"/>
              <a:gd name="connsiteX7" fmla="*/ 3096864 w 3395426"/>
              <a:gd name="connsiteY7" fmla="*/ 1075173 h 4688539"/>
              <a:gd name="connsiteX8" fmla="*/ 3382614 w 3395426"/>
              <a:gd name="connsiteY8" fmla="*/ 2289610 h 4688539"/>
              <a:gd name="connsiteX9" fmla="*/ 3296889 w 3395426"/>
              <a:gd name="connsiteY9" fmla="*/ 3404035 h 4688539"/>
              <a:gd name="connsiteX10" fmla="*/ 2865089 w 3395426"/>
              <a:gd name="connsiteY10" fmla="*/ 4080310 h 4688539"/>
              <a:gd name="connsiteX11" fmla="*/ 2155478 w 3395426"/>
              <a:gd name="connsiteY11" fmla="*/ 4523222 h 4688539"/>
              <a:gd name="connsiteX12" fmla="*/ 1182339 w 3395426"/>
              <a:gd name="connsiteY12" fmla="*/ 4678798 h 4688539"/>
              <a:gd name="connsiteX13" fmla="*/ 410814 w 3395426"/>
              <a:gd name="connsiteY13" fmla="*/ 4275573 h 4688539"/>
              <a:gd name="connsiteX14" fmla="*/ 296514 w 3395426"/>
              <a:gd name="connsiteY14" fmla="*/ 3504048 h 4688539"/>
              <a:gd name="connsiteX15" fmla="*/ 539402 w 3395426"/>
              <a:gd name="connsiteY15" fmla="*/ 2875398 h 4688539"/>
              <a:gd name="connsiteX16" fmla="*/ 239364 w 3395426"/>
              <a:gd name="connsiteY16" fmla="*/ 2561073 h 4688539"/>
              <a:gd name="connsiteX17" fmla="*/ 39339 w 3395426"/>
              <a:gd name="connsiteY17" fmla="*/ 2546785 h 4688539"/>
              <a:gd name="connsiteX0" fmla="*/ 210789 w 3395426"/>
              <a:gd name="connsiteY0" fmla="*/ 1575235 h 4693818"/>
              <a:gd name="connsiteX1" fmla="*/ 710852 w 3395426"/>
              <a:gd name="connsiteY1" fmla="*/ 1489510 h 4693818"/>
              <a:gd name="connsiteX2" fmla="*/ 868014 w 3395426"/>
              <a:gd name="connsiteY2" fmla="*/ 1103748 h 4693818"/>
              <a:gd name="connsiteX3" fmla="*/ 839440 w 3395426"/>
              <a:gd name="connsiteY3" fmla="*/ 632260 h 4693818"/>
              <a:gd name="connsiteX4" fmla="*/ 1039464 w 3395426"/>
              <a:gd name="connsiteY4" fmla="*/ 203635 h 4693818"/>
              <a:gd name="connsiteX5" fmla="*/ 1625252 w 3395426"/>
              <a:gd name="connsiteY5" fmla="*/ 3610 h 4693818"/>
              <a:gd name="connsiteX6" fmla="*/ 2553939 w 3395426"/>
              <a:gd name="connsiteY6" fmla="*/ 360798 h 4693818"/>
              <a:gd name="connsiteX7" fmla="*/ 3096864 w 3395426"/>
              <a:gd name="connsiteY7" fmla="*/ 1075173 h 4693818"/>
              <a:gd name="connsiteX8" fmla="*/ 3382614 w 3395426"/>
              <a:gd name="connsiteY8" fmla="*/ 2289610 h 4693818"/>
              <a:gd name="connsiteX9" fmla="*/ 3296889 w 3395426"/>
              <a:gd name="connsiteY9" fmla="*/ 3404035 h 4693818"/>
              <a:gd name="connsiteX10" fmla="*/ 2865089 w 3395426"/>
              <a:gd name="connsiteY10" fmla="*/ 4080310 h 4693818"/>
              <a:gd name="connsiteX11" fmla="*/ 2155478 w 3395426"/>
              <a:gd name="connsiteY11" fmla="*/ 4523222 h 4693818"/>
              <a:gd name="connsiteX12" fmla="*/ 1182339 w 3395426"/>
              <a:gd name="connsiteY12" fmla="*/ 4678798 h 4693818"/>
              <a:gd name="connsiteX13" fmla="*/ 448914 w 3395426"/>
              <a:gd name="connsiteY13" fmla="*/ 4186673 h 4693818"/>
              <a:gd name="connsiteX14" fmla="*/ 296514 w 3395426"/>
              <a:gd name="connsiteY14" fmla="*/ 3504048 h 4693818"/>
              <a:gd name="connsiteX15" fmla="*/ 539402 w 3395426"/>
              <a:gd name="connsiteY15" fmla="*/ 2875398 h 4693818"/>
              <a:gd name="connsiteX16" fmla="*/ 239364 w 3395426"/>
              <a:gd name="connsiteY16" fmla="*/ 2561073 h 4693818"/>
              <a:gd name="connsiteX17" fmla="*/ 39339 w 3395426"/>
              <a:gd name="connsiteY17" fmla="*/ 2546785 h 4693818"/>
              <a:gd name="connsiteX0" fmla="*/ 210789 w 3395426"/>
              <a:gd name="connsiteY0" fmla="*/ 1575235 h 4693818"/>
              <a:gd name="connsiteX1" fmla="*/ 710852 w 3395426"/>
              <a:gd name="connsiteY1" fmla="*/ 1489510 h 4693818"/>
              <a:gd name="connsiteX2" fmla="*/ 868014 w 3395426"/>
              <a:gd name="connsiteY2" fmla="*/ 1103748 h 4693818"/>
              <a:gd name="connsiteX3" fmla="*/ 839440 w 3395426"/>
              <a:gd name="connsiteY3" fmla="*/ 632260 h 4693818"/>
              <a:gd name="connsiteX4" fmla="*/ 1039464 w 3395426"/>
              <a:gd name="connsiteY4" fmla="*/ 203635 h 4693818"/>
              <a:gd name="connsiteX5" fmla="*/ 1625252 w 3395426"/>
              <a:gd name="connsiteY5" fmla="*/ 3610 h 4693818"/>
              <a:gd name="connsiteX6" fmla="*/ 2553939 w 3395426"/>
              <a:gd name="connsiteY6" fmla="*/ 360798 h 4693818"/>
              <a:gd name="connsiteX7" fmla="*/ 3096864 w 3395426"/>
              <a:gd name="connsiteY7" fmla="*/ 1075173 h 4693818"/>
              <a:gd name="connsiteX8" fmla="*/ 3382614 w 3395426"/>
              <a:gd name="connsiteY8" fmla="*/ 2289610 h 4693818"/>
              <a:gd name="connsiteX9" fmla="*/ 3296889 w 3395426"/>
              <a:gd name="connsiteY9" fmla="*/ 3404035 h 4693818"/>
              <a:gd name="connsiteX10" fmla="*/ 2865089 w 3395426"/>
              <a:gd name="connsiteY10" fmla="*/ 4080310 h 4693818"/>
              <a:gd name="connsiteX11" fmla="*/ 2155478 w 3395426"/>
              <a:gd name="connsiteY11" fmla="*/ 4523222 h 4693818"/>
              <a:gd name="connsiteX12" fmla="*/ 1182339 w 3395426"/>
              <a:gd name="connsiteY12" fmla="*/ 4678798 h 4693818"/>
              <a:gd name="connsiteX13" fmla="*/ 448914 w 3395426"/>
              <a:gd name="connsiteY13" fmla="*/ 4186673 h 4693818"/>
              <a:gd name="connsiteX14" fmla="*/ 296514 w 3395426"/>
              <a:gd name="connsiteY14" fmla="*/ 3504048 h 4693818"/>
              <a:gd name="connsiteX15" fmla="*/ 539402 w 3395426"/>
              <a:gd name="connsiteY15" fmla="*/ 2875398 h 4693818"/>
              <a:gd name="connsiteX16" fmla="*/ 239364 w 3395426"/>
              <a:gd name="connsiteY16" fmla="*/ 2561073 h 4693818"/>
              <a:gd name="connsiteX17" fmla="*/ 39339 w 3395426"/>
              <a:gd name="connsiteY17" fmla="*/ 2546785 h 4693818"/>
              <a:gd name="connsiteX0" fmla="*/ 210789 w 3395426"/>
              <a:gd name="connsiteY0" fmla="*/ 1575235 h 4637232"/>
              <a:gd name="connsiteX1" fmla="*/ 710852 w 3395426"/>
              <a:gd name="connsiteY1" fmla="*/ 1489510 h 4637232"/>
              <a:gd name="connsiteX2" fmla="*/ 868014 w 3395426"/>
              <a:gd name="connsiteY2" fmla="*/ 1103748 h 4637232"/>
              <a:gd name="connsiteX3" fmla="*/ 839440 w 3395426"/>
              <a:gd name="connsiteY3" fmla="*/ 632260 h 4637232"/>
              <a:gd name="connsiteX4" fmla="*/ 1039464 w 3395426"/>
              <a:gd name="connsiteY4" fmla="*/ 203635 h 4637232"/>
              <a:gd name="connsiteX5" fmla="*/ 1625252 w 3395426"/>
              <a:gd name="connsiteY5" fmla="*/ 3610 h 4637232"/>
              <a:gd name="connsiteX6" fmla="*/ 2553939 w 3395426"/>
              <a:gd name="connsiteY6" fmla="*/ 360798 h 4637232"/>
              <a:gd name="connsiteX7" fmla="*/ 3096864 w 3395426"/>
              <a:gd name="connsiteY7" fmla="*/ 1075173 h 4637232"/>
              <a:gd name="connsiteX8" fmla="*/ 3382614 w 3395426"/>
              <a:gd name="connsiteY8" fmla="*/ 2289610 h 4637232"/>
              <a:gd name="connsiteX9" fmla="*/ 3296889 w 3395426"/>
              <a:gd name="connsiteY9" fmla="*/ 3404035 h 4637232"/>
              <a:gd name="connsiteX10" fmla="*/ 2865089 w 3395426"/>
              <a:gd name="connsiteY10" fmla="*/ 4080310 h 4637232"/>
              <a:gd name="connsiteX11" fmla="*/ 2155478 w 3395426"/>
              <a:gd name="connsiteY11" fmla="*/ 4523222 h 4637232"/>
              <a:gd name="connsiteX12" fmla="*/ 1271239 w 3395426"/>
              <a:gd name="connsiteY12" fmla="*/ 4615298 h 4637232"/>
              <a:gd name="connsiteX13" fmla="*/ 448914 w 3395426"/>
              <a:gd name="connsiteY13" fmla="*/ 4186673 h 4637232"/>
              <a:gd name="connsiteX14" fmla="*/ 296514 w 3395426"/>
              <a:gd name="connsiteY14" fmla="*/ 3504048 h 4637232"/>
              <a:gd name="connsiteX15" fmla="*/ 539402 w 3395426"/>
              <a:gd name="connsiteY15" fmla="*/ 2875398 h 4637232"/>
              <a:gd name="connsiteX16" fmla="*/ 239364 w 3395426"/>
              <a:gd name="connsiteY16" fmla="*/ 2561073 h 4637232"/>
              <a:gd name="connsiteX17" fmla="*/ 39339 w 3395426"/>
              <a:gd name="connsiteY17" fmla="*/ 2546785 h 4637232"/>
              <a:gd name="connsiteX0" fmla="*/ 210789 w 3395426"/>
              <a:gd name="connsiteY0" fmla="*/ 1575235 h 4629424"/>
              <a:gd name="connsiteX1" fmla="*/ 710852 w 3395426"/>
              <a:gd name="connsiteY1" fmla="*/ 1489510 h 4629424"/>
              <a:gd name="connsiteX2" fmla="*/ 868014 w 3395426"/>
              <a:gd name="connsiteY2" fmla="*/ 1103748 h 4629424"/>
              <a:gd name="connsiteX3" fmla="*/ 839440 w 3395426"/>
              <a:gd name="connsiteY3" fmla="*/ 632260 h 4629424"/>
              <a:gd name="connsiteX4" fmla="*/ 1039464 w 3395426"/>
              <a:gd name="connsiteY4" fmla="*/ 203635 h 4629424"/>
              <a:gd name="connsiteX5" fmla="*/ 1625252 w 3395426"/>
              <a:gd name="connsiteY5" fmla="*/ 3610 h 4629424"/>
              <a:gd name="connsiteX6" fmla="*/ 2553939 w 3395426"/>
              <a:gd name="connsiteY6" fmla="*/ 360798 h 4629424"/>
              <a:gd name="connsiteX7" fmla="*/ 3096864 w 3395426"/>
              <a:gd name="connsiteY7" fmla="*/ 1075173 h 4629424"/>
              <a:gd name="connsiteX8" fmla="*/ 3382614 w 3395426"/>
              <a:gd name="connsiteY8" fmla="*/ 2289610 h 4629424"/>
              <a:gd name="connsiteX9" fmla="*/ 3296889 w 3395426"/>
              <a:gd name="connsiteY9" fmla="*/ 3404035 h 4629424"/>
              <a:gd name="connsiteX10" fmla="*/ 2865089 w 3395426"/>
              <a:gd name="connsiteY10" fmla="*/ 4080310 h 4629424"/>
              <a:gd name="connsiteX11" fmla="*/ 2257078 w 3395426"/>
              <a:gd name="connsiteY11" fmla="*/ 4485122 h 4629424"/>
              <a:gd name="connsiteX12" fmla="*/ 1271239 w 3395426"/>
              <a:gd name="connsiteY12" fmla="*/ 4615298 h 4629424"/>
              <a:gd name="connsiteX13" fmla="*/ 448914 w 3395426"/>
              <a:gd name="connsiteY13" fmla="*/ 4186673 h 4629424"/>
              <a:gd name="connsiteX14" fmla="*/ 296514 w 3395426"/>
              <a:gd name="connsiteY14" fmla="*/ 3504048 h 4629424"/>
              <a:gd name="connsiteX15" fmla="*/ 539402 w 3395426"/>
              <a:gd name="connsiteY15" fmla="*/ 2875398 h 4629424"/>
              <a:gd name="connsiteX16" fmla="*/ 239364 w 3395426"/>
              <a:gd name="connsiteY16" fmla="*/ 2561073 h 4629424"/>
              <a:gd name="connsiteX17" fmla="*/ 39339 w 3395426"/>
              <a:gd name="connsiteY17" fmla="*/ 2546785 h 4629424"/>
              <a:gd name="connsiteX0" fmla="*/ 210789 w 3395426"/>
              <a:gd name="connsiteY0" fmla="*/ 1575235 h 4629424"/>
              <a:gd name="connsiteX1" fmla="*/ 710852 w 3395426"/>
              <a:gd name="connsiteY1" fmla="*/ 1489510 h 4629424"/>
              <a:gd name="connsiteX2" fmla="*/ 868014 w 3395426"/>
              <a:gd name="connsiteY2" fmla="*/ 1103748 h 4629424"/>
              <a:gd name="connsiteX3" fmla="*/ 839440 w 3395426"/>
              <a:gd name="connsiteY3" fmla="*/ 632260 h 4629424"/>
              <a:gd name="connsiteX4" fmla="*/ 1039464 w 3395426"/>
              <a:gd name="connsiteY4" fmla="*/ 203635 h 4629424"/>
              <a:gd name="connsiteX5" fmla="*/ 1625252 w 3395426"/>
              <a:gd name="connsiteY5" fmla="*/ 3610 h 4629424"/>
              <a:gd name="connsiteX6" fmla="*/ 2553939 w 3395426"/>
              <a:gd name="connsiteY6" fmla="*/ 360798 h 4629424"/>
              <a:gd name="connsiteX7" fmla="*/ 3096864 w 3395426"/>
              <a:gd name="connsiteY7" fmla="*/ 1075173 h 4629424"/>
              <a:gd name="connsiteX8" fmla="*/ 3382614 w 3395426"/>
              <a:gd name="connsiteY8" fmla="*/ 2289610 h 4629424"/>
              <a:gd name="connsiteX9" fmla="*/ 3296889 w 3395426"/>
              <a:gd name="connsiteY9" fmla="*/ 3404035 h 4629424"/>
              <a:gd name="connsiteX10" fmla="*/ 2865089 w 3395426"/>
              <a:gd name="connsiteY10" fmla="*/ 4080310 h 4629424"/>
              <a:gd name="connsiteX11" fmla="*/ 2257078 w 3395426"/>
              <a:gd name="connsiteY11" fmla="*/ 4485122 h 4629424"/>
              <a:gd name="connsiteX12" fmla="*/ 1271239 w 3395426"/>
              <a:gd name="connsiteY12" fmla="*/ 4615298 h 4629424"/>
              <a:gd name="connsiteX13" fmla="*/ 448914 w 3395426"/>
              <a:gd name="connsiteY13" fmla="*/ 4186673 h 4629424"/>
              <a:gd name="connsiteX14" fmla="*/ 296514 w 3395426"/>
              <a:gd name="connsiteY14" fmla="*/ 3504048 h 4629424"/>
              <a:gd name="connsiteX15" fmla="*/ 539402 w 3395426"/>
              <a:gd name="connsiteY15" fmla="*/ 2875398 h 4629424"/>
              <a:gd name="connsiteX16" fmla="*/ 239364 w 3395426"/>
              <a:gd name="connsiteY16" fmla="*/ 2561073 h 4629424"/>
              <a:gd name="connsiteX17" fmla="*/ 39339 w 3395426"/>
              <a:gd name="connsiteY17" fmla="*/ 2546785 h 4629424"/>
              <a:gd name="connsiteX0" fmla="*/ 210789 w 3395426"/>
              <a:gd name="connsiteY0" fmla="*/ 1575235 h 4676877"/>
              <a:gd name="connsiteX1" fmla="*/ 710852 w 3395426"/>
              <a:gd name="connsiteY1" fmla="*/ 1489510 h 4676877"/>
              <a:gd name="connsiteX2" fmla="*/ 868014 w 3395426"/>
              <a:gd name="connsiteY2" fmla="*/ 1103748 h 4676877"/>
              <a:gd name="connsiteX3" fmla="*/ 839440 w 3395426"/>
              <a:gd name="connsiteY3" fmla="*/ 632260 h 4676877"/>
              <a:gd name="connsiteX4" fmla="*/ 1039464 w 3395426"/>
              <a:gd name="connsiteY4" fmla="*/ 203635 h 4676877"/>
              <a:gd name="connsiteX5" fmla="*/ 1625252 w 3395426"/>
              <a:gd name="connsiteY5" fmla="*/ 3610 h 4676877"/>
              <a:gd name="connsiteX6" fmla="*/ 2553939 w 3395426"/>
              <a:gd name="connsiteY6" fmla="*/ 360798 h 4676877"/>
              <a:gd name="connsiteX7" fmla="*/ 3096864 w 3395426"/>
              <a:gd name="connsiteY7" fmla="*/ 1075173 h 4676877"/>
              <a:gd name="connsiteX8" fmla="*/ 3382614 w 3395426"/>
              <a:gd name="connsiteY8" fmla="*/ 2289610 h 4676877"/>
              <a:gd name="connsiteX9" fmla="*/ 3296889 w 3395426"/>
              <a:gd name="connsiteY9" fmla="*/ 3404035 h 4676877"/>
              <a:gd name="connsiteX10" fmla="*/ 2865089 w 3395426"/>
              <a:gd name="connsiteY10" fmla="*/ 4080310 h 4676877"/>
              <a:gd name="connsiteX11" fmla="*/ 2257078 w 3395426"/>
              <a:gd name="connsiteY11" fmla="*/ 4485122 h 4676877"/>
              <a:gd name="connsiteX12" fmla="*/ 1334739 w 3395426"/>
              <a:gd name="connsiteY12" fmla="*/ 4666098 h 4676877"/>
              <a:gd name="connsiteX13" fmla="*/ 448914 w 3395426"/>
              <a:gd name="connsiteY13" fmla="*/ 4186673 h 4676877"/>
              <a:gd name="connsiteX14" fmla="*/ 296514 w 3395426"/>
              <a:gd name="connsiteY14" fmla="*/ 3504048 h 4676877"/>
              <a:gd name="connsiteX15" fmla="*/ 539402 w 3395426"/>
              <a:gd name="connsiteY15" fmla="*/ 2875398 h 4676877"/>
              <a:gd name="connsiteX16" fmla="*/ 239364 w 3395426"/>
              <a:gd name="connsiteY16" fmla="*/ 2561073 h 4676877"/>
              <a:gd name="connsiteX17" fmla="*/ 39339 w 3395426"/>
              <a:gd name="connsiteY17" fmla="*/ 2546785 h 46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5426" h="4676877">
                <a:moveTo>
                  <a:pt x="210789" y="1575235"/>
                </a:moveTo>
                <a:cubicBezTo>
                  <a:pt x="406052" y="1571663"/>
                  <a:pt x="601315" y="1568091"/>
                  <a:pt x="710852" y="1489510"/>
                </a:cubicBezTo>
                <a:cubicBezTo>
                  <a:pt x="820390" y="1410929"/>
                  <a:pt x="846583" y="1246623"/>
                  <a:pt x="868014" y="1103748"/>
                </a:cubicBezTo>
                <a:cubicBezTo>
                  <a:pt x="889445" y="960873"/>
                  <a:pt x="810865" y="782279"/>
                  <a:pt x="839440" y="632260"/>
                </a:cubicBezTo>
                <a:cubicBezTo>
                  <a:pt x="868015" y="482241"/>
                  <a:pt x="908495" y="308410"/>
                  <a:pt x="1039464" y="203635"/>
                </a:cubicBezTo>
                <a:cubicBezTo>
                  <a:pt x="1170433" y="98860"/>
                  <a:pt x="1372839" y="-22584"/>
                  <a:pt x="1625252" y="3610"/>
                </a:cubicBezTo>
                <a:cubicBezTo>
                  <a:pt x="1877665" y="29804"/>
                  <a:pt x="2308670" y="182204"/>
                  <a:pt x="2553939" y="360798"/>
                </a:cubicBezTo>
                <a:cubicBezTo>
                  <a:pt x="2799208" y="539392"/>
                  <a:pt x="2958752" y="753704"/>
                  <a:pt x="3096864" y="1075173"/>
                </a:cubicBezTo>
                <a:cubicBezTo>
                  <a:pt x="3234977" y="1396642"/>
                  <a:pt x="3349277" y="1901466"/>
                  <a:pt x="3382614" y="2289610"/>
                </a:cubicBezTo>
                <a:cubicBezTo>
                  <a:pt x="3415952" y="2677754"/>
                  <a:pt x="3383143" y="3105585"/>
                  <a:pt x="3296889" y="3404035"/>
                </a:cubicBezTo>
                <a:cubicBezTo>
                  <a:pt x="3210635" y="3702485"/>
                  <a:pt x="3038391" y="3900129"/>
                  <a:pt x="2865089" y="4080310"/>
                </a:cubicBezTo>
                <a:cubicBezTo>
                  <a:pt x="2691787" y="4260491"/>
                  <a:pt x="2512136" y="4387491"/>
                  <a:pt x="2257078" y="4485122"/>
                </a:cubicBezTo>
                <a:cubicBezTo>
                  <a:pt x="2002020" y="4582753"/>
                  <a:pt x="1636100" y="4715839"/>
                  <a:pt x="1334739" y="4666098"/>
                </a:cubicBezTo>
                <a:cubicBezTo>
                  <a:pt x="1033378" y="4616357"/>
                  <a:pt x="621951" y="4380348"/>
                  <a:pt x="448914" y="4186673"/>
                </a:cubicBezTo>
                <a:cubicBezTo>
                  <a:pt x="275877" y="3992998"/>
                  <a:pt x="281433" y="3722594"/>
                  <a:pt x="296514" y="3504048"/>
                </a:cubicBezTo>
                <a:cubicBezTo>
                  <a:pt x="311595" y="3285502"/>
                  <a:pt x="548927" y="3032560"/>
                  <a:pt x="539402" y="2875398"/>
                </a:cubicBezTo>
                <a:cubicBezTo>
                  <a:pt x="529877" y="2718236"/>
                  <a:pt x="322708" y="2615842"/>
                  <a:pt x="239364" y="2561073"/>
                </a:cubicBezTo>
                <a:cubicBezTo>
                  <a:pt x="156020" y="2506304"/>
                  <a:pt x="-96392" y="2627747"/>
                  <a:pt x="39339" y="2546785"/>
                </a:cubicBezTo>
              </a:path>
            </a:pathLst>
          </a:custGeom>
          <a:ln w="28575">
            <a:prstDash val="sysDash"/>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2" name="TextBox 11">
            <a:extLst>
              <a:ext uri="{FF2B5EF4-FFF2-40B4-BE49-F238E27FC236}">
                <a16:creationId xmlns:a16="http://schemas.microsoft.com/office/drawing/2014/main" id="{01B1EE38-8ABC-CDD9-DDEB-09574A8A9A2B}"/>
              </a:ext>
            </a:extLst>
          </p:cNvPr>
          <p:cNvSpPr txBox="1"/>
          <p:nvPr/>
        </p:nvSpPr>
        <p:spPr>
          <a:xfrm>
            <a:off x="10826656" y="1432655"/>
            <a:ext cx="1166410" cy="215444"/>
          </a:xfrm>
          <a:prstGeom prst="rect">
            <a:avLst/>
          </a:prstGeom>
        </p:spPr>
        <p:txBody>
          <a:bodyPr wrap="none" lIns="0" tIns="0" rIns="0" bIns="0" rtlCol="0">
            <a:spAutoFit/>
          </a:bodyPr>
          <a:lstStyle/>
          <a:p>
            <a:r>
              <a:rPr lang="en-US">
                <a:latin typeface="News Gothic MT" panose="020B0503020103020203" pitchFamily="34" charset="0"/>
              </a:rPr>
              <a:t>Adrenal gland</a:t>
            </a:r>
          </a:p>
        </p:txBody>
      </p:sp>
      <p:sp>
        <p:nvSpPr>
          <p:cNvPr id="13" name="TextBox 12">
            <a:extLst>
              <a:ext uri="{FF2B5EF4-FFF2-40B4-BE49-F238E27FC236}">
                <a16:creationId xmlns:a16="http://schemas.microsoft.com/office/drawing/2014/main" id="{44D77EBB-399F-9A08-5310-7D43DC035A08}"/>
              </a:ext>
            </a:extLst>
          </p:cNvPr>
          <p:cNvSpPr txBox="1"/>
          <p:nvPr/>
        </p:nvSpPr>
        <p:spPr>
          <a:xfrm>
            <a:off x="8493204" y="1148306"/>
            <a:ext cx="1225657" cy="215444"/>
          </a:xfrm>
          <a:prstGeom prst="rect">
            <a:avLst/>
          </a:prstGeom>
        </p:spPr>
        <p:txBody>
          <a:bodyPr wrap="none" lIns="0" tIns="0" rIns="0" bIns="0" rtlCol="0">
            <a:spAutoFit/>
          </a:bodyPr>
          <a:lstStyle/>
          <a:p>
            <a:r>
              <a:rPr lang="en-US">
                <a:latin typeface="News Gothic MT" panose="020B0503020103020203" pitchFamily="34" charset="0"/>
              </a:rPr>
              <a:t>Gerota’s fascia</a:t>
            </a:r>
          </a:p>
        </p:txBody>
      </p:sp>
      <p:sp>
        <p:nvSpPr>
          <p:cNvPr id="14" name="TextBox 13">
            <a:extLst>
              <a:ext uri="{FF2B5EF4-FFF2-40B4-BE49-F238E27FC236}">
                <a16:creationId xmlns:a16="http://schemas.microsoft.com/office/drawing/2014/main" id="{033F8711-3EFE-4113-FC52-47F179D4F355}"/>
              </a:ext>
            </a:extLst>
          </p:cNvPr>
          <p:cNvSpPr txBox="1"/>
          <p:nvPr/>
        </p:nvSpPr>
        <p:spPr>
          <a:xfrm rot="16200000">
            <a:off x="6525588" y="3418116"/>
            <a:ext cx="1136465" cy="215444"/>
          </a:xfrm>
          <a:prstGeom prst="rect">
            <a:avLst/>
          </a:prstGeom>
        </p:spPr>
        <p:txBody>
          <a:bodyPr wrap="none" lIns="0" tIns="0" rIns="0" bIns="0" rtlCol="0">
            <a:spAutoFit/>
          </a:bodyPr>
          <a:lstStyle/>
          <a:p>
            <a:r>
              <a:rPr lang="en-US">
                <a:latin typeface="News Gothic MT" panose="020B0503020103020203" pitchFamily="34" charset="0"/>
              </a:rPr>
              <a:t>Lymph nodes</a:t>
            </a:r>
          </a:p>
        </p:txBody>
      </p:sp>
      <p:cxnSp>
        <p:nvCxnSpPr>
          <p:cNvPr id="16" name="Straight Connector 15">
            <a:extLst>
              <a:ext uri="{FF2B5EF4-FFF2-40B4-BE49-F238E27FC236}">
                <a16:creationId xmlns:a16="http://schemas.microsoft.com/office/drawing/2014/main" id="{6E4475F6-ED17-37F7-5E81-B0CDACF3E5A1}"/>
              </a:ext>
            </a:extLst>
          </p:cNvPr>
          <p:cNvCxnSpPr>
            <a:cxnSpLocks/>
          </p:cNvCxnSpPr>
          <p:nvPr/>
        </p:nvCxnSpPr>
        <p:spPr bwMode="auto">
          <a:xfrm flipV="1">
            <a:off x="7201543" y="3159248"/>
            <a:ext cx="587462" cy="366590"/>
          </a:xfrm>
          <a:prstGeom prst="line">
            <a:avLst/>
          </a:prstGeom>
          <a:ln w="28575"/>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0BD16C-9085-5FB1-6F6D-39DCC4EE8961}"/>
              </a:ext>
            </a:extLst>
          </p:cNvPr>
          <p:cNvCxnSpPr>
            <a:cxnSpLocks/>
            <a:stCxn id="14" idx="2"/>
          </p:cNvCxnSpPr>
          <p:nvPr/>
        </p:nvCxnSpPr>
        <p:spPr bwMode="auto">
          <a:xfrm>
            <a:off x="7201543" y="3525838"/>
            <a:ext cx="542283" cy="511234"/>
          </a:xfrm>
          <a:prstGeom prst="line">
            <a:avLst/>
          </a:prstGeom>
          <a:ln w="28575"/>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ADB94-F1E9-7512-42CA-7225014712D1}"/>
              </a:ext>
            </a:extLst>
          </p:cNvPr>
          <p:cNvCxnSpPr>
            <a:cxnSpLocks/>
            <a:endCxn id="12" idx="2"/>
          </p:cNvCxnSpPr>
          <p:nvPr/>
        </p:nvCxnSpPr>
        <p:spPr bwMode="auto">
          <a:xfrm flipV="1">
            <a:off x="10937316" y="1648099"/>
            <a:ext cx="472545" cy="550197"/>
          </a:xfrm>
          <a:prstGeom prst="line">
            <a:avLst/>
          </a:prstGeom>
          <a:ln w="28575"/>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746580-781D-73CB-6CBF-AAA98AE227FE}"/>
              </a:ext>
            </a:extLst>
          </p:cNvPr>
          <p:cNvCxnSpPr>
            <a:cxnSpLocks/>
            <a:stCxn id="11" idx="4"/>
          </p:cNvCxnSpPr>
          <p:nvPr/>
        </p:nvCxnSpPr>
        <p:spPr bwMode="auto">
          <a:xfrm flipH="1" flipV="1">
            <a:off x="9106032" y="1381001"/>
            <a:ext cx="223707" cy="201741"/>
          </a:xfrm>
          <a:prstGeom prst="line">
            <a:avLst/>
          </a:prstGeom>
          <a:ln w="28575"/>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heme/theme1.xml><?xml version="1.0" encoding="utf-8"?>
<a:theme xmlns:a="http://schemas.openxmlformats.org/drawingml/2006/main" name="1_i3 Health Template 2022">
  <a:themeElements>
    <a:clrScheme name="Custom 1">
      <a:dk1>
        <a:srgbClr val="000000"/>
      </a:dk1>
      <a:lt1>
        <a:srgbClr val="FFFFFF"/>
      </a:lt1>
      <a:dk2>
        <a:srgbClr val="000000"/>
      </a:dk2>
      <a:lt2>
        <a:srgbClr val="808080"/>
      </a:lt2>
      <a:accent1>
        <a:srgbClr val="568E14"/>
      </a:accent1>
      <a:accent2>
        <a:srgbClr val="B1D600"/>
      </a:accent2>
      <a:accent3>
        <a:srgbClr val="14568E"/>
      </a:accent3>
      <a:accent4>
        <a:srgbClr val="EE8A44"/>
      </a:accent4>
      <a:accent5>
        <a:srgbClr val="0082A2"/>
      </a:accent5>
      <a:accent6>
        <a:srgbClr val="969D9C"/>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7A8184CF-322D-574C-B04D-E54564B2800B}" vid="{7D614CD5-CF12-3B4A-826B-B02354ECA2ED}"/>
    </a:ext>
  </a:extLst>
</a:theme>
</file>

<file path=ppt/theme/theme2.xml><?xml version="1.0" encoding="utf-8"?>
<a:theme xmlns:a="http://schemas.openxmlformats.org/drawingml/2006/main" name="1_i3 Health Template 2022 no logo">
  <a:themeElements>
    <a:clrScheme name="Custom 1">
      <a:dk1>
        <a:srgbClr val="000000"/>
      </a:dk1>
      <a:lt1>
        <a:srgbClr val="FFFFFF"/>
      </a:lt1>
      <a:dk2>
        <a:srgbClr val="000000"/>
      </a:dk2>
      <a:lt2>
        <a:srgbClr val="808080"/>
      </a:lt2>
      <a:accent1>
        <a:srgbClr val="568E14"/>
      </a:accent1>
      <a:accent2>
        <a:srgbClr val="B1D600"/>
      </a:accent2>
      <a:accent3>
        <a:srgbClr val="14568E"/>
      </a:accent3>
      <a:accent4>
        <a:srgbClr val="EE8A44"/>
      </a:accent4>
      <a:accent5>
        <a:srgbClr val="0082A2"/>
      </a:accent5>
      <a:accent6>
        <a:srgbClr val="969D9C"/>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7A8184CF-322D-574C-B04D-E54564B2800B}" vid="{9D1D9E67-B678-874F-9FE3-1F2144D15643}"/>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PPT Template 2023</Template>
  <TotalTime>154</TotalTime>
  <Words>9939</Words>
  <Application>Microsoft Macintosh PowerPoint</Application>
  <PresentationFormat>Widescreen</PresentationFormat>
  <Paragraphs>1320</Paragraphs>
  <Slides>62</Slides>
  <Notes>62</Notes>
  <HiddenSlides>1</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1" baseType="lpstr">
      <vt:lpstr>Arial</vt:lpstr>
      <vt:lpstr>Calibri</vt:lpstr>
      <vt:lpstr>News Gothic MT</vt:lpstr>
      <vt:lpstr>Tahoma</vt:lpstr>
      <vt:lpstr>Times New Roman</vt:lpstr>
      <vt:lpstr>Wingdings</vt:lpstr>
      <vt:lpstr>1_i3 Health Template 2022</vt:lpstr>
      <vt:lpstr>1_i3 Health Template 2022 no logo</vt:lpstr>
      <vt:lpstr>PowerPoint.Show.8</vt:lpstr>
      <vt:lpstr>PowerPoint Presentation</vt:lpstr>
      <vt:lpstr>Toxicity Management and Symptom Control in Advanced RCC: Playbook Update</vt:lpstr>
      <vt:lpstr>PowerPoint Presentation</vt:lpstr>
      <vt:lpstr>Disclosures</vt:lpstr>
      <vt:lpstr>Learning Objectives</vt:lpstr>
      <vt:lpstr>Kidney Cancer Landscape</vt:lpstr>
      <vt:lpstr>RCC Facts and Figures</vt:lpstr>
      <vt:lpstr>RCC Facts and Figures (cont.)</vt:lpstr>
      <vt:lpstr>Cancer (AJCC) Clinical Staging System</vt:lpstr>
      <vt:lpstr>Stage IV Metastatic RCC</vt:lpstr>
      <vt:lpstr>Risk Factors Associated With Worse Prognosis</vt:lpstr>
      <vt:lpstr>Approaches to Management of Advanced RCC</vt:lpstr>
      <vt:lpstr>Understanding of RCC Has Evolved</vt:lpstr>
      <vt:lpstr>RCC Systemic Therapy Has Evolved</vt:lpstr>
      <vt:lpstr>Systemic Therapy in 2024</vt:lpstr>
      <vt:lpstr>Progress in the Treatment of RCC</vt:lpstr>
      <vt:lpstr>NCCN Guidelines: Kidney Cancer</vt:lpstr>
      <vt:lpstr>NCCN Guidelines: Kidney Cancer (cont.)</vt:lpstr>
      <vt:lpstr>Front-Line Trials in Metastatic RCC</vt:lpstr>
      <vt:lpstr>Subsequent-Line Trials in Metastatic RCC Without Prior IO</vt:lpstr>
      <vt:lpstr>Subsequent-Line Trials in Metastatic RCC After Prior IO</vt:lpstr>
      <vt:lpstr>Toxicity and Cost</vt:lpstr>
      <vt:lpstr>Therapies for RCC</vt:lpstr>
      <vt:lpstr>VHL Deficiency Leads to Upregulation of VEGF</vt:lpstr>
      <vt:lpstr>The Importance of VEGF in Angiogenesis</vt:lpstr>
      <vt:lpstr>Angiogenesis Is Required for Tumor Growth</vt:lpstr>
      <vt:lpstr>Multi-Targeted TKIs</vt:lpstr>
      <vt:lpstr>mTOR and mTOR Inhibition: Everolimus</vt:lpstr>
      <vt:lpstr>Immunotherapy Mechanism</vt:lpstr>
      <vt:lpstr>Immunotherapy + VEGF Inhibition</vt:lpstr>
      <vt:lpstr>Case Study: Mr. DW</vt:lpstr>
      <vt:lpstr>Case Study: Mr. DW (cont.) </vt:lpstr>
      <vt:lpstr>Case Study: Mr. DW (cont.)</vt:lpstr>
      <vt:lpstr>Case Study: Mr. DW (cont.)</vt:lpstr>
      <vt:lpstr>Case Study: Mr. DW (cont.)</vt:lpstr>
      <vt:lpstr>Case Study: Mr. DW (cont.)</vt:lpstr>
      <vt:lpstr>Case Study: Mr. DW (cont.)</vt:lpstr>
      <vt:lpstr>Case Study: Mr. DW (cont.)</vt:lpstr>
      <vt:lpstr>Case Study: Mr. DW (cont.)</vt:lpstr>
      <vt:lpstr>Case: Mr. DW (cont.)</vt:lpstr>
      <vt:lpstr>Case: Mr. DW (cont.)</vt:lpstr>
      <vt:lpstr>Interstitial Lung Disease</vt:lpstr>
      <vt:lpstr>Managing Overlapping AEs of IO and TKI</vt:lpstr>
      <vt:lpstr>IRAE Monitoring and Management</vt:lpstr>
      <vt:lpstr>TKI Adverse Event Monitoring and Management</vt:lpstr>
      <vt:lpstr>Key Nursing Actions for Patients Taking TKIs</vt:lpstr>
      <vt:lpstr>Axitinib/Pembrolizumab in Specific Populations</vt:lpstr>
      <vt:lpstr>Case Study: Mr. DW (cont.)</vt:lpstr>
      <vt:lpstr>Case Study: Mr. DW (cont.)</vt:lpstr>
      <vt:lpstr>Case Study: Mr. DW (cont.)</vt:lpstr>
      <vt:lpstr>Case Study: Mr. DW (cont.)</vt:lpstr>
      <vt:lpstr>Belzutifan AE Monitoring and Management</vt:lpstr>
      <vt:lpstr>Belzutifan AE Monitoring and Management (cont.)</vt:lpstr>
      <vt:lpstr>Best Practices</vt:lpstr>
      <vt:lpstr>Key Takeaways</vt:lpstr>
      <vt:lpstr>PowerPoint Presentation</vt:lpstr>
      <vt:lpstr>Let’s Change Treatment</vt:lpstr>
      <vt:lpstr>References</vt:lpstr>
      <vt:lpstr>References (cont.)</vt:lpstr>
      <vt:lpstr>References (cont.)</vt:lpstr>
      <vt:lpstr>References (cont.)</vt:lpstr>
      <vt:lpstr>References (cont.)</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 VIEW of RENAL CELL CARCINOMA</dc:title>
  <dc:creator>nzomorodian</dc:creator>
  <cp:lastModifiedBy>Elizabeth Heller</cp:lastModifiedBy>
  <cp:revision>7</cp:revision>
  <cp:lastPrinted>2024-06-18T17:01:37Z</cp:lastPrinted>
  <dcterms:created xsi:type="dcterms:W3CDTF">2010-09-17T19:31:31Z</dcterms:created>
  <dcterms:modified xsi:type="dcterms:W3CDTF">2024-09-23T12:39:11Z</dcterms:modified>
</cp:coreProperties>
</file>