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57" r:id="rId4"/>
    <p:sldId id="259" r:id="rId5"/>
    <p:sldId id="258" r:id="rId6"/>
    <p:sldId id="262" r:id="rId7"/>
    <p:sldId id="263" r:id="rId8"/>
    <p:sldId id="264" r:id="rId9"/>
    <p:sldId id="265" r:id="rId10"/>
    <p:sldId id="269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5" autoAdjust="0"/>
    <p:restoredTop sz="96291"/>
  </p:normalViewPr>
  <p:slideViewPr>
    <p:cSldViewPr snapToGrid="0" snapToObjects="1">
      <p:cViewPr varScale="1">
        <p:scale>
          <a:sx n="68" d="100"/>
          <a:sy n="68" d="100"/>
        </p:scale>
        <p:origin x="-7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0E4B52-06A0-004D-9E80-C0E0C12713BC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24F7A-FA4C-7943-9007-DCAD81F6DA36}">
      <dgm:prSet phldrT="[Text]"/>
      <dgm:spPr/>
      <dgm:t>
        <a:bodyPr/>
        <a:lstStyle/>
        <a:p>
          <a:r>
            <a:rPr lang="en-US" dirty="0" smtClean="0"/>
            <a:t>Annual Budget</a:t>
          </a:r>
          <a:endParaRPr lang="en-US" dirty="0"/>
        </a:p>
      </dgm:t>
    </dgm:pt>
    <dgm:pt modelId="{6B21EFCD-8ECC-E84D-9BB8-3AD8F7A461E4}" type="parTrans" cxnId="{CBE3B9CB-1E89-B94A-A53E-DA93351255E6}">
      <dgm:prSet/>
      <dgm:spPr/>
      <dgm:t>
        <a:bodyPr/>
        <a:lstStyle/>
        <a:p>
          <a:endParaRPr lang="en-US"/>
        </a:p>
      </dgm:t>
    </dgm:pt>
    <dgm:pt modelId="{C2B15B11-EBD3-024B-9083-1ADD2D201C9B}" type="sibTrans" cxnId="{CBE3B9CB-1E89-B94A-A53E-DA93351255E6}">
      <dgm:prSet/>
      <dgm:spPr/>
      <dgm:t>
        <a:bodyPr/>
        <a:lstStyle/>
        <a:p>
          <a:endParaRPr lang="en-US"/>
        </a:p>
      </dgm:t>
    </dgm:pt>
    <dgm:pt modelId="{D50840CE-BF2C-EB40-AA06-9FFDB6DC8322}">
      <dgm:prSet phldrT="[Text]"/>
      <dgm:spPr/>
      <dgm:t>
        <a:bodyPr/>
        <a:lstStyle/>
        <a:p>
          <a:r>
            <a:rPr lang="en-US" dirty="0" smtClean="0"/>
            <a:t>Committee</a:t>
          </a:r>
          <a:endParaRPr lang="en-US" dirty="0"/>
        </a:p>
      </dgm:t>
    </dgm:pt>
    <dgm:pt modelId="{99A0C1EC-7543-044A-ABD8-66837B40C8AC}" type="parTrans" cxnId="{C675FB44-8E6D-BE4E-9033-EDB40938CD02}">
      <dgm:prSet/>
      <dgm:spPr/>
      <dgm:t>
        <a:bodyPr/>
        <a:lstStyle/>
        <a:p>
          <a:endParaRPr lang="en-US"/>
        </a:p>
      </dgm:t>
    </dgm:pt>
    <dgm:pt modelId="{893A26D4-83DD-E541-AD5A-AD95DC98F934}" type="sibTrans" cxnId="{C675FB44-8E6D-BE4E-9033-EDB40938CD02}">
      <dgm:prSet/>
      <dgm:spPr/>
      <dgm:t>
        <a:bodyPr/>
        <a:lstStyle/>
        <a:p>
          <a:endParaRPr lang="en-US"/>
        </a:p>
      </dgm:t>
    </dgm:pt>
    <dgm:pt modelId="{433899F6-131B-B04E-81B8-FD64820273E3}">
      <dgm:prSet phldrT="[Text]"/>
      <dgm:spPr/>
      <dgm:t>
        <a:bodyPr/>
        <a:lstStyle/>
        <a:p>
          <a:r>
            <a:rPr lang="en-US" dirty="0" smtClean="0"/>
            <a:t>Residents</a:t>
          </a:r>
          <a:endParaRPr lang="en-US" dirty="0"/>
        </a:p>
      </dgm:t>
    </dgm:pt>
    <dgm:pt modelId="{823C74F7-DE97-2948-905A-C644A4B9B56D}" type="parTrans" cxnId="{783C4509-25F8-1949-8482-DBF13BF470BE}">
      <dgm:prSet/>
      <dgm:spPr/>
      <dgm:t>
        <a:bodyPr/>
        <a:lstStyle/>
        <a:p>
          <a:endParaRPr lang="en-US"/>
        </a:p>
      </dgm:t>
    </dgm:pt>
    <dgm:pt modelId="{B7A70FCE-C069-4543-A94F-830DEA66AD74}" type="sibTrans" cxnId="{783C4509-25F8-1949-8482-DBF13BF470BE}">
      <dgm:prSet/>
      <dgm:spPr/>
      <dgm:t>
        <a:bodyPr/>
        <a:lstStyle/>
        <a:p>
          <a:endParaRPr lang="en-US"/>
        </a:p>
      </dgm:t>
    </dgm:pt>
    <dgm:pt modelId="{2BBAA377-7487-1E49-883C-B780D24509FF}">
      <dgm:prSet phldrT="[Text]"/>
      <dgm:spPr/>
      <dgm:t>
        <a:bodyPr/>
        <a:lstStyle/>
        <a:p>
          <a:r>
            <a:rPr lang="en-US" dirty="0" smtClean="0"/>
            <a:t>Management Team</a:t>
          </a:r>
          <a:endParaRPr lang="en-US" dirty="0"/>
        </a:p>
      </dgm:t>
    </dgm:pt>
    <dgm:pt modelId="{C4791001-066E-D944-BD7C-D1E2C25E1F3A}" type="parTrans" cxnId="{2DFC8E49-F795-C444-A821-5845F1ACB683}">
      <dgm:prSet/>
      <dgm:spPr/>
      <dgm:t>
        <a:bodyPr/>
        <a:lstStyle/>
        <a:p>
          <a:endParaRPr lang="en-US"/>
        </a:p>
      </dgm:t>
    </dgm:pt>
    <dgm:pt modelId="{092E7D43-E20E-F74D-BF97-8D3DCED6AD59}" type="sibTrans" cxnId="{2DFC8E49-F795-C444-A821-5845F1ACB683}">
      <dgm:prSet/>
      <dgm:spPr/>
      <dgm:t>
        <a:bodyPr/>
        <a:lstStyle/>
        <a:p>
          <a:endParaRPr lang="en-US"/>
        </a:p>
      </dgm:t>
    </dgm:pt>
    <dgm:pt modelId="{B08A2051-A887-C44D-A0B0-9B30E3A5314F}">
      <dgm:prSet phldrT="[Text]"/>
      <dgm:spPr/>
      <dgm:t>
        <a:bodyPr/>
        <a:lstStyle/>
        <a:p>
          <a:r>
            <a:rPr lang="en-US" dirty="0" smtClean="0"/>
            <a:t>Board</a:t>
          </a:r>
          <a:endParaRPr lang="en-US" dirty="0"/>
        </a:p>
      </dgm:t>
    </dgm:pt>
    <dgm:pt modelId="{930E1F17-689A-914A-85C1-4408A279721B}" type="parTrans" cxnId="{E5EA3094-DCE1-3A46-89BE-497B452A9696}">
      <dgm:prSet/>
      <dgm:spPr/>
      <dgm:t>
        <a:bodyPr/>
        <a:lstStyle/>
        <a:p>
          <a:endParaRPr lang="en-US"/>
        </a:p>
      </dgm:t>
    </dgm:pt>
    <dgm:pt modelId="{6282652F-3379-0243-9363-43BDEEEFB880}" type="sibTrans" cxnId="{E5EA3094-DCE1-3A46-89BE-497B452A9696}">
      <dgm:prSet/>
      <dgm:spPr/>
      <dgm:t>
        <a:bodyPr/>
        <a:lstStyle/>
        <a:p>
          <a:endParaRPr lang="en-US"/>
        </a:p>
      </dgm:t>
    </dgm:pt>
    <dgm:pt modelId="{E4164C91-51E7-5A42-97AF-327CCEBDB4FF}" type="pres">
      <dgm:prSet presAssocID="{FE0E4B52-06A0-004D-9E80-C0E0C12713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66C135-CB7C-8944-8849-4CD138CD895D}" type="pres">
      <dgm:prSet presAssocID="{FE0E4B52-06A0-004D-9E80-C0E0C12713BC}" presName="cycle" presStyleCnt="0"/>
      <dgm:spPr/>
    </dgm:pt>
    <dgm:pt modelId="{26C548A2-E14B-D64F-9643-17ECF84B127E}" type="pres">
      <dgm:prSet presAssocID="{92824F7A-FA4C-7943-9007-DCAD81F6DA36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B2923F-073C-FD46-8D21-C66A387A8053}" type="pres">
      <dgm:prSet presAssocID="{C2B15B11-EBD3-024B-9083-1ADD2D201C9B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40D239D7-A491-A442-A90A-A3102998DD4D}" type="pres">
      <dgm:prSet presAssocID="{D50840CE-BF2C-EB40-AA06-9FFDB6DC8322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BD3F7-E55D-8643-8190-402EE799E6C9}" type="pres">
      <dgm:prSet presAssocID="{433899F6-131B-B04E-81B8-FD64820273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4E2B6-E9B0-964B-9A7C-73BF227E6B63}" type="pres">
      <dgm:prSet presAssocID="{2BBAA377-7487-1E49-883C-B780D24509FF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833A8-DC93-A74F-89B3-8349FD603FE3}" type="pres">
      <dgm:prSet presAssocID="{B08A2051-A887-C44D-A0B0-9B30E3A5314F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8A684A-97A3-DD4B-95B4-328747F7EC79}" type="presOf" srcId="{92824F7A-FA4C-7943-9007-DCAD81F6DA36}" destId="{26C548A2-E14B-D64F-9643-17ECF84B127E}" srcOrd="0" destOrd="0" presId="urn:microsoft.com/office/officeart/2005/8/layout/cycle3"/>
    <dgm:cxn modelId="{E5EA3094-DCE1-3A46-89BE-497B452A9696}" srcId="{FE0E4B52-06A0-004D-9E80-C0E0C12713BC}" destId="{B08A2051-A887-C44D-A0B0-9B30E3A5314F}" srcOrd="4" destOrd="0" parTransId="{930E1F17-689A-914A-85C1-4408A279721B}" sibTransId="{6282652F-3379-0243-9363-43BDEEEFB880}"/>
    <dgm:cxn modelId="{CBE3B9CB-1E89-B94A-A53E-DA93351255E6}" srcId="{FE0E4B52-06A0-004D-9E80-C0E0C12713BC}" destId="{92824F7A-FA4C-7943-9007-DCAD81F6DA36}" srcOrd="0" destOrd="0" parTransId="{6B21EFCD-8ECC-E84D-9BB8-3AD8F7A461E4}" sibTransId="{C2B15B11-EBD3-024B-9083-1ADD2D201C9B}"/>
    <dgm:cxn modelId="{C76093B2-F394-3743-8E2B-E7DEA2F76C3F}" type="presOf" srcId="{2BBAA377-7487-1E49-883C-B780D24509FF}" destId="{1E14E2B6-E9B0-964B-9A7C-73BF227E6B63}" srcOrd="0" destOrd="0" presId="urn:microsoft.com/office/officeart/2005/8/layout/cycle3"/>
    <dgm:cxn modelId="{2DFC8E49-F795-C444-A821-5845F1ACB683}" srcId="{FE0E4B52-06A0-004D-9E80-C0E0C12713BC}" destId="{2BBAA377-7487-1E49-883C-B780D24509FF}" srcOrd="3" destOrd="0" parTransId="{C4791001-066E-D944-BD7C-D1E2C25E1F3A}" sibTransId="{092E7D43-E20E-F74D-BF97-8D3DCED6AD59}"/>
    <dgm:cxn modelId="{A6586162-C69A-D544-A3D5-98EB31A971E0}" type="presOf" srcId="{B08A2051-A887-C44D-A0B0-9B30E3A5314F}" destId="{6BE833A8-DC93-A74F-89B3-8349FD603FE3}" srcOrd="0" destOrd="0" presId="urn:microsoft.com/office/officeart/2005/8/layout/cycle3"/>
    <dgm:cxn modelId="{1A35B0BD-49C4-8944-B056-742A6AD3C8E5}" type="presOf" srcId="{FE0E4B52-06A0-004D-9E80-C0E0C12713BC}" destId="{E4164C91-51E7-5A42-97AF-327CCEBDB4FF}" srcOrd="0" destOrd="0" presId="urn:microsoft.com/office/officeart/2005/8/layout/cycle3"/>
    <dgm:cxn modelId="{02A63DBE-0E36-3F4E-9118-FC96C463AB3F}" type="presOf" srcId="{C2B15B11-EBD3-024B-9083-1ADD2D201C9B}" destId="{FEB2923F-073C-FD46-8D21-C66A387A8053}" srcOrd="0" destOrd="0" presId="urn:microsoft.com/office/officeart/2005/8/layout/cycle3"/>
    <dgm:cxn modelId="{76D8360C-636E-F745-A93F-3CF421E0F61E}" type="presOf" srcId="{433899F6-131B-B04E-81B8-FD64820273E3}" destId="{D42BD3F7-E55D-8643-8190-402EE799E6C9}" srcOrd="0" destOrd="0" presId="urn:microsoft.com/office/officeart/2005/8/layout/cycle3"/>
    <dgm:cxn modelId="{783C4509-25F8-1949-8482-DBF13BF470BE}" srcId="{FE0E4B52-06A0-004D-9E80-C0E0C12713BC}" destId="{433899F6-131B-B04E-81B8-FD64820273E3}" srcOrd="2" destOrd="0" parTransId="{823C74F7-DE97-2948-905A-C644A4B9B56D}" sibTransId="{B7A70FCE-C069-4543-A94F-830DEA66AD74}"/>
    <dgm:cxn modelId="{C675FB44-8E6D-BE4E-9033-EDB40938CD02}" srcId="{FE0E4B52-06A0-004D-9E80-C0E0C12713BC}" destId="{D50840CE-BF2C-EB40-AA06-9FFDB6DC8322}" srcOrd="1" destOrd="0" parTransId="{99A0C1EC-7543-044A-ABD8-66837B40C8AC}" sibTransId="{893A26D4-83DD-E541-AD5A-AD95DC98F934}"/>
    <dgm:cxn modelId="{37A1277A-3B2F-6F49-9B8A-DD7D74A20D20}" type="presOf" srcId="{D50840CE-BF2C-EB40-AA06-9FFDB6DC8322}" destId="{40D239D7-A491-A442-A90A-A3102998DD4D}" srcOrd="0" destOrd="0" presId="urn:microsoft.com/office/officeart/2005/8/layout/cycle3"/>
    <dgm:cxn modelId="{C18B9BE3-BB7D-184F-B1F2-A407CD93DB6C}" type="presParOf" srcId="{E4164C91-51E7-5A42-97AF-327CCEBDB4FF}" destId="{FE66C135-CB7C-8944-8849-4CD138CD895D}" srcOrd="0" destOrd="0" presId="urn:microsoft.com/office/officeart/2005/8/layout/cycle3"/>
    <dgm:cxn modelId="{F648B64F-924E-234E-ADB7-A07C568315F0}" type="presParOf" srcId="{FE66C135-CB7C-8944-8849-4CD138CD895D}" destId="{26C548A2-E14B-D64F-9643-17ECF84B127E}" srcOrd="0" destOrd="0" presId="urn:microsoft.com/office/officeart/2005/8/layout/cycle3"/>
    <dgm:cxn modelId="{2B9AC888-B01F-5D47-8D89-AFB166D5E343}" type="presParOf" srcId="{FE66C135-CB7C-8944-8849-4CD138CD895D}" destId="{FEB2923F-073C-FD46-8D21-C66A387A8053}" srcOrd="1" destOrd="0" presId="urn:microsoft.com/office/officeart/2005/8/layout/cycle3"/>
    <dgm:cxn modelId="{2289BF67-8606-FA49-9D0F-B7ACE98FFE60}" type="presParOf" srcId="{FE66C135-CB7C-8944-8849-4CD138CD895D}" destId="{40D239D7-A491-A442-A90A-A3102998DD4D}" srcOrd="2" destOrd="0" presId="urn:microsoft.com/office/officeart/2005/8/layout/cycle3"/>
    <dgm:cxn modelId="{F78B903F-A4C7-DA4A-9309-A6EC3AB80938}" type="presParOf" srcId="{FE66C135-CB7C-8944-8849-4CD138CD895D}" destId="{D42BD3F7-E55D-8643-8190-402EE799E6C9}" srcOrd="3" destOrd="0" presId="urn:microsoft.com/office/officeart/2005/8/layout/cycle3"/>
    <dgm:cxn modelId="{DF3CECAC-BC49-D147-B571-265F35349D30}" type="presParOf" srcId="{FE66C135-CB7C-8944-8849-4CD138CD895D}" destId="{1E14E2B6-E9B0-964B-9A7C-73BF227E6B63}" srcOrd="4" destOrd="0" presId="urn:microsoft.com/office/officeart/2005/8/layout/cycle3"/>
    <dgm:cxn modelId="{8637085E-FDDF-EC4F-B583-00A10161E7C3}" type="presParOf" srcId="{FE66C135-CB7C-8944-8849-4CD138CD895D}" destId="{6BE833A8-DC93-A74F-89B3-8349FD603FE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B2923F-073C-FD46-8D21-C66A387A8053}">
      <dsp:nvSpPr>
        <dsp:cNvPr id="0" name=""/>
        <dsp:cNvSpPr/>
      </dsp:nvSpPr>
      <dsp:spPr>
        <a:xfrm>
          <a:off x="1852869" y="-29426"/>
          <a:ext cx="4806890" cy="4806890"/>
        </a:xfrm>
        <a:prstGeom prst="circularArrow">
          <a:avLst>
            <a:gd name="adj1" fmla="val 5544"/>
            <a:gd name="adj2" fmla="val 330680"/>
            <a:gd name="adj3" fmla="val 13761042"/>
            <a:gd name="adj4" fmla="val 17395029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C548A2-E14B-D64F-9643-17ECF84B127E}">
      <dsp:nvSpPr>
        <dsp:cNvPr id="0" name=""/>
        <dsp:cNvSpPr/>
      </dsp:nvSpPr>
      <dsp:spPr>
        <a:xfrm>
          <a:off x="3123652" y="1636"/>
          <a:ext cx="2265323" cy="113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Annual Budget</a:t>
          </a:r>
          <a:endParaRPr lang="en-US" sz="2700" kern="1200" dirty="0"/>
        </a:p>
      </dsp:txBody>
      <dsp:txXfrm>
        <a:off x="3123652" y="1636"/>
        <a:ext cx="2265323" cy="1132661"/>
      </dsp:txXfrm>
    </dsp:sp>
    <dsp:sp modelId="{40D239D7-A491-A442-A90A-A3102998DD4D}">
      <dsp:nvSpPr>
        <dsp:cNvPr id="0" name=""/>
        <dsp:cNvSpPr/>
      </dsp:nvSpPr>
      <dsp:spPr>
        <a:xfrm>
          <a:off x="5073172" y="1418046"/>
          <a:ext cx="2265323" cy="113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Committee</a:t>
          </a:r>
          <a:endParaRPr lang="en-US" sz="2700" kern="1200" dirty="0"/>
        </a:p>
      </dsp:txBody>
      <dsp:txXfrm>
        <a:off x="5073172" y="1418046"/>
        <a:ext cx="2265323" cy="1132661"/>
      </dsp:txXfrm>
    </dsp:sp>
    <dsp:sp modelId="{D42BD3F7-E55D-8643-8190-402EE799E6C9}">
      <dsp:nvSpPr>
        <dsp:cNvPr id="0" name=""/>
        <dsp:cNvSpPr/>
      </dsp:nvSpPr>
      <dsp:spPr>
        <a:xfrm>
          <a:off x="4328522" y="3709844"/>
          <a:ext cx="2265323" cy="113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Residents</a:t>
          </a:r>
          <a:endParaRPr lang="en-US" sz="2700" kern="1200" dirty="0"/>
        </a:p>
      </dsp:txBody>
      <dsp:txXfrm>
        <a:off x="4328522" y="3709844"/>
        <a:ext cx="2265323" cy="1132661"/>
      </dsp:txXfrm>
    </dsp:sp>
    <dsp:sp modelId="{1E14E2B6-E9B0-964B-9A7C-73BF227E6B63}">
      <dsp:nvSpPr>
        <dsp:cNvPr id="0" name=""/>
        <dsp:cNvSpPr/>
      </dsp:nvSpPr>
      <dsp:spPr>
        <a:xfrm>
          <a:off x="1918782" y="3709844"/>
          <a:ext cx="2265323" cy="113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Management Team</a:t>
          </a:r>
          <a:endParaRPr lang="en-US" sz="2700" kern="1200" dirty="0"/>
        </a:p>
      </dsp:txBody>
      <dsp:txXfrm>
        <a:off x="1918782" y="3709844"/>
        <a:ext cx="2265323" cy="1132661"/>
      </dsp:txXfrm>
    </dsp:sp>
    <dsp:sp modelId="{6BE833A8-DC93-A74F-89B3-8349FD603FE3}">
      <dsp:nvSpPr>
        <dsp:cNvPr id="0" name=""/>
        <dsp:cNvSpPr/>
      </dsp:nvSpPr>
      <dsp:spPr>
        <a:xfrm>
          <a:off x="1174132" y="1418046"/>
          <a:ext cx="2265323" cy="113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Board</a:t>
          </a:r>
          <a:endParaRPr lang="en-US" sz="2700" kern="1200" dirty="0"/>
        </a:p>
      </dsp:txBody>
      <dsp:txXfrm>
        <a:off x="1174132" y="1418046"/>
        <a:ext cx="2265323" cy="11326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F62B2-39A8-D840-899A-84A7B7712A86}" type="datetimeFigureOut">
              <a:rPr lang="en-US" smtClean="0"/>
              <a:pPr/>
              <a:t>12/18/2016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F5FDF-1B09-3F4C-8478-D998A74A8F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9086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F5FDF-1B09-3F4C-8478-D998A74A8FE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90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FBDB-1C25-8D46-A471-B434397AADE1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519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7DFED-4376-D64D-880F-90E55F128FD3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62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9BC4-73E7-3141-92DB-76FDE4CBAF7B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46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84F1F-C302-BF4E-A319-E101B7E40C1D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1530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A93C-65CA-2647-90E7-2024BF942BC5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418320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436AB-C38E-7949-AF87-0295EB9AEDEA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6128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4E78D-820E-A94B-81E5-BD319C71FFA8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9657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EE59-5A6B-8D4A-AF9A-8A4FAB9A3E28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393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F14B0-241E-144F-A8A0-740E4817EC5E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433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CB1B-8221-8B49-9C77-702A6ACACB0E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092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2658-7A03-D84C-AEB6-E6C9F14EFA48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F65B-7222-3843-A4B0-BDB89580E83E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65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6E8F-794A-E946-BD0E-D7DFE66F5E66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8209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F6BA-DBD0-D341-934E-51A537DEBF20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21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C7D6F-41EE-C641-B257-9CDAB24121A9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9015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CE90-532F-9346-AA8E-705104228A96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404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427A6-7C47-9C45-A883-8D884E8248BB}" type="datetime1">
              <a:rPr lang="en-US" smtClean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35969B-77A1-144C-8F02-166A054A2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1032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Genie@arbormanagement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314" y="4050835"/>
            <a:ext cx="8446689" cy="2066935"/>
          </a:xfrm>
        </p:spPr>
        <p:txBody>
          <a:bodyPr>
            <a:normAutofit/>
          </a:bodyPr>
          <a:lstStyle/>
          <a:p>
            <a:r>
              <a:rPr lang="en-US" dirty="0" smtClean="0"/>
              <a:t>Spyglass Landing Condominium Association</a:t>
            </a:r>
          </a:p>
          <a:p>
            <a:r>
              <a:rPr lang="en-US" dirty="0" smtClean="0"/>
              <a:t> 2016 Homeowners’ Forum</a:t>
            </a:r>
          </a:p>
          <a:p>
            <a:r>
              <a:rPr lang="en-US" dirty="0" smtClean="0"/>
              <a:t>2017 Budget Presentation</a:t>
            </a:r>
          </a:p>
          <a:p>
            <a:r>
              <a:rPr lang="en-US" dirty="0" smtClean="0"/>
              <a:t>19 December 2016</a:t>
            </a:r>
          </a:p>
          <a:p>
            <a:r>
              <a:rPr lang="en-US" dirty="0" smtClean="0"/>
              <a:t>Ventress Memorial Library – 6:30 – 7:30 PM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171" y="1544562"/>
            <a:ext cx="3843345" cy="28532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036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Variances for 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Landscaping due to Mulching	($10)</a:t>
            </a:r>
          </a:p>
          <a:p>
            <a:r>
              <a:rPr lang="en-US" dirty="0" smtClean="0"/>
              <a:t>Snow Removal staying the same as 2016</a:t>
            </a:r>
          </a:p>
          <a:p>
            <a:r>
              <a:rPr lang="en-US" dirty="0" smtClean="0"/>
              <a:t>Increase in Amount collected for Reserves ($10)</a:t>
            </a:r>
          </a:p>
          <a:p>
            <a:r>
              <a:rPr lang="en-US" dirty="0" smtClean="0"/>
              <a:t>Irrigation Contract staying the same as 2016</a:t>
            </a:r>
          </a:p>
          <a:p>
            <a:r>
              <a:rPr lang="en-US" dirty="0" smtClean="0"/>
              <a:t>WWTP expense increasing 3% in 2017 per contract ($1)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</a:rPr>
              <a:t>All values are represented in ‘000s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 &amp; Answers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425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15926" y="1645920"/>
            <a:ext cx="9045525" cy="2404916"/>
          </a:xfrm>
        </p:spPr>
        <p:txBody>
          <a:bodyPr/>
          <a:lstStyle/>
          <a:p>
            <a:r>
              <a:rPr lang="en-US" dirty="0" smtClean="0"/>
              <a:t>Thank you for attending today!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Any problems or concerns must be directed to </a:t>
            </a:r>
            <a:r>
              <a:rPr lang="en-US" b="1" dirty="0" smtClean="0"/>
              <a:t>ARBOR</a:t>
            </a:r>
            <a:r>
              <a:rPr lang="en-US" dirty="0" smtClean="0"/>
              <a:t> for action. They can be contacted at 781-837-4300 or at </a:t>
            </a:r>
            <a:r>
              <a:rPr lang="en-US" b="1" dirty="0" smtClean="0">
                <a:solidFill>
                  <a:srgbClr val="002060"/>
                </a:solidFill>
                <a:hlinkClick r:id="rId2"/>
              </a:rPr>
              <a:t>Jamie@arbormgmt.net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r>
              <a:rPr lang="en-US" dirty="0" smtClean="0"/>
              <a:t>  </a:t>
            </a:r>
          </a:p>
          <a:p>
            <a:r>
              <a:rPr lang="en-US" dirty="0" smtClean="0"/>
              <a:t>This information is also on our website @ </a:t>
            </a:r>
            <a:r>
              <a:rPr lang="en-US" sz="2400" dirty="0" smtClean="0">
                <a:solidFill>
                  <a:schemeClr val="accent2"/>
                </a:solidFill>
              </a:rPr>
              <a:t>SpyglassLanding.com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26031" y="5460740"/>
            <a:ext cx="7707086" cy="92333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Annual Meeting of the Association will be held in September 2017. The schedule will be posted on the website. </a:t>
            </a:r>
          </a:p>
          <a:p>
            <a:pPr algn="ctr"/>
            <a:r>
              <a:rPr lang="en-US" dirty="0" smtClean="0"/>
              <a:t> Meeting minutes are posted for all meetings held.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7605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Agenda &amp;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900609" cy="388077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Board </a:t>
            </a:r>
            <a:r>
              <a:rPr lang="en-US" dirty="0"/>
              <a:t>and Committee </a:t>
            </a:r>
            <a:r>
              <a:rPr lang="en-US" dirty="0" smtClean="0"/>
              <a:t>Introductions	- 5 minutes	    </a:t>
            </a:r>
            <a:endParaRPr lang="en-US" dirty="0"/>
          </a:p>
          <a:p>
            <a:r>
              <a:rPr lang="en-US" dirty="0" smtClean="0"/>
              <a:t>Financial Management Process – 5 minutes                    </a:t>
            </a:r>
          </a:p>
          <a:p>
            <a:r>
              <a:rPr lang="en-US" dirty="0" smtClean="0"/>
              <a:t>2017 Income – 5 minutes						   </a:t>
            </a:r>
          </a:p>
          <a:p>
            <a:r>
              <a:rPr lang="en-US" dirty="0" smtClean="0"/>
              <a:t>2017 Expenses - 15 minutes                                         </a:t>
            </a:r>
          </a:p>
          <a:p>
            <a:r>
              <a:rPr lang="en-US" dirty="0" smtClean="0"/>
              <a:t>Q&amp;A – up to 60 minutes</a:t>
            </a:r>
          </a:p>
          <a:p>
            <a:endParaRPr lang="en-US" dirty="0"/>
          </a:p>
          <a:p>
            <a:pPr marL="0" lvl="1" indent="0">
              <a:buNone/>
            </a:pPr>
            <a:r>
              <a:rPr lang="en-US" sz="1800" dirty="0" smtClean="0"/>
              <a:t>            All </a:t>
            </a:r>
            <a:r>
              <a:rPr lang="en-US" sz="1800" dirty="0"/>
              <a:t>Materials Presented </a:t>
            </a:r>
            <a:r>
              <a:rPr lang="en-US" sz="1800" dirty="0" smtClean="0"/>
              <a:t>are </a:t>
            </a:r>
            <a:r>
              <a:rPr lang="en-US" sz="1800" dirty="0"/>
              <a:t>posted to the Association </a:t>
            </a:r>
            <a:r>
              <a:rPr lang="en-US" sz="1800" dirty="0" smtClean="0"/>
              <a:t>Website</a:t>
            </a:r>
          </a:p>
          <a:p>
            <a:pPr marL="0" lvl="1" indent="0" algn="ctr">
              <a:buNone/>
            </a:pPr>
            <a:r>
              <a:rPr lang="en-US" sz="1800" dirty="0" smtClean="0"/>
              <a:t>Focus of the meeting is the 2017 Budget</a:t>
            </a:r>
          </a:p>
          <a:p>
            <a:pPr marL="0" lvl="1" indent="0" algn="ctr">
              <a:buNone/>
            </a:pPr>
            <a:endParaRPr lang="en-US" sz="1800" dirty="0"/>
          </a:p>
          <a:p>
            <a:pPr marL="0" lvl="1" indent="0" algn="ctr">
              <a:buNone/>
            </a:pPr>
            <a:r>
              <a:rPr lang="en-US" sz="1800" dirty="0" smtClean="0"/>
              <a:t>Please hold all questions until after the presentation – Thank You</a:t>
            </a:r>
          </a:p>
          <a:p>
            <a:pPr marL="0" lvl="1" indent="0">
              <a:buNone/>
            </a:pPr>
            <a:endParaRPr lang="en-US" sz="1800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4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       </a:t>
            </a:r>
            <a:r>
              <a:rPr lang="en-US" sz="2000" dirty="0" smtClean="0"/>
              <a:t>Current 2016/2017 Board of Directors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457200" lvl="1" indent="0" algn="ctr">
              <a:buNone/>
            </a:pPr>
            <a:r>
              <a:rPr lang="en-US" sz="1800" dirty="0" smtClean="0"/>
              <a:t>Marcia Walsh– President</a:t>
            </a:r>
          </a:p>
          <a:p>
            <a:pPr marL="457200" lvl="1" indent="0" algn="ctr">
              <a:buNone/>
            </a:pPr>
            <a:r>
              <a:rPr lang="en-US" sz="1800" dirty="0" smtClean="0"/>
              <a:t>Jack Prendergast– Vice President &amp; Treasurer</a:t>
            </a:r>
          </a:p>
          <a:p>
            <a:pPr marL="457200" lvl="1" indent="0" algn="ctr">
              <a:buNone/>
            </a:pPr>
            <a:r>
              <a:rPr lang="en-US" sz="1800" dirty="0" smtClean="0"/>
              <a:t>Tim Riordan– Vice President – Facilities &amp; Services</a:t>
            </a:r>
          </a:p>
          <a:p>
            <a:pPr marL="457200" lvl="1" indent="0" algn="ctr">
              <a:buNone/>
            </a:pPr>
            <a:r>
              <a:rPr lang="en-US" sz="1800" dirty="0" smtClean="0"/>
              <a:t>Kevin Dalton– Vice President – Facilities &amp; services</a:t>
            </a:r>
          </a:p>
          <a:p>
            <a:pPr marL="457200" lvl="1" indent="0" algn="ctr">
              <a:buNone/>
            </a:pPr>
            <a:r>
              <a:rPr lang="en-US" sz="1800" dirty="0" smtClean="0"/>
              <a:t>Warren </a:t>
            </a:r>
            <a:r>
              <a:rPr lang="en-US" sz="1800" dirty="0" err="1" smtClean="0"/>
              <a:t>Hermance</a:t>
            </a:r>
            <a:r>
              <a:rPr lang="en-US" sz="1800" dirty="0" smtClean="0"/>
              <a:t>– Vice President &amp; Clerk</a:t>
            </a:r>
          </a:p>
          <a:p>
            <a:pPr marL="457200" lvl="1" indent="0" algn="ctr">
              <a:buNone/>
            </a:pPr>
            <a:endParaRPr lang="en-US" sz="1800" dirty="0"/>
          </a:p>
          <a:p>
            <a:pPr marL="457200" lvl="1" indent="0" algn="ctr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61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42869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       </a:t>
            </a:r>
            <a:r>
              <a:rPr lang="en-US" sz="2000" dirty="0" smtClean="0"/>
              <a:t>2015 Finance Advisory Committee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457200" lvl="1" indent="0" algn="ctr">
              <a:buNone/>
            </a:pPr>
            <a:r>
              <a:rPr lang="en-US" sz="1800" dirty="0" smtClean="0"/>
              <a:t>Deb </a:t>
            </a:r>
            <a:r>
              <a:rPr lang="en-US" sz="1800" dirty="0" err="1" smtClean="0"/>
              <a:t>Springhetti</a:t>
            </a:r>
            <a:r>
              <a:rPr lang="en-US" sz="1800" dirty="0" smtClean="0"/>
              <a:t>* – Chairman</a:t>
            </a:r>
          </a:p>
          <a:p>
            <a:pPr marL="457200" lvl="1" indent="0" algn="ctr">
              <a:buNone/>
            </a:pPr>
            <a:r>
              <a:rPr lang="en-US" sz="1800" dirty="0" smtClean="0"/>
              <a:t>Fred </a:t>
            </a:r>
            <a:r>
              <a:rPr lang="en-US" sz="1800" dirty="0" err="1" smtClean="0"/>
              <a:t>Glennan</a:t>
            </a:r>
            <a:r>
              <a:rPr lang="en-US" sz="1800" dirty="0" smtClean="0"/>
              <a:t>* – Committee Member</a:t>
            </a:r>
          </a:p>
          <a:p>
            <a:pPr marL="457200" lvl="1" indent="0" algn="ctr">
              <a:buNone/>
            </a:pPr>
            <a:r>
              <a:rPr lang="en-US" sz="1800" dirty="0" smtClean="0"/>
              <a:t>Roger Ladd* – Committee Member</a:t>
            </a:r>
          </a:p>
          <a:p>
            <a:pPr marL="457200" lvl="1" indent="0" algn="ctr">
              <a:buNone/>
            </a:pPr>
            <a:r>
              <a:rPr lang="en-US" sz="1800" dirty="0" smtClean="0"/>
              <a:t>Sharon </a:t>
            </a:r>
            <a:r>
              <a:rPr lang="en-US" sz="1800" dirty="0" err="1" smtClean="0"/>
              <a:t>Hargraves</a:t>
            </a:r>
            <a:r>
              <a:rPr lang="en-US" sz="1800" dirty="0" smtClean="0"/>
              <a:t>– Committee Member</a:t>
            </a:r>
          </a:p>
          <a:p>
            <a:pPr marL="457200" lvl="1" indent="0" algn="ctr">
              <a:buNone/>
            </a:pPr>
            <a:endParaRPr lang="en-US" sz="1800" dirty="0" smtClean="0"/>
          </a:p>
          <a:p>
            <a:pPr marL="457200" lvl="1" indent="0" algn="ctr">
              <a:buNone/>
            </a:pPr>
            <a:endParaRPr lang="en-US" sz="1800" dirty="0" smtClean="0"/>
          </a:p>
          <a:p>
            <a:pPr marL="457200" lvl="1" indent="0" algn="ctr">
              <a:buNone/>
            </a:pPr>
            <a:endParaRPr lang="en-US" sz="1800" dirty="0" smtClean="0"/>
          </a:p>
          <a:p>
            <a:pPr marL="457200" lvl="1" indent="0" algn="ctr">
              <a:buNone/>
            </a:pPr>
            <a:endParaRPr lang="en-US" sz="1800" dirty="0" smtClean="0"/>
          </a:p>
          <a:p>
            <a:pPr marL="457200" lvl="1" indent="0" algn="ctr">
              <a:buNone/>
            </a:pPr>
            <a:endParaRPr lang="en-US" sz="1800" dirty="0"/>
          </a:p>
          <a:p>
            <a:pPr marL="457200" lvl="1" indent="0" algn="ctr">
              <a:buNone/>
            </a:pPr>
            <a:endParaRPr lang="en-US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349829" y="5183233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   Continuing participation in 2017                 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New 2017Members – Sharon </a:t>
            </a:r>
            <a:r>
              <a:rPr lang="en-US" sz="1400" dirty="0" err="1" smtClean="0"/>
              <a:t>Hargraves</a:t>
            </a: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50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Management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884304887"/>
              </p:ext>
            </p:extLst>
          </p:nvPr>
        </p:nvGraphicFramePr>
        <p:xfrm>
          <a:off x="979713" y="1404257"/>
          <a:ext cx="8512629" cy="4844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756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Proposed Operating Budget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541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included in an operating budget?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Revenue/Income</a:t>
            </a:r>
          </a:p>
          <a:p>
            <a:pPr lvl="1"/>
            <a:r>
              <a:rPr lang="en-US" dirty="0" smtClean="0"/>
              <a:t>Monthly Condo fees</a:t>
            </a:r>
          </a:p>
          <a:p>
            <a:pPr lvl="1"/>
            <a:r>
              <a:rPr lang="en-US" dirty="0" smtClean="0"/>
              <a:t>Interest from Reserves and Investments</a:t>
            </a:r>
          </a:p>
          <a:p>
            <a:r>
              <a:rPr lang="en-US" dirty="0" smtClean="0"/>
              <a:t>Expenses</a:t>
            </a:r>
          </a:p>
          <a:p>
            <a:pPr lvl="1"/>
            <a:r>
              <a:rPr lang="en-US" dirty="0" smtClean="0"/>
              <a:t>General/Administrative – Audit, Legal, Management Fees</a:t>
            </a:r>
          </a:p>
          <a:p>
            <a:pPr lvl="1"/>
            <a:r>
              <a:rPr lang="en-US" dirty="0" smtClean="0"/>
              <a:t>Grounds Maintenance</a:t>
            </a:r>
          </a:p>
          <a:p>
            <a:pPr lvl="1"/>
            <a:r>
              <a:rPr lang="en-US" dirty="0" smtClean="0"/>
              <a:t>WWTP</a:t>
            </a:r>
          </a:p>
          <a:p>
            <a:pPr lvl="1"/>
            <a:r>
              <a:rPr lang="en-US" dirty="0" smtClean="0"/>
              <a:t>Repairs &amp; Maintenance – Building </a:t>
            </a:r>
          </a:p>
          <a:p>
            <a:pPr lvl="1"/>
            <a:r>
              <a:rPr lang="en-US" dirty="0" smtClean="0"/>
              <a:t>Insurance – General Liability, Umbrella, D&amp;O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Board Slides - FINAL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135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Income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83647631"/>
              </p:ext>
            </p:extLst>
          </p:nvPr>
        </p:nvGraphicFramePr>
        <p:xfrm>
          <a:off x="677863" y="1640083"/>
          <a:ext cx="8596312" cy="3773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6708"/>
                <a:gridCol w="1807029"/>
                <a:gridCol w="1943497"/>
                <a:gridCol w="21490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 Actual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 Projected*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 Budget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Association Dues &amp; Interest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$441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$441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$461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Less: Reserve</a:t>
                      </a:r>
                      <a:r>
                        <a:rPr lang="en-US" sz="1600" baseline="0" dirty="0" smtClean="0"/>
                        <a:t> Contributions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Capital Reserves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-  $71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   - $71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            - $82.25</a:t>
                      </a:r>
                    </a:p>
                  </a:txBody>
                  <a:tcPr anchor="ctr"/>
                </a:tc>
              </a:tr>
              <a:tr h="43568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Reserve Study Assessment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    $9*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       $9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-0-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-0-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$379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$379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$378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 Condo 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$438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$438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$458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4915" y="5537981"/>
            <a:ext cx="849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All numbers are represented in ’00</a:t>
            </a:r>
          </a:p>
          <a:p>
            <a:pPr algn="ctr"/>
            <a:r>
              <a:rPr lang="en-US" sz="1400" dirty="0" smtClean="0"/>
              <a:t>*Special Assessment $9.1 for Reserve Study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Board Slides - FINAL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969B-77A1-144C-8F02-166A054A2C6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367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Expense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8844346"/>
              </p:ext>
            </p:extLst>
          </p:nvPr>
        </p:nvGraphicFramePr>
        <p:xfrm>
          <a:off x="677334" y="1453017"/>
          <a:ext cx="8596312" cy="4273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714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Expense</a:t>
                      </a:r>
                      <a:r>
                        <a:rPr lang="en-US" baseline="0" dirty="0" smtClean="0"/>
                        <a:t>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 Actual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Projected*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 Budget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$38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$54*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$36</a:t>
                      </a:r>
                      <a:r>
                        <a:rPr lang="en-US" baseline="0" dirty="0" smtClean="0"/>
                        <a:t>     (1%</a:t>
                      </a:r>
                      <a:r>
                        <a:rPr lang="en-US" dirty="0" smtClean="0"/>
                        <a:t>▼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WWTP </a:t>
                      </a:r>
                      <a:r>
                        <a:rPr lang="en-US" sz="1200" dirty="0" smtClean="0"/>
                        <a:t>(w/electric)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$93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en-US" baseline="0" dirty="0" smtClean="0"/>
                        <a:t>$96    (1.5%▲)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Grounds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$156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$144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$165  ( 1.5%</a:t>
                      </a:r>
                      <a:r>
                        <a:rPr lang="en-US" baseline="0" dirty="0" smtClean="0"/>
                        <a:t>▲)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Insurance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$47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$47    </a:t>
                      </a:r>
                      <a:r>
                        <a:rPr lang="en-US" baseline="0" dirty="0" smtClean="0"/>
                        <a:t>( 0%)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 Repairs &amp; Maintenance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        $32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$70**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$33    (1%</a:t>
                      </a:r>
                      <a:r>
                        <a:rPr lang="en-US" baseline="0" dirty="0" smtClean="0"/>
                        <a:t>▲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</a:tr>
              <a:tr h="4348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$369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$405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$378   </a:t>
                      </a:r>
                      <a:r>
                        <a:rPr lang="en-US" baseline="0" dirty="0" smtClean="0"/>
                        <a:t>(3%</a:t>
                      </a:r>
                      <a:r>
                        <a:rPr lang="en-US" baseline="0" dirty="0" smtClean="0"/>
                        <a:t>▲)</a:t>
                      </a:r>
                      <a:endParaRPr lang="en-US" dirty="0"/>
                    </a:p>
                  </a:txBody>
                  <a:tcPr/>
                </a:tc>
              </a:tr>
              <a:tr h="414014">
                <a:tc>
                  <a:txBody>
                    <a:bodyPr/>
                    <a:lstStyle/>
                    <a:p>
                      <a:r>
                        <a:rPr lang="en-US" dirty="0" smtClean="0"/>
                        <a:t>Net 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$  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$-10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$</a:t>
                      </a:r>
                      <a:r>
                        <a:rPr lang="en-US" baseline="0" dirty="0" smtClean="0"/>
                        <a:t>   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4455" y="6231987"/>
            <a:ext cx="7870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     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1641826" y="5987541"/>
            <a:ext cx="688361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/>
              <a:t>All </a:t>
            </a:r>
            <a:r>
              <a:rPr lang="en-US" sz="1400" dirty="0" smtClean="0"/>
              <a:t>values </a:t>
            </a:r>
            <a:r>
              <a:rPr lang="en-US" sz="1400" dirty="0"/>
              <a:t>are represented in ‘</a:t>
            </a:r>
            <a:r>
              <a:rPr lang="en-US" sz="1400" dirty="0" smtClean="0"/>
              <a:t>000s and </a:t>
            </a:r>
            <a:r>
              <a:rPr lang="en-US" sz="1400" dirty="0"/>
              <a:t>are </a:t>
            </a:r>
            <a:r>
              <a:rPr lang="en-US" sz="1400" dirty="0" smtClean="0"/>
              <a:t>annualized </a:t>
            </a:r>
            <a:r>
              <a:rPr lang="en-US" sz="1400" dirty="0"/>
              <a:t>based upon current run </a:t>
            </a:r>
            <a:r>
              <a:rPr lang="en-US" sz="1400" dirty="0" smtClean="0"/>
              <a:t>rate</a:t>
            </a:r>
          </a:p>
          <a:p>
            <a:pPr algn="ctr">
              <a:buFont typeface="Arial" charset="0"/>
              <a:buChar char="•"/>
            </a:pPr>
            <a:r>
              <a:rPr lang="en-US" sz="1400" dirty="0" smtClean="0"/>
              <a:t>9.1 Special assessment used for Reserve Study</a:t>
            </a:r>
          </a:p>
          <a:p>
            <a:pPr algn="ctr"/>
            <a:r>
              <a:rPr lang="en-US" sz="1400" dirty="0" smtClean="0"/>
              <a:t>**28.4 used from Long Term reserves for Capital Improvements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44608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558</TotalTime>
  <Words>548</Words>
  <Application>Microsoft Office PowerPoint</Application>
  <PresentationFormat>Custom</PresentationFormat>
  <Paragraphs>155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Welcome </vt:lpstr>
      <vt:lpstr>Meeting Agenda &amp; Schedule</vt:lpstr>
      <vt:lpstr>Introductions</vt:lpstr>
      <vt:lpstr>Introductions</vt:lpstr>
      <vt:lpstr>Financial Management Process</vt:lpstr>
      <vt:lpstr>2017 Proposed Operating Budget</vt:lpstr>
      <vt:lpstr>What is included in an operating budget?</vt:lpstr>
      <vt:lpstr>2016 Income Summary</vt:lpstr>
      <vt:lpstr>2016 Expense Summary</vt:lpstr>
      <vt:lpstr>Cost Variances for 2017</vt:lpstr>
      <vt:lpstr>Question &amp; Answers</vt:lpstr>
      <vt:lpstr>Thank you for attending today!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Virginia Bennett Flynn</dc:creator>
  <cp:lastModifiedBy>Marcia</cp:lastModifiedBy>
  <cp:revision>78</cp:revision>
  <dcterms:created xsi:type="dcterms:W3CDTF">2015-11-17T19:37:49Z</dcterms:created>
  <dcterms:modified xsi:type="dcterms:W3CDTF">2016-12-19T02:08:31Z</dcterms:modified>
</cp:coreProperties>
</file>