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58" r:id="rId4"/>
    <p:sldId id="260" r:id="rId5"/>
    <p:sldId id="273" r:id="rId6"/>
    <p:sldId id="261" r:id="rId7"/>
    <p:sldId id="278" r:id="rId8"/>
    <p:sldId id="262" r:id="rId9"/>
    <p:sldId id="265" r:id="rId10"/>
    <p:sldId id="279" r:id="rId11"/>
    <p:sldId id="274" r:id="rId12"/>
    <p:sldId id="263" r:id="rId13"/>
    <p:sldId id="264" r:id="rId14"/>
    <p:sldId id="280" r:id="rId15"/>
    <p:sldId id="281" r:id="rId16"/>
    <p:sldId id="266" r:id="rId17"/>
    <p:sldId id="282" r:id="rId18"/>
    <p:sldId id="283" r:id="rId19"/>
    <p:sldId id="267" r:id="rId20"/>
    <p:sldId id="284" r:id="rId21"/>
    <p:sldId id="268" r:id="rId22"/>
    <p:sldId id="269" r:id="rId23"/>
    <p:sldId id="275" r:id="rId24"/>
    <p:sldId id="270" r:id="rId25"/>
    <p:sldId id="276" r:id="rId26"/>
    <p:sldId id="271" r:id="rId27"/>
    <p:sldId id="272" r:id="rId28"/>
    <p:sldId id="285" r:id="rId29"/>
    <p:sldId id="27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snapToGrid="0">
      <p:cViewPr varScale="1">
        <p:scale>
          <a:sx n="78" d="100"/>
          <a:sy n="78" d="100"/>
        </p:scale>
        <p:origin x="4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4/27/2025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767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4/27/2025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710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4/27/2025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0264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4/27/2025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019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4/27/2025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32612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4/27/2025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9542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4/27/2025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4244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4/27/2025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8273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4/27/2025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0527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4/27/2025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9868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4/27/2025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61293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4/27/2025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52022544"/>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879EB0-5B8B-FD44-E20A-DF2CFE9A3D7E}"/>
              </a:ext>
            </a:extLst>
          </p:cNvPr>
          <p:cNvPicPr>
            <a:picLocks noChangeAspect="1"/>
          </p:cNvPicPr>
          <p:nvPr/>
        </p:nvPicPr>
        <p:blipFill>
          <a:blip r:embed="rId2"/>
          <a:stretch>
            <a:fillRect/>
          </a:stretch>
        </p:blipFill>
        <p:spPr>
          <a:xfrm>
            <a:off x="562340" y="414266"/>
            <a:ext cx="6023370" cy="6029467"/>
          </a:xfrm>
          <a:prstGeom prst="rect">
            <a:avLst/>
          </a:prstGeom>
        </p:spPr>
      </p:pic>
      <p:pic>
        <p:nvPicPr>
          <p:cNvPr id="3" name="Picture 2">
            <a:extLst>
              <a:ext uri="{FF2B5EF4-FFF2-40B4-BE49-F238E27FC236}">
                <a16:creationId xmlns:a16="http://schemas.microsoft.com/office/drawing/2014/main" id="{C1F41C6B-90A7-21F0-AFBB-0C5497CA7443}"/>
              </a:ext>
            </a:extLst>
          </p:cNvPr>
          <p:cNvPicPr>
            <a:picLocks noChangeAspect="1"/>
          </p:cNvPicPr>
          <p:nvPr/>
        </p:nvPicPr>
        <p:blipFill>
          <a:blip r:embed="rId3"/>
          <a:stretch>
            <a:fillRect/>
          </a:stretch>
        </p:blipFill>
        <p:spPr>
          <a:xfrm>
            <a:off x="7016117" y="2282851"/>
            <a:ext cx="4206605" cy="2292295"/>
          </a:xfrm>
          <a:prstGeom prst="rect">
            <a:avLst/>
          </a:prstGeom>
        </p:spPr>
      </p:pic>
    </p:spTree>
    <p:extLst>
      <p:ext uri="{BB962C8B-B14F-4D97-AF65-F5344CB8AC3E}">
        <p14:creationId xmlns:p14="http://schemas.microsoft.com/office/powerpoint/2010/main" val="2858678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331A6E6-1A67-360E-34F1-AAEB6E8124AB}"/>
              </a:ext>
            </a:extLst>
          </p:cNvPr>
          <p:cNvSpPr/>
          <p:nvPr/>
        </p:nvSpPr>
        <p:spPr>
          <a:xfrm>
            <a:off x="0" y="-2"/>
            <a:ext cx="6289591" cy="6857999"/>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1656B3C-CA71-9A89-81CE-C7900C3CBDAC}"/>
              </a:ext>
            </a:extLst>
          </p:cNvPr>
          <p:cNvSpPr txBox="1"/>
          <p:nvPr/>
        </p:nvSpPr>
        <p:spPr>
          <a:xfrm>
            <a:off x="1217142" y="939114"/>
            <a:ext cx="4003590" cy="5447645"/>
          </a:xfrm>
          <a:prstGeom prst="rect">
            <a:avLst/>
          </a:prstGeom>
          <a:noFill/>
        </p:spPr>
        <p:txBody>
          <a:bodyPr wrap="square" rtlCol="0">
            <a:spAutoFit/>
          </a:bodyPr>
          <a:lstStyle/>
          <a:p>
            <a:pPr algn="ctr"/>
            <a:r>
              <a:rPr lang="en-US" sz="2800" dirty="0">
                <a:latin typeface="Arial Nova Cond" panose="020B0506020202020204" pitchFamily="34" charset="0"/>
              </a:rPr>
              <a:t>We belong to God , our life and our death are ordered by Him; We accountable to Him for the use we make of our liberty, in things uncommanded; and if we make a right use of that liberty, we do glorify God living or dying, and are the property of the Lord, not of one another.”</a:t>
            </a:r>
          </a:p>
          <a:p>
            <a:pPr algn="ctr"/>
            <a:endParaRPr lang="en-US" sz="1200" dirty="0">
              <a:latin typeface="Arial Nova Cond" panose="020B0506020202020204" pitchFamily="34" charset="0"/>
            </a:endParaRPr>
          </a:p>
        </p:txBody>
      </p:sp>
      <p:pic>
        <p:nvPicPr>
          <p:cNvPr id="4" name="Picture 3">
            <a:extLst>
              <a:ext uri="{FF2B5EF4-FFF2-40B4-BE49-F238E27FC236}">
                <a16:creationId xmlns:a16="http://schemas.microsoft.com/office/drawing/2014/main" id="{0B1FC4CC-0BBA-56EF-57D1-37EC479B0B6A}"/>
              </a:ext>
            </a:extLst>
          </p:cNvPr>
          <p:cNvPicPr>
            <a:picLocks noChangeAspect="1"/>
          </p:cNvPicPr>
          <p:nvPr/>
        </p:nvPicPr>
        <p:blipFill>
          <a:blip r:embed="rId2"/>
          <a:stretch>
            <a:fillRect/>
          </a:stretch>
        </p:blipFill>
        <p:spPr>
          <a:xfrm>
            <a:off x="7480343" y="643450"/>
            <a:ext cx="3286125" cy="4162425"/>
          </a:xfrm>
          <a:prstGeom prst="rect">
            <a:avLst/>
          </a:prstGeom>
        </p:spPr>
      </p:pic>
      <p:sp>
        <p:nvSpPr>
          <p:cNvPr id="5" name="TextBox 4">
            <a:extLst>
              <a:ext uri="{FF2B5EF4-FFF2-40B4-BE49-F238E27FC236}">
                <a16:creationId xmlns:a16="http://schemas.microsoft.com/office/drawing/2014/main" id="{048EDC5A-BD75-BF02-F7A9-73C6C75A602C}"/>
              </a:ext>
            </a:extLst>
          </p:cNvPr>
          <p:cNvSpPr txBox="1"/>
          <p:nvPr/>
        </p:nvSpPr>
        <p:spPr>
          <a:xfrm>
            <a:off x="7480343" y="4805875"/>
            <a:ext cx="3286125" cy="1200329"/>
          </a:xfrm>
          <a:prstGeom prst="rect">
            <a:avLst/>
          </a:prstGeom>
          <a:noFill/>
        </p:spPr>
        <p:txBody>
          <a:bodyPr wrap="square" rtlCol="0">
            <a:spAutoFit/>
          </a:bodyPr>
          <a:lstStyle/>
          <a:p>
            <a:pPr algn="ctr"/>
            <a:r>
              <a:rPr lang="en-US" sz="2800" b="1" dirty="0">
                <a:latin typeface="Arial Nova Cond" panose="020B0506020202020204" pitchFamily="34" charset="0"/>
              </a:rPr>
              <a:t>William S. Plumer</a:t>
            </a:r>
          </a:p>
          <a:p>
            <a:pPr algn="ctr"/>
            <a:r>
              <a:rPr lang="en-US" sz="2000" i="1" dirty="0">
                <a:latin typeface="Arial Nova Cond" panose="020B0506020202020204" pitchFamily="34" charset="0"/>
              </a:rPr>
              <a:t>1802-1880</a:t>
            </a:r>
          </a:p>
          <a:p>
            <a:pPr algn="ctr"/>
            <a:r>
              <a:rPr lang="en-US" sz="2400" dirty="0">
                <a:latin typeface="Arial Nova Cond" panose="020B0506020202020204" pitchFamily="34" charset="0"/>
                <a:cs typeface="Times New Roman" panose="02020603050405020304" pitchFamily="18" charset="0"/>
              </a:rPr>
              <a:t>American Clergy</a:t>
            </a:r>
          </a:p>
        </p:txBody>
      </p:sp>
    </p:spTree>
    <p:extLst>
      <p:ext uri="{BB962C8B-B14F-4D97-AF65-F5344CB8AC3E}">
        <p14:creationId xmlns:p14="http://schemas.microsoft.com/office/powerpoint/2010/main" val="216509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84C546-B443-CAA4-BACE-D1BA9D5D9D2D}"/>
              </a:ext>
            </a:extLst>
          </p:cNvPr>
          <p:cNvSpPr txBox="1"/>
          <p:nvPr/>
        </p:nvSpPr>
        <p:spPr>
          <a:xfrm>
            <a:off x="716691" y="889687"/>
            <a:ext cx="10478531" cy="5139869"/>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Wrap-up by  verses:</a:t>
            </a:r>
          </a:p>
          <a:p>
            <a:endParaRPr lang="en-US" sz="2800" b="1" dirty="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2400" dirty="0">
                <a:solidFill>
                  <a:srgbClr val="FF0000"/>
                </a:solidFill>
                <a:latin typeface="Times New Roman" panose="02020603050405020304" pitchFamily="18" charset="0"/>
                <a:cs typeface="Times New Roman" panose="02020603050405020304" pitchFamily="18" charset="0"/>
              </a:rPr>
              <a:t>God accepts both the weak and the strong and commands the strong not to look down on the brother who differs from him. Divergent behaviors exist in the Body of Christ. Whether it is food or drink, sacred days, or the eating of meat, we should all do as unto the Lord and not criticize those who disagree with us, </a:t>
            </a:r>
            <a:r>
              <a:rPr lang="en-US" sz="2400" i="1" dirty="0">
                <a:solidFill>
                  <a:srgbClr val="FF0000"/>
                </a:solidFill>
                <a:latin typeface="Times New Roman" panose="02020603050405020304" pitchFamily="18" charset="0"/>
                <a:cs typeface="Times New Roman" panose="02020603050405020304" pitchFamily="18" charset="0"/>
              </a:rPr>
              <a:t>vs. 4-9.</a:t>
            </a:r>
          </a:p>
          <a:p>
            <a:endParaRPr lang="en-US" sz="2400" i="1" dirty="0">
              <a:solidFill>
                <a:srgbClr val="FF0000"/>
              </a:solidFill>
              <a:latin typeface="Times New Roman" panose="02020603050405020304" pitchFamily="18" charset="0"/>
              <a:cs typeface="Times New Roman" panose="02020603050405020304" pitchFamily="18" charset="0"/>
            </a:endParaRPr>
          </a:p>
          <a:p>
            <a:r>
              <a:rPr lang="en-US" sz="2800" b="1" dirty="0">
                <a:solidFill>
                  <a:srgbClr val="FF0000"/>
                </a:solidFill>
                <a:latin typeface="Times New Roman" panose="02020603050405020304" pitchFamily="18" charset="0"/>
                <a:cs typeface="Times New Roman" panose="02020603050405020304" pitchFamily="18" charset="0"/>
              </a:rPr>
              <a:t>Study question:</a:t>
            </a:r>
          </a:p>
          <a:p>
            <a:endParaRPr lang="en-US" sz="2800" b="1"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What does Paul mean when he talks about the strong and the weak believer?</a:t>
            </a:r>
          </a:p>
          <a:p>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According to Paul, Judging a fellow believer is wrong. Why?</a:t>
            </a:r>
          </a:p>
        </p:txBody>
      </p:sp>
    </p:spTree>
    <p:extLst>
      <p:ext uri="{BB962C8B-B14F-4D97-AF65-F5344CB8AC3E}">
        <p14:creationId xmlns:p14="http://schemas.microsoft.com/office/powerpoint/2010/main" val="2076052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82CB5F-E3E6-FC7E-D704-0378E60ECEA4}"/>
              </a:ext>
            </a:extLst>
          </p:cNvPr>
          <p:cNvSpPr txBox="1"/>
          <p:nvPr/>
        </p:nvSpPr>
        <p:spPr>
          <a:xfrm>
            <a:off x="6845643" y="267893"/>
            <a:ext cx="4954029" cy="3046988"/>
          </a:xfrm>
          <a:prstGeom prst="rect">
            <a:avLst/>
          </a:prstGeom>
          <a:solidFill>
            <a:schemeClr val="accent3">
              <a:lumMod val="20000"/>
              <a:lumOff val="8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For to this end Christ died and rose and lived again, that He might be Lord of both the dead and the living. </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But why do you judge your brother? Or why do you show contempt for your brother? For we shall all stand before the judgment seat of Christ. </a:t>
            </a:r>
          </a:p>
          <a:p>
            <a:endParaRPr lang="en-US" sz="12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8626F7B-0DEF-1612-C5DF-27F5D53FB086}"/>
              </a:ext>
            </a:extLst>
          </p:cNvPr>
          <p:cNvSpPr/>
          <p:nvPr/>
        </p:nvSpPr>
        <p:spPr>
          <a:xfrm>
            <a:off x="392328" y="5864909"/>
            <a:ext cx="4333238" cy="707886"/>
          </a:xfrm>
          <a:prstGeom prst="rect">
            <a:avLst/>
          </a:prstGeom>
          <a:solidFill>
            <a:srgbClr val="FFC000"/>
          </a:solid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Who you to judge?</a:t>
            </a:r>
          </a:p>
        </p:txBody>
      </p:sp>
      <p:sp>
        <p:nvSpPr>
          <p:cNvPr id="8" name="TextBox 7">
            <a:extLst>
              <a:ext uri="{FF2B5EF4-FFF2-40B4-BE49-F238E27FC236}">
                <a16:creationId xmlns:a16="http://schemas.microsoft.com/office/drawing/2014/main" id="{C635B03C-03DF-3EA3-3881-B4AA27AD1686}"/>
              </a:ext>
            </a:extLst>
          </p:cNvPr>
          <p:cNvSpPr txBox="1"/>
          <p:nvPr/>
        </p:nvSpPr>
        <p:spPr>
          <a:xfrm>
            <a:off x="392328" y="285205"/>
            <a:ext cx="6098058" cy="341632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9 Háálá daneeznánígíí índa dahinánígíí éí Bóhólníihii hwee bóhólníih dooleeł biniyé Christ daaztsą́ áádóó hinááh </a:t>
            </a:r>
            <a:r>
              <a:rPr lang="en-US" sz="2400" dirty="0" err="1">
                <a:latin typeface="Times New Roman" panose="02020603050405020304" pitchFamily="18" charset="0"/>
                <a:cs typeface="Times New Roman" panose="02020603050405020304" pitchFamily="18" charset="0"/>
              </a:rPr>
              <a:t>násdlį́į</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10 Ha'át'íishą' biniyé nik'is baa nánít'į́? Éí doodaléi' nishą' ha'át'íí biniyé nik'is jiiníłá? Háálá t'áá áníiltso Christ bibikáá'dóó ánihwiit'aah bidááhdóó deidiidzįįłgo nihaa nídahódóot'įįł.</a:t>
            </a:r>
          </a:p>
        </p:txBody>
      </p:sp>
    </p:spTree>
    <p:extLst>
      <p:ext uri="{BB962C8B-B14F-4D97-AF65-F5344CB8AC3E}">
        <p14:creationId xmlns:p14="http://schemas.microsoft.com/office/powerpoint/2010/main" val="3598392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A19693-C366-F6E7-6D40-C1624AEA4036}"/>
              </a:ext>
            </a:extLst>
          </p:cNvPr>
          <p:cNvSpPr txBox="1"/>
          <p:nvPr/>
        </p:nvSpPr>
        <p:spPr>
          <a:xfrm>
            <a:off x="379971" y="703474"/>
            <a:ext cx="6098058" cy="323165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11 Jó, Diyin God bizaad bee ak'e'ashchíinii ání:</a:t>
            </a:r>
          </a:p>
          <a:p>
            <a:endParaRPr lang="en-US" sz="12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Ts'ídá t'áá aaníí hinishná, ní Bóhólníihii,</a:t>
            </a:r>
          </a:p>
          <a:p>
            <a:r>
              <a:rPr lang="en-US" sz="2400" i="1" dirty="0">
                <a:latin typeface="Times New Roman" panose="02020603050405020304" pitchFamily="18" charset="0"/>
                <a:cs typeface="Times New Roman" panose="02020603050405020304" pitchFamily="18" charset="0"/>
              </a:rPr>
              <a:t>t'áádóo nídí ałdó' diné t'áá ałtso shich'į' nitsidazhdidoogoh.</a:t>
            </a:r>
          </a:p>
          <a:p>
            <a:r>
              <a:rPr lang="en-US" sz="2400" i="1" dirty="0">
                <a:latin typeface="Times New Roman" panose="02020603050405020304" pitchFamily="18" charset="0"/>
                <a:cs typeface="Times New Roman" panose="02020603050405020304" pitchFamily="18" charset="0"/>
              </a:rPr>
              <a:t>T'áá ádzíłtso Diyin God jílį́, dashijiníi doo.</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12 Ákohgo t'ááłá'í niitínígo Diyin God bich'į' ádaa nidahodiilnih.</a:t>
            </a:r>
          </a:p>
        </p:txBody>
      </p:sp>
      <p:sp>
        <p:nvSpPr>
          <p:cNvPr id="7" name="TextBox 6">
            <a:extLst>
              <a:ext uri="{FF2B5EF4-FFF2-40B4-BE49-F238E27FC236}">
                <a16:creationId xmlns:a16="http://schemas.microsoft.com/office/drawing/2014/main" id="{4CBA7F16-61D9-B8B0-D711-D9549103E8ED}"/>
              </a:ext>
            </a:extLst>
          </p:cNvPr>
          <p:cNvSpPr txBox="1"/>
          <p:nvPr/>
        </p:nvSpPr>
        <p:spPr>
          <a:xfrm>
            <a:off x="6953765" y="804384"/>
            <a:ext cx="4858264" cy="3046988"/>
          </a:xfrm>
          <a:prstGeom prst="rect">
            <a:avLst/>
          </a:prstGeom>
          <a:solidFill>
            <a:schemeClr val="accent3">
              <a:lumMod val="20000"/>
              <a:lumOff val="8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For it is written:</a:t>
            </a:r>
          </a:p>
          <a:p>
            <a:endParaRPr lang="en-US" sz="12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“As I live, says the Lord,</a:t>
            </a:r>
          </a:p>
          <a:p>
            <a:r>
              <a:rPr lang="en-US" sz="2400" i="1" dirty="0">
                <a:latin typeface="Times New Roman" panose="02020603050405020304" pitchFamily="18" charset="0"/>
                <a:cs typeface="Times New Roman" panose="02020603050405020304" pitchFamily="18" charset="0"/>
              </a:rPr>
              <a:t>Every knee shall bow to Me,</a:t>
            </a:r>
          </a:p>
          <a:p>
            <a:r>
              <a:rPr lang="en-US" sz="2400" i="1" dirty="0">
                <a:latin typeface="Times New Roman" panose="02020603050405020304" pitchFamily="18" charset="0"/>
                <a:cs typeface="Times New Roman" panose="02020603050405020304" pitchFamily="18" charset="0"/>
              </a:rPr>
              <a:t>And every tongue shall confess to God.”</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So then each of us shall give account of himself to God. </a:t>
            </a:r>
          </a:p>
        </p:txBody>
      </p:sp>
    </p:spTree>
    <p:extLst>
      <p:ext uri="{BB962C8B-B14F-4D97-AF65-F5344CB8AC3E}">
        <p14:creationId xmlns:p14="http://schemas.microsoft.com/office/powerpoint/2010/main" val="539964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C215CD-DCE5-973A-6985-4B197FAB240D}"/>
              </a:ext>
            </a:extLst>
          </p:cNvPr>
          <p:cNvSpPr txBox="1"/>
          <p:nvPr/>
        </p:nvSpPr>
        <p:spPr>
          <a:xfrm>
            <a:off x="988541" y="704335"/>
            <a:ext cx="10169610" cy="5570756"/>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Tips to keep you accountable:</a:t>
            </a:r>
          </a:p>
          <a:p>
            <a:endParaRPr lang="en-US" sz="1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Place yourself under the leadership of godly leaders who will disciple you.</a:t>
            </a:r>
          </a:p>
          <a:p>
            <a:endParaRPr lang="en-US" sz="1200" dirty="0">
              <a:latin typeface="Times New Roman" panose="02020603050405020304" pitchFamily="18" charset="0"/>
              <a:cs typeface="Times New Roman" panose="02020603050405020304" pitchFamily="18" charset="0"/>
            </a:endParaRPr>
          </a:p>
          <a:p>
            <a:pPr marL="457200" indent="-457200">
              <a:buAutoNum type="arabicPeriod" startAt="2"/>
            </a:pPr>
            <a:r>
              <a:rPr lang="en-US" sz="2400" dirty="0">
                <a:latin typeface="Times New Roman" panose="02020603050405020304" pitchFamily="18" charset="0"/>
                <a:cs typeface="Times New Roman" panose="02020603050405020304" pitchFamily="18" charset="0"/>
              </a:rPr>
              <a:t>Develop a relationship with two or three people who will hold you </a:t>
            </a:r>
          </a:p>
          <a:p>
            <a:pPr marL="457200" indent="-457200">
              <a:buAutoNum type="arabicPeriod" startAt="2"/>
            </a:pPr>
            <a:r>
              <a:rPr lang="en-US" sz="2400" dirty="0">
                <a:latin typeface="Times New Roman" panose="02020603050405020304" pitchFamily="18" charset="0"/>
                <a:cs typeface="Times New Roman" panose="02020603050405020304" pitchFamily="18" charset="0"/>
              </a:rPr>
              <a:t>accountable. These are friends that walk with the Lord and keep </a:t>
            </a:r>
            <a:r>
              <a:rPr lang="en-US" sz="2400" b="1" dirty="0">
                <a:latin typeface="Times New Roman" panose="02020603050405020304" pitchFamily="18" charset="0"/>
                <a:cs typeface="Times New Roman" panose="02020603050405020304" pitchFamily="18" charset="0"/>
              </a:rPr>
              <a:t>close accounts. </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Get into the habit of Bible reading, listen to the voice of the Holy Spirit.</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4.	Pray for ways to share your faith in Christ; stay humble and real.</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5.	Develop a regular habit of worship and praise where the Word is taught.</a:t>
            </a:r>
          </a:p>
          <a:p>
            <a:endParaRPr lang="en-US" sz="1200" dirty="0">
              <a:latin typeface="Times New Roman" panose="02020603050405020304" pitchFamily="18" charset="0"/>
              <a:cs typeface="Times New Roman" panose="02020603050405020304" pitchFamily="18" charset="0"/>
            </a:endParaRPr>
          </a:p>
          <a:p>
            <a:pPr marL="457200" indent="-457200">
              <a:buAutoNum type="arabicPeriod" startAt="6"/>
            </a:pPr>
            <a:r>
              <a:rPr lang="en-US" sz="2400" dirty="0">
                <a:latin typeface="Times New Roman" panose="02020603050405020304" pitchFamily="18" charset="0"/>
                <a:cs typeface="Times New Roman" panose="02020603050405020304" pitchFamily="18" charset="0"/>
              </a:rPr>
              <a:t>As you get your footing, reach out o others and build relationships.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000" b="1" dirty="0">
                <a:latin typeface="Arial Nova Cond" panose="020B0506020202020204" pitchFamily="34" charset="0"/>
                <a:cs typeface="Times New Roman" panose="02020603050405020304" pitchFamily="18" charset="0"/>
              </a:rPr>
              <a:t>Close accounts</a:t>
            </a:r>
            <a:r>
              <a:rPr lang="en-US" sz="2000" dirty="0">
                <a:latin typeface="Arial Nova Cond" panose="020B0506020202020204" pitchFamily="34" charset="0"/>
                <a:cs typeface="Times New Roman" panose="02020603050405020304" pitchFamily="18" charset="0"/>
              </a:rPr>
              <a:t> – </a:t>
            </a:r>
            <a:r>
              <a:rPr lang="en-US" sz="2000" i="1" dirty="0">
                <a:latin typeface="Arial Nova Cond" panose="020B0506020202020204" pitchFamily="34" charset="0"/>
                <a:cs typeface="Times New Roman" panose="02020603050405020304" pitchFamily="18" charset="0"/>
              </a:rPr>
              <a:t>deal with sinful attitudes and actions quickly.</a:t>
            </a:r>
          </a:p>
        </p:txBody>
      </p:sp>
    </p:spTree>
    <p:extLst>
      <p:ext uri="{BB962C8B-B14F-4D97-AF65-F5344CB8AC3E}">
        <p14:creationId xmlns:p14="http://schemas.microsoft.com/office/powerpoint/2010/main" val="3255117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B559E7-464C-72A1-2E83-7BCFCF9742DA}"/>
              </a:ext>
            </a:extLst>
          </p:cNvPr>
          <p:cNvSpPr txBox="1"/>
          <p:nvPr/>
        </p:nvSpPr>
        <p:spPr>
          <a:xfrm>
            <a:off x="902043" y="679620"/>
            <a:ext cx="3917092" cy="1200329"/>
          </a:xfrm>
          <a:prstGeom prst="rect">
            <a:avLst/>
          </a:prstGeom>
          <a:solidFill>
            <a:schemeClr val="accent5">
              <a:lumMod val="75000"/>
            </a:schemeClr>
          </a:solidFill>
        </p:spPr>
        <p:txBody>
          <a:bodyPr wrap="square" rtlCol="0">
            <a:spAutoFit/>
          </a:bodyPr>
          <a:lstStyle/>
          <a:p>
            <a:r>
              <a:rPr lang="en-US" dirty="0">
                <a:solidFill>
                  <a:schemeClr val="bg1"/>
                </a:solidFill>
              </a:rPr>
              <a:t>“It is not the law which will demand an account from us but Christ. You see how Paul has released us from the fear of the law.”</a:t>
            </a:r>
          </a:p>
        </p:txBody>
      </p:sp>
      <p:sp>
        <p:nvSpPr>
          <p:cNvPr id="3" name="TextBox 2">
            <a:extLst>
              <a:ext uri="{FF2B5EF4-FFF2-40B4-BE49-F238E27FC236}">
                <a16:creationId xmlns:a16="http://schemas.microsoft.com/office/drawing/2014/main" id="{1E72111A-9C75-02C9-9F45-268BAC0E70A0}"/>
              </a:ext>
            </a:extLst>
          </p:cNvPr>
          <p:cNvSpPr txBox="1"/>
          <p:nvPr/>
        </p:nvSpPr>
        <p:spPr>
          <a:xfrm>
            <a:off x="6277232" y="716689"/>
            <a:ext cx="4880919" cy="2308324"/>
          </a:xfrm>
          <a:prstGeom prst="rect">
            <a:avLst/>
          </a:prstGeom>
          <a:solidFill>
            <a:schemeClr val="accent5">
              <a:lumMod val="40000"/>
              <a:lumOff val="60000"/>
            </a:schemeClr>
          </a:solidFill>
        </p:spPr>
        <p:txBody>
          <a:bodyPr wrap="square" rtlCol="0">
            <a:spAutoFit/>
          </a:bodyPr>
          <a:lstStyle/>
          <a:p>
            <a:r>
              <a:rPr lang="en-US" dirty="0"/>
              <a:t>“What a wonderful future [and present] God has for people who accepts grace It is almost too good to be true. When George MacDonald, the great Scottish preacher, was talking with his son about the glories of the future, his little boy interrupted and said, “It seems too good to be true, Daddy.” … “Nay, laddy, it is so good it must be true!”</a:t>
            </a:r>
          </a:p>
        </p:txBody>
      </p:sp>
      <p:pic>
        <p:nvPicPr>
          <p:cNvPr id="4" name="Picture 3">
            <a:extLst>
              <a:ext uri="{FF2B5EF4-FFF2-40B4-BE49-F238E27FC236}">
                <a16:creationId xmlns:a16="http://schemas.microsoft.com/office/drawing/2014/main" id="{6EE50E64-6DFD-00CF-0266-56219575FB4C}"/>
              </a:ext>
            </a:extLst>
          </p:cNvPr>
          <p:cNvPicPr>
            <a:picLocks noChangeAspect="1"/>
          </p:cNvPicPr>
          <p:nvPr/>
        </p:nvPicPr>
        <p:blipFill>
          <a:blip r:embed="rId2"/>
          <a:stretch>
            <a:fillRect/>
          </a:stretch>
        </p:blipFill>
        <p:spPr>
          <a:xfrm>
            <a:off x="902043" y="2291148"/>
            <a:ext cx="3917092" cy="2510956"/>
          </a:xfrm>
          <a:prstGeom prst="rect">
            <a:avLst/>
          </a:prstGeom>
        </p:spPr>
      </p:pic>
      <p:sp>
        <p:nvSpPr>
          <p:cNvPr id="5" name="TextBox 4">
            <a:extLst>
              <a:ext uri="{FF2B5EF4-FFF2-40B4-BE49-F238E27FC236}">
                <a16:creationId xmlns:a16="http://schemas.microsoft.com/office/drawing/2014/main" id="{6EF333DC-13FF-1E26-D033-0F2D26EBA843}"/>
              </a:ext>
            </a:extLst>
          </p:cNvPr>
          <p:cNvSpPr txBox="1"/>
          <p:nvPr/>
        </p:nvSpPr>
        <p:spPr>
          <a:xfrm>
            <a:off x="902043" y="5053914"/>
            <a:ext cx="3917092" cy="1200329"/>
          </a:xfrm>
          <a:prstGeom prst="rect">
            <a:avLst/>
          </a:prstGeom>
          <a:noFill/>
        </p:spPr>
        <p:txBody>
          <a:bodyPr wrap="square" rtlCol="0">
            <a:spAutoFit/>
          </a:bodyPr>
          <a:lstStyle/>
          <a:p>
            <a:pPr algn="ctr"/>
            <a:r>
              <a:rPr lang="en-US" sz="2800" b="1" dirty="0">
                <a:latin typeface="Arial Nova Cond" panose="020B0506020202020204" pitchFamily="34" charset="0"/>
              </a:rPr>
              <a:t>John Chrysostom</a:t>
            </a:r>
          </a:p>
          <a:p>
            <a:pPr algn="ctr"/>
            <a:r>
              <a:rPr lang="en-US" sz="2000" i="1" dirty="0">
                <a:latin typeface="Arial Nova Cond" panose="020B0506020202020204" pitchFamily="34" charset="0"/>
              </a:rPr>
              <a:t>347 AD - 407 AD</a:t>
            </a:r>
          </a:p>
          <a:p>
            <a:pPr algn="ctr"/>
            <a:r>
              <a:rPr lang="en-US" sz="2400" dirty="0">
                <a:latin typeface="Arial Nova Cond" panose="020B0506020202020204" pitchFamily="34" charset="0"/>
              </a:rPr>
              <a:t>Archbishop of Constantinople</a:t>
            </a:r>
          </a:p>
        </p:txBody>
      </p:sp>
      <p:sp>
        <p:nvSpPr>
          <p:cNvPr id="7" name="Rectangle: Rounded Corners 6">
            <a:extLst>
              <a:ext uri="{FF2B5EF4-FFF2-40B4-BE49-F238E27FC236}">
                <a16:creationId xmlns:a16="http://schemas.microsoft.com/office/drawing/2014/main" id="{2E5E3C00-27EB-47E8-3A36-E46267E40F25}"/>
              </a:ext>
            </a:extLst>
          </p:cNvPr>
          <p:cNvSpPr/>
          <p:nvPr/>
        </p:nvSpPr>
        <p:spPr>
          <a:xfrm>
            <a:off x="6277232" y="3707132"/>
            <a:ext cx="4880919" cy="2409570"/>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61CB2E1-42E5-51E7-23A7-BAF4095D26DA}"/>
              </a:ext>
            </a:extLst>
          </p:cNvPr>
          <p:cNvPicPr>
            <a:picLocks noChangeAspect="1"/>
          </p:cNvPicPr>
          <p:nvPr/>
        </p:nvPicPr>
        <p:blipFill>
          <a:blip r:embed="rId3"/>
          <a:stretch>
            <a:fillRect/>
          </a:stretch>
        </p:blipFill>
        <p:spPr>
          <a:xfrm>
            <a:off x="8952729" y="3964975"/>
            <a:ext cx="1929197" cy="1929197"/>
          </a:xfrm>
          <a:prstGeom prst="rect">
            <a:avLst/>
          </a:prstGeom>
        </p:spPr>
      </p:pic>
      <p:sp>
        <p:nvSpPr>
          <p:cNvPr id="9" name="TextBox 8">
            <a:extLst>
              <a:ext uri="{FF2B5EF4-FFF2-40B4-BE49-F238E27FC236}">
                <a16:creationId xmlns:a16="http://schemas.microsoft.com/office/drawing/2014/main" id="{19A0BD50-05E0-5911-B4F1-E1E1AA5803FA}"/>
              </a:ext>
            </a:extLst>
          </p:cNvPr>
          <p:cNvSpPr txBox="1"/>
          <p:nvPr/>
        </p:nvSpPr>
        <p:spPr>
          <a:xfrm>
            <a:off x="6733401" y="3979120"/>
            <a:ext cx="1905001" cy="954107"/>
          </a:xfrm>
          <a:prstGeom prst="rect">
            <a:avLst/>
          </a:prstGeom>
          <a:noFill/>
        </p:spPr>
        <p:txBody>
          <a:bodyPr wrap="square" rtlCol="0">
            <a:spAutoFit/>
          </a:bodyPr>
          <a:lstStyle/>
          <a:p>
            <a:r>
              <a:rPr lang="en-US" sz="2800" dirty="0">
                <a:solidFill>
                  <a:schemeClr val="bg2"/>
                </a:solidFill>
                <a:latin typeface="Cooper Black" panose="0208090404030B020404" pitchFamily="18" charset="0"/>
              </a:rPr>
              <a:t>Chuck</a:t>
            </a:r>
          </a:p>
          <a:p>
            <a:r>
              <a:rPr lang="en-US" sz="2800" dirty="0">
                <a:solidFill>
                  <a:schemeClr val="bg2"/>
                </a:solidFill>
                <a:latin typeface="Cooper Black" panose="0208090404030B020404" pitchFamily="18" charset="0"/>
              </a:rPr>
              <a:t>Swindoll</a:t>
            </a:r>
          </a:p>
        </p:txBody>
      </p:sp>
      <p:sp>
        <p:nvSpPr>
          <p:cNvPr id="10" name="TextBox 9">
            <a:extLst>
              <a:ext uri="{FF2B5EF4-FFF2-40B4-BE49-F238E27FC236}">
                <a16:creationId xmlns:a16="http://schemas.microsoft.com/office/drawing/2014/main" id="{D1C727A4-2C54-BBC2-645E-D00B4AA0A3B4}"/>
              </a:ext>
            </a:extLst>
          </p:cNvPr>
          <p:cNvSpPr txBox="1"/>
          <p:nvPr/>
        </p:nvSpPr>
        <p:spPr>
          <a:xfrm>
            <a:off x="6733401" y="4929573"/>
            <a:ext cx="1556951" cy="923330"/>
          </a:xfrm>
          <a:prstGeom prst="rect">
            <a:avLst/>
          </a:prstGeom>
          <a:noFill/>
        </p:spPr>
        <p:txBody>
          <a:bodyPr wrap="square" rtlCol="0">
            <a:spAutoFit/>
          </a:bodyPr>
          <a:lstStyle/>
          <a:p>
            <a:r>
              <a:rPr lang="en-US" dirty="0">
                <a:solidFill>
                  <a:schemeClr val="accent3">
                    <a:lumMod val="20000"/>
                    <a:lumOff val="80000"/>
                  </a:schemeClr>
                </a:solidFill>
              </a:rPr>
              <a:t>American Evangelical</a:t>
            </a:r>
          </a:p>
          <a:p>
            <a:r>
              <a:rPr lang="en-US" dirty="0">
                <a:solidFill>
                  <a:schemeClr val="accent3">
                    <a:lumMod val="20000"/>
                    <a:lumOff val="80000"/>
                  </a:schemeClr>
                </a:solidFill>
              </a:rPr>
              <a:t>Pastor</a:t>
            </a:r>
          </a:p>
        </p:txBody>
      </p:sp>
    </p:spTree>
    <p:extLst>
      <p:ext uri="{BB962C8B-B14F-4D97-AF65-F5344CB8AC3E}">
        <p14:creationId xmlns:p14="http://schemas.microsoft.com/office/powerpoint/2010/main" val="876355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A1B95C-5B5C-056F-272D-2FF26BB87C5C}"/>
              </a:ext>
            </a:extLst>
          </p:cNvPr>
          <p:cNvSpPr txBox="1"/>
          <p:nvPr/>
        </p:nvSpPr>
        <p:spPr>
          <a:xfrm>
            <a:off x="404684" y="421325"/>
            <a:ext cx="6098058" cy="3785652"/>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Nik'is t'áadoo naníłtł’aí</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13 Éí bąą haa'íshą' doo ahaa nínáádeiit'į́į da doo, nidi nihik'isóó ła' yik'ee bąąhági ádooníiłii, doodaii' bidínóołtł'ahii t'áadoo bidáahjį' adahoh'níłí dooleełjí bee hasht'e'nitsídadoohkos. </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14 Bóhólníihii Jesus binahjį' doo shił naaki nilį́į́góó díí shił bééhoozin, t'áá ałtso yá'ádaat'éeh nidi doo yá'ádaat'éeh da jinízinígíí éí t'áá ádííghahígo doo hoł yá'át'éeh da. </a:t>
            </a:r>
          </a:p>
        </p:txBody>
      </p:sp>
      <p:sp>
        <p:nvSpPr>
          <p:cNvPr id="5" name="TextBox 4">
            <a:extLst>
              <a:ext uri="{FF2B5EF4-FFF2-40B4-BE49-F238E27FC236}">
                <a16:creationId xmlns:a16="http://schemas.microsoft.com/office/drawing/2014/main" id="{ED7E93F4-C639-FA0D-9C3C-F1798A2CD644}"/>
              </a:ext>
            </a:extLst>
          </p:cNvPr>
          <p:cNvSpPr txBox="1"/>
          <p:nvPr/>
        </p:nvSpPr>
        <p:spPr>
          <a:xfrm>
            <a:off x="7253416" y="421325"/>
            <a:ext cx="4533900" cy="4154984"/>
          </a:xfrm>
          <a:prstGeom prst="rect">
            <a:avLst/>
          </a:prstGeom>
          <a:solidFill>
            <a:schemeClr val="accent3">
              <a:lumMod val="20000"/>
              <a:lumOff val="8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Therefore let us not judge one another anymore, but rather resolve this, not to put a stumbling block or a cause to fall in our brother’s way.</a:t>
            </a:r>
          </a:p>
          <a:p>
            <a:endParaRPr lang="en-US" sz="12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The Law of Love</a:t>
            </a:r>
          </a:p>
          <a:p>
            <a:endParaRPr lang="en-US" sz="12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 know and am convinced by the Lord Jesus that there is nothing unclean of itself; but to him who considers anything to be unclean, to him it is unclean. </a:t>
            </a:r>
          </a:p>
        </p:txBody>
      </p:sp>
      <p:sp>
        <p:nvSpPr>
          <p:cNvPr id="6" name="Rectangle 5">
            <a:extLst>
              <a:ext uri="{FF2B5EF4-FFF2-40B4-BE49-F238E27FC236}">
                <a16:creationId xmlns:a16="http://schemas.microsoft.com/office/drawing/2014/main" id="{B796B96E-E17E-BA0F-C867-6A9DD47CC855}"/>
              </a:ext>
            </a:extLst>
          </p:cNvPr>
          <p:cNvSpPr/>
          <p:nvPr/>
        </p:nvSpPr>
        <p:spPr>
          <a:xfrm>
            <a:off x="419114" y="5636395"/>
            <a:ext cx="4987264" cy="707886"/>
          </a:xfrm>
          <a:prstGeom prst="rect">
            <a:avLst/>
          </a:prstGeom>
          <a:solidFill>
            <a:srgbClr val="FFC000"/>
          </a:solid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You are what you eat.</a:t>
            </a:r>
          </a:p>
        </p:txBody>
      </p:sp>
    </p:spTree>
    <p:extLst>
      <p:ext uri="{BB962C8B-B14F-4D97-AF65-F5344CB8AC3E}">
        <p14:creationId xmlns:p14="http://schemas.microsoft.com/office/powerpoint/2010/main" val="1905415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C5EA1F-8808-EBB6-8387-65CD62705851}"/>
              </a:ext>
            </a:extLst>
          </p:cNvPr>
          <p:cNvSpPr txBox="1"/>
          <p:nvPr/>
        </p:nvSpPr>
        <p:spPr>
          <a:xfrm>
            <a:off x="457200" y="1730693"/>
            <a:ext cx="5770605" cy="2800767"/>
          </a:xfrm>
          <a:prstGeom prst="rect">
            <a:avLst/>
          </a:prstGeom>
          <a:solidFill>
            <a:schemeClr val="accent5">
              <a:lumMod val="40000"/>
              <a:lumOff val="60000"/>
            </a:schemeClr>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Paul is determined to bring this clash between believers to a godly conclusion. There are two issues to confront:</a:t>
            </a:r>
          </a:p>
          <a:p>
            <a:endParaRPr lang="en-US" sz="1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b="1" dirty="0">
                <a:latin typeface="Times New Roman" panose="02020603050405020304" pitchFamily="18" charset="0"/>
                <a:cs typeface="Times New Roman" panose="02020603050405020304" pitchFamily="18" charset="0"/>
              </a:rPr>
              <a:t>They disagreed about what to eat.</a:t>
            </a:r>
          </a:p>
          <a:p>
            <a:endParaRPr lang="en-US" sz="1200" dirty="0">
              <a:latin typeface="Times New Roman" panose="02020603050405020304" pitchFamily="18" charset="0"/>
              <a:cs typeface="Times New Roman" panose="02020603050405020304" pitchFamily="18" charset="0"/>
            </a:endParaRPr>
          </a:p>
          <a:p>
            <a:pPr marL="457200" indent="-457200">
              <a:buAutoNum type="arabicPeriod" startAt="2"/>
            </a:pPr>
            <a:r>
              <a:rPr lang="en-US" sz="2000" b="1" dirty="0">
                <a:latin typeface="Times New Roman" panose="02020603050405020304" pitchFamily="18" charset="0"/>
                <a:cs typeface="Times New Roman" panose="02020603050405020304" pitchFamily="18" charset="0"/>
              </a:rPr>
              <a:t>They were passing judgment on one another.</a:t>
            </a:r>
          </a:p>
          <a:p>
            <a:endParaRPr lang="en-US" sz="12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Paul reasons with his readers. He exhorts them to think of each other,</a:t>
            </a:r>
          </a:p>
        </p:txBody>
      </p:sp>
      <p:sp>
        <p:nvSpPr>
          <p:cNvPr id="4" name="TextBox 3">
            <a:extLst>
              <a:ext uri="{FF2B5EF4-FFF2-40B4-BE49-F238E27FC236}">
                <a16:creationId xmlns:a16="http://schemas.microsoft.com/office/drawing/2014/main" id="{19BD5FD3-1A1A-D788-F513-7081214F7997}"/>
              </a:ext>
            </a:extLst>
          </p:cNvPr>
          <p:cNvSpPr txBox="1"/>
          <p:nvPr/>
        </p:nvSpPr>
        <p:spPr>
          <a:xfrm>
            <a:off x="6227805" y="1730693"/>
            <a:ext cx="5506995" cy="4339650"/>
          </a:xfrm>
          <a:prstGeom prst="rect">
            <a:avLst/>
          </a:prstGeom>
          <a:solidFill>
            <a:schemeClr val="accent6">
              <a:lumMod val="60000"/>
              <a:lumOff val="40000"/>
            </a:schemeClr>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Paul was able to see the Roman’s situation from at least three different angles.</a:t>
            </a:r>
          </a:p>
          <a:p>
            <a:endParaRPr lang="en-US" sz="1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b="1" dirty="0">
                <a:latin typeface="Times New Roman" panose="02020603050405020304" pitchFamily="18" charset="0"/>
                <a:cs typeface="Times New Roman" panose="02020603050405020304" pitchFamily="18" charset="0"/>
              </a:rPr>
              <a:t>He saw the difficulty the Jews were going through because he was a Jew himself and had for most of his life lived by the laws of the Old Covenant.</a:t>
            </a:r>
          </a:p>
          <a:p>
            <a:endParaRPr lang="en-US" sz="12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2.	He saw the Gentiles’ temptation to look 	down on the Jews because he shared their 	belief that no food was unclean.</a:t>
            </a:r>
          </a:p>
          <a:p>
            <a:endParaRPr lang="en-US" sz="1200" b="1" dirty="0">
              <a:latin typeface="Times New Roman" panose="02020603050405020304" pitchFamily="18" charset="0"/>
              <a:cs typeface="Times New Roman" panose="02020603050405020304" pitchFamily="18" charset="0"/>
            </a:endParaRPr>
          </a:p>
          <a:p>
            <a:pPr marL="457200" indent="-457200">
              <a:buAutoNum type="arabicPeriod" startAt="3"/>
            </a:pPr>
            <a:r>
              <a:rPr lang="en-US" sz="2000" b="1" dirty="0">
                <a:latin typeface="Times New Roman" panose="02020603050405020304" pitchFamily="18" charset="0"/>
                <a:cs typeface="Times New Roman" panose="02020603050405020304" pitchFamily="18" charset="0"/>
              </a:rPr>
              <a:t>He saw the situation from a Christ-like perspective because Paul’s first loyalty was to God and God’s kingdom. </a:t>
            </a:r>
          </a:p>
        </p:txBody>
      </p:sp>
      <p:sp>
        <p:nvSpPr>
          <p:cNvPr id="5" name="Rectangle 4">
            <a:extLst>
              <a:ext uri="{FF2B5EF4-FFF2-40B4-BE49-F238E27FC236}">
                <a16:creationId xmlns:a16="http://schemas.microsoft.com/office/drawing/2014/main" id="{8D8A48F5-E1A8-7A24-221C-4C9813C32795}"/>
              </a:ext>
            </a:extLst>
          </p:cNvPr>
          <p:cNvSpPr/>
          <p:nvPr/>
        </p:nvSpPr>
        <p:spPr>
          <a:xfrm>
            <a:off x="1669147" y="545411"/>
            <a:ext cx="8853706"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Paul Roots for Reconciliation</a:t>
            </a:r>
          </a:p>
        </p:txBody>
      </p:sp>
    </p:spTree>
    <p:extLst>
      <p:ext uri="{BB962C8B-B14F-4D97-AF65-F5344CB8AC3E}">
        <p14:creationId xmlns:p14="http://schemas.microsoft.com/office/powerpoint/2010/main" val="663029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6440C-7C9F-AD70-A0D7-E58EE8D4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AEE3C96-47DD-A2DF-8FE3-816BD71A2512}"/>
              </a:ext>
            </a:extLst>
          </p:cNvPr>
          <p:cNvPicPr>
            <a:picLocks noChangeAspect="1"/>
          </p:cNvPicPr>
          <p:nvPr/>
        </p:nvPicPr>
        <p:blipFill>
          <a:blip r:embed="rId2"/>
          <a:srcRect l="24875" r="22874" b="-1"/>
          <a:stretch/>
        </p:blipFill>
        <p:spPr>
          <a:xfrm>
            <a:off x="328612" y="412049"/>
            <a:ext cx="6033902" cy="6033902"/>
          </a:xfrm>
          <a:custGeom>
            <a:avLst/>
            <a:gdLst/>
            <a:ahLst/>
            <a:cxnLst/>
            <a:rect l="l" t="t" r="r" b="b"/>
            <a:pathLst>
              <a:path w="6033902" h="6033902">
                <a:moveTo>
                  <a:pt x="3016951" y="0"/>
                </a:moveTo>
                <a:cubicBezTo>
                  <a:pt x="4683167" y="0"/>
                  <a:pt x="6033902" y="1350735"/>
                  <a:pt x="6033902" y="3016951"/>
                </a:cubicBezTo>
                <a:cubicBezTo>
                  <a:pt x="6033902" y="4683167"/>
                  <a:pt x="4683167" y="6033902"/>
                  <a:pt x="3016951" y="6033902"/>
                </a:cubicBezTo>
                <a:cubicBezTo>
                  <a:pt x="1350735" y="6033902"/>
                  <a:pt x="0" y="4683167"/>
                  <a:pt x="0" y="3016951"/>
                </a:cubicBezTo>
                <a:cubicBezTo>
                  <a:pt x="0" y="1350735"/>
                  <a:pt x="1350735" y="0"/>
                  <a:pt x="3016951" y="0"/>
                </a:cubicBezTo>
                <a:close/>
              </a:path>
            </a:pathLst>
          </a:custGeom>
        </p:spPr>
      </p:pic>
      <p:sp>
        <p:nvSpPr>
          <p:cNvPr id="3" name="TextBox 2">
            <a:extLst>
              <a:ext uri="{FF2B5EF4-FFF2-40B4-BE49-F238E27FC236}">
                <a16:creationId xmlns:a16="http://schemas.microsoft.com/office/drawing/2014/main" id="{C69B22F2-1CAD-EF66-C411-EBCE7DDB3E36}"/>
              </a:ext>
            </a:extLst>
          </p:cNvPr>
          <p:cNvSpPr txBox="1"/>
          <p:nvPr/>
        </p:nvSpPr>
        <p:spPr>
          <a:xfrm>
            <a:off x="6691126" y="476053"/>
            <a:ext cx="4850085" cy="5755422"/>
          </a:xfrm>
          <a:prstGeom prst="rect">
            <a:avLst/>
          </a:prstGeom>
          <a:noFill/>
          <a:ln w="76200">
            <a:solidFill>
              <a:srgbClr val="002060"/>
            </a:solidFill>
          </a:ln>
        </p:spPr>
        <p:txBody>
          <a:bodyPr wrap="square" rtlCol="0">
            <a:spAutoFit/>
          </a:bodyPr>
          <a:lstStyle/>
          <a:p>
            <a:r>
              <a:rPr lang="en-US" sz="2400" dirty="0">
                <a:latin typeface="Arial Nova Cond" panose="020B0506020202020204" pitchFamily="34" charset="0"/>
              </a:rPr>
              <a:t>“The weak hold false beliefs about things like food and special days that they would use as criteria for not accepting others in the community who act more in line with the boldness and freedom of Jesus’ faithfulness. </a:t>
            </a:r>
          </a:p>
          <a:p>
            <a:endParaRPr lang="en-US" sz="1200" dirty="0">
              <a:latin typeface="Arial Nova Cond" panose="020B0506020202020204" pitchFamily="34" charset="0"/>
            </a:endParaRPr>
          </a:p>
          <a:p>
            <a:r>
              <a:rPr lang="en-US" sz="2400" dirty="0">
                <a:latin typeface="Arial Nova Cond" panose="020B0506020202020204" pitchFamily="34" charset="0"/>
              </a:rPr>
              <a:t>The strong are inclined to accept the weak only in order to attack their superstitious beliefs with rational arguments, acting like philosophers subjecting the foolish to therapy of the passions of reasons.”   </a:t>
            </a:r>
          </a:p>
          <a:p>
            <a:r>
              <a:rPr lang="en-US" sz="2400" dirty="0">
                <a:latin typeface="Arial Nova Cond" panose="020B0506020202020204" pitchFamily="34" charset="0"/>
              </a:rPr>
              <a:t>        – </a:t>
            </a:r>
            <a:r>
              <a:rPr lang="en-US" sz="2400" b="1" dirty="0">
                <a:latin typeface="Arial Nova Cond" panose="020B0506020202020204" pitchFamily="34" charset="0"/>
              </a:rPr>
              <a:t>Stanley K. Stowers</a:t>
            </a:r>
            <a:r>
              <a:rPr lang="en-US" sz="2400" dirty="0">
                <a:latin typeface="Arial Nova Cond" panose="020B0506020202020204" pitchFamily="34" charset="0"/>
              </a:rPr>
              <a:t>,</a:t>
            </a:r>
          </a:p>
          <a:p>
            <a:r>
              <a:rPr lang="en-US" sz="2000" i="1" dirty="0">
                <a:latin typeface="Arial Nova Cond" panose="020B0506020202020204" pitchFamily="34" charset="0"/>
              </a:rPr>
              <a:t> Professor Emeritus of Religious Studies</a:t>
            </a:r>
          </a:p>
        </p:txBody>
      </p:sp>
    </p:spTree>
    <p:extLst>
      <p:ext uri="{BB962C8B-B14F-4D97-AF65-F5344CB8AC3E}">
        <p14:creationId xmlns:p14="http://schemas.microsoft.com/office/powerpoint/2010/main" val="735227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0FD54E-F9FC-1A66-8565-D30320B1A57B}"/>
              </a:ext>
            </a:extLst>
          </p:cNvPr>
          <p:cNvSpPr txBox="1"/>
          <p:nvPr/>
        </p:nvSpPr>
        <p:spPr>
          <a:xfrm>
            <a:off x="367614" y="668978"/>
            <a:ext cx="6098058" cy="156966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15 Yíníyą́'</a:t>
            </a:r>
            <a:r>
              <a:rPr lang="en-US" sz="2400" dirty="0" err="1">
                <a:latin typeface="Times New Roman" panose="02020603050405020304" pitchFamily="18" charset="0"/>
                <a:cs typeface="Times New Roman" panose="02020603050405020304" pitchFamily="18" charset="0"/>
              </a:rPr>
              <a:t>ígíí</a:t>
            </a:r>
            <a:r>
              <a:rPr lang="en-US" sz="2400" dirty="0">
                <a:latin typeface="Times New Roman" panose="02020603050405020304" pitchFamily="18" charset="0"/>
                <a:cs typeface="Times New Roman" panose="02020603050405020304" pitchFamily="18" charset="0"/>
              </a:rPr>
              <a:t> nik'isóó ła' bee bąąh nahwííníłkaadgo t'áadoo bahat'aadí doo ayóó'ííní'níi da sínílį́į́'. Yíníyą́'</a:t>
            </a:r>
            <a:r>
              <a:rPr lang="en-US" sz="2400" dirty="0" err="1">
                <a:latin typeface="Times New Roman" panose="02020603050405020304" pitchFamily="18" charset="0"/>
                <a:cs typeface="Times New Roman" panose="02020603050405020304" pitchFamily="18" charset="0"/>
              </a:rPr>
              <a:t>ígíí</a:t>
            </a:r>
            <a:r>
              <a:rPr lang="en-US" sz="2400" dirty="0">
                <a:latin typeface="Times New Roman" panose="02020603050405020304" pitchFamily="18" charset="0"/>
                <a:cs typeface="Times New Roman" panose="02020603050405020304" pitchFamily="18" charset="0"/>
              </a:rPr>
              <a:t> bee Christ bá daaztsáanii ła' bee wóółchǫǫh lágo. </a:t>
            </a:r>
          </a:p>
        </p:txBody>
      </p:sp>
      <p:sp>
        <p:nvSpPr>
          <p:cNvPr id="5" name="TextBox 4">
            <a:extLst>
              <a:ext uri="{FF2B5EF4-FFF2-40B4-BE49-F238E27FC236}">
                <a16:creationId xmlns:a16="http://schemas.microsoft.com/office/drawing/2014/main" id="{ACCF7EE8-C863-351F-8C7B-CDA330185398}"/>
              </a:ext>
            </a:extLst>
          </p:cNvPr>
          <p:cNvSpPr txBox="1"/>
          <p:nvPr/>
        </p:nvSpPr>
        <p:spPr>
          <a:xfrm>
            <a:off x="6956854" y="670691"/>
            <a:ext cx="4867532" cy="1938992"/>
          </a:xfrm>
          <a:prstGeom prst="rect">
            <a:avLst/>
          </a:prstGeom>
          <a:solidFill>
            <a:schemeClr val="accent3">
              <a:lumMod val="20000"/>
              <a:lumOff val="8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Yet if your brother is grieved because of your food, you are no longer walking in love. Do not destroy with your food the one for whom Christ died. </a:t>
            </a:r>
          </a:p>
        </p:txBody>
      </p:sp>
      <p:sp>
        <p:nvSpPr>
          <p:cNvPr id="6" name="Rectangle 5">
            <a:extLst>
              <a:ext uri="{FF2B5EF4-FFF2-40B4-BE49-F238E27FC236}">
                <a16:creationId xmlns:a16="http://schemas.microsoft.com/office/drawing/2014/main" id="{ED4D088B-A5D6-09BB-EBCB-5AB52A7A2699}"/>
              </a:ext>
            </a:extLst>
          </p:cNvPr>
          <p:cNvSpPr/>
          <p:nvPr/>
        </p:nvSpPr>
        <p:spPr>
          <a:xfrm>
            <a:off x="367614" y="5835079"/>
            <a:ext cx="4405372" cy="707886"/>
          </a:xfrm>
          <a:prstGeom prst="rect">
            <a:avLst/>
          </a:prstGeom>
          <a:solidFill>
            <a:srgbClr val="FFC000"/>
          </a:solid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Food isn’t worth it.</a:t>
            </a:r>
          </a:p>
        </p:txBody>
      </p:sp>
    </p:spTree>
    <p:extLst>
      <p:ext uri="{BB962C8B-B14F-4D97-AF65-F5344CB8AC3E}">
        <p14:creationId xmlns:p14="http://schemas.microsoft.com/office/powerpoint/2010/main" val="230147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54949-39F0-4470-5DB0-2578E915E4AF}"/>
              </a:ext>
            </a:extLst>
          </p:cNvPr>
          <p:cNvSpPr txBox="1"/>
          <p:nvPr/>
        </p:nvSpPr>
        <p:spPr>
          <a:xfrm>
            <a:off x="753762" y="729049"/>
            <a:ext cx="9835979" cy="433965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Chapter 14 theme: </a:t>
            </a:r>
            <a:r>
              <a:rPr lang="en-US" sz="2400" b="1" i="1" dirty="0">
                <a:latin typeface="Times New Roman" panose="02020603050405020304" pitchFamily="18" charset="0"/>
                <a:cs typeface="Times New Roman" panose="02020603050405020304" pitchFamily="18" charset="0"/>
              </a:rPr>
              <a:t>Keeping Peace.</a:t>
            </a:r>
          </a:p>
          <a:p>
            <a:endParaRPr lang="en-US" sz="2400" b="1" i="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Chapter highlights:</a:t>
            </a:r>
          </a:p>
          <a:p>
            <a:endParaRPr lang="en-US" sz="12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Disputable matters.</a:t>
            </a:r>
          </a:p>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Live for God.</a:t>
            </a:r>
          </a:p>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Strong and weak.</a:t>
            </a:r>
          </a:p>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You are what you eat.</a:t>
            </a:r>
          </a:p>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Our first loyalty.</a:t>
            </a:r>
          </a:p>
          <a:p>
            <a:pPr marL="342900" indent="-342900">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688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5C0119-2FD3-B2E6-12E9-932AC92309A7}"/>
              </a:ext>
            </a:extLst>
          </p:cNvPr>
          <p:cNvPicPr>
            <a:picLocks noChangeAspect="1"/>
          </p:cNvPicPr>
          <p:nvPr/>
        </p:nvPicPr>
        <p:blipFill>
          <a:blip r:embed="rId2"/>
          <a:stretch>
            <a:fillRect/>
          </a:stretch>
        </p:blipFill>
        <p:spPr>
          <a:xfrm>
            <a:off x="1345085" y="582067"/>
            <a:ext cx="2497865" cy="4233669"/>
          </a:xfrm>
          <a:prstGeom prst="rect">
            <a:avLst/>
          </a:prstGeom>
        </p:spPr>
      </p:pic>
      <p:sp>
        <p:nvSpPr>
          <p:cNvPr id="3" name="TextBox 2">
            <a:extLst>
              <a:ext uri="{FF2B5EF4-FFF2-40B4-BE49-F238E27FC236}">
                <a16:creationId xmlns:a16="http://schemas.microsoft.com/office/drawing/2014/main" id="{111992EB-7BB9-10F3-5512-A25E1DE5AA89}"/>
              </a:ext>
            </a:extLst>
          </p:cNvPr>
          <p:cNvSpPr txBox="1"/>
          <p:nvPr/>
        </p:nvSpPr>
        <p:spPr>
          <a:xfrm>
            <a:off x="5535826" y="582067"/>
            <a:ext cx="5607651" cy="5693866"/>
          </a:xfrm>
          <a:prstGeom prst="rect">
            <a:avLst/>
          </a:prstGeom>
          <a:noFill/>
        </p:spPr>
        <p:txBody>
          <a:bodyPr wrap="square" rtlCol="0">
            <a:spAutoFit/>
          </a:bodyPr>
          <a:lstStyle/>
          <a:p>
            <a:r>
              <a:rPr lang="en-US" sz="2800" dirty="0">
                <a:latin typeface="Arial Nova Cond" panose="020B0506020202020204" pitchFamily="34" charset="0"/>
              </a:rPr>
              <a:t>“Love takes precedence over knowledge. If the “strong” do not care about the sensitivities of the “weak” but openly fly in the face of them, what will the results be? Will the “weak” be distressed, ruined, for example by their being led to act against their consciences” Will they be put off and made to backslide as a result of the example of the “strong” which to them is sin? If so, the overall loss is surely far, far greater than the net gain.”</a:t>
            </a:r>
          </a:p>
        </p:txBody>
      </p:sp>
      <p:sp>
        <p:nvSpPr>
          <p:cNvPr id="4" name="TextBox 3">
            <a:extLst>
              <a:ext uri="{FF2B5EF4-FFF2-40B4-BE49-F238E27FC236}">
                <a16:creationId xmlns:a16="http://schemas.microsoft.com/office/drawing/2014/main" id="{B45D5B52-0D87-CEED-C381-71D4B3C9D1C7}"/>
              </a:ext>
            </a:extLst>
          </p:cNvPr>
          <p:cNvSpPr txBox="1"/>
          <p:nvPr/>
        </p:nvSpPr>
        <p:spPr>
          <a:xfrm>
            <a:off x="1252408" y="4992129"/>
            <a:ext cx="2683218" cy="1446550"/>
          </a:xfrm>
          <a:prstGeom prst="rect">
            <a:avLst/>
          </a:prstGeom>
          <a:noFill/>
        </p:spPr>
        <p:txBody>
          <a:bodyPr wrap="square" rtlCol="0">
            <a:spAutoFit/>
          </a:bodyPr>
          <a:lstStyle/>
          <a:p>
            <a:pPr algn="ctr"/>
            <a:r>
              <a:rPr lang="en-US" sz="2800" b="1" dirty="0">
                <a:latin typeface="Arial Nova Cond" panose="020B0506020202020204" pitchFamily="34" charset="0"/>
              </a:rPr>
              <a:t>F.F. Bruce</a:t>
            </a:r>
          </a:p>
          <a:p>
            <a:pPr algn="ctr"/>
            <a:r>
              <a:rPr lang="en-US" sz="2000" i="1" dirty="0">
                <a:latin typeface="Arial Nova Cond" panose="020B0506020202020204" pitchFamily="34" charset="0"/>
              </a:rPr>
              <a:t>1910 – 1990</a:t>
            </a:r>
          </a:p>
          <a:p>
            <a:pPr algn="ctr"/>
            <a:r>
              <a:rPr lang="en-US" sz="2000" dirty="0">
                <a:latin typeface="Arial Nova Cond" panose="020B0506020202020204" pitchFamily="34" charset="0"/>
              </a:rPr>
              <a:t>Scottish Evangelical Scholar</a:t>
            </a:r>
          </a:p>
        </p:txBody>
      </p:sp>
    </p:spTree>
    <p:extLst>
      <p:ext uri="{BB962C8B-B14F-4D97-AF65-F5344CB8AC3E}">
        <p14:creationId xmlns:p14="http://schemas.microsoft.com/office/powerpoint/2010/main" val="1169759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78147-3C5E-52F3-54F2-2A2915DCB1EE}"/>
              </a:ext>
            </a:extLst>
          </p:cNvPr>
          <p:cNvSpPr txBox="1"/>
          <p:nvPr/>
        </p:nvSpPr>
        <p:spPr>
          <a:xfrm>
            <a:off x="429398" y="795121"/>
            <a:ext cx="6098058" cy="83099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16 Ha'át'íida nihił yá'át'éehgo t'áadoo nihits'ą́ą́' nichǫ́'ógo ádaahłíiłii baa yáti'í. </a:t>
            </a:r>
          </a:p>
        </p:txBody>
      </p:sp>
      <p:sp>
        <p:nvSpPr>
          <p:cNvPr id="5" name="TextBox 4">
            <a:extLst>
              <a:ext uri="{FF2B5EF4-FFF2-40B4-BE49-F238E27FC236}">
                <a16:creationId xmlns:a16="http://schemas.microsoft.com/office/drawing/2014/main" id="{0CD920C2-66F3-8DC9-4E74-553CD6FD4F19}"/>
              </a:ext>
            </a:extLst>
          </p:cNvPr>
          <p:cNvSpPr txBox="1"/>
          <p:nvPr/>
        </p:nvSpPr>
        <p:spPr>
          <a:xfrm>
            <a:off x="6858000" y="795121"/>
            <a:ext cx="4904602" cy="830997"/>
          </a:xfrm>
          <a:prstGeom prst="rect">
            <a:avLst/>
          </a:prstGeom>
          <a:solidFill>
            <a:schemeClr val="accent3">
              <a:lumMod val="20000"/>
              <a:lumOff val="8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Therefore do not let your good be spoken of as evil; </a:t>
            </a:r>
          </a:p>
        </p:txBody>
      </p:sp>
      <p:sp>
        <p:nvSpPr>
          <p:cNvPr id="6" name="Rectangle 5">
            <a:extLst>
              <a:ext uri="{FF2B5EF4-FFF2-40B4-BE49-F238E27FC236}">
                <a16:creationId xmlns:a16="http://schemas.microsoft.com/office/drawing/2014/main" id="{852F3D17-F9AC-D896-04CA-EE1B7AD1BAA1}"/>
              </a:ext>
            </a:extLst>
          </p:cNvPr>
          <p:cNvSpPr/>
          <p:nvPr/>
        </p:nvSpPr>
        <p:spPr>
          <a:xfrm>
            <a:off x="429398" y="5708936"/>
            <a:ext cx="4232249" cy="707886"/>
          </a:xfrm>
          <a:prstGeom prst="rect">
            <a:avLst/>
          </a:prstGeom>
          <a:solidFill>
            <a:srgbClr val="FFC000"/>
          </a:solid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From good to bad.</a:t>
            </a:r>
          </a:p>
        </p:txBody>
      </p:sp>
    </p:spTree>
    <p:extLst>
      <p:ext uri="{BB962C8B-B14F-4D97-AF65-F5344CB8AC3E}">
        <p14:creationId xmlns:p14="http://schemas.microsoft.com/office/powerpoint/2010/main" val="3442491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8A9A48-E2A9-0DCD-026E-C7FB4B3536A2}"/>
              </a:ext>
            </a:extLst>
          </p:cNvPr>
          <p:cNvSpPr txBox="1"/>
          <p:nvPr/>
        </p:nvSpPr>
        <p:spPr>
          <a:xfrm>
            <a:off x="417041" y="723037"/>
            <a:ext cx="6098058" cy="323165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17 T'áá ha'át'íhígíida yidáanii, doodaii' t'áá ha'át'íhígíida yidláanii éí Diyin God bee bóhólníihgo bił haz'áanii doo bídéét'i' da, nidi ts'ídá t'áá ákogi é'ét'é áádóó k'é hwiindzin índa ił hózhǫ́ Níłch'i Diyinii eidii'aahii bídéét'i’. </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18 Háálá ákót'éego Christ bá nijil'a'ii Diyin God bił yá'ájít'ééh, áádóó diné ałdó' bił t'áá ákǫ́ǫ́ ájít'é. </a:t>
            </a:r>
          </a:p>
        </p:txBody>
      </p:sp>
      <p:sp>
        <p:nvSpPr>
          <p:cNvPr id="5" name="TextBox 4">
            <a:extLst>
              <a:ext uri="{FF2B5EF4-FFF2-40B4-BE49-F238E27FC236}">
                <a16:creationId xmlns:a16="http://schemas.microsoft.com/office/drawing/2014/main" id="{90E688AE-D06D-4792-D36E-444DCC0FA0A4}"/>
              </a:ext>
            </a:extLst>
          </p:cNvPr>
          <p:cNvSpPr txBox="1"/>
          <p:nvPr/>
        </p:nvSpPr>
        <p:spPr>
          <a:xfrm>
            <a:off x="6919784" y="723037"/>
            <a:ext cx="4855175" cy="3170099"/>
          </a:xfrm>
          <a:prstGeom prst="rect">
            <a:avLst/>
          </a:prstGeom>
          <a:solidFill>
            <a:schemeClr val="accent3">
              <a:lumMod val="20000"/>
              <a:lumOff val="8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for the kingdom of God is not eating and drinking, but righteousness and peace and joy in the Holy Spirit. </a:t>
            </a:r>
          </a:p>
          <a:p>
            <a:endParaRPr lang="en-US" sz="12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he who serves Christ in [e]these things is acceptable to God and approved by men.</a:t>
            </a:r>
          </a:p>
        </p:txBody>
      </p:sp>
      <p:sp>
        <p:nvSpPr>
          <p:cNvPr id="6" name="Rectangle 5">
            <a:extLst>
              <a:ext uri="{FF2B5EF4-FFF2-40B4-BE49-F238E27FC236}">
                <a16:creationId xmlns:a16="http://schemas.microsoft.com/office/drawing/2014/main" id="{B39979B4-98D8-1623-B3D5-0FA16DCE7AA1}"/>
              </a:ext>
            </a:extLst>
          </p:cNvPr>
          <p:cNvSpPr/>
          <p:nvPr/>
        </p:nvSpPr>
        <p:spPr>
          <a:xfrm>
            <a:off x="417041" y="5648751"/>
            <a:ext cx="5006500" cy="707886"/>
          </a:xfrm>
          <a:prstGeom prst="rect">
            <a:avLst/>
          </a:prstGeom>
          <a:solidFill>
            <a:srgbClr val="FFC000"/>
          </a:solid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Keep first things first.</a:t>
            </a:r>
          </a:p>
        </p:txBody>
      </p:sp>
    </p:spTree>
    <p:extLst>
      <p:ext uri="{BB962C8B-B14F-4D97-AF65-F5344CB8AC3E}">
        <p14:creationId xmlns:p14="http://schemas.microsoft.com/office/powerpoint/2010/main" val="3113020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D56C6A-165A-C1CA-A532-B23889C802FB}"/>
              </a:ext>
            </a:extLst>
          </p:cNvPr>
          <p:cNvSpPr txBox="1"/>
          <p:nvPr/>
        </p:nvSpPr>
        <p:spPr>
          <a:xfrm>
            <a:off x="1013254" y="963827"/>
            <a:ext cx="10342605" cy="4401205"/>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Wrap-up by verses:</a:t>
            </a:r>
          </a:p>
          <a:p>
            <a:endParaRPr lang="en-US" sz="2800" b="1" dirty="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2400" dirty="0">
                <a:solidFill>
                  <a:srgbClr val="FF0000"/>
                </a:solidFill>
                <a:latin typeface="Times New Roman" panose="02020603050405020304" pitchFamily="18" charset="0"/>
                <a:cs typeface="Times New Roman" panose="02020603050405020304" pitchFamily="18" charset="0"/>
              </a:rPr>
              <a:t>The strong ought not be a stumbling block to the weak. They should not practice their freedom at the expense of another’s spiritual development, </a:t>
            </a:r>
          </a:p>
          <a:p>
            <a:r>
              <a:rPr lang="en-US" sz="2400" i="1" dirty="0">
                <a:solidFill>
                  <a:srgbClr val="FF0000"/>
                </a:solidFill>
                <a:latin typeface="Times New Roman" panose="02020603050405020304" pitchFamily="18" charset="0"/>
                <a:cs typeface="Times New Roman" panose="02020603050405020304" pitchFamily="18" charset="0"/>
              </a:rPr>
              <a:t>	vs. 10-18.</a:t>
            </a:r>
          </a:p>
          <a:p>
            <a:endParaRPr lang="en-US" sz="2400" i="1" dirty="0">
              <a:solidFill>
                <a:srgbClr val="FF0000"/>
              </a:solidFill>
              <a:latin typeface="Times New Roman" panose="02020603050405020304" pitchFamily="18" charset="0"/>
              <a:cs typeface="Times New Roman" panose="02020603050405020304" pitchFamily="18" charset="0"/>
            </a:endParaRPr>
          </a:p>
          <a:p>
            <a:r>
              <a:rPr lang="en-US" sz="2800" b="1" dirty="0">
                <a:solidFill>
                  <a:srgbClr val="FF0000"/>
                </a:solidFill>
                <a:latin typeface="Times New Roman" panose="02020603050405020304" pitchFamily="18" charset="0"/>
                <a:cs typeface="Times New Roman" panose="02020603050405020304" pitchFamily="18" charset="0"/>
              </a:rPr>
              <a:t>Study question:</a:t>
            </a:r>
          </a:p>
          <a:p>
            <a:endParaRPr lang="en-US" sz="2800" b="1"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How might some believers be stumbling blocks to other believers?</a:t>
            </a:r>
          </a:p>
          <a:p>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What does Paul mean when he says, “Do not let your good be spoken of as evil?”</a:t>
            </a:r>
          </a:p>
        </p:txBody>
      </p:sp>
    </p:spTree>
    <p:extLst>
      <p:ext uri="{BB962C8B-B14F-4D97-AF65-F5344CB8AC3E}">
        <p14:creationId xmlns:p14="http://schemas.microsoft.com/office/powerpoint/2010/main" val="3289657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62700E-9322-CC13-E783-9E1E08605C07}"/>
              </a:ext>
            </a:extLst>
          </p:cNvPr>
          <p:cNvSpPr txBox="1"/>
          <p:nvPr/>
        </p:nvSpPr>
        <p:spPr>
          <a:xfrm>
            <a:off x="417041" y="342034"/>
            <a:ext cx="6098058" cy="526297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19 Éí bąą haa'íshą' bee k'é náhoodleełii áádóó t'áá áníiltso ahidiníłnáago danihidziil ánihidoolíiłii hádeiit'į́į doo. </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20 Daahsánígíí biniinaa Diyin God yinaalnishii t'áadoo danółtł'aí. Daadáanii t'áá ałtso yá'ádaat'ééh, nidi t'áá háiida ha'át'íhída jiyánígíí biniinaa ła' bąąhági át'į́ ádajile'go t'áá éí bee doo ákǫ́ǫ́ ájít'į́į da. </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21 Atsį' jiyą́ągoda áádóó wáin jidlą́ągoda, doodaii' ha'át'íhída bee hak'is bąąhági át'į́įgo áníjiil'įįhii, doodaii' bidínóołtł'ahii, doodaii' bi'oodlą' doo bidziilgóó ábidoolíiłii doo baa nijigháájí yá'át'ééh.</a:t>
            </a:r>
          </a:p>
        </p:txBody>
      </p:sp>
      <p:sp>
        <p:nvSpPr>
          <p:cNvPr id="5" name="TextBox 4">
            <a:extLst>
              <a:ext uri="{FF2B5EF4-FFF2-40B4-BE49-F238E27FC236}">
                <a16:creationId xmlns:a16="http://schemas.microsoft.com/office/drawing/2014/main" id="{61FF309A-9513-06C0-AE6E-DF0D76719082}"/>
              </a:ext>
            </a:extLst>
          </p:cNvPr>
          <p:cNvSpPr txBox="1"/>
          <p:nvPr/>
        </p:nvSpPr>
        <p:spPr>
          <a:xfrm>
            <a:off x="6907427" y="342034"/>
            <a:ext cx="4867532" cy="4893647"/>
          </a:xfrm>
          <a:prstGeom prst="rect">
            <a:avLst/>
          </a:prstGeom>
          <a:solidFill>
            <a:schemeClr val="accent3">
              <a:lumMod val="20000"/>
              <a:lumOff val="8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Therefore let us pursue the things which make for peace and the things by which one may edify another. </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Do not destroy the work of God for the sake of food. All things indeed are pure, but it is evil for the man who eats with offense. </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is good neither to eat meat nor drink wine nor do anything by which your brother stumbles or is offended or is made weak.</a:t>
            </a:r>
          </a:p>
        </p:txBody>
      </p:sp>
      <p:sp>
        <p:nvSpPr>
          <p:cNvPr id="6" name="Rectangle 5">
            <a:extLst>
              <a:ext uri="{FF2B5EF4-FFF2-40B4-BE49-F238E27FC236}">
                <a16:creationId xmlns:a16="http://schemas.microsoft.com/office/drawing/2014/main" id="{008EF5FB-854C-71C4-8B59-D53063FC4BD0}"/>
              </a:ext>
            </a:extLst>
          </p:cNvPr>
          <p:cNvSpPr/>
          <p:nvPr/>
        </p:nvSpPr>
        <p:spPr>
          <a:xfrm>
            <a:off x="417041" y="5808080"/>
            <a:ext cx="4746812" cy="707886"/>
          </a:xfrm>
          <a:prstGeom prst="rect">
            <a:avLst/>
          </a:prstGeom>
          <a:solidFill>
            <a:srgbClr val="FFC000"/>
          </a:solid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Fostering fellowship.</a:t>
            </a:r>
          </a:p>
        </p:txBody>
      </p:sp>
    </p:spTree>
    <p:extLst>
      <p:ext uri="{BB962C8B-B14F-4D97-AF65-F5344CB8AC3E}">
        <p14:creationId xmlns:p14="http://schemas.microsoft.com/office/powerpoint/2010/main" val="3492065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039F1-7291-4804-FDF7-6E13FADAF80F}"/>
              </a:ext>
            </a:extLst>
          </p:cNvPr>
          <p:cNvSpPr txBox="1"/>
          <p:nvPr/>
        </p:nvSpPr>
        <p:spPr>
          <a:xfrm>
            <a:off x="877330" y="1013254"/>
            <a:ext cx="9267567" cy="2062103"/>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Wrap-up by verses:</a:t>
            </a:r>
          </a:p>
          <a:p>
            <a:endParaRPr lang="en-US" sz="2800" b="1" dirty="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2400" dirty="0">
                <a:solidFill>
                  <a:srgbClr val="FF0000"/>
                </a:solidFill>
                <a:latin typeface="Times New Roman" panose="02020603050405020304" pitchFamily="18" charset="0"/>
                <a:cs typeface="Times New Roman" panose="02020603050405020304" pitchFamily="18" charset="0"/>
              </a:rPr>
              <a:t>Christians should remember that they are to be loyal to God, not their freedoms. God calls for whatever action will bring peace and mutual edification, </a:t>
            </a:r>
            <a:r>
              <a:rPr lang="en-US" sz="2400" i="1" dirty="0">
                <a:solidFill>
                  <a:srgbClr val="FF0000"/>
                </a:solidFill>
                <a:latin typeface="Times New Roman" panose="02020603050405020304" pitchFamily="18" charset="0"/>
                <a:cs typeface="Times New Roman" panose="02020603050405020304" pitchFamily="18" charset="0"/>
              </a:rPr>
              <a:t>vs. 19-21.</a:t>
            </a:r>
          </a:p>
        </p:txBody>
      </p:sp>
    </p:spTree>
    <p:extLst>
      <p:ext uri="{BB962C8B-B14F-4D97-AF65-F5344CB8AC3E}">
        <p14:creationId xmlns:p14="http://schemas.microsoft.com/office/powerpoint/2010/main" val="2824989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1274A6-1CF6-86A4-17F7-ADA0DA4608D9}"/>
              </a:ext>
            </a:extLst>
          </p:cNvPr>
          <p:cNvSpPr txBox="1"/>
          <p:nvPr/>
        </p:nvSpPr>
        <p:spPr>
          <a:xfrm>
            <a:off x="515895" y="777614"/>
            <a:ext cx="6098058" cy="1938992"/>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22 Kódaat'éhígíí baa nitsíníkeesgo yisínídląądígíí éí Diyin God t'éiyá bił bééhózingo íínísin. Jó, t'áadoo át'éhé da jinízingo ájooníłígíí doo bee ák'íhojit'ááhgóó bąą hoł hózhǫ́ǫ doo.</a:t>
            </a:r>
          </a:p>
        </p:txBody>
      </p:sp>
      <p:sp>
        <p:nvSpPr>
          <p:cNvPr id="5" name="TextBox 4">
            <a:extLst>
              <a:ext uri="{FF2B5EF4-FFF2-40B4-BE49-F238E27FC236}">
                <a16:creationId xmlns:a16="http://schemas.microsoft.com/office/drawing/2014/main" id="{5A7ADCBD-39FF-2FF8-29EA-2E234F174EC2}"/>
              </a:ext>
            </a:extLst>
          </p:cNvPr>
          <p:cNvSpPr txBox="1"/>
          <p:nvPr/>
        </p:nvSpPr>
        <p:spPr>
          <a:xfrm>
            <a:off x="6613953" y="977898"/>
            <a:ext cx="5062152" cy="1200329"/>
          </a:xfrm>
          <a:prstGeom prst="rect">
            <a:avLst/>
          </a:prstGeom>
          <a:solidFill>
            <a:schemeClr val="accent3">
              <a:lumMod val="20000"/>
              <a:lumOff val="8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Do you have faith? Have it to yourself before God. Happy is he who does not condemn himself in what he approves. </a:t>
            </a:r>
          </a:p>
        </p:txBody>
      </p:sp>
      <p:sp>
        <p:nvSpPr>
          <p:cNvPr id="6" name="Rectangle 5">
            <a:extLst>
              <a:ext uri="{FF2B5EF4-FFF2-40B4-BE49-F238E27FC236}">
                <a16:creationId xmlns:a16="http://schemas.microsoft.com/office/drawing/2014/main" id="{414633F8-EE76-300F-2FE9-BA809D2940D6}"/>
              </a:ext>
            </a:extLst>
          </p:cNvPr>
          <p:cNvSpPr/>
          <p:nvPr/>
        </p:nvSpPr>
        <p:spPr>
          <a:xfrm>
            <a:off x="515895" y="5537541"/>
            <a:ext cx="3863558" cy="707886"/>
          </a:xfrm>
          <a:prstGeom prst="rect">
            <a:avLst/>
          </a:prstGeom>
          <a:solidFill>
            <a:srgbClr val="FFC000"/>
          </a:solid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Paul’s beatitude.</a:t>
            </a:r>
          </a:p>
        </p:txBody>
      </p:sp>
    </p:spTree>
    <p:extLst>
      <p:ext uri="{BB962C8B-B14F-4D97-AF65-F5344CB8AC3E}">
        <p14:creationId xmlns:p14="http://schemas.microsoft.com/office/powerpoint/2010/main" val="43540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72737D-6754-169D-653D-BF2BC1B5C9BC}"/>
              </a:ext>
            </a:extLst>
          </p:cNvPr>
          <p:cNvSpPr txBox="1"/>
          <p:nvPr/>
        </p:nvSpPr>
        <p:spPr>
          <a:xfrm>
            <a:off x="417041" y="668978"/>
            <a:ext cx="6098058" cy="156966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23 Nidi t'áá háiida hoł naaki nilį́įgo ajiyánígíí éí há nihoot'ą́, háálá doo hwe'oodlą' bik'ehgo ajiyą́ą da. Jó, doo hwe'oodlą' binahjį' ájooníiłii éí ádił ni'iidzííh át'é.</a:t>
            </a:r>
          </a:p>
        </p:txBody>
      </p:sp>
      <p:sp>
        <p:nvSpPr>
          <p:cNvPr id="5" name="TextBox 4">
            <a:extLst>
              <a:ext uri="{FF2B5EF4-FFF2-40B4-BE49-F238E27FC236}">
                <a16:creationId xmlns:a16="http://schemas.microsoft.com/office/drawing/2014/main" id="{0F054678-D4C5-216C-02E6-8926279AED90}"/>
              </a:ext>
            </a:extLst>
          </p:cNvPr>
          <p:cNvSpPr txBox="1"/>
          <p:nvPr/>
        </p:nvSpPr>
        <p:spPr>
          <a:xfrm>
            <a:off x="7006281" y="668978"/>
            <a:ext cx="4768678" cy="1569660"/>
          </a:xfrm>
          <a:prstGeom prst="rect">
            <a:avLst/>
          </a:prstGeom>
          <a:solidFill>
            <a:schemeClr val="accent3">
              <a:lumMod val="20000"/>
              <a:lumOff val="8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But he who doubts is condemned if he eats, because he does not eat from faith; for whatever is not from faith is sin.</a:t>
            </a:r>
          </a:p>
        </p:txBody>
      </p:sp>
      <p:sp>
        <p:nvSpPr>
          <p:cNvPr id="6" name="Rectangle 5">
            <a:extLst>
              <a:ext uri="{FF2B5EF4-FFF2-40B4-BE49-F238E27FC236}">
                <a16:creationId xmlns:a16="http://schemas.microsoft.com/office/drawing/2014/main" id="{25C55F4B-CD49-235A-233F-23E331A1413C}"/>
              </a:ext>
            </a:extLst>
          </p:cNvPr>
          <p:cNvSpPr/>
          <p:nvPr/>
        </p:nvSpPr>
        <p:spPr>
          <a:xfrm>
            <a:off x="417041" y="5600300"/>
            <a:ext cx="2693366" cy="707886"/>
          </a:xfrm>
          <a:prstGeom prst="rect">
            <a:avLst/>
          </a:prstGeom>
          <a:solidFill>
            <a:srgbClr val="FFC000"/>
          </a:solid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From faith.</a:t>
            </a:r>
          </a:p>
        </p:txBody>
      </p:sp>
    </p:spTree>
    <p:extLst>
      <p:ext uri="{BB962C8B-B14F-4D97-AF65-F5344CB8AC3E}">
        <p14:creationId xmlns:p14="http://schemas.microsoft.com/office/powerpoint/2010/main" val="3315917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9" name="Rectangle 8">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2" name="Picture 1">
            <a:extLst>
              <a:ext uri="{FF2B5EF4-FFF2-40B4-BE49-F238E27FC236}">
                <a16:creationId xmlns:a16="http://schemas.microsoft.com/office/drawing/2014/main" id="{35F66A5A-4CB9-7633-C374-164A501634C0}"/>
              </a:ext>
            </a:extLst>
          </p:cNvPr>
          <p:cNvPicPr>
            <a:picLocks noChangeAspect="1"/>
          </p:cNvPicPr>
          <p:nvPr/>
        </p:nvPicPr>
        <p:blipFill>
          <a:blip r:embed="rId2"/>
          <a:srcRect t="19344" r="1" b="37009"/>
          <a:stretch/>
        </p:blipFill>
        <p:spPr>
          <a:xfrm>
            <a:off x="0" y="0"/>
            <a:ext cx="12417885" cy="6858000"/>
          </a:xfrm>
          <a:prstGeom prst="rect">
            <a:avLst/>
          </a:prstGeom>
        </p:spPr>
      </p:pic>
      <p:sp>
        <p:nvSpPr>
          <p:cNvPr id="3" name="TextBox 2">
            <a:extLst>
              <a:ext uri="{FF2B5EF4-FFF2-40B4-BE49-F238E27FC236}">
                <a16:creationId xmlns:a16="http://schemas.microsoft.com/office/drawing/2014/main" id="{B12DBB79-4B6C-947F-286F-BE27689236E5}"/>
              </a:ext>
            </a:extLst>
          </p:cNvPr>
          <p:cNvSpPr txBox="1"/>
          <p:nvPr/>
        </p:nvSpPr>
        <p:spPr>
          <a:xfrm>
            <a:off x="598530" y="424763"/>
            <a:ext cx="2414588" cy="4401205"/>
          </a:xfrm>
          <a:prstGeom prst="rect">
            <a:avLst/>
          </a:prstGeom>
          <a:solidFill>
            <a:schemeClr val="bg1">
              <a:lumMod val="85000"/>
            </a:schemeClr>
          </a:solidFill>
        </p:spPr>
        <p:txBody>
          <a:bodyPr wrap="square" rtlCol="0">
            <a:spAutoFit/>
          </a:bodyPr>
          <a:lstStyle/>
          <a:p>
            <a:r>
              <a:rPr lang="en-US" dirty="0"/>
              <a:t>“</a:t>
            </a:r>
            <a:r>
              <a:rPr lang="en-US" sz="2000" dirty="0">
                <a:latin typeface="Arial Nova Cond" panose="020B0506020202020204" pitchFamily="34" charset="0"/>
              </a:rPr>
              <a:t>It is not wise equally to press upon young converts and newly formed churches all the truths of Scripture. There is an order of divine instruction; milk for babes, strong meat for men. Let that order be observed. At all events, let us keep the Spirit in the bond of peace.”</a:t>
            </a:r>
          </a:p>
        </p:txBody>
      </p:sp>
      <p:sp>
        <p:nvSpPr>
          <p:cNvPr id="4" name="Rectangle 3">
            <a:extLst>
              <a:ext uri="{FF2B5EF4-FFF2-40B4-BE49-F238E27FC236}">
                <a16:creationId xmlns:a16="http://schemas.microsoft.com/office/drawing/2014/main" id="{B36BCC54-2BA6-7A83-9A1E-132D6EBC9851}"/>
              </a:ext>
            </a:extLst>
          </p:cNvPr>
          <p:cNvSpPr/>
          <p:nvPr/>
        </p:nvSpPr>
        <p:spPr>
          <a:xfrm>
            <a:off x="6731836" y="5500470"/>
            <a:ext cx="4980852" cy="707886"/>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William S</a:t>
            </a:r>
            <a:r>
              <a:rPr lang="en-US" sz="4000" b="1" dirty="0">
                <a:ln w="9525">
                  <a:solidFill>
                    <a:schemeClr val="bg1"/>
                  </a:solidFill>
                  <a:prstDash val="solid"/>
                </a:ln>
                <a:effectLst>
                  <a:outerShdw blurRad="12700" dist="38100" dir="2700000" algn="tl" rotWithShape="0">
                    <a:schemeClr val="bg1">
                      <a:lumMod val="50000"/>
                    </a:schemeClr>
                  </a:outerShdw>
                </a:effectLst>
              </a:rPr>
              <a:t>.</a:t>
            </a: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000" b="1" dirty="0">
                <a:ln w="9525">
                  <a:solidFill>
                    <a:schemeClr val="bg1"/>
                  </a:solidFill>
                  <a:prstDash val="solid"/>
                </a:ln>
                <a:effectLst>
                  <a:outerShdw blurRad="12700" dist="38100" dir="2700000" algn="tl" rotWithShape="0">
                    <a:schemeClr val="bg1">
                      <a:lumMod val="50000"/>
                    </a:schemeClr>
                  </a:outerShdw>
                </a:effectLst>
              </a:rPr>
              <a:t>P</a:t>
            </a: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lummer</a:t>
            </a:r>
          </a:p>
        </p:txBody>
      </p:sp>
    </p:spTree>
    <p:extLst>
      <p:ext uri="{BB962C8B-B14F-4D97-AF65-F5344CB8AC3E}">
        <p14:creationId xmlns:p14="http://schemas.microsoft.com/office/powerpoint/2010/main" val="1204360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923D13-9DF0-067F-452D-F5DD3F3EBF12}"/>
              </a:ext>
            </a:extLst>
          </p:cNvPr>
          <p:cNvSpPr txBox="1"/>
          <p:nvPr/>
        </p:nvSpPr>
        <p:spPr>
          <a:xfrm>
            <a:off x="1025611" y="1013254"/>
            <a:ext cx="10070757" cy="1692771"/>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Wrap-up by verses: </a:t>
            </a:r>
          </a:p>
          <a:p>
            <a:endParaRPr lang="en-US" sz="2800" b="1" dirty="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2400" dirty="0">
                <a:solidFill>
                  <a:srgbClr val="FF0000"/>
                </a:solidFill>
                <a:latin typeface="Times New Roman" panose="02020603050405020304" pitchFamily="18" charset="0"/>
                <a:cs typeface="Times New Roman" panose="02020603050405020304" pitchFamily="18" charset="0"/>
              </a:rPr>
              <a:t>The strong are to be blessed by exercising their freedoms in private. The weak are to act as their consciences direct them, </a:t>
            </a:r>
            <a:r>
              <a:rPr lang="en-US" sz="2400" i="1" dirty="0">
                <a:solidFill>
                  <a:srgbClr val="FF0000"/>
                </a:solidFill>
                <a:latin typeface="Times New Roman" panose="02020603050405020304" pitchFamily="18" charset="0"/>
                <a:cs typeface="Times New Roman" panose="02020603050405020304" pitchFamily="18" charset="0"/>
              </a:rPr>
              <a:t>vs. 22-23. </a:t>
            </a:r>
          </a:p>
        </p:txBody>
      </p:sp>
    </p:spTree>
    <p:extLst>
      <p:ext uri="{BB962C8B-B14F-4D97-AF65-F5344CB8AC3E}">
        <p14:creationId xmlns:p14="http://schemas.microsoft.com/office/powerpoint/2010/main" val="295236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9BC47-8A77-BF80-C12F-CB32E84BAA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CE2A477-37D3-5D51-15B7-88CA8BB07AF6}"/>
              </a:ext>
            </a:extLst>
          </p:cNvPr>
          <p:cNvSpPr txBox="1"/>
          <p:nvPr/>
        </p:nvSpPr>
        <p:spPr>
          <a:xfrm>
            <a:off x="464248" y="1274460"/>
            <a:ext cx="6093618" cy="1938992"/>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Nik'isóó t'áadoo baa nánít’íní</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 Diné bi'oodlą' doo bidziilígíí éí k'é dabidohní, nidi bintsékees t'áá sahdii át'éhígíí biniinaa t'áadoo bił ałghada'doht'áhí. </a:t>
            </a:r>
          </a:p>
        </p:txBody>
      </p:sp>
      <p:sp>
        <p:nvSpPr>
          <p:cNvPr id="5" name="TextBox 4">
            <a:extLst>
              <a:ext uri="{FF2B5EF4-FFF2-40B4-BE49-F238E27FC236}">
                <a16:creationId xmlns:a16="http://schemas.microsoft.com/office/drawing/2014/main" id="{77A57A4E-478D-038E-E044-775CC4C1B4D0}"/>
              </a:ext>
            </a:extLst>
          </p:cNvPr>
          <p:cNvSpPr txBox="1"/>
          <p:nvPr/>
        </p:nvSpPr>
        <p:spPr>
          <a:xfrm>
            <a:off x="6966122" y="1274460"/>
            <a:ext cx="4761630" cy="1938992"/>
          </a:xfrm>
          <a:prstGeom prst="rect">
            <a:avLst/>
          </a:prstGeom>
          <a:solidFill>
            <a:schemeClr val="accent1">
              <a:lumMod val="40000"/>
              <a:lumOff val="60000"/>
            </a:schemeClr>
          </a:solidFill>
        </p:spPr>
        <p:txBody>
          <a:bodyPr wrap="square">
            <a:spAutoFit/>
          </a:bodyPr>
          <a:lstStyle/>
          <a:p>
            <a:r>
              <a:rPr lang="en-US" sz="2400" b="1" dirty="0">
                <a:latin typeface="Times New Roman" panose="02020603050405020304" pitchFamily="18" charset="0"/>
                <a:cs typeface="Times New Roman" panose="02020603050405020304" pitchFamily="18" charset="0"/>
              </a:rPr>
              <a:t>The Law of Liberty</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Receive one who is weak in the faith, but not to disputes over doubtful things.</a:t>
            </a:r>
          </a:p>
        </p:txBody>
      </p:sp>
      <p:sp>
        <p:nvSpPr>
          <p:cNvPr id="6" name="Rectangle 5">
            <a:extLst>
              <a:ext uri="{FF2B5EF4-FFF2-40B4-BE49-F238E27FC236}">
                <a16:creationId xmlns:a16="http://schemas.microsoft.com/office/drawing/2014/main" id="{14E9FDCF-96C0-A36F-3534-DCEE233ACD11}"/>
              </a:ext>
            </a:extLst>
          </p:cNvPr>
          <p:cNvSpPr/>
          <p:nvPr/>
        </p:nvSpPr>
        <p:spPr>
          <a:xfrm>
            <a:off x="464248" y="5747605"/>
            <a:ext cx="4804520" cy="707886"/>
          </a:xfrm>
          <a:prstGeom prst="rect">
            <a:avLst/>
          </a:prstGeom>
          <a:solidFill>
            <a:srgbClr val="FFC000"/>
          </a:solidFill>
        </p:spPr>
        <p:txBody>
          <a:bodyPr wrap="non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Catch the little foxes.</a:t>
            </a:r>
          </a:p>
        </p:txBody>
      </p:sp>
    </p:spTree>
    <p:extLst>
      <p:ext uri="{BB962C8B-B14F-4D97-AF65-F5344CB8AC3E}">
        <p14:creationId xmlns:p14="http://schemas.microsoft.com/office/powerpoint/2010/main" val="217328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241C04-54AA-24B6-BE91-013FD673981E}"/>
              </a:ext>
            </a:extLst>
          </p:cNvPr>
          <p:cNvSpPr txBox="1"/>
          <p:nvPr/>
        </p:nvSpPr>
        <p:spPr>
          <a:xfrm>
            <a:off x="478825" y="750325"/>
            <a:ext cx="6098058" cy="3600986"/>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2 Diné ła'da bi'oodlą' binahjį' ch'iyáán t'áá silį́'</a:t>
            </a:r>
            <a:r>
              <a:rPr lang="en-US" sz="2400" dirty="0" err="1">
                <a:latin typeface="Times New Roman" panose="02020603050405020304" pitchFamily="18" charset="0"/>
                <a:cs typeface="Times New Roman" panose="02020603050405020304" pitchFamily="18" charset="0"/>
              </a:rPr>
              <a:t>ígíí</a:t>
            </a:r>
            <a:r>
              <a:rPr lang="en-US" sz="2400" dirty="0">
                <a:latin typeface="Times New Roman" panose="02020603050405020304" pitchFamily="18" charset="0"/>
                <a:cs typeface="Times New Roman" panose="02020603050405020304" pitchFamily="18" charset="0"/>
              </a:rPr>
              <a:t> yiyą́ą dooleełgo éí yidooyį́į́ł, nidi diné bi'oodlą' doo bidziilígíí éí nanise' bił da'adáanii t'éiyá yiyą́. </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Diné t'áá azlį́'</a:t>
            </a:r>
            <a:r>
              <a:rPr lang="en-US" sz="2400" dirty="0" err="1">
                <a:latin typeface="Times New Roman" panose="02020603050405020304" pitchFamily="18" charset="0"/>
                <a:cs typeface="Times New Roman" panose="02020603050405020304" pitchFamily="18" charset="0"/>
              </a:rPr>
              <a:t>ígíí</a:t>
            </a:r>
            <a:r>
              <a:rPr lang="en-US" sz="2400" dirty="0">
                <a:latin typeface="Times New Roman" panose="02020603050405020304" pitchFamily="18" charset="0"/>
                <a:cs typeface="Times New Roman" panose="02020603050405020304" pitchFamily="18" charset="0"/>
              </a:rPr>
              <a:t> jiyáanii éí náánáła' diné doo yiyáanii t'áadoo bilááh ánísht'é jiníziní doo, áádóó nanise' t'éiyá jiyáanii éí t'áá azlį́'</a:t>
            </a:r>
            <a:r>
              <a:rPr lang="en-US" sz="2400" dirty="0" err="1">
                <a:latin typeface="Times New Roman" panose="02020603050405020304" pitchFamily="18" charset="0"/>
                <a:cs typeface="Times New Roman" panose="02020603050405020304" pitchFamily="18" charset="0"/>
              </a:rPr>
              <a:t>ígíí</a:t>
            </a:r>
            <a:r>
              <a:rPr lang="en-US" sz="2400" dirty="0">
                <a:latin typeface="Times New Roman" panose="02020603050405020304" pitchFamily="18" charset="0"/>
                <a:cs typeface="Times New Roman" panose="02020603050405020304" pitchFamily="18" charset="0"/>
              </a:rPr>
              <a:t> yiyáanii t'áadoo baa níjít'íní doo, háálá Diyin God bił nilį́įgo nábidiiłtį́.</a:t>
            </a:r>
          </a:p>
        </p:txBody>
      </p:sp>
      <p:sp>
        <p:nvSpPr>
          <p:cNvPr id="5" name="TextBox 4">
            <a:extLst>
              <a:ext uri="{FF2B5EF4-FFF2-40B4-BE49-F238E27FC236}">
                <a16:creationId xmlns:a16="http://schemas.microsoft.com/office/drawing/2014/main" id="{AA77C3B3-0D9E-38F9-9754-6837528CE2CB}"/>
              </a:ext>
            </a:extLst>
          </p:cNvPr>
          <p:cNvSpPr txBox="1"/>
          <p:nvPr/>
        </p:nvSpPr>
        <p:spPr>
          <a:xfrm>
            <a:off x="6929052" y="750325"/>
            <a:ext cx="4784123" cy="3231654"/>
          </a:xfrm>
          <a:prstGeom prst="rect">
            <a:avLst/>
          </a:prstGeom>
          <a:solidFill>
            <a:schemeClr val="accent1">
              <a:lumMod val="40000"/>
              <a:lumOff val="6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For one believes he may eat all things, but he who is weak eats only vegetables. </a:t>
            </a:r>
          </a:p>
          <a:p>
            <a:endParaRPr lang="en-US" sz="24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Let not him who eats despise him who does not eat, and let not him who does not eat judge him who eats; for God has received him.</a:t>
            </a:r>
          </a:p>
        </p:txBody>
      </p:sp>
      <p:sp>
        <p:nvSpPr>
          <p:cNvPr id="6" name="Rectangle 5">
            <a:extLst>
              <a:ext uri="{FF2B5EF4-FFF2-40B4-BE49-F238E27FC236}">
                <a16:creationId xmlns:a16="http://schemas.microsoft.com/office/drawing/2014/main" id="{E6E6066F-AC49-A879-355C-2AF28F049D5F}"/>
              </a:ext>
            </a:extLst>
          </p:cNvPr>
          <p:cNvSpPr/>
          <p:nvPr/>
        </p:nvSpPr>
        <p:spPr>
          <a:xfrm>
            <a:off x="414705" y="5753732"/>
            <a:ext cx="10336484" cy="707886"/>
          </a:xfrm>
          <a:prstGeom prst="rect">
            <a:avLst/>
          </a:prstGeom>
          <a:solidFill>
            <a:srgbClr val="FFC000"/>
          </a:solidFill>
        </p:spPr>
        <p:txBody>
          <a:bodyPr wrap="non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In God’s Kingdom, we are all the same height.</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626956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AA6208-B381-6E99-37FF-C1D0460DB8F2}"/>
              </a:ext>
            </a:extLst>
          </p:cNvPr>
          <p:cNvSpPr txBox="1"/>
          <p:nvPr/>
        </p:nvSpPr>
        <p:spPr>
          <a:xfrm>
            <a:off x="790829" y="877330"/>
            <a:ext cx="10330252" cy="4154984"/>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Wrap-up by verses:</a:t>
            </a:r>
          </a:p>
          <a:p>
            <a:endParaRPr lang="en-US" sz="2800" b="1" dirty="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2400" dirty="0">
                <a:solidFill>
                  <a:srgbClr val="FF0000"/>
                </a:solidFill>
                <a:latin typeface="Times New Roman" panose="02020603050405020304" pitchFamily="18" charset="0"/>
                <a:cs typeface="Times New Roman" panose="02020603050405020304" pitchFamily="18" charset="0"/>
              </a:rPr>
              <a:t>Acting as the judge of another in disputable matters is contrary to the Word of God. We are not to judge others when it comes to disputable matters. That is God’s job, </a:t>
            </a:r>
            <a:r>
              <a:rPr lang="en-US" sz="2400" i="1" dirty="0">
                <a:solidFill>
                  <a:srgbClr val="FF0000"/>
                </a:solidFill>
                <a:latin typeface="Times New Roman" panose="02020603050405020304" pitchFamily="18" charset="0"/>
                <a:cs typeface="Times New Roman" panose="02020603050405020304" pitchFamily="18" charset="0"/>
              </a:rPr>
              <a:t>vs. 1-3.</a:t>
            </a:r>
          </a:p>
          <a:p>
            <a:endParaRPr lang="en-US" sz="2400" i="1" dirty="0">
              <a:solidFill>
                <a:srgbClr val="FF0000"/>
              </a:solidFill>
              <a:latin typeface="Times New Roman" panose="02020603050405020304" pitchFamily="18" charset="0"/>
              <a:cs typeface="Times New Roman" panose="02020603050405020304" pitchFamily="18" charset="0"/>
            </a:endParaRPr>
          </a:p>
          <a:p>
            <a:r>
              <a:rPr lang="en-US" sz="2800" b="1" dirty="0">
                <a:solidFill>
                  <a:srgbClr val="FF0000"/>
                </a:solidFill>
                <a:latin typeface="Times New Roman" panose="02020603050405020304" pitchFamily="18" charset="0"/>
                <a:cs typeface="Times New Roman" panose="02020603050405020304" pitchFamily="18" charset="0"/>
              </a:rPr>
              <a:t>Study question:</a:t>
            </a:r>
          </a:p>
          <a:p>
            <a:endParaRPr lang="en-US" sz="2800" b="1"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What does the term “doubtful things” mean throughout Romans 14?</a:t>
            </a:r>
          </a:p>
          <a:p>
            <a:endParaRPr lang="en-US" sz="2800" b="1" dirty="0">
              <a:solidFill>
                <a:srgbClr val="FF0000"/>
              </a:solidFill>
            </a:endParaRPr>
          </a:p>
        </p:txBody>
      </p:sp>
    </p:spTree>
    <p:extLst>
      <p:ext uri="{BB962C8B-B14F-4D97-AF65-F5344CB8AC3E}">
        <p14:creationId xmlns:p14="http://schemas.microsoft.com/office/powerpoint/2010/main" val="3498021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DD671B-1BC8-5A79-6E76-C1E7631EBF2F}"/>
              </a:ext>
            </a:extLst>
          </p:cNvPr>
          <p:cNvSpPr txBox="1"/>
          <p:nvPr/>
        </p:nvSpPr>
        <p:spPr>
          <a:xfrm>
            <a:off x="478824" y="819835"/>
            <a:ext cx="6098058" cy="2677656"/>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4 Náánáła' naat'áanii yá naal'a'í </a:t>
            </a:r>
            <a:r>
              <a:rPr lang="en-US" sz="2400" b="1" dirty="0">
                <a:latin typeface="Times New Roman" panose="02020603050405020304" pitchFamily="18" charset="0"/>
                <a:cs typeface="Times New Roman" panose="02020603050405020304" pitchFamily="18" charset="0"/>
              </a:rPr>
              <a:t>baa nánít'į́įgo </a:t>
            </a:r>
            <a:r>
              <a:rPr lang="en-US" sz="2400" dirty="0">
                <a:latin typeface="Times New Roman" panose="02020603050405020304" pitchFamily="18" charset="0"/>
                <a:cs typeface="Times New Roman" panose="02020603050405020304" pitchFamily="18" charset="0"/>
              </a:rPr>
              <a:t>ha'át'íísh biniyé baa nánít'į́? Jó, yá'át'éehgo nijilnishgo, doodaii' doo yá'át'ééhgóó nijilnishgo, éí hananit'a'í t'éiyá bee bóhólníihgo haa nídóot'įįł. Hanaanish yá'át'éehgo ájoolíił doo, háálá hó Diyin God hadziil áhósingo yíneel'ą́.</a:t>
            </a:r>
          </a:p>
        </p:txBody>
      </p:sp>
      <p:sp>
        <p:nvSpPr>
          <p:cNvPr id="5" name="TextBox 4">
            <a:extLst>
              <a:ext uri="{FF2B5EF4-FFF2-40B4-BE49-F238E27FC236}">
                <a16:creationId xmlns:a16="http://schemas.microsoft.com/office/drawing/2014/main" id="{0A911EDF-A78C-FEF4-BD37-2813578E13E8}"/>
              </a:ext>
            </a:extLst>
          </p:cNvPr>
          <p:cNvSpPr txBox="1"/>
          <p:nvPr/>
        </p:nvSpPr>
        <p:spPr>
          <a:xfrm>
            <a:off x="6867269" y="819835"/>
            <a:ext cx="4845907" cy="1938992"/>
          </a:xfrm>
          <a:prstGeom prst="rect">
            <a:avLst/>
          </a:prstGeom>
          <a:solidFill>
            <a:schemeClr val="accent1">
              <a:lumMod val="40000"/>
              <a:lumOff val="6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Who are you to </a:t>
            </a:r>
            <a:r>
              <a:rPr lang="en-US" sz="2400" b="1" dirty="0">
                <a:latin typeface="Times New Roman" panose="02020603050405020304" pitchFamily="18" charset="0"/>
                <a:cs typeface="Times New Roman" panose="02020603050405020304" pitchFamily="18" charset="0"/>
              </a:rPr>
              <a:t>judge</a:t>
            </a:r>
            <a:r>
              <a:rPr lang="en-US" sz="2400" dirty="0">
                <a:latin typeface="Times New Roman" panose="02020603050405020304" pitchFamily="18" charset="0"/>
                <a:cs typeface="Times New Roman" panose="02020603050405020304" pitchFamily="18" charset="0"/>
              </a:rPr>
              <a:t> another’s servant? To his own master he stands or falls. Indeed, he will be made to stand, for God is able to make him stand.</a:t>
            </a:r>
          </a:p>
        </p:txBody>
      </p:sp>
      <p:sp>
        <p:nvSpPr>
          <p:cNvPr id="6" name="Rectangle 5">
            <a:extLst>
              <a:ext uri="{FF2B5EF4-FFF2-40B4-BE49-F238E27FC236}">
                <a16:creationId xmlns:a16="http://schemas.microsoft.com/office/drawing/2014/main" id="{72DE6778-4F64-16C3-C88C-34CAB09AB11D}"/>
              </a:ext>
            </a:extLst>
          </p:cNvPr>
          <p:cNvSpPr/>
          <p:nvPr/>
        </p:nvSpPr>
        <p:spPr>
          <a:xfrm>
            <a:off x="478824" y="5684222"/>
            <a:ext cx="4360489" cy="707886"/>
          </a:xfrm>
          <a:prstGeom prst="rect">
            <a:avLst/>
          </a:prstGeom>
          <a:solidFill>
            <a:srgbClr val="FFC000"/>
          </a:solid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Mind your Master.</a:t>
            </a:r>
          </a:p>
        </p:txBody>
      </p:sp>
      <p:sp>
        <p:nvSpPr>
          <p:cNvPr id="7" name="TextBox 6">
            <a:extLst>
              <a:ext uri="{FF2B5EF4-FFF2-40B4-BE49-F238E27FC236}">
                <a16:creationId xmlns:a16="http://schemas.microsoft.com/office/drawing/2014/main" id="{8E52EA45-7B31-0F66-8FA5-66F6DE415A9E}"/>
              </a:ext>
            </a:extLst>
          </p:cNvPr>
          <p:cNvSpPr txBox="1"/>
          <p:nvPr/>
        </p:nvSpPr>
        <p:spPr>
          <a:xfrm>
            <a:off x="6867268" y="5314890"/>
            <a:ext cx="4845907" cy="369332"/>
          </a:xfrm>
          <a:prstGeom prst="rect">
            <a:avLst/>
          </a:prstGeom>
          <a:solidFill>
            <a:schemeClr val="accent3">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Judge</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condemn.</a:t>
            </a:r>
          </a:p>
        </p:txBody>
      </p:sp>
    </p:spTree>
    <p:extLst>
      <p:ext uri="{BB962C8B-B14F-4D97-AF65-F5344CB8AC3E}">
        <p14:creationId xmlns:p14="http://schemas.microsoft.com/office/powerpoint/2010/main" val="4052982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310709-8C3C-8011-F951-4BE868092802}"/>
              </a:ext>
            </a:extLst>
          </p:cNvPr>
          <p:cNvSpPr txBox="1"/>
          <p:nvPr/>
        </p:nvSpPr>
        <p:spPr>
          <a:xfrm>
            <a:off x="667265" y="0"/>
            <a:ext cx="6956853" cy="7171194"/>
          </a:xfrm>
          <a:prstGeom prst="rect">
            <a:avLst/>
          </a:prstGeom>
          <a:solidFill>
            <a:schemeClr val="accent6">
              <a:lumMod val="75000"/>
            </a:schemeClr>
          </a:solidFill>
        </p:spPr>
        <p:txBody>
          <a:bodyPr wrap="square" rtlCol="0">
            <a:spAutoFit/>
          </a:bodyPr>
          <a:lstStyle/>
          <a:p>
            <a:endParaRPr lang="en-US" sz="2800" dirty="0">
              <a:solidFill>
                <a:schemeClr val="bg1"/>
              </a:solidFill>
              <a:latin typeface="Arial Nova Cond" panose="020B0506020202020204" pitchFamily="34" charset="0"/>
            </a:endParaRPr>
          </a:p>
          <a:p>
            <a:endParaRPr lang="en-US" sz="2800" dirty="0">
              <a:solidFill>
                <a:schemeClr val="bg1"/>
              </a:solidFill>
              <a:latin typeface="Arial Nova Cond" panose="020B0506020202020204" pitchFamily="34" charset="0"/>
            </a:endParaRPr>
          </a:p>
          <a:p>
            <a:endParaRPr lang="en-US" sz="2800" dirty="0">
              <a:solidFill>
                <a:schemeClr val="bg1"/>
              </a:solidFill>
              <a:latin typeface="Arial Nova Cond" panose="020B0506020202020204" pitchFamily="34" charset="0"/>
            </a:endParaRPr>
          </a:p>
          <a:p>
            <a:r>
              <a:rPr lang="en-US" sz="2800" dirty="0">
                <a:solidFill>
                  <a:schemeClr val="bg1"/>
                </a:solidFill>
                <a:latin typeface="Arial Nova Cond" panose="020B0506020202020204" pitchFamily="34" charset="0"/>
              </a:rPr>
              <a:t>“Actually, all of us differ from others in significant ways. We Christians have different opinions about what a believer should and shouldn’t do. Some think women should be ordained; others violently disagree…. These differences tended then and now to divide believers into subgroups of “them” and “us.” And all such antagonistic divisions are harmful to community! All distort the unity and ministry of Jesus’ church.” – </a:t>
            </a:r>
            <a:r>
              <a:rPr lang="en-US" sz="2400" i="1" dirty="0">
                <a:solidFill>
                  <a:schemeClr val="bg1"/>
                </a:solidFill>
                <a:latin typeface="Arial Nova Cond" panose="020B0506020202020204" pitchFamily="34" charset="0"/>
              </a:rPr>
              <a:t>Larry Richards, author of The Book of Romans, the Smart Guide to the Bible Series.</a:t>
            </a:r>
          </a:p>
          <a:p>
            <a:endParaRPr lang="en-US" sz="2400" i="1" dirty="0">
              <a:solidFill>
                <a:schemeClr val="bg1"/>
              </a:solidFill>
              <a:latin typeface="Arial Nova Cond" panose="020B0506020202020204" pitchFamily="34" charset="0"/>
            </a:endParaRPr>
          </a:p>
          <a:p>
            <a:endParaRPr lang="en-US" sz="2400" i="1" dirty="0">
              <a:solidFill>
                <a:schemeClr val="bg1"/>
              </a:solidFill>
              <a:latin typeface="Arial Nova Cond" panose="020B0506020202020204" pitchFamily="34" charset="0"/>
            </a:endParaRPr>
          </a:p>
          <a:p>
            <a:endParaRPr lang="en-US" sz="2400" i="1" dirty="0">
              <a:solidFill>
                <a:schemeClr val="bg1"/>
              </a:solidFill>
              <a:latin typeface="Arial Nova Cond" panose="020B0506020202020204" pitchFamily="34" charset="0"/>
            </a:endParaRPr>
          </a:p>
        </p:txBody>
      </p:sp>
      <p:pic>
        <p:nvPicPr>
          <p:cNvPr id="3" name="Picture 2">
            <a:extLst>
              <a:ext uri="{FF2B5EF4-FFF2-40B4-BE49-F238E27FC236}">
                <a16:creationId xmlns:a16="http://schemas.microsoft.com/office/drawing/2014/main" id="{579BEA20-A9A8-C259-B1DB-707FFBAAD2F4}"/>
              </a:ext>
            </a:extLst>
          </p:cNvPr>
          <p:cNvPicPr>
            <a:picLocks noChangeAspect="1"/>
          </p:cNvPicPr>
          <p:nvPr/>
        </p:nvPicPr>
        <p:blipFill>
          <a:blip r:embed="rId2"/>
          <a:stretch>
            <a:fillRect/>
          </a:stretch>
        </p:blipFill>
        <p:spPr>
          <a:xfrm>
            <a:off x="7624118" y="1913678"/>
            <a:ext cx="4557897" cy="3030644"/>
          </a:xfrm>
          <a:prstGeom prst="rect">
            <a:avLst/>
          </a:prstGeom>
        </p:spPr>
      </p:pic>
    </p:spTree>
    <p:extLst>
      <p:ext uri="{BB962C8B-B14F-4D97-AF65-F5344CB8AC3E}">
        <p14:creationId xmlns:p14="http://schemas.microsoft.com/office/powerpoint/2010/main" val="305154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315ABA-A766-87C7-B88E-54F52DFB19E6}"/>
              </a:ext>
            </a:extLst>
          </p:cNvPr>
          <p:cNvSpPr txBox="1"/>
          <p:nvPr/>
        </p:nvSpPr>
        <p:spPr>
          <a:xfrm>
            <a:off x="281116" y="319895"/>
            <a:ext cx="5613057" cy="6001643"/>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5 Diné ła'da yoołkáałii ła' t'ah atisígo át'éego yidísin łeh, nidi diné ła' náánásdzį́, éí yoołkáałii t'áá ałtso aheełt'éego yidísin łeh. Bíni'dii diné t'ááłá'í nítínígo t'áá bí doo bił naaki danilį́į́ góne' yaa nitsídaakees. </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6 T'áá háiida ła'a jį́ hodílzinígíí jidísinii éí Bóhólníihii hoł nilį́įgo jidísingo </a:t>
            </a:r>
            <a:r>
              <a:rPr lang="en-US" sz="2400" dirty="0" err="1">
                <a:latin typeface="Times New Roman" panose="02020603050405020304" pitchFamily="18" charset="0"/>
                <a:cs typeface="Times New Roman" panose="02020603050405020304" pitchFamily="18" charset="0"/>
              </a:rPr>
              <a:t>ájít'į</a:t>
            </a:r>
            <a:r>
              <a:rPr lang="en-US" sz="2400" dirty="0">
                <a:latin typeface="Times New Roman" panose="02020603050405020304" pitchFamily="18" charset="0"/>
                <a:cs typeface="Times New Roman" panose="02020603050405020304" pitchFamily="18" charset="0"/>
              </a:rPr>
              <a:t>́. Áádóó t'áá háiida ła'a jį́ hodílzinígíí doo jidísin da nidi Bóhólníihii hoł nilį́. Diné ła'da t'áá azlį́'</a:t>
            </a:r>
            <a:r>
              <a:rPr lang="en-US" sz="2400" dirty="0" err="1">
                <a:latin typeface="Times New Roman" panose="02020603050405020304" pitchFamily="18" charset="0"/>
                <a:cs typeface="Times New Roman" panose="02020603050405020304" pitchFamily="18" charset="0"/>
              </a:rPr>
              <a:t>ígíí</a:t>
            </a:r>
            <a:r>
              <a:rPr lang="en-US" sz="2400" dirty="0">
                <a:latin typeface="Times New Roman" panose="02020603050405020304" pitchFamily="18" charset="0"/>
                <a:cs typeface="Times New Roman" panose="02020603050405020304" pitchFamily="18" charset="0"/>
              </a:rPr>
              <a:t> jiyáanii éí ałdó' Bóhólníihii hoł nilį́įgo t'áá azlį́'</a:t>
            </a:r>
            <a:r>
              <a:rPr lang="en-US" sz="2400" dirty="0" err="1">
                <a:latin typeface="Times New Roman" panose="02020603050405020304" pitchFamily="18" charset="0"/>
                <a:cs typeface="Times New Roman" panose="02020603050405020304" pitchFamily="18" charset="0"/>
              </a:rPr>
              <a:t>ígíí</a:t>
            </a:r>
            <a:r>
              <a:rPr lang="en-US" sz="2400" dirty="0">
                <a:latin typeface="Times New Roman" panose="02020603050405020304" pitchFamily="18" charset="0"/>
                <a:cs typeface="Times New Roman" panose="02020603050405020304" pitchFamily="18" charset="0"/>
              </a:rPr>
              <a:t> jiyą́, háálá Diyin God bich'į' ahééh jinízingo ájít'į́. T'áá azlį́'</a:t>
            </a:r>
            <a:r>
              <a:rPr lang="en-US" sz="2400" dirty="0" err="1">
                <a:latin typeface="Times New Roman" panose="02020603050405020304" pitchFamily="18" charset="0"/>
                <a:cs typeface="Times New Roman" panose="02020603050405020304" pitchFamily="18" charset="0"/>
              </a:rPr>
              <a:t>ígíí</a:t>
            </a:r>
            <a:r>
              <a:rPr lang="en-US" sz="2400" dirty="0">
                <a:latin typeface="Times New Roman" panose="02020603050405020304" pitchFamily="18" charset="0"/>
                <a:cs typeface="Times New Roman" panose="02020603050405020304" pitchFamily="18" charset="0"/>
              </a:rPr>
              <a:t> doo yiyáanii éí ałdó' Bóhólníihii bił nilį́įgo doo t'áá azlį́'</a:t>
            </a:r>
            <a:r>
              <a:rPr lang="en-US" sz="2400" dirty="0" err="1">
                <a:latin typeface="Times New Roman" panose="02020603050405020304" pitchFamily="18" charset="0"/>
                <a:cs typeface="Times New Roman" panose="02020603050405020304" pitchFamily="18" charset="0"/>
              </a:rPr>
              <a:t>ígíí</a:t>
            </a:r>
            <a:r>
              <a:rPr lang="en-US" sz="2400" dirty="0">
                <a:latin typeface="Times New Roman" panose="02020603050405020304" pitchFamily="18" charset="0"/>
                <a:cs typeface="Times New Roman" panose="02020603050405020304" pitchFamily="18" charset="0"/>
              </a:rPr>
              <a:t> yiyą́ą da, áádóó Diyin God yich'į' ahééh nízingo át'į́.</a:t>
            </a:r>
          </a:p>
        </p:txBody>
      </p:sp>
      <p:sp>
        <p:nvSpPr>
          <p:cNvPr id="5" name="TextBox 4">
            <a:extLst>
              <a:ext uri="{FF2B5EF4-FFF2-40B4-BE49-F238E27FC236}">
                <a16:creationId xmlns:a16="http://schemas.microsoft.com/office/drawing/2014/main" id="{461CF0C7-B406-FD62-1CF3-4B52F2AC0EC4}"/>
              </a:ext>
            </a:extLst>
          </p:cNvPr>
          <p:cNvSpPr txBox="1"/>
          <p:nvPr/>
        </p:nvSpPr>
        <p:spPr>
          <a:xfrm>
            <a:off x="6297829" y="319895"/>
            <a:ext cx="5423587" cy="5078313"/>
          </a:xfrm>
          <a:prstGeom prst="rect">
            <a:avLst/>
          </a:prstGeom>
          <a:solidFill>
            <a:schemeClr val="accent1">
              <a:lumMod val="40000"/>
              <a:lumOff val="6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One person esteems one day above another; another esteems every day alike. Let each be fully convinced in his own mind. </a:t>
            </a:r>
          </a:p>
          <a:p>
            <a:endParaRPr lang="en-US" sz="24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He who observes the day, observes it to the Lord; and he who does not observe the day, to the Lord he does not observe it. He who eats, eats to the Lord, for he gives God thanks; and he who does not eat, to the Lord he does not eat, and gives God thanks. </a:t>
            </a:r>
          </a:p>
          <a:p>
            <a:endParaRPr lang="en-US" sz="12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CB94DFC-A544-8E2C-950C-FF6E15B8A544}"/>
              </a:ext>
            </a:extLst>
          </p:cNvPr>
          <p:cNvSpPr/>
          <p:nvPr/>
        </p:nvSpPr>
        <p:spPr>
          <a:xfrm>
            <a:off x="6297829" y="5830219"/>
            <a:ext cx="4301177" cy="707886"/>
          </a:xfrm>
          <a:prstGeom prst="rect">
            <a:avLst/>
          </a:prstGeom>
          <a:solidFill>
            <a:srgbClr val="FFC000"/>
          </a:solid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Follow the Leader.</a:t>
            </a:r>
          </a:p>
        </p:txBody>
      </p:sp>
    </p:spTree>
    <p:extLst>
      <p:ext uri="{BB962C8B-B14F-4D97-AF65-F5344CB8AC3E}">
        <p14:creationId xmlns:p14="http://schemas.microsoft.com/office/powerpoint/2010/main" val="157270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0215FF-9383-DBF1-9F9D-BE62CDF2B4DB}"/>
              </a:ext>
            </a:extLst>
          </p:cNvPr>
          <p:cNvSpPr txBox="1"/>
          <p:nvPr/>
        </p:nvSpPr>
        <p:spPr>
          <a:xfrm>
            <a:off x="528251" y="700898"/>
            <a:ext cx="6098058" cy="249299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7 Diné doo ła' t'áá ádííghahígo hináa da, índa diné doo ła' t'áá ádííghahígo daatsaah da. </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8 Dahinii'náago Bóhólníihii bá dahinii'ná, índa danii'néego Bóhólníihii bá danii'né. Éí bąą dahinii'náago, éí doodaléi' danii'néego Bóhólníihii bíí' daniidlį́. </a:t>
            </a:r>
          </a:p>
        </p:txBody>
      </p:sp>
      <p:sp>
        <p:nvSpPr>
          <p:cNvPr id="5" name="TextBox 4">
            <a:extLst>
              <a:ext uri="{FF2B5EF4-FFF2-40B4-BE49-F238E27FC236}">
                <a16:creationId xmlns:a16="http://schemas.microsoft.com/office/drawing/2014/main" id="{EC524F0E-9296-F5F6-DDCC-8AA0369C7DA6}"/>
              </a:ext>
            </a:extLst>
          </p:cNvPr>
          <p:cNvSpPr txBox="1"/>
          <p:nvPr/>
        </p:nvSpPr>
        <p:spPr>
          <a:xfrm>
            <a:off x="6796215" y="700898"/>
            <a:ext cx="4867533" cy="2492990"/>
          </a:xfrm>
          <a:prstGeom prst="rect">
            <a:avLst/>
          </a:prstGeom>
          <a:solidFill>
            <a:schemeClr val="accent1">
              <a:lumMod val="40000"/>
              <a:lumOff val="6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For none of us lives to himself, and no one dies to himself. </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if we live, we live to the Lord; and if we die, we die to the Lord. Therefore, whether we live or die, we are the Lord’s. </a:t>
            </a:r>
          </a:p>
        </p:txBody>
      </p:sp>
    </p:spTree>
    <p:extLst>
      <p:ext uri="{BB962C8B-B14F-4D97-AF65-F5344CB8AC3E}">
        <p14:creationId xmlns:p14="http://schemas.microsoft.com/office/powerpoint/2010/main" val="1798037204"/>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emplate>Office Theme</Template>
  <TotalTime>305</TotalTime>
  <Words>2546</Words>
  <Application>Microsoft Office PowerPoint</Application>
  <PresentationFormat>Widescreen</PresentationFormat>
  <Paragraphs>203</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Nova Cond</vt:lpstr>
      <vt:lpstr>Cooper Black</vt:lpstr>
      <vt:lpstr>Neue Haas Grotesk Text Pro</vt:lpstr>
      <vt:lpstr>Times New Roman</vt:lpstr>
      <vt:lpstr>Wingdings</vt:lpstr>
      <vt:lpstr>VanillaVTI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Edward Scott</dc:creator>
  <cp:lastModifiedBy>Edward Scott</cp:lastModifiedBy>
  <cp:revision>7</cp:revision>
  <dcterms:created xsi:type="dcterms:W3CDTF">2025-04-27T21:52:09Z</dcterms:created>
  <dcterms:modified xsi:type="dcterms:W3CDTF">2025-04-28T02:57:44Z</dcterms:modified>
</cp:coreProperties>
</file>