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59" r:id="rId2"/>
    <p:sldId id="360" r:id="rId3"/>
    <p:sldId id="377" r:id="rId4"/>
    <p:sldId id="361" r:id="rId5"/>
    <p:sldId id="362" r:id="rId6"/>
    <p:sldId id="363" r:id="rId7"/>
    <p:sldId id="364" r:id="rId8"/>
    <p:sldId id="365" r:id="rId9"/>
    <p:sldId id="366" r:id="rId10"/>
    <p:sldId id="367" r:id="rId11"/>
    <p:sldId id="368" r:id="rId12"/>
    <p:sldId id="379" r:id="rId13"/>
    <p:sldId id="369" r:id="rId14"/>
    <p:sldId id="370" r:id="rId15"/>
    <p:sldId id="372" r:id="rId16"/>
    <p:sldId id="373" r:id="rId17"/>
    <p:sldId id="374" r:id="rId18"/>
    <p:sldId id="375" r:id="rId19"/>
    <p:sldId id="376" r:id="rId20"/>
    <p:sldId id="380" r:id="rId21"/>
    <p:sldId id="378" r:id="rId22"/>
    <p:sldId id="385" r:id="rId23"/>
    <p:sldId id="382" r:id="rId24"/>
    <p:sldId id="381" r:id="rId25"/>
    <p:sldId id="383" r:id="rId26"/>
    <p:sldId id="384"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21"/>
    <a:srgbClr val="FFF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2045" autoAdjust="0"/>
  </p:normalViewPr>
  <p:slideViewPr>
    <p:cSldViewPr>
      <p:cViewPr varScale="1">
        <p:scale>
          <a:sx n="87" d="100"/>
          <a:sy n="87" d="100"/>
        </p:scale>
        <p:origin x="60" y="4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028C7C9-C52F-45B8-9CF5-6D1FE22B6594}" type="datetimeFigureOut">
              <a:rPr lang="en-US" smtClean="0"/>
              <a:pPr/>
              <a:t>3/20/2018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49685CE-EC07-4B7B-A54E-2B74CED935F2}" type="slidenum">
              <a:rPr lang="en-US" smtClean="0"/>
              <a:pPr/>
              <a:t>‹#›</a:t>
            </a:fld>
            <a:endParaRPr lang="en-US"/>
          </a:p>
        </p:txBody>
      </p:sp>
    </p:spTree>
    <p:extLst>
      <p:ext uri="{BB962C8B-B14F-4D97-AF65-F5344CB8AC3E}">
        <p14:creationId xmlns:p14="http://schemas.microsoft.com/office/powerpoint/2010/main" val="171246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a:t> </a:t>
            </a:r>
            <a:endParaRPr lang="en-US" dirty="0"/>
          </a:p>
        </p:txBody>
      </p:sp>
      <p:sp>
        <p:nvSpPr>
          <p:cNvPr id="4" name="Slide Number Placeholder 3"/>
          <p:cNvSpPr>
            <a:spLocks noGrp="1"/>
          </p:cNvSpPr>
          <p:nvPr>
            <p:ph type="sldNum" sz="quarter" idx="10"/>
          </p:nvPr>
        </p:nvSpPr>
        <p:spPr/>
        <p:txBody>
          <a:bodyPr/>
          <a:lstStyle/>
          <a:p>
            <a:fld id="{9C750E70-1283-4D45-BFC3-63FE2D592C01}" type="slidenum">
              <a:rPr lang="en-US" smtClean="0"/>
              <a:pPr/>
              <a:t>3</a:t>
            </a:fld>
            <a:endParaRPr lang="en-US" dirty="0"/>
          </a:p>
        </p:txBody>
      </p:sp>
    </p:spTree>
    <p:extLst>
      <p:ext uri="{BB962C8B-B14F-4D97-AF65-F5344CB8AC3E}">
        <p14:creationId xmlns:p14="http://schemas.microsoft.com/office/powerpoint/2010/main" val="2741744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C750E70-1283-4D45-BFC3-63FE2D592C01}" type="slidenum">
              <a:rPr lang="en-US" smtClean="0"/>
              <a:pPr/>
              <a:t>18</a:t>
            </a:fld>
            <a:endParaRPr lang="en-US" dirty="0"/>
          </a:p>
        </p:txBody>
      </p:sp>
    </p:spTree>
    <p:extLst>
      <p:ext uri="{BB962C8B-B14F-4D97-AF65-F5344CB8AC3E}">
        <p14:creationId xmlns:p14="http://schemas.microsoft.com/office/powerpoint/2010/main" val="1076932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http://www.law.cornell.edu/wex/appeal</a:t>
            </a:r>
          </a:p>
        </p:txBody>
      </p:sp>
      <p:sp>
        <p:nvSpPr>
          <p:cNvPr id="4" name="Slide Number Placeholder 3"/>
          <p:cNvSpPr>
            <a:spLocks noGrp="1"/>
          </p:cNvSpPr>
          <p:nvPr>
            <p:ph type="sldNum" sz="quarter" idx="10"/>
          </p:nvPr>
        </p:nvSpPr>
        <p:spPr/>
        <p:txBody>
          <a:bodyPr/>
          <a:lstStyle/>
          <a:p>
            <a:fld id="{9C750E70-1283-4D45-BFC3-63FE2D592C01}" type="slidenum">
              <a:rPr lang="en-US" smtClean="0"/>
              <a:pPr/>
              <a:t>19</a:t>
            </a:fld>
            <a:endParaRPr lang="en-US" dirty="0"/>
          </a:p>
        </p:txBody>
      </p:sp>
    </p:spTree>
    <p:extLst>
      <p:ext uri="{BB962C8B-B14F-4D97-AF65-F5344CB8AC3E}">
        <p14:creationId xmlns:p14="http://schemas.microsoft.com/office/powerpoint/2010/main" val="161268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aseline="0" dirty="0"/>
              <a:t> </a:t>
            </a:r>
            <a:endParaRPr lang="en-US" dirty="0"/>
          </a:p>
        </p:txBody>
      </p:sp>
      <p:sp>
        <p:nvSpPr>
          <p:cNvPr id="4" name="Slide Number Placeholder 3"/>
          <p:cNvSpPr>
            <a:spLocks noGrp="1"/>
          </p:cNvSpPr>
          <p:nvPr>
            <p:ph type="sldNum" sz="quarter" idx="10"/>
          </p:nvPr>
        </p:nvSpPr>
        <p:spPr/>
        <p:txBody>
          <a:bodyPr/>
          <a:lstStyle/>
          <a:p>
            <a:fld id="{9C750E70-1283-4D45-BFC3-63FE2D592C01}" type="slidenum">
              <a:rPr lang="en-US" smtClean="0"/>
              <a:pPr/>
              <a:t>20</a:t>
            </a:fld>
            <a:endParaRPr lang="en-US" dirty="0"/>
          </a:p>
        </p:txBody>
      </p:sp>
    </p:spTree>
    <p:extLst>
      <p:ext uri="{BB962C8B-B14F-4D97-AF65-F5344CB8AC3E}">
        <p14:creationId xmlns:p14="http://schemas.microsoft.com/office/powerpoint/2010/main" val="2741744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8" name="Shape 349"/>
          <p:cNvSpPr>
            <a:spLocks noGrp="1" noRot="1" noChangeAspect="1" noTextEdit="1"/>
          </p:cNvSpPr>
          <p:nvPr>
            <p:ph type="sldImg" idx="2"/>
          </p:nvPr>
        </p:nvSpPr>
        <p:spPr bwMode="auto">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a:solidFill>
              <a:srgbClr val="000000"/>
            </a:solidFill>
            <a:miter lim="800000"/>
            <a:headEnd type="none" w="med" len="med"/>
            <a:tailEnd type="none" w="med" len="med"/>
          </a:ln>
        </p:spPr>
      </p:sp>
      <p:sp>
        <p:nvSpPr>
          <p:cNvPr id="65539" name="Shape 350"/>
          <p:cNvSpPr>
            <a:spLocks noGrp="1"/>
          </p:cNvSpPr>
          <p:nvPr>
            <p:ph type="body" idx="1"/>
          </p:nvPr>
        </p:nvSpPr>
        <p:spPr bwMode="auto">
          <a:noFill/>
        </p:spPr>
        <p:txBody>
          <a:bodyPr wrap="square" lIns="93296" tIns="46635" rIns="93296" bIns="46635" numCol="1" anchor="t" anchorCtr="0" compatLnSpc="1">
            <a:prstTxWarp prst="textNoShape">
              <a:avLst/>
            </a:prstTxWarp>
          </a:bodyPr>
          <a:lstStyle/>
          <a:p>
            <a:pPr eaLnBrk="1" hangingPunct="1"/>
            <a:endParaRPr lang="en-US" smtClean="0">
              <a:solidFill>
                <a:srgbClr val="000000"/>
              </a:solidFill>
              <a:ea typeface="Calibri" pitchFamily="34" charset="0"/>
              <a:cs typeface="Calibri" pitchFamily="34" charset="0"/>
              <a:sym typeface="Calibri" pitchFamily="34" charset="0"/>
            </a:endParaRPr>
          </a:p>
        </p:txBody>
      </p:sp>
      <p:sp>
        <p:nvSpPr>
          <p:cNvPr id="65540" name="Shape 351"/>
          <p:cNvSpPr>
            <a:spLocks noGrp="1"/>
          </p:cNvSpPr>
          <p:nvPr>
            <p:ph type="sldNum" sz="quarter" idx="5"/>
          </p:nvPr>
        </p:nvSpPr>
        <p:spPr bwMode="auto">
          <a:noFill/>
          <a:ln>
            <a:miter lim="800000"/>
            <a:headEnd/>
            <a:tailEnd/>
          </a:ln>
        </p:spPr>
        <p:txBody>
          <a:bodyPr wrap="square" lIns="93296" tIns="46635" rIns="93296" bIns="46635" numCol="1" anchorCtr="0" compatLnSpc="1">
            <a:prstTxWarp prst="textNoShape">
              <a:avLst/>
            </a:prstTxWarp>
          </a:bodyPr>
          <a:lstStyle/>
          <a:p>
            <a:pPr fontAlgn="base">
              <a:spcBef>
                <a:spcPct val="0"/>
              </a:spcBef>
              <a:spcAft>
                <a:spcPct val="0"/>
              </a:spcAft>
              <a:buClr>
                <a:srgbClr val="000000"/>
              </a:buClr>
              <a:buSzPct val="25000"/>
            </a:pPr>
            <a:fld id="{5C934429-9E68-4D57-98AE-DB42DEE730C7}" type="slidenum">
              <a:rPr lang="en-US" smtClean="0">
                <a:latin typeface="Arial" charset="0"/>
                <a:cs typeface="Arial" charset="0"/>
                <a:sym typeface="Arial" charset="0"/>
              </a:rPr>
              <a:pPr fontAlgn="base">
                <a:spcBef>
                  <a:spcPct val="0"/>
                </a:spcBef>
                <a:spcAft>
                  <a:spcPct val="0"/>
                </a:spcAft>
                <a:buClr>
                  <a:srgbClr val="000000"/>
                </a:buClr>
                <a:buSzPct val="25000"/>
              </a:pPr>
              <a:t>22</a:t>
            </a:fld>
            <a:endParaRPr lang="en-US" smtClean="0">
              <a:latin typeface="Arial" charset="0"/>
              <a:cs typeface="Arial" charset="0"/>
              <a:sym typeface="Arial" charset="0"/>
            </a:endParaRPr>
          </a:p>
        </p:txBody>
      </p:sp>
    </p:spTree>
    <p:extLst>
      <p:ext uri="{BB962C8B-B14F-4D97-AF65-F5344CB8AC3E}">
        <p14:creationId xmlns:p14="http://schemas.microsoft.com/office/powerpoint/2010/main" val="21610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50E70-1283-4D45-BFC3-63FE2D592C01}" type="slidenum">
              <a:rPr lang="en-US" smtClean="0"/>
              <a:pPr/>
              <a:t>4</a:t>
            </a:fld>
            <a:endParaRPr lang="en-US" dirty="0"/>
          </a:p>
        </p:txBody>
      </p:sp>
    </p:spTree>
    <p:extLst>
      <p:ext uri="{BB962C8B-B14F-4D97-AF65-F5344CB8AC3E}">
        <p14:creationId xmlns:p14="http://schemas.microsoft.com/office/powerpoint/2010/main" val="176305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4035" indent="-286167" eaLnBrk="0" hangingPunct="0">
              <a:defRPr>
                <a:solidFill>
                  <a:schemeClr val="tx1"/>
                </a:solidFill>
                <a:latin typeface="Arial" charset="0"/>
                <a:cs typeface="Arial" charset="0"/>
              </a:defRPr>
            </a:lvl2pPr>
            <a:lvl3pPr marL="1144668" indent="-228933" eaLnBrk="0" hangingPunct="0">
              <a:defRPr>
                <a:solidFill>
                  <a:schemeClr val="tx1"/>
                </a:solidFill>
                <a:latin typeface="Arial" charset="0"/>
                <a:cs typeface="Arial" charset="0"/>
              </a:defRPr>
            </a:lvl3pPr>
            <a:lvl4pPr marL="1602535" indent="-228933" eaLnBrk="0" hangingPunct="0">
              <a:defRPr>
                <a:solidFill>
                  <a:schemeClr val="tx1"/>
                </a:solidFill>
                <a:latin typeface="Arial" charset="0"/>
                <a:cs typeface="Arial" charset="0"/>
              </a:defRPr>
            </a:lvl4pPr>
            <a:lvl5pPr marL="2060404" indent="-228933" eaLnBrk="0" hangingPunct="0">
              <a:defRPr>
                <a:solidFill>
                  <a:schemeClr val="tx1"/>
                </a:solidFill>
                <a:latin typeface="Arial" charset="0"/>
                <a:cs typeface="Arial" charset="0"/>
              </a:defRPr>
            </a:lvl5pPr>
            <a:lvl6pPr marL="2518270" indent="-228933" eaLnBrk="0" fontAlgn="base" hangingPunct="0">
              <a:spcBef>
                <a:spcPct val="0"/>
              </a:spcBef>
              <a:spcAft>
                <a:spcPct val="0"/>
              </a:spcAft>
              <a:defRPr>
                <a:solidFill>
                  <a:schemeClr val="tx1"/>
                </a:solidFill>
                <a:latin typeface="Arial" charset="0"/>
                <a:cs typeface="Arial" charset="0"/>
              </a:defRPr>
            </a:lvl6pPr>
            <a:lvl7pPr marL="2976136" indent="-228933" eaLnBrk="0" fontAlgn="base" hangingPunct="0">
              <a:spcBef>
                <a:spcPct val="0"/>
              </a:spcBef>
              <a:spcAft>
                <a:spcPct val="0"/>
              </a:spcAft>
              <a:defRPr>
                <a:solidFill>
                  <a:schemeClr val="tx1"/>
                </a:solidFill>
                <a:latin typeface="Arial" charset="0"/>
                <a:cs typeface="Arial" charset="0"/>
              </a:defRPr>
            </a:lvl7pPr>
            <a:lvl8pPr marL="3434005" indent="-228933" eaLnBrk="0" fontAlgn="base" hangingPunct="0">
              <a:spcBef>
                <a:spcPct val="0"/>
              </a:spcBef>
              <a:spcAft>
                <a:spcPct val="0"/>
              </a:spcAft>
              <a:defRPr>
                <a:solidFill>
                  <a:schemeClr val="tx1"/>
                </a:solidFill>
                <a:latin typeface="Arial" charset="0"/>
                <a:cs typeface="Arial" charset="0"/>
              </a:defRPr>
            </a:lvl8pPr>
            <a:lvl9pPr marL="3891871" indent="-228933" eaLnBrk="0" fontAlgn="base" hangingPunct="0">
              <a:spcBef>
                <a:spcPct val="0"/>
              </a:spcBef>
              <a:spcAft>
                <a:spcPct val="0"/>
              </a:spcAft>
              <a:defRPr>
                <a:solidFill>
                  <a:schemeClr val="tx1"/>
                </a:solidFill>
                <a:latin typeface="Arial" charset="0"/>
                <a:cs typeface="Arial" charset="0"/>
              </a:defRPr>
            </a:lvl9pPr>
          </a:lstStyle>
          <a:p>
            <a:pPr eaLnBrk="1" hangingPunct="1"/>
            <a:fld id="{6C95134F-4A0B-48B1-8FFF-3FBA0F5D69BB}" type="slidenum">
              <a:rPr lang="en-US" altLang="en-US" smtClean="0">
                <a:solidFill>
                  <a:srgbClr val="000000"/>
                </a:solidFill>
              </a:rPr>
              <a:pPr eaLnBrk="1" hangingPunct="1"/>
              <a:t>6</a:t>
            </a:fld>
            <a:endParaRPr lang="en-US" altLang="en-US" dirty="0">
              <a:solidFill>
                <a:srgbClr val="000000"/>
              </a:solidFill>
            </a:endParaRPr>
          </a:p>
        </p:txBody>
      </p:sp>
    </p:spTree>
    <p:extLst>
      <p:ext uri="{BB962C8B-B14F-4D97-AF65-F5344CB8AC3E}">
        <p14:creationId xmlns:p14="http://schemas.microsoft.com/office/powerpoint/2010/main" val="1752268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Judges</a:t>
            </a:r>
            <a:r>
              <a:rPr lang="en-US" altLang="en-US" baseline="0" dirty="0"/>
              <a:t> are found in trial courts and in the lower appellate courts. Justices are found in the Florida Supreme Court and U.S. Supreme Court. </a:t>
            </a: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58255" indent="-291636" eaLnBrk="0" hangingPunct="0">
              <a:defRPr>
                <a:solidFill>
                  <a:schemeClr val="tx1"/>
                </a:solidFill>
                <a:latin typeface="Arial" pitchFamily="34" charset="0"/>
              </a:defRPr>
            </a:lvl2pPr>
            <a:lvl3pPr marL="1166546" indent="-233309" eaLnBrk="0" hangingPunct="0">
              <a:defRPr>
                <a:solidFill>
                  <a:schemeClr val="tx1"/>
                </a:solidFill>
                <a:latin typeface="Arial" pitchFamily="34" charset="0"/>
              </a:defRPr>
            </a:lvl3pPr>
            <a:lvl4pPr marL="1633164" indent="-233309" eaLnBrk="0" hangingPunct="0">
              <a:defRPr>
                <a:solidFill>
                  <a:schemeClr val="tx1"/>
                </a:solidFill>
                <a:latin typeface="Arial" pitchFamily="34" charset="0"/>
              </a:defRPr>
            </a:lvl4pPr>
            <a:lvl5pPr marL="2099782" indent="-233309" eaLnBrk="0" hangingPunct="0">
              <a:defRPr>
                <a:solidFill>
                  <a:schemeClr val="tx1"/>
                </a:solidFill>
                <a:latin typeface="Arial" pitchFamily="34" charset="0"/>
              </a:defRPr>
            </a:lvl5pPr>
            <a:lvl6pPr marL="2566401" indent="-233309" eaLnBrk="0" fontAlgn="base" hangingPunct="0">
              <a:spcBef>
                <a:spcPct val="0"/>
              </a:spcBef>
              <a:spcAft>
                <a:spcPct val="0"/>
              </a:spcAft>
              <a:defRPr>
                <a:solidFill>
                  <a:schemeClr val="tx1"/>
                </a:solidFill>
                <a:latin typeface="Arial" pitchFamily="34" charset="0"/>
              </a:defRPr>
            </a:lvl6pPr>
            <a:lvl7pPr marL="3033019" indent="-233309" eaLnBrk="0" fontAlgn="base" hangingPunct="0">
              <a:spcBef>
                <a:spcPct val="0"/>
              </a:spcBef>
              <a:spcAft>
                <a:spcPct val="0"/>
              </a:spcAft>
              <a:defRPr>
                <a:solidFill>
                  <a:schemeClr val="tx1"/>
                </a:solidFill>
                <a:latin typeface="Arial" pitchFamily="34" charset="0"/>
              </a:defRPr>
            </a:lvl7pPr>
            <a:lvl8pPr marL="3499637" indent="-233309" eaLnBrk="0" fontAlgn="base" hangingPunct="0">
              <a:spcBef>
                <a:spcPct val="0"/>
              </a:spcBef>
              <a:spcAft>
                <a:spcPct val="0"/>
              </a:spcAft>
              <a:defRPr>
                <a:solidFill>
                  <a:schemeClr val="tx1"/>
                </a:solidFill>
                <a:latin typeface="Arial" pitchFamily="34" charset="0"/>
              </a:defRPr>
            </a:lvl8pPr>
            <a:lvl9pPr marL="3966256" indent="-233309" eaLnBrk="0" fontAlgn="base" hangingPunct="0">
              <a:spcBef>
                <a:spcPct val="0"/>
              </a:spcBef>
              <a:spcAft>
                <a:spcPct val="0"/>
              </a:spcAft>
              <a:defRPr>
                <a:solidFill>
                  <a:schemeClr val="tx1"/>
                </a:solidFill>
                <a:latin typeface="Arial" pitchFamily="34" charset="0"/>
              </a:defRPr>
            </a:lvl9pPr>
          </a:lstStyle>
          <a:p>
            <a:pPr eaLnBrk="1" hangingPunct="1"/>
            <a:fld id="{64556CA6-5D7E-4B41-BDB4-DDE65570A8E9}" type="slidenum">
              <a:rPr lang="en-US" altLang="en-US" smtClean="0"/>
              <a:pPr eaLnBrk="1" hangingPunct="1"/>
              <a:t>8</a:t>
            </a:fld>
            <a:endParaRPr lang="en-US" altLang="en-US" dirty="0"/>
          </a:p>
        </p:txBody>
      </p:sp>
    </p:spTree>
    <p:extLst>
      <p:ext uri="{BB962C8B-B14F-4D97-AF65-F5344CB8AC3E}">
        <p14:creationId xmlns:p14="http://schemas.microsoft.com/office/powerpoint/2010/main" val="244051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50E70-1283-4D45-BFC3-63FE2D592C01}" type="slidenum">
              <a:rPr lang="en-US" smtClean="0"/>
              <a:pPr/>
              <a:t>10</a:t>
            </a:fld>
            <a:endParaRPr lang="en-US" dirty="0"/>
          </a:p>
        </p:txBody>
      </p:sp>
    </p:spTree>
    <p:extLst>
      <p:ext uri="{BB962C8B-B14F-4D97-AF65-F5344CB8AC3E}">
        <p14:creationId xmlns:p14="http://schemas.microsoft.com/office/powerpoint/2010/main" val="3424685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from http://www.law.cornell.edu/wex/jurisdiction</a:t>
            </a:r>
          </a:p>
        </p:txBody>
      </p:sp>
      <p:sp>
        <p:nvSpPr>
          <p:cNvPr id="4" name="Slide Number Placeholder 3"/>
          <p:cNvSpPr>
            <a:spLocks noGrp="1"/>
          </p:cNvSpPr>
          <p:nvPr>
            <p:ph type="sldNum" sz="quarter" idx="10"/>
          </p:nvPr>
        </p:nvSpPr>
        <p:spPr/>
        <p:txBody>
          <a:bodyPr/>
          <a:lstStyle/>
          <a:p>
            <a:fld id="{9C750E70-1283-4D45-BFC3-63FE2D592C01}" type="slidenum">
              <a:rPr lang="en-US" smtClean="0"/>
              <a:pPr/>
              <a:t>11</a:t>
            </a:fld>
            <a:endParaRPr lang="en-US" dirty="0"/>
          </a:p>
        </p:txBody>
      </p:sp>
    </p:spTree>
    <p:extLst>
      <p:ext uri="{BB962C8B-B14F-4D97-AF65-F5344CB8AC3E}">
        <p14:creationId xmlns:p14="http://schemas.microsoft.com/office/powerpoint/2010/main" val="132882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685CE-EC07-4B7B-A54E-2B74CED935F2}" type="slidenum">
              <a:rPr lang="en-US" smtClean="0"/>
              <a:pPr/>
              <a:t>12</a:t>
            </a:fld>
            <a:endParaRPr lang="en-US"/>
          </a:p>
        </p:txBody>
      </p:sp>
    </p:spTree>
    <p:extLst>
      <p:ext uri="{BB962C8B-B14F-4D97-AF65-F5344CB8AC3E}">
        <p14:creationId xmlns:p14="http://schemas.microsoft.com/office/powerpoint/2010/main" val="4256879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50E70-1283-4D45-BFC3-63FE2D592C01}" type="slidenum">
              <a:rPr lang="en-US" smtClean="0"/>
              <a:pPr/>
              <a:t>14</a:t>
            </a:fld>
            <a:endParaRPr lang="en-US" dirty="0"/>
          </a:p>
        </p:txBody>
      </p:sp>
    </p:spTree>
    <p:extLst>
      <p:ext uri="{BB962C8B-B14F-4D97-AF65-F5344CB8AC3E}">
        <p14:creationId xmlns:p14="http://schemas.microsoft.com/office/powerpoint/2010/main" val="201073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http://www.americanbar.org/groups/public_education/resources/law_related_education_network/how_courts_work/trialjury_role.html</a:t>
            </a:r>
          </a:p>
          <a:p>
            <a:endParaRPr lang="en-US" dirty="0"/>
          </a:p>
          <a:p>
            <a:r>
              <a:rPr lang="en-US" dirty="0"/>
              <a:t>Emphasize that the jury exists</a:t>
            </a:r>
            <a:r>
              <a:rPr lang="en-US" baseline="0" dirty="0"/>
              <a:t> to stand between the government and the accused in order to insure a fair trial.  </a:t>
            </a:r>
            <a:endParaRPr lang="en-US" dirty="0"/>
          </a:p>
        </p:txBody>
      </p:sp>
      <p:sp>
        <p:nvSpPr>
          <p:cNvPr id="4" name="Slide Number Placeholder 3"/>
          <p:cNvSpPr>
            <a:spLocks noGrp="1"/>
          </p:cNvSpPr>
          <p:nvPr>
            <p:ph type="sldNum" sz="quarter" idx="10"/>
          </p:nvPr>
        </p:nvSpPr>
        <p:spPr/>
        <p:txBody>
          <a:bodyPr/>
          <a:lstStyle/>
          <a:p>
            <a:fld id="{09343E80-D243-4157-97DC-60D17ABBD572}" type="slidenum">
              <a:rPr lang="en-US" smtClean="0"/>
              <a:pPr/>
              <a:t>16</a:t>
            </a:fld>
            <a:endParaRPr lang="en-US" dirty="0"/>
          </a:p>
        </p:txBody>
      </p:sp>
    </p:spTree>
    <p:extLst>
      <p:ext uri="{BB962C8B-B14F-4D97-AF65-F5344CB8AC3E}">
        <p14:creationId xmlns:p14="http://schemas.microsoft.com/office/powerpoint/2010/main" val="1789877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ight Triangle 6"/>
          <p:cNvSpPr/>
          <p:nvPr userDrawn="1"/>
        </p:nvSpPr>
        <p:spPr>
          <a:xfrm rot="10800000">
            <a:off x="1219200" y="0"/>
            <a:ext cx="7924800" cy="48006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ctrTitle"/>
          </p:nvPr>
        </p:nvSpPr>
        <p:spPr>
          <a:xfrm rot="1879815">
            <a:off x="3157286" y="1464506"/>
            <a:ext cx="6045277" cy="1470025"/>
          </a:xfrm>
        </p:spPr>
        <p:txBody>
          <a:bodyPr/>
          <a:lstStyle>
            <a:lvl1pPr>
              <a:defRPr>
                <a:solidFill>
                  <a:schemeClr val="bg1"/>
                </a:solidFill>
                <a:latin typeface="Copperplate Gothic Bold" panose="020E07050202060204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3810000"/>
            <a:ext cx="6400800" cy="1752600"/>
          </a:xfrm>
        </p:spPr>
        <p:txBody>
          <a:bodyPr/>
          <a:lstStyle>
            <a:lvl1pPr marL="0" indent="0" algn="ctr">
              <a:buNone/>
              <a:defRPr>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089D65-509E-40C0-9A40-2FF6CB673E55}"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pic>
        <p:nvPicPr>
          <p:cNvPr id="8" name="Picture 4" descr="BenchmarksLogo-Final-RGB-Lg.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8382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76199" y="3017838"/>
            <a:ext cx="2441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100" b="1" dirty="0">
                <a:solidFill>
                  <a:schemeClr val="tx2"/>
                </a:solidFill>
                <a:latin typeface="Verdana" pitchFamily="34" charset="0"/>
              </a:rPr>
              <a:t>A public education program </a:t>
            </a:r>
          </a:p>
          <a:p>
            <a:pPr algn="ctr" eaLnBrk="1" hangingPunct="1"/>
            <a:r>
              <a:rPr lang="en-US" altLang="en-US" sz="1100" b="1" dirty="0">
                <a:solidFill>
                  <a:schemeClr val="tx2"/>
                </a:solidFill>
                <a:latin typeface="Verdana" pitchFamily="34" charset="0"/>
              </a:rPr>
              <a:t>of The Florida Bar</a:t>
            </a:r>
          </a:p>
        </p:txBody>
      </p:sp>
      <p:sp>
        <p:nvSpPr>
          <p:cNvPr id="10" name="TextBox 9"/>
          <p:cNvSpPr txBox="1"/>
          <p:nvPr userDrawn="1"/>
        </p:nvSpPr>
        <p:spPr>
          <a:xfrm>
            <a:off x="152400" y="5638799"/>
            <a:ext cx="6553200" cy="646331"/>
          </a:xfrm>
          <a:prstGeom prst="rect">
            <a:avLst/>
          </a:prstGeom>
          <a:noFill/>
        </p:spPr>
        <p:txBody>
          <a:bodyPr wrap="square" rtlCol="0">
            <a:spAutoFit/>
          </a:bodyPr>
          <a:lstStyle/>
          <a:p>
            <a:r>
              <a:rPr lang="en-US" dirty="0">
                <a:solidFill>
                  <a:schemeClr val="tx2"/>
                </a:solidFill>
              </a:rPr>
              <a:t>Developed</a:t>
            </a:r>
            <a:r>
              <a:rPr lang="en-US" baseline="0" dirty="0">
                <a:solidFill>
                  <a:schemeClr val="tx2"/>
                </a:solidFill>
              </a:rPr>
              <a:t> by The Florida Law Related Education Association, Inc. </a:t>
            </a:r>
          </a:p>
          <a:p>
            <a:r>
              <a:rPr lang="en-US" baseline="0" dirty="0">
                <a:solidFill>
                  <a:schemeClr val="tx2"/>
                </a:solidFill>
              </a:rPr>
              <a:t>www.flrea.org </a:t>
            </a:r>
            <a:endParaRPr lang="en-US" dirty="0">
              <a:solidFill>
                <a:schemeClr val="tx2"/>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05600" y="5627726"/>
            <a:ext cx="2171700" cy="635120"/>
          </a:xfrm>
          <a:prstGeom prst="rect">
            <a:avLst/>
          </a:prstGeom>
        </p:spPr>
      </p:pic>
    </p:spTree>
    <p:extLst>
      <p:ext uri="{BB962C8B-B14F-4D97-AF65-F5344CB8AC3E}">
        <p14:creationId xmlns:p14="http://schemas.microsoft.com/office/powerpoint/2010/main" val="40736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089D65-509E-40C0-9A40-2FF6CB673E55}"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spTree>
    <p:extLst>
      <p:ext uri="{BB962C8B-B14F-4D97-AF65-F5344CB8AC3E}">
        <p14:creationId xmlns:p14="http://schemas.microsoft.com/office/powerpoint/2010/main" val="97595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solidFill>
            <a:schemeClr val="tx2"/>
          </a:solidFill>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089D65-509E-40C0-9A40-2FF6CB673E55}"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spTree>
    <p:extLst>
      <p:ext uri="{BB962C8B-B14F-4D97-AF65-F5344CB8AC3E}">
        <p14:creationId xmlns:p14="http://schemas.microsoft.com/office/powerpoint/2010/main" val="366655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10200" y="918865"/>
            <a:ext cx="3429000" cy="1752600"/>
          </a:xfrm>
          <a:ln>
            <a:noFill/>
          </a:ln>
        </p:spPr>
        <p:txBody>
          <a:bodyPr>
            <a:normAutofit/>
          </a:bodyPr>
          <a:lstStyle>
            <a:lvl1pPr marL="0" indent="0" algn="ctr">
              <a:buNone/>
              <a:defRPr sz="2000" baseline="0">
                <a:solidFill>
                  <a:schemeClr val="tx1">
                    <a:lumMod val="75000"/>
                    <a:lumOff val="2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Insert Benchmarks </a:t>
            </a:r>
          </a:p>
        </p:txBody>
      </p:sp>
      <p:sp>
        <p:nvSpPr>
          <p:cNvPr id="7" name="Frame 6"/>
          <p:cNvSpPr/>
          <p:nvPr userDrawn="1"/>
        </p:nvSpPr>
        <p:spPr>
          <a:xfrm>
            <a:off x="0" y="0"/>
            <a:ext cx="9144000" cy="6858000"/>
          </a:xfrm>
          <a:prstGeom prst="frame">
            <a:avLst>
              <a:gd name="adj1" fmla="val 1574"/>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5675941"/>
            <a:ext cx="3200400" cy="935966"/>
          </a:xfrm>
          <a:prstGeom prst="rect">
            <a:avLst/>
          </a:prstGeom>
        </p:spPr>
      </p:pic>
      <p:sp>
        <p:nvSpPr>
          <p:cNvPr id="9" name="Frame 8"/>
          <p:cNvSpPr/>
          <p:nvPr userDrawn="1"/>
        </p:nvSpPr>
        <p:spPr>
          <a:xfrm>
            <a:off x="152400" y="190500"/>
            <a:ext cx="8839200" cy="6477000"/>
          </a:xfrm>
          <a:prstGeom prst="frame">
            <a:avLst>
              <a:gd name="adj1" fmla="val 1574"/>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lowchart: Delay 10"/>
          <p:cNvSpPr/>
          <p:nvPr userDrawn="1"/>
        </p:nvSpPr>
        <p:spPr>
          <a:xfrm rot="5400000">
            <a:off x="379367" y="-36467"/>
            <a:ext cx="4762500" cy="5216434"/>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22663" y="365760"/>
            <a:ext cx="4343400" cy="1219200"/>
          </a:xfrm>
        </p:spPr>
        <p:txBody>
          <a:bodyPr>
            <a:normAutofit/>
          </a:bodyPr>
          <a:lstStyle>
            <a:lvl1pPr>
              <a:defRPr sz="4800">
                <a:solidFill>
                  <a:schemeClr val="bg1"/>
                </a:solidFill>
                <a:latin typeface="Bernard MT Condensed" panose="02050806060905020404" pitchFamily="18" charset="0"/>
              </a:defRPr>
            </a:lvl1pPr>
          </a:lstStyle>
          <a:p>
            <a:r>
              <a:rPr lang="en-US"/>
              <a:t>Click to edit Master title style</a:t>
            </a:r>
            <a:endParaRPr lang="en-US" dirty="0"/>
          </a:p>
        </p:txBody>
      </p:sp>
      <p:sp>
        <p:nvSpPr>
          <p:cNvPr id="12" name="Footer Placeholder 4"/>
          <p:cNvSpPr txBox="1">
            <a:spLocks/>
          </p:cNvSpPr>
          <p:nvPr userDrawn="1"/>
        </p:nvSpPr>
        <p:spPr>
          <a:xfrm>
            <a:off x="228600" y="624840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14" name="Subtitle 2"/>
          <p:cNvSpPr txBox="1">
            <a:spLocks/>
          </p:cNvSpPr>
          <p:nvPr userDrawn="1"/>
        </p:nvSpPr>
        <p:spPr>
          <a:xfrm>
            <a:off x="1524000" y="1600200"/>
            <a:ext cx="6400800" cy="121920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baseline="0">
                <a:solidFill>
                  <a:schemeClr val="tx1">
                    <a:lumMod val="75000"/>
                    <a:lumOff val="25000"/>
                  </a:schemeClr>
                </a:solidFill>
                <a:latin typeface="Comic Sans MS" panose="030F0702030302020204" pitchFamily="66"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Comic Sans MS" panose="030F0702030302020204" pitchFamily="66" charset="0"/>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Comic Sans MS" panose="030F0702030302020204" pitchFamily="66" charset="0"/>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Comic Sans MS" panose="030F0702030302020204" pitchFamily="66"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solidFill>
                <a:srgbClr val="F5E065"/>
              </a:solidFill>
            </a:endParaRPr>
          </a:p>
        </p:txBody>
      </p:sp>
      <p:sp>
        <p:nvSpPr>
          <p:cNvPr id="18" name="TextBox 17"/>
          <p:cNvSpPr txBox="1"/>
          <p:nvPr userDrawn="1"/>
        </p:nvSpPr>
        <p:spPr>
          <a:xfrm>
            <a:off x="5368834" y="457200"/>
            <a:ext cx="3317966" cy="461665"/>
          </a:xfrm>
          <a:prstGeom prst="rect">
            <a:avLst/>
          </a:prstGeom>
          <a:noFill/>
        </p:spPr>
        <p:txBody>
          <a:bodyPr wrap="square" rtlCol="0">
            <a:spAutoFit/>
          </a:bodyPr>
          <a:lstStyle/>
          <a:p>
            <a:pPr algn="ctr"/>
            <a:r>
              <a:rPr lang="en-US" sz="2400" b="1" dirty="0">
                <a:solidFill>
                  <a:schemeClr val="tx1">
                    <a:lumMod val="75000"/>
                    <a:lumOff val="25000"/>
                  </a:schemeClr>
                </a:solidFill>
                <a:latin typeface="Cambria" panose="02040503050406030204" pitchFamily="18" charset="0"/>
              </a:rPr>
              <a:t>Benchmarks</a:t>
            </a:r>
          </a:p>
        </p:txBody>
      </p:sp>
      <p:sp>
        <p:nvSpPr>
          <p:cNvPr id="21" name="Text Placeholder 20"/>
          <p:cNvSpPr>
            <a:spLocks noGrp="1"/>
          </p:cNvSpPr>
          <p:nvPr>
            <p:ph type="body" sz="quarter" idx="10"/>
          </p:nvPr>
        </p:nvSpPr>
        <p:spPr>
          <a:xfrm>
            <a:off x="762000" y="1752600"/>
            <a:ext cx="4114800" cy="1371600"/>
          </a:xfrm>
        </p:spPr>
        <p:txBody>
          <a:bodyPr>
            <a:normAutofit/>
          </a:bodyPr>
          <a:lstStyle>
            <a:lvl1pPr marL="0" indent="0" algn="ctr">
              <a:buNone/>
              <a:defRPr sz="2800">
                <a:solidFill>
                  <a:srgbClr val="FAEA1A"/>
                </a:solidFill>
              </a:defRPr>
            </a:lvl1pPr>
          </a:lstStyle>
          <a:p>
            <a:pPr lvl="0"/>
            <a:r>
              <a:rPr lang="en-US"/>
              <a:t>Click to edit Master text styles</a:t>
            </a:r>
          </a:p>
        </p:txBody>
      </p:sp>
    </p:spTree>
    <p:extLst>
      <p:ext uri="{BB962C8B-B14F-4D97-AF65-F5344CB8AC3E}">
        <p14:creationId xmlns:p14="http://schemas.microsoft.com/office/powerpoint/2010/main" val="147272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828800" cy="534838"/>
          </a:xfrm>
          <a:prstGeom prst="rect">
            <a:avLst/>
          </a:prstGeom>
        </p:spPr>
      </p:pic>
      <p:sp>
        <p:nvSpPr>
          <p:cNvPr id="12" name="Picture Placeholder 11"/>
          <p:cNvSpPr>
            <a:spLocks noGrp="1"/>
          </p:cNvSpPr>
          <p:nvPr>
            <p:ph type="pic" sz="quarter" idx="10"/>
          </p:nvPr>
        </p:nvSpPr>
        <p:spPr>
          <a:xfrm>
            <a:off x="381000" y="990600"/>
            <a:ext cx="2362200" cy="2286000"/>
          </a:xfrm>
        </p:spPr>
        <p:txBody>
          <a:bodyPr/>
          <a:lstStyle/>
          <a:p>
            <a:r>
              <a:rPr lang="en-US" dirty="0"/>
              <a:t>Click icon to add picture</a:t>
            </a:r>
          </a:p>
        </p:txBody>
      </p:sp>
    </p:spTree>
    <p:extLst>
      <p:ext uri="{BB962C8B-B14F-4D97-AF65-F5344CB8AC3E}">
        <p14:creationId xmlns:p14="http://schemas.microsoft.com/office/powerpoint/2010/main" val="132719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828800" cy="534838"/>
          </a:xfrm>
          <a:prstGeom prst="rect">
            <a:avLst/>
          </a:prstGeom>
        </p:spPr>
      </p:pic>
      <p:sp>
        <p:nvSpPr>
          <p:cNvPr id="12" name="Picture Placeholder 11"/>
          <p:cNvSpPr>
            <a:spLocks noGrp="1"/>
          </p:cNvSpPr>
          <p:nvPr>
            <p:ph type="pic" sz="quarter" idx="10"/>
          </p:nvPr>
        </p:nvSpPr>
        <p:spPr>
          <a:xfrm>
            <a:off x="381000" y="990600"/>
            <a:ext cx="2362200" cy="2286000"/>
          </a:xfrm>
        </p:spPr>
        <p:txBody>
          <a:bodyPr/>
          <a:lstStyle/>
          <a:p>
            <a:r>
              <a:rPr lang="en-US" dirty="0"/>
              <a:t>Click icon to add picture</a:t>
            </a:r>
          </a:p>
        </p:txBody>
      </p:sp>
    </p:spTree>
    <p:extLst>
      <p:ext uri="{BB962C8B-B14F-4D97-AF65-F5344CB8AC3E}">
        <p14:creationId xmlns:p14="http://schemas.microsoft.com/office/powerpoint/2010/main" val="42433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828800" cy="534838"/>
          </a:xfrm>
          <a:prstGeom prst="rect">
            <a:avLst/>
          </a:prstGeom>
        </p:spPr>
      </p:pic>
      <p:sp>
        <p:nvSpPr>
          <p:cNvPr id="12" name="Picture Placeholder 11"/>
          <p:cNvSpPr>
            <a:spLocks noGrp="1"/>
          </p:cNvSpPr>
          <p:nvPr>
            <p:ph type="pic" sz="quarter" idx="10"/>
          </p:nvPr>
        </p:nvSpPr>
        <p:spPr>
          <a:xfrm>
            <a:off x="381000" y="990600"/>
            <a:ext cx="2362200" cy="2286000"/>
          </a:xfrm>
        </p:spPr>
        <p:txBody>
          <a:bodyPr/>
          <a:lstStyle/>
          <a:p>
            <a:r>
              <a:rPr lang="en-US" dirty="0"/>
              <a:t>Click icon to add picture</a:t>
            </a:r>
          </a:p>
        </p:txBody>
      </p:sp>
    </p:spTree>
    <p:extLst>
      <p:ext uri="{BB962C8B-B14F-4D97-AF65-F5344CB8AC3E}">
        <p14:creationId xmlns:p14="http://schemas.microsoft.com/office/powerpoint/2010/main" val="136333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828800" cy="534838"/>
          </a:xfrm>
          <a:prstGeom prst="rect">
            <a:avLst/>
          </a:prstGeom>
        </p:spPr>
      </p:pic>
      <p:sp>
        <p:nvSpPr>
          <p:cNvPr id="12" name="Picture Placeholder 11"/>
          <p:cNvSpPr>
            <a:spLocks noGrp="1"/>
          </p:cNvSpPr>
          <p:nvPr>
            <p:ph type="pic" sz="quarter" idx="10"/>
          </p:nvPr>
        </p:nvSpPr>
        <p:spPr>
          <a:xfrm>
            <a:off x="381000" y="990600"/>
            <a:ext cx="2362200" cy="2286000"/>
          </a:xfrm>
        </p:spPr>
        <p:txBody>
          <a:bodyPr/>
          <a:lstStyle/>
          <a:p>
            <a:r>
              <a:rPr lang="en-US" dirty="0"/>
              <a:t>Click icon to add picture</a:t>
            </a:r>
          </a:p>
        </p:txBody>
      </p:sp>
    </p:spTree>
    <p:extLst>
      <p:ext uri="{BB962C8B-B14F-4D97-AF65-F5344CB8AC3E}">
        <p14:creationId xmlns:p14="http://schemas.microsoft.com/office/powerpoint/2010/main" val="4276809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828800" cy="534838"/>
          </a:xfrm>
          <a:prstGeom prst="rect">
            <a:avLst/>
          </a:prstGeom>
        </p:spPr>
      </p:pic>
      <p:sp>
        <p:nvSpPr>
          <p:cNvPr id="12" name="Picture Placeholder 11"/>
          <p:cNvSpPr>
            <a:spLocks noGrp="1"/>
          </p:cNvSpPr>
          <p:nvPr>
            <p:ph type="pic" sz="quarter" idx="10"/>
          </p:nvPr>
        </p:nvSpPr>
        <p:spPr>
          <a:xfrm>
            <a:off x="381000" y="990600"/>
            <a:ext cx="2362200" cy="2286000"/>
          </a:xfrm>
        </p:spPr>
        <p:txBody>
          <a:bodyPr/>
          <a:lstStyle/>
          <a:p>
            <a:r>
              <a:rPr lang="en-US" dirty="0"/>
              <a:t>Click icon to add picture</a:t>
            </a:r>
          </a:p>
        </p:txBody>
      </p:sp>
    </p:spTree>
    <p:extLst>
      <p:ext uri="{BB962C8B-B14F-4D97-AF65-F5344CB8AC3E}">
        <p14:creationId xmlns:p14="http://schemas.microsoft.com/office/powerpoint/2010/main" val="2944310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7" name="Flowchart: Delay 6"/>
          <p:cNvSpPr/>
          <p:nvPr userDrawn="1"/>
        </p:nvSpPr>
        <p:spPr>
          <a:xfrm rot="16200000">
            <a:off x="3467099" y="1181099"/>
            <a:ext cx="3581399" cy="77724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14598" y="4648200"/>
            <a:ext cx="66294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5257798" y="0"/>
            <a:ext cx="3886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Florida Law Related Education Association, Inc. © 2015</a:t>
            </a:r>
          </a:p>
        </p:txBody>
      </p:sp>
      <p:sp>
        <p:nvSpPr>
          <p:cNvPr id="9" name="Flowchart: Delay 8"/>
          <p:cNvSpPr/>
          <p:nvPr userDrawn="1"/>
        </p:nvSpPr>
        <p:spPr>
          <a:xfrm rot="10800000">
            <a:off x="3200400" y="533400"/>
            <a:ext cx="59436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267200" y="1600200"/>
            <a:ext cx="4724398"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0"/>
            <a:ext cx="1828800" cy="534838"/>
          </a:xfrm>
          <a:prstGeom prst="rect">
            <a:avLst/>
          </a:prstGeom>
        </p:spPr>
      </p:pic>
      <p:sp>
        <p:nvSpPr>
          <p:cNvPr id="12" name="Picture Placeholder 11"/>
          <p:cNvSpPr>
            <a:spLocks noGrp="1"/>
          </p:cNvSpPr>
          <p:nvPr>
            <p:ph type="pic" sz="quarter" idx="10"/>
          </p:nvPr>
        </p:nvSpPr>
        <p:spPr>
          <a:xfrm>
            <a:off x="381000" y="990600"/>
            <a:ext cx="2362200" cy="2286000"/>
          </a:xfrm>
        </p:spPr>
        <p:txBody>
          <a:bodyPr/>
          <a:lstStyle/>
          <a:p>
            <a:r>
              <a:rPr lang="en-US" dirty="0"/>
              <a:t>Click icon to add picture</a:t>
            </a:r>
          </a:p>
        </p:txBody>
      </p:sp>
    </p:spTree>
    <p:extLst>
      <p:ext uri="{BB962C8B-B14F-4D97-AF65-F5344CB8AC3E}">
        <p14:creationId xmlns:p14="http://schemas.microsoft.com/office/powerpoint/2010/main" val="412307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2"/>
          <p:cNvSpPr/>
          <p:nvPr userDrawn="1"/>
        </p:nvSpPr>
        <p:spPr>
          <a:xfrm>
            <a:off x="0" y="0"/>
            <a:ext cx="9131300" cy="13716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a:solidFill>
            <a:schemeClr val="tx2"/>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089D65-509E-40C0-9A40-2FF6CB673E55}"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grpSp>
        <p:nvGrpSpPr>
          <p:cNvPr id="9" name="Group 8"/>
          <p:cNvGrpSpPr/>
          <p:nvPr userDrawn="1"/>
        </p:nvGrpSpPr>
        <p:grpSpPr>
          <a:xfrm>
            <a:off x="6842125" y="4262864"/>
            <a:ext cx="2314575" cy="2595136"/>
            <a:chOff x="6842125" y="4114800"/>
            <a:chExt cx="2314575" cy="2595136"/>
          </a:xfrm>
        </p:grpSpPr>
        <p:pic>
          <p:nvPicPr>
            <p:cNvPr id="7"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cxnSp>
        <p:nvCxnSpPr>
          <p:cNvPr id="11" name="Straight Connector 10"/>
          <p:cNvCxnSpPr/>
          <p:nvPr userDrawn="1"/>
        </p:nvCxnSpPr>
        <p:spPr>
          <a:xfrm>
            <a:off x="0" y="1600200"/>
            <a:ext cx="9144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Oval 11"/>
          <p:cNvSpPr/>
          <p:nvPr userDrawn="1"/>
        </p:nvSpPr>
        <p:spPr>
          <a:xfrm>
            <a:off x="4114800" y="14478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0230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584700"/>
            <a:ext cx="7772400" cy="1362075"/>
          </a:xfrm>
          <a:solidFill>
            <a:schemeClr val="tx2"/>
          </a:solidFill>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85800" y="27670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089D65-509E-40C0-9A40-2FF6CB673E55}" type="datetimeFigureOut">
              <a:rPr lang="en-US" smtClean="0"/>
              <a:pPr/>
              <a:t>3/20/2018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08B10-ACDA-44DC-9805-06B50D7C4145}" type="slidenum">
              <a:rPr lang="en-US" smtClean="0"/>
              <a:pPr/>
              <a:t>‹#›</a:t>
            </a:fld>
            <a:endParaRPr lang="en-US"/>
          </a:p>
        </p:txBody>
      </p:sp>
      <p:cxnSp>
        <p:nvCxnSpPr>
          <p:cNvPr id="7" name="Straight Connector 6"/>
          <p:cNvCxnSpPr/>
          <p:nvPr userDrawn="1"/>
        </p:nvCxnSpPr>
        <p:spPr>
          <a:xfrm>
            <a:off x="228600" y="44196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4114800" y="42672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842125" y="0"/>
            <a:ext cx="2314575" cy="2595136"/>
            <a:chOff x="6842125" y="4114800"/>
            <a:chExt cx="2314575" cy="2595136"/>
          </a:xfrm>
        </p:grpSpPr>
        <p:pic>
          <p:nvPicPr>
            <p:cNvPr id="10"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148251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089D65-509E-40C0-9A40-2FF6CB673E55}"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grpSp>
        <p:nvGrpSpPr>
          <p:cNvPr id="10" name="Group 9"/>
          <p:cNvGrpSpPr/>
          <p:nvPr userDrawn="1"/>
        </p:nvGrpSpPr>
        <p:grpSpPr>
          <a:xfrm>
            <a:off x="241300" y="1524000"/>
            <a:ext cx="8686800" cy="304800"/>
            <a:chOff x="241300" y="1371600"/>
            <a:chExt cx="8686800" cy="304800"/>
          </a:xfrm>
        </p:grpSpPr>
        <p:cxnSp>
          <p:nvCxnSpPr>
            <p:cNvPr id="8" name="Straight Connector 7"/>
            <p:cNvCxnSpPr/>
            <p:nvPr userDrawn="1"/>
          </p:nvCxnSpPr>
          <p:spPr>
            <a:xfrm>
              <a:off x="241300" y="15240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4419600" y="13716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userDrawn="1"/>
        </p:nvGrpSpPr>
        <p:grpSpPr>
          <a:xfrm>
            <a:off x="6842125" y="4262864"/>
            <a:ext cx="2314575" cy="2595136"/>
            <a:chOff x="6842125" y="4114800"/>
            <a:chExt cx="2314575" cy="2595136"/>
          </a:xfrm>
        </p:grpSpPr>
        <p:pic>
          <p:nvPicPr>
            <p:cNvPr id="12"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412152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687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272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87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272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089D65-509E-40C0-9A40-2FF6CB673E55}" type="datetimeFigureOut">
              <a:rPr lang="en-US" smtClean="0"/>
              <a:pPr/>
              <a:t>3/20/2018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08B10-ACDA-44DC-9805-06B50D7C4145}" type="slidenum">
              <a:rPr lang="en-US" smtClean="0"/>
              <a:pPr/>
              <a:t>‹#›</a:t>
            </a:fld>
            <a:endParaRPr lang="en-US"/>
          </a:p>
        </p:txBody>
      </p:sp>
      <p:grpSp>
        <p:nvGrpSpPr>
          <p:cNvPr id="12" name="Group 11"/>
          <p:cNvGrpSpPr/>
          <p:nvPr userDrawn="1"/>
        </p:nvGrpSpPr>
        <p:grpSpPr>
          <a:xfrm>
            <a:off x="228600" y="1447800"/>
            <a:ext cx="8686800" cy="304800"/>
            <a:chOff x="228600" y="1295400"/>
            <a:chExt cx="8686800" cy="304800"/>
          </a:xfrm>
        </p:grpSpPr>
        <p:cxnSp>
          <p:nvCxnSpPr>
            <p:cNvPr id="10" name="Straight Connector 9"/>
            <p:cNvCxnSpPr/>
            <p:nvPr userDrawn="1"/>
          </p:nvCxnSpPr>
          <p:spPr>
            <a:xfrm>
              <a:off x="228600" y="14478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4419600" y="12954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801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lvl1pP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089D65-509E-40C0-9A40-2FF6CB673E55}" type="datetimeFigureOut">
              <a:rPr lang="en-US" smtClean="0"/>
              <a:pPr/>
              <a:t>3/20/2018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08B10-ACDA-44DC-9805-06B50D7C4145}" type="slidenum">
              <a:rPr lang="en-US" smtClean="0"/>
              <a:pPr/>
              <a:t>‹#›</a:t>
            </a:fld>
            <a:endParaRPr lang="en-US"/>
          </a:p>
        </p:txBody>
      </p:sp>
      <p:grpSp>
        <p:nvGrpSpPr>
          <p:cNvPr id="8" name="Group 7"/>
          <p:cNvGrpSpPr/>
          <p:nvPr userDrawn="1"/>
        </p:nvGrpSpPr>
        <p:grpSpPr>
          <a:xfrm>
            <a:off x="228600" y="1524000"/>
            <a:ext cx="8686800" cy="304800"/>
            <a:chOff x="228600" y="1524000"/>
            <a:chExt cx="8686800" cy="304800"/>
          </a:xfrm>
        </p:grpSpPr>
        <p:cxnSp>
          <p:nvCxnSpPr>
            <p:cNvPr id="6" name="Straight Connector 5"/>
            <p:cNvCxnSpPr/>
            <p:nvPr userDrawn="1"/>
          </p:nvCxnSpPr>
          <p:spPr>
            <a:xfrm>
              <a:off x="228600" y="1676400"/>
              <a:ext cx="86868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Oval 6"/>
            <p:cNvSpPr/>
            <p:nvPr userDrawn="1"/>
          </p:nvSpPr>
          <p:spPr>
            <a:xfrm>
              <a:off x="4419600" y="15240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userDrawn="1"/>
        </p:nvGrpSpPr>
        <p:grpSpPr>
          <a:xfrm>
            <a:off x="6842125" y="4262864"/>
            <a:ext cx="2314575" cy="2595136"/>
            <a:chOff x="6842125" y="4114800"/>
            <a:chExt cx="2314575" cy="2595136"/>
          </a:xfrm>
        </p:grpSpPr>
        <p:pic>
          <p:nvPicPr>
            <p:cNvPr id="10"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8818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89D65-509E-40C0-9A40-2FF6CB673E55}" type="datetimeFigureOut">
              <a:rPr lang="en-US" smtClean="0"/>
              <a:pPr/>
              <a:t>3/20/2018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08B10-ACDA-44DC-9805-06B50D7C4145}" type="slidenum">
              <a:rPr lang="en-US" smtClean="0"/>
              <a:pPr/>
              <a:t>‹#›</a:t>
            </a:fld>
            <a:endParaRPr lang="en-US"/>
          </a:p>
        </p:txBody>
      </p:sp>
      <p:grpSp>
        <p:nvGrpSpPr>
          <p:cNvPr id="5" name="Group 4"/>
          <p:cNvGrpSpPr/>
          <p:nvPr userDrawn="1"/>
        </p:nvGrpSpPr>
        <p:grpSpPr>
          <a:xfrm>
            <a:off x="6842125" y="4262864"/>
            <a:ext cx="2314575" cy="2595136"/>
            <a:chOff x="6842125" y="4114800"/>
            <a:chExt cx="2314575" cy="2595136"/>
          </a:xfrm>
        </p:grpSpPr>
        <p:pic>
          <p:nvPicPr>
            <p:cNvPr id="6"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2774153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tx2"/>
          </a:solidFill>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663700"/>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89D65-509E-40C0-9A40-2FF6CB673E55}"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cxnSp>
        <p:nvCxnSpPr>
          <p:cNvPr id="8" name="Straight Connector 7"/>
          <p:cNvCxnSpPr/>
          <p:nvPr userDrawn="1"/>
        </p:nvCxnSpPr>
        <p:spPr>
          <a:xfrm>
            <a:off x="381000" y="1524000"/>
            <a:ext cx="31242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Oval 8"/>
          <p:cNvSpPr/>
          <p:nvPr userDrawn="1"/>
        </p:nvSpPr>
        <p:spPr>
          <a:xfrm>
            <a:off x="1752600" y="1371600"/>
            <a:ext cx="304800" cy="304800"/>
          </a:xfrm>
          <a:prstGeom prst="ellipse">
            <a:avLst/>
          </a:prstGeom>
          <a:solidFill>
            <a:srgbClr val="FFD521"/>
          </a:solidFill>
          <a:ln>
            <a:solidFill>
              <a:srgbClr val="FFD5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6842125" y="4262864"/>
            <a:ext cx="2314575" cy="2595136"/>
            <a:chOff x="6842125" y="4114800"/>
            <a:chExt cx="2314575" cy="2595136"/>
          </a:xfrm>
        </p:grpSpPr>
        <p:pic>
          <p:nvPicPr>
            <p:cNvPr id="13"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391780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tx2"/>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089D65-509E-40C0-9A40-2FF6CB673E55}" type="datetimeFigureOut">
              <a:rPr lang="en-US" smtClean="0"/>
              <a:pPr/>
              <a:t>3/20/2018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08B10-ACDA-44DC-9805-06B50D7C4145}" type="slidenum">
              <a:rPr lang="en-US" smtClean="0"/>
              <a:pPr/>
              <a:t>‹#›</a:t>
            </a:fld>
            <a:endParaRPr lang="en-US"/>
          </a:p>
        </p:txBody>
      </p:sp>
      <p:grpSp>
        <p:nvGrpSpPr>
          <p:cNvPr id="8" name="Group 7"/>
          <p:cNvGrpSpPr/>
          <p:nvPr userDrawn="1"/>
        </p:nvGrpSpPr>
        <p:grpSpPr>
          <a:xfrm>
            <a:off x="6842125" y="4262864"/>
            <a:ext cx="2314575" cy="2595136"/>
            <a:chOff x="6842125" y="4114800"/>
            <a:chExt cx="2314575" cy="2595136"/>
          </a:xfrm>
        </p:grpSpPr>
        <p:pic>
          <p:nvPicPr>
            <p:cNvPr id="9" name="Picture 4" descr="BenchmarksLogo-Final-RGB-Lg.tif"/>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842125" y="4114800"/>
              <a:ext cx="2289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userDrawn="1"/>
          </p:nvSpPr>
          <p:spPr bwMode="auto">
            <a:xfrm>
              <a:off x="6842125" y="6294438"/>
              <a:ext cx="2314575" cy="415498"/>
            </a:xfrm>
            <a:prstGeom prst="rect">
              <a:avLst/>
            </a:prstGeom>
            <a:solidFill>
              <a:schemeClr val="bg1"/>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050" b="1" dirty="0">
                  <a:solidFill>
                    <a:schemeClr val="accent1">
                      <a:lumMod val="40000"/>
                      <a:lumOff val="60000"/>
                    </a:schemeClr>
                  </a:solidFill>
                  <a:latin typeface="Verdana" pitchFamily="34" charset="0"/>
                </a:rPr>
                <a:t>A public education program </a:t>
              </a:r>
            </a:p>
            <a:p>
              <a:pPr algn="ctr" eaLnBrk="1" hangingPunct="1"/>
              <a:r>
                <a:rPr lang="en-US" altLang="en-US" sz="1050" b="1" dirty="0">
                  <a:solidFill>
                    <a:schemeClr val="accent1">
                      <a:lumMod val="40000"/>
                      <a:lumOff val="60000"/>
                    </a:schemeClr>
                  </a:solidFill>
                  <a:latin typeface="Verdana" pitchFamily="34" charset="0"/>
                </a:rPr>
                <a:t>of The Florida Bar</a:t>
              </a:r>
            </a:p>
          </p:txBody>
        </p:sp>
      </p:grpSp>
    </p:spTree>
    <p:extLst>
      <p:ext uri="{BB962C8B-B14F-4D97-AF65-F5344CB8AC3E}">
        <p14:creationId xmlns:p14="http://schemas.microsoft.com/office/powerpoint/2010/main" val="148229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089D65-509E-40C0-9A40-2FF6CB673E55}" type="datetimeFigureOut">
              <a:rPr lang="en-US" smtClean="0"/>
              <a:pPr/>
              <a:t>3/20/2018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08B10-ACDA-44DC-9805-06B50D7C4145}" type="slidenum">
              <a:rPr lang="en-US" smtClean="0"/>
              <a:pPr/>
              <a:t>‹#›</a:t>
            </a:fld>
            <a:endParaRPr lang="en-US"/>
          </a:p>
        </p:txBody>
      </p:sp>
    </p:spTree>
    <p:extLst>
      <p:ext uri="{BB962C8B-B14F-4D97-AF65-F5344CB8AC3E}">
        <p14:creationId xmlns:p14="http://schemas.microsoft.com/office/powerpoint/2010/main" val="2001674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914400" rtl="0" eaLnBrk="1" latinLnBrk="0" hangingPunct="1">
        <a:spcBef>
          <a:spcPct val="0"/>
        </a:spcBef>
        <a:buNone/>
        <a:defRPr sz="4400" kern="1200">
          <a:solidFill>
            <a:schemeClr val="tx1"/>
          </a:solidFill>
          <a:latin typeface="Copperplate Gothic Bold" panose="020E07050202060204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aff@flrea.org" TargetMode="External"/><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2.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mailto:staff@flrea.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dirty="0">
                <a:latin typeface="Bernard MT Condensed" panose="02050806060905020404" pitchFamily="18" charset="0"/>
              </a:rPr>
              <a:t>Sorting Out the Courts</a:t>
            </a:r>
          </a:p>
        </p:txBody>
      </p:sp>
      <p:sp>
        <p:nvSpPr>
          <p:cNvPr id="3" name="Subtitle 2"/>
          <p:cNvSpPr>
            <a:spLocks noGrp="1"/>
          </p:cNvSpPr>
          <p:nvPr>
            <p:ph type="subTitle" idx="1"/>
          </p:nvPr>
        </p:nvSpPr>
        <p:spPr>
          <a:xfrm>
            <a:off x="1219200" y="3810000"/>
            <a:ext cx="6400800" cy="1752600"/>
          </a:xfrm>
        </p:spPr>
        <p:txBody>
          <a:bodyPr>
            <a:normAutofit fontScale="92500" lnSpcReduction="20000"/>
          </a:bodyPr>
          <a:lstStyle/>
          <a:p>
            <a:pPr algn="l"/>
            <a:endParaRPr lang="en-US" dirty="0"/>
          </a:p>
          <a:p>
            <a:pPr algn="l"/>
            <a:endParaRPr lang="en-US" dirty="0"/>
          </a:p>
          <a:p>
            <a:r>
              <a:rPr lang="en-US" dirty="0"/>
              <a:t>The Structure, Function, and Powers of the Judicial Branch </a:t>
            </a:r>
          </a:p>
        </p:txBody>
      </p:sp>
      <p:pic>
        <p:nvPicPr>
          <p:cNvPr id="4" name="Picture 3" descr="C:\Documents and Settings\flrea\Local Settings\Temporary Internet Files\Content.IE5\RE3SVFMB\MC900024290[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514600"/>
            <a:ext cx="2866030" cy="2057400"/>
          </a:xfrm>
          <a:prstGeom prst="rect">
            <a:avLst/>
          </a:prstGeom>
          <a:noFill/>
          <a:ln>
            <a:noFill/>
          </a:ln>
        </p:spPr>
      </p:pic>
      <p:sp>
        <p:nvSpPr>
          <p:cNvPr id="6" name="TextBox 5"/>
          <p:cNvSpPr txBox="1"/>
          <p:nvPr/>
        </p:nvSpPr>
        <p:spPr>
          <a:xfrm>
            <a:off x="6629400" y="5715000"/>
            <a:ext cx="2514600" cy="646331"/>
          </a:xfrm>
          <a:prstGeom prst="rect">
            <a:avLst/>
          </a:prstGeom>
          <a:solidFill>
            <a:schemeClr val="bg1"/>
          </a:solidFill>
        </p:spPr>
        <p:txBody>
          <a:bodyPr wrap="square" rtlCol="0">
            <a:spAutoFit/>
          </a:bodyPr>
          <a:lstStyle/>
          <a:p>
            <a:endParaRPr lang="en-US" dirty="0" smtClean="0"/>
          </a:p>
          <a:p>
            <a:endParaRPr lang="en-US" dirty="0" smtClean="0"/>
          </a:p>
        </p:txBody>
      </p:sp>
      <p:sp useBgFill="1">
        <p:nvSpPr>
          <p:cNvPr id="7" name="TextBox 6"/>
          <p:cNvSpPr txBox="1"/>
          <p:nvPr/>
        </p:nvSpPr>
        <p:spPr>
          <a:xfrm>
            <a:off x="152400" y="5715000"/>
            <a:ext cx="8839200" cy="600164"/>
          </a:xfrm>
          <a:prstGeom prst="rect">
            <a:avLst/>
          </a:prstGeom>
        </p:spPr>
        <p:txBody>
          <a:bodyPr wrap="square" rtlCol="0">
            <a:spAutoFit/>
          </a:bodyPr>
          <a:lstStyle/>
          <a:p>
            <a:pPr algn="just"/>
            <a:r>
              <a:rPr lang="en-US" sz="1100" i="1" dirty="0" smtClean="0"/>
              <a:t>These materials have been adapted, with permission from The Florida Bar Benchmarks Adult Civic Education Program, for use in Louisiana. Principal authors of the Florida Benchmarks Program are Annette Boyd Pitts and Richard </a:t>
            </a:r>
            <a:r>
              <a:rPr lang="en-US" sz="1100" i="1" dirty="0" err="1" smtClean="0"/>
              <a:t>Levenstein</a:t>
            </a:r>
            <a:r>
              <a:rPr lang="en-US" sz="1100" i="1" dirty="0" smtClean="0"/>
              <a:t>. For assistance with adaptation in other states, contact </a:t>
            </a:r>
            <a:r>
              <a:rPr lang="en-US" sz="1100" i="1" u="sng" dirty="0" smtClean="0">
                <a:hlinkClick r:id="rId3"/>
              </a:rPr>
              <a:t>staff@flrea.org</a:t>
            </a:r>
            <a:r>
              <a:rPr lang="en-US" sz="1100" i="1" dirty="0" smtClean="0"/>
              <a:t> </a:t>
            </a:r>
            <a:endParaRPr lang="en-US" sz="1100" dirty="0"/>
          </a:p>
        </p:txBody>
      </p:sp>
      <p:pic>
        <p:nvPicPr>
          <p:cNvPr id="8" name="Picture 6" descr="2017_ACE_Logo_Color_Small.jpg"/>
          <p:cNvPicPr>
            <a:picLocks noChangeAspect="1" noChangeArrowheads="1"/>
          </p:cNvPicPr>
          <p:nvPr/>
        </p:nvPicPr>
        <p:blipFill>
          <a:blip r:embed="rId4" cstate="print"/>
          <a:srcRect/>
          <a:stretch>
            <a:fillRect/>
          </a:stretch>
        </p:blipFill>
        <p:spPr bwMode="auto">
          <a:xfrm>
            <a:off x="152400" y="914400"/>
            <a:ext cx="2514600" cy="2895600"/>
          </a:xfrm>
          <a:prstGeom prst="rect">
            <a:avLst/>
          </a:prstGeom>
          <a:noFill/>
          <a:ln w="9525">
            <a:noFill/>
            <a:miter lim="800000"/>
            <a:headEnd/>
            <a:tailEnd/>
          </a:ln>
        </p:spPr>
      </p:pic>
    </p:spTree>
    <p:extLst>
      <p:ext uri="{BB962C8B-B14F-4D97-AF65-F5344CB8AC3E}">
        <p14:creationId xmlns:p14="http://schemas.microsoft.com/office/powerpoint/2010/main" val="2101741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1" name="Picture 10" descr="IVFJ-ImpactSlides4.pn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4667" b="99822" l="11267" r="56733"/>
                    </a14:imgEffect>
                  </a14:imgLayer>
                </a14:imgProps>
              </a:ext>
              <a:ext uri="{28A0092B-C50C-407E-A947-70E740481C1C}">
                <a14:useLocalDpi xmlns:a14="http://schemas.microsoft.com/office/drawing/2010/main" val="0"/>
              </a:ext>
            </a:extLst>
          </a:blip>
          <a:srcRect/>
          <a:stretch/>
        </p:blipFill>
        <p:spPr>
          <a:xfrm>
            <a:off x="3352800" y="1470810"/>
            <a:ext cx="2743199" cy="2069156"/>
          </a:xfrm>
          <a:prstGeom prst="rect">
            <a:avLst/>
          </a:prstGeom>
        </p:spPr>
      </p:pic>
      <p:sp>
        <p:nvSpPr>
          <p:cNvPr id="2" name="Title 1"/>
          <p:cNvSpPr>
            <a:spLocks noGrp="1"/>
          </p:cNvSpPr>
          <p:nvPr>
            <p:ph type="title"/>
          </p:nvPr>
        </p:nvSpPr>
        <p:spPr/>
        <p:txBody>
          <a:bodyPr>
            <a:noAutofit/>
          </a:bodyPr>
          <a:lstStyle/>
          <a:p>
            <a:r>
              <a:rPr lang="en-US" dirty="0"/>
              <a:t>Two Court Systems: Federal and State </a:t>
            </a:r>
          </a:p>
        </p:txBody>
      </p:sp>
      <p:pic>
        <p:nvPicPr>
          <p:cNvPr id="7171" name="Picture 3" descr="C:\Documents and Settings\flrea\Local Settings\Temporary Internet Files\Content.IE5\L5GRI4K8\MC90043876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 y="3645637"/>
            <a:ext cx="2514600" cy="214556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2476500" y="2352988"/>
            <a:ext cx="2857500" cy="168561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43600" y="2352988"/>
            <a:ext cx="647700" cy="137261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857500" y="3811012"/>
            <a:ext cx="3733800" cy="3046988"/>
          </a:xfrm>
          <a:prstGeom prst="rect">
            <a:avLst/>
          </a:prstGeom>
        </p:spPr>
        <p:txBody>
          <a:bodyPr wrap="square">
            <a:spAutoFit/>
          </a:bodyPr>
          <a:lstStyle/>
          <a:p>
            <a:pPr algn="ctr"/>
            <a:r>
              <a:rPr lang="en-US" sz="3200" dirty="0">
                <a:solidFill>
                  <a:schemeClr val="tx1">
                    <a:lumMod val="75000"/>
                    <a:lumOff val="25000"/>
                  </a:schemeClr>
                </a:solidFill>
                <a:latin typeface="Cambria" panose="02040503050406030204" pitchFamily="18" charset="0"/>
              </a:rPr>
              <a:t>The judicial branch is divided into two parallel court systems: </a:t>
            </a:r>
          </a:p>
          <a:p>
            <a:pPr algn="ctr"/>
            <a:r>
              <a:rPr lang="en-US" sz="3200" dirty="0">
                <a:solidFill>
                  <a:schemeClr val="tx1">
                    <a:lumMod val="75000"/>
                    <a:lumOff val="25000"/>
                  </a:schemeClr>
                </a:solidFill>
                <a:latin typeface="Cambria" panose="02040503050406030204" pitchFamily="18" charset="0"/>
              </a:rPr>
              <a:t>federal courts </a:t>
            </a:r>
          </a:p>
          <a:p>
            <a:pPr algn="ctr"/>
            <a:r>
              <a:rPr lang="en-US" sz="3200" dirty="0">
                <a:solidFill>
                  <a:schemeClr val="tx1">
                    <a:lumMod val="75000"/>
                    <a:lumOff val="25000"/>
                  </a:schemeClr>
                </a:solidFill>
                <a:latin typeface="Cambria" panose="02040503050406030204" pitchFamily="18" charset="0"/>
              </a:rPr>
              <a:t>and state courts. </a:t>
            </a:r>
          </a:p>
        </p:txBody>
      </p:sp>
      <p:pic>
        <p:nvPicPr>
          <p:cNvPr id="12" name="Picture 11" descr="outline-of-state-of-louisiana-royalty-free-stock-images-image-5KpGVm-clipart.jpg"/>
          <p:cNvPicPr>
            <a:picLocks noChangeAspect="1"/>
          </p:cNvPicPr>
          <p:nvPr/>
        </p:nvPicPr>
        <p:blipFill>
          <a:blip r:embed="rId6" cstate="print"/>
          <a:srcRect/>
          <a:stretch>
            <a:fillRect/>
          </a:stretch>
        </p:blipFill>
        <p:spPr>
          <a:xfrm>
            <a:off x="6477000" y="3810000"/>
            <a:ext cx="2091663" cy="1789176"/>
          </a:xfrm>
          <a:prstGeom prst="rect">
            <a:avLst/>
          </a:prstGeom>
        </p:spPr>
      </p:pic>
    </p:spTree>
    <p:extLst>
      <p:ext uri="{BB962C8B-B14F-4D97-AF65-F5344CB8AC3E}">
        <p14:creationId xmlns:p14="http://schemas.microsoft.com/office/powerpoint/2010/main" val="16300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wipe(up)">
                                      <p:cBhvr>
                                        <p:cTn id="13"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a:bodyPr>
          <a:lstStyle/>
          <a:p>
            <a:r>
              <a:rPr lang="en-US" sz="3200" dirty="0"/>
              <a:t>Where do courts get their power and jurisdiction*?</a:t>
            </a:r>
          </a:p>
        </p:txBody>
      </p:sp>
      <p:sp>
        <p:nvSpPr>
          <p:cNvPr id="4" name="Rounded Rectangular Callout 3"/>
          <p:cNvSpPr/>
          <p:nvPr/>
        </p:nvSpPr>
        <p:spPr>
          <a:xfrm>
            <a:off x="4953000" y="1905000"/>
            <a:ext cx="3048000" cy="1752600"/>
          </a:xfrm>
          <a:prstGeom prst="wedgeRoundRectCallout">
            <a:avLst>
              <a:gd name="adj1" fmla="val 53939"/>
              <a:gd name="adj2" fmla="val 87312"/>
              <a:gd name="adj3" fmla="val 16667"/>
            </a:avLst>
          </a:prstGeom>
          <a:solidFill>
            <a:srgbClr val="0A89E0"/>
          </a:solidFill>
          <a:ln>
            <a:solidFill>
              <a:srgbClr val="FAE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does “jurisdiction” mean?</a:t>
            </a:r>
          </a:p>
          <a:p>
            <a:pPr algn="ctr"/>
            <a:endParaRPr lang="en-US" dirty="0"/>
          </a:p>
          <a:p>
            <a:pPr algn="ctr"/>
            <a:r>
              <a:rPr lang="en-US" dirty="0"/>
              <a:t>Legal authority a court has to hear a case.</a:t>
            </a:r>
          </a:p>
        </p:txBody>
      </p:sp>
      <p:pic>
        <p:nvPicPr>
          <p:cNvPr id="6146" name="Picture 2" descr="C:\Documents and Settings\flrea\Local Settings\Temporary Internet Files\Content.IE5\L5GRI4K8\MC900149511[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2130378"/>
            <a:ext cx="3658546" cy="2476500"/>
          </a:xfrm>
          <a:prstGeom prst="rect">
            <a:avLst/>
          </a:prstGeom>
          <a:noFill/>
          <a:extLst>
            <a:ext uri="{909E8E84-426E-40DD-AFC4-6F175D3DCCD1}">
              <a14:hiddenFill xmlns:a14="http://schemas.microsoft.com/office/drawing/2010/main">
                <a:solidFill>
                  <a:srgbClr val="FFFFFF"/>
                </a:solidFill>
              </a14:hiddenFill>
            </a:ext>
          </a:extLst>
        </p:spPr>
      </p:pic>
      <p:sp>
        <p:nvSpPr>
          <p:cNvPr id="5" name="Vertical Scroll 4"/>
          <p:cNvSpPr/>
          <p:nvPr/>
        </p:nvSpPr>
        <p:spPr>
          <a:xfrm>
            <a:off x="4495800" y="1600200"/>
            <a:ext cx="4191000" cy="2971800"/>
          </a:xfrm>
          <a:prstGeom prst="verticalScroll">
            <a:avLst/>
          </a:prstGeom>
          <a:blipFill>
            <a:blip r:embed="rId4" cstate="print"/>
            <a:tile tx="0" ty="0" sx="100000" sy="100000" flip="none" algn="tl"/>
          </a:bli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Edwardian Script ITC" panose="030303020407070D0804" pitchFamily="66" charset="0"/>
              </a:rPr>
              <a:t>The Constitution of the State of </a:t>
            </a:r>
            <a:r>
              <a:rPr lang="en-US" sz="4400" b="1" dirty="0" smtClean="0">
                <a:solidFill>
                  <a:schemeClr val="tx1"/>
                </a:solidFill>
                <a:latin typeface="Edwardian Script ITC" panose="030303020407070D0804" pitchFamily="66" charset="0"/>
              </a:rPr>
              <a:t>Louisiana </a:t>
            </a:r>
            <a:endParaRPr lang="en-US" sz="4400" b="1" dirty="0">
              <a:solidFill>
                <a:schemeClr val="tx1"/>
              </a:solidFill>
              <a:latin typeface="Edwardian Script ITC" panose="030303020407070D0804" pitchFamily="66" charset="0"/>
            </a:endParaRPr>
          </a:p>
        </p:txBody>
      </p:sp>
      <p:sp>
        <p:nvSpPr>
          <p:cNvPr id="6" name="TextBox 5"/>
          <p:cNvSpPr txBox="1"/>
          <p:nvPr/>
        </p:nvSpPr>
        <p:spPr>
          <a:xfrm>
            <a:off x="534346" y="2895600"/>
            <a:ext cx="3581400" cy="1200329"/>
          </a:xfrm>
          <a:prstGeom prst="rect">
            <a:avLst/>
          </a:prstGeom>
          <a:noFill/>
        </p:spPr>
        <p:txBody>
          <a:bodyPr wrap="square" rtlCol="0">
            <a:spAutoFit/>
          </a:bodyPr>
          <a:lstStyle/>
          <a:p>
            <a:pPr algn="ctr"/>
            <a:r>
              <a:rPr lang="en-US" sz="3600" b="1" dirty="0">
                <a:latin typeface="Cambria" panose="02040503050406030204" pitchFamily="18" charset="0"/>
              </a:rPr>
              <a:t>United States </a:t>
            </a:r>
          </a:p>
          <a:p>
            <a:pPr algn="ctr"/>
            <a:r>
              <a:rPr lang="en-US" sz="3600" b="1" dirty="0">
                <a:latin typeface="Cambria" panose="02040503050406030204" pitchFamily="18" charset="0"/>
              </a:rPr>
              <a:t>Constitution </a:t>
            </a:r>
          </a:p>
        </p:txBody>
      </p:sp>
      <p:sp>
        <p:nvSpPr>
          <p:cNvPr id="3" name="TextBox 2"/>
          <p:cNvSpPr txBox="1"/>
          <p:nvPr/>
        </p:nvSpPr>
        <p:spPr>
          <a:xfrm>
            <a:off x="381000" y="4640997"/>
            <a:ext cx="3734746" cy="1015663"/>
          </a:xfrm>
          <a:prstGeom prst="rect">
            <a:avLst/>
          </a:prstGeom>
          <a:noFill/>
        </p:spPr>
        <p:txBody>
          <a:bodyPr wrap="square" rtlCol="0">
            <a:spAutoFit/>
          </a:bodyPr>
          <a:lstStyle/>
          <a:p>
            <a:r>
              <a:rPr lang="en-US" sz="2000" dirty="0">
                <a:latin typeface="Cambria" panose="02040503050406030204" pitchFamily="18" charset="0"/>
              </a:rPr>
              <a:t>Federal courts deal with issues granted to them by the U.S. Constitution and federal law. </a:t>
            </a:r>
          </a:p>
        </p:txBody>
      </p:sp>
      <p:sp>
        <p:nvSpPr>
          <p:cNvPr id="8" name="TextBox 7"/>
          <p:cNvSpPr txBox="1"/>
          <p:nvPr/>
        </p:nvSpPr>
        <p:spPr>
          <a:xfrm>
            <a:off x="4495800" y="4579441"/>
            <a:ext cx="4353910" cy="1631216"/>
          </a:xfrm>
          <a:prstGeom prst="rect">
            <a:avLst/>
          </a:prstGeom>
          <a:noFill/>
        </p:spPr>
        <p:txBody>
          <a:bodyPr wrap="square" rtlCol="0">
            <a:spAutoFit/>
          </a:bodyPr>
          <a:lstStyle/>
          <a:p>
            <a:r>
              <a:rPr lang="en-US" sz="2000" dirty="0">
                <a:latin typeface="Cambria" panose="02040503050406030204" pitchFamily="18" charset="0"/>
              </a:rPr>
              <a:t>State courts deal with issues granted to them by their constitutions and state statutes. They also handle legal issues not granted to the federal courts or denied to the states.</a:t>
            </a:r>
          </a:p>
        </p:txBody>
      </p:sp>
    </p:spTree>
    <p:extLst>
      <p:ext uri="{BB962C8B-B14F-4D97-AF65-F5344CB8AC3E}">
        <p14:creationId xmlns:p14="http://schemas.microsoft.com/office/powerpoint/2010/main" val="358691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0"/>
                                        <p:tgtEl>
                                          <p:spTgt spid="6146"/>
                                        </p:tgtEl>
                                      </p:cBhvr>
                                    </p:animEffect>
                                    <p:anim calcmode="lin" valueType="num">
                                      <p:cBhvr>
                                        <p:cTn id="14" dur="1000" fill="hold"/>
                                        <p:tgtEl>
                                          <p:spTgt spid="6146"/>
                                        </p:tgtEl>
                                        <p:attrNameLst>
                                          <p:attrName>ppt_x</p:attrName>
                                        </p:attrNameLst>
                                      </p:cBhvr>
                                      <p:tavLst>
                                        <p:tav tm="0">
                                          <p:val>
                                            <p:strVal val="#ppt_x"/>
                                          </p:val>
                                        </p:tav>
                                        <p:tav tm="100000">
                                          <p:val>
                                            <p:strVal val="#ppt_x"/>
                                          </p:val>
                                        </p:tav>
                                      </p:tavLst>
                                    </p:anim>
                                    <p:anim calcmode="lin" valueType="num">
                                      <p:cBhvr>
                                        <p:cTn id="15" dur="1000" fill="hold"/>
                                        <p:tgtEl>
                                          <p:spTgt spid="6146"/>
                                        </p:tgtEl>
                                        <p:attrNameLst>
                                          <p:attrName>ppt_y</p:attrName>
                                        </p:attrNameLst>
                                      </p:cBhvr>
                                      <p:tavLst>
                                        <p:tav tm="0">
                                          <p:val>
                                            <p:strVal val="#ppt_y+.1"/>
                                          </p:val>
                                        </p:tav>
                                        <p:tav tm="100000">
                                          <p:val>
                                            <p:strVal val="#ppt_y"/>
                                          </p:val>
                                        </p:tav>
                                      </p:tavLst>
                                    </p:anim>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smtClean="0"/>
              <a:t>Louisiana </a:t>
            </a:r>
            <a:r>
              <a:rPr lang="en-US" dirty="0"/>
              <a:t>Court </a:t>
            </a:r>
            <a:br>
              <a:rPr lang="en-US" dirty="0"/>
            </a:br>
            <a:r>
              <a:rPr lang="en-US" dirty="0"/>
              <a:t>Jurisdiction Chart</a:t>
            </a:r>
          </a:p>
        </p:txBody>
      </p:sp>
      <p:pic>
        <p:nvPicPr>
          <p:cNvPr id="5" name="Picture 4" descr="louisiana.gif"/>
          <p:cNvPicPr>
            <a:picLocks noChangeAspect="1"/>
          </p:cNvPicPr>
          <p:nvPr/>
        </p:nvPicPr>
        <p:blipFill>
          <a:blip r:embed="rId3" cstate="print"/>
          <a:srcRect t="4444" b="8889"/>
          <a:stretch>
            <a:fillRect/>
          </a:stretch>
        </p:blipFill>
        <p:spPr>
          <a:xfrm>
            <a:off x="1524000" y="1447800"/>
            <a:ext cx="6096000" cy="5410200"/>
          </a:xfrm>
          <a:prstGeom prst="rect">
            <a:avLst/>
          </a:prstGeom>
        </p:spPr>
      </p:pic>
      <p:sp useBgFill="1">
        <p:nvSpPr>
          <p:cNvPr id="6" name="TextBox 5"/>
          <p:cNvSpPr txBox="1"/>
          <p:nvPr/>
        </p:nvSpPr>
        <p:spPr>
          <a:xfrm>
            <a:off x="6934200" y="1905000"/>
            <a:ext cx="457200" cy="369332"/>
          </a:xfrm>
          <a:prstGeom prst="rect">
            <a:avLst/>
          </a:prstGeom>
        </p:spPr>
        <p:txBody>
          <a:bodyPr wrap="square" rtlCol="0">
            <a:spAutoFit/>
          </a:bodyPr>
          <a:lstStyle/>
          <a:p>
            <a:endParaRPr lang="en-US" dirty="0"/>
          </a:p>
        </p:txBody>
      </p:sp>
      <p:sp useBgFill="1">
        <p:nvSpPr>
          <p:cNvPr id="7" name="TextBox 6"/>
          <p:cNvSpPr txBox="1"/>
          <p:nvPr/>
        </p:nvSpPr>
        <p:spPr>
          <a:xfrm>
            <a:off x="6858000" y="2590800"/>
            <a:ext cx="457200" cy="369332"/>
          </a:xfrm>
          <a:prstGeom prst="rect">
            <a:avLst/>
          </a:prstGeom>
        </p:spPr>
        <p:txBody>
          <a:bodyPr wrap="square" rtlCol="0">
            <a:spAutoFit/>
          </a:bodyPr>
          <a:lstStyle/>
          <a:p>
            <a:endParaRPr lang="en-US" dirty="0"/>
          </a:p>
        </p:txBody>
      </p:sp>
      <p:sp useBgFill="1">
        <p:nvSpPr>
          <p:cNvPr id="9" name="TextBox 8"/>
          <p:cNvSpPr txBox="1"/>
          <p:nvPr/>
        </p:nvSpPr>
        <p:spPr>
          <a:xfrm>
            <a:off x="6934200" y="3505200"/>
            <a:ext cx="381000" cy="369332"/>
          </a:xfrm>
          <a:prstGeom prst="rect">
            <a:avLst/>
          </a:prstGeom>
        </p:spPr>
        <p:txBody>
          <a:bodyPr wrap="square" rtlCol="0">
            <a:spAutoFit/>
          </a:bodyPr>
          <a:lstStyle/>
          <a:p>
            <a:endParaRPr lang="en-US" dirty="0"/>
          </a:p>
        </p:txBody>
      </p:sp>
      <p:sp useBgFill="1">
        <p:nvSpPr>
          <p:cNvPr id="11" name="TextBox 10"/>
          <p:cNvSpPr txBox="1"/>
          <p:nvPr/>
        </p:nvSpPr>
        <p:spPr>
          <a:xfrm>
            <a:off x="6858000" y="1524000"/>
            <a:ext cx="457200" cy="369332"/>
          </a:xfrm>
          <a:prstGeom prst="rect">
            <a:avLst/>
          </a:prstGeom>
        </p:spPr>
        <p:txBody>
          <a:bodyPr wrap="square" rtlCol="0">
            <a:spAutoFit/>
          </a:bodyPr>
          <a:lstStyle/>
          <a:p>
            <a:endParaRPr lang="en-US" dirty="0"/>
          </a:p>
        </p:txBody>
      </p:sp>
      <p:sp useBgFill="1">
        <p:nvSpPr>
          <p:cNvPr id="12" name="TextBox 11"/>
          <p:cNvSpPr txBox="1"/>
          <p:nvPr/>
        </p:nvSpPr>
        <p:spPr>
          <a:xfrm>
            <a:off x="3733800" y="4648200"/>
            <a:ext cx="457200" cy="369332"/>
          </a:xfrm>
          <a:prstGeom prst="rect">
            <a:avLst/>
          </a:prstGeom>
        </p:spPr>
        <p:txBody>
          <a:bodyPr wrap="square" rtlCol="0">
            <a:spAutoFit/>
          </a:bodyPr>
          <a:lstStyle/>
          <a:p>
            <a:endParaRPr lang="en-US" dirty="0"/>
          </a:p>
        </p:txBody>
      </p:sp>
      <p:sp useBgFill="1">
        <p:nvSpPr>
          <p:cNvPr id="13" name="TextBox 12"/>
          <p:cNvSpPr txBox="1"/>
          <p:nvPr/>
        </p:nvSpPr>
        <p:spPr>
          <a:xfrm>
            <a:off x="6858000" y="4648200"/>
            <a:ext cx="457200" cy="369332"/>
          </a:xfrm>
          <a:prstGeom prst="rect">
            <a:avLst/>
          </a:prstGeom>
        </p:spPr>
        <p:txBody>
          <a:bodyPr wrap="square" rtlCol="0">
            <a:spAutoFit/>
          </a:bodyPr>
          <a:lstStyle/>
          <a:p>
            <a:endParaRPr lang="en-US" dirty="0"/>
          </a:p>
        </p:txBody>
      </p:sp>
      <p:sp useBgFill="1">
        <p:nvSpPr>
          <p:cNvPr id="14" name="TextBox 13"/>
          <p:cNvSpPr txBox="1"/>
          <p:nvPr/>
        </p:nvSpPr>
        <p:spPr>
          <a:xfrm>
            <a:off x="3048000" y="5791200"/>
            <a:ext cx="381000" cy="381000"/>
          </a:xfrm>
          <a:prstGeom prst="rect">
            <a:avLst/>
          </a:prstGeom>
        </p:spPr>
        <p:txBody>
          <a:bodyPr wrap="square" rtlCol="0">
            <a:spAutoFit/>
          </a:bodyPr>
          <a:lstStyle/>
          <a:p>
            <a:endParaRPr lang="en-US" dirty="0"/>
          </a:p>
        </p:txBody>
      </p:sp>
      <p:sp useBgFill="1">
        <p:nvSpPr>
          <p:cNvPr id="15" name="TextBox 14"/>
          <p:cNvSpPr txBox="1"/>
          <p:nvPr/>
        </p:nvSpPr>
        <p:spPr>
          <a:xfrm>
            <a:off x="4495800" y="5791200"/>
            <a:ext cx="381000" cy="369332"/>
          </a:xfrm>
          <a:prstGeom prst="rect">
            <a:avLst/>
          </a:prstGeom>
        </p:spPr>
        <p:txBody>
          <a:bodyPr wrap="square" rtlCol="0">
            <a:spAutoFit/>
          </a:bodyPr>
          <a:lstStyle/>
          <a:p>
            <a:endParaRPr lang="en-US" dirty="0"/>
          </a:p>
        </p:txBody>
      </p:sp>
      <p:sp useBgFill="1">
        <p:nvSpPr>
          <p:cNvPr id="16" name="TextBox 15"/>
          <p:cNvSpPr txBox="1"/>
          <p:nvPr/>
        </p:nvSpPr>
        <p:spPr>
          <a:xfrm>
            <a:off x="7162800" y="5791200"/>
            <a:ext cx="381000" cy="381000"/>
          </a:xfrm>
          <a:prstGeom prst="rect">
            <a:avLst/>
          </a:prstGeom>
        </p:spPr>
        <p:txBody>
          <a:bodyPr wrap="square" rtlCol="0">
            <a:spAutoFit/>
          </a:bodyPr>
          <a:lstStyle/>
          <a:p>
            <a:endParaRPr lang="en-US" dirty="0"/>
          </a:p>
        </p:txBody>
      </p:sp>
      <p:sp useBgFill="1">
        <p:nvSpPr>
          <p:cNvPr id="17" name="TextBox 16"/>
          <p:cNvSpPr txBox="1"/>
          <p:nvPr/>
        </p:nvSpPr>
        <p:spPr>
          <a:xfrm>
            <a:off x="6934200" y="2057400"/>
            <a:ext cx="381000" cy="369332"/>
          </a:xfrm>
          <a:prstGeom prst="rect">
            <a:avLst/>
          </a:prstGeom>
        </p:spPr>
        <p:txBody>
          <a:bodyPr wrap="square" rtlCol="0">
            <a:spAutoFit/>
          </a:bodyPr>
          <a:lstStyle/>
          <a:p>
            <a:endParaRPr lang="en-US" dirty="0"/>
          </a:p>
        </p:txBody>
      </p:sp>
      <p:sp useBgFill="1">
        <p:nvSpPr>
          <p:cNvPr id="18" name="TextBox 17"/>
          <p:cNvSpPr txBox="1"/>
          <p:nvPr/>
        </p:nvSpPr>
        <p:spPr>
          <a:xfrm>
            <a:off x="6934200" y="2743200"/>
            <a:ext cx="381000" cy="369332"/>
          </a:xfrm>
          <a:prstGeom prst="rect">
            <a:avLst/>
          </a:prstGeom>
        </p:spPr>
        <p:txBody>
          <a:bodyPr wrap="square" rtlCol="0">
            <a:spAutoFit/>
          </a:bodyPr>
          <a:lstStyle/>
          <a:p>
            <a:endParaRPr lang="en-US" dirty="0"/>
          </a:p>
        </p:txBody>
      </p:sp>
      <p:sp useBgFill="1">
        <p:nvSpPr>
          <p:cNvPr id="19" name="TextBox 18"/>
          <p:cNvSpPr txBox="1"/>
          <p:nvPr/>
        </p:nvSpPr>
        <p:spPr>
          <a:xfrm>
            <a:off x="6858000" y="4114800"/>
            <a:ext cx="381000" cy="369332"/>
          </a:xfrm>
          <a:prstGeom prst="rect">
            <a:avLst/>
          </a:prstGeom>
        </p:spPr>
        <p:txBody>
          <a:bodyPr wrap="square" rtlCol="0">
            <a:spAutoFit/>
          </a:bodyPr>
          <a:lstStyle/>
          <a:p>
            <a:endParaRPr lang="en-US" dirty="0"/>
          </a:p>
        </p:txBody>
      </p:sp>
      <p:sp useBgFill="1">
        <p:nvSpPr>
          <p:cNvPr id="20" name="TextBox 19"/>
          <p:cNvSpPr txBox="1"/>
          <p:nvPr/>
        </p:nvSpPr>
        <p:spPr>
          <a:xfrm>
            <a:off x="6858000" y="5105400"/>
            <a:ext cx="381000" cy="369332"/>
          </a:xfrm>
          <a:prstGeom prst="rect">
            <a:avLst/>
          </a:prstGeom>
        </p:spPr>
        <p:txBody>
          <a:bodyPr wrap="square" rtlCol="0">
            <a:spAutoFit/>
          </a:bodyPr>
          <a:lstStyle/>
          <a:p>
            <a:endParaRPr lang="en-US" dirty="0"/>
          </a:p>
        </p:txBody>
      </p:sp>
      <p:sp useBgFill="1">
        <p:nvSpPr>
          <p:cNvPr id="21" name="TextBox 20"/>
          <p:cNvSpPr txBox="1"/>
          <p:nvPr/>
        </p:nvSpPr>
        <p:spPr>
          <a:xfrm>
            <a:off x="3810000" y="5105400"/>
            <a:ext cx="381000" cy="369332"/>
          </a:xfrm>
          <a:prstGeom prst="rect">
            <a:avLst/>
          </a:prstGeom>
        </p:spPr>
        <p:txBody>
          <a:bodyPr wrap="square" rtlCol="0">
            <a:spAutoFit/>
          </a:bodyPr>
          <a:lstStyle/>
          <a:p>
            <a:endParaRPr lang="en-US" dirty="0"/>
          </a:p>
        </p:txBody>
      </p:sp>
      <p:sp useBgFill="1">
        <p:nvSpPr>
          <p:cNvPr id="22" name="TextBox 21"/>
          <p:cNvSpPr txBox="1"/>
          <p:nvPr/>
        </p:nvSpPr>
        <p:spPr>
          <a:xfrm>
            <a:off x="7162800" y="6553200"/>
            <a:ext cx="381000" cy="153888"/>
          </a:xfrm>
          <a:prstGeom prst="rect">
            <a:avLst/>
          </a:prstGeom>
        </p:spPr>
        <p:txBody>
          <a:bodyPr wrap="square" rtlCol="0">
            <a:spAutoFit/>
          </a:bodyPr>
          <a:lstStyle/>
          <a:p>
            <a:endParaRPr lang="en-US" sz="400" dirty="0"/>
          </a:p>
        </p:txBody>
      </p:sp>
    </p:spTree>
    <p:extLst>
      <p:ext uri="{BB962C8B-B14F-4D97-AF65-F5344CB8AC3E}">
        <p14:creationId xmlns:p14="http://schemas.microsoft.com/office/powerpoint/2010/main" val="178411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Trial and Appellate Courts</a:t>
            </a:r>
          </a:p>
        </p:txBody>
      </p:sp>
      <p:sp>
        <p:nvSpPr>
          <p:cNvPr id="3" name="Text Placeholder 2"/>
          <p:cNvSpPr>
            <a:spLocks noGrp="1"/>
          </p:cNvSpPr>
          <p:nvPr>
            <p:ph type="body" idx="1"/>
          </p:nvPr>
        </p:nvSpPr>
        <p:spPr/>
        <p:txBody>
          <a:bodyPr>
            <a:normAutofit/>
          </a:bodyPr>
          <a:lstStyle/>
          <a:p>
            <a:r>
              <a:rPr lang="en-US" sz="3600" dirty="0"/>
              <a:t>What is the difference? </a:t>
            </a:r>
          </a:p>
        </p:txBody>
      </p:sp>
      <p:sp>
        <p:nvSpPr>
          <p:cNvPr id="4" name="TextBox 3"/>
          <p:cNvSpPr txBox="1"/>
          <p:nvPr/>
        </p:nvSpPr>
        <p:spPr>
          <a:xfrm>
            <a:off x="6629400" y="0"/>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08934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9" name="Picture 18" descr="IVFJ-ImpactSlides4.pn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4667" b="99822" l="11267" r="56733"/>
                    </a14:imgEffect>
                  </a14:imgLayer>
                </a14:imgProps>
              </a:ext>
              <a:ext uri="{28A0092B-C50C-407E-A947-70E740481C1C}">
                <a14:useLocalDpi xmlns:a14="http://schemas.microsoft.com/office/drawing/2010/main" val="0"/>
              </a:ext>
            </a:extLst>
          </a:blip>
          <a:srcRect/>
          <a:stretch/>
        </p:blipFill>
        <p:spPr>
          <a:xfrm>
            <a:off x="2590800" y="1143000"/>
            <a:ext cx="3434773" cy="2590800"/>
          </a:xfrm>
          <a:prstGeom prst="rect">
            <a:avLst/>
          </a:prstGeom>
        </p:spPr>
      </p:pic>
      <p:sp>
        <p:nvSpPr>
          <p:cNvPr id="2" name="Title 1"/>
          <p:cNvSpPr>
            <a:spLocks noGrp="1"/>
          </p:cNvSpPr>
          <p:nvPr>
            <p:ph type="title"/>
          </p:nvPr>
        </p:nvSpPr>
        <p:spPr/>
        <p:txBody>
          <a:bodyPr>
            <a:noAutofit/>
          </a:bodyPr>
          <a:lstStyle/>
          <a:p>
            <a:r>
              <a:rPr lang="en-US" dirty="0"/>
              <a:t>Trial and Appellate</a:t>
            </a:r>
          </a:p>
        </p:txBody>
      </p:sp>
      <p:pic>
        <p:nvPicPr>
          <p:cNvPr id="7171" name="Picture 3" descr="C:\Documents and Settings\flrea\Local Settings\Temporary Internet Files\Content.IE5\L5GRI4K8\MC900438767[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426" b="8930"/>
          <a:stretch/>
        </p:blipFill>
        <p:spPr bwMode="auto">
          <a:xfrm>
            <a:off x="533400" y="3733800"/>
            <a:ext cx="2133600" cy="137709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2590800" y="2291498"/>
            <a:ext cx="2667000" cy="1905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638800" y="2291498"/>
            <a:ext cx="1066800" cy="159200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959274" y="4172713"/>
            <a:ext cx="3733800" cy="707886"/>
          </a:xfrm>
          <a:prstGeom prst="rect">
            <a:avLst/>
          </a:prstGeom>
        </p:spPr>
        <p:txBody>
          <a:bodyPr wrap="square">
            <a:spAutoFit/>
          </a:bodyPr>
          <a:lstStyle/>
          <a:p>
            <a:pPr algn="ctr"/>
            <a:r>
              <a:rPr lang="en-US" sz="2000" dirty="0">
                <a:solidFill>
                  <a:schemeClr val="tx2"/>
                </a:solidFill>
                <a:latin typeface="Cambria" panose="02040503050406030204" pitchFamily="18" charset="0"/>
              </a:rPr>
              <a:t>In addition to being divided into federal and state courts…</a:t>
            </a:r>
          </a:p>
        </p:txBody>
      </p:sp>
      <p:graphicFrame>
        <p:nvGraphicFramePr>
          <p:cNvPr id="3" name="Table 2"/>
          <p:cNvGraphicFramePr>
            <a:graphicFrameLocks noGrp="1"/>
          </p:cNvGraphicFramePr>
          <p:nvPr>
            <p:extLst/>
          </p:nvPr>
        </p:nvGraphicFramePr>
        <p:xfrm>
          <a:off x="457200" y="5578258"/>
          <a:ext cx="2781300" cy="370840"/>
        </p:xfrm>
        <a:graphic>
          <a:graphicData uri="http://schemas.openxmlformats.org/drawingml/2006/table">
            <a:tbl>
              <a:tblPr firstRow="1" bandRow="1">
                <a:tableStyleId>{5C22544A-7EE6-4342-B048-85BDC9FD1C3A}</a:tableStyleId>
              </a:tblPr>
              <a:tblGrid>
                <a:gridCol w="1066800">
                  <a:extLst>
                    <a:ext uri="{9D8B030D-6E8A-4147-A177-3AD203B41FA5}">
                      <a16:colId xmlns="" xmlns:a16="http://schemas.microsoft.com/office/drawing/2014/main" val="20000"/>
                    </a:ext>
                  </a:extLst>
                </a:gridCol>
                <a:gridCol w="1714500">
                  <a:extLst>
                    <a:ext uri="{9D8B030D-6E8A-4147-A177-3AD203B41FA5}">
                      <a16:colId xmlns="" xmlns:a16="http://schemas.microsoft.com/office/drawing/2014/main" val="20001"/>
                    </a:ext>
                  </a:extLst>
                </a:gridCol>
              </a:tblGrid>
              <a:tr h="370840">
                <a:tc>
                  <a:txBody>
                    <a:bodyPr/>
                    <a:lstStyle/>
                    <a:p>
                      <a:pPr algn="ctr"/>
                      <a:r>
                        <a:rPr lang="en-US" dirty="0"/>
                        <a:t>Trial</a:t>
                      </a:r>
                    </a:p>
                  </a:txBody>
                  <a:tcPr/>
                </a:tc>
                <a:tc>
                  <a:txBody>
                    <a:bodyPr/>
                    <a:lstStyle/>
                    <a:p>
                      <a:pPr algn="ctr"/>
                      <a:r>
                        <a:rPr lang="en-US" dirty="0"/>
                        <a:t>Appellate</a:t>
                      </a:r>
                    </a:p>
                  </a:txBody>
                  <a:tcPr/>
                </a:tc>
                <a:extLst>
                  <a:ext uri="{0D108BD9-81ED-4DB2-BD59-A6C34878D82A}">
                    <a16:rowId xmlns="" xmlns:a16="http://schemas.microsoft.com/office/drawing/2014/main" val="10000"/>
                  </a:ext>
                </a:extLst>
              </a:tr>
            </a:tbl>
          </a:graphicData>
        </a:graphic>
      </p:graphicFrame>
      <p:graphicFrame>
        <p:nvGraphicFramePr>
          <p:cNvPr id="12" name="Table 11"/>
          <p:cNvGraphicFramePr>
            <a:graphicFrameLocks noGrp="1"/>
          </p:cNvGraphicFramePr>
          <p:nvPr>
            <p:extLst/>
          </p:nvPr>
        </p:nvGraphicFramePr>
        <p:xfrm>
          <a:off x="6172200" y="5730658"/>
          <a:ext cx="2590800" cy="370840"/>
        </p:xfrm>
        <a:graphic>
          <a:graphicData uri="http://schemas.openxmlformats.org/drawingml/2006/table">
            <a:tbl>
              <a:tblPr firstRow="1" bandRow="1">
                <a:tableStyleId>{5C22544A-7EE6-4342-B048-85BDC9FD1C3A}</a:tableStyleId>
              </a:tblPr>
              <a:tblGrid>
                <a:gridCol w="942109">
                  <a:extLst>
                    <a:ext uri="{9D8B030D-6E8A-4147-A177-3AD203B41FA5}">
                      <a16:colId xmlns="" xmlns:a16="http://schemas.microsoft.com/office/drawing/2014/main" val="20000"/>
                    </a:ext>
                  </a:extLst>
                </a:gridCol>
                <a:gridCol w="1648691">
                  <a:extLst>
                    <a:ext uri="{9D8B030D-6E8A-4147-A177-3AD203B41FA5}">
                      <a16:colId xmlns="" xmlns:a16="http://schemas.microsoft.com/office/drawing/2014/main" val="20001"/>
                    </a:ext>
                  </a:extLst>
                </a:gridCol>
              </a:tblGrid>
              <a:tr h="370840">
                <a:tc>
                  <a:txBody>
                    <a:bodyPr/>
                    <a:lstStyle/>
                    <a:p>
                      <a:pPr algn="ctr"/>
                      <a:r>
                        <a:rPr lang="en-US" dirty="0"/>
                        <a:t>Trial</a:t>
                      </a:r>
                    </a:p>
                  </a:txBody>
                  <a:tcPr/>
                </a:tc>
                <a:tc>
                  <a:txBody>
                    <a:bodyPr/>
                    <a:lstStyle/>
                    <a:p>
                      <a:pPr algn="ctr"/>
                      <a:r>
                        <a:rPr lang="en-US" dirty="0"/>
                        <a:t>Appellate</a:t>
                      </a:r>
                    </a:p>
                  </a:txBody>
                  <a:tcPr/>
                </a:tc>
                <a:extLst>
                  <a:ext uri="{0D108BD9-81ED-4DB2-BD59-A6C34878D82A}">
                    <a16:rowId xmlns="" xmlns:a16="http://schemas.microsoft.com/office/drawing/2014/main" val="10000"/>
                  </a:ext>
                </a:extLst>
              </a:tr>
            </a:tbl>
          </a:graphicData>
        </a:graphic>
      </p:graphicFrame>
      <p:cxnSp>
        <p:nvCxnSpPr>
          <p:cNvPr id="13" name="Straight Arrow Connector 12"/>
          <p:cNvCxnSpPr/>
          <p:nvPr/>
        </p:nvCxnSpPr>
        <p:spPr>
          <a:xfrm flipH="1">
            <a:off x="914400" y="4906543"/>
            <a:ext cx="381000" cy="65657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81200" y="4906543"/>
            <a:ext cx="304800" cy="65657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858000" y="5046820"/>
            <a:ext cx="457200" cy="65657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165694" y="5024538"/>
            <a:ext cx="304800" cy="65657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264074" y="5159314"/>
            <a:ext cx="2819400" cy="1015663"/>
          </a:xfrm>
          <a:prstGeom prst="rect">
            <a:avLst/>
          </a:prstGeom>
        </p:spPr>
        <p:txBody>
          <a:bodyPr wrap="square">
            <a:spAutoFit/>
          </a:bodyPr>
          <a:lstStyle/>
          <a:p>
            <a:pPr algn="ctr"/>
            <a:r>
              <a:rPr lang="en-US" sz="2000" dirty="0">
                <a:solidFill>
                  <a:srgbClr val="1F497D"/>
                </a:solidFill>
                <a:latin typeface="Cambria" panose="02040503050406030204" pitchFamily="18" charset="0"/>
              </a:rPr>
              <a:t>…courts are then broken down into trial and appellate courts. </a:t>
            </a:r>
            <a:endParaRPr lang="en-US" dirty="0">
              <a:latin typeface="Cambria" panose="02040503050406030204" pitchFamily="18" charset="0"/>
            </a:endParaRPr>
          </a:p>
        </p:txBody>
      </p:sp>
      <p:pic>
        <p:nvPicPr>
          <p:cNvPr id="20" name="Picture 19" descr="outline-of-state-of-louisiana-royalty-free-stock-images-image-5KpGVm-clipart.jpg"/>
          <p:cNvPicPr>
            <a:picLocks noChangeAspect="1"/>
          </p:cNvPicPr>
          <p:nvPr/>
        </p:nvPicPr>
        <p:blipFill>
          <a:blip r:embed="rId6" cstate="print"/>
          <a:srcRect b="11193"/>
          <a:stretch>
            <a:fillRect/>
          </a:stretch>
        </p:blipFill>
        <p:spPr>
          <a:xfrm>
            <a:off x="6781800" y="3429000"/>
            <a:ext cx="1828800" cy="1529158"/>
          </a:xfrm>
          <a:prstGeom prst="rect">
            <a:avLst/>
          </a:prstGeom>
        </p:spPr>
      </p:pic>
    </p:spTree>
    <p:extLst>
      <p:ext uri="{BB962C8B-B14F-4D97-AF65-F5344CB8AC3E}">
        <p14:creationId xmlns:p14="http://schemas.microsoft.com/office/powerpoint/2010/main" val="422283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wipe(up)">
                                      <p:cBhvr>
                                        <p:cTn id="13" dur="500"/>
                                        <p:tgtEl>
                                          <p:spTgt spid="717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22"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par>
                                <p:cTn id="28" presetID="22" presetClass="entr" presetSubtype="1"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par>
                                <p:cTn id="31" presetID="22" presetClass="entr" presetSubtype="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1"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a:t>Trial Courts</a:t>
            </a:r>
          </a:p>
        </p:txBody>
      </p:sp>
      <p:sp>
        <p:nvSpPr>
          <p:cNvPr id="3" name="Content Placeholder 2"/>
          <p:cNvSpPr>
            <a:spLocks noGrp="1"/>
          </p:cNvSpPr>
          <p:nvPr>
            <p:ph idx="1"/>
          </p:nvPr>
        </p:nvSpPr>
        <p:spPr>
          <a:xfrm>
            <a:off x="152400" y="2057400"/>
            <a:ext cx="5638800" cy="4525963"/>
          </a:xfrm>
        </p:spPr>
        <p:txBody>
          <a:bodyPr>
            <a:normAutofit/>
          </a:bodyPr>
          <a:lstStyle/>
          <a:p>
            <a:r>
              <a:rPr lang="en-US" sz="2800" dirty="0"/>
              <a:t>1 Judge</a:t>
            </a:r>
          </a:p>
          <a:p>
            <a:r>
              <a:rPr lang="en-US" sz="2800" dirty="0"/>
              <a:t>Jury</a:t>
            </a:r>
          </a:p>
          <a:p>
            <a:r>
              <a:rPr lang="en-US" sz="2800" dirty="0"/>
              <a:t>Witnesses  </a:t>
            </a:r>
          </a:p>
          <a:p>
            <a:r>
              <a:rPr lang="en-US" sz="2800" dirty="0"/>
              <a:t>Attorneys</a:t>
            </a:r>
          </a:p>
          <a:p>
            <a:r>
              <a:rPr lang="en-US" sz="2800" dirty="0"/>
              <a:t>Plaintiff/Prosecution – Defense/Defendant </a:t>
            </a:r>
          </a:p>
          <a:p>
            <a:r>
              <a:rPr lang="en-US" sz="2800" dirty="0"/>
              <a:t>Introduction of evidence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905000"/>
            <a:ext cx="4184936"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79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Jury </a:t>
            </a:r>
          </a:p>
        </p:txBody>
      </p:sp>
      <p:sp>
        <p:nvSpPr>
          <p:cNvPr id="3" name="Content Placeholder 2"/>
          <p:cNvSpPr>
            <a:spLocks noGrp="1"/>
          </p:cNvSpPr>
          <p:nvPr>
            <p:ph idx="1"/>
          </p:nvPr>
        </p:nvSpPr>
        <p:spPr/>
        <p:txBody>
          <a:bodyPr>
            <a:noAutofit/>
          </a:bodyPr>
          <a:lstStyle/>
          <a:p>
            <a:r>
              <a:rPr lang="en-US" sz="2800" dirty="0"/>
              <a:t>The jury listens to the </a:t>
            </a:r>
            <a:r>
              <a:rPr lang="en-US" sz="2800" b="1" dirty="0"/>
              <a:t>evidence</a:t>
            </a:r>
            <a:r>
              <a:rPr lang="en-US" sz="2800" dirty="0"/>
              <a:t> during a trial, decides what </a:t>
            </a:r>
            <a:r>
              <a:rPr lang="en-US" sz="2800" b="1" dirty="0"/>
              <a:t>facts</a:t>
            </a:r>
            <a:r>
              <a:rPr lang="en-US" sz="2800" dirty="0"/>
              <a:t> the evidence has established. </a:t>
            </a:r>
          </a:p>
          <a:p>
            <a:r>
              <a:rPr lang="en-US" sz="2800" dirty="0"/>
              <a:t>The jury decides whether a defendant is "guilty" or "not guilty" in criminal cases, and "liable" or "not liable" in civil cases.</a:t>
            </a:r>
          </a:p>
        </p:txBody>
      </p:sp>
      <p:sp>
        <p:nvSpPr>
          <p:cNvPr id="4" name="TextBox 3"/>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04978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9400" y="0"/>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sz="800" b="0" dirty="0" smtClean="0"/>
              <a:t/>
            </a:r>
            <a:br>
              <a:rPr lang="en-US" sz="800" b="0" dirty="0" smtClean="0"/>
            </a:br>
            <a:r>
              <a:rPr lang="en-US" sz="800" b="0" dirty="0"/>
              <a:t/>
            </a:r>
            <a:br>
              <a:rPr lang="en-US" sz="800" b="0" dirty="0"/>
            </a:br>
            <a:r>
              <a:rPr lang="en-US" sz="800" b="0" dirty="0" smtClean="0"/>
              <a:t>           </a:t>
            </a:r>
            <a:r>
              <a:rPr lang="en-US" sz="5400" b="0" dirty="0" smtClean="0"/>
              <a:t>Steps </a:t>
            </a:r>
            <a:r>
              <a:rPr lang="en-US" sz="5400" b="0" dirty="0"/>
              <a:t>of a trial </a:t>
            </a:r>
          </a:p>
        </p:txBody>
      </p:sp>
      <p:sp>
        <p:nvSpPr>
          <p:cNvPr id="3" name="Text Placeholder 2"/>
          <p:cNvSpPr>
            <a:spLocks noGrp="1"/>
          </p:cNvSpPr>
          <p:nvPr>
            <p:ph type="body" idx="1"/>
          </p:nvPr>
        </p:nvSpPr>
        <p:spPr>
          <a:xfrm>
            <a:off x="733647" y="2895600"/>
            <a:ext cx="7772400" cy="1271587"/>
          </a:xfrm>
        </p:spPr>
        <p:txBody>
          <a:bodyPr>
            <a:noAutofit/>
          </a:bodyPr>
          <a:lstStyle/>
          <a:p>
            <a:pPr lvl="2" algn="r"/>
            <a:endParaRPr lang="en-US" sz="3200" dirty="0">
              <a:solidFill>
                <a:schemeClr val="tx1">
                  <a:lumMod val="75000"/>
                  <a:lumOff val="25000"/>
                </a:schemeClr>
              </a:solidFill>
            </a:endParaRPr>
          </a:p>
          <a:p>
            <a:pPr lvl="2" algn="r"/>
            <a:endParaRPr lang="en-US" sz="3200" dirty="0">
              <a:solidFill>
                <a:schemeClr val="tx1">
                  <a:lumMod val="75000"/>
                  <a:lumOff val="25000"/>
                </a:schemeClr>
              </a:solidFill>
            </a:endParaRPr>
          </a:p>
          <a:p>
            <a:pPr lvl="2" algn="r"/>
            <a:endParaRPr lang="en-US" sz="3200" dirty="0">
              <a:solidFill>
                <a:schemeClr val="tx1">
                  <a:lumMod val="75000"/>
                  <a:lumOff val="25000"/>
                </a:schemeClr>
              </a:solidFill>
            </a:endParaRPr>
          </a:p>
          <a:p>
            <a:pPr lvl="2" algn="r"/>
            <a:endParaRPr lang="en-US" sz="3200" dirty="0">
              <a:solidFill>
                <a:schemeClr val="tx1">
                  <a:lumMod val="75000"/>
                  <a:lumOff val="25000"/>
                </a:schemeClr>
              </a:solidFill>
            </a:endParaRPr>
          </a:p>
          <a:p>
            <a:pPr lvl="2" algn="r"/>
            <a:r>
              <a:rPr lang="en-US" sz="3200" dirty="0">
                <a:solidFill>
                  <a:schemeClr val="tx1">
                    <a:lumMod val="75000"/>
                    <a:lumOff val="25000"/>
                  </a:schemeClr>
                </a:solidFill>
              </a:rPr>
              <a:t>What are the steps of a trial?</a:t>
            </a:r>
          </a:p>
          <a:p>
            <a:pPr lvl="2" algn="r"/>
            <a:endParaRPr lang="en-US" sz="3200" dirty="0">
              <a:solidFill>
                <a:schemeClr val="tx1">
                  <a:lumMod val="75000"/>
                  <a:lumOff val="25000"/>
                </a:schemeClr>
              </a:solidFill>
            </a:endParaRPr>
          </a:p>
          <a:p>
            <a:pPr lvl="2" algn="r"/>
            <a:r>
              <a:rPr lang="en-US" sz="3200" dirty="0">
                <a:solidFill>
                  <a:schemeClr val="tx1">
                    <a:lumMod val="75000"/>
                    <a:lumOff val="25000"/>
                  </a:schemeClr>
                </a:solidFill>
              </a:rPr>
              <a:t>Review warm-up activity.</a:t>
            </a:r>
            <a:endParaRPr lang="en-US" sz="4800" dirty="0">
              <a:solidFill>
                <a:schemeClr val="tx1">
                  <a:lumMod val="75000"/>
                  <a:lumOff val="25000"/>
                </a:schemeClr>
              </a:solidFill>
            </a:endParaRPr>
          </a:p>
        </p:txBody>
      </p:sp>
      <p:pic>
        <p:nvPicPr>
          <p:cNvPr id="4" name="Picture 3"/>
          <p:cNvPicPr>
            <a:picLocks noChangeAspect="1"/>
          </p:cNvPicPr>
          <p:nvPr/>
        </p:nvPicPr>
        <p:blipFill rotWithShape="1">
          <a:blip r:embed="rId2" cstate="print"/>
          <a:srcRect/>
          <a:stretch/>
        </p:blipFill>
        <p:spPr>
          <a:xfrm rot="760893">
            <a:off x="716216" y="238736"/>
            <a:ext cx="2555502" cy="2643674"/>
          </a:xfrm>
          <a:prstGeom prst="rect">
            <a:avLst/>
          </a:prstGeom>
        </p:spPr>
      </p:pic>
    </p:spTree>
    <p:extLst>
      <p:ext uri="{BB962C8B-B14F-4D97-AF65-F5344CB8AC3E}">
        <p14:creationId xmlns:p14="http://schemas.microsoft.com/office/powerpoint/2010/main" val="301113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a:t>Appellate Courtroom </a:t>
            </a:r>
          </a:p>
        </p:txBody>
      </p:sp>
      <p:sp>
        <p:nvSpPr>
          <p:cNvPr id="5" name="Content Placeholder 2"/>
          <p:cNvSpPr>
            <a:spLocks noGrp="1"/>
          </p:cNvSpPr>
          <p:nvPr>
            <p:ph idx="1"/>
          </p:nvPr>
        </p:nvSpPr>
        <p:spPr>
          <a:xfrm>
            <a:off x="304800" y="1905000"/>
            <a:ext cx="4841988" cy="4525963"/>
          </a:xfrm>
        </p:spPr>
        <p:txBody>
          <a:bodyPr>
            <a:normAutofit fontScale="92500" lnSpcReduction="20000"/>
          </a:bodyPr>
          <a:lstStyle/>
          <a:p>
            <a:pPr>
              <a:defRPr/>
            </a:pPr>
            <a:r>
              <a:rPr lang="en-US" sz="2800" dirty="0">
                <a:cs typeface="Arial" charset="0"/>
              </a:rPr>
              <a:t>Panel of judges </a:t>
            </a:r>
          </a:p>
          <a:p>
            <a:pPr>
              <a:defRPr/>
            </a:pPr>
            <a:r>
              <a:rPr lang="en-US" sz="2800" dirty="0">
                <a:cs typeface="Arial" charset="0"/>
              </a:rPr>
              <a:t>No juries</a:t>
            </a:r>
          </a:p>
          <a:p>
            <a:pPr>
              <a:defRPr/>
            </a:pPr>
            <a:r>
              <a:rPr lang="en-US" sz="2800" dirty="0">
                <a:cs typeface="Arial" charset="0"/>
              </a:rPr>
              <a:t>Petitioner/Respondent or Appellant/Appellee</a:t>
            </a:r>
          </a:p>
          <a:p>
            <a:pPr>
              <a:defRPr/>
            </a:pPr>
            <a:r>
              <a:rPr lang="en-US" sz="2800" dirty="0">
                <a:cs typeface="Arial" charset="0"/>
              </a:rPr>
              <a:t>Attorneys submit briefs and present oral arguments on legal or policy issues; no witnesses or presentation of evidence. </a:t>
            </a:r>
          </a:p>
          <a:p>
            <a:pPr>
              <a:defRPr/>
            </a:pPr>
            <a:r>
              <a:rPr lang="en-US" sz="2800" dirty="0">
                <a:cs typeface="Arial" charset="0"/>
              </a:rPr>
              <a:t>Determines if the law was applied correctly and/or if the trial was fair.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99188" y="2133601"/>
            <a:ext cx="3586881" cy="2743200"/>
          </a:xfrm>
          <a:prstGeom prst="rect">
            <a:avLst/>
          </a:prstGeom>
        </p:spPr>
      </p:pic>
    </p:spTree>
    <p:extLst>
      <p:ext uri="{BB962C8B-B14F-4D97-AF65-F5344CB8AC3E}">
        <p14:creationId xmlns:p14="http://schemas.microsoft.com/office/powerpoint/2010/main" val="4121248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TextBox 5"/>
          <p:cNvSpPr txBox="1"/>
          <p:nvPr/>
        </p:nvSpPr>
        <p:spPr>
          <a:xfrm>
            <a:off x="6591300" y="3977976"/>
            <a:ext cx="2514600" cy="2862322"/>
          </a:xfrm>
          <a:prstGeom prst="rect">
            <a:avLst/>
          </a:prstGeom>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8348" b="13176"/>
          <a:stretch/>
        </p:blipFill>
        <p:spPr>
          <a:xfrm>
            <a:off x="457200" y="2362200"/>
            <a:ext cx="8305800" cy="3786684"/>
          </a:xfrm>
          <a:prstGeom prst="rect">
            <a:avLst/>
          </a:prstGeom>
          <a:noFill/>
        </p:spPr>
      </p:pic>
      <p:sp>
        <p:nvSpPr>
          <p:cNvPr id="2" name="Title 1"/>
          <p:cNvSpPr>
            <a:spLocks noGrp="1"/>
          </p:cNvSpPr>
          <p:nvPr>
            <p:ph type="title"/>
          </p:nvPr>
        </p:nvSpPr>
        <p:spPr/>
        <p:txBody>
          <a:bodyPr/>
          <a:lstStyle/>
          <a:p>
            <a:r>
              <a:rPr lang="en-US" dirty="0"/>
              <a:t>What is an appeal? </a:t>
            </a:r>
          </a:p>
        </p:txBody>
      </p:sp>
      <p:sp>
        <p:nvSpPr>
          <p:cNvPr id="3" name="Content Placeholder 2"/>
          <p:cNvSpPr>
            <a:spLocks noGrp="1"/>
          </p:cNvSpPr>
          <p:nvPr>
            <p:ph idx="1"/>
          </p:nvPr>
        </p:nvSpPr>
        <p:spPr>
          <a:xfrm>
            <a:off x="457200" y="1600200"/>
            <a:ext cx="8229600" cy="5257799"/>
          </a:xfrm>
        </p:spPr>
        <p:txBody>
          <a:bodyPr>
            <a:normAutofit/>
          </a:bodyPr>
          <a:lstStyle/>
          <a:p>
            <a:pPr marL="0" indent="0" algn="ctr">
              <a:buNone/>
            </a:pPr>
            <a:r>
              <a:rPr lang="en-US" sz="2400" dirty="0"/>
              <a:t>A </a:t>
            </a:r>
            <a:r>
              <a:rPr lang="en-US" sz="2400" dirty="0" smtClean="0"/>
              <a:t>Challenge </a:t>
            </a:r>
            <a:r>
              <a:rPr lang="en-US" sz="2400" dirty="0"/>
              <a:t>to a </a:t>
            </a:r>
            <a:r>
              <a:rPr lang="en-US" sz="2400" dirty="0" smtClean="0"/>
              <a:t>Previous </a:t>
            </a:r>
            <a:r>
              <a:rPr lang="en-US" sz="2400" dirty="0"/>
              <a:t>L</a:t>
            </a:r>
            <a:r>
              <a:rPr lang="en-US" sz="2400" dirty="0" smtClean="0"/>
              <a:t>egal </a:t>
            </a:r>
            <a:r>
              <a:rPr lang="en-US" sz="2400" dirty="0"/>
              <a:t>D</a:t>
            </a:r>
            <a:r>
              <a:rPr lang="en-US" sz="2400" dirty="0" smtClean="0"/>
              <a:t>ecision</a:t>
            </a:r>
            <a:endParaRPr lang="en-US" sz="2400" dirty="0"/>
          </a:p>
        </p:txBody>
      </p:sp>
      <p:sp>
        <p:nvSpPr>
          <p:cNvPr id="7" name="Isosceles Triangle 6"/>
          <p:cNvSpPr/>
          <p:nvPr/>
        </p:nvSpPr>
        <p:spPr>
          <a:xfrm>
            <a:off x="304800" y="2362200"/>
            <a:ext cx="4724400" cy="4495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TextBox 7"/>
          <p:cNvSpPr txBox="1"/>
          <p:nvPr/>
        </p:nvSpPr>
        <p:spPr>
          <a:xfrm>
            <a:off x="1228725" y="5203388"/>
            <a:ext cx="2895600" cy="830997"/>
          </a:xfrm>
          <a:prstGeom prst="rect">
            <a:avLst/>
          </a:prstGeom>
        </p:spPr>
        <p:txBody>
          <a:bodyPr wrap="square" rtlCol="0">
            <a:spAutoFit/>
          </a:bodyPr>
          <a:lstStyle/>
          <a:p>
            <a:pPr algn="ctr"/>
            <a:r>
              <a:rPr lang="en-US" dirty="0" smtClean="0"/>
              <a:t>District Courts </a:t>
            </a:r>
            <a:endParaRPr lang="en-US" dirty="0" smtClean="0"/>
          </a:p>
          <a:p>
            <a:pPr algn="ctr"/>
            <a:endParaRPr lang="en-US" sz="500" dirty="0" smtClean="0"/>
          </a:p>
          <a:p>
            <a:pPr algn="ctr"/>
            <a:r>
              <a:rPr lang="en-US" sz="1700" dirty="0" smtClean="0"/>
              <a:t>Family </a:t>
            </a:r>
            <a:r>
              <a:rPr lang="en-US" sz="1700" dirty="0" smtClean="0"/>
              <a:t>Court  </a:t>
            </a:r>
            <a:r>
              <a:rPr lang="en-US" sz="1700" dirty="0" smtClean="0"/>
              <a:t>     </a:t>
            </a:r>
            <a:r>
              <a:rPr lang="en-US" sz="1700" dirty="0" smtClean="0"/>
              <a:t>Juvenile </a:t>
            </a:r>
            <a:r>
              <a:rPr lang="en-US" sz="1700" dirty="0" smtClean="0"/>
              <a:t>Court</a:t>
            </a:r>
          </a:p>
          <a:p>
            <a:pPr algn="ctr"/>
            <a:endParaRPr lang="en-US" sz="800" dirty="0"/>
          </a:p>
        </p:txBody>
      </p:sp>
      <p:sp>
        <p:nvSpPr>
          <p:cNvPr id="10" name="TextBox 9"/>
          <p:cNvSpPr txBox="1"/>
          <p:nvPr/>
        </p:nvSpPr>
        <p:spPr>
          <a:xfrm>
            <a:off x="571629" y="6148884"/>
            <a:ext cx="2819142" cy="646331"/>
          </a:xfrm>
          <a:prstGeom prst="rect">
            <a:avLst/>
          </a:prstGeom>
          <a:noFill/>
        </p:spPr>
        <p:txBody>
          <a:bodyPr wrap="square" rtlCol="0">
            <a:spAutoFit/>
          </a:bodyPr>
          <a:lstStyle/>
          <a:p>
            <a:pPr algn="ctr"/>
            <a:r>
              <a:rPr lang="en-US" dirty="0" smtClean="0"/>
              <a:t>Other Courts of </a:t>
            </a:r>
            <a:br>
              <a:rPr lang="en-US" dirty="0" smtClean="0"/>
            </a:br>
            <a:r>
              <a:rPr lang="en-US" dirty="0" smtClean="0"/>
              <a:t>Limited/Special Jurisdiction</a:t>
            </a:r>
          </a:p>
        </p:txBody>
      </p:sp>
      <p:sp>
        <p:nvSpPr>
          <p:cNvPr id="11" name="Curved Left Arrow 10"/>
          <p:cNvSpPr/>
          <p:nvPr/>
        </p:nvSpPr>
        <p:spPr>
          <a:xfrm rot="19214350" flipV="1">
            <a:off x="3888351" y="4128140"/>
            <a:ext cx="677003" cy="2185592"/>
          </a:xfrm>
          <a:prstGeom prst="curvedLeftArrow">
            <a:avLst>
              <a:gd name="adj1" fmla="val 25000"/>
              <a:gd name="adj2" fmla="val 50000"/>
              <a:gd name="adj3" fmla="val 25000"/>
            </a:avLst>
          </a:prstGeom>
          <a:solidFill>
            <a:srgbClr val="92D050"/>
          </a:solidFill>
          <a:scene3d>
            <a:camera prst="orthographicFront">
              <a:rot lat="300002" lon="21299992" rev="2129999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Left Arrow 11"/>
          <p:cNvSpPr/>
          <p:nvPr/>
        </p:nvSpPr>
        <p:spPr>
          <a:xfrm rot="20943301" flipV="1">
            <a:off x="3427196" y="2871888"/>
            <a:ext cx="881765" cy="2473482"/>
          </a:xfrm>
          <a:prstGeom prst="curvedLeftArrow">
            <a:avLst>
              <a:gd name="adj1" fmla="val 25000"/>
              <a:gd name="adj2" fmla="val 50000"/>
              <a:gd name="adj3" fmla="val 25000"/>
            </a:avLst>
          </a:prstGeom>
          <a:solidFill>
            <a:srgbClr val="92D050"/>
          </a:solidFill>
          <a:scene3d>
            <a:camera prst="orthographicFront">
              <a:rot lat="300002" lon="21299992" rev="2129999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13" name="TextBox 12"/>
          <p:cNvSpPr txBox="1"/>
          <p:nvPr/>
        </p:nvSpPr>
        <p:spPr>
          <a:xfrm>
            <a:off x="3581400" y="3429000"/>
            <a:ext cx="1448153" cy="276999"/>
          </a:xfrm>
          <a:prstGeom prst="rect">
            <a:avLst/>
          </a:prstGeom>
        </p:spPr>
        <p:txBody>
          <a:bodyPr wrap="none" rtlCol="0">
            <a:spAutoFit/>
          </a:bodyPr>
          <a:lstStyle/>
          <a:p>
            <a:r>
              <a:rPr lang="en-US" sz="1200" dirty="0" smtClean="0"/>
              <a:t>Death Penalty Cases</a:t>
            </a:r>
            <a:endParaRPr lang="en-US" sz="1200" dirty="0"/>
          </a:p>
        </p:txBody>
      </p:sp>
      <p:sp useBgFill="1">
        <p:nvSpPr>
          <p:cNvPr id="16" name="TextBox 15"/>
          <p:cNvSpPr txBox="1"/>
          <p:nvPr/>
        </p:nvSpPr>
        <p:spPr>
          <a:xfrm>
            <a:off x="5473862" y="2053770"/>
            <a:ext cx="2717475" cy="369332"/>
          </a:xfrm>
          <a:prstGeom prst="rect">
            <a:avLst/>
          </a:prstGeom>
          <a:ln>
            <a:noFill/>
          </a:ln>
        </p:spPr>
        <p:txBody>
          <a:bodyPr wrap="none" rtlCol="0">
            <a:spAutoFit/>
          </a:bodyPr>
          <a:lstStyle/>
          <a:p>
            <a:r>
              <a:rPr lang="en-US" u="sng" dirty="0" smtClean="0"/>
              <a:t>Structure of Federal Courts</a:t>
            </a:r>
            <a:endParaRPr lang="en-US" u="sng" dirty="0"/>
          </a:p>
        </p:txBody>
      </p:sp>
      <p:sp useBgFill="1">
        <p:nvSpPr>
          <p:cNvPr id="18" name="TextBox 17"/>
          <p:cNvSpPr txBox="1"/>
          <p:nvPr/>
        </p:nvSpPr>
        <p:spPr>
          <a:xfrm>
            <a:off x="1828800" y="4114800"/>
            <a:ext cx="1524000" cy="938719"/>
          </a:xfrm>
          <a:prstGeom prst="rect">
            <a:avLst/>
          </a:prstGeom>
        </p:spPr>
        <p:txBody>
          <a:bodyPr wrap="square" rtlCol="0">
            <a:spAutoFit/>
          </a:bodyPr>
          <a:lstStyle/>
          <a:p>
            <a:pPr algn="ctr"/>
            <a:r>
              <a:rPr lang="en-US" dirty="0" smtClean="0"/>
              <a:t>District Courts</a:t>
            </a:r>
          </a:p>
          <a:p>
            <a:pPr algn="ctr"/>
            <a:r>
              <a:rPr lang="en-US" dirty="0"/>
              <a:t>o</a:t>
            </a:r>
            <a:r>
              <a:rPr lang="en-US" dirty="0" smtClean="0"/>
              <a:t>f Appeal    </a:t>
            </a:r>
            <a:endParaRPr lang="en-US" sz="800" dirty="0" smtClean="0"/>
          </a:p>
          <a:p>
            <a:pPr algn="ctr"/>
            <a:endParaRPr lang="en-US" sz="600" dirty="0"/>
          </a:p>
          <a:p>
            <a:pPr algn="ctr"/>
            <a:r>
              <a:rPr lang="en-US" sz="1200" dirty="0" smtClean="0"/>
              <a:t>(5 Circuits)</a:t>
            </a:r>
            <a:endParaRPr lang="en-US" sz="1200" dirty="0"/>
          </a:p>
        </p:txBody>
      </p:sp>
      <p:sp>
        <p:nvSpPr>
          <p:cNvPr id="14" name="TextBox 13"/>
          <p:cNvSpPr txBox="1"/>
          <p:nvPr/>
        </p:nvSpPr>
        <p:spPr>
          <a:xfrm>
            <a:off x="1061077" y="2057400"/>
            <a:ext cx="3434723" cy="369332"/>
          </a:xfrm>
          <a:prstGeom prst="rect">
            <a:avLst/>
          </a:prstGeom>
          <a:noFill/>
          <a:ln>
            <a:noFill/>
          </a:ln>
        </p:spPr>
        <p:txBody>
          <a:bodyPr wrap="none" rtlCol="0">
            <a:spAutoFit/>
          </a:bodyPr>
          <a:lstStyle/>
          <a:p>
            <a:r>
              <a:rPr lang="en-US" u="sng" dirty="0" smtClean="0"/>
              <a:t>Structure of Louisiana State Courts</a:t>
            </a:r>
            <a:endParaRPr lang="en-US" u="sng" dirty="0"/>
          </a:p>
        </p:txBody>
      </p:sp>
      <p:sp>
        <p:nvSpPr>
          <p:cNvPr id="19" name="TextBox 18"/>
          <p:cNvSpPr txBox="1"/>
          <p:nvPr/>
        </p:nvSpPr>
        <p:spPr>
          <a:xfrm>
            <a:off x="3362325" y="6172200"/>
            <a:ext cx="1524000" cy="646331"/>
          </a:xfrm>
          <a:prstGeom prst="rect">
            <a:avLst/>
          </a:prstGeom>
          <a:noFill/>
        </p:spPr>
        <p:txBody>
          <a:bodyPr wrap="square" rtlCol="0">
            <a:spAutoFit/>
          </a:bodyPr>
          <a:lstStyle/>
          <a:p>
            <a:pPr algn="ctr"/>
            <a:r>
              <a:rPr lang="en-US" dirty="0" smtClean="0"/>
              <a:t>City &amp; Parish </a:t>
            </a:r>
            <a:r>
              <a:rPr lang="en-US" dirty="0" smtClean="0"/>
              <a:t>Courts</a:t>
            </a:r>
          </a:p>
        </p:txBody>
      </p:sp>
      <p:cxnSp>
        <p:nvCxnSpPr>
          <p:cNvPr id="5" name="Straight Connector 4"/>
          <p:cNvCxnSpPr/>
          <p:nvPr/>
        </p:nvCxnSpPr>
        <p:spPr>
          <a:xfrm>
            <a:off x="3429000" y="6096000"/>
            <a:ext cx="0" cy="762000"/>
          </a:xfrm>
          <a:prstGeom prst="line">
            <a:avLst/>
          </a:prstGeom>
          <a:ln w="19050"/>
        </p:spPr>
        <p:style>
          <a:lnRef idx="1">
            <a:schemeClr val="dk1"/>
          </a:lnRef>
          <a:fillRef idx="0">
            <a:schemeClr val="dk1"/>
          </a:fillRef>
          <a:effectRef idx="0">
            <a:schemeClr val="dk1"/>
          </a:effectRef>
          <a:fontRef idx="minor">
            <a:schemeClr val="tx1"/>
          </a:fontRef>
        </p:style>
      </p:cxnSp>
      <p:sp useBgFill="1">
        <p:nvSpPr>
          <p:cNvPr id="21" name="TextBox 20"/>
          <p:cNvSpPr txBox="1"/>
          <p:nvPr/>
        </p:nvSpPr>
        <p:spPr>
          <a:xfrm>
            <a:off x="5867401" y="4143376"/>
            <a:ext cx="1676400" cy="923330"/>
          </a:xfrm>
          <a:prstGeom prst="rect">
            <a:avLst/>
          </a:prstGeom>
        </p:spPr>
        <p:txBody>
          <a:bodyPr wrap="square" rtlCol="0">
            <a:spAutoFit/>
          </a:bodyPr>
          <a:lstStyle/>
          <a:p>
            <a:pPr algn="ctr"/>
            <a:r>
              <a:rPr lang="en-US" dirty="0" smtClean="0"/>
              <a:t>U.S</a:t>
            </a:r>
            <a:r>
              <a:rPr lang="en-US" dirty="0"/>
              <a:t>.</a:t>
            </a:r>
            <a:r>
              <a:rPr lang="en-US" dirty="0" smtClean="0"/>
              <a:t> Court of Appeals </a:t>
            </a:r>
          </a:p>
          <a:p>
            <a:pPr algn="ctr"/>
            <a:endParaRPr lang="en-US" sz="600" dirty="0" smtClean="0"/>
          </a:p>
          <a:p>
            <a:pPr algn="ctr"/>
            <a:r>
              <a:rPr lang="en-US" sz="1200" dirty="0" smtClean="0"/>
              <a:t>(12 Regional Circuits)</a:t>
            </a:r>
            <a:endParaRPr lang="en-US" sz="1200" dirty="0"/>
          </a:p>
        </p:txBody>
      </p:sp>
      <p:sp useBgFill="1">
        <p:nvSpPr>
          <p:cNvPr id="22" name="TextBox 21"/>
          <p:cNvSpPr txBox="1"/>
          <p:nvPr/>
        </p:nvSpPr>
        <p:spPr>
          <a:xfrm>
            <a:off x="5695660" y="5410200"/>
            <a:ext cx="2038270" cy="369332"/>
          </a:xfrm>
          <a:prstGeom prst="rect">
            <a:avLst/>
          </a:prstGeom>
        </p:spPr>
        <p:txBody>
          <a:bodyPr wrap="square" rtlCol="0">
            <a:spAutoFit/>
          </a:bodyPr>
          <a:lstStyle/>
          <a:p>
            <a:r>
              <a:rPr lang="en-US" dirty="0" smtClean="0"/>
              <a:t>U.S. District Courts</a:t>
            </a:r>
            <a:endParaRPr lang="en-US" dirty="0"/>
          </a:p>
        </p:txBody>
      </p:sp>
      <p:sp useBgFill="1">
        <p:nvSpPr>
          <p:cNvPr id="4" name="TextBox 3"/>
          <p:cNvSpPr txBox="1"/>
          <p:nvPr/>
        </p:nvSpPr>
        <p:spPr>
          <a:xfrm>
            <a:off x="2355721" y="3188732"/>
            <a:ext cx="616080" cy="517267"/>
          </a:xfrm>
          <a:prstGeom prst="rect">
            <a:avLst/>
          </a:prstGeom>
        </p:spPr>
        <p:txBody>
          <a:bodyPr wrap="square" rtlCol="0">
            <a:spAutoFit/>
          </a:bodyPr>
          <a:lstStyle/>
          <a:p>
            <a:endParaRPr lang="en-US" dirty="0"/>
          </a:p>
        </p:txBody>
      </p:sp>
      <p:sp>
        <p:nvSpPr>
          <p:cNvPr id="9" name="TextBox 8"/>
          <p:cNvSpPr txBox="1"/>
          <p:nvPr/>
        </p:nvSpPr>
        <p:spPr>
          <a:xfrm>
            <a:off x="2173558" y="2895600"/>
            <a:ext cx="1064942" cy="923330"/>
          </a:xfrm>
          <a:prstGeom prst="rect">
            <a:avLst/>
          </a:prstGeom>
          <a:noFill/>
        </p:spPr>
        <p:txBody>
          <a:bodyPr wrap="square" rtlCol="0">
            <a:spAutoFit/>
          </a:bodyPr>
          <a:lstStyle/>
          <a:p>
            <a:pPr algn="ctr"/>
            <a:r>
              <a:rPr lang="en-US" dirty="0" smtClean="0"/>
              <a:t>LA</a:t>
            </a:r>
          </a:p>
          <a:p>
            <a:pPr algn="ctr"/>
            <a:r>
              <a:rPr lang="en-US" dirty="0" smtClean="0"/>
              <a:t>Supreme Court</a:t>
            </a:r>
            <a:endParaRPr lang="en-US" dirty="0"/>
          </a:p>
        </p:txBody>
      </p:sp>
      <p:sp useBgFill="1">
        <p:nvSpPr>
          <p:cNvPr id="17" name="TextBox 16"/>
          <p:cNvSpPr txBox="1"/>
          <p:nvPr/>
        </p:nvSpPr>
        <p:spPr>
          <a:xfrm>
            <a:off x="6507432" y="3192349"/>
            <a:ext cx="502968" cy="563566"/>
          </a:xfrm>
          <a:prstGeom prst="rect">
            <a:avLst/>
          </a:prstGeom>
        </p:spPr>
        <p:txBody>
          <a:bodyPr wrap="square" rtlCol="0">
            <a:spAutoFit/>
          </a:bodyPr>
          <a:lstStyle/>
          <a:p>
            <a:endParaRPr lang="en-US" dirty="0"/>
          </a:p>
        </p:txBody>
      </p:sp>
      <p:sp>
        <p:nvSpPr>
          <p:cNvPr id="20" name="TextBox 19"/>
          <p:cNvSpPr txBox="1"/>
          <p:nvPr/>
        </p:nvSpPr>
        <p:spPr>
          <a:xfrm>
            <a:off x="6248400" y="2971800"/>
            <a:ext cx="1030557" cy="923330"/>
          </a:xfrm>
          <a:prstGeom prst="rect">
            <a:avLst/>
          </a:prstGeom>
          <a:noFill/>
        </p:spPr>
        <p:txBody>
          <a:bodyPr wrap="square" rtlCol="0">
            <a:spAutoFit/>
          </a:bodyPr>
          <a:lstStyle/>
          <a:p>
            <a:pPr algn="ctr"/>
            <a:r>
              <a:rPr lang="en-US" dirty="0" smtClean="0"/>
              <a:t>U.S. Supreme Court</a:t>
            </a:r>
            <a:endParaRPr lang="en-US" dirty="0"/>
          </a:p>
        </p:txBody>
      </p:sp>
    </p:spTree>
    <p:extLst>
      <p:ext uri="{BB962C8B-B14F-4D97-AF65-F5344CB8AC3E}">
        <p14:creationId xmlns:p14="http://schemas.microsoft.com/office/powerpoint/2010/main" val="340630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629400" y="0"/>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sz="5400" b="0" dirty="0"/>
              <a:t>PUZZLED!</a:t>
            </a:r>
          </a:p>
        </p:txBody>
      </p:sp>
      <p:sp>
        <p:nvSpPr>
          <p:cNvPr id="3" name="Text Placeholder 2"/>
          <p:cNvSpPr>
            <a:spLocks noGrp="1"/>
          </p:cNvSpPr>
          <p:nvPr>
            <p:ph type="body" idx="1"/>
          </p:nvPr>
        </p:nvSpPr>
        <p:spPr>
          <a:xfrm>
            <a:off x="4771030" y="2767013"/>
            <a:ext cx="3687170" cy="1500187"/>
          </a:xfrm>
        </p:spPr>
        <p:txBody>
          <a:bodyPr>
            <a:noAutofit/>
          </a:bodyPr>
          <a:lstStyle/>
          <a:p>
            <a:pPr algn="r"/>
            <a:r>
              <a:rPr lang="en-US" sz="3000" dirty="0"/>
              <a:t>Using the clues on the pieces, assemble the puzzles! </a:t>
            </a:r>
          </a:p>
          <a:p>
            <a:pPr algn="r"/>
            <a:endParaRPr lang="en-US" sz="3000" dirty="0"/>
          </a:p>
          <a:p>
            <a:pPr algn="r"/>
            <a:r>
              <a:rPr lang="en-US" sz="3000" dirty="0"/>
              <a:t>You should have two triangles when you are finished. </a:t>
            </a:r>
          </a:p>
        </p:txBody>
      </p:sp>
      <p:sp>
        <p:nvSpPr>
          <p:cNvPr id="6" name="Isosceles Triangle 5"/>
          <p:cNvSpPr/>
          <p:nvPr/>
        </p:nvSpPr>
        <p:spPr>
          <a:xfrm>
            <a:off x="2180230" y="163513"/>
            <a:ext cx="2590800" cy="2286000"/>
          </a:xfrm>
          <a:prstGeom prst="triangle">
            <a:avLst/>
          </a:prstGeom>
          <a:solidFill>
            <a:srgbClr val="FFD52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p:cNvSpPr/>
          <p:nvPr/>
        </p:nvSpPr>
        <p:spPr>
          <a:xfrm>
            <a:off x="152400" y="1306513"/>
            <a:ext cx="2590800" cy="2286000"/>
          </a:xfrm>
          <a:prstGeom prst="triangle">
            <a:avLst/>
          </a:prstGeom>
          <a:solidFill>
            <a:srgbClr val="FFD52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442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26" name="Picture 7" descr="C:\Documents and Settings\flrea\Local Settings\Temporary Internet Files\Content.IE5\WAFDA75N\MP900407581[1].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581400" y="1037090"/>
            <a:ext cx="1808358" cy="124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295400" y="0"/>
            <a:ext cx="6725254"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4800" b="0" dirty="0">
                <a:solidFill>
                  <a:srgbClr val="0A89E0"/>
                </a:solidFill>
                <a:latin typeface="Bernard MT Condensed" panose="02050806060905020404" pitchFamily="18" charset="0"/>
              </a:rPr>
              <a:t>Court Structure</a:t>
            </a:r>
          </a:p>
        </p:txBody>
      </p:sp>
      <p:sp>
        <p:nvSpPr>
          <p:cNvPr id="12" name="TextBox 11"/>
          <p:cNvSpPr txBox="1"/>
          <p:nvPr/>
        </p:nvSpPr>
        <p:spPr>
          <a:xfrm>
            <a:off x="305415" y="3496897"/>
            <a:ext cx="3352799" cy="646331"/>
          </a:xfrm>
          <a:prstGeom prst="rect">
            <a:avLst/>
          </a:prstGeom>
          <a:solidFill>
            <a:schemeClr val="accent4"/>
          </a:solidFill>
        </p:spPr>
        <p:txBody>
          <a:bodyPr wrap="square" rtlCol="0">
            <a:spAutoFit/>
          </a:bodyPr>
          <a:lstStyle/>
          <a:p>
            <a:pPr algn="ctr"/>
            <a:r>
              <a:rPr lang="en-US" b="1" dirty="0" smtClean="0">
                <a:latin typeface="Cambria" panose="02040503050406030204" pitchFamily="18" charset="0"/>
              </a:rPr>
              <a:t>District </a:t>
            </a:r>
            <a:r>
              <a:rPr lang="en-US" b="1" dirty="0">
                <a:latin typeface="Cambria" panose="02040503050406030204" pitchFamily="18" charset="0"/>
              </a:rPr>
              <a:t>Courts of Appeal</a:t>
            </a:r>
          </a:p>
          <a:p>
            <a:pPr algn="ctr"/>
            <a:r>
              <a:rPr lang="en-US" i="1" dirty="0">
                <a:latin typeface="Cambria" panose="02040503050406030204" pitchFamily="18" charset="0"/>
              </a:rPr>
              <a:t>5 </a:t>
            </a:r>
            <a:r>
              <a:rPr lang="en-US" i="1" dirty="0" smtClean="0">
                <a:latin typeface="Cambria" panose="02040503050406030204" pitchFamily="18" charset="0"/>
              </a:rPr>
              <a:t>Circuit Courts</a:t>
            </a:r>
            <a:endParaRPr lang="en-US" i="1" dirty="0">
              <a:latin typeface="Cambria" panose="02040503050406030204" pitchFamily="18" charset="0"/>
            </a:endParaRPr>
          </a:p>
        </p:txBody>
      </p:sp>
      <p:sp>
        <p:nvSpPr>
          <p:cNvPr id="13" name="TextBox 12"/>
          <p:cNvSpPr txBox="1"/>
          <p:nvPr/>
        </p:nvSpPr>
        <p:spPr>
          <a:xfrm>
            <a:off x="328446" y="2397682"/>
            <a:ext cx="3352798" cy="615553"/>
          </a:xfrm>
          <a:prstGeom prst="rect">
            <a:avLst/>
          </a:prstGeom>
          <a:solidFill>
            <a:schemeClr val="accent5"/>
          </a:solidFill>
        </p:spPr>
        <p:txBody>
          <a:bodyPr wrap="square" rtlCol="0">
            <a:spAutoFit/>
          </a:bodyPr>
          <a:lstStyle/>
          <a:p>
            <a:pPr algn="ctr"/>
            <a:r>
              <a:rPr lang="en-US" sz="1700" b="1" dirty="0" smtClean="0">
                <a:latin typeface="Cambria" panose="02040503050406030204" pitchFamily="18" charset="0"/>
              </a:rPr>
              <a:t>Louisiana </a:t>
            </a:r>
            <a:r>
              <a:rPr lang="en-US" sz="1700" b="1" dirty="0">
                <a:latin typeface="Cambria" panose="02040503050406030204" pitchFamily="18" charset="0"/>
              </a:rPr>
              <a:t>Supreme </a:t>
            </a:r>
          </a:p>
          <a:p>
            <a:pPr algn="ctr"/>
            <a:r>
              <a:rPr lang="en-US" sz="1700" b="1" dirty="0">
                <a:latin typeface="Cambria" panose="02040503050406030204" pitchFamily="18" charset="0"/>
              </a:rPr>
              <a:t>Court</a:t>
            </a:r>
          </a:p>
        </p:txBody>
      </p:sp>
      <p:sp>
        <p:nvSpPr>
          <p:cNvPr id="18" name="TextBox 17"/>
          <p:cNvSpPr txBox="1"/>
          <p:nvPr/>
        </p:nvSpPr>
        <p:spPr>
          <a:xfrm>
            <a:off x="2219960" y="4155092"/>
            <a:ext cx="1236768" cy="338554"/>
          </a:xfrm>
          <a:prstGeom prst="rect">
            <a:avLst/>
          </a:prstGeom>
          <a:noFill/>
        </p:spPr>
        <p:txBody>
          <a:bodyPr wrap="square" rtlCol="0">
            <a:spAutoFit/>
          </a:bodyPr>
          <a:lstStyle/>
          <a:p>
            <a:pPr algn="ctr"/>
            <a:r>
              <a:rPr lang="en-US" sz="1600" b="1" dirty="0">
                <a:latin typeface="Cambria" panose="02040503050406030204" pitchFamily="18" charset="0"/>
              </a:rPr>
              <a:t>Appeal</a:t>
            </a:r>
          </a:p>
        </p:txBody>
      </p:sp>
      <p:sp>
        <p:nvSpPr>
          <p:cNvPr id="19" name="TextBox 18"/>
          <p:cNvSpPr txBox="1"/>
          <p:nvPr/>
        </p:nvSpPr>
        <p:spPr>
          <a:xfrm>
            <a:off x="1761034" y="1871246"/>
            <a:ext cx="1058366" cy="338554"/>
          </a:xfrm>
          <a:prstGeom prst="rect">
            <a:avLst/>
          </a:prstGeom>
          <a:noFill/>
        </p:spPr>
        <p:txBody>
          <a:bodyPr wrap="square" rtlCol="0">
            <a:spAutoFit/>
          </a:bodyPr>
          <a:lstStyle/>
          <a:p>
            <a:pPr algn="ctr"/>
            <a:r>
              <a:rPr lang="en-US" sz="1600" b="1" dirty="0">
                <a:latin typeface="Cambria" panose="02040503050406030204" pitchFamily="18" charset="0"/>
              </a:rPr>
              <a:t>Appeal</a:t>
            </a:r>
          </a:p>
        </p:txBody>
      </p:sp>
      <p:sp>
        <p:nvSpPr>
          <p:cNvPr id="34" name="TextBox 33"/>
          <p:cNvSpPr txBox="1"/>
          <p:nvPr/>
        </p:nvSpPr>
        <p:spPr>
          <a:xfrm>
            <a:off x="5475574" y="3773269"/>
            <a:ext cx="3352800" cy="646331"/>
          </a:xfrm>
          <a:prstGeom prst="rect">
            <a:avLst/>
          </a:prstGeom>
          <a:solidFill>
            <a:schemeClr val="accent3"/>
          </a:solidFill>
        </p:spPr>
        <p:txBody>
          <a:bodyPr wrap="square" rtlCol="0">
            <a:spAutoFit/>
          </a:bodyPr>
          <a:lstStyle/>
          <a:p>
            <a:pPr algn="ctr"/>
            <a:r>
              <a:rPr lang="en-US" b="1" dirty="0">
                <a:latin typeface="Cambria" panose="02040503050406030204" pitchFamily="18" charset="0"/>
              </a:rPr>
              <a:t>District Courts (Trial Courts)</a:t>
            </a:r>
          </a:p>
          <a:p>
            <a:pPr algn="ctr"/>
            <a:r>
              <a:rPr lang="en-US" i="1" dirty="0">
                <a:latin typeface="Cambria" panose="02040503050406030204" pitchFamily="18" charset="0"/>
              </a:rPr>
              <a:t>94 District Courts</a:t>
            </a:r>
          </a:p>
        </p:txBody>
      </p:sp>
      <p:sp>
        <p:nvSpPr>
          <p:cNvPr id="35" name="TextBox 34"/>
          <p:cNvSpPr txBox="1"/>
          <p:nvPr/>
        </p:nvSpPr>
        <p:spPr>
          <a:xfrm>
            <a:off x="5475574" y="2433935"/>
            <a:ext cx="3352800" cy="923330"/>
          </a:xfrm>
          <a:prstGeom prst="rect">
            <a:avLst/>
          </a:prstGeom>
          <a:solidFill>
            <a:schemeClr val="accent4"/>
          </a:solidFill>
        </p:spPr>
        <p:txBody>
          <a:bodyPr wrap="square" rtlCol="0">
            <a:spAutoFit/>
          </a:bodyPr>
          <a:lstStyle/>
          <a:p>
            <a:pPr algn="ctr"/>
            <a:r>
              <a:rPr lang="en-US" b="1" dirty="0">
                <a:latin typeface="Cambria" panose="02040503050406030204" pitchFamily="18" charset="0"/>
              </a:rPr>
              <a:t>U.S.  Court of </a:t>
            </a:r>
          </a:p>
          <a:p>
            <a:pPr algn="ctr"/>
            <a:r>
              <a:rPr lang="en-US" b="1" dirty="0">
                <a:latin typeface="Cambria" panose="02040503050406030204" pitchFamily="18" charset="0"/>
              </a:rPr>
              <a:t>Appeals</a:t>
            </a:r>
          </a:p>
          <a:p>
            <a:pPr algn="ctr"/>
            <a:r>
              <a:rPr lang="en-US" i="1" dirty="0">
                <a:latin typeface="Cambria" panose="02040503050406030204" pitchFamily="18" charset="0"/>
              </a:rPr>
              <a:t>13 U.S. Circuit Courts</a:t>
            </a:r>
          </a:p>
        </p:txBody>
      </p:sp>
      <p:sp>
        <p:nvSpPr>
          <p:cNvPr id="36" name="TextBox 35"/>
          <p:cNvSpPr txBox="1"/>
          <p:nvPr/>
        </p:nvSpPr>
        <p:spPr>
          <a:xfrm>
            <a:off x="3657600" y="1066800"/>
            <a:ext cx="1584893" cy="1200329"/>
          </a:xfrm>
          <a:prstGeom prst="rect">
            <a:avLst/>
          </a:prstGeom>
          <a:noFill/>
        </p:spPr>
        <p:txBody>
          <a:bodyPr wrap="square" rtlCol="0">
            <a:spAutoFit/>
          </a:bodyPr>
          <a:lstStyle/>
          <a:p>
            <a:pPr algn="ctr"/>
            <a:r>
              <a:rPr lang="en-US" sz="2400" b="1" dirty="0">
                <a:latin typeface="Cambria" panose="02040503050406030204" pitchFamily="18" charset="0"/>
              </a:rPr>
              <a:t>U.S. Supreme </a:t>
            </a:r>
          </a:p>
          <a:p>
            <a:pPr algn="ctr"/>
            <a:r>
              <a:rPr lang="en-US" sz="2400" b="1" dirty="0">
                <a:latin typeface="Cambria" panose="02040503050406030204" pitchFamily="18" charset="0"/>
              </a:rPr>
              <a:t>Court</a:t>
            </a:r>
          </a:p>
        </p:txBody>
      </p:sp>
      <p:sp>
        <p:nvSpPr>
          <p:cNvPr id="39" name="TextBox 38"/>
          <p:cNvSpPr txBox="1"/>
          <p:nvPr/>
        </p:nvSpPr>
        <p:spPr>
          <a:xfrm>
            <a:off x="6057538" y="3395246"/>
            <a:ext cx="1181462" cy="338554"/>
          </a:xfrm>
          <a:prstGeom prst="rect">
            <a:avLst/>
          </a:prstGeom>
          <a:noFill/>
        </p:spPr>
        <p:txBody>
          <a:bodyPr wrap="square" rtlCol="0">
            <a:spAutoFit/>
          </a:bodyPr>
          <a:lstStyle/>
          <a:p>
            <a:pPr algn="ctr"/>
            <a:r>
              <a:rPr lang="en-US" sz="1600" b="1" dirty="0">
                <a:latin typeface="Cambria" panose="02040503050406030204" pitchFamily="18" charset="0"/>
              </a:rPr>
              <a:t>Appeal</a:t>
            </a:r>
          </a:p>
        </p:txBody>
      </p:sp>
      <p:sp>
        <p:nvSpPr>
          <p:cNvPr id="40" name="TextBox 39"/>
          <p:cNvSpPr txBox="1"/>
          <p:nvPr/>
        </p:nvSpPr>
        <p:spPr>
          <a:xfrm>
            <a:off x="5943600" y="1795046"/>
            <a:ext cx="1323036" cy="338554"/>
          </a:xfrm>
          <a:prstGeom prst="rect">
            <a:avLst/>
          </a:prstGeom>
          <a:noFill/>
        </p:spPr>
        <p:txBody>
          <a:bodyPr wrap="square" rtlCol="0">
            <a:spAutoFit/>
          </a:bodyPr>
          <a:lstStyle/>
          <a:p>
            <a:pPr algn="ctr"/>
            <a:r>
              <a:rPr lang="en-US" sz="1600" b="1" dirty="0">
                <a:latin typeface="Cambria" panose="02040503050406030204" pitchFamily="18" charset="0"/>
              </a:rPr>
              <a:t>Appeal</a:t>
            </a:r>
          </a:p>
        </p:txBody>
      </p:sp>
      <p:sp>
        <p:nvSpPr>
          <p:cNvPr id="42" name="TextBox 41"/>
          <p:cNvSpPr txBox="1"/>
          <p:nvPr/>
        </p:nvSpPr>
        <p:spPr>
          <a:xfrm>
            <a:off x="2205233" y="3104273"/>
            <a:ext cx="1221253" cy="338554"/>
          </a:xfrm>
          <a:prstGeom prst="rect">
            <a:avLst/>
          </a:prstGeom>
          <a:noFill/>
        </p:spPr>
        <p:txBody>
          <a:bodyPr wrap="square" rtlCol="0">
            <a:spAutoFit/>
          </a:bodyPr>
          <a:lstStyle/>
          <a:p>
            <a:pPr algn="ctr"/>
            <a:r>
              <a:rPr lang="en-US" sz="1600" b="1" dirty="0">
                <a:latin typeface="Cambria" panose="02040503050406030204" pitchFamily="18" charset="0"/>
              </a:rPr>
              <a:t>Appeal</a:t>
            </a:r>
          </a:p>
        </p:txBody>
      </p:sp>
      <p:cxnSp>
        <p:nvCxnSpPr>
          <p:cNvPr id="44" name="Straight Arrow Connector 43"/>
          <p:cNvCxnSpPr/>
          <p:nvPr/>
        </p:nvCxnSpPr>
        <p:spPr>
          <a:xfrm flipV="1">
            <a:off x="1981815" y="4129868"/>
            <a:ext cx="0" cy="3890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974366" y="3013235"/>
            <a:ext cx="0" cy="5206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35" idx="2"/>
          </p:cNvCxnSpPr>
          <p:nvPr/>
        </p:nvCxnSpPr>
        <p:spPr>
          <a:xfrm flipV="1">
            <a:off x="7151974" y="3357265"/>
            <a:ext cx="0" cy="4202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379658" y="1552665"/>
            <a:ext cx="1077070" cy="8337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5475574" y="1600200"/>
            <a:ext cx="1058342" cy="6814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5" name="Title 1"/>
          <p:cNvSpPr txBox="1">
            <a:spLocks/>
          </p:cNvSpPr>
          <p:nvPr/>
        </p:nvSpPr>
        <p:spPr>
          <a:xfrm>
            <a:off x="0" y="5806440"/>
            <a:ext cx="4274479"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dirty="0" smtClean="0">
                <a:solidFill>
                  <a:schemeClr val="tx1">
                    <a:lumMod val="85000"/>
                    <a:lumOff val="15000"/>
                  </a:schemeClr>
                </a:solidFill>
              </a:rPr>
              <a:t>Louisiana </a:t>
            </a:r>
            <a:r>
              <a:rPr lang="en-US" dirty="0">
                <a:solidFill>
                  <a:schemeClr val="tx1">
                    <a:lumMod val="85000"/>
                    <a:lumOff val="15000"/>
                  </a:schemeClr>
                </a:solidFill>
              </a:rPr>
              <a:t>Courts </a:t>
            </a:r>
          </a:p>
        </p:txBody>
      </p:sp>
      <p:sp>
        <p:nvSpPr>
          <p:cNvPr id="56" name="Title 1"/>
          <p:cNvSpPr txBox="1">
            <a:spLocks/>
          </p:cNvSpPr>
          <p:nvPr/>
        </p:nvSpPr>
        <p:spPr>
          <a:xfrm>
            <a:off x="5069546" y="6216105"/>
            <a:ext cx="4274479" cy="641895"/>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dirty="0">
                <a:solidFill>
                  <a:schemeClr val="tx1">
                    <a:lumMod val="85000"/>
                    <a:lumOff val="15000"/>
                  </a:schemeClr>
                </a:solidFill>
              </a:rPr>
              <a:t>Federal Courts </a:t>
            </a:r>
          </a:p>
        </p:txBody>
      </p:sp>
      <p:grpSp>
        <p:nvGrpSpPr>
          <p:cNvPr id="2" name="Group 64"/>
          <p:cNvGrpSpPr/>
          <p:nvPr/>
        </p:nvGrpSpPr>
        <p:grpSpPr>
          <a:xfrm>
            <a:off x="268068" y="4556153"/>
            <a:ext cx="3922932" cy="1790619"/>
            <a:chOff x="631610" y="3828868"/>
            <a:chExt cx="3390147" cy="1410418"/>
          </a:xfrm>
        </p:grpSpPr>
        <p:sp>
          <p:nvSpPr>
            <p:cNvPr id="10" name="TextBox 9"/>
            <p:cNvSpPr txBox="1"/>
            <p:nvPr/>
          </p:nvSpPr>
          <p:spPr>
            <a:xfrm>
              <a:off x="668957" y="3828868"/>
              <a:ext cx="3352800" cy="1410418"/>
            </a:xfrm>
            <a:prstGeom prst="rect">
              <a:avLst/>
            </a:prstGeom>
            <a:solidFill>
              <a:schemeClr val="accent3"/>
            </a:solidFill>
          </p:spPr>
          <p:txBody>
            <a:bodyPr wrap="square" rtlCol="0">
              <a:spAutoFit/>
            </a:bodyPr>
            <a:lstStyle/>
            <a:p>
              <a:pPr algn="ctr"/>
              <a:r>
                <a:rPr lang="en-US" b="1" dirty="0">
                  <a:latin typeface="Cambria" panose="02040503050406030204" pitchFamily="18" charset="0"/>
                </a:rPr>
                <a:t>District Courts</a:t>
              </a:r>
            </a:p>
            <a:p>
              <a:pPr algn="ctr"/>
              <a:r>
                <a:rPr lang="en-US" sz="1400" i="1" dirty="0">
                  <a:latin typeface="Cambria" panose="02040503050406030204" pitchFamily="18" charset="0"/>
                </a:rPr>
                <a:t>43 Judicial Districts</a:t>
              </a:r>
              <a:br>
                <a:rPr lang="en-US" sz="1400" i="1" dirty="0">
                  <a:latin typeface="Cambria" panose="02040503050406030204" pitchFamily="18" charset="0"/>
                </a:rPr>
              </a:br>
              <a:r>
                <a:rPr lang="en-US" sz="1400" i="1" dirty="0">
                  <a:latin typeface="Cambria" panose="02040503050406030204" pitchFamily="18" charset="0"/>
                </a:rPr>
                <a:t>Family Court      Juvenile Courts</a:t>
              </a:r>
            </a:p>
            <a:p>
              <a:endParaRPr lang="en-US" sz="1200" i="1" dirty="0">
                <a:latin typeface="Cambria" panose="02040503050406030204" pitchFamily="18" charset="0"/>
              </a:endParaRPr>
            </a:p>
            <a:p>
              <a:pPr algn="ctr"/>
              <a:r>
                <a:rPr lang="en-US" sz="1200" i="1" dirty="0">
                  <a:latin typeface="Cambria" panose="02040503050406030204" pitchFamily="18" charset="0"/>
                </a:rPr>
                <a:t>          City &amp; Parish Courts </a:t>
              </a:r>
            </a:p>
            <a:p>
              <a:pPr algn="ctr"/>
              <a:r>
                <a:rPr lang="en-US" sz="1600" i="1" dirty="0">
                  <a:latin typeface="Cambria" panose="02040503050406030204" pitchFamily="18" charset="0"/>
                </a:rPr>
                <a:t>	</a:t>
              </a:r>
              <a:br>
                <a:rPr lang="en-US" sz="1600" i="1" dirty="0">
                  <a:latin typeface="Cambria" panose="02040503050406030204" pitchFamily="18" charset="0"/>
                </a:rPr>
              </a:br>
              <a:r>
                <a:rPr lang="en-US" sz="1200" i="1" dirty="0">
                  <a:latin typeface="Cambria" panose="02040503050406030204" pitchFamily="18" charset="0"/>
                </a:rPr>
                <a:t>Municipal Court       Mayor’s Courts</a:t>
              </a:r>
            </a:p>
            <a:p>
              <a:pPr algn="ctr"/>
              <a:r>
                <a:rPr lang="en-US" sz="1200" i="1" dirty="0">
                  <a:latin typeface="Cambria" panose="02040503050406030204" pitchFamily="18" charset="0"/>
                </a:rPr>
                <a:t> Small Claims Court       Justice of the Peace</a:t>
              </a:r>
              <a:r>
                <a:rPr lang="en-US" sz="1600" i="1" dirty="0">
                  <a:latin typeface="Cambria" panose="02040503050406030204" pitchFamily="18" charset="0"/>
                </a:rPr>
                <a:t>        </a:t>
              </a:r>
              <a:endParaRPr lang="en-US" sz="1600" i="1" dirty="0">
                <a:latin typeface="Cambria" panose="02040503050406030204" pitchFamily="18" charset="0"/>
              </a:endParaRPr>
            </a:p>
          </p:txBody>
        </p:sp>
        <p:sp>
          <p:nvSpPr>
            <p:cNvPr id="64" name="TextBox 63"/>
            <p:cNvSpPr txBox="1"/>
            <p:nvPr/>
          </p:nvSpPr>
          <p:spPr>
            <a:xfrm rot="16200000">
              <a:off x="307076" y="4225905"/>
              <a:ext cx="1295400" cy="646331"/>
            </a:xfrm>
            <a:prstGeom prst="rect">
              <a:avLst/>
            </a:prstGeom>
            <a:noFill/>
          </p:spPr>
          <p:txBody>
            <a:bodyPr wrap="square" rtlCol="0">
              <a:spAutoFit/>
            </a:bodyPr>
            <a:lstStyle/>
            <a:p>
              <a:pPr algn="ctr"/>
              <a:r>
                <a:rPr lang="en-US" b="1" dirty="0">
                  <a:latin typeface="Cambria" panose="02040503050406030204" pitchFamily="18" charset="0"/>
                </a:rPr>
                <a:t>Trial Courts</a:t>
              </a:r>
            </a:p>
          </p:txBody>
        </p:sp>
      </p:grpSp>
      <p:sp>
        <p:nvSpPr>
          <p:cNvPr id="29" name="Curved Left Arrow 28"/>
          <p:cNvSpPr/>
          <p:nvPr/>
        </p:nvSpPr>
        <p:spPr>
          <a:xfrm rot="20824471" flipV="1">
            <a:off x="3225195" y="2441736"/>
            <a:ext cx="980386" cy="2376705"/>
          </a:xfrm>
          <a:prstGeom prst="curvedLeftArrow">
            <a:avLst>
              <a:gd name="adj1" fmla="val 25000"/>
              <a:gd name="adj2" fmla="val 50000"/>
              <a:gd name="adj3" fmla="val 25000"/>
            </a:avLst>
          </a:prstGeom>
          <a:solidFill>
            <a:srgbClr val="92D050"/>
          </a:solidFill>
          <a:scene3d>
            <a:camera prst="orthographicFront">
              <a:rot lat="300002" lon="21299992" rev="2129999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30" name="TextBox 29"/>
          <p:cNvSpPr txBox="1"/>
          <p:nvPr/>
        </p:nvSpPr>
        <p:spPr>
          <a:xfrm>
            <a:off x="3733800" y="3048000"/>
            <a:ext cx="1058623" cy="276999"/>
          </a:xfrm>
          <a:prstGeom prst="rect">
            <a:avLst/>
          </a:prstGeom>
        </p:spPr>
        <p:txBody>
          <a:bodyPr wrap="none" rtlCol="0">
            <a:spAutoFit/>
          </a:bodyPr>
          <a:lstStyle/>
          <a:p>
            <a:r>
              <a:rPr lang="en-US" sz="1200" dirty="0" smtClean="0"/>
              <a:t>Death Penalty</a:t>
            </a:r>
            <a:endParaRPr lang="en-US" sz="1200" dirty="0"/>
          </a:p>
        </p:txBody>
      </p:sp>
      <p:sp>
        <p:nvSpPr>
          <p:cNvPr id="31" name="Curved Left Arrow 30"/>
          <p:cNvSpPr/>
          <p:nvPr/>
        </p:nvSpPr>
        <p:spPr>
          <a:xfrm flipV="1">
            <a:off x="3483118" y="3845378"/>
            <a:ext cx="627380" cy="1868422"/>
          </a:xfrm>
          <a:prstGeom prst="curvedLeftArrow">
            <a:avLst>
              <a:gd name="adj1" fmla="val 25000"/>
              <a:gd name="adj2" fmla="val 50000"/>
              <a:gd name="adj3" fmla="val 25000"/>
            </a:avLst>
          </a:prstGeom>
          <a:solidFill>
            <a:srgbClr val="92D050"/>
          </a:solidFill>
          <a:scene3d>
            <a:camera prst="orthographicFront">
              <a:rot lat="300002" lon="21299992" rev="2129999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 name="Straight Connector 4"/>
          <p:cNvCxnSpPr/>
          <p:nvPr/>
        </p:nvCxnSpPr>
        <p:spPr>
          <a:xfrm>
            <a:off x="1015975" y="5410200"/>
            <a:ext cx="24105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68375" y="5791200"/>
            <a:ext cx="24105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7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anim calcmode="lin" valueType="num">
                                      <p:cBhvr>
                                        <p:cTn id="37" dur="1000" fill="hold"/>
                                        <p:tgtEl>
                                          <p:spTgt spid="42"/>
                                        </p:tgtEl>
                                        <p:attrNameLst>
                                          <p:attrName>ppt_x</p:attrName>
                                        </p:attrNameLst>
                                      </p:cBhvr>
                                      <p:tavLst>
                                        <p:tav tm="0">
                                          <p:val>
                                            <p:strVal val="#ppt_x"/>
                                          </p:val>
                                        </p:tav>
                                        <p:tav tm="100000">
                                          <p:val>
                                            <p:strVal val="#ppt_x"/>
                                          </p:val>
                                        </p:tav>
                                      </p:tavLst>
                                    </p:anim>
                                    <p:anim calcmode="lin" valueType="num">
                                      <p:cBhvr>
                                        <p:cTn id="38" dur="1000" fill="hold"/>
                                        <p:tgtEl>
                                          <p:spTgt spid="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1000"/>
                                        <p:tgtEl>
                                          <p:spTgt spid="50"/>
                                        </p:tgtEl>
                                      </p:cBhvr>
                                    </p:animEffect>
                                    <p:anim calcmode="lin" valueType="num">
                                      <p:cBhvr>
                                        <p:cTn id="80" dur="1000" fill="hold"/>
                                        <p:tgtEl>
                                          <p:spTgt spid="50"/>
                                        </p:tgtEl>
                                        <p:attrNameLst>
                                          <p:attrName>ppt_x</p:attrName>
                                        </p:attrNameLst>
                                      </p:cBhvr>
                                      <p:tavLst>
                                        <p:tav tm="0">
                                          <p:val>
                                            <p:strVal val="#ppt_x"/>
                                          </p:val>
                                        </p:tav>
                                        <p:tav tm="100000">
                                          <p:val>
                                            <p:strVal val="#ppt_x"/>
                                          </p:val>
                                        </p:tav>
                                      </p:tavLst>
                                    </p:anim>
                                    <p:anim calcmode="lin" valueType="num">
                                      <p:cBhvr>
                                        <p:cTn id="81" dur="1000" fill="hold"/>
                                        <p:tgtEl>
                                          <p:spTgt spid="5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wipe(down)">
                                      <p:cBhvr>
                                        <p:cTn id="96" dur="500"/>
                                        <p:tgtEl>
                                          <p:spTgt spid="4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par>
                                <p:cTn id="100" presetID="42" presetClass="entr" presetSubtype="0" fill="hold"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1000" fill="hold"/>
                                        <p:tgtEl>
                                          <p:spTgt spid="26"/>
                                        </p:tgtEl>
                                        <p:attrNameLst>
                                          <p:attrName>ppt_y</p:attrName>
                                        </p:attrNameLst>
                                      </p:cBhvr>
                                      <p:tavLst>
                                        <p:tav tm="0">
                                          <p:val>
                                            <p:strVal val="#ppt_y+.1"/>
                                          </p:val>
                                        </p:tav>
                                        <p:tav tm="100000">
                                          <p:val>
                                            <p:strVal val="#ppt_y"/>
                                          </p:val>
                                        </p:tav>
                                      </p:tavLst>
                                    </p:anim>
                                  </p:childTnLst>
                                </p:cTn>
                              </p:par>
                              <p:par>
                                <p:cTn id="105" presetID="22" presetClass="entr" presetSubtype="4"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down)">
                                      <p:cBhvr>
                                        <p:cTn id="107" dur="500"/>
                                        <p:tgtEl>
                                          <p:spTgt spid="29"/>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down)">
                                      <p:cBhvr>
                                        <p:cTn id="1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p:bldP spid="19" grpId="0"/>
      <p:bldP spid="34" grpId="0" animBg="1"/>
      <p:bldP spid="35" grpId="0" animBg="1"/>
      <p:bldP spid="36" grpId="0"/>
      <p:bldP spid="39" grpId="0"/>
      <p:bldP spid="40" grpId="0"/>
      <p:bldP spid="42" grpId="0"/>
      <p:bldP spid="56" grpId="0"/>
      <p:bldP spid="29"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29400" y="0"/>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b="0" dirty="0"/>
              <a:t>Sort it out! </a:t>
            </a:r>
          </a:p>
        </p:txBody>
      </p:sp>
      <p:sp>
        <p:nvSpPr>
          <p:cNvPr id="3" name="Text Placeholder 2"/>
          <p:cNvSpPr>
            <a:spLocks noGrp="1"/>
          </p:cNvSpPr>
          <p:nvPr>
            <p:ph type="body" idx="1"/>
          </p:nvPr>
        </p:nvSpPr>
        <p:spPr>
          <a:xfrm>
            <a:off x="457200" y="2286000"/>
            <a:ext cx="7772400" cy="1500187"/>
          </a:xfrm>
        </p:spPr>
        <p:txBody>
          <a:bodyPr>
            <a:noAutofit/>
          </a:bodyPr>
          <a:lstStyle/>
          <a:p>
            <a:pPr marL="457200" indent="-457200">
              <a:buFont typeface="Arial" panose="020B0604020202020204" pitchFamily="34" charset="0"/>
              <a:buChar char="•"/>
            </a:pPr>
            <a:r>
              <a:rPr lang="en-US" sz="2800" dirty="0"/>
              <a:t>Work in a small group</a:t>
            </a:r>
          </a:p>
          <a:p>
            <a:pPr marL="457200" indent="-457200">
              <a:buFont typeface="Arial" panose="020B0604020202020204" pitchFamily="34" charset="0"/>
              <a:buChar char="•"/>
            </a:pPr>
            <a:r>
              <a:rPr lang="en-US" sz="2800" dirty="0"/>
              <a:t>Read the two case scenarios provided. </a:t>
            </a:r>
          </a:p>
          <a:p>
            <a:pPr marL="457200" indent="-457200">
              <a:buFont typeface="Arial" panose="020B0604020202020204" pitchFamily="34" charset="0"/>
              <a:buChar char="•"/>
            </a:pPr>
            <a:r>
              <a:rPr lang="en-US" sz="2800" dirty="0"/>
              <a:t>Diagram how the case moved through the courts </a:t>
            </a:r>
          </a:p>
        </p:txBody>
      </p:sp>
    </p:spTree>
    <p:extLst>
      <p:ext uri="{BB962C8B-B14F-4D97-AF65-F5344CB8AC3E}">
        <p14:creationId xmlns:p14="http://schemas.microsoft.com/office/powerpoint/2010/main" val="1988818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890" name="Shape 346"/>
          <p:cNvSpPr>
            <a:spLocks noGrp="1"/>
          </p:cNvSpPr>
          <p:nvPr>
            <p:ph type="subTitle" idx="1"/>
          </p:nvPr>
        </p:nvSpPr>
        <p:spPr>
          <a:xfrm>
            <a:off x="609600" y="3930650"/>
            <a:ext cx="6553200" cy="1752600"/>
          </a:xfrm>
        </p:spPr>
        <p:txBody>
          <a:bodyPr lIns="91425" tIns="45700" rIns="91425" bIns="45700">
            <a:normAutofit/>
          </a:bodyPr>
          <a:lstStyle/>
          <a:p>
            <a:pPr eaLnBrk="1" hangingPunct="1">
              <a:lnSpc>
                <a:spcPct val="110000"/>
              </a:lnSpc>
              <a:spcBef>
                <a:spcPct val="0"/>
              </a:spcBef>
              <a:buClr>
                <a:srgbClr val="1F497D"/>
              </a:buClr>
              <a:buSzPct val="25000"/>
            </a:pPr>
            <a:r>
              <a:rPr lang="en-US" sz="1400" dirty="0" smtClean="0">
                <a:solidFill>
                  <a:srgbClr val="1F497D"/>
                </a:solidFill>
                <a:latin typeface="Arial" charset="0"/>
                <a:cs typeface="Arial" charset="0"/>
                <a:sym typeface="Arial" charset="0"/>
              </a:rPr>
              <a:t>Peggy Cotogno, Executive Director</a:t>
            </a:r>
            <a:br>
              <a:rPr lang="en-US" sz="1400" dirty="0" smtClean="0">
                <a:solidFill>
                  <a:srgbClr val="1F497D"/>
                </a:solidFill>
                <a:latin typeface="Arial" charset="0"/>
                <a:cs typeface="Arial" charset="0"/>
                <a:sym typeface="Arial" charset="0"/>
              </a:rPr>
            </a:br>
            <a:r>
              <a:rPr lang="en-US" sz="1400" dirty="0" smtClean="0">
                <a:solidFill>
                  <a:srgbClr val="1F497D"/>
                </a:solidFill>
                <a:latin typeface="Arial" charset="0"/>
                <a:cs typeface="Arial" charset="0"/>
                <a:sym typeface="Arial" charset="0"/>
              </a:rPr>
              <a:t>Louisiana Center for Law and Civic Education</a:t>
            </a:r>
          </a:p>
          <a:p>
            <a:pPr eaLnBrk="1" hangingPunct="1">
              <a:lnSpc>
                <a:spcPct val="110000"/>
              </a:lnSpc>
              <a:spcBef>
                <a:spcPct val="0"/>
              </a:spcBef>
              <a:buClr>
                <a:srgbClr val="1F497D"/>
              </a:buClr>
              <a:buSzPct val="25000"/>
            </a:pPr>
            <a:r>
              <a:rPr lang="en-US" sz="1400" dirty="0" smtClean="0">
                <a:solidFill>
                  <a:srgbClr val="1F497D"/>
                </a:solidFill>
                <a:latin typeface="Arial" charset="0"/>
                <a:cs typeface="Arial" charset="0"/>
                <a:sym typeface="Arial" charset="0"/>
              </a:rPr>
              <a:t>Peggy.Cotogno@LSBA.org</a:t>
            </a:r>
            <a:br>
              <a:rPr lang="en-US" sz="1400" dirty="0" smtClean="0">
                <a:solidFill>
                  <a:srgbClr val="1F497D"/>
                </a:solidFill>
                <a:latin typeface="Arial" charset="0"/>
                <a:cs typeface="Arial" charset="0"/>
                <a:sym typeface="Arial" charset="0"/>
              </a:rPr>
            </a:br>
            <a:endParaRPr lang="en-US" sz="1400" dirty="0" smtClean="0">
              <a:solidFill>
                <a:srgbClr val="1F497D"/>
              </a:solidFill>
              <a:latin typeface="Arial" charset="0"/>
              <a:cs typeface="Arial" charset="0"/>
              <a:sym typeface="Arial" charset="0"/>
            </a:endParaRPr>
          </a:p>
          <a:p>
            <a:pPr eaLnBrk="1" hangingPunct="1">
              <a:spcBef>
                <a:spcPts val="638"/>
              </a:spcBef>
              <a:buClr>
                <a:srgbClr val="1F497D"/>
              </a:buClr>
              <a:buSzPct val="25000"/>
            </a:pPr>
            <a:r>
              <a:rPr lang="en-US" sz="1600" i="1" dirty="0" smtClean="0">
                <a:solidFill>
                  <a:schemeClr val="tx1"/>
                </a:solidFill>
                <a:latin typeface="+mn-lt"/>
                <a:cs typeface="Arial" charset="0"/>
                <a:sym typeface="Arial" charset="0"/>
              </a:rPr>
              <a:t>ACE is a partnership of the Louisiana State Bar Association, Louisiana District Judges Association and the Louisiana Center for Law and Civic Education</a:t>
            </a:r>
            <a:endParaRPr lang="en-US" sz="1400" i="1" dirty="0" smtClean="0">
              <a:solidFill>
                <a:schemeClr val="tx1"/>
              </a:solidFill>
              <a:latin typeface="+mn-lt"/>
              <a:cs typeface="Arial" charset="0"/>
              <a:sym typeface="Arial" charset="0"/>
            </a:endParaRPr>
          </a:p>
        </p:txBody>
      </p:sp>
      <p:sp useBgFill="1">
        <p:nvSpPr>
          <p:cNvPr id="37892" name="TextBox 7"/>
          <p:cNvSpPr txBox="1">
            <a:spLocks noChangeArrowheads="1"/>
          </p:cNvSpPr>
          <p:nvPr/>
        </p:nvSpPr>
        <p:spPr bwMode="auto">
          <a:xfrm>
            <a:off x="152400" y="5715000"/>
            <a:ext cx="8839200" cy="769441"/>
          </a:xfrm>
          <a:prstGeom prst="rect">
            <a:avLst/>
          </a:prstGeom>
          <a:ln w="9525">
            <a:noFill/>
            <a:miter lim="800000"/>
            <a:headEnd/>
            <a:tailEnd/>
          </a:ln>
        </p:spPr>
        <p:txBody>
          <a:bodyPr wrap="square">
            <a:spAutoFit/>
          </a:bodyPr>
          <a:lstStyle/>
          <a:p>
            <a:pPr algn="just"/>
            <a:r>
              <a:rPr lang="en-US" sz="1100" i="1" dirty="0" smtClean="0"/>
              <a:t/>
            </a:r>
            <a:br>
              <a:rPr lang="en-US" sz="1100" i="1" dirty="0" smtClean="0"/>
            </a:br>
            <a:r>
              <a:rPr lang="en-US" sz="1100" i="1" dirty="0" smtClean="0"/>
              <a:t>These materials have been adapted, with permission from The Florida Bar Benchmarks Adult Civic Education Program, for use in Louisiana. Principal authors of the Florida Benchmarks Program are Annette Boyd Pitts and Richard </a:t>
            </a:r>
            <a:r>
              <a:rPr lang="en-US" sz="1100" i="1" dirty="0" err="1" smtClean="0"/>
              <a:t>Levenstein</a:t>
            </a:r>
            <a:r>
              <a:rPr lang="en-US" sz="1100" i="1" dirty="0" smtClean="0"/>
              <a:t>. For assistance with adaptation in other states, contact </a:t>
            </a:r>
            <a:r>
              <a:rPr lang="en-US" sz="1100" i="1" u="sng" dirty="0" smtClean="0">
                <a:hlinkClick r:id="rId3"/>
              </a:rPr>
              <a:t>staff@flrea.org</a:t>
            </a:r>
            <a:r>
              <a:rPr lang="en-US" sz="1100" i="1" dirty="0" smtClean="0"/>
              <a:t> </a:t>
            </a:r>
            <a:endParaRPr lang="en-US" sz="1100" dirty="0"/>
          </a:p>
        </p:txBody>
      </p:sp>
      <p:pic>
        <p:nvPicPr>
          <p:cNvPr id="37893" name="Picture 6" descr="2017_ACE_Logo_Color_Small.jpg"/>
          <p:cNvPicPr>
            <a:picLocks noChangeAspect="1" noChangeArrowheads="1"/>
          </p:cNvPicPr>
          <p:nvPr/>
        </p:nvPicPr>
        <p:blipFill>
          <a:blip r:embed="rId4" cstate="print"/>
          <a:srcRect/>
          <a:stretch>
            <a:fillRect/>
          </a:stretch>
        </p:blipFill>
        <p:spPr bwMode="auto">
          <a:xfrm>
            <a:off x="152400" y="914400"/>
            <a:ext cx="2514600" cy="2895600"/>
          </a:xfrm>
          <a:prstGeom prst="rect">
            <a:avLst/>
          </a:prstGeom>
          <a:noFill/>
          <a:ln w="9525">
            <a:noFill/>
            <a:miter lim="800000"/>
            <a:headEnd/>
            <a:tailEnd/>
          </a:ln>
        </p:spPr>
      </p:pic>
      <p:pic>
        <p:nvPicPr>
          <p:cNvPr id="37894" name="Picture 7" descr="\\Filesrv\departments\LCLCE\My Pictures\Logos\LCLCE_Logo_FINAL_COLOR copy copy.png"/>
          <p:cNvPicPr>
            <a:picLocks noChangeAspect="1" noChangeArrowheads="1"/>
          </p:cNvPicPr>
          <p:nvPr/>
        </p:nvPicPr>
        <p:blipFill>
          <a:blip r:embed="rId5" cstate="print"/>
          <a:srcRect/>
          <a:stretch>
            <a:fillRect/>
          </a:stretch>
        </p:blipFill>
        <p:spPr bwMode="auto">
          <a:xfrm>
            <a:off x="7010400" y="609600"/>
            <a:ext cx="1425575" cy="16129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endParaRPr lang="en-US"/>
          </a:p>
        </p:txBody>
      </p:sp>
      <p:pic>
        <p:nvPicPr>
          <p:cNvPr id="4" name="Content Placeholder 3" descr="2016_Annual_Report_Page_18.jpg"/>
          <p:cNvPicPr>
            <a:picLocks noGrp="1" noChangeAspect="1"/>
          </p:cNvPicPr>
          <p:nvPr>
            <p:ph idx="1"/>
          </p:nvPr>
        </p:nvPicPr>
        <p:blipFill>
          <a:blip r:embed="rId2" cstate="print"/>
          <a:srcRect t="5717" b="18520"/>
          <a:stretch>
            <a:fillRect/>
          </a:stretch>
        </p:blipFill>
        <p:spPr>
          <a:xfrm>
            <a:off x="1219200" y="152400"/>
            <a:ext cx="6732933" cy="660137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sz="800" dirty="0" smtClean="0"/>
              <a:t/>
            </a:r>
            <a:br>
              <a:rPr lang="en-US" sz="800" dirty="0" smtClean="0"/>
            </a:br>
            <a:r>
              <a:rPr lang="en-US" sz="800" dirty="0"/>
              <a:t/>
            </a:r>
            <a:br>
              <a:rPr lang="en-US" sz="800" dirty="0"/>
            </a:br>
            <a:r>
              <a:rPr lang="en-US" sz="800" dirty="0" smtClean="0"/>
              <a:t/>
            </a:r>
            <a:br>
              <a:rPr lang="en-US" sz="800" dirty="0" smtClean="0"/>
            </a:br>
            <a:r>
              <a:rPr lang="en-US" sz="3100" dirty="0" smtClean="0"/>
              <a:t>Louisiana </a:t>
            </a:r>
            <a:r>
              <a:rPr lang="en-US" sz="3100" dirty="0"/>
              <a:t>District Courts Judicial Districts</a:t>
            </a:r>
            <a:r>
              <a:rPr lang="en-US" dirty="0"/>
              <a:t/>
            </a:r>
            <a:br>
              <a:rPr lang="en-US" dirty="0"/>
            </a:br>
            <a:endParaRPr lang="en-US" dirty="0"/>
          </a:p>
        </p:txBody>
      </p:sp>
      <p:pic>
        <p:nvPicPr>
          <p:cNvPr id="4" name="Content Placeholder 3" descr="2016_Annual_Report_Page_14.jpg"/>
          <p:cNvPicPr>
            <a:picLocks noGrp="1" noChangeAspect="1"/>
          </p:cNvPicPr>
          <p:nvPr>
            <p:ph idx="1"/>
          </p:nvPr>
        </p:nvPicPr>
        <p:blipFill>
          <a:blip r:embed="rId2" cstate="print"/>
          <a:srcRect l="9101" t="8570" r="2158" b="47473"/>
          <a:stretch>
            <a:fillRect/>
          </a:stretch>
        </p:blipFill>
        <p:spPr>
          <a:xfrm>
            <a:off x="762000" y="1828800"/>
            <a:ext cx="7324344" cy="4695092"/>
          </a:xfrm>
        </p:spPr>
      </p:pic>
      <p:sp useBgFill="1">
        <p:nvSpPr>
          <p:cNvPr id="3" name="TextBox 2"/>
          <p:cNvSpPr txBox="1"/>
          <p:nvPr/>
        </p:nvSpPr>
        <p:spPr>
          <a:xfrm>
            <a:off x="304800" y="1940689"/>
            <a:ext cx="2590800" cy="400110"/>
          </a:xfrm>
          <a:prstGeom prst="rect">
            <a:avLst/>
          </a:prstGeom>
          <a:ln>
            <a:solidFill>
              <a:schemeClr val="bg1"/>
            </a:solidFill>
          </a:ln>
        </p:spPr>
        <p:txBody>
          <a:bodyPr wrap="square" rtlCol="0">
            <a:spAutoFit/>
          </a:bodyPr>
          <a:lstStyle/>
          <a:p>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Autofit/>
          </a:bodyPr>
          <a:lstStyle/>
          <a:p>
            <a:r>
              <a:rPr lang="en-US" sz="3200" dirty="0" smtClean="0"/>
              <a:t>Louisiana Appellate Courts </a:t>
            </a:r>
            <a:br>
              <a:rPr lang="en-US" sz="3200" dirty="0" smtClean="0"/>
            </a:br>
            <a:r>
              <a:rPr lang="en-US" sz="3200" dirty="0" smtClean="0"/>
              <a:t>Appellate Circuits</a:t>
            </a:r>
            <a:endParaRPr lang="en-US" sz="3200" dirty="0"/>
          </a:p>
        </p:txBody>
      </p:sp>
      <p:pic>
        <p:nvPicPr>
          <p:cNvPr id="4" name="Content Placeholder 3" descr="2016_Annual_Report_Page_14.jpg"/>
          <p:cNvPicPr>
            <a:picLocks noGrp="1" noChangeAspect="1"/>
          </p:cNvPicPr>
          <p:nvPr>
            <p:ph idx="1"/>
          </p:nvPr>
        </p:nvPicPr>
        <p:blipFill>
          <a:blip r:embed="rId2" cstate="print"/>
          <a:srcRect l="8603" t="51175" r="4245" b="5051"/>
          <a:stretch>
            <a:fillRect/>
          </a:stretch>
        </p:blipFill>
        <p:spPr>
          <a:xfrm>
            <a:off x="685800" y="1828800"/>
            <a:ext cx="7737231" cy="5029200"/>
          </a:xfrm>
        </p:spPr>
      </p:pic>
      <p:sp>
        <p:nvSpPr>
          <p:cNvPr id="3" name="TextBox 2"/>
          <p:cNvSpPr txBox="1"/>
          <p:nvPr/>
        </p:nvSpPr>
        <p:spPr>
          <a:xfrm>
            <a:off x="914400" y="1981200"/>
            <a:ext cx="1295400" cy="369332"/>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a:xfrm>
            <a:off x="0" y="59871"/>
            <a:ext cx="8991600" cy="1219200"/>
          </a:xfrm>
          <a:noFill/>
        </p:spPr>
        <p:txBody>
          <a:bodyPr>
            <a:noAutofit/>
          </a:bodyPr>
          <a:lstStyle/>
          <a:p>
            <a:r>
              <a:rPr lang="en-US" sz="4000" dirty="0" smtClean="0"/>
              <a:t>Louisiana Supreme Court Districts</a:t>
            </a:r>
            <a:endParaRPr lang="en-US" sz="4000" dirty="0"/>
          </a:p>
        </p:txBody>
      </p:sp>
      <p:pic>
        <p:nvPicPr>
          <p:cNvPr id="4" name="Content Placeholder 3" descr="2016_Annual_Report_Page_15.jpg"/>
          <p:cNvPicPr>
            <a:picLocks noGrp="1" noChangeAspect="1"/>
          </p:cNvPicPr>
          <p:nvPr>
            <p:ph idx="1"/>
          </p:nvPr>
        </p:nvPicPr>
        <p:blipFill>
          <a:blip r:embed="rId2" cstate="print"/>
          <a:srcRect t="7401" r="6424" b="30305"/>
          <a:stretch>
            <a:fillRect/>
          </a:stretch>
        </p:blipFill>
        <p:spPr>
          <a:xfrm>
            <a:off x="1524000" y="1828800"/>
            <a:ext cx="5755910" cy="4882512"/>
          </a:xfrm>
        </p:spPr>
      </p:pic>
      <p:sp useBgFill="1">
        <p:nvSpPr>
          <p:cNvPr id="3" name="TextBox 2"/>
          <p:cNvSpPr txBox="1"/>
          <p:nvPr/>
        </p:nvSpPr>
        <p:spPr>
          <a:xfrm>
            <a:off x="4038600" y="1905000"/>
            <a:ext cx="1676400" cy="369332"/>
          </a:xfrm>
          <a:prstGeom prst="rect">
            <a:avLst/>
          </a:prstGeom>
          <a:ln>
            <a:solidFill>
              <a:schemeClr val="bg1"/>
            </a:solidFill>
          </a:ln>
        </p:spPr>
        <p:txBody>
          <a:bodyPr wrap="square" rtlCol="0">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26" name="Picture 7" descr="C:\Documents and Settings\flrea\Local Settings\Temporary Internet Files\Content.IE5\WAFDA75N\MP900407581[1].jp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581400" y="1037090"/>
            <a:ext cx="1808358" cy="124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1295400" y="0"/>
            <a:ext cx="6725254"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sz="4800" b="0" dirty="0">
                <a:solidFill>
                  <a:srgbClr val="0A89E0"/>
                </a:solidFill>
                <a:latin typeface="Bernard MT Condensed" panose="02050806060905020404" pitchFamily="18" charset="0"/>
              </a:rPr>
              <a:t>Court Structure</a:t>
            </a:r>
          </a:p>
        </p:txBody>
      </p:sp>
      <p:sp>
        <p:nvSpPr>
          <p:cNvPr id="12" name="TextBox 11"/>
          <p:cNvSpPr txBox="1"/>
          <p:nvPr/>
        </p:nvSpPr>
        <p:spPr>
          <a:xfrm>
            <a:off x="305415" y="3496897"/>
            <a:ext cx="3352799" cy="646331"/>
          </a:xfrm>
          <a:prstGeom prst="rect">
            <a:avLst/>
          </a:prstGeom>
          <a:solidFill>
            <a:schemeClr val="accent4"/>
          </a:solidFill>
        </p:spPr>
        <p:txBody>
          <a:bodyPr wrap="square" rtlCol="0">
            <a:spAutoFit/>
          </a:bodyPr>
          <a:lstStyle/>
          <a:p>
            <a:pPr algn="ctr"/>
            <a:r>
              <a:rPr lang="en-US" b="1" dirty="0" smtClean="0">
                <a:latin typeface="Cambria" panose="02040503050406030204" pitchFamily="18" charset="0"/>
              </a:rPr>
              <a:t>District </a:t>
            </a:r>
            <a:r>
              <a:rPr lang="en-US" b="1" dirty="0">
                <a:latin typeface="Cambria" panose="02040503050406030204" pitchFamily="18" charset="0"/>
              </a:rPr>
              <a:t>Courts of Appeal</a:t>
            </a:r>
          </a:p>
          <a:p>
            <a:pPr algn="ctr"/>
            <a:r>
              <a:rPr lang="en-US" i="1" dirty="0">
                <a:latin typeface="Cambria" panose="02040503050406030204" pitchFamily="18" charset="0"/>
              </a:rPr>
              <a:t>5 </a:t>
            </a:r>
            <a:r>
              <a:rPr lang="en-US" i="1" dirty="0" smtClean="0">
                <a:latin typeface="Cambria" panose="02040503050406030204" pitchFamily="18" charset="0"/>
              </a:rPr>
              <a:t>Circuits</a:t>
            </a:r>
            <a:endParaRPr lang="en-US" i="1" dirty="0">
              <a:latin typeface="Cambria" panose="02040503050406030204" pitchFamily="18" charset="0"/>
            </a:endParaRPr>
          </a:p>
        </p:txBody>
      </p:sp>
      <p:sp>
        <p:nvSpPr>
          <p:cNvPr id="13" name="TextBox 12"/>
          <p:cNvSpPr txBox="1"/>
          <p:nvPr/>
        </p:nvSpPr>
        <p:spPr>
          <a:xfrm>
            <a:off x="328446" y="2397682"/>
            <a:ext cx="3352798" cy="615553"/>
          </a:xfrm>
          <a:prstGeom prst="rect">
            <a:avLst/>
          </a:prstGeom>
          <a:solidFill>
            <a:schemeClr val="accent5"/>
          </a:solidFill>
        </p:spPr>
        <p:txBody>
          <a:bodyPr wrap="square" rtlCol="0">
            <a:spAutoFit/>
          </a:bodyPr>
          <a:lstStyle/>
          <a:p>
            <a:pPr algn="ctr"/>
            <a:r>
              <a:rPr lang="en-US" sz="1700" b="1" dirty="0" smtClean="0">
                <a:latin typeface="Cambria" panose="02040503050406030204" pitchFamily="18" charset="0"/>
              </a:rPr>
              <a:t>Louisiana </a:t>
            </a:r>
            <a:r>
              <a:rPr lang="en-US" sz="1700" b="1" dirty="0">
                <a:latin typeface="Cambria" panose="02040503050406030204" pitchFamily="18" charset="0"/>
              </a:rPr>
              <a:t>Supreme </a:t>
            </a:r>
          </a:p>
          <a:p>
            <a:pPr algn="ctr"/>
            <a:r>
              <a:rPr lang="en-US" sz="1700" b="1" dirty="0">
                <a:latin typeface="Cambria" panose="02040503050406030204" pitchFamily="18" charset="0"/>
              </a:rPr>
              <a:t>Court</a:t>
            </a:r>
          </a:p>
        </p:txBody>
      </p:sp>
      <p:sp>
        <p:nvSpPr>
          <p:cNvPr id="18" name="TextBox 17"/>
          <p:cNvSpPr txBox="1"/>
          <p:nvPr/>
        </p:nvSpPr>
        <p:spPr>
          <a:xfrm>
            <a:off x="2219960" y="4155092"/>
            <a:ext cx="1236768" cy="338554"/>
          </a:xfrm>
          <a:prstGeom prst="rect">
            <a:avLst/>
          </a:prstGeom>
          <a:noFill/>
        </p:spPr>
        <p:txBody>
          <a:bodyPr wrap="square" rtlCol="0">
            <a:spAutoFit/>
          </a:bodyPr>
          <a:lstStyle/>
          <a:p>
            <a:pPr algn="ctr"/>
            <a:r>
              <a:rPr lang="en-US" sz="1600" b="1" dirty="0">
                <a:latin typeface="Cambria" panose="02040503050406030204" pitchFamily="18" charset="0"/>
              </a:rPr>
              <a:t>Appeal</a:t>
            </a:r>
          </a:p>
        </p:txBody>
      </p:sp>
      <p:sp>
        <p:nvSpPr>
          <p:cNvPr id="19" name="TextBox 18"/>
          <p:cNvSpPr txBox="1"/>
          <p:nvPr/>
        </p:nvSpPr>
        <p:spPr>
          <a:xfrm>
            <a:off x="1761034" y="1871246"/>
            <a:ext cx="1058366" cy="338554"/>
          </a:xfrm>
          <a:prstGeom prst="rect">
            <a:avLst/>
          </a:prstGeom>
          <a:noFill/>
        </p:spPr>
        <p:txBody>
          <a:bodyPr wrap="square" rtlCol="0">
            <a:spAutoFit/>
          </a:bodyPr>
          <a:lstStyle/>
          <a:p>
            <a:pPr algn="ctr"/>
            <a:r>
              <a:rPr lang="en-US" sz="1600" b="1" dirty="0">
                <a:latin typeface="Cambria" panose="02040503050406030204" pitchFamily="18" charset="0"/>
              </a:rPr>
              <a:t>Appeal</a:t>
            </a:r>
          </a:p>
        </p:txBody>
      </p:sp>
      <p:sp>
        <p:nvSpPr>
          <p:cNvPr id="34" name="TextBox 33"/>
          <p:cNvSpPr txBox="1"/>
          <p:nvPr/>
        </p:nvSpPr>
        <p:spPr>
          <a:xfrm>
            <a:off x="5475574" y="4078069"/>
            <a:ext cx="3352800" cy="646331"/>
          </a:xfrm>
          <a:prstGeom prst="rect">
            <a:avLst/>
          </a:prstGeom>
          <a:solidFill>
            <a:schemeClr val="accent3"/>
          </a:solidFill>
        </p:spPr>
        <p:txBody>
          <a:bodyPr wrap="square" rtlCol="0">
            <a:spAutoFit/>
          </a:bodyPr>
          <a:lstStyle/>
          <a:p>
            <a:pPr algn="ctr"/>
            <a:r>
              <a:rPr lang="en-US" b="1" dirty="0">
                <a:latin typeface="Cambria" panose="02040503050406030204" pitchFamily="18" charset="0"/>
              </a:rPr>
              <a:t>District Courts (Trial Courts)</a:t>
            </a:r>
          </a:p>
          <a:p>
            <a:pPr algn="ctr"/>
            <a:r>
              <a:rPr lang="en-US" i="1" dirty="0">
                <a:latin typeface="Cambria" panose="02040503050406030204" pitchFamily="18" charset="0"/>
              </a:rPr>
              <a:t>94 District Courts</a:t>
            </a:r>
          </a:p>
        </p:txBody>
      </p:sp>
      <p:sp>
        <p:nvSpPr>
          <p:cNvPr id="35" name="TextBox 34"/>
          <p:cNvSpPr txBox="1"/>
          <p:nvPr/>
        </p:nvSpPr>
        <p:spPr>
          <a:xfrm>
            <a:off x="5475574" y="2433935"/>
            <a:ext cx="3352800" cy="923330"/>
          </a:xfrm>
          <a:prstGeom prst="rect">
            <a:avLst/>
          </a:prstGeom>
          <a:solidFill>
            <a:schemeClr val="accent4"/>
          </a:solidFill>
        </p:spPr>
        <p:txBody>
          <a:bodyPr wrap="square" rtlCol="0">
            <a:spAutoFit/>
          </a:bodyPr>
          <a:lstStyle/>
          <a:p>
            <a:pPr algn="ctr"/>
            <a:r>
              <a:rPr lang="en-US" b="1" dirty="0">
                <a:latin typeface="Cambria" panose="02040503050406030204" pitchFamily="18" charset="0"/>
              </a:rPr>
              <a:t>U.S.  Court of </a:t>
            </a:r>
          </a:p>
          <a:p>
            <a:pPr algn="ctr"/>
            <a:r>
              <a:rPr lang="en-US" b="1" dirty="0">
                <a:latin typeface="Cambria" panose="02040503050406030204" pitchFamily="18" charset="0"/>
              </a:rPr>
              <a:t>Appeals</a:t>
            </a:r>
          </a:p>
          <a:p>
            <a:pPr algn="ctr"/>
            <a:r>
              <a:rPr lang="en-US" i="1" dirty="0" smtClean="0">
                <a:latin typeface="Cambria" panose="02040503050406030204" pitchFamily="18" charset="0"/>
              </a:rPr>
              <a:t>12 </a:t>
            </a:r>
            <a:r>
              <a:rPr lang="en-US" i="1" dirty="0">
                <a:latin typeface="Cambria" panose="02040503050406030204" pitchFamily="18" charset="0"/>
              </a:rPr>
              <a:t>U.S. Circuit Courts</a:t>
            </a:r>
          </a:p>
        </p:txBody>
      </p:sp>
      <p:sp>
        <p:nvSpPr>
          <p:cNvPr id="36" name="TextBox 35"/>
          <p:cNvSpPr txBox="1"/>
          <p:nvPr/>
        </p:nvSpPr>
        <p:spPr>
          <a:xfrm>
            <a:off x="3657600" y="1066800"/>
            <a:ext cx="1584893" cy="1200329"/>
          </a:xfrm>
          <a:prstGeom prst="rect">
            <a:avLst/>
          </a:prstGeom>
          <a:noFill/>
        </p:spPr>
        <p:txBody>
          <a:bodyPr wrap="square" rtlCol="0">
            <a:spAutoFit/>
          </a:bodyPr>
          <a:lstStyle/>
          <a:p>
            <a:pPr algn="ctr"/>
            <a:r>
              <a:rPr lang="en-US" sz="2400" b="1" dirty="0">
                <a:latin typeface="Cambria" panose="02040503050406030204" pitchFamily="18" charset="0"/>
              </a:rPr>
              <a:t>U.S. Supreme </a:t>
            </a:r>
          </a:p>
          <a:p>
            <a:pPr algn="ctr"/>
            <a:r>
              <a:rPr lang="en-US" sz="2400" b="1" dirty="0">
                <a:latin typeface="Cambria" panose="02040503050406030204" pitchFamily="18" charset="0"/>
              </a:rPr>
              <a:t>Court</a:t>
            </a:r>
          </a:p>
        </p:txBody>
      </p:sp>
      <p:sp>
        <p:nvSpPr>
          <p:cNvPr id="39" name="TextBox 38"/>
          <p:cNvSpPr txBox="1"/>
          <p:nvPr/>
        </p:nvSpPr>
        <p:spPr>
          <a:xfrm>
            <a:off x="5791200" y="3547646"/>
            <a:ext cx="1181462" cy="338554"/>
          </a:xfrm>
          <a:prstGeom prst="rect">
            <a:avLst/>
          </a:prstGeom>
          <a:noFill/>
        </p:spPr>
        <p:txBody>
          <a:bodyPr wrap="square" rtlCol="0">
            <a:spAutoFit/>
          </a:bodyPr>
          <a:lstStyle/>
          <a:p>
            <a:pPr algn="ctr"/>
            <a:r>
              <a:rPr lang="en-US" sz="1600" b="1" dirty="0">
                <a:latin typeface="Cambria" panose="02040503050406030204" pitchFamily="18" charset="0"/>
              </a:rPr>
              <a:t>Appeal</a:t>
            </a:r>
          </a:p>
        </p:txBody>
      </p:sp>
      <p:sp>
        <p:nvSpPr>
          <p:cNvPr id="40" name="TextBox 39"/>
          <p:cNvSpPr txBox="1"/>
          <p:nvPr/>
        </p:nvSpPr>
        <p:spPr>
          <a:xfrm>
            <a:off x="5943600" y="1795046"/>
            <a:ext cx="1323036" cy="338554"/>
          </a:xfrm>
          <a:prstGeom prst="rect">
            <a:avLst/>
          </a:prstGeom>
          <a:noFill/>
        </p:spPr>
        <p:txBody>
          <a:bodyPr wrap="square" rtlCol="0">
            <a:spAutoFit/>
          </a:bodyPr>
          <a:lstStyle/>
          <a:p>
            <a:pPr algn="ctr"/>
            <a:r>
              <a:rPr lang="en-US" sz="1600" b="1" dirty="0">
                <a:latin typeface="Cambria" panose="02040503050406030204" pitchFamily="18" charset="0"/>
              </a:rPr>
              <a:t>Appeal</a:t>
            </a:r>
          </a:p>
        </p:txBody>
      </p:sp>
      <p:sp>
        <p:nvSpPr>
          <p:cNvPr id="42" name="TextBox 41"/>
          <p:cNvSpPr txBox="1"/>
          <p:nvPr/>
        </p:nvSpPr>
        <p:spPr>
          <a:xfrm>
            <a:off x="2205233" y="3048000"/>
            <a:ext cx="1221253" cy="338554"/>
          </a:xfrm>
          <a:prstGeom prst="rect">
            <a:avLst/>
          </a:prstGeom>
          <a:noFill/>
        </p:spPr>
        <p:txBody>
          <a:bodyPr wrap="square" rtlCol="0">
            <a:spAutoFit/>
          </a:bodyPr>
          <a:lstStyle/>
          <a:p>
            <a:pPr algn="ctr"/>
            <a:r>
              <a:rPr lang="en-US" sz="1600" b="1" dirty="0">
                <a:latin typeface="Cambria" panose="02040503050406030204" pitchFamily="18" charset="0"/>
              </a:rPr>
              <a:t>Appeal</a:t>
            </a:r>
          </a:p>
        </p:txBody>
      </p:sp>
      <p:cxnSp>
        <p:nvCxnSpPr>
          <p:cNvPr id="44" name="Straight Arrow Connector 43"/>
          <p:cNvCxnSpPr/>
          <p:nvPr/>
        </p:nvCxnSpPr>
        <p:spPr>
          <a:xfrm flipV="1">
            <a:off x="1981815" y="4129868"/>
            <a:ext cx="0" cy="3890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1974366" y="3013235"/>
            <a:ext cx="0" cy="5206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7151974" y="3465934"/>
            <a:ext cx="0" cy="42026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379658" y="1552665"/>
            <a:ext cx="1077070" cy="8337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5475574" y="1600200"/>
            <a:ext cx="1058342" cy="6814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5" name="Title 1"/>
          <p:cNvSpPr txBox="1">
            <a:spLocks/>
          </p:cNvSpPr>
          <p:nvPr/>
        </p:nvSpPr>
        <p:spPr>
          <a:xfrm>
            <a:off x="0" y="5806440"/>
            <a:ext cx="4274479" cy="105156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dirty="0" smtClean="0">
                <a:solidFill>
                  <a:schemeClr val="tx1">
                    <a:lumMod val="85000"/>
                    <a:lumOff val="15000"/>
                  </a:schemeClr>
                </a:solidFill>
              </a:rPr>
              <a:t>Louisiana </a:t>
            </a:r>
            <a:r>
              <a:rPr lang="en-US" dirty="0">
                <a:solidFill>
                  <a:schemeClr val="tx1">
                    <a:lumMod val="85000"/>
                    <a:lumOff val="15000"/>
                  </a:schemeClr>
                </a:solidFill>
              </a:rPr>
              <a:t>Courts </a:t>
            </a:r>
          </a:p>
        </p:txBody>
      </p:sp>
      <p:sp>
        <p:nvSpPr>
          <p:cNvPr id="56" name="Title 1"/>
          <p:cNvSpPr txBox="1">
            <a:spLocks/>
          </p:cNvSpPr>
          <p:nvPr/>
        </p:nvSpPr>
        <p:spPr>
          <a:xfrm>
            <a:off x="5069546" y="6216105"/>
            <a:ext cx="4274479" cy="641895"/>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a:r>
              <a:rPr lang="en-US" dirty="0">
                <a:solidFill>
                  <a:schemeClr val="tx1">
                    <a:lumMod val="85000"/>
                    <a:lumOff val="15000"/>
                  </a:schemeClr>
                </a:solidFill>
              </a:rPr>
              <a:t>Federal Courts </a:t>
            </a:r>
          </a:p>
        </p:txBody>
      </p:sp>
      <p:grpSp>
        <p:nvGrpSpPr>
          <p:cNvPr id="65" name="Group 64"/>
          <p:cNvGrpSpPr/>
          <p:nvPr/>
        </p:nvGrpSpPr>
        <p:grpSpPr>
          <a:xfrm>
            <a:off x="161922" y="4531547"/>
            <a:ext cx="3915175" cy="1846659"/>
            <a:chOff x="657903" y="3809077"/>
            <a:chExt cx="3383443" cy="1364922"/>
          </a:xfrm>
        </p:grpSpPr>
        <p:sp>
          <p:nvSpPr>
            <p:cNvPr id="10" name="TextBox 9"/>
            <p:cNvSpPr txBox="1"/>
            <p:nvPr/>
          </p:nvSpPr>
          <p:spPr>
            <a:xfrm>
              <a:off x="688546" y="3809077"/>
              <a:ext cx="3352800" cy="1364922"/>
            </a:xfrm>
            <a:prstGeom prst="rect">
              <a:avLst/>
            </a:prstGeom>
            <a:solidFill>
              <a:schemeClr val="accent3"/>
            </a:solidFill>
          </p:spPr>
          <p:txBody>
            <a:bodyPr wrap="square" rtlCol="0">
              <a:spAutoFit/>
            </a:bodyPr>
            <a:lstStyle/>
            <a:p>
              <a:pPr algn="ctr"/>
              <a:r>
                <a:rPr lang="en-US" b="1" dirty="0" smtClean="0">
                  <a:latin typeface="Cambria" panose="02040503050406030204" pitchFamily="18" charset="0"/>
                </a:rPr>
                <a:t>District </a:t>
              </a:r>
              <a:r>
                <a:rPr lang="en-US" b="1" dirty="0">
                  <a:latin typeface="Cambria" panose="02040503050406030204" pitchFamily="18" charset="0"/>
                </a:rPr>
                <a:t>Courts</a:t>
              </a:r>
            </a:p>
            <a:p>
              <a:pPr algn="ctr"/>
              <a:r>
                <a:rPr lang="en-US" sz="1400" i="1" dirty="0" smtClean="0">
                  <a:latin typeface="Cambria" panose="02040503050406030204" pitchFamily="18" charset="0"/>
                </a:rPr>
                <a:t>43 </a:t>
              </a:r>
              <a:r>
                <a:rPr lang="en-US" sz="1400" i="1" dirty="0">
                  <a:latin typeface="Cambria" panose="02040503050406030204" pitchFamily="18" charset="0"/>
                </a:rPr>
                <a:t>Judicial </a:t>
              </a:r>
              <a:r>
                <a:rPr lang="en-US" sz="1400" i="1" dirty="0" smtClean="0">
                  <a:latin typeface="Cambria" panose="02040503050406030204" pitchFamily="18" charset="0"/>
                </a:rPr>
                <a:t>Districts</a:t>
              </a:r>
              <a:br>
                <a:rPr lang="en-US" sz="1400" i="1" dirty="0" smtClean="0">
                  <a:latin typeface="Cambria" panose="02040503050406030204" pitchFamily="18" charset="0"/>
                </a:rPr>
              </a:br>
              <a:r>
                <a:rPr lang="en-US" sz="1400" i="1" dirty="0" smtClean="0">
                  <a:latin typeface="Cambria" panose="02040503050406030204" pitchFamily="18" charset="0"/>
                </a:rPr>
                <a:t>Family Court      Juvenile Courts</a:t>
              </a:r>
            </a:p>
            <a:p>
              <a:endParaRPr lang="en-US" sz="1200" i="1" dirty="0">
                <a:latin typeface="Cambria" panose="02040503050406030204" pitchFamily="18" charset="0"/>
              </a:endParaRPr>
            </a:p>
            <a:p>
              <a:pPr algn="ctr"/>
              <a:r>
                <a:rPr lang="en-US" sz="1200" i="1" dirty="0" smtClean="0">
                  <a:latin typeface="Cambria" panose="02040503050406030204" pitchFamily="18" charset="0"/>
                </a:rPr>
                <a:t>          City &amp; Parish Courts </a:t>
              </a:r>
            </a:p>
            <a:p>
              <a:pPr algn="ctr"/>
              <a:r>
                <a:rPr lang="en-US" sz="1600" i="1" dirty="0" smtClean="0">
                  <a:latin typeface="Cambria" panose="02040503050406030204" pitchFamily="18" charset="0"/>
                </a:rPr>
                <a:t>	</a:t>
              </a:r>
              <a:r>
                <a:rPr lang="en-US" sz="1600" i="1" dirty="0">
                  <a:latin typeface="Cambria" panose="02040503050406030204" pitchFamily="18" charset="0"/>
                </a:rPr>
                <a:t/>
              </a:r>
              <a:br>
                <a:rPr lang="en-US" sz="1600" i="1" dirty="0">
                  <a:latin typeface="Cambria" panose="02040503050406030204" pitchFamily="18" charset="0"/>
                </a:rPr>
              </a:br>
              <a:r>
                <a:rPr lang="en-US" sz="1200" i="1" dirty="0">
                  <a:latin typeface="Cambria" panose="02040503050406030204" pitchFamily="18" charset="0"/>
                </a:rPr>
                <a:t>Municipal Court       Mayor’s Courts</a:t>
              </a:r>
            </a:p>
            <a:p>
              <a:pPr algn="ctr"/>
              <a:r>
                <a:rPr lang="en-US" sz="1200" i="1" dirty="0">
                  <a:latin typeface="Cambria" panose="02040503050406030204" pitchFamily="18" charset="0"/>
                </a:rPr>
                <a:t> Small Claims Court       Justice of the </a:t>
              </a:r>
              <a:r>
                <a:rPr lang="en-US" sz="1200" i="1" dirty="0" smtClean="0">
                  <a:latin typeface="Cambria" panose="02040503050406030204" pitchFamily="18" charset="0"/>
                </a:rPr>
                <a:t>Peace</a:t>
              </a:r>
              <a:r>
                <a:rPr lang="en-US" sz="1600" i="1" dirty="0" smtClean="0">
                  <a:latin typeface="Cambria" panose="02040503050406030204" pitchFamily="18" charset="0"/>
                </a:rPr>
                <a:t>        </a:t>
              </a:r>
              <a:endParaRPr lang="en-US" sz="1600" i="1" dirty="0">
                <a:latin typeface="Cambria" panose="02040503050406030204" pitchFamily="18" charset="0"/>
              </a:endParaRPr>
            </a:p>
          </p:txBody>
        </p:sp>
        <p:sp>
          <p:nvSpPr>
            <p:cNvPr id="64" name="TextBox 63"/>
            <p:cNvSpPr txBox="1"/>
            <p:nvPr/>
          </p:nvSpPr>
          <p:spPr>
            <a:xfrm rot="16200000">
              <a:off x="169789" y="4327091"/>
              <a:ext cx="1295400" cy="319172"/>
            </a:xfrm>
            <a:prstGeom prst="rect">
              <a:avLst/>
            </a:prstGeom>
            <a:noFill/>
          </p:spPr>
          <p:txBody>
            <a:bodyPr wrap="square" rtlCol="0">
              <a:spAutoFit/>
            </a:bodyPr>
            <a:lstStyle/>
            <a:p>
              <a:pPr algn="ctr"/>
              <a:r>
                <a:rPr lang="en-US" b="1" dirty="0">
                  <a:latin typeface="Cambria" panose="02040503050406030204" pitchFamily="18" charset="0"/>
                </a:rPr>
                <a:t>Trial </a:t>
              </a:r>
              <a:r>
                <a:rPr lang="en-US" b="1" dirty="0" smtClean="0">
                  <a:latin typeface="Cambria" panose="02040503050406030204" pitchFamily="18" charset="0"/>
                </a:rPr>
                <a:t>Courts</a:t>
              </a:r>
              <a:endParaRPr lang="en-US" b="1" dirty="0">
                <a:latin typeface="Cambria" panose="02040503050406030204" pitchFamily="18" charset="0"/>
              </a:endParaRPr>
            </a:p>
          </p:txBody>
        </p:sp>
      </p:grpSp>
      <p:sp>
        <p:nvSpPr>
          <p:cNvPr id="29" name="Curved Left Arrow 28"/>
          <p:cNvSpPr/>
          <p:nvPr/>
        </p:nvSpPr>
        <p:spPr>
          <a:xfrm flipV="1">
            <a:off x="3538811" y="3399615"/>
            <a:ext cx="1031235" cy="2327656"/>
          </a:xfrm>
          <a:prstGeom prst="curvedLeftArrow">
            <a:avLst>
              <a:gd name="adj1" fmla="val 25000"/>
              <a:gd name="adj2" fmla="val 50000"/>
              <a:gd name="adj3" fmla="val 25000"/>
            </a:avLst>
          </a:prstGeom>
          <a:solidFill>
            <a:srgbClr val="92D050"/>
          </a:solidFill>
          <a:scene3d>
            <a:camera prst="orthographicFront">
              <a:rot lat="300002" lon="21299992" rev="2129999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 name="Straight Connector 4"/>
          <p:cNvCxnSpPr/>
          <p:nvPr/>
        </p:nvCxnSpPr>
        <p:spPr>
          <a:xfrm>
            <a:off x="828531" y="5334000"/>
            <a:ext cx="29315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72622" y="5806440"/>
            <a:ext cx="29315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7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1000"/>
                                        <p:tgtEl>
                                          <p:spTgt spid="45"/>
                                        </p:tgtEl>
                                      </p:cBhvr>
                                    </p:animEffect>
                                    <p:anim calcmode="lin" valueType="num">
                                      <p:cBhvr>
                                        <p:cTn id="32" dur="1000" fill="hold"/>
                                        <p:tgtEl>
                                          <p:spTgt spid="45"/>
                                        </p:tgtEl>
                                        <p:attrNameLst>
                                          <p:attrName>ppt_x</p:attrName>
                                        </p:attrNameLst>
                                      </p:cBhvr>
                                      <p:tavLst>
                                        <p:tav tm="0">
                                          <p:val>
                                            <p:strVal val="#ppt_x"/>
                                          </p:val>
                                        </p:tav>
                                        <p:tav tm="100000">
                                          <p:val>
                                            <p:strVal val="#ppt_x"/>
                                          </p:val>
                                        </p:tav>
                                      </p:tavLst>
                                    </p:anim>
                                    <p:anim calcmode="lin" valueType="num">
                                      <p:cBhvr>
                                        <p:cTn id="33" dur="1000" fill="hold"/>
                                        <p:tgtEl>
                                          <p:spTgt spid="4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1000"/>
                                        <p:tgtEl>
                                          <p:spTgt spid="42"/>
                                        </p:tgtEl>
                                      </p:cBhvr>
                                    </p:animEffect>
                                    <p:anim calcmode="lin" valueType="num">
                                      <p:cBhvr>
                                        <p:cTn id="37" dur="1000" fill="hold"/>
                                        <p:tgtEl>
                                          <p:spTgt spid="42"/>
                                        </p:tgtEl>
                                        <p:attrNameLst>
                                          <p:attrName>ppt_x</p:attrName>
                                        </p:attrNameLst>
                                      </p:cBhvr>
                                      <p:tavLst>
                                        <p:tav tm="0">
                                          <p:val>
                                            <p:strVal val="#ppt_x"/>
                                          </p:val>
                                        </p:tav>
                                        <p:tav tm="100000">
                                          <p:val>
                                            <p:strVal val="#ppt_x"/>
                                          </p:val>
                                        </p:tav>
                                      </p:tavLst>
                                    </p:anim>
                                    <p:anim calcmode="lin" valueType="num">
                                      <p:cBhvr>
                                        <p:cTn id="38" dur="1000" fill="hold"/>
                                        <p:tgtEl>
                                          <p:spTgt spid="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1000"/>
                                        <p:tgtEl>
                                          <p:spTgt spid="56"/>
                                        </p:tgtEl>
                                      </p:cBhvr>
                                    </p:animEffect>
                                    <p:anim calcmode="lin" valueType="num">
                                      <p:cBhvr>
                                        <p:cTn id="49" dur="1000" fill="hold"/>
                                        <p:tgtEl>
                                          <p:spTgt spid="56"/>
                                        </p:tgtEl>
                                        <p:attrNameLst>
                                          <p:attrName>ppt_x</p:attrName>
                                        </p:attrNameLst>
                                      </p:cBhvr>
                                      <p:tavLst>
                                        <p:tav tm="0">
                                          <p:val>
                                            <p:strVal val="#ppt_x"/>
                                          </p:val>
                                        </p:tav>
                                        <p:tav tm="100000">
                                          <p:val>
                                            <p:strVal val="#ppt_x"/>
                                          </p:val>
                                        </p:tav>
                                      </p:tavLst>
                                    </p:anim>
                                    <p:anim calcmode="lin" valueType="num">
                                      <p:cBhvr>
                                        <p:cTn id="5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1000"/>
                                        <p:tgtEl>
                                          <p:spTgt spid="50"/>
                                        </p:tgtEl>
                                      </p:cBhvr>
                                    </p:animEffect>
                                    <p:anim calcmode="lin" valueType="num">
                                      <p:cBhvr>
                                        <p:cTn id="80" dur="1000" fill="hold"/>
                                        <p:tgtEl>
                                          <p:spTgt spid="50"/>
                                        </p:tgtEl>
                                        <p:attrNameLst>
                                          <p:attrName>ppt_x</p:attrName>
                                        </p:attrNameLst>
                                      </p:cBhvr>
                                      <p:tavLst>
                                        <p:tav tm="0">
                                          <p:val>
                                            <p:strVal val="#ppt_x"/>
                                          </p:val>
                                        </p:tav>
                                        <p:tav tm="100000">
                                          <p:val>
                                            <p:strVal val="#ppt_x"/>
                                          </p:val>
                                        </p:tav>
                                      </p:tavLst>
                                    </p:anim>
                                    <p:anim calcmode="lin" valueType="num">
                                      <p:cBhvr>
                                        <p:cTn id="81" dur="1000" fill="hold"/>
                                        <p:tgtEl>
                                          <p:spTgt spid="5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wipe(down)">
                                      <p:cBhvr>
                                        <p:cTn id="96" dur="500"/>
                                        <p:tgtEl>
                                          <p:spTgt spid="4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par>
                                <p:cTn id="100" presetID="42" presetClass="entr" presetSubtype="0" fill="hold"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1000" fill="hold"/>
                                        <p:tgtEl>
                                          <p:spTgt spid="26"/>
                                        </p:tgtEl>
                                        <p:attrNameLst>
                                          <p:attrName>ppt_y</p:attrName>
                                        </p:attrNameLst>
                                      </p:cBhvr>
                                      <p:tavLst>
                                        <p:tav tm="0">
                                          <p:val>
                                            <p:strVal val="#ppt_y+.1"/>
                                          </p:val>
                                        </p:tav>
                                        <p:tav tm="100000">
                                          <p:val>
                                            <p:strVal val="#ppt_y"/>
                                          </p:val>
                                        </p:tav>
                                      </p:tavLst>
                                    </p:anim>
                                  </p:childTnLst>
                                </p:cTn>
                              </p:par>
                              <p:par>
                                <p:cTn id="105" presetID="22" presetClass="entr" presetSubtype="4" fill="hold" grpId="0" nodeType="with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ipe(down)">
                                      <p:cBhvr>
                                        <p:cTn id="10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p:bldP spid="19" grpId="0"/>
      <p:bldP spid="34" grpId="0" animBg="1"/>
      <p:bldP spid="35" grpId="0" animBg="1"/>
      <p:bldP spid="36" grpId="0"/>
      <p:bldP spid="39" grpId="0"/>
      <p:bldP spid="40" grpId="0"/>
      <p:bldP spid="42" grpId="0"/>
      <p:bldP spid="56" grpId="0"/>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25"/>
          <p:cNvSpPr/>
          <p:nvPr/>
        </p:nvSpPr>
        <p:spPr>
          <a:xfrm>
            <a:off x="1788498" y="2233732"/>
            <a:ext cx="1471379" cy="13759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788498" y="3995678"/>
            <a:ext cx="1648926" cy="652522"/>
          </a:xfrm>
          <a:prstGeom prst="rect">
            <a:avLst/>
          </a:prstGeom>
          <a:solidFill>
            <a:schemeClr val="bg1"/>
          </a:solidFill>
        </p:spPr>
        <p:txBody>
          <a:bodyPr wrap="square" rtlCol="0">
            <a:spAutoFit/>
          </a:bodyPr>
          <a:lstStyle/>
          <a:p>
            <a:endParaRPr lang="en-US" dirty="0"/>
          </a:p>
        </p:txBody>
      </p:sp>
      <p:sp useBgFill="1">
        <p:nvSpPr>
          <p:cNvPr id="28" name="TextBox 27"/>
          <p:cNvSpPr txBox="1"/>
          <p:nvPr/>
        </p:nvSpPr>
        <p:spPr>
          <a:xfrm>
            <a:off x="1447800" y="5791200"/>
            <a:ext cx="805834" cy="769441"/>
          </a:xfrm>
          <a:prstGeom prst="rect">
            <a:avLst/>
          </a:prstGeom>
        </p:spPr>
        <p:txBody>
          <a:bodyPr wrap="square" rtlCol="0">
            <a:spAutoFit/>
          </a:bodyPr>
          <a:lstStyle/>
          <a:p>
            <a:pPr algn="ctr"/>
            <a:r>
              <a:rPr lang="en-US" sz="1600" dirty="0" smtClean="0"/>
              <a:t>City </a:t>
            </a:r>
          </a:p>
          <a:p>
            <a:pPr algn="ctr"/>
            <a:r>
              <a:rPr lang="en-US" sz="1600" dirty="0" smtClean="0"/>
              <a:t>Courts</a:t>
            </a:r>
          </a:p>
          <a:p>
            <a:pPr algn="ctr"/>
            <a:r>
              <a:rPr lang="en-US" sz="1200" dirty="0" smtClean="0"/>
              <a:t>(49)</a:t>
            </a:r>
          </a:p>
        </p:txBody>
      </p:sp>
      <p:sp useBgFill="1">
        <p:nvSpPr>
          <p:cNvPr id="29" name="TextBox 28"/>
          <p:cNvSpPr txBox="1"/>
          <p:nvPr/>
        </p:nvSpPr>
        <p:spPr>
          <a:xfrm>
            <a:off x="2667000" y="5798403"/>
            <a:ext cx="1810948" cy="830997"/>
          </a:xfrm>
          <a:prstGeom prst="rect">
            <a:avLst/>
          </a:prstGeom>
        </p:spPr>
        <p:txBody>
          <a:bodyPr wrap="square" rtlCol="0">
            <a:spAutoFit/>
          </a:bodyPr>
          <a:lstStyle/>
          <a:p>
            <a:r>
              <a:rPr lang="en-US" sz="400" dirty="0" smtClean="0"/>
              <a:t>  </a:t>
            </a:r>
            <a:r>
              <a:rPr lang="en-US" sz="1200" dirty="0" smtClean="0"/>
              <a:t>Municipal Court (1)</a:t>
            </a:r>
          </a:p>
          <a:p>
            <a:r>
              <a:rPr lang="en-US" sz="800" dirty="0" smtClean="0"/>
              <a:t> </a:t>
            </a:r>
            <a:r>
              <a:rPr lang="en-US" sz="1200" dirty="0" smtClean="0"/>
              <a:t>Mayor’s Courts (250)</a:t>
            </a:r>
          </a:p>
          <a:p>
            <a:r>
              <a:rPr lang="en-US" sz="800" dirty="0" smtClean="0"/>
              <a:t> </a:t>
            </a:r>
            <a:r>
              <a:rPr lang="en-US" sz="1200" dirty="0" smtClean="0"/>
              <a:t>Small Claims Courts </a:t>
            </a:r>
          </a:p>
          <a:p>
            <a:r>
              <a:rPr lang="en-US" sz="800" dirty="0" smtClean="0"/>
              <a:t> </a:t>
            </a:r>
            <a:r>
              <a:rPr lang="en-US" sz="1200" dirty="0" smtClean="0"/>
              <a:t>Justice of the </a:t>
            </a:r>
            <a:r>
              <a:rPr lang="en-US" sz="1200" dirty="0" smtClean="0"/>
              <a:t>Peace (382)</a:t>
            </a:r>
            <a:endParaRPr lang="en-US" sz="1200" dirty="0" smtClean="0"/>
          </a:p>
        </p:txBody>
      </p:sp>
      <p:sp useBgFill="1">
        <p:nvSpPr>
          <p:cNvPr id="13" name="TextBox 12"/>
          <p:cNvSpPr txBox="1"/>
          <p:nvPr/>
        </p:nvSpPr>
        <p:spPr>
          <a:xfrm>
            <a:off x="533400" y="5802932"/>
            <a:ext cx="892342" cy="954107"/>
          </a:xfrm>
          <a:prstGeom prst="rect">
            <a:avLst/>
          </a:prstGeom>
        </p:spPr>
        <p:txBody>
          <a:bodyPr wrap="square" rtlCol="0">
            <a:spAutoFit/>
          </a:bodyPr>
          <a:lstStyle/>
          <a:p>
            <a:pPr algn="ctr"/>
            <a:r>
              <a:rPr lang="en-US" sz="1600" dirty="0" smtClean="0"/>
              <a:t>Parish </a:t>
            </a:r>
          </a:p>
          <a:p>
            <a:pPr algn="ctr"/>
            <a:r>
              <a:rPr lang="en-US" sz="1600" dirty="0" smtClean="0"/>
              <a:t>Courts</a:t>
            </a:r>
          </a:p>
          <a:p>
            <a:pPr algn="ctr"/>
            <a:r>
              <a:rPr lang="en-US" sz="1200" dirty="0" smtClean="0"/>
              <a:t>(3)</a:t>
            </a:r>
          </a:p>
          <a:p>
            <a:r>
              <a:rPr lang="en-US" sz="1200" dirty="0" smtClean="0"/>
              <a:t> </a:t>
            </a:r>
          </a:p>
        </p:txBody>
      </p:sp>
      <p:sp>
        <p:nvSpPr>
          <p:cNvPr id="5" name="TextBox 4"/>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lstStyle/>
          <a:p>
            <a:r>
              <a:rPr lang="en-US" dirty="0"/>
              <a:t>Puzzled </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495" t="18348" r="1398" b="13176"/>
          <a:stretch/>
        </p:blipFill>
        <p:spPr>
          <a:xfrm>
            <a:off x="346080" y="2121932"/>
            <a:ext cx="8476397" cy="3681000"/>
          </a:xfrm>
          <a:prstGeom prst="rect">
            <a:avLst/>
          </a:prstGeom>
          <a:solidFill>
            <a:schemeClr val="bg1"/>
          </a:solidFill>
        </p:spPr>
      </p:pic>
      <p:sp useBgFill="1">
        <p:nvSpPr>
          <p:cNvPr id="9" name="TextBox 8"/>
          <p:cNvSpPr txBox="1"/>
          <p:nvPr/>
        </p:nvSpPr>
        <p:spPr>
          <a:xfrm>
            <a:off x="1752600" y="5334000"/>
            <a:ext cx="1752600" cy="369332"/>
          </a:xfrm>
          <a:prstGeom prst="rect">
            <a:avLst/>
          </a:prstGeom>
        </p:spPr>
        <p:txBody>
          <a:bodyPr wrap="square" rtlCol="0">
            <a:spAutoFit/>
          </a:bodyPr>
          <a:lstStyle/>
          <a:p>
            <a:pPr algn="ctr"/>
            <a:endParaRPr lang="en-US" dirty="0"/>
          </a:p>
        </p:txBody>
      </p:sp>
      <p:sp useBgFill="1">
        <p:nvSpPr>
          <p:cNvPr id="7" name="TextBox 6"/>
          <p:cNvSpPr txBox="1"/>
          <p:nvPr/>
        </p:nvSpPr>
        <p:spPr>
          <a:xfrm>
            <a:off x="1066800" y="4876800"/>
            <a:ext cx="3009900" cy="769441"/>
          </a:xfrm>
          <a:prstGeom prst="rect">
            <a:avLst/>
          </a:prstGeom>
        </p:spPr>
        <p:txBody>
          <a:bodyPr wrap="square" rtlCol="0">
            <a:spAutoFit/>
          </a:bodyPr>
          <a:lstStyle/>
          <a:p>
            <a:pPr algn="ctr"/>
            <a:r>
              <a:rPr lang="en-US" sz="1600" dirty="0" smtClean="0"/>
              <a:t>District Courts </a:t>
            </a:r>
            <a:r>
              <a:rPr lang="en-US" sz="1200" dirty="0" smtClean="0"/>
              <a:t>(43)</a:t>
            </a:r>
          </a:p>
          <a:p>
            <a:pPr algn="ctr"/>
            <a:r>
              <a:rPr lang="en-US" sz="1600" dirty="0" smtClean="0"/>
              <a:t>Family Court            Juvenile Court </a:t>
            </a:r>
          </a:p>
          <a:p>
            <a:pPr algn="ctr"/>
            <a:r>
              <a:rPr lang="en-US" sz="1200" dirty="0"/>
              <a:t>(1</a:t>
            </a:r>
            <a:r>
              <a:rPr lang="en-US" sz="1200" dirty="0" smtClean="0"/>
              <a:t>)                                           (4)</a:t>
            </a:r>
            <a:endParaRPr lang="en-US" sz="1200" dirty="0"/>
          </a:p>
        </p:txBody>
      </p:sp>
      <p:sp>
        <p:nvSpPr>
          <p:cNvPr id="12" name="Isosceles Triangle 11"/>
          <p:cNvSpPr/>
          <p:nvPr/>
        </p:nvSpPr>
        <p:spPr>
          <a:xfrm>
            <a:off x="-19050" y="2158514"/>
            <a:ext cx="5105400" cy="4495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rved Left Arrow 16"/>
          <p:cNvSpPr/>
          <p:nvPr/>
        </p:nvSpPr>
        <p:spPr>
          <a:xfrm rot="19868658" flipV="1">
            <a:off x="3464349" y="2834048"/>
            <a:ext cx="627380" cy="2202618"/>
          </a:xfrm>
          <a:prstGeom prst="curvedLeftArrow">
            <a:avLst>
              <a:gd name="adj1" fmla="val 25000"/>
              <a:gd name="adj2" fmla="val 50000"/>
              <a:gd name="adj3" fmla="val 25000"/>
            </a:avLst>
          </a:prstGeom>
          <a:solidFill>
            <a:srgbClr val="92D050"/>
          </a:solidFill>
          <a:scene3d>
            <a:camera prst="orthographicFront">
              <a:rot lat="300002" lon="21299992" rev="2129999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useBgFill="1">
        <p:nvSpPr>
          <p:cNvPr id="18" name="TextBox 17"/>
          <p:cNvSpPr txBox="1"/>
          <p:nvPr/>
        </p:nvSpPr>
        <p:spPr>
          <a:xfrm>
            <a:off x="3581400" y="3429000"/>
            <a:ext cx="1448153" cy="276999"/>
          </a:xfrm>
          <a:prstGeom prst="rect">
            <a:avLst/>
          </a:prstGeom>
        </p:spPr>
        <p:txBody>
          <a:bodyPr wrap="none" rtlCol="0">
            <a:spAutoFit/>
          </a:bodyPr>
          <a:lstStyle/>
          <a:p>
            <a:r>
              <a:rPr lang="en-US" sz="1200" dirty="0" smtClean="0"/>
              <a:t>Death Penalty Cases</a:t>
            </a:r>
            <a:endParaRPr lang="en-US" sz="1200" dirty="0"/>
          </a:p>
        </p:txBody>
      </p:sp>
      <p:sp>
        <p:nvSpPr>
          <p:cNvPr id="21" name="TextBox 20"/>
          <p:cNvSpPr txBox="1"/>
          <p:nvPr/>
        </p:nvSpPr>
        <p:spPr>
          <a:xfrm>
            <a:off x="6553200" y="2895600"/>
            <a:ext cx="609600" cy="646331"/>
          </a:xfrm>
          <a:prstGeom prst="rect">
            <a:avLst/>
          </a:prstGeom>
          <a:solidFill>
            <a:schemeClr val="bg1"/>
          </a:solidFill>
        </p:spPr>
        <p:txBody>
          <a:bodyPr wrap="square" rtlCol="0">
            <a:spAutoFit/>
          </a:bodyPr>
          <a:lstStyle/>
          <a:p>
            <a:pPr algn="ctr"/>
            <a:endParaRPr lang="en-US" dirty="0" smtClean="0"/>
          </a:p>
          <a:p>
            <a:pPr algn="ctr"/>
            <a:endParaRPr lang="en-US" dirty="0"/>
          </a:p>
        </p:txBody>
      </p:sp>
      <p:sp>
        <p:nvSpPr>
          <p:cNvPr id="19" name="TextBox 18"/>
          <p:cNvSpPr txBox="1"/>
          <p:nvPr/>
        </p:nvSpPr>
        <p:spPr>
          <a:xfrm>
            <a:off x="5968837" y="2689576"/>
            <a:ext cx="1752600" cy="830997"/>
          </a:xfrm>
          <a:prstGeom prst="rect">
            <a:avLst/>
          </a:prstGeom>
          <a:noFill/>
        </p:spPr>
        <p:txBody>
          <a:bodyPr wrap="square" rtlCol="0">
            <a:spAutoFit/>
          </a:bodyPr>
          <a:lstStyle/>
          <a:p>
            <a:pPr algn="ctr"/>
            <a:r>
              <a:rPr lang="en-US" sz="1600" dirty="0" smtClean="0"/>
              <a:t>U.S.</a:t>
            </a:r>
          </a:p>
          <a:p>
            <a:pPr algn="ctr"/>
            <a:r>
              <a:rPr lang="en-US" sz="1600" dirty="0" smtClean="0"/>
              <a:t>Supreme</a:t>
            </a:r>
          </a:p>
          <a:p>
            <a:pPr algn="ctr"/>
            <a:r>
              <a:rPr lang="en-US" sz="1600" dirty="0" smtClean="0"/>
              <a:t>Court</a:t>
            </a:r>
            <a:endParaRPr lang="en-US" sz="1600" dirty="0"/>
          </a:p>
        </p:txBody>
      </p:sp>
      <p:sp useBgFill="1">
        <p:nvSpPr>
          <p:cNvPr id="22" name="TextBox 21"/>
          <p:cNvSpPr txBox="1"/>
          <p:nvPr/>
        </p:nvSpPr>
        <p:spPr>
          <a:xfrm>
            <a:off x="6019800" y="3886200"/>
            <a:ext cx="1676400" cy="830997"/>
          </a:xfrm>
          <a:prstGeom prst="rect">
            <a:avLst/>
          </a:prstGeom>
        </p:spPr>
        <p:txBody>
          <a:bodyPr wrap="square" rtlCol="0">
            <a:spAutoFit/>
          </a:bodyPr>
          <a:lstStyle/>
          <a:p>
            <a:pPr algn="ctr"/>
            <a:r>
              <a:rPr lang="en-US" dirty="0" smtClean="0"/>
              <a:t>U.S. Court of</a:t>
            </a:r>
          </a:p>
          <a:p>
            <a:pPr algn="ctr"/>
            <a:r>
              <a:rPr lang="en-US" dirty="0" smtClean="0"/>
              <a:t>Appeals</a:t>
            </a:r>
          </a:p>
          <a:p>
            <a:pPr algn="ctr"/>
            <a:r>
              <a:rPr lang="en-US" sz="1200" dirty="0" smtClean="0"/>
              <a:t>(12 Regional Circuits)</a:t>
            </a:r>
            <a:endParaRPr lang="en-US" sz="1200" dirty="0"/>
          </a:p>
        </p:txBody>
      </p:sp>
      <p:sp useBgFill="1">
        <p:nvSpPr>
          <p:cNvPr id="23" name="TextBox 22"/>
          <p:cNvSpPr txBox="1"/>
          <p:nvPr/>
        </p:nvSpPr>
        <p:spPr>
          <a:xfrm>
            <a:off x="5715000" y="5029200"/>
            <a:ext cx="2362200" cy="369332"/>
          </a:xfrm>
          <a:prstGeom prst="rect">
            <a:avLst/>
          </a:prstGeom>
        </p:spPr>
        <p:txBody>
          <a:bodyPr wrap="square" rtlCol="0">
            <a:spAutoFit/>
          </a:bodyPr>
          <a:lstStyle/>
          <a:p>
            <a:pPr algn="ctr"/>
            <a:r>
              <a:rPr lang="en-US" dirty="0" smtClean="0"/>
              <a:t>U.S. District Courts </a:t>
            </a:r>
          </a:p>
        </p:txBody>
      </p:sp>
      <p:sp>
        <p:nvSpPr>
          <p:cNvPr id="24" name="TextBox 23"/>
          <p:cNvSpPr txBox="1"/>
          <p:nvPr/>
        </p:nvSpPr>
        <p:spPr>
          <a:xfrm>
            <a:off x="838200" y="1752600"/>
            <a:ext cx="3434723" cy="369332"/>
          </a:xfrm>
          <a:prstGeom prst="rect">
            <a:avLst/>
          </a:prstGeom>
          <a:noFill/>
        </p:spPr>
        <p:txBody>
          <a:bodyPr wrap="none" rtlCol="0">
            <a:spAutoFit/>
          </a:bodyPr>
          <a:lstStyle/>
          <a:p>
            <a:r>
              <a:rPr lang="en-US" dirty="0" smtClean="0"/>
              <a:t>Structure of Louisiana State Courts</a:t>
            </a:r>
            <a:endParaRPr lang="en-US" dirty="0"/>
          </a:p>
        </p:txBody>
      </p:sp>
      <p:sp>
        <p:nvSpPr>
          <p:cNvPr id="25" name="TextBox 24"/>
          <p:cNvSpPr txBox="1"/>
          <p:nvPr/>
        </p:nvSpPr>
        <p:spPr>
          <a:xfrm>
            <a:off x="5486400" y="1752600"/>
            <a:ext cx="2717475" cy="369332"/>
          </a:xfrm>
          <a:prstGeom prst="rect">
            <a:avLst/>
          </a:prstGeom>
          <a:noFill/>
        </p:spPr>
        <p:txBody>
          <a:bodyPr wrap="none" rtlCol="0">
            <a:spAutoFit/>
          </a:bodyPr>
          <a:lstStyle/>
          <a:p>
            <a:r>
              <a:rPr lang="en-US" dirty="0" smtClean="0"/>
              <a:t>Structure of Federal Courts</a:t>
            </a:r>
            <a:endParaRPr lang="en-US" dirty="0"/>
          </a:p>
        </p:txBody>
      </p:sp>
      <p:cxnSp>
        <p:nvCxnSpPr>
          <p:cNvPr id="31" name="Straight Connector 30"/>
          <p:cNvCxnSpPr/>
          <p:nvPr/>
        </p:nvCxnSpPr>
        <p:spPr>
          <a:xfrm flipH="1">
            <a:off x="2286000" y="5767626"/>
            <a:ext cx="429262" cy="886688"/>
          </a:xfrm>
          <a:prstGeom prst="line">
            <a:avLst/>
          </a:prstGeom>
          <a:ln w="15875"/>
        </p:spPr>
        <p:style>
          <a:lnRef idx="1">
            <a:schemeClr val="dk1"/>
          </a:lnRef>
          <a:fillRef idx="0">
            <a:schemeClr val="dk1"/>
          </a:fillRef>
          <a:effectRef idx="0">
            <a:schemeClr val="dk1"/>
          </a:effectRef>
          <a:fontRef idx="minor">
            <a:schemeClr val="tx1"/>
          </a:fontRef>
        </p:style>
      </p:cxnSp>
      <p:sp>
        <p:nvSpPr>
          <p:cNvPr id="40" name="Curved Left Arrow 39"/>
          <p:cNvSpPr/>
          <p:nvPr/>
        </p:nvSpPr>
        <p:spPr>
          <a:xfrm rot="12388679">
            <a:off x="253471" y="3566544"/>
            <a:ext cx="1008909" cy="2351682"/>
          </a:xfrm>
          <a:prstGeom prst="curvedLeftArrow">
            <a:avLst>
              <a:gd name="adj1" fmla="val 25000"/>
              <a:gd name="adj2" fmla="val 49123"/>
              <a:gd name="adj3" fmla="val 25000"/>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TextBox 15"/>
          <p:cNvSpPr txBox="1"/>
          <p:nvPr/>
        </p:nvSpPr>
        <p:spPr>
          <a:xfrm>
            <a:off x="1763784" y="3878759"/>
            <a:ext cx="1665216" cy="769441"/>
          </a:xfrm>
          <a:prstGeom prst="rect">
            <a:avLst/>
          </a:prstGeom>
          <a:ln>
            <a:noFill/>
          </a:ln>
        </p:spPr>
        <p:txBody>
          <a:bodyPr wrap="square" rtlCol="0">
            <a:spAutoFit/>
          </a:bodyPr>
          <a:lstStyle/>
          <a:p>
            <a:pPr algn="ctr"/>
            <a:r>
              <a:rPr lang="en-US" sz="1600" dirty="0" smtClean="0"/>
              <a:t>District Courts of Appeal</a:t>
            </a:r>
          </a:p>
          <a:p>
            <a:pPr algn="ctr"/>
            <a:r>
              <a:rPr lang="en-US" sz="1200" dirty="0" smtClean="0"/>
              <a:t>(5 Circuits)</a:t>
            </a:r>
            <a:endParaRPr lang="en-US" sz="1200" dirty="0"/>
          </a:p>
        </p:txBody>
      </p:sp>
      <p:sp>
        <p:nvSpPr>
          <p:cNvPr id="33" name="TextBox 32"/>
          <p:cNvSpPr txBox="1"/>
          <p:nvPr/>
        </p:nvSpPr>
        <p:spPr>
          <a:xfrm>
            <a:off x="2173382" y="2975532"/>
            <a:ext cx="715833" cy="453467"/>
          </a:xfrm>
          <a:prstGeom prst="rect">
            <a:avLst/>
          </a:prstGeom>
          <a:solidFill>
            <a:schemeClr val="bg1"/>
          </a:solidFill>
        </p:spPr>
        <p:txBody>
          <a:bodyPr wrap="square" rtlCol="0">
            <a:spAutoFit/>
          </a:bodyPr>
          <a:lstStyle/>
          <a:p>
            <a:endParaRPr lang="en-US" dirty="0"/>
          </a:p>
        </p:txBody>
      </p:sp>
      <p:sp>
        <p:nvSpPr>
          <p:cNvPr id="34" name="TextBox 33"/>
          <p:cNvSpPr txBox="1"/>
          <p:nvPr/>
        </p:nvSpPr>
        <p:spPr>
          <a:xfrm>
            <a:off x="1960230" y="2667000"/>
            <a:ext cx="1116735" cy="830997"/>
          </a:xfrm>
          <a:prstGeom prst="rect">
            <a:avLst/>
          </a:prstGeom>
          <a:noFill/>
        </p:spPr>
        <p:txBody>
          <a:bodyPr wrap="square" rtlCol="0">
            <a:spAutoFit/>
          </a:bodyPr>
          <a:lstStyle/>
          <a:p>
            <a:pPr algn="ctr"/>
            <a:r>
              <a:rPr lang="en-US" sz="1600" dirty="0" smtClean="0"/>
              <a:t>LA</a:t>
            </a:r>
          </a:p>
          <a:p>
            <a:pPr algn="ctr"/>
            <a:r>
              <a:rPr lang="en-US" sz="1600" dirty="0" smtClean="0"/>
              <a:t>Supreme </a:t>
            </a:r>
          </a:p>
          <a:p>
            <a:pPr algn="ctr"/>
            <a:r>
              <a:rPr lang="en-US" sz="1600" dirty="0" smtClean="0"/>
              <a:t>Court</a:t>
            </a:r>
            <a:endParaRPr lang="en-US" sz="1600" dirty="0"/>
          </a:p>
        </p:txBody>
      </p:sp>
    </p:spTree>
    <p:extLst>
      <p:ext uri="{BB962C8B-B14F-4D97-AF65-F5344CB8AC3E}">
        <p14:creationId xmlns:p14="http://schemas.microsoft.com/office/powerpoint/2010/main" val="142586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The Role of the Judicial Branch</a:t>
            </a:r>
          </a:p>
        </p:txBody>
      </p:sp>
      <p:sp>
        <p:nvSpPr>
          <p:cNvPr id="6" name="Text Placeholder 5"/>
          <p:cNvSpPr>
            <a:spLocks noGrp="1"/>
          </p:cNvSpPr>
          <p:nvPr>
            <p:ph type="body" idx="1"/>
          </p:nvPr>
        </p:nvSpPr>
        <p:spPr/>
        <p:txBody>
          <a:bodyPr/>
          <a:lstStyle/>
          <a:p>
            <a:endParaRPr lang="en-US"/>
          </a:p>
        </p:txBody>
      </p:sp>
      <p:pic>
        <p:nvPicPr>
          <p:cNvPr id="5" name="Picture 4" descr="C:\Documents and Settings\flrea\Local Settings\Temporary Internet Files\Content.IE5\RE3SVFMB\MC900024290[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447800"/>
            <a:ext cx="3094630" cy="2209800"/>
          </a:xfrm>
          <a:prstGeom prst="rect">
            <a:avLst/>
          </a:prstGeom>
          <a:noFill/>
          <a:ln>
            <a:noFill/>
          </a:ln>
        </p:spPr>
      </p:pic>
      <p:sp>
        <p:nvSpPr>
          <p:cNvPr id="7" name="TextBox 6"/>
          <p:cNvSpPr txBox="1"/>
          <p:nvPr/>
        </p:nvSpPr>
        <p:spPr>
          <a:xfrm>
            <a:off x="6629400" y="0"/>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28945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4819" name="Title 1"/>
          <p:cNvSpPr>
            <a:spLocks noGrp="1"/>
          </p:cNvSpPr>
          <p:nvPr>
            <p:ph type="title"/>
          </p:nvPr>
        </p:nvSpPr>
        <p:spPr/>
        <p:txBody>
          <a:bodyPr>
            <a:normAutofit fontScale="90000"/>
          </a:bodyPr>
          <a:lstStyle/>
          <a:p>
            <a:r>
              <a:rPr lang="en-US" altLang="en-US" dirty="0"/>
              <a:t>Three Branches of Government </a:t>
            </a:r>
          </a:p>
        </p:txBody>
      </p:sp>
      <p:sp>
        <p:nvSpPr>
          <p:cNvPr id="2" name="Content Placeholder 2"/>
          <p:cNvSpPr>
            <a:spLocks noGrp="1"/>
          </p:cNvSpPr>
          <p:nvPr>
            <p:ph idx="1"/>
          </p:nvPr>
        </p:nvSpPr>
        <p:spPr>
          <a:xfrm>
            <a:off x="457200" y="3581400"/>
            <a:ext cx="8229600" cy="4525963"/>
          </a:xfrm>
        </p:spPr>
        <p:txBody>
          <a:bodyPr>
            <a:normAutofit/>
          </a:bodyPr>
          <a:lstStyle/>
          <a:p>
            <a:pPr algn="ctr">
              <a:spcBef>
                <a:spcPct val="50000"/>
              </a:spcBef>
            </a:pPr>
            <a:endParaRPr lang="en-US" altLang="en-US" b="1" u="sng" dirty="0"/>
          </a:p>
          <a:p>
            <a:pPr algn="ctr">
              <a:spcBef>
                <a:spcPct val="50000"/>
              </a:spcBef>
              <a:buFont typeface="Georgia" pitchFamily="18" charset="0"/>
              <a:buNone/>
            </a:pPr>
            <a:r>
              <a:rPr lang="en-US" altLang="en-US" b="1" dirty="0"/>
              <a:t>Legislative Branch – Makes the law</a:t>
            </a:r>
          </a:p>
          <a:p>
            <a:pPr algn="ctr">
              <a:spcBef>
                <a:spcPct val="50000"/>
              </a:spcBef>
              <a:buFont typeface="Georgia" pitchFamily="18" charset="0"/>
              <a:buNone/>
            </a:pPr>
            <a:r>
              <a:rPr lang="en-US" altLang="en-US" b="1" dirty="0"/>
              <a:t>  Executive Branch – Enforces the law</a:t>
            </a:r>
            <a:r>
              <a:rPr lang="en-US" altLang="en-US" dirty="0"/>
              <a:t> </a:t>
            </a:r>
          </a:p>
          <a:p>
            <a:pPr algn="ctr">
              <a:spcBef>
                <a:spcPct val="50000"/>
              </a:spcBef>
              <a:buFont typeface="Georgia" pitchFamily="18" charset="0"/>
              <a:buNone/>
            </a:pPr>
            <a:r>
              <a:rPr lang="en-US" altLang="en-US" b="1" dirty="0"/>
              <a:t> Judicial Branch – Interprets and applies the law</a:t>
            </a:r>
            <a:endParaRPr lang="en-US" altLang="en-US" dirty="0"/>
          </a:p>
        </p:txBody>
      </p:sp>
      <p:pic>
        <p:nvPicPr>
          <p:cNvPr id="5" name="Picture 4" descr="IVFJ-ImpactSlides4.png"/>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54667" b="99822" l="11267" r="56733"/>
                    </a14:imgEffect>
                  </a14:imgLayer>
                </a14:imgProps>
              </a:ext>
              <a:ext uri="{28A0092B-C50C-407E-A947-70E740481C1C}">
                <a14:useLocalDpi xmlns:a14="http://schemas.microsoft.com/office/drawing/2010/main" val="0"/>
              </a:ext>
            </a:extLst>
          </a:blip>
          <a:srcRect/>
          <a:stretch/>
        </p:blipFill>
        <p:spPr>
          <a:xfrm>
            <a:off x="2819400" y="1676400"/>
            <a:ext cx="3505200" cy="2643922"/>
          </a:xfrm>
          <a:prstGeom prst="rect">
            <a:avLst/>
          </a:prstGeom>
        </p:spPr>
      </p:pic>
    </p:spTree>
    <p:extLst>
      <p:ext uri="{BB962C8B-B14F-4D97-AF65-F5344CB8AC3E}">
        <p14:creationId xmlns:p14="http://schemas.microsoft.com/office/powerpoint/2010/main" val="2545207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Title 1"/>
          <p:cNvSpPr>
            <a:spLocks noGrp="1"/>
          </p:cNvSpPr>
          <p:nvPr>
            <p:ph type="title"/>
          </p:nvPr>
        </p:nvSpPr>
        <p:spPr/>
        <p:txBody>
          <a:bodyPr>
            <a:normAutofit fontScale="90000"/>
          </a:bodyPr>
          <a:lstStyle/>
          <a:p>
            <a:r>
              <a:rPr lang="en-US" dirty="0"/>
              <a:t>The Role of the Judicial Branch (courts)</a:t>
            </a:r>
          </a:p>
        </p:txBody>
      </p:sp>
      <p:sp>
        <p:nvSpPr>
          <p:cNvPr id="3" name="Content Placeholder 2"/>
          <p:cNvSpPr>
            <a:spLocks noGrp="1"/>
          </p:cNvSpPr>
          <p:nvPr>
            <p:ph idx="1"/>
          </p:nvPr>
        </p:nvSpPr>
        <p:spPr>
          <a:xfrm>
            <a:off x="4594816" y="1830894"/>
            <a:ext cx="4572000" cy="863997"/>
          </a:xfrm>
        </p:spPr>
        <p:txBody>
          <a:bodyPr>
            <a:normAutofit lnSpcReduction="10000"/>
          </a:bodyPr>
          <a:lstStyle/>
          <a:p>
            <a:pPr marL="0" indent="0">
              <a:buNone/>
            </a:pPr>
            <a:r>
              <a:rPr lang="en-US" sz="2800" dirty="0">
                <a:solidFill>
                  <a:schemeClr val="tx1">
                    <a:lumMod val="75000"/>
                    <a:lumOff val="25000"/>
                  </a:schemeClr>
                </a:solidFill>
                <a:latin typeface="Cambria" panose="02040503050406030204" pitchFamily="18" charset="0"/>
              </a:rPr>
              <a:t>…and the courts </a:t>
            </a:r>
            <a:r>
              <a:rPr lang="en-US" sz="2800" b="1" dirty="0">
                <a:solidFill>
                  <a:schemeClr val="tx1">
                    <a:lumMod val="75000"/>
                    <a:lumOff val="25000"/>
                  </a:schemeClr>
                </a:solidFill>
                <a:latin typeface="Cambria" panose="02040503050406030204" pitchFamily="18" charset="0"/>
              </a:rPr>
              <a:t>protect our rights. </a:t>
            </a:r>
          </a:p>
        </p:txBody>
      </p:sp>
      <p:sp>
        <p:nvSpPr>
          <p:cNvPr id="4" name="Content Placeholder 2"/>
          <p:cNvSpPr txBox="1">
            <a:spLocks/>
          </p:cNvSpPr>
          <p:nvPr/>
        </p:nvSpPr>
        <p:spPr>
          <a:xfrm>
            <a:off x="316707" y="1918621"/>
            <a:ext cx="3962400"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chemeClr val="tx1">
                    <a:lumMod val="75000"/>
                    <a:lumOff val="25000"/>
                  </a:schemeClr>
                </a:solidFill>
                <a:latin typeface="Cambria" panose="02040503050406030204" pitchFamily="18" charset="0"/>
              </a:rPr>
              <a:t>The Constitution </a:t>
            </a:r>
            <a:r>
              <a:rPr lang="en-US" sz="2800" b="1" dirty="0">
                <a:solidFill>
                  <a:schemeClr val="tx1">
                    <a:lumMod val="75000"/>
                    <a:lumOff val="25000"/>
                  </a:schemeClr>
                </a:solidFill>
                <a:latin typeface="Cambria" panose="02040503050406030204" pitchFamily="18" charset="0"/>
              </a:rPr>
              <a:t>outlines our rights…</a:t>
            </a:r>
          </a:p>
        </p:txBody>
      </p:sp>
      <p:pic>
        <p:nvPicPr>
          <p:cNvPr id="1027" name="Picture 3" descr="C:\Documents and Settings\flrea\Local Settings\Temporary Internet Files\Content.IE5\JU6TBA2O\MP90040108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0616" y="2797731"/>
            <a:ext cx="3200400" cy="213276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28625" y="5039786"/>
            <a:ext cx="2629469" cy="4953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solidFill>
                  <a:schemeClr val="tx1">
                    <a:lumMod val="75000"/>
                    <a:lumOff val="25000"/>
                  </a:schemeClr>
                </a:solidFill>
                <a:latin typeface="Cambria" panose="02040503050406030204" pitchFamily="18" charset="0"/>
              </a:rPr>
              <a:t>The courts also:</a:t>
            </a:r>
          </a:p>
        </p:txBody>
      </p:sp>
      <p:sp>
        <p:nvSpPr>
          <p:cNvPr id="8" name="Content Placeholder 2"/>
          <p:cNvSpPr txBox="1">
            <a:spLocks/>
          </p:cNvSpPr>
          <p:nvPr/>
        </p:nvSpPr>
        <p:spPr>
          <a:xfrm>
            <a:off x="467294" y="5465995"/>
            <a:ext cx="32766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solidFill>
                  <a:schemeClr val="tx1">
                    <a:lumMod val="75000"/>
                    <a:lumOff val="25000"/>
                  </a:schemeClr>
                </a:solidFill>
                <a:latin typeface="Cambria" panose="02040503050406030204" pitchFamily="18" charset="0"/>
              </a:rPr>
              <a:t>Review laws </a:t>
            </a:r>
            <a:endParaRPr lang="en-US" sz="2600" b="1" dirty="0">
              <a:solidFill>
                <a:schemeClr val="tx1">
                  <a:lumMod val="75000"/>
                  <a:lumOff val="25000"/>
                </a:schemeClr>
              </a:solidFill>
              <a:latin typeface="Cambria" panose="02040503050406030204" pitchFamily="18" charset="0"/>
            </a:endParaRPr>
          </a:p>
        </p:txBody>
      </p:sp>
      <p:sp>
        <p:nvSpPr>
          <p:cNvPr id="9" name="Content Placeholder 2"/>
          <p:cNvSpPr txBox="1">
            <a:spLocks/>
          </p:cNvSpPr>
          <p:nvPr/>
        </p:nvSpPr>
        <p:spPr>
          <a:xfrm>
            <a:off x="2753294" y="5477936"/>
            <a:ext cx="3276600" cy="4953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solidFill>
                  <a:schemeClr val="tx1">
                    <a:lumMod val="75000"/>
                    <a:lumOff val="25000"/>
                  </a:schemeClr>
                </a:solidFill>
                <a:latin typeface="Cambria" panose="02040503050406030204" pitchFamily="18" charset="0"/>
              </a:rPr>
              <a:t>Explain laws</a:t>
            </a:r>
            <a:endParaRPr lang="en-US" sz="2600" b="1" dirty="0">
              <a:solidFill>
                <a:schemeClr val="tx1">
                  <a:lumMod val="75000"/>
                  <a:lumOff val="25000"/>
                </a:schemeClr>
              </a:solidFill>
              <a:latin typeface="Cambria" panose="02040503050406030204" pitchFamily="18" charset="0"/>
            </a:endParaRPr>
          </a:p>
        </p:txBody>
      </p:sp>
      <p:sp>
        <p:nvSpPr>
          <p:cNvPr id="10" name="Content Placeholder 2"/>
          <p:cNvSpPr txBox="1">
            <a:spLocks/>
          </p:cNvSpPr>
          <p:nvPr/>
        </p:nvSpPr>
        <p:spPr>
          <a:xfrm>
            <a:off x="5039294" y="5477936"/>
            <a:ext cx="3276600" cy="4953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solidFill>
                  <a:schemeClr val="tx1">
                    <a:lumMod val="75000"/>
                    <a:lumOff val="25000"/>
                  </a:schemeClr>
                </a:solidFill>
                <a:latin typeface="Cambria" panose="02040503050406030204" pitchFamily="18" charset="0"/>
              </a:rPr>
              <a:t>Resolve disputes </a:t>
            </a:r>
            <a:endParaRPr lang="en-US" sz="2600" b="1" dirty="0">
              <a:solidFill>
                <a:schemeClr val="tx1">
                  <a:lumMod val="75000"/>
                  <a:lumOff val="25000"/>
                </a:schemeClr>
              </a:solidFill>
              <a:latin typeface="Cambria" panose="02040503050406030204" pitchFamily="18" charset="0"/>
            </a:endParaRPr>
          </a:p>
        </p:txBody>
      </p:sp>
      <p:sp>
        <p:nvSpPr>
          <p:cNvPr id="11" name="Content Placeholder 2"/>
          <p:cNvSpPr txBox="1">
            <a:spLocks/>
          </p:cNvSpPr>
          <p:nvPr/>
        </p:nvSpPr>
        <p:spPr>
          <a:xfrm>
            <a:off x="465728" y="6038179"/>
            <a:ext cx="8512933" cy="4953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600" dirty="0">
                <a:solidFill>
                  <a:schemeClr val="tx1">
                    <a:lumMod val="75000"/>
                    <a:lumOff val="25000"/>
                  </a:schemeClr>
                </a:solidFill>
                <a:latin typeface="Cambria" panose="02040503050406030204" pitchFamily="18" charset="0"/>
              </a:rPr>
              <a:t>Decide if a law challenged in the courts conflicts with the Constitution  </a:t>
            </a:r>
            <a:endParaRPr lang="en-US" sz="2600" b="1" dirty="0">
              <a:solidFill>
                <a:schemeClr val="tx1">
                  <a:lumMod val="75000"/>
                  <a:lumOff val="25000"/>
                </a:schemeClr>
              </a:solidFill>
              <a:latin typeface="Cambria" panose="02040503050406030204" pitchFamily="18" charset="0"/>
            </a:endParaRPr>
          </a:p>
        </p:txBody>
      </p:sp>
      <p:pic>
        <p:nvPicPr>
          <p:cNvPr id="5" name="Picture 4"/>
          <p:cNvPicPr>
            <a:picLocks noChangeAspect="1"/>
          </p:cNvPicPr>
          <p:nvPr/>
        </p:nvPicPr>
        <p:blipFill rotWithShape="1">
          <a:blip r:embed="rId3" cstate="print"/>
          <a:srcRect/>
          <a:stretch/>
        </p:blipFill>
        <p:spPr>
          <a:xfrm>
            <a:off x="457200" y="2850340"/>
            <a:ext cx="3681413" cy="2027898"/>
          </a:xfrm>
          <a:prstGeom prst="rect">
            <a:avLst/>
          </a:prstGeom>
        </p:spPr>
      </p:pic>
    </p:spTree>
    <p:extLst>
      <p:ext uri="{BB962C8B-B14F-4D97-AF65-F5344CB8AC3E}">
        <p14:creationId xmlns:p14="http://schemas.microsoft.com/office/powerpoint/2010/main" val="22171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ipe(left)">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29400" y="3995678"/>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7170" name="Title 1"/>
          <p:cNvSpPr>
            <a:spLocks noGrp="1"/>
          </p:cNvSpPr>
          <p:nvPr>
            <p:ph type="title"/>
          </p:nvPr>
        </p:nvSpPr>
        <p:spPr/>
        <p:txBody>
          <a:bodyPr>
            <a:normAutofit fontScale="90000"/>
          </a:bodyPr>
          <a:lstStyle/>
          <a:p>
            <a:r>
              <a:rPr lang="en-US" altLang="en-US" sz="5400" dirty="0">
                <a:latin typeface="Bernard MT Condensed" pitchFamily="18" charset="0"/>
              </a:rPr>
              <a:t>The Role of Judges and Justices </a:t>
            </a:r>
          </a:p>
        </p:txBody>
      </p:sp>
      <p:sp>
        <p:nvSpPr>
          <p:cNvPr id="7171" name="Content Placeholder 2"/>
          <p:cNvSpPr>
            <a:spLocks noGrp="1"/>
          </p:cNvSpPr>
          <p:nvPr>
            <p:ph idx="1"/>
          </p:nvPr>
        </p:nvSpPr>
        <p:spPr/>
        <p:txBody>
          <a:bodyPr>
            <a:normAutofit fontScale="92500" lnSpcReduction="10000"/>
          </a:bodyPr>
          <a:lstStyle/>
          <a:p>
            <a:r>
              <a:rPr lang="en-US" altLang="en-US" dirty="0"/>
              <a:t>Judges and Justices interpret and apply the law </a:t>
            </a:r>
          </a:p>
          <a:p>
            <a:r>
              <a:rPr lang="en-US" altLang="en-US" dirty="0"/>
              <a:t>Decisions have to be based </a:t>
            </a:r>
            <a:r>
              <a:rPr lang="en-US" altLang="en-US" b="1" dirty="0"/>
              <a:t>on facts &amp; law</a:t>
            </a:r>
            <a:r>
              <a:rPr lang="en-US" altLang="en-US" dirty="0"/>
              <a:t>.</a:t>
            </a:r>
          </a:p>
          <a:p>
            <a:pPr lvl="1"/>
            <a:r>
              <a:rPr lang="en-US" altLang="en-US" dirty="0"/>
              <a:t>Constitution</a:t>
            </a:r>
          </a:p>
          <a:p>
            <a:pPr lvl="1"/>
            <a:r>
              <a:rPr lang="en-US" altLang="en-US" dirty="0"/>
              <a:t>Statutes</a:t>
            </a:r>
          </a:p>
          <a:p>
            <a:pPr lvl="1"/>
            <a:r>
              <a:rPr lang="en-US" altLang="en-US" dirty="0"/>
              <a:t>Legal reasoning </a:t>
            </a:r>
          </a:p>
          <a:p>
            <a:pPr lvl="1"/>
            <a:r>
              <a:rPr lang="en-US" altLang="en-US" dirty="0"/>
              <a:t>Precedent: prior </a:t>
            </a:r>
            <a:r>
              <a:rPr lang="en-US" altLang="en-US" dirty="0" smtClean="0"/>
              <a:t>cases</a:t>
            </a:r>
          </a:p>
          <a:p>
            <a:pPr lvl="1">
              <a:buNone/>
            </a:pPr>
            <a:r>
              <a:rPr lang="en-US" altLang="en-US" sz="1500" dirty="0" smtClean="0"/>
              <a:t>		               (persuasive authority)</a:t>
            </a:r>
            <a:endParaRPr lang="en-US" altLang="en-US" sz="1500" dirty="0"/>
          </a:p>
          <a:p>
            <a:pPr lvl="1"/>
            <a:r>
              <a:rPr lang="en-US" altLang="en-US" dirty="0"/>
              <a:t>Higher court decisions</a:t>
            </a:r>
          </a:p>
          <a:p>
            <a:pPr lvl="1"/>
            <a:r>
              <a:rPr lang="en-US" altLang="en-US" dirty="0"/>
              <a:t>And more</a:t>
            </a:r>
          </a:p>
          <a:p>
            <a:pPr marL="457200" lvl="1" indent="0">
              <a:buNone/>
            </a:pPr>
            <a:endParaRPr lang="en-US" altLang="en-US" dirty="0"/>
          </a:p>
        </p:txBody>
      </p:sp>
      <p:pic>
        <p:nvPicPr>
          <p:cNvPr id="5" name="Picture 4"/>
          <p:cNvPicPr>
            <a:picLocks noChangeAspect="1"/>
          </p:cNvPicPr>
          <p:nvPr/>
        </p:nvPicPr>
        <p:blipFill>
          <a:blip r:embed="rId3" cstate="print"/>
          <a:stretch>
            <a:fillRect/>
          </a:stretch>
        </p:blipFill>
        <p:spPr>
          <a:xfrm>
            <a:off x="5105400" y="3657600"/>
            <a:ext cx="3859399" cy="2590800"/>
          </a:xfrm>
          <a:prstGeom prst="rect">
            <a:avLst/>
          </a:prstGeom>
        </p:spPr>
      </p:pic>
    </p:spTree>
    <p:extLst>
      <p:ext uri="{BB962C8B-B14F-4D97-AF65-F5344CB8AC3E}">
        <p14:creationId xmlns:p14="http://schemas.microsoft.com/office/powerpoint/2010/main" val="142275520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Two Court Systems </a:t>
            </a:r>
          </a:p>
        </p:txBody>
      </p:sp>
      <p:sp>
        <p:nvSpPr>
          <p:cNvPr id="3" name="Text Placeholder 2"/>
          <p:cNvSpPr>
            <a:spLocks noGrp="1"/>
          </p:cNvSpPr>
          <p:nvPr>
            <p:ph type="body" idx="1"/>
          </p:nvPr>
        </p:nvSpPr>
        <p:spPr/>
        <p:txBody>
          <a:bodyPr>
            <a:normAutofit/>
          </a:bodyPr>
          <a:lstStyle/>
          <a:p>
            <a:r>
              <a:rPr lang="en-US" sz="3600" dirty="0"/>
              <a:t>State and Federal Courts </a:t>
            </a:r>
          </a:p>
        </p:txBody>
      </p:sp>
      <p:sp>
        <p:nvSpPr>
          <p:cNvPr id="4" name="TextBox 3"/>
          <p:cNvSpPr txBox="1"/>
          <p:nvPr/>
        </p:nvSpPr>
        <p:spPr>
          <a:xfrm>
            <a:off x="6629400" y="0"/>
            <a:ext cx="2514600" cy="2862322"/>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2651734166"/>
      </p:ext>
    </p:extLst>
  </p:cSld>
  <p:clrMapOvr>
    <a:masterClrMapping/>
  </p:clrMapOvr>
</p:sld>
</file>

<file path=ppt/theme/theme1.xml><?xml version="1.0" encoding="utf-8"?>
<a:theme xmlns:a="http://schemas.openxmlformats.org/drawingml/2006/main" name="Benchmark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Benchmarks2</Template>
  <TotalTime>7064</TotalTime>
  <Words>847</Words>
  <Application>Microsoft Office PowerPoint</Application>
  <PresentationFormat>On-screen Show (4:3)</PresentationFormat>
  <Paragraphs>410</Paragraphs>
  <Slides>26</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Bernard MT Condensed</vt:lpstr>
      <vt:lpstr>Calibri</vt:lpstr>
      <vt:lpstr>Cambria</vt:lpstr>
      <vt:lpstr>Comic Sans MS</vt:lpstr>
      <vt:lpstr>Copperplate Gothic Bold</vt:lpstr>
      <vt:lpstr>Edwardian Script ITC</vt:lpstr>
      <vt:lpstr>Georgia</vt:lpstr>
      <vt:lpstr>Verdana</vt:lpstr>
      <vt:lpstr>Benchmarks2</vt:lpstr>
      <vt:lpstr>Sorting Out the Courts</vt:lpstr>
      <vt:lpstr>PUZZLED!</vt:lpstr>
      <vt:lpstr>PowerPoint Presentation</vt:lpstr>
      <vt:lpstr>Puzzled </vt:lpstr>
      <vt:lpstr>The Role of the Judicial Branch</vt:lpstr>
      <vt:lpstr>Three Branches of Government </vt:lpstr>
      <vt:lpstr>The Role of the Judicial Branch (courts)</vt:lpstr>
      <vt:lpstr>The Role of Judges and Justices </vt:lpstr>
      <vt:lpstr>Two Court Systems </vt:lpstr>
      <vt:lpstr>Two Court Systems: Federal and State </vt:lpstr>
      <vt:lpstr>Where do courts get their power and jurisdiction*?</vt:lpstr>
      <vt:lpstr>Louisiana Court  Jurisdiction Chart</vt:lpstr>
      <vt:lpstr>Trial and Appellate Courts</vt:lpstr>
      <vt:lpstr>Trial and Appellate</vt:lpstr>
      <vt:lpstr>Trial Courts</vt:lpstr>
      <vt:lpstr>The Role of the Jury </vt:lpstr>
      <vt:lpstr>             Steps of a trial </vt:lpstr>
      <vt:lpstr>Appellate Courtroom </vt:lpstr>
      <vt:lpstr>What is an appeal? </vt:lpstr>
      <vt:lpstr>PowerPoint Presentation</vt:lpstr>
      <vt:lpstr>Sort it out! </vt:lpstr>
      <vt:lpstr>PowerPoint Presentation</vt:lpstr>
      <vt:lpstr>PowerPoint Presentation</vt:lpstr>
      <vt:lpstr>   Louisiana District Courts Judicial Districts </vt:lpstr>
      <vt:lpstr>Louisiana Appellate Courts  Appellate Circuits</vt:lpstr>
      <vt:lpstr>Louisiana Supreme Court Districts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Not in the bill of rights</dc:title>
  <dc:creator>Erin Crowe Watson</dc:creator>
  <cp:lastModifiedBy>Peggy Cotogno</cp:lastModifiedBy>
  <cp:revision>146</cp:revision>
  <cp:lastPrinted>2018-03-20T16:17:21Z</cp:lastPrinted>
  <dcterms:created xsi:type="dcterms:W3CDTF">2014-04-02T19:30:56Z</dcterms:created>
  <dcterms:modified xsi:type="dcterms:W3CDTF">2018-03-20T16:36:32Z</dcterms:modified>
</cp:coreProperties>
</file>