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5" r:id="rId5"/>
    <p:sldId id="261" r:id="rId6"/>
    <p:sldId id="269" r:id="rId7"/>
    <p:sldId id="262" r:id="rId8"/>
    <p:sldId id="263" r:id="rId9"/>
    <p:sldId id="260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B46A9F4-E88B-4DC7-97A2-B29A21B1FAD6}" type="datetimeFigureOut">
              <a:rPr lang="en-US" smtClean="0"/>
              <a:pPr/>
              <a:t>9/25/2011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959CC8E-4868-4C70-9551-D9ED64381D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hyperlink" Target="mailto:Mhaffner3@verizon.net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mhaffner3@verizon.ne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Baskerville Old Face" pitchFamily="18" charset="0"/>
              </a:rPr>
              <a:t>Eat This, Not That – Animals in the Food Chain</a:t>
            </a:r>
            <a:endParaRPr lang="en-US" dirty="0">
              <a:solidFill>
                <a:srgbClr val="FF0000"/>
              </a:solidFill>
              <a:latin typeface="Baskerville Old Face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 flipH="1" flipV="1">
            <a:off x="-914400" y="6019800"/>
            <a:ext cx="76200" cy="228600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>
          <a:xfrm flipH="1" flipV="1">
            <a:off x="9677399" y="5334000"/>
            <a:ext cx="2590798" cy="762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2" name="Picture 2" descr="C:\Users\Len\Desktop\black_horse[1]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685800" y="2819400"/>
            <a:ext cx="3303588" cy="2477691"/>
          </a:xfrm>
          <a:prstGeom prst="rect">
            <a:avLst/>
          </a:prstGeom>
          <a:noFill/>
        </p:spPr>
      </p:pic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8200" y="1447800"/>
            <a:ext cx="4041775" cy="39417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800" b="1" dirty="0" smtClean="0">
                <a:latin typeface="Baskerville Old Face" pitchFamily="18" charset="0"/>
              </a:rPr>
              <a:t>International Equine Conference</a:t>
            </a:r>
          </a:p>
          <a:p>
            <a:pPr>
              <a:buNone/>
            </a:pPr>
            <a:endParaRPr lang="en-US" b="1" dirty="0" smtClean="0">
              <a:latin typeface="Baskerville Old Face" pitchFamily="18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r">
              <a:buNone/>
            </a:pPr>
            <a:endParaRPr lang="en-US" sz="1600" dirty="0" smtClean="0">
              <a:latin typeface="Cambria Math" pitchFamily="18" charset="0"/>
              <a:ea typeface="Cambria Math" pitchFamily="18" charset="0"/>
            </a:endParaRPr>
          </a:p>
          <a:p>
            <a:pPr algn="r">
              <a:buNone/>
            </a:pPr>
            <a:r>
              <a:rPr lang="en-US" sz="1600" b="1" dirty="0" smtClean="0">
                <a:latin typeface="Cambria Math" pitchFamily="18" charset="0"/>
                <a:ea typeface="Cambria Math" pitchFamily="18" charset="0"/>
              </a:rPr>
              <a:t>Marlene E. Haffner, MD, MPH</a:t>
            </a:r>
          </a:p>
          <a:p>
            <a:pPr algn="r">
              <a:buNone/>
            </a:pPr>
            <a:r>
              <a:rPr lang="en-US" sz="1600" b="1" dirty="0" smtClean="0">
                <a:latin typeface="Cambria Math" pitchFamily="18" charset="0"/>
                <a:ea typeface="Cambria Math" pitchFamily="18" charset="0"/>
                <a:hlinkClick r:id="rId4"/>
              </a:rPr>
              <a:t>Mhaffner3@verizon.net</a:t>
            </a:r>
            <a:endParaRPr lang="en-US" sz="1600" b="1" dirty="0" smtClean="0">
              <a:latin typeface="Cambria Math" pitchFamily="18" charset="0"/>
              <a:ea typeface="Cambria Math" pitchFamily="18" charset="0"/>
            </a:endParaRPr>
          </a:p>
          <a:p>
            <a:pPr algn="r">
              <a:buNone/>
            </a:pPr>
            <a:r>
              <a:rPr lang="en-US" sz="1600" b="1" dirty="0" smtClean="0">
                <a:latin typeface="Cambria Math" pitchFamily="18" charset="0"/>
                <a:ea typeface="Cambria Math" pitchFamily="18" charset="0"/>
              </a:rPr>
              <a:t>September 26, 2011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175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r">
              <a:buNone/>
            </a:pPr>
            <a:endParaRPr lang="en-US" sz="1600" b="1" dirty="0" smtClean="0">
              <a:latin typeface="Baskerville Old Face" pitchFamily="18" charset="0"/>
            </a:endParaRPr>
          </a:p>
          <a:p>
            <a:pPr algn="r">
              <a:buNone/>
            </a:pPr>
            <a:endParaRPr lang="en-US" sz="1600" b="1" dirty="0" smtClean="0">
              <a:latin typeface="Baskerville Old Face" pitchFamily="18" charset="0"/>
            </a:endParaRPr>
          </a:p>
          <a:p>
            <a:pPr algn="r">
              <a:buNone/>
            </a:pPr>
            <a:r>
              <a:rPr lang="en-US" sz="1600" b="1" dirty="0" smtClean="0">
                <a:latin typeface="Baskerville Old Face" pitchFamily="18" charset="0"/>
              </a:rPr>
              <a:t>Marlene E. Haffner, MD, MPH</a:t>
            </a:r>
          </a:p>
          <a:p>
            <a:pPr algn="r">
              <a:buNone/>
            </a:pPr>
            <a:r>
              <a:rPr lang="en-US" sz="1600" b="1" dirty="0" smtClean="0">
                <a:latin typeface="Baskerville Old Face" pitchFamily="18" charset="0"/>
                <a:hlinkClick r:id="rId3"/>
              </a:rPr>
              <a:t>mhaffner3@verizon.net</a:t>
            </a:r>
            <a:endParaRPr lang="en-US" sz="1600" b="1" dirty="0" smtClean="0">
              <a:latin typeface="Baskerville Old Face" pitchFamily="18" charset="0"/>
            </a:endParaRPr>
          </a:p>
          <a:p>
            <a:pPr algn="r">
              <a:buNone/>
            </a:pPr>
            <a:r>
              <a:rPr lang="en-US" sz="1600" b="1" dirty="0" smtClean="0">
                <a:latin typeface="Baskerville Old Face" pitchFamily="18" charset="0"/>
              </a:rPr>
              <a:t>301 983-5729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4419600" y="5410200"/>
            <a:ext cx="3962400" cy="85930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3074" name="Picture 2" descr="C:\Users\Len\Desktop\black_horse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05200"/>
            <a:ext cx="2560320" cy="192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So who is responsible for food in the US?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In the beginning – The Department of Agriculture held all food responsibility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FDA originated in the Department of Agriculture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So—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Jurisdiction is not always clear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Federal Meat Inspection Act (FMIA), Poultry Products Inspection Act (PPIA).Egg Products Inspection Act (EPIA), and the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Federal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Food Drug and Cosmetics Acts (FFDCA or FDA)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Food Responsibilities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Fair Packaging and Labeling Act (FPLA) of the Fair Trade Commission (FTC)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Food Advertising regulated by FTC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Department of Agriculture – Food Safety and Applied Nutrition (FSIS)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pPr>
              <a:buNone/>
            </a:pPr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pPr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--determines Meat and Poultry in interstate or foreign commerce, or that substantially affect that commerce are wholesome, not adulterated, and properly marked, labeled and packaged </a:t>
            </a:r>
          </a:p>
          <a:p>
            <a:pPr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--FSIS determines misbranding or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adulteration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FDA Responsibilities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Cambria Math" pitchFamily="18" charset="0"/>
                <a:ea typeface="Cambria Math" pitchFamily="18" charset="0"/>
              </a:rPr>
              <a:t>Primary statutory responsibility for the labeling for foods and food ingredients including fish but not meat</a:t>
            </a:r>
          </a:p>
          <a:p>
            <a:r>
              <a:rPr lang="en-US" sz="2200" dirty="0" smtClean="0">
                <a:latin typeface="Cambria Math" pitchFamily="18" charset="0"/>
                <a:ea typeface="Cambria Math" pitchFamily="18" charset="0"/>
              </a:rPr>
              <a:t>But – Department of Agriculture Food Safety Inspection Service (FSIS) has responsibility for meats and poultry</a:t>
            </a:r>
          </a:p>
          <a:p>
            <a:r>
              <a:rPr lang="en-US" sz="2200" dirty="0" smtClean="0">
                <a:latin typeface="Cambria Math" pitchFamily="18" charset="0"/>
                <a:ea typeface="Cambria Math" pitchFamily="18" charset="0"/>
              </a:rPr>
              <a:t>How is responsibility determined FDA </a:t>
            </a:r>
            <a:r>
              <a:rPr lang="en-US" sz="2200" dirty="0" err="1" smtClean="0">
                <a:latin typeface="Cambria Math" pitchFamily="18" charset="0"/>
                <a:ea typeface="Cambria Math" pitchFamily="18" charset="0"/>
              </a:rPr>
              <a:t>vs</a:t>
            </a:r>
            <a:r>
              <a:rPr lang="en-US" sz="2200" dirty="0" smtClean="0">
                <a:latin typeface="Cambria Math" pitchFamily="18" charset="0"/>
                <a:ea typeface="Cambria Math" pitchFamily="18" charset="0"/>
              </a:rPr>
              <a:t> FSIS–</a:t>
            </a:r>
          </a:p>
          <a:p>
            <a:pPr lvl="1"/>
            <a:r>
              <a:rPr lang="en-US" sz="2200" dirty="0" smtClean="0">
                <a:latin typeface="Cambria Math" pitchFamily="18" charset="0"/>
                <a:ea typeface="Cambria Math" pitchFamily="18" charset="0"/>
              </a:rPr>
              <a:t>Process is called “amenability”</a:t>
            </a:r>
          </a:p>
          <a:p>
            <a:pPr lvl="1"/>
            <a:r>
              <a:rPr lang="en-US" sz="2200" dirty="0" smtClean="0">
                <a:latin typeface="Cambria Math" pitchFamily="18" charset="0"/>
                <a:ea typeface="Cambria Math" pitchFamily="18" charset="0"/>
              </a:rPr>
              <a:t>Based on how the product is formulated, not on the compositions of finished product</a:t>
            </a:r>
          </a:p>
          <a:p>
            <a:r>
              <a:rPr lang="en-US" sz="2200" dirty="0" smtClean="0">
                <a:latin typeface="Cambria Math" pitchFamily="18" charset="0"/>
                <a:ea typeface="Cambria Math" pitchFamily="18" charset="0"/>
              </a:rPr>
              <a:t>But FDA determines the drugs that animals are permitted to </a:t>
            </a:r>
            <a:r>
              <a:rPr lang="en-US" sz="2200" dirty="0" smtClean="0">
                <a:latin typeface="Cambria Math" pitchFamily="18" charset="0"/>
                <a:ea typeface="Cambria Math" pitchFamily="18" charset="0"/>
              </a:rPr>
              <a:t>be administered – through the Center for Veterinary Medicine</a:t>
            </a:r>
          </a:p>
          <a:p>
            <a:r>
              <a:rPr lang="en-US" sz="2200" dirty="0" smtClean="0">
                <a:latin typeface="Cambria Math" pitchFamily="18" charset="0"/>
                <a:ea typeface="Cambria Math" pitchFamily="18" charset="0"/>
              </a:rPr>
              <a:t>Center for Food Safety and Applied </a:t>
            </a:r>
            <a:r>
              <a:rPr lang="en-US" sz="2200" dirty="0" err="1" smtClean="0">
                <a:latin typeface="Cambria Math" pitchFamily="18" charset="0"/>
                <a:ea typeface="Cambria Math" pitchFamily="18" charset="0"/>
              </a:rPr>
              <a:t>Nutrician</a:t>
            </a:r>
            <a:r>
              <a:rPr lang="en-US" sz="2200" dirty="0" smtClean="0">
                <a:latin typeface="Cambria Math" pitchFamily="18" charset="0"/>
                <a:ea typeface="Cambria Math" pitchFamily="18" charset="0"/>
              </a:rPr>
              <a:t> (CFSAN) also involved</a:t>
            </a:r>
            <a:endParaRPr lang="en-US" sz="2200" dirty="0" smtClean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0" dirty="0" smtClean="0">
                <a:latin typeface="Cambria Math" pitchFamily="18" charset="0"/>
                <a:ea typeface="Cambria Math" pitchFamily="18" charset="0"/>
              </a:rPr>
              <a:t>Drug Development for use in Animals</a:t>
            </a:r>
            <a:endParaRPr lang="en-US" b="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Must be produced with Good Manufacturing Practices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Must be shown to be safe and effective for intended use in the species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Use in animals for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slaughter to be used for food is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tightly regulated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Extensive list issued by Canada in 2009 of Veterinary drugs not permitted for use in Equines slaughtered for food.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Avoiding Unsafe Drug Residues in Human Food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Drugs not approved for food-producing animal use, and very high-level drug residues are high priorities for FDA investigation</a:t>
            </a:r>
          </a:p>
          <a:p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Rapid growth in food imports provides additional challenges</a:t>
            </a:r>
          </a:p>
          <a:p>
            <a:pPr lvl="1"/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FDA works together with FSIS and with individual states</a:t>
            </a:r>
          </a:p>
          <a:p>
            <a:pPr lvl="1"/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Organs of animals are periodically biopsied from slaughtered animals</a:t>
            </a:r>
          </a:p>
          <a:p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Unsafe drug residues also checked in imported and domestic aquaculture foods</a:t>
            </a:r>
          </a:p>
          <a:p>
            <a:pPr lvl="1"/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Use of </a:t>
            </a:r>
            <a:r>
              <a:rPr lang="en-US" dirty="0" err="1" smtClean="0">
                <a:latin typeface="Baskerville Old Face" pitchFamily="18" charset="0"/>
              </a:rPr>
              <a:t>Phenylbutazone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No residue permitted; no safe level! No approved use in any animal in the food chain</a:t>
            </a:r>
          </a:p>
          <a:p>
            <a:pPr>
              <a:buNone/>
            </a:pPr>
            <a:r>
              <a:rPr lang="en-US" dirty="0" smtClean="0">
                <a:latin typeface="Cambria Math" pitchFamily="18" charset="0"/>
                <a:ea typeface="Cambria Math" pitchFamily="18" charset="0"/>
              </a:rPr>
              <a:t>(http://www.fda.gov/cvm/CVM_Updates/buteup.htm</a:t>
            </a:r>
          </a:p>
          <a:p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Phenylbutazone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has been shown to cause blood 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dyscrasias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in humans which can lead to death.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Is permitted for use in horses as there is no horse slaughter for human consumption in the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US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While horses not eaten in the US, are eaten in many foreign nations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ffner Associates Logo.gif                                    00D681BFMacintosh HD                   BBA3A940: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5476875"/>
            <a:ext cx="3581400" cy="1381125"/>
          </a:xfrm>
          <a:prstGeom prst="rect">
            <a:avLst/>
          </a:prstGeom>
          <a:noFill/>
        </p:spPr>
      </p:pic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5400675"/>
            <a:ext cx="91440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Baskerville Old Face" pitchFamily="18" charset="0"/>
              </a:rPr>
              <a:t>Buying drugs for animals on-line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Most often purchased for pets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Caution is the watch word</a:t>
            </a:r>
          </a:p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The following cannot be legally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imported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to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the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US:</a:t>
            </a:r>
            <a:endParaRPr lang="en-US" dirty="0" smtClean="0">
              <a:latin typeface="Cambria Math" pitchFamily="18" charset="0"/>
              <a:ea typeface="Cambria Math" pitchFamily="18" charset="0"/>
            </a:endParaRP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Prescription drugs available from a foreign pharmacy that are not approved in the US;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Products with similar,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but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not identical formulations as FDA-approved products;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Products not made under the US quality standards or not labeled according to US requirements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Products not stored under quality conditions as required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136</TotalTime>
  <Words>547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Eat This, Not That – Animals in the Food Chain</vt:lpstr>
      <vt:lpstr>So who is responsible for food in the US?</vt:lpstr>
      <vt:lpstr>Food Responsibilities</vt:lpstr>
      <vt:lpstr>Department of Agriculture – Food Safety and Applied Nutrition (FSIS)</vt:lpstr>
      <vt:lpstr>FDA Responsibilities</vt:lpstr>
      <vt:lpstr>Drug Development for use in Animals</vt:lpstr>
      <vt:lpstr>Avoiding Unsafe Drug Residues in Human Food</vt:lpstr>
      <vt:lpstr>Use of Phenylbutazone</vt:lpstr>
      <vt:lpstr>Buying drugs for animals on-line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Marlene Haffer</dc:creator>
  <cp:lastModifiedBy>Marlene Haffer</cp:lastModifiedBy>
  <cp:revision>22</cp:revision>
  <dcterms:created xsi:type="dcterms:W3CDTF">2011-09-18T16:43:54Z</dcterms:created>
  <dcterms:modified xsi:type="dcterms:W3CDTF">2011-09-25T20:47:46Z</dcterms:modified>
</cp:coreProperties>
</file>