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Lst>
  <p:notesMasterIdLst>
    <p:notesMasterId r:id="rId35"/>
  </p:notesMasterIdLst>
  <p:handoutMasterIdLst>
    <p:handoutMasterId r:id="rId36"/>
  </p:handoutMasterIdLst>
  <p:sldIdLst>
    <p:sldId id="275" r:id="rId2"/>
    <p:sldId id="343" r:id="rId3"/>
    <p:sldId id="365" r:id="rId4"/>
    <p:sldId id="366" r:id="rId5"/>
    <p:sldId id="425" r:id="rId6"/>
    <p:sldId id="333" r:id="rId7"/>
    <p:sldId id="436" r:id="rId8"/>
    <p:sldId id="372" r:id="rId9"/>
    <p:sldId id="338" r:id="rId10"/>
    <p:sldId id="377" r:id="rId11"/>
    <p:sldId id="376" r:id="rId12"/>
    <p:sldId id="378" r:id="rId13"/>
    <p:sldId id="421" r:id="rId14"/>
    <p:sldId id="340" r:id="rId15"/>
    <p:sldId id="388" r:id="rId16"/>
    <p:sldId id="385" r:id="rId17"/>
    <p:sldId id="296" r:id="rId18"/>
    <p:sldId id="346" r:id="rId19"/>
    <p:sldId id="282" r:id="rId20"/>
    <p:sldId id="349" r:id="rId21"/>
    <p:sldId id="465" r:id="rId22"/>
    <p:sldId id="466" r:id="rId23"/>
    <p:sldId id="467" r:id="rId24"/>
    <p:sldId id="480" r:id="rId25"/>
    <p:sldId id="468" r:id="rId26"/>
    <p:sldId id="469" r:id="rId27"/>
    <p:sldId id="470" r:id="rId28"/>
    <p:sldId id="471" r:id="rId29"/>
    <p:sldId id="481" r:id="rId30"/>
    <p:sldId id="482" r:id="rId31"/>
    <p:sldId id="483" r:id="rId32"/>
    <p:sldId id="484" r:id="rId33"/>
    <p:sldId id="32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7FFE7"/>
    <a:srgbClr val="FFFF99"/>
    <a:srgbClr val="FFFFCC"/>
    <a:srgbClr val="FF3300"/>
    <a:srgbClr val="CCCCFF"/>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8769" autoAdjust="0"/>
  </p:normalViewPr>
  <p:slideViewPr>
    <p:cSldViewPr>
      <p:cViewPr varScale="1">
        <p:scale>
          <a:sx n="41" d="100"/>
          <a:sy n="41" d="100"/>
        </p:scale>
        <p:origin x="1200" y="2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60" d="100"/>
        <a:sy n="60" d="100"/>
      </p:scale>
      <p:origin x="0" y="-288"/>
    </p:cViewPr>
  </p:sorterViewPr>
  <p:notesViewPr>
    <p:cSldViewPr>
      <p:cViewPr>
        <p:scale>
          <a:sx n="75" d="100"/>
          <a:sy n="75" d="100"/>
        </p:scale>
        <p:origin x="2904" y="-39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47" tIns="46424" rIns="92847" bIns="46424" numCol="1" anchor="t" anchorCtr="0" compatLnSpc="1">
            <a:prstTxWarp prst="textNoShape">
              <a:avLst/>
            </a:prstTxWarp>
          </a:bodyPr>
          <a:lstStyle>
            <a:lvl1pPr defTabSz="928688">
              <a:defRPr sz="1200">
                <a:cs typeface="+mn-cs"/>
              </a:defRPr>
            </a:lvl1pPr>
          </a:lstStyle>
          <a:p>
            <a:pPr>
              <a:defRPr/>
            </a:pPr>
            <a:endParaRPr lang="en-US" dirty="0"/>
          </a:p>
        </p:txBody>
      </p:sp>
      <p:sp>
        <p:nvSpPr>
          <p:cNvPr id="2150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847" tIns="46424" rIns="92847" bIns="46424" numCol="1" anchor="t" anchorCtr="0" compatLnSpc="1">
            <a:prstTxWarp prst="textNoShape">
              <a:avLst/>
            </a:prstTxWarp>
          </a:bodyPr>
          <a:lstStyle>
            <a:lvl1pPr algn="r" defTabSz="928688">
              <a:defRPr sz="1200">
                <a:cs typeface="+mn-cs"/>
              </a:defRPr>
            </a:lvl1pPr>
          </a:lstStyle>
          <a:p>
            <a:pPr>
              <a:defRPr/>
            </a:pPr>
            <a:endParaRPr lang="en-US" dirty="0"/>
          </a:p>
        </p:txBody>
      </p:sp>
      <p:sp>
        <p:nvSpPr>
          <p:cNvPr id="2150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847" tIns="46424" rIns="92847" bIns="46424" numCol="1" anchor="b" anchorCtr="0" compatLnSpc="1">
            <a:prstTxWarp prst="textNoShape">
              <a:avLst/>
            </a:prstTxWarp>
          </a:bodyPr>
          <a:lstStyle>
            <a:lvl1pPr defTabSz="928688">
              <a:defRPr sz="1200">
                <a:cs typeface="+mn-cs"/>
              </a:defRPr>
            </a:lvl1pPr>
          </a:lstStyle>
          <a:p>
            <a:pPr>
              <a:defRPr/>
            </a:pPr>
            <a:endParaRPr lang="en-US" dirty="0"/>
          </a:p>
        </p:txBody>
      </p:sp>
      <p:sp>
        <p:nvSpPr>
          <p:cNvPr id="2150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847" tIns="46424" rIns="92847" bIns="46424" numCol="1" anchor="b" anchorCtr="0" compatLnSpc="1">
            <a:prstTxWarp prst="textNoShape">
              <a:avLst/>
            </a:prstTxWarp>
          </a:bodyPr>
          <a:lstStyle>
            <a:lvl1pPr algn="r" defTabSz="928688">
              <a:defRPr sz="1200">
                <a:cs typeface="+mn-cs"/>
              </a:defRPr>
            </a:lvl1pPr>
          </a:lstStyle>
          <a:p>
            <a:pPr>
              <a:defRPr/>
            </a:pPr>
            <a:fld id="{BB6BBFBD-D38F-483C-869D-EB935DF384EF}" type="slidenum">
              <a:rPr lang="en-US"/>
              <a:pPr>
                <a:defRPr/>
              </a:pPr>
              <a:t>‹#›</a:t>
            </a:fld>
            <a:endParaRPr lang="en-US" dirty="0"/>
          </a:p>
        </p:txBody>
      </p:sp>
    </p:spTree>
    <p:extLst>
      <p:ext uri="{BB962C8B-B14F-4D97-AF65-F5344CB8AC3E}">
        <p14:creationId xmlns:p14="http://schemas.microsoft.com/office/powerpoint/2010/main" val="125280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47" tIns="46424" rIns="92847" bIns="46424" numCol="1" anchor="t" anchorCtr="0" compatLnSpc="1">
            <a:prstTxWarp prst="textNoShape">
              <a:avLst/>
            </a:prstTxWarp>
          </a:bodyPr>
          <a:lstStyle>
            <a:lvl1pPr defTabSz="928688">
              <a:defRPr sz="1200">
                <a:cs typeface="+mn-cs"/>
              </a:defRPr>
            </a:lvl1pPr>
          </a:lstStyle>
          <a:p>
            <a:pPr>
              <a:defRPr/>
            </a:pPr>
            <a:endParaRPr lang="en-US" dirty="0"/>
          </a:p>
        </p:txBody>
      </p:sp>
      <p:sp>
        <p:nvSpPr>
          <p:cNvPr id="3277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847" tIns="46424" rIns="92847" bIns="46424" numCol="1" anchor="t" anchorCtr="0" compatLnSpc="1">
            <a:prstTxWarp prst="textNoShape">
              <a:avLst/>
            </a:prstTxWarp>
          </a:bodyPr>
          <a:lstStyle>
            <a:lvl1pPr algn="r" defTabSz="928688">
              <a:defRPr sz="1200">
                <a:cs typeface="+mn-cs"/>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2847" tIns="46424" rIns="92847" bIns="464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847" tIns="46424" rIns="92847" bIns="46424" numCol="1" anchor="b" anchorCtr="0" compatLnSpc="1">
            <a:prstTxWarp prst="textNoShape">
              <a:avLst/>
            </a:prstTxWarp>
          </a:bodyPr>
          <a:lstStyle>
            <a:lvl1pPr defTabSz="928688">
              <a:defRPr sz="1200">
                <a:cs typeface="+mn-cs"/>
              </a:defRPr>
            </a:lvl1pPr>
          </a:lstStyle>
          <a:p>
            <a:pPr>
              <a:defRPr/>
            </a:pPr>
            <a:endParaRPr lang="en-US" dirty="0"/>
          </a:p>
        </p:txBody>
      </p:sp>
      <p:sp>
        <p:nvSpPr>
          <p:cNvPr id="3277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847" tIns="46424" rIns="92847" bIns="46424" numCol="1" anchor="b" anchorCtr="0" compatLnSpc="1">
            <a:prstTxWarp prst="textNoShape">
              <a:avLst/>
            </a:prstTxWarp>
          </a:bodyPr>
          <a:lstStyle>
            <a:lvl1pPr algn="r" defTabSz="928688">
              <a:defRPr sz="1200">
                <a:cs typeface="+mn-cs"/>
              </a:defRPr>
            </a:lvl1pPr>
          </a:lstStyle>
          <a:p>
            <a:pPr>
              <a:defRPr/>
            </a:pPr>
            <a:fld id="{32B9BA9F-70BF-482E-85FA-937F8713D4A7}" type="slidenum">
              <a:rPr lang="en-US"/>
              <a:pPr>
                <a:defRPr/>
              </a:pPr>
              <a:t>‹#›</a:t>
            </a:fld>
            <a:endParaRPr lang="en-US" dirty="0"/>
          </a:p>
        </p:txBody>
      </p:sp>
    </p:spTree>
    <p:extLst>
      <p:ext uri="{BB962C8B-B14F-4D97-AF65-F5344CB8AC3E}">
        <p14:creationId xmlns:p14="http://schemas.microsoft.com/office/powerpoint/2010/main" val="4156013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25E0CDD3-1D98-45D9-ADF6-F509A3DC5037}" type="slidenum">
              <a:rPr lang="en-US" smtClean="0">
                <a:cs typeface="Arial" charset="0"/>
              </a:rPr>
              <a:pPr/>
              <a:t>1</a:t>
            </a:fld>
            <a:endParaRPr lang="en-US" dirty="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10</a:t>
            </a:fld>
            <a:endParaRPr lang="en-US" dirty="0"/>
          </a:p>
        </p:txBody>
      </p:sp>
    </p:spTree>
    <p:extLst>
      <p:ext uri="{BB962C8B-B14F-4D97-AF65-F5344CB8AC3E}">
        <p14:creationId xmlns:p14="http://schemas.microsoft.com/office/powerpoint/2010/main" val="777704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C7BBDD0E-8412-4FB6-88C1-738A10D9B8AB}" type="slidenum">
              <a:rPr lang="en-US" smtClean="0">
                <a:cs typeface="Arial" charset="0"/>
              </a:rPr>
              <a:pPr/>
              <a:t>11</a:t>
            </a:fld>
            <a:endParaRPr lang="en-US" dirty="0">
              <a:cs typeface="Arial" charset="0"/>
            </a:endParaRPr>
          </a:p>
        </p:txBody>
      </p:sp>
      <p:sp>
        <p:nvSpPr>
          <p:cNvPr id="124930" name="Rectangle 2"/>
          <p:cNvSpPr>
            <a:spLocks noGrp="1" noRot="1" noChangeAspect="1" noChangeArrowheads="1" noTextEdit="1"/>
          </p:cNvSpPr>
          <p:nvPr>
            <p:ph type="sldImg"/>
          </p:nvPr>
        </p:nvSpPr>
        <p:spPr>
          <a:xfrm>
            <a:off x="1176338" y="700088"/>
            <a:ext cx="4660900" cy="3495675"/>
          </a:xfrm>
          <a:ln/>
        </p:spPr>
      </p:sp>
      <p:sp>
        <p:nvSpPr>
          <p:cNvPr id="124931" name="Rectangle 3"/>
          <p:cNvSpPr>
            <a:spLocks noGrp="1" noChangeArrowheads="1"/>
          </p:cNvSpPr>
          <p:nvPr>
            <p:ph type="body" idx="1"/>
          </p:nvPr>
        </p:nvSpPr>
        <p:spPr>
          <a:xfrm>
            <a:off x="935038" y="4429125"/>
            <a:ext cx="5140325" cy="4195763"/>
          </a:xfrm>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12</a:t>
            </a:fld>
            <a:endParaRPr lang="en-US" dirty="0"/>
          </a:p>
        </p:txBody>
      </p:sp>
    </p:spTree>
    <p:extLst>
      <p:ext uri="{BB962C8B-B14F-4D97-AF65-F5344CB8AC3E}">
        <p14:creationId xmlns:p14="http://schemas.microsoft.com/office/powerpoint/2010/main" val="67718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13</a:t>
            </a:fld>
            <a:endParaRPr lang="en-US" dirty="0"/>
          </a:p>
        </p:txBody>
      </p:sp>
    </p:spTree>
    <p:extLst>
      <p:ext uri="{BB962C8B-B14F-4D97-AF65-F5344CB8AC3E}">
        <p14:creationId xmlns:p14="http://schemas.microsoft.com/office/powerpoint/2010/main" val="106315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14</a:t>
            </a:fld>
            <a:endParaRPr lang="en-US" dirty="0"/>
          </a:p>
        </p:txBody>
      </p:sp>
    </p:spTree>
    <p:extLst>
      <p:ext uri="{BB962C8B-B14F-4D97-AF65-F5344CB8AC3E}">
        <p14:creationId xmlns:p14="http://schemas.microsoft.com/office/powerpoint/2010/main" val="3569400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15</a:t>
            </a:fld>
            <a:endParaRPr lang="en-US" dirty="0"/>
          </a:p>
        </p:txBody>
      </p:sp>
    </p:spTree>
    <p:extLst>
      <p:ext uri="{BB962C8B-B14F-4D97-AF65-F5344CB8AC3E}">
        <p14:creationId xmlns:p14="http://schemas.microsoft.com/office/powerpoint/2010/main" val="807663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16</a:t>
            </a:fld>
            <a:endParaRPr lang="en-US" dirty="0"/>
          </a:p>
        </p:txBody>
      </p:sp>
    </p:spTree>
    <p:extLst>
      <p:ext uri="{BB962C8B-B14F-4D97-AF65-F5344CB8AC3E}">
        <p14:creationId xmlns:p14="http://schemas.microsoft.com/office/powerpoint/2010/main" val="348949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8CA48558-93E5-4745-A0D9-C816DBF5F9E2}" type="slidenum">
              <a:rPr lang="en-US" smtClean="0">
                <a:cs typeface="Arial" charset="0"/>
              </a:rPr>
              <a:pPr/>
              <a:t>17</a:t>
            </a:fld>
            <a:endParaRPr lang="en-US" dirty="0">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z="1600"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18</a:t>
            </a:fld>
            <a:endParaRPr lang="en-US" dirty="0"/>
          </a:p>
        </p:txBody>
      </p:sp>
    </p:spTree>
    <p:extLst>
      <p:ext uri="{BB962C8B-B14F-4D97-AF65-F5344CB8AC3E}">
        <p14:creationId xmlns:p14="http://schemas.microsoft.com/office/powerpoint/2010/main" val="1822450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12537284-BDA7-4516-95C5-4F636CD69F0B}" type="slidenum">
              <a:rPr lang="en-US" smtClean="0">
                <a:cs typeface="Arial" charset="0"/>
              </a:rPr>
              <a:pPr/>
              <a:t>19</a:t>
            </a:fld>
            <a:endParaRPr lang="en-US" dirty="0">
              <a:cs typeface="Arial" charset="0"/>
            </a:endParaRPr>
          </a:p>
        </p:txBody>
      </p:sp>
      <p:sp>
        <p:nvSpPr>
          <p:cNvPr id="46082" name="Rectangle 2"/>
          <p:cNvSpPr>
            <a:spLocks noGrp="1" noRot="1" noChangeAspect="1" noChangeArrowheads="1" noTextEdit="1"/>
          </p:cNvSpPr>
          <p:nvPr>
            <p:ph type="sldImg"/>
          </p:nvPr>
        </p:nvSpPr>
        <p:spPr>
          <a:xfrm>
            <a:off x="1195388" y="693738"/>
            <a:ext cx="4646612" cy="3484562"/>
          </a:xfrm>
          <a:ln/>
        </p:spPr>
      </p:sp>
      <p:sp>
        <p:nvSpPr>
          <p:cNvPr id="46083" name="Rectangle 3"/>
          <p:cNvSpPr>
            <a:spLocks noGrp="1" noChangeArrowheads="1"/>
          </p:cNvSpPr>
          <p:nvPr>
            <p:ph type="body" idx="1"/>
          </p:nvPr>
        </p:nvSpPr>
        <p:spPr>
          <a:xfrm>
            <a:off x="935038" y="4389438"/>
            <a:ext cx="5140325" cy="4181475"/>
          </a:xfrm>
          <a:noFill/>
          <a:ln/>
        </p:spPr>
        <p:txBody>
          <a:bodyPr/>
          <a:lstStyle/>
          <a:p>
            <a:pPr eaLnBrk="1" hangingPunct="1"/>
            <a:endParaRPr lang="en-US" b="1" dirty="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2</a:t>
            </a:fld>
            <a:endParaRPr lang="en-US" dirty="0"/>
          </a:p>
        </p:txBody>
      </p:sp>
    </p:spTree>
    <p:extLst>
      <p:ext uri="{BB962C8B-B14F-4D97-AF65-F5344CB8AC3E}">
        <p14:creationId xmlns:p14="http://schemas.microsoft.com/office/powerpoint/2010/main" val="1705267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20</a:t>
            </a:fld>
            <a:endParaRPr lang="en-US" dirty="0"/>
          </a:p>
        </p:txBody>
      </p:sp>
    </p:spTree>
    <p:extLst>
      <p:ext uri="{BB962C8B-B14F-4D97-AF65-F5344CB8AC3E}">
        <p14:creationId xmlns:p14="http://schemas.microsoft.com/office/powerpoint/2010/main" val="312560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715000" cy="4498975"/>
          </a:xfrm>
        </p:spPr>
        <p:txBody>
          <a:bodyPr/>
          <a:lstStyle/>
          <a:p>
            <a:r>
              <a:rPr lang="en-US" sz="1500" u="sng" baseline="0" dirty="0">
                <a:latin typeface="Arial" panose="020B0604020202020204" pitchFamily="34" charset="0"/>
                <a:cs typeface="Arial" panose="020B0604020202020204" pitchFamily="34" charset="0"/>
              </a:rPr>
              <a:t>Water dependent uses</a:t>
            </a:r>
            <a:r>
              <a:rPr lang="en-US" sz="1500" baseline="0" dirty="0">
                <a:latin typeface="Arial" panose="020B0604020202020204" pitchFamily="34" charset="0"/>
                <a:cs typeface="Arial" panose="020B0604020202020204" pitchFamily="34" charset="0"/>
              </a:rPr>
              <a:t> also must </a:t>
            </a:r>
            <a:r>
              <a:rPr lang="en-US" sz="1500" b="1" baseline="0" dirty="0">
                <a:latin typeface="Arial" panose="020B0604020202020204" pitchFamily="34" charset="0"/>
                <a:cs typeface="Arial" panose="020B0604020202020204" pitchFamily="34" charset="0"/>
              </a:rPr>
              <a:t>not conflict with the Comp Plan</a:t>
            </a:r>
            <a:r>
              <a:rPr lang="en-US" sz="1500" baseline="0" dirty="0">
                <a:latin typeface="Arial" panose="020B0604020202020204" pitchFamily="34" charset="0"/>
                <a:cs typeface="Arial" panose="020B0604020202020204" pitchFamily="34" charset="0"/>
              </a:rPr>
              <a:t>, and any </a:t>
            </a:r>
            <a:r>
              <a:rPr lang="en-US" sz="1500" b="1" baseline="0" dirty="0">
                <a:latin typeface="Arial" panose="020B0604020202020204" pitchFamily="34" charset="0"/>
                <a:cs typeface="Arial" panose="020B0604020202020204" pitchFamily="34" charset="0"/>
              </a:rPr>
              <a:t>non-water dependent components must be outside of the RPA</a:t>
            </a:r>
            <a:r>
              <a:rPr lang="en-US" sz="1500" baseline="0" dirty="0">
                <a:latin typeface="Arial" panose="020B0604020202020204" pitchFamily="34" charset="0"/>
                <a:cs typeface="Arial" panose="020B0604020202020204" pitchFamily="34" charset="0"/>
              </a:rPr>
              <a:t>. Access must be provided with minimum disturbance necessary, preferably with a </a:t>
            </a:r>
            <a:r>
              <a:rPr lang="en-US" sz="1500" b="1" baseline="0" dirty="0">
                <a:latin typeface="Arial" panose="020B0604020202020204" pitchFamily="34" charset="0"/>
                <a:cs typeface="Arial" panose="020B0604020202020204" pitchFamily="34" charset="0"/>
              </a:rPr>
              <a:t>single point of access</a:t>
            </a:r>
            <a:r>
              <a:rPr lang="en-US" sz="1500" baseline="0" dirty="0">
                <a:latin typeface="Arial" panose="020B0604020202020204" pitchFamily="34" charset="0"/>
                <a:cs typeface="Arial" panose="020B0604020202020204" pitchFamily="34" charset="0"/>
              </a:rPr>
              <a:t>. </a:t>
            </a:r>
          </a:p>
          <a:p>
            <a:r>
              <a:rPr lang="en-US" sz="1500" u="sng" baseline="0" dirty="0">
                <a:latin typeface="Arial" panose="020B0604020202020204" pitchFamily="34" charset="0"/>
                <a:cs typeface="Arial" panose="020B0604020202020204" pitchFamily="34" charset="0"/>
              </a:rPr>
              <a:t>Redevelopment</a:t>
            </a:r>
            <a:r>
              <a:rPr lang="en-US" sz="1500" baseline="0" dirty="0">
                <a:latin typeface="Arial" panose="020B0604020202020204" pitchFamily="34" charset="0"/>
                <a:cs typeface="Arial" panose="020B0604020202020204" pitchFamily="34" charset="0"/>
              </a:rPr>
              <a:t> </a:t>
            </a:r>
            <a:r>
              <a:rPr lang="en-US" sz="1500" b="1" baseline="0" dirty="0">
                <a:latin typeface="Arial" panose="020B0604020202020204" pitchFamily="34" charset="0"/>
                <a:cs typeface="Arial" panose="020B0604020202020204" pitchFamily="34" charset="0"/>
              </a:rPr>
              <a:t>no increase </a:t>
            </a:r>
            <a:r>
              <a:rPr lang="en-US" sz="1500" baseline="0" dirty="0">
                <a:latin typeface="Arial" panose="020B0604020202020204" pitchFamily="34" charset="0"/>
                <a:cs typeface="Arial" panose="020B0604020202020204" pitchFamily="34" charset="0"/>
              </a:rPr>
              <a:t>in the amount of the </a:t>
            </a:r>
            <a:r>
              <a:rPr lang="en-US" sz="1500" b="1" baseline="0" dirty="0">
                <a:latin typeface="Arial" panose="020B0604020202020204" pitchFamily="34" charset="0"/>
                <a:cs typeface="Arial" panose="020B0604020202020204" pitchFamily="34" charset="0"/>
              </a:rPr>
              <a:t>impervious cover </a:t>
            </a:r>
            <a:r>
              <a:rPr lang="en-US" sz="1500" baseline="0" dirty="0">
                <a:latin typeface="Arial" panose="020B0604020202020204" pitchFamily="34" charset="0"/>
                <a:cs typeface="Arial" panose="020B0604020202020204" pitchFamily="34" charset="0"/>
              </a:rPr>
              <a:t>and there is </a:t>
            </a:r>
            <a:r>
              <a:rPr lang="en-US" sz="1500" b="1" baseline="0" dirty="0">
                <a:latin typeface="Arial" panose="020B0604020202020204" pitchFamily="34" charset="0"/>
                <a:cs typeface="Arial" panose="020B0604020202020204" pitchFamily="34" charset="0"/>
              </a:rPr>
              <a:t>no further encroachment </a:t>
            </a:r>
            <a:r>
              <a:rPr lang="en-US" sz="1500" baseline="0" dirty="0">
                <a:latin typeface="Arial" panose="020B0604020202020204" pitchFamily="34" charset="0"/>
                <a:cs typeface="Arial" panose="020B0604020202020204" pitchFamily="34" charset="0"/>
              </a:rPr>
              <a:t>within the RPA – redevelopment has to be </a:t>
            </a:r>
            <a:r>
              <a:rPr lang="en-US" sz="1500" b="1" baseline="0" dirty="0">
                <a:latin typeface="Arial" panose="020B0604020202020204" pitchFamily="34" charset="0"/>
                <a:cs typeface="Arial" panose="020B0604020202020204" pitchFamily="34" charset="0"/>
              </a:rPr>
              <a:t>within the original footprint </a:t>
            </a:r>
            <a:r>
              <a:rPr lang="en-US" sz="1500" baseline="0" dirty="0">
                <a:latin typeface="Arial" panose="020B0604020202020204" pitchFamily="34" charset="0"/>
                <a:cs typeface="Arial" panose="020B0604020202020204" pitchFamily="34" charset="0"/>
              </a:rPr>
              <a:t>of the pre-BA structure</a:t>
            </a:r>
          </a:p>
          <a:p>
            <a:r>
              <a:rPr lang="en-US" sz="1500" u="sng" baseline="0" dirty="0">
                <a:latin typeface="Arial" panose="020B0604020202020204" pitchFamily="34" charset="0"/>
                <a:cs typeface="Arial" panose="020B0604020202020204" pitchFamily="34" charset="0"/>
              </a:rPr>
              <a:t>Roads/drives</a:t>
            </a:r>
            <a:r>
              <a:rPr lang="en-US" sz="1500" baseline="0" dirty="0">
                <a:latin typeface="Arial" panose="020B0604020202020204" pitchFamily="34" charset="0"/>
                <a:cs typeface="Arial" panose="020B0604020202020204" pitchFamily="34" charset="0"/>
              </a:rPr>
              <a:t> </a:t>
            </a:r>
            <a:r>
              <a:rPr lang="en-US" sz="1500" b="1" baseline="0" dirty="0">
                <a:latin typeface="Arial" panose="020B0604020202020204" pitchFamily="34" charset="0"/>
                <a:cs typeface="Arial" panose="020B0604020202020204" pitchFamily="34" charset="0"/>
              </a:rPr>
              <a:t>no reasonable alternative, alignment and design is optimized, RPA encroachment is minimized</a:t>
            </a:r>
          </a:p>
          <a:p>
            <a:r>
              <a:rPr lang="en-US" sz="1500" b="0" u="sng" baseline="0" dirty="0">
                <a:latin typeface="Arial" panose="020B0604020202020204" pitchFamily="34" charset="0"/>
                <a:cs typeface="Arial" panose="020B0604020202020204" pitchFamily="34" charset="0"/>
              </a:rPr>
              <a:t>SWM/Flood control</a:t>
            </a:r>
            <a:r>
              <a:rPr lang="en-US" sz="1500" b="0" baseline="0" dirty="0">
                <a:latin typeface="Arial" panose="020B0604020202020204" pitchFamily="34" charset="0"/>
                <a:cs typeface="Arial" panose="020B0604020202020204" pitchFamily="34" charset="0"/>
              </a:rPr>
              <a:t> – </a:t>
            </a:r>
            <a:r>
              <a:rPr lang="en-US" sz="1500" b="1" baseline="0" dirty="0">
                <a:latin typeface="Arial" panose="020B0604020202020204" pitchFamily="34" charset="0"/>
                <a:cs typeface="Arial" panose="020B0604020202020204" pitchFamily="34" charset="0"/>
              </a:rPr>
              <a:t>regional</a:t>
            </a:r>
            <a:r>
              <a:rPr lang="en-US" sz="1500" b="0" baseline="0" dirty="0">
                <a:latin typeface="Arial" panose="020B0604020202020204" pitchFamily="34" charset="0"/>
                <a:cs typeface="Arial" panose="020B0604020202020204" pitchFamily="34" charset="0"/>
              </a:rPr>
              <a:t> facilities, not single parcel </a:t>
            </a:r>
          </a:p>
          <a:p>
            <a:r>
              <a:rPr lang="en-US" sz="1500" dirty="0">
                <a:latin typeface="Arial" panose="020B0604020202020204" pitchFamily="34" charset="0"/>
                <a:cs typeface="Arial" panose="020B0604020202020204" pitchFamily="34" charset="0"/>
              </a:rPr>
              <a:t>Uses and activities within the RPA must comply with the GPC and require certain conditions for development, such as compliance with E&amp;S and stormwater requirements. In addition, any LD within the RPA requires submission of a WQIA, with mitigation.</a:t>
            </a:r>
            <a:endParaRPr lang="en-US" sz="1500" b="0" baseline="0" dirty="0">
              <a:latin typeface="Arial" panose="020B0604020202020204" pitchFamily="34" charset="0"/>
              <a:cs typeface="Arial" panose="020B0604020202020204" pitchFamily="34" charset="0"/>
            </a:endParaRPr>
          </a:p>
          <a:p>
            <a:endParaRPr lang="en-US" sz="1600" baseline="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21</a:t>
            </a:fld>
            <a:endParaRPr lang="en-US" dirty="0"/>
          </a:p>
        </p:txBody>
      </p:sp>
    </p:spTree>
    <p:extLst>
      <p:ext uri="{BB962C8B-B14F-4D97-AF65-F5344CB8AC3E}">
        <p14:creationId xmlns:p14="http://schemas.microsoft.com/office/powerpoint/2010/main" val="3175509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Arial" panose="020B0604020202020204" pitchFamily="34" charset="0"/>
                <a:cs typeface="Arial" panose="020B0604020202020204" pitchFamily="34" charset="0"/>
              </a:rPr>
              <a:t>Exempt, with conditions, and require local government approval. Water </a:t>
            </a:r>
            <a:r>
              <a:rPr lang="en-US" sz="1800" dirty="0">
                <a:latin typeface="Arial" panose="020B0604020202020204" pitchFamily="34" charset="0"/>
                <a:cs typeface="Arial" panose="020B0604020202020204" pitchFamily="34" charset="0"/>
              </a:rPr>
              <a:t>wells, boardwalks trails pathways, hist pres and archaeological projects require E&amp;S. Public utilities, railroads, public roads, must minimize RPA impact and comply with E&amp;S and stormwater</a:t>
            </a:r>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22</a:t>
            </a:fld>
            <a:endParaRPr lang="en-US" dirty="0"/>
          </a:p>
        </p:txBody>
      </p:sp>
    </p:spTree>
    <p:extLst>
      <p:ext uri="{BB962C8B-B14F-4D97-AF65-F5344CB8AC3E}">
        <p14:creationId xmlns:p14="http://schemas.microsoft.com/office/powerpoint/2010/main" val="3992335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8" y="4416425"/>
            <a:ext cx="5140325" cy="4575175"/>
          </a:xfrm>
        </p:spPr>
        <p:txBody>
          <a:bodyPr/>
          <a:lstStyle/>
          <a:p>
            <a:pPr eaLnBrk="1" hangingPunct="1">
              <a:spcBef>
                <a:spcPts val="600"/>
              </a:spcBef>
              <a:buClr>
                <a:schemeClr val="tx1">
                  <a:lumMod val="50000"/>
                  <a:lumOff val="50000"/>
                </a:schemeClr>
              </a:buClr>
            </a:pPr>
            <a:r>
              <a:rPr lang="en-US" sz="1800" b="1" dirty="0">
                <a:latin typeface="Arial" panose="020B0604020202020204" pitchFamily="34" charset="0"/>
                <a:cs typeface="Arial" panose="020B0604020202020204" pitchFamily="34" charset="0"/>
              </a:rPr>
              <a:t>Permitted modifications </a:t>
            </a:r>
            <a:r>
              <a:rPr lang="en-US" sz="1800" dirty="0">
                <a:latin typeface="Arial" panose="020B0604020202020204" pitchFamily="34" charset="0"/>
                <a:cs typeface="Arial" panose="020B0604020202020204" pitchFamily="34" charset="0"/>
              </a:rPr>
              <a:t>require administrative approval</a:t>
            </a:r>
            <a:endParaRPr lang="en-US" altLang="en-US" sz="1800" dirty="0">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ts val="600"/>
              </a:spcBef>
              <a:spcAft>
                <a:spcPct val="0"/>
              </a:spcAft>
              <a:buClr>
                <a:schemeClr val="tx1">
                  <a:lumMod val="50000"/>
                  <a:lumOff val="50000"/>
                </a:schemeClr>
              </a:buClr>
              <a:buSzTx/>
              <a:tabLst/>
              <a:defRPr/>
            </a:pPr>
            <a:r>
              <a:rPr lang="en-US" sz="1800" baseline="0" dirty="0">
                <a:latin typeface="Arial" panose="020B0604020202020204" pitchFamily="34" charset="0"/>
                <a:cs typeface="Arial" panose="020B0604020202020204" pitchFamily="34" charset="0"/>
              </a:rPr>
              <a:t>The </a:t>
            </a:r>
            <a:r>
              <a:rPr lang="en-US" sz="1800" b="1" baseline="0" dirty="0">
                <a:latin typeface="Arial" panose="020B0604020202020204" pitchFamily="34" charset="0"/>
                <a:cs typeface="Arial" panose="020B0604020202020204" pitchFamily="34" charset="0"/>
              </a:rPr>
              <a:t>Buffer Manual provides guidance </a:t>
            </a:r>
            <a:r>
              <a:rPr lang="en-US" sz="1800" baseline="0" dirty="0">
                <a:latin typeface="Arial" panose="020B0604020202020204" pitchFamily="34" charset="0"/>
                <a:cs typeface="Arial" panose="020B0604020202020204" pitchFamily="34" charset="0"/>
              </a:rPr>
              <a:t>for design of and mitigation for access paths and other buffer encroachments and modifications</a:t>
            </a:r>
            <a:endParaRPr lang="en-US" sz="1800" dirty="0">
              <a:latin typeface="Arial" panose="020B0604020202020204" pitchFamily="34" charset="0"/>
              <a:cs typeface="Arial" panose="020B0604020202020204" pitchFamily="34" charset="0"/>
            </a:endParaRPr>
          </a:p>
          <a:p>
            <a:pPr marL="171450" indent="-171450" eaLnBrk="1" hangingPunct="1">
              <a:spcBef>
                <a:spcPts val="600"/>
              </a:spcBef>
              <a:buClr>
                <a:schemeClr val="tx1">
                  <a:lumMod val="50000"/>
                  <a:lumOff val="50000"/>
                </a:schemeClr>
              </a:buClr>
              <a:buFont typeface="Arial" panose="020B0604020202020204" pitchFamily="34" charset="0"/>
              <a:buChar char="•"/>
            </a:pPr>
            <a:endParaRPr lang="en-US" altLang="en-US" sz="1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23</a:t>
            </a:fld>
            <a:endParaRPr lang="en-US" dirty="0"/>
          </a:p>
        </p:txBody>
      </p:sp>
    </p:spTree>
    <p:extLst>
      <p:ext uri="{BB962C8B-B14F-4D97-AF65-F5344CB8AC3E}">
        <p14:creationId xmlns:p14="http://schemas.microsoft.com/office/powerpoint/2010/main" val="467634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10FC2774-D3BF-4F46-89F9-0CA4AF111333}" type="slidenum">
              <a:rPr lang="en-US" smtClean="0">
                <a:cs typeface="Arial" charset="0"/>
              </a:rPr>
              <a:pPr/>
              <a:t>24</a:t>
            </a:fld>
            <a:endParaRPr lang="en-US" dirty="0">
              <a:cs typeface="Arial" charset="0"/>
            </a:endParaRPr>
          </a:p>
        </p:txBody>
      </p:sp>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xfrm>
            <a:off x="762000" y="4416425"/>
            <a:ext cx="5562600" cy="4181475"/>
          </a:xfrm>
          <a:solidFill>
            <a:srgbClr val="FFFFFF"/>
          </a:solidFill>
          <a:ln/>
        </p:spPr>
        <p:txBody>
          <a:bodyPr lIns="92857" tIns="46429" rIns="92857" bIns="46429"/>
          <a:lstStyle/>
          <a:p>
            <a:pPr eaLnBrk="1" hangingPunct="1">
              <a:spcBef>
                <a:spcPts val="0"/>
              </a:spcBef>
            </a:pPr>
            <a:r>
              <a:rPr lang="en-US" sz="1400" dirty="0">
                <a:latin typeface="Arial" panose="020B0604020202020204" pitchFamily="34" charset="0"/>
                <a:cs typeface="Arial" panose="020B0604020202020204" pitchFamily="34" charset="0"/>
              </a:rPr>
              <a:t>In order to protect sensitive environmental </a:t>
            </a:r>
            <a:r>
              <a:rPr lang="en-US" sz="1400" baseline="0" dirty="0">
                <a:latin typeface="Arial" panose="020B0604020202020204" pitchFamily="34" charset="0"/>
                <a:cs typeface="Arial" panose="020B0604020202020204" pitchFamily="34" charset="0"/>
              </a:rPr>
              <a:t>features and preserve functionality of the buffer, the Regulation strictly controls what types of land uses and development can occur within the RPA.</a:t>
            </a:r>
          </a:p>
          <a:p>
            <a:pPr eaLnBrk="1" hangingPunct="1">
              <a:spcBef>
                <a:spcPts val="0"/>
              </a:spcBef>
            </a:pPr>
            <a:endParaRPr lang="en-US" sz="1400" baseline="0" dirty="0">
              <a:latin typeface="Arial" panose="020B0604020202020204" pitchFamily="34" charset="0"/>
              <a:cs typeface="Arial" panose="020B0604020202020204" pitchFamily="34" charset="0"/>
            </a:endParaRPr>
          </a:p>
          <a:p>
            <a:pPr eaLnBrk="1" hangingPunct="1">
              <a:spcBef>
                <a:spcPts val="0"/>
              </a:spcBef>
            </a:pPr>
            <a:endParaRPr lang="en-US" sz="1400" dirty="0">
              <a:latin typeface="Arial" panose="020B0604020202020204" pitchFamily="34" charset="0"/>
              <a:cs typeface="Arial" panose="020B0604020202020204" pitchFamily="34" charset="0"/>
            </a:endParaRPr>
          </a:p>
          <a:p>
            <a:pPr eaLnBrk="1" hangingPunct="1">
              <a:spcBef>
                <a:spcPts val="0"/>
              </a:spcBef>
            </a:pPr>
            <a:r>
              <a:rPr lang="en-US" sz="1400" baseline="0" dirty="0">
                <a:latin typeface="Arial" panose="020B0604020202020204" pitchFamily="34" charset="0"/>
                <a:cs typeface="Arial" panose="020B0604020202020204" pitchFamily="34" charset="0"/>
              </a:rPr>
              <a:t>All development permitted in the RPA is conditioned, and approval is required, either administrative</a:t>
            </a:r>
            <a:r>
              <a:rPr lang="en-US" sz="1400" dirty="0">
                <a:latin typeface="Arial" panose="020B0604020202020204" pitchFamily="34" charset="0"/>
                <a:cs typeface="Arial" panose="020B0604020202020204" pitchFamily="34" charset="0"/>
              </a:rPr>
              <a:t> by locality staff, or formal, by a duly appointed board or commission</a:t>
            </a:r>
            <a:r>
              <a:rPr lang="en-US" sz="1400" baseline="0" dirty="0">
                <a:latin typeface="Arial" panose="020B0604020202020204" pitchFamily="34" charset="0"/>
                <a:cs typeface="Arial" panose="020B0604020202020204" pitchFamily="34" charset="0"/>
              </a:rPr>
              <a:t>.</a:t>
            </a:r>
          </a:p>
          <a:p>
            <a:pPr eaLnBrk="1" hangingPunct="1"/>
            <a:endParaRPr lang="en-US" sz="1600" baseline="0" dirty="0">
              <a:latin typeface="Arial" charset="0"/>
            </a:endParaRPr>
          </a:p>
        </p:txBody>
      </p:sp>
    </p:spTree>
    <p:extLst>
      <p:ext uri="{BB962C8B-B14F-4D97-AF65-F5344CB8AC3E}">
        <p14:creationId xmlns:p14="http://schemas.microsoft.com/office/powerpoint/2010/main" val="1940317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497BEC5-EBED-411C-997A-DC20DD0A97A1}" type="slidenum">
              <a:rPr lang="en-US" altLang="en-US" smtClean="0"/>
              <a:pPr eaLnBrk="1" hangingPunct="1">
                <a:spcBef>
                  <a:spcPct val="0"/>
                </a:spcBef>
              </a:pPr>
              <a:t>25</a:t>
            </a:fld>
            <a:endParaRPr lang="en-US" alt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5800" y="4343400"/>
            <a:ext cx="56388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1200"/>
              </a:spcAft>
            </a:pPr>
            <a:r>
              <a:rPr lang="en-US" altLang="en-US" sz="1800" dirty="0">
                <a:latin typeface="Arial" panose="020B0604020202020204" pitchFamily="34" charset="0"/>
                <a:cs typeface="Arial" panose="020B0604020202020204" pitchFamily="34" charset="0"/>
              </a:rPr>
              <a:t>Regulatory relief from the RPA development criteria is available under certain</a:t>
            </a:r>
            <a:r>
              <a:rPr lang="en-US" altLang="en-US" sz="1800" baseline="0" dirty="0">
                <a:latin typeface="Arial" panose="020B0604020202020204" pitchFamily="34" charset="0"/>
                <a:cs typeface="Arial" panose="020B0604020202020204" pitchFamily="34" charset="0"/>
              </a:rPr>
              <a:t> conditions and </a:t>
            </a:r>
            <a:r>
              <a:rPr lang="en-US" altLang="en-US" sz="1800" dirty="0">
                <a:latin typeface="Arial" panose="020B0604020202020204" pitchFamily="34" charset="0"/>
                <a:cs typeface="Arial" panose="020B0604020202020204" pitchFamily="34" charset="0"/>
              </a:rPr>
              <a:t>may be approved either </a:t>
            </a:r>
            <a:r>
              <a:rPr lang="en-US" altLang="en-US" sz="1800" b="1" dirty="0">
                <a:latin typeface="Arial" panose="020B0604020202020204" pitchFamily="34" charset="0"/>
                <a:cs typeface="Arial" panose="020B0604020202020204" pitchFamily="34" charset="0"/>
              </a:rPr>
              <a:t>administratively</a:t>
            </a:r>
            <a:r>
              <a:rPr lang="en-US" altLang="en-US" sz="1800" dirty="0">
                <a:latin typeface="Arial" panose="020B0604020202020204" pitchFamily="34" charset="0"/>
                <a:cs typeface="Arial" panose="020B0604020202020204" pitchFamily="34" charset="0"/>
              </a:rPr>
              <a:t> for the scenarios listed on this slide, or a </a:t>
            </a:r>
            <a:r>
              <a:rPr lang="en-US" altLang="en-US" sz="1800" b="1" dirty="0">
                <a:latin typeface="Arial" panose="020B0604020202020204" pitchFamily="34" charset="0"/>
                <a:cs typeface="Arial" panose="020B0604020202020204" pitchFamily="34" charset="0"/>
              </a:rPr>
              <a:t>formal exception</a:t>
            </a:r>
            <a:r>
              <a:rPr lang="en-US" altLang="en-US" sz="1800" dirty="0">
                <a:latin typeface="Arial" panose="020B0604020202020204" pitchFamily="34" charset="0"/>
                <a:cs typeface="Arial" panose="020B0604020202020204" pitchFamily="34" charset="0"/>
              </a:rPr>
              <a:t> process.</a:t>
            </a:r>
          </a:p>
          <a:p>
            <a:pPr marL="0" lvl="1" eaLnBrk="1" hangingPunct="1">
              <a:spcBef>
                <a:spcPts val="0"/>
              </a:spcBef>
              <a:spcAft>
                <a:spcPts val="1200"/>
              </a:spcAft>
            </a:pPr>
            <a:r>
              <a:rPr lang="en-US" altLang="en-US" sz="1800" dirty="0">
                <a:latin typeface="Arial" panose="020B0604020202020204" pitchFamily="34" charset="0"/>
                <a:cs typeface="Arial" panose="020B0604020202020204" pitchFamily="34" charset="0"/>
              </a:rPr>
              <a:t>All proposed land disturbance within the RPA must still meet the GPC, received approval from the local govt, requires submission of a WQIA, vegetative mitigation for the proposed disturbance per the Buffer Manual, and appropriate conditions for approval.</a:t>
            </a:r>
          </a:p>
          <a:p>
            <a:pPr marL="0" lvl="1" eaLnBrk="1" hangingPunct="1"/>
            <a:endParaRPr lang="en-US" altLang="en-US" sz="1600" dirty="0"/>
          </a:p>
        </p:txBody>
      </p:sp>
    </p:spTree>
    <p:extLst>
      <p:ext uri="{BB962C8B-B14F-4D97-AF65-F5344CB8AC3E}">
        <p14:creationId xmlns:p14="http://schemas.microsoft.com/office/powerpoint/2010/main" val="2047326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497BEC5-EBED-411C-997A-DC20DD0A97A1}" type="slidenum">
              <a:rPr lang="en-US" altLang="en-US" smtClean="0"/>
              <a:pPr eaLnBrk="1" hangingPunct="1">
                <a:spcBef>
                  <a:spcPct val="0"/>
                </a:spcBef>
              </a:pPr>
              <a:t>26</a:t>
            </a:fld>
            <a:endParaRPr lang="en-US" alt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5800" y="4343400"/>
            <a:ext cx="56388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endParaRPr lang="en-US" altLang="en-US" sz="1600" dirty="0"/>
          </a:p>
        </p:txBody>
      </p:sp>
    </p:spTree>
    <p:extLst>
      <p:ext uri="{BB962C8B-B14F-4D97-AF65-F5344CB8AC3E}">
        <p14:creationId xmlns:p14="http://schemas.microsoft.com/office/powerpoint/2010/main" val="2149947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6425"/>
            <a:ext cx="5791200" cy="4346575"/>
          </a:xfrm>
        </p:spPr>
        <p:txBody>
          <a:bodyPr/>
          <a:lstStyle/>
          <a:p>
            <a:pPr>
              <a:spcBef>
                <a:spcPts val="0"/>
              </a:spcBef>
              <a:spcAft>
                <a:spcPts val="600"/>
              </a:spcAft>
            </a:pPr>
            <a:r>
              <a:rPr lang="en-US" sz="1800" baseline="0" dirty="0">
                <a:latin typeface="Arial" panose="020B0604020202020204" pitchFamily="34" charset="0"/>
                <a:cs typeface="Arial" panose="020B0604020202020204" pitchFamily="34" charset="0"/>
              </a:rPr>
              <a:t>When reviewing an application, City staff and the Bay Board should</a:t>
            </a:r>
            <a:r>
              <a:rPr lang="en-US" sz="1800" dirty="0">
                <a:latin typeface="Arial" panose="020B0604020202020204" pitchFamily="34" charset="0"/>
                <a:cs typeface="Arial" panose="020B0604020202020204" pitchFamily="34" charset="0"/>
              </a:rPr>
              <a:t> consider: </a:t>
            </a:r>
          </a:p>
          <a:p>
            <a:pPr marL="285750" indent="-285750">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Alternatives for location, sizing, and orientation of the proposed development</a:t>
            </a:r>
          </a:p>
          <a:p>
            <a:pPr marL="285750" indent="-285750">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Water quality impacts and adequacy of the proposed mitigation</a:t>
            </a:r>
          </a:p>
          <a:p>
            <a:pPr marL="285750" indent="-285750">
              <a:spcBef>
                <a:spcPts val="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Suitability of the parcel for the desired project, given limitations imposed by the Bay Act</a:t>
            </a:r>
          </a:p>
          <a:p>
            <a:endParaRPr lang="en-US" sz="1400"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27</a:t>
            </a:fld>
            <a:endParaRPr lang="en-US" dirty="0"/>
          </a:p>
        </p:txBody>
      </p:sp>
    </p:spTree>
    <p:extLst>
      <p:ext uri="{BB962C8B-B14F-4D97-AF65-F5344CB8AC3E}">
        <p14:creationId xmlns:p14="http://schemas.microsoft.com/office/powerpoint/2010/main" val="1037382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7A176BD-6F9D-4D42-B270-594B94567D43}" type="slidenum">
              <a:rPr lang="en-US" altLang="en-US" smtClean="0"/>
              <a:pPr eaLnBrk="1" hangingPunct="1">
                <a:spcBef>
                  <a:spcPct val="0"/>
                </a:spcBef>
              </a:pPr>
              <a:t>28</a:t>
            </a:fld>
            <a:endParaRPr lang="en-US" alt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5800" y="4412456"/>
            <a:ext cx="5638799"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dirty="0">
                <a:latin typeface="Arial" panose="020B0604020202020204" pitchFamily="34" charset="0"/>
                <a:cs typeface="Arial" panose="020B0604020202020204" pitchFamily="34" charset="0"/>
              </a:rPr>
              <a:t>This diagram illustrates a typical RPA cross-section, and</a:t>
            </a:r>
            <a:r>
              <a:rPr lang="en-US" altLang="en-US" sz="1800" baseline="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identifies areas of jurisdictional overlap between Bay Boards and Wetland Boards.</a:t>
            </a:r>
            <a:r>
              <a:rPr lang="en-US" altLang="en-US" sz="1800" baseline="0" dirty="0">
                <a:latin typeface="Arial" panose="020B0604020202020204" pitchFamily="34" charset="0"/>
                <a:cs typeface="Arial" panose="020B0604020202020204" pitchFamily="34" charset="0"/>
              </a:rPr>
              <a:t> Any land disturbance in the RPA requires submission</a:t>
            </a:r>
            <a:r>
              <a:rPr lang="en-US" altLang="en-US" sz="1800" dirty="0">
                <a:latin typeface="Arial" panose="020B0604020202020204" pitchFamily="34" charset="0"/>
                <a:cs typeface="Arial" panose="020B0604020202020204" pitchFamily="34" charset="0"/>
              </a:rPr>
              <a:t> of a WQIA, mitigation, and approval by local govt.</a:t>
            </a:r>
          </a:p>
          <a:p>
            <a:pPr eaLnBrk="1" hangingPunct="1"/>
            <a:endParaRPr lang="en-US" altLang="en-US" sz="1800" baseline="0" dirty="0">
              <a:latin typeface="Arial" panose="020B0604020202020204" pitchFamily="34" charset="0"/>
              <a:cs typeface="Arial" panose="020B0604020202020204" pitchFamily="34" charset="0"/>
            </a:endParaRPr>
          </a:p>
          <a:p>
            <a:pPr eaLnBrk="1" hangingPunct="1"/>
            <a:r>
              <a:rPr lang="en-US" altLang="en-US" sz="1800" baseline="0" dirty="0">
                <a:latin typeface="Arial" panose="020B0604020202020204" pitchFamily="34" charset="0"/>
                <a:cs typeface="Arial" panose="020B0604020202020204" pitchFamily="34" charset="0"/>
              </a:rPr>
              <a:t>Please note that APPROVAL OF A VWP PERMIT OR WETLANDS BOARD PERMIT DOES NOT EXEMPT OR DISMISS A PROJECT FROM COMPLIANCE WITH BAY ACT REQUIREMENTS</a:t>
            </a:r>
            <a:r>
              <a:rPr lang="en-US" altLang="en-US"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31130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C26CB939-3DF4-4348-85E9-9DB9C8E58FD7}" type="slidenum">
              <a:rPr lang="en-US" smtClean="0">
                <a:cs typeface="Arial" charset="0"/>
              </a:rPr>
              <a:pPr/>
              <a:t>33</a:t>
            </a:fld>
            <a:endParaRPr lang="en-US" dirty="0">
              <a:cs typeface="Arial" charset="0"/>
            </a:endParaRPr>
          </a:p>
        </p:txBody>
      </p:sp>
      <p:sp>
        <p:nvSpPr>
          <p:cNvPr id="176130" name="Rectangle 1026"/>
          <p:cNvSpPr>
            <a:spLocks noGrp="1" noRot="1" noChangeAspect="1" noChangeArrowheads="1" noTextEdit="1"/>
          </p:cNvSpPr>
          <p:nvPr>
            <p:ph type="sldImg"/>
          </p:nvPr>
        </p:nvSpPr>
        <p:spPr>
          <a:solidFill>
            <a:srgbClr val="FFFFFF"/>
          </a:solidFill>
          <a:ln/>
        </p:spPr>
      </p:sp>
      <p:sp>
        <p:nvSpPr>
          <p:cNvPr id="176131" name="Rectangle 1027"/>
          <p:cNvSpPr>
            <a:spLocks noGrp="1" noChangeArrowheads="1"/>
          </p:cNvSpPr>
          <p:nvPr>
            <p:ph type="body" idx="1"/>
          </p:nvPr>
        </p:nvSpPr>
        <p:spPr>
          <a:xfrm>
            <a:off x="935038" y="4389438"/>
            <a:ext cx="5140325" cy="4181475"/>
          </a:xfrm>
          <a:solidFill>
            <a:srgbClr val="FFFFFF"/>
          </a:solidFill>
          <a:ln/>
        </p:spPr>
        <p:txBody>
          <a:bodyPr lIns="92857" tIns="46429" rIns="92857" bIns="46429"/>
          <a:lstStyle/>
          <a:p>
            <a:pPr eaLnBrk="1" hangingPunct="1"/>
            <a:endParaRPr lang="en-US" sz="1600" dirty="0">
              <a:latin typeface="Arial" charset="0"/>
            </a:endParaRPr>
          </a:p>
          <a:p>
            <a:pPr eaLnBrk="1" hangingPunct="1"/>
            <a:endParaRPr lang="en-US" sz="1600"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3</a:t>
            </a:fld>
            <a:endParaRPr lang="en-US" dirty="0"/>
          </a:p>
        </p:txBody>
      </p:sp>
    </p:spTree>
    <p:extLst>
      <p:ext uri="{BB962C8B-B14F-4D97-AF65-F5344CB8AC3E}">
        <p14:creationId xmlns:p14="http://schemas.microsoft.com/office/powerpoint/2010/main" val="373860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44994E1B-4172-4216-93FC-6D643F928418}" type="slidenum">
              <a:rPr lang="en-US" smtClean="0">
                <a:cs typeface="Arial" charset="0"/>
              </a:rPr>
              <a:pPr/>
              <a:t>4</a:t>
            </a:fld>
            <a:endParaRPr lang="en-US" dirty="0">
              <a:cs typeface="Arial" charset="0"/>
            </a:endParaRPr>
          </a:p>
        </p:txBody>
      </p:sp>
      <p:sp>
        <p:nvSpPr>
          <p:cNvPr id="35842" name="Rectangle 2"/>
          <p:cNvSpPr>
            <a:spLocks noGrp="1" noRot="1" noChangeAspect="1" noChangeArrowheads="1" noTextEdit="1"/>
          </p:cNvSpPr>
          <p:nvPr>
            <p:ph type="sldImg"/>
          </p:nvPr>
        </p:nvSpPr>
        <p:spPr>
          <a:xfrm>
            <a:off x="1181100" y="696913"/>
            <a:ext cx="4649788" cy="3487737"/>
          </a:xfrm>
          <a:ln/>
        </p:spPr>
      </p:sp>
      <p:sp>
        <p:nvSpPr>
          <p:cNvPr id="35843" name="Rectangle 3"/>
          <p:cNvSpPr>
            <a:spLocks noGrp="1" noChangeArrowheads="1"/>
          </p:cNvSpPr>
          <p:nvPr>
            <p:ph type="body" idx="1"/>
          </p:nvPr>
        </p:nvSpPr>
        <p:spPr>
          <a:xfrm>
            <a:off x="935038" y="4233863"/>
            <a:ext cx="5140325" cy="4183062"/>
          </a:xfrm>
          <a:noFill/>
          <a:ln/>
        </p:spPr>
        <p:txBody>
          <a:bodyPr lIns="93333" tIns="46666" rIns="93333" bIns="46666"/>
          <a:lstStyle/>
          <a:p>
            <a:pPr eaLnBrk="1" hangingPunct="1"/>
            <a:endParaRPr lang="en-US"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5</a:t>
            </a:fld>
            <a:endParaRPr lang="en-US" dirty="0"/>
          </a:p>
        </p:txBody>
      </p:sp>
    </p:spTree>
    <p:extLst>
      <p:ext uri="{BB962C8B-B14F-4D97-AF65-F5344CB8AC3E}">
        <p14:creationId xmlns:p14="http://schemas.microsoft.com/office/powerpoint/2010/main" val="336215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4878E5D-C539-4ED0-A74A-48797B687BBF}" type="slidenum">
              <a:rPr lang="en-US" smtClean="0">
                <a:cs typeface="Arial" charset="0"/>
              </a:rPr>
              <a:pPr/>
              <a:t>6</a:t>
            </a:fld>
            <a:endParaRPr lang="en-US" dirty="0">
              <a:cs typeface="Arial" charset="0"/>
            </a:endParaRPr>
          </a:p>
        </p:txBody>
      </p:sp>
      <p:sp>
        <p:nvSpPr>
          <p:cNvPr id="37890" name="Rectangle 2"/>
          <p:cNvSpPr>
            <a:spLocks noGrp="1" noRot="1" noChangeAspect="1" noChangeArrowheads="1" noTextEdit="1"/>
          </p:cNvSpPr>
          <p:nvPr>
            <p:ph type="sldImg"/>
          </p:nvPr>
        </p:nvSpPr>
        <p:spPr>
          <a:xfrm>
            <a:off x="1177925" y="700088"/>
            <a:ext cx="4659313" cy="3494087"/>
          </a:xfrm>
          <a:ln/>
        </p:spPr>
      </p:sp>
      <p:sp>
        <p:nvSpPr>
          <p:cNvPr id="37891" name="Rectangle 3"/>
          <p:cNvSpPr>
            <a:spLocks noGrp="1" noChangeArrowheads="1"/>
          </p:cNvSpPr>
          <p:nvPr>
            <p:ph type="body" idx="1"/>
          </p:nvPr>
        </p:nvSpPr>
        <p:spPr>
          <a:xfrm>
            <a:off x="935038" y="4429125"/>
            <a:ext cx="5140325" cy="4195763"/>
          </a:xfrm>
          <a:noFill/>
          <a:ln/>
        </p:spPr>
        <p:txBody>
          <a:bodyPr/>
          <a:lstStyle/>
          <a:p>
            <a:pPr eaLnBrk="1" hangingPunct="1"/>
            <a:endParaRPr lang="en-US"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5" y="4415790"/>
            <a:ext cx="5931745" cy="4183380"/>
          </a:xfrm>
        </p:spPr>
        <p:txBody>
          <a:bodyPr/>
          <a:lstStyle/>
          <a:p>
            <a:pPr marL="234950" lvl="2">
              <a:spcBef>
                <a:spcPts val="0"/>
              </a:spcBef>
              <a:spcAft>
                <a:spcPts val="1200"/>
              </a:spcAft>
              <a:buClr>
                <a:schemeClr val="tx1">
                  <a:lumMod val="50000"/>
                  <a:lumOff val="50000"/>
                </a:schemeClr>
              </a:buClr>
              <a:defRPr/>
            </a:pPr>
            <a:r>
              <a:rPr lang="en-US" sz="1600" dirty="0">
                <a:latin typeface="Arial" panose="020B0604020202020204" pitchFamily="34" charset="0"/>
                <a:cs typeface="Arial" panose="020B0604020202020204" pitchFamily="34" charset="0"/>
              </a:rPr>
              <a:t>The BA is a planning program, aimed at </a:t>
            </a:r>
            <a:r>
              <a:rPr lang="en-US" sz="1600" i="1" dirty="0">
                <a:latin typeface="Arial" panose="020B0604020202020204" pitchFamily="34" charset="0"/>
                <a:cs typeface="Arial" panose="020B0604020202020204" pitchFamily="34" charset="0"/>
              </a:rPr>
              <a:t>preventing</a:t>
            </a:r>
            <a:r>
              <a:rPr lang="en-US" sz="1600" dirty="0">
                <a:latin typeface="Arial" panose="020B0604020202020204" pitchFamily="34" charset="0"/>
                <a:cs typeface="Arial" panose="020B0604020202020204" pitchFamily="34" charset="0"/>
              </a:rPr>
              <a:t> pollution from reaching the Bay’s tributaries through pre-construction land development practices (risk avoidance), not mitigating for damage once it has occurred. </a:t>
            </a:r>
          </a:p>
          <a:p>
            <a:pPr marL="234950" lvl="2">
              <a:spcBef>
                <a:spcPts val="0"/>
              </a:spcBef>
              <a:spcAft>
                <a:spcPts val="1200"/>
              </a:spcAft>
              <a:buClr>
                <a:schemeClr val="tx1">
                  <a:lumMod val="50000"/>
                  <a:lumOff val="50000"/>
                </a:schemeClr>
              </a:buClr>
              <a:defRPr/>
            </a:pPr>
            <a:r>
              <a:rPr lang="en-US" sz="1600" dirty="0">
                <a:latin typeface="Arial" panose="020B0604020202020204" pitchFamily="34" charset="0"/>
                <a:cs typeface="Arial" panose="020B0604020202020204" pitchFamily="34" charset="0"/>
              </a:rPr>
              <a:t>The BA is complementary, not duplicative of other DEQ initiatives, such as E&amp;S and Stormwater, requires compliance with them and provides opportunities to meet stormwater requirements through the protection of the buffer and use of Better Site Design principals within CBPAs.</a:t>
            </a:r>
          </a:p>
          <a:p>
            <a:pPr marL="234950" lvl="2">
              <a:spcBef>
                <a:spcPts val="0"/>
              </a:spcBef>
              <a:spcAft>
                <a:spcPts val="1200"/>
              </a:spcAft>
              <a:buClr>
                <a:schemeClr val="tx1">
                  <a:lumMod val="50000"/>
                  <a:lumOff val="50000"/>
                </a:schemeClr>
              </a:buClr>
              <a:defRPr/>
            </a:pPr>
            <a:r>
              <a:rPr lang="en-US" sz="1600" dirty="0">
                <a:latin typeface="Arial" panose="020B0604020202020204" pitchFamily="34" charset="0"/>
                <a:cs typeface="Arial" panose="020B0604020202020204" pitchFamily="34" charset="0"/>
              </a:rPr>
              <a:t>BA also complements other water quality program initiatives, such as the multi-jurisdictional Bay Program \providing opportunities to meet the requirements of the Phase III WIP, to establish living shorelines, and to address coastal resiliency needs.</a:t>
            </a:r>
          </a:p>
          <a:p>
            <a:pPr marL="457200" lvl="2">
              <a:spcBef>
                <a:spcPts val="0"/>
              </a:spcBef>
              <a:spcAft>
                <a:spcPts val="1200"/>
              </a:spcAft>
              <a:buClr>
                <a:schemeClr val="tx1">
                  <a:lumMod val="50000"/>
                  <a:lumOff val="50000"/>
                </a:schemeClr>
              </a:buClr>
              <a:defRPr/>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22E8BB6-7299-48F1-9317-D4034319B6C2}" type="slidenum">
              <a:rPr lang="en-US" smtClean="0"/>
              <a:t>7</a:t>
            </a:fld>
            <a:endParaRPr lang="en-US" dirty="0"/>
          </a:p>
        </p:txBody>
      </p:sp>
    </p:spTree>
    <p:extLst>
      <p:ext uri="{BB962C8B-B14F-4D97-AF65-F5344CB8AC3E}">
        <p14:creationId xmlns:p14="http://schemas.microsoft.com/office/powerpoint/2010/main" val="289999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B9BA9F-70BF-482E-85FA-937F8713D4A7}" type="slidenum">
              <a:rPr lang="en-US" smtClean="0"/>
              <a:pPr>
                <a:defRPr/>
              </a:pPr>
              <a:t>8</a:t>
            </a:fld>
            <a:endParaRPr lang="en-US" dirty="0"/>
          </a:p>
        </p:txBody>
      </p:sp>
    </p:spTree>
    <p:extLst>
      <p:ext uri="{BB962C8B-B14F-4D97-AF65-F5344CB8AC3E}">
        <p14:creationId xmlns:p14="http://schemas.microsoft.com/office/powerpoint/2010/main" val="160602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C212A5A7-6919-4C7F-9391-20C9C657BE76}" type="slidenum">
              <a:rPr lang="en-US" smtClean="0">
                <a:cs typeface="Arial" charset="0"/>
              </a:rPr>
              <a:pPr/>
              <a:t>9</a:t>
            </a:fld>
            <a:endParaRPr lang="en-US" dirty="0">
              <a:cs typeface="Arial" charset="0"/>
            </a:endParaRPr>
          </a:p>
        </p:txBody>
      </p:sp>
      <p:sp>
        <p:nvSpPr>
          <p:cNvPr id="67586" name="Rectangle 2"/>
          <p:cNvSpPr>
            <a:spLocks noGrp="1" noRot="1" noChangeAspect="1" noChangeArrowheads="1" noTextEdit="1"/>
          </p:cNvSpPr>
          <p:nvPr>
            <p:ph type="sldImg"/>
          </p:nvPr>
        </p:nvSpPr>
        <p:spPr>
          <a:xfrm>
            <a:off x="1171575" y="685800"/>
            <a:ext cx="4673600" cy="3505200"/>
          </a:xfrm>
          <a:ln/>
        </p:spPr>
      </p:sp>
      <p:sp>
        <p:nvSpPr>
          <p:cNvPr id="67587" name="Rectangle 3"/>
          <p:cNvSpPr>
            <a:spLocks noGrp="1" noChangeArrowheads="1"/>
          </p:cNvSpPr>
          <p:nvPr>
            <p:ph type="body" idx="1"/>
          </p:nvPr>
        </p:nvSpPr>
        <p:spPr>
          <a:xfrm>
            <a:off x="914400" y="4419600"/>
            <a:ext cx="5181600" cy="4191000"/>
          </a:xfrm>
          <a:noFill/>
          <a:ln/>
        </p:spPr>
        <p:txBody>
          <a:bodyPr lIns="91432" tIns="45716" rIns="91432" bIns="45716"/>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C256-390F-4021-96E7-BAFFFE010F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B5CAD8-552D-5BCE-8A80-D3441CD4159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2146BFD-464F-0BC0-948B-1917EDEE637B}"/>
              </a:ext>
            </a:extLst>
          </p:cNvPr>
          <p:cNvSpPr>
            <a:spLocks noGrp="1"/>
          </p:cNvSpPr>
          <p:nvPr>
            <p:ph type="dt" sz="half" idx="10"/>
          </p:nvPr>
        </p:nvSpPr>
        <p:spPr/>
        <p:txBody>
          <a:bodyPr/>
          <a:lstStyle/>
          <a:p>
            <a:pPr>
              <a:defRPr/>
            </a:pPr>
            <a:r>
              <a:rPr lang="en-US"/>
              <a:t>11/18/2013</a:t>
            </a:r>
            <a:endParaRPr lang="en-US" dirty="0"/>
          </a:p>
        </p:txBody>
      </p:sp>
      <p:sp>
        <p:nvSpPr>
          <p:cNvPr id="5" name="Footer Placeholder 4">
            <a:extLst>
              <a:ext uri="{FF2B5EF4-FFF2-40B4-BE49-F238E27FC236}">
                <a16:creationId xmlns:a16="http://schemas.microsoft.com/office/drawing/2014/main" id="{6D581682-AD67-D2F8-5787-062A2E2B934A}"/>
              </a:ext>
            </a:extLst>
          </p:cNvPr>
          <p:cNvSpPr>
            <a:spLocks noGrp="1"/>
          </p:cNvSpPr>
          <p:nvPr>
            <p:ph type="ftr" sz="quarter" idx="11"/>
          </p:nvPr>
        </p:nvSpPr>
        <p:spPr/>
        <p:txBody>
          <a:bodyPr/>
          <a:lstStyle/>
          <a:p>
            <a:pPr>
              <a:defRPr/>
            </a:pPr>
            <a:r>
              <a:rPr lang="en-US"/>
              <a:t> </a:t>
            </a:r>
            <a:endParaRPr lang="en-US" i="1" dirty="0"/>
          </a:p>
        </p:txBody>
      </p:sp>
      <p:sp>
        <p:nvSpPr>
          <p:cNvPr id="6" name="Slide Number Placeholder 5">
            <a:extLst>
              <a:ext uri="{FF2B5EF4-FFF2-40B4-BE49-F238E27FC236}">
                <a16:creationId xmlns:a16="http://schemas.microsoft.com/office/drawing/2014/main" id="{0BC9FEFC-D874-AEE1-01BD-81FFC2457038}"/>
              </a:ext>
            </a:extLst>
          </p:cNvPr>
          <p:cNvSpPr>
            <a:spLocks noGrp="1"/>
          </p:cNvSpPr>
          <p:nvPr>
            <p:ph type="sldNum" sz="quarter" idx="12"/>
          </p:nvPr>
        </p:nvSpPr>
        <p:spPr/>
        <p:txBody>
          <a:bodyPr/>
          <a:lstStyle/>
          <a:p>
            <a:pPr>
              <a:defRPr/>
            </a:pPr>
            <a:fld id="{14FD7B3F-F44C-431B-AF54-F088420B049D}" type="slidenum">
              <a:rPr lang="en-US" smtClean="0"/>
              <a:pPr>
                <a:defRPr/>
              </a:pPr>
              <a:t>‹#›</a:t>
            </a:fld>
            <a:endParaRPr lang="en-US" dirty="0"/>
          </a:p>
        </p:txBody>
      </p:sp>
    </p:spTree>
    <p:extLst>
      <p:ext uri="{BB962C8B-B14F-4D97-AF65-F5344CB8AC3E}">
        <p14:creationId xmlns:p14="http://schemas.microsoft.com/office/powerpoint/2010/main" val="126615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5DAB-4BFC-9777-0818-19C8ABAF73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40EF8A-C89E-0285-C678-5D6A024B1F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3C6D7-6FD5-3E2A-2A00-D9FBE1DA9355}"/>
              </a:ext>
            </a:extLst>
          </p:cNvPr>
          <p:cNvSpPr>
            <a:spLocks noGrp="1"/>
          </p:cNvSpPr>
          <p:nvPr>
            <p:ph type="dt" sz="half" idx="10"/>
          </p:nvPr>
        </p:nvSpPr>
        <p:spPr/>
        <p:txBody>
          <a:bodyPr/>
          <a:lstStyle/>
          <a:p>
            <a:pPr>
              <a:defRPr/>
            </a:pPr>
            <a:r>
              <a:rPr lang="en-US"/>
              <a:t>11/18/2013</a:t>
            </a:r>
            <a:endParaRPr lang="en-US" dirty="0"/>
          </a:p>
        </p:txBody>
      </p:sp>
      <p:sp>
        <p:nvSpPr>
          <p:cNvPr id="5" name="Footer Placeholder 4">
            <a:extLst>
              <a:ext uri="{FF2B5EF4-FFF2-40B4-BE49-F238E27FC236}">
                <a16:creationId xmlns:a16="http://schemas.microsoft.com/office/drawing/2014/main" id="{84E883F9-45DC-EFB5-11AA-2C7C928C3E65}"/>
              </a:ext>
            </a:extLst>
          </p:cNvPr>
          <p:cNvSpPr>
            <a:spLocks noGrp="1"/>
          </p:cNvSpPr>
          <p:nvPr>
            <p:ph type="ftr" sz="quarter" idx="11"/>
          </p:nvPr>
        </p:nvSpPr>
        <p:spPr/>
        <p:txBody>
          <a:bodyPr/>
          <a:lstStyle/>
          <a:p>
            <a:pPr>
              <a:defRPr/>
            </a:pPr>
            <a:r>
              <a:rPr lang="en-US"/>
              <a:t> </a:t>
            </a:r>
            <a:endParaRPr lang="en-US" i="1" dirty="0"/>
          </a:p>
        </p:txBody>
      </p:sp>
      <p:sp>
        <p:nvSpPr>
          <p:cNvPr id="6" name="Slide Number Placeholder 5">
            <a:extLst>
              <a:ext uri="{FF2B5EF4-FFF2-40B4-BE49-F238E27FC236}">
                <a16:creationId xmlns:a16="http://schemas.microsoft.com/office/drawing/2014/main" id="{87F15898-2AD0-5B2E-47FD-5045702A6760}"/>
              </a:ext>
            </a:extLst>
          </p:cNvPr>
          <p:cNvSpPr>
            <a:spLocks noGrp="1"/>
          </p:cNvSpPr>
          <p:nvPr>
            <p:ph type="sldNum" sz="quarter" idx="12"/>
          </p:nvPr>
        </p:nvSpPr>
        <p:spPr/>
        <p:txBody>
          <a:bodyPr/>
          <a:lstStyle/>
          <a:p>
            <a:pPr>
              <a:defRPr/>
            </a:pPr>
            <a:fld id="{20006A53-7057-4782-8784-609A9FF29C22}" type="slidenum">
              <a:rPr lang="en-US" smtClean="0"/>
              <a:pPr>
                <a:defRPr/>
              </a:pPr>
              <a:t>‹#›</a:t>
            </a:fld>
            <a:endParaRPr lang="en-US" dirty="0"/>
          </a:p>
        </p:txBody>
      </p:sp>
    </p:spTree>
    <p:extLst>
      <p:ext uri="{BB962C8B-B14F-4D97-AF65-F5344CB8AC3E}">
        <p14:creationId xmlns:p14="http://schemas.microsoft.com/office/powerpoint/2010/main" val="216297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5A288-9B0B-7592-D88B-CF7292C6530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93B263-644F-FD9C-83C8-9B02AA08347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6CCD2-3C73-B106-8379-7FCB3076F98D}"/>
              </a:ext>
            </a:extLst>
          </p:cNvPr>
          <p:cNvSpPr>
            <a:spLocks noGrp="1"/>
          </p:cNvSpPr>
          <p:nvPr>
            <p:ph type="dt" sz="half" idx="10"/>
          </p:nvPr>
        </p:nvSpPr>
        <p:spPr/>
        <p:txBody>
          <a:bodyPr/>
          <a:lstStyle/>
          <a:p>
            <a:pPr>
              <a:defRPr/>
            </a:pPr>
            <a:r>
              <a:rPr lang="en-US"/>
              <a:t>11/18/2013</a:t>
            </a:r>
            <a:endParaRPr lang="en-US" dirty="0"/>
          </a:p>
        </p:txBody>
      </p:sp>
      <p:sp>
        <p:nvSpPr>
          <p:cNvPr id="5" name="Footer Placeholder 4">
            <a:extLst>
              <a:ext uri="{FF2B5EF4-FFF2-40B4-BE49-F238E27FC236}">
                <a16:creationId xmlns:a16="http://schemas.microsoft.com/office/drawing/2014/main" id="{7892CD0D-62DA-1CF3-B729-D0AE1CE43E61}"/>
              </a:ext>
            </a:extLst>
          </p:cNvPr>
          <p:cNvSpPr>
            <a:spLocks noGrp="1"/>
          </p:cNvSpPr>
          <p:nvPr>
            <p:ph type="ftr" sz="quarter" idx="11"/>
          </p:nvPr>
        </p:nvSpPr>
        <p:spPr/>
        <p:txBody>
          <a:bodyPr/>
          <a:lstStyle/>
          <a:p>
            <a:pPr>
              <a:defRPr/>
            </a:pPr>
            <a:r>
              <a:rPr lang="en-US"/>
              <a:t> </a:t>
            </a:r>
            <a:endParaRPr lang="en-US" i="1" dirty="0"/>
          </a:p>
        </p:txBody>
      </p:sp>
      <p:sp>
        <p:nvSpPr>
          <p:cNvPr id="6" name="Slide Number Placeholder 5">
            <a:extLst>
              <a:ext uri="{FF2B5EF4-FFF2-40B4-BE49-F238E27FC236}">
                <a16:creationId xmlns:a16="http://schemas.microsoft.com/office/drawing/2014/main" id="{EE077AD0-B1DD-9516-AFD6-6F72DF40551E}"/>
              </a:ext>
            </a:extLst>
          </p:cNvPr>
          <p:cNvSpPr>
            <a:spLocks noGrp="1"/>
          </p:cNvSpPr>
          <p:nvPr>
            <p:ph type="sldNum" sz="quarter" idx="12"/>
          </p:nvPr>
        </p:nvSpPr>
        <p:spPr/>
        <p:txBody>
          <a:bodyPr/>
          <a:lstStyle/>
          <a:p>
            <a:pPr>
              <a:defRPr/>
            </a:pPr>
            <a:fld id="{F49B61AF-7794-4207-8F3D-EB0521119E53}" type="slidenum">
              <a:rPr lang="en-US" smtClean="0"/>
              <a:pPr>
                <a:defRPr/>
              </a:pPr>
              <a:t>‹#›</a:t>
            </a:fld>
            <a:endParaRPr lang="en-US" dirty="0"/>
          </a:p>
        </p:txBody>
      </p:sp>
    </p:spTree>
    <p:extLst>
      <p:ext uri="{BB962C8B-B14F-4D97-AF65-F5344CB8AC3E}">
        <p14:creationId xmlns:p14="http://schemas.microsoft.com/office/powerpoint/2010/main" val="2211248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41338"/>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12938"/>
            <a:ext cx="3810000" cy="4114800"/>
          </a:xfrm>
        </p:spPr>
        <p:txBody>
          <a:bodyPr>
            <a:normAutofit/>
          </a:bodyPr>
          <a:lstStyle/>
          <a:p>
            <a:pPr lvl="0"/>
            <a:endParaRPr lang="en-US" noProof="0" dirty="0"/>
          </a:p>
        </p:txBody>
      </p:sp>
      <p:sp>
        <p:nvSpPr>
          <p:cNvPr id="4" name="Text Placeholder 3"/>
          <p:cNvSpPr>
            <a:spLocks noGrp="1"/>
          </p:cNvSpPr>
          <p:nvPr>
            <p:ph type="body" sz="half" idx="2"/>
          </p:nvPr>
        </p:nvSpPr>
        <p:spPr>
          <a:xfrm>
            <a:off x="4648200" y="191293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dirty="0"/>
              <a:t> </a:t>
            </a:r>
            <a:endParaRPr lang="en-US" i="1" dirty="0"/>
          </a:p>
        </p:txBody>
      </p:sp>
      <p:sp>
        <p:nvSpPr>
          <p:cNvPr id="6" name="Slide Number Placeholder 5"/>
          <p:cNvSpPr>
            <a:spLocks noGrp="1"/>
          </p:cNvSpPr>
          <p:nvPr>
            <p:ph type="sldNum" sz="quarter" idx="11"/>
          </p:nvPr>
        </p:nvSpPr>
        <p:spPr/>
        <p:txBody>
          <a:bodyPr/>
          <a:lstStyle>
            <a:lvl1pPr>
              <a:defRPr/>
            </a:lvl1pPr>
          </a:lstStyle>
          <a:p>
            <a:pPr>
              <a:defRPr/>
            </a:pPr>
            <a:fld id="{B6DBD557-A4D3-4548-AC03-547A1BF33F48}" type="slidenum">
              <a:rPr lang="en-US"/>
              <a:pPr>
                <a:defRPr/>
              </a:pPr>
              <a:t>‹#›</a:t>
            </a:fld>
            <a:endParaRPr lang="en-US" dirty="0"/>
          </a:p>
        </p:txBody>
      </p:sp>
    </p:spTree>
    <p:extLst>
      <p:ext uri="{BB962C8B-B14F-4D97-AF65-F5344CB8AC3E}">
        <p14:creationId xmlns:p14="http://schemas.microsoft.com/office/powerpoint/2010/main" val="232977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1143000" y="1219200"/>
            <a:ext cx="33147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33147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7010400" y="6400800"/>
            <a:ext cx="2133600" cy="323850"/>
          </a:xfrm>
        </p:spPr>
        <p:txBody>
          <a:bodyPr/>
          <a:lstStyle>
            <a:lvl1pPr>
              <a:defRPr/>
            </a:lvl1pPr>
          </a:lstStyle>
          <a:p>
            <a:pPr>
              <a:defRPr/>
            </a:pPr>
            <a:fld id="{4656D1F5-DBBF-48ED-AD39-109F20C8AD24}" type="slidenum">
              <a:rPr lang="en-US"/>
              <a:pPr>
                <a:defRPr/>
              </a:pPr>
              <a:t>‹#›</a:t>
            </a:fld>
            <a:endParaRPr lang="en-US" dirty="0"/>
          </a:p>
        </p:txBody>
      </p:sp>
    </p:spTree>
    <p:extLst>
      <p:ext uri="{BB962C8B-B14F-4D97-AF65-F5344CB8AC3E}">
        <p14:creationId xmlns:p14="http://schemas.microsoft.com/office/powerpoint/2010/main" val="23032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BEC5-A096-9530-C853-73455A563B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1C6E3-EDDB-38AD-4471-A4321ECC0D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E7C90-5D36-1713-F641-885415767EC7}"/>
              </a:ext>
            </a:extLst>
          </p:cNvPr>
          <p:cNvSpPr>
            <a:spLocks noGrp="1"/>
          </p:cNvSpPr>
          <p:nvPr>
            <p:ph type="dt" sz="half" idx="10"/>
          </p:nvPr>
        </p:nvSpPr>
        <p:spPr/>
        <p:txBody>
          <a:bodyPr/>
          <a:lstStyle/>
          <a:p>
            <a:pPr>
              <a:defRPr/>
            </a:pPr>
            <a:r>
              <a:rPr lang="en-US"/>
              <a:t>11/18/2013</a:t>
            </a:r>
            <a:endParaRPr lang="en-US" dirty="0"/>
          </a:p>
        </p:txBody>
      </p:sp>
      <p:sp>
        <p:nvSpPr>
          <p:cNvPr id="5" name="Footer Placeholder 4">
            <a:extLst>
              <a:ext uri="{FF2B5EF4-FFF2-40B4-BE49-F238E27FC236}">
                <a16:creationId xmlns:a16="http://schemas.microsoft.com/office/drawing/2014/main" id="{40F7E9FA-58EB-51CF-0BBF-F2FE3CCD3C8D}"/>
              </a:ext>
            </a:extLst>
          </p:cNvPr>
          <p:cNvSpPr>
            <a:spLocks noGrp="1"/>
          </p:cNvSpPr>
          <p:nvPr>
            <p:ph type="ftr" sz="quarter" idx="11"/>
          </p:nvPr>
        </p:nvSpPr>
        <p:spPr/>
        <p:txBody>
          <a:bodyPr/>
          <a:lstStyle/>
          <a:p>
            <a:pPr>
              <a:defRPr/>
            </a:pPr>
            <a:r>
              <a:rPr lang="en-US"/>
              <a:t> </a:t>
            </a:r>
            <a:endParaRPr lang="en-US" i="1" dirty="0"/>
          </a:p>
        </p:txBody>
      </p:sp>
      <p:sp>
        <p:nvSpPr>
          <p:cNvPr id="6" name="Slide Number Placeholder 5">
            <a:extLst>
              <a:ext uri="{FF2B5EF4-FFF2-40B4-BE49-F238E27FC236}">
                <a16:creationId xmlns:a16="http://schemas.microsoft.com/office/drawing/2014/main" id="{C0366015-A4A7-3F3D-DF92-672BB2426AE2}"/>
              </a:ext>
            </a:extLst>
          </p:cNvPr>
          <p:cNvSpPr>
            <a:spLocks noGrp="1"/>
          </p:cNvSpPr>
          <p:nvPr>
            <p:ph type="sldNum" sz="quarter" idx="12"/>
          </p:nvPr>
        </p:nvSpPr>
        <p:spPr/>
        <p:txBody>
          <a:bodyPr/>
          <a:lstStyle/>
          <a:p>
            <a:pPr>
              <a:defRPr/>
            </a:pPr>
            <a:fld id="{7FC1F0AB-6A11-4F9F-B63D-B33E9C0C5588}" type="slidenum">
              <a:rPr lang="en-US" smtClean="0"/>
              <a:pPr>
                <a:defRPr/>
              </a:pPr>
              <a:t>‹#›</a:t>
            </a:fld>
            <a:endParaRPr lang="en-US" dirty="0"/>
          </a:p>
        </p:txBody>
      </p:sp>
    </p:spTree>
    <p:extLst>
      <p:ext uri="{BB962C8B-B14F-4D97-AF65-F5344CB8AC3E}">
        <p14:creationId xmlns:p14="http://schemas.microsoft.com/office/powerpoint/2010/main" val="352215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72ED-0979-1606-EA5D-E3217137A9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2650B9F-24D1-3D91-25CD-44B1738E683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2C1BAB-FB07-BF5F-2153-3CF8F521CDAC}"/>
              </a:ext>
            </a:extLst>
          </p:cNvPr>
          <p:cNvSpPr>
            <a:spLocks noGrp="1"/>
          </p:cNvSpPr>
          <p:nvPr>
            <p:ph type="dt" sz="half" idx="10"/>
          </p:nvPr>
        </p:nvSpPr>
        <p:spPr/>
        <p:txBody>
          <a:bodyPr/>
          <a:lstStyle/>
          <a:p>
            <a:pPr>
              <a:defRPr/>
            </a:pPr>
            <a:r>
              <a:rPr lang="en-US"/>
              <a:t>11/18/2013</a:t>
            </a:r>
            <a:endParaRPr lang="en-US" dirty="0"/>
          </a:p>
        </p:txBody>
      </p:sp>
      <p:sp>
        <p:nvSpPr>
          <p:cNvPr id="5" name="Footer Placeholder 4">
            <a:extLst>
              <a:ext uri="{FF2B5EF4-FFF2-40B4-BE49-F238E27FC236}">
                <a16:creationId xmlns:a16="http://schemas.microsoft.com/office/drawing/2014/main" id="{B0BDEA9E-BD72-DDD8-99F2-69921651E55D}"/>
              </a:ext>
            </a:extLst>
          </p:cNvPr>
          <p:cNvSpPr>
            <a:spLocks noGrp="1"/>
          </p:cNvSpPr>
          <p:nvPr>
            <p:ph type="ftr" sz="quarter" idx="11"/>
          </p:nvPr>
        </p:nvSpPr>
        <p:spPr/>
        <p:txBody>
          <a:bodyPr/>
          <a:lstStyle/>
          <a:p>
            <a:pPr>
              <a:defRPr/>
            </a:pPr>
            <a:r>
              <a:rPr lang="en-US"/>
              <a:t> </a:t>
            </a:r>
            <a:endParaRPr lang="en-US" i="1" dirty="0"/>
          </a:p>
        </p:txBody>
      </p:sp>
      <p:sp>
        <p:nvSpPr>
          <p:cNvPr id="6" name="Slide Number Placeholder 5">
            <a:extLst>
              <a:ext uri="{FF2B5EF4-FFF2-40B4-BE49-F238E27FC236}">
                <a16:creationId xmlns:a16="http://schemas.microsoft.com/office/drawing/2014/main" id="{3D866C38-2889-0208-DDF2-68F8CDF07BCC}"/>
              </a:ext>
            </a:extLst>
          </p:cNvPr>
          <p:cNvSpPr>
            <a:spLocks noGrp="1"/>
          </p:cNvSpPr>
          <p:nvPr>
            <p:ph type="sldNum" sz="quarter" idx="12"/>
          </p:nvPr>
        </p:nvSpPr>
        <p:spPr/>
        <p:txBody>
          <a:bodyPr/>
          <a:lstStyle/>
          <a:p>
            <a:pPr>
              <a:defRPr/>
            </a:pPr>
            <a:fld id="{C78C7265-636B-4B28-825C-8BEABBC992CC}" type="slidenum">
              <a:rPr lang="en-US" smtClean="0"/>
              <a:pPr>
                <a:defRPr/>
              </a:pPr>
              <a:t>‹#›</a:t>
            </a:fld>
            <a:endParaRPr lang="en-US" dirty="0"/>
          </a:p>
        </p:txBody>
      </p:sp>
    </p:spTree>
    <p:extLst>
      <p:ext uri="{BB962C8B-B14F-4D97-AF65-F5344CB8AC3E}">
        <p14:creationId xmlns:p14="http://schemas.microsoft.com/office/powerpoint/2010/main" val="270091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AED6-7744-D989-A1C1-556150405B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69EE8-B5B9-41FC-88CE-2EB41AE9A8E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060666-9574-FA61-DA57-B44B963CD4B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D2C94F-5FAB-00C8-92F5-CF97F963AAD8}"/>
              </a:ext>
            </a:extLst>
          </p:cNvPr>
          <p:cNvSpPr>
            <a:spLocks noGrp="1"/>
          </p:cNvSpPr>
          <p:nvPr>
            <p:ph type="dt" sz="half" idx="10"/>
          </p:nvPr>
        </p:nvSpPr>
        <p:spPr/>
        <p:txBody>
          <a:bodyPr/>
          <a:lstStyle/>
          <a:p>
            <a:pPr>
              <a:defRPr/>
            </a:pPr>
            <a:r>
              <a:rPr lang="en-US"/>
              <a:t>11/18/2013</a:t>
            </a:r>
            <a:endParaRPr lang="en-US" dirty="0"/>
          </a:p>
        </p:txBody>
      </p:sp>
      <p:sp>
        <p:nvSpPr>
          <p:cNvPr id="6" name="Footer Placeholder 5">
            <a:extLst>
              <a:ext uri="{FF2B5EF4-FFF2-40B4-BE49-F238E27FC236}">
                <a16:creationId xmlns:a16="http://schemas.microsoft.com/office/drawing/2014/main" id="{58999D6B-A397-D22D-91FD-69996CB7435B}"/>
              </a:ext>
            </a:extLst>
          </p:cNvPr>
          <p:cNvSpPr>
            <a:spLocks noGrp="1"/>
          </p:cNvSpPr>
          <p:nvPr>
            <p:ph type="ftr" sz="quarter" idx="11"/>
          </p:nvPr>
        </p:nvSpPr>
        <p:spPr/>
        <p:txBody>
          <a:bodyPr/>
          <a:lstStyle/>
          <a:p>
            <a:pPr>
              <a:defRPr/>
            </a:pPr>
            <a:r>
              <a:rPr lang="en-US"/>
              <a:t> </a:t>
            </a:r>
            <a:endParaRPr lang="en-US" i="1" dirty="0"/>
          </a:p>
        </p:txBody>
      </p:sp>
      <p:sp>
        <p:nvSpPr>
          <p:cNvPr id="7" name="Slide Number Placeholder 6">
            <a:extLst>
              <a:ext uri="{FF2B5EF4-FFF2-40B4-BE49-F238E27FC236}">
                <a16:creationId xmlns:a16="http://schemas.microsoft.com/office/drawing/2014/main" id="{3EB7AF90-2A2C-B23F-6BC5-67853D65B3A7}"/>
              </a:ext>
            </a:extLst>
          </p:cNvPr>
          <p:cNvSpPr>
            <a:spLocks noGrp="1"/>
          </p:cNvSpPr>
          <p:nvPr>
            <p:ph type="sldNum" sz="quarter" idx="12"/>
          </p:nvPr>
        </p:nvSpPr>
        <p:spPr/>
        <p:txBody>
          <a:bodyPr/>
          <a:lstStyle/>
          <a:p>
            <a:pPr>
              <a:defRPr/>
            </a:pPr>
            <a:fld id="{40780865-99C8-4C2D-9309-415500B4CD79}" type="slidenum">
              <a:rPr lang="en-US" smtClean="0"/>
              <a:pPr>
                <a:defRPr/>
              </a:pPr>
              <a:t>‹#›</a:t>
            </a:fld>
            <a:endParaRPr lang="en-US" dirty="0"/>
          </a:p>
        </p:txBody>
      </p:sp>
    </p:spTree>
    <p:extLst>
      <p:ext uri="{BB962C8B-B14F-4D97-AF65-F5344CB8AC3E}">
        <p14:creationId xmlns:p14="http://schemas.microsoft.com/office/powerpoint/2010/main" val="122902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7879-9622-C7A8-1A87-ACD1243CC3F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0A4B5A-5057-1167-3CAA-F747802734C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E3F8137-B822-D28F-0C1B-BA244501396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1E3FB1-9F0D-3A2A-841F-03BCAE1AFE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1EE2B-E1B5-DE9F-EBDD-FBB1D5F3DF3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C50F6F-F767-D66B-FD89-1B8F97B3A22B}"/>
              </a:ext>
            </a:extLst>
          </p:cNvPr>
          <p:cNvSpPr>
            <a:spLocks noGrp="1"/>
          </p:cNvSpPr>
          <p:nvPr>
            <p:ph type="dt" sz="half" idx="10"/>
          </p:nvPr>
        </p:nvSpPr>
        <p:spPr/>
        <p:txBody>
          <a:bodyPr/>
          <a:lstStyle/>
          <a:p>
            <a:pPr>
              <a:defRPr/>
            </a:pPr>
            <a:r>
              <a:rPr lang="en-US"/>
              <a:t>11/18/2013</a:t>
            </a:r>
            <a:endParaRPr lang="en-US" dirty="0"/>
          </a:p>
        </p:txBody>
      </p:sp>
      <p:sp>
        <p:nvSpPr>
          <p:cNvPr id="8" name="Footer Placeholder 7">
            <a:extLst>
              <a:ext uri="{FF2B5EF4-FFF2-40B4-BE49-F238E27FC236}">
                <a16:creationId xmlns:a16="http://schemas.microsoft.com/office/drawing/2014/main" id="{D742E5A2-2D19-2FB2-BAE9-0B9A4BF307DE}"/>
              </a:ext>
            </a:extLst>
          </p:cNvPr>
          <p:cNvSpPr>
            <a:spLocks noGrp="1"/>
          </p:cNvSpPr>
          <p:nvPr>
            <p:ph type="ftr" sz="quarter" idx="11"/>
          </p:nvPr>
        </p:nvSpPr>
        <p:spPr/>
        <p:txBody>
          <a:bodyPr/>
          <a:lstStyle/>
          <a:p>
            <a:pPr>
              <a:defRPr/>
            </a:pPr>
            <a:r>
              <a:rPr lang="en-US"/>
              <a:t> </a:t>
            </a:r>
            <a:endParaRPr lang="en-US" i="1" dirty="0"/>
          </a:p>
        </p:txBody>
      </p:sp>
      <p:sp>
        <p:nvSpPr>
          <p:cNvPr id="9" name="Slide Number Placeholder 8">
            <a:extLst>
              <a:ext uri="{FF2B5EF4-FFF2-40B4-BE49-F238E27FC236}">
                <a16:creationId xmlns:a16="http://schemas.microsoft.com/office/drawing/2014/main" id="{8CAC731F-7576-46EA-C22B-2C1AD5751723}"/>
              </a:ext>
            </a:extLst>
          </p:cNvPr>
          <p:cNvSpPr>
            <a:spLocks noGrp="1"/>
          </p:cNvSpPr>
          <p:nvPr>
            <p:ph type="sldNum" sz="quarter" idx="12"/>
          </p:nvPr>
        </p:nvSpPr>
        <p:spPr/>
        <p:txBody>
          <a:bodyPr/>
          <a:lstStyle/>
          <a:p>
            <a:pPr>
              <a:defRPr/>
            </a:pPr>
            <a:fld id="{07DABA55-407A-4773-9DAF-4C710FBD8FB5}" type="slidenum">
              <a:rPr lang="en-US" smtClean="0"/>
              <a:pPr>
                <a:defRPr/>
              </a:pPr>
              <a:t>‹#›</a:t>
            </a:fld>
            <a:endParaRPr lang="en-US" dirty="0"/>
          </a:p>
        </p:txBody>
      </p:sp>
    </p:spTree>
    <p:extLst>
      <p:ext uri="{BB962C8B-B14F-4D97-AF65-F5344CB8AC3E}">
        <p14:creationId xmlns:p14="http://schemas.microsoft.com/office/powerpoint/2010/main" val="107805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DE57-1A3F-C741-06C7-D2C3A39CEF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0F97E-E843-D63E-013B-00D48458BD56}"/>
              </a:ext>
            </a:extLst>
          </p:cNvPr>
          <p:cNvSpPr>
            <a:spLocks noGrp="1"/>
          </p:cNvSpPr>
          <p:nvPr>
            <p:ph type="dt" sz="half" idx="10"/>
          </p:nvPr>
        </p:nvSpPr>
        <p:spPr/>
        <p:txBody>
          <a:bodyPr/>
          <a:lstStyle/>
          <a:p>
            <a:pPr>
              <a:defRPr/>
            </a:pPr>
            <a:r>
              <a:rPr lang="en-US"/>
              <a:t>11/18/2013</a:t>
            </a:r>
            <a:endParaRPr lang="en-US" dirty="0"/>
          </a:p>
        </p:txBody>
      </p:sp>
      <p:sp>
        <p:nvSpPr>
          <p:cNvPr id="4" name="Footer Placeholder 3">
            <a:extLst>
              <a:ext uri="{FF2B5EF4-FFF2-40B4-BE49-F238E27FC236}">
                <a16:creationId xmlns:a16="http://schemas.microsoft.com/office/drawing/2014/main" id="{7C3A0196-E283-724D-8115-BDB7E58542BB}"/>
              </a:ext>
            </a:extLst>
          </p:cNvPr>
          <p:cNvSpPr>
            <a:spLocks noGrp="1"/>
          </p:cNvSpPr>
          <p:nvPr>
            <p:ph type="ftr" sz="quarter" idx="11"/>
          </p:nvPr>
        </p:nvSpPr>
        <p:spPr/>
        <p:txBody>
          <a:bodyPr/>
          <a:lstStyle/>
          <a:p>
            <a:pPr>
              <a:defRPr/>
            </a:pPr>
            <a:r>
              <a:rPr lang="en-US"/>
              <a:t> </a:t>
            </a:r>
            <a:endParaRPr lang="en-US" i="1" dirty="0"/>
          </a:p>
        </p:txBody>
      </p:sp>
      <p:sp>
        <p:nvSpPr>
          <p:cNvPr id="5" name="Slide Number Placeholder 4">
            <a:extLst>
              <a:ext uri="{FF2B5EF4-FFF2-40B4-BE49-F238E27FC236}">
                <a16:creationId xmlns:a16="http://schemas.microsoft.com/office/drawing/2014/main" id="{F07D4203-F028-2E58-942E-D58EE6527A3A}"/>
              </a:ext>
            </a:extLst>
          </p:cNvPr>
          <p:cNvSpPr>
            <a:spLocks noGrp="1"/>
          </p:cNvSpPr>
          <p:nvPr>
            <p:ph type="sldNum" sz="quarter" idx="12"/>
          </p:nvPr>
        </p:nvSpPr>
        <p:spPr/>
        <p:txBody>
          <a:bodyPr/>
          <a:lstStyle/>
          <a:p>
            <a:pPr>
              <a:defRPr/>
            </a:pPr>
            <a:fld id="{49948869-1B81-4FE8-9FE8-D5E4D308D199}" type="slidenum">
              <a:rPr lang="en-US" smtClean="0"/>
              <a:pPr>
                <a:defRPr/>
              </a:pPr>
              <a:t>‹#›</a:t>
            </a:fld>
            <a:endParaRPr lang="en-US" dirty="0"/>
          </a:p>
        </p:txBody>
      </p:sp>
    </p:spTree>
    <p:extLst>
      <p:ext uri="{BB962C8B-B14F-4D97-AF65-F5344CB8AC3E}">
        <p14:creationId xmlns:p14="http://schemas.microsoft.com/office/powerpoint/2010/main" val="79898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AD147-0A96-3786-CC68-03E8805A8F8B}"/>
              </a:ext>
            </a:extLst>
          </p:cNvPr>
          <p:cNvSpPr>
            <a:spLocks noGrp="1"/>
          </p:cNvSpPr>
          <p:nvPr>
            <p:ph type="dt" sz="half" idx="10"/>
          </p:nvPr>
        </p:nvSpPr>
        <p:spPr/>
        <p:txBody>
          <a:bodyPr/>
          <a:lstStyle/>
          <a:p>
            <a:pPr>
              <a:defRPr/>
            </a:pPr>
            <a:r>
              <a:rPr lang="en-US"/>
              <a:t>11/18/2013</a:t>
            </a:r>
            <a:endParaRPr lang="en-US" dirty="0"/>
          </a:p>
        </p:txBody>
      </p:sp>
      <p:sp>
        <p:nvSpPr>
          <p:cNvPr id="3" name="Footer Placeholder 2">
            <a:extLst>
              <a:ext uri="{FF2B5EF4-FFF2-40B4-BE49-F238E27FC236}">
                <a16:creationId xmlns:a16="http://schemas.microsoft.com/office/drawing/2014/main" id="{2ED10C37-BC97-2E53-2317-DB1EC50714CD}"/>
              </a:ext>
            </a:extLst>
          </p:cNvPr>
          <p:cNvSpPr>
            <a:spLocks noGrp="1"/>
          </p:cNvSpPr>
          <p:nvPr>
            <p:ph type="ftr" sz="quarter" idx="11"/>
          </p:nvPr>
        </p:nvSpPr>
        <p:spPr/>
        <p:txBody>
          <a:bodyPr/>
          <a:lstStyle/>
          <a:p>
            <a:pPr>
              <a:defRPr/>
            </a:pPr>
            <a:r>
              <a:rPr lang="en-US"/>
              <a:t> </a:t>
            </a:r>
            <a:endParaRPr lang="en-US" i="1" dirty="0"/>
          </a:p>
        </p:txBody>
      </p:sp>
      <p:sp>
        <p:nvSpPr>
          <p:cNvPr id="4" name="Slide Number Placeholder 3">
            <a:extLst>
              <a:ext uri="{FF2B5EF4-FFF2-40B4-BE49-F238E27FC236}">
                <a16:creationId xmlns:a16="http://schemas.microsoft.com/office/drawing/2014/main" id="{3B9569DA-7D2F-0163-24A4-855A485F82C3}"/>
              </a:ext>
            </a:extLst>
          </p:cNvPr>
          <p:cNvSpPr>
            <a:spLocks noGrp="1"/>
          </p:cNvSpPr>
          <p:nvPr>
            <p:ph type="sldNum" sz="quarter" idx="12"/>
          </p:nvPr>
        </p:nvSpPr>
        <p:spPr/>
        <p:txBody>
          <a:bodyPr/>
          <a:lstStyle/>
          <a:p>
            <a:pPr>
              <a:defRPr/>
            </a:pPr>
            <a:fld id="{009F2DD5-527C-49EC-9D2B-6745FE530E2E}" type="slidenum">
              <a:rPr lang="en-US" smtClean="0"/>
              <a:pPr>
                <a:defRPr/>
              </a:pPr>
              <a:t>‹#›</a:t>
            </a:fld>
            <a:endParaRPr lang="en-US" dirty="0"/>
          </a:p>
        </p:txBody>
      </p:sp>
    </p:spTree>
    <p:extLst>
      <p:ext uri="{BB962C8B-B14F-4D97-AF65-F5344CB8AC3E}">
        <p14:creationId xmlns:p14="http://schemas.microsoft.com/office/powerpoint/2010/main" val="402324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9990-7E66-3982-FC15-F512A7CE3E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EB76086-A783-634C-40F3-CF821DE541E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EA8D97-5815-5015-F939-4F6335C805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23519B8-937D-05AA-70AC-6DC6D6C904E8}"/>
              </a:ext>
            </a:extLst>
          </p:cNvPr>
          <p:cNvSpPr>
            <a:spLocks noGrp="1"/>
          </p:cNvSpPr>
          <p:nvPr>
            <p:ph type="dt" sz="half" idx="10"/>
          </p:nvPr>
        </p:nvSpPr>
        <p:spPr/>
        <p:txBody>
          <a:bodyPr/>
          <a:lstStyle/>
          <a:p>
            <a:pPr>
              <a:defRPr/>
            </a:pPr>
            <a:r>
              <a:rPr lang="en-US"/>
              <a:t>11/18/2013</a:t>
            </a:r>
            <a:endParaRPr lang="en-US" dirty="0"/>
          </a:p>
        </p:txBody>
      </p:sp>
      <p:sp>
        <p:nvSpPr>
          <p:cNvPr id="6" name="Footer Placeholder 5">
            <a:extLst>
              <a:ext uri="{FF2B5EF4-FFF2-40B4-BE49-F238E27FC236}">
                <a16:creationId xmlns:a16="http://schemas.microsoft.com/office/drawing/2014/main" id="{2293A4AE-D410-C67D-E6DD-756F899BCDFB}"/>
              </a:ext>
            </a:extLst>
          </p:cNvPr>
          <p:cNvSpPr>
            <a:spLocks noGrp="1"/>
          </p:cNvSpPr>
          <p:nvPr>
            <p:ph type="ftr" sz="quarter" idx="11"/>
          </p:nvPr>
        </p:nvSpPr>
        <p:spPr/>
        <p:txBody>
          <a:bodyPr/>
          <a:lstStyle/>
          <a:p>
            <a:pPr>
              <a:defRPr/>
            </a:pPr>
            <a:r>
              <a:rPr lang="en-US"/>
              <a:t> </a:t>
            </a:r>
            <a:endParaRPr lang="en-US" i="1" dirty="0"/>
          </a:p>
        </p:txBody>
      </p:sp>
      <p:sp>
        <p:nvSpPr>
          <p:cNvPr id="7" name="Slide Number Placeholder 6">
            <a:extLst>
              <a:ext uri="{FF2B5EF4-FFF2-40B4-BE49-F238E27FC236}">
                <a16:creationId xmlns:a16="http://schemas.microsoft.com/office/drawing/2014/main" id="{C7305C89-2C9D-A9A4-38FF-FDC7475E6ACC}"/>
              </a:ext>
            </a:extLst>
          </p:cNvPr>
          <p:cNvSpPr>
            <a:spLocks noGrp="1"/>
          </p:cNvSpPr>
          <p:nvPr>
            <p:ph type="sldNum" sz="quarter" idx="12"/>
          </p:nvPr>
        </p:nvSpPr>
        <p:spPr/>
        <p:txBody>
          <a:bodyPr/>
          <a:lstStyle/>
          <a:p>
            <a:pPr>
              <a:defRPr/>
            </a:pPr>
            <a:fld id="{520DCE42-FB6D-4A80-BB0E-E1EF63E4F982}" type="slidenum">
              <a:rPr lang="en-US" smtClean="0"/>
              <a:pPr>
                <a:defRPr/>
              </a:pPr>
              <a:t>‹#›</a:t>
            </a:fld>
            <a:endParaRPr lang="en-US" dirty="0"/>
          </a:p>
        </p:txBody>
      </p:sp>
    </p:spTree>
    <p:extLst>
      <p:ext uri="{BB962C8B-B14F-4D97-AF65-F5344CB8AC3E}">
        <p14:creationId xmlns:p14="http://schemas.microsoft.com/office/powerpoint/2010/main" val="408334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686A-F8EA-C07C-D1C3-93A8F70528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067163D-85E1-73F0-9E1F-2C502D85C06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0A9BD37-5E01-052B-C299-154E463396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28FDB01-4AA9-E000-9646-1FCD2F38A8FE}"/>
              </a:ext>
            </a:extLst>
          </p:cNvPr>
          <p:cNvSpPr>
            <a:spLocks noGrp="1"/>
          </p:cNvSpPr>
          <p:nvPr>
            <p:ph type="dt" sz="half" idx="10"/>
          </p:nvPr>
        </p:nvSpPr>
        <p:spPr/>
        <p:txBody>
          <a:bodyPr/>
          <a:lstStyle/>
          <a:p>
            <a:pPr>
              <a:defRPr/>
            </a:pPr>
            <a:r>
              <a:rPr lang="en-US"/>
              <a:t>11/18/2013</a:t>
            </a:r>
            <a:endParaRPr lang="en-US" dirty="0"/>
          </a:p>
        </p:txBody>
      </p:sp>
      <p:sp>
        <p:nvSpPr>
          <p:cNvPr id="6" name="Footer Placeholder 5">
            <a:extLst>
              <a:ext uri="{FF2B5EF4-FFF2-40B4-BE49-F238E27FC236}">
                <a16:creationId xmlns:a16="http://schemas.microsoft.com/office/drawing/2014/main" id="{ADD062BD-BF27-5C6D-C448-A2C08D75DC2D}"/>
              </a:ext>
            </a:extLst>
          </p:cNvPr>
          <p:cNvSpPr>
            <a:spLocks noGrp="1"/>
          </p:cNvSpPr>
          <p:nvPr>
            <p:ph type="ftr" sz="quarter" idx="11"/>
          </p:nvPr>
        </p:nvSpPr>
        <p:spPr/>
        <p:txBody>
          <a:bodyPr/>
          <a:lstStyle/>
          <a:p>
            <a:pPr>
              <a:defRPr/>
            </a:pPr>
            <a:r>
              <a:rPr lang="en-US"/>
              <a:t> </a:t>
            </a:r>
            <a:endParaRPr lang="en-US" i="1" dirty="0"/>
          </a:p>
        </p:txBody>
      </p:sp>
      <p:sp>
        <p:nvSpPr>
          <p:cNvPr id="7" name="Slide Number Placeholder 6">
            <a:extLst>
              <a:ext uri="{FF2B5EF4-FFF2-40B4-BE49-F238E27FC236}">
                <a16:creationId xmlns:a16="http://schemas.microsoft.com/office/drawing/2014/main" id="{08403AA0-A62E-74EC-AE2E-E062906387E4}"/>
              </a:ext>
            </a:extLst>
          </p:cNvPr>
          <p:cNvSpPr>
            <a:spLocks noGrp="1"/>
          </p:cNvSpPr>
          <p:nvPr>
            <p:ph type="sldNum" sz="quarter" idx="12"/>
          </p:nvPr>
        </p:nvSpPr>
        <p:spPr/>
        <p:txBody>
          <a:bodyPr/>
          <a:lstStyle/>
          <a:p>
            <a:pPr>
              <a:defRPr/>
            </a:pPr>
            <a:fld id="{CBFF59AC-05AE-4CE4-B27F-25B81CF7DA19}" type="slidenum">
              <a:rPr lang="en-US" smtClean="0"/>
              <a:pPr>
                <a:defRPr/>
              </a:pPr>
              <a:t>‹#›</a:t>
            </a:fld>
            <a:endParaRPr lang="en-US" dirty="0"/>
          </a:p>
        </p:txBody>
      </p:sp>
    </p:spTree>
    <p:extLst>
      <p:ext uri="{BB962C8B-B14F-4D97-AF65-F5344CB8AC3E}">
        <p14:creationId xmlns:p14="http://schemas.microsoft.com/office/powerpoint/2010/main" val="190408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8BDA95-223C-22D8-D04A-2028CA474B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367CBC-2579-51F5-4514-34DCD5EE66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81D01-4598-CA59-A621-6523BEC133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11/18/2013</a:t>
            </a:r>
            <a:endParaRPr lang="en-US" dirty="0"/>
          </a:p>
        </p:txBody>
      </p:sp>
      <p:sp>
        <p:nvSpPr>
          <p:cNvPr id="5" name="Footer Placeholder 4">
            <a:extLst>
              <a:ext uri="{FF2B5EF4-FFF2-40B4-BE49-F238E27FC236}">
                <a16:creationId xmlns:a16="http://schemas.microsoft.com/office/drawing/2014/main" id="{B8FFBE24-85F1-8E41-13D9-38DF7454481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 </a:t>
            </a:r>
            <a:endParaRPr lang="en-US" i="1" dirty="0"/>
          </a:p>
        </p:txBody>
      </p:sp>
      <p:sp>
        <p:nvSpPr>
          <p:cNvPr id="6" name="Slide Number Placeholder 5">
            <a:extLst>
              <a:ext uri="{FF2B5EF4-FFF2-40B4-BE49-F238E27FC236}">
                <a16:creationId xmlns:a16="http://schemas.microsoft.com/office/drawing/2014/main" id="{4CDCE397-470A-00AE-7557-24E229D6A5C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38EA22C-6F6B-443D-ABD6-C57D094EC397}" type="slidenum">
              <a:rPr lang="en-US" smtClean="0"/>
              <a:pPr>
                <a:defRPr/>
              </a:pPr>
              <a:t>‹#›</a:t>
            </a:fld>
            <a:endParaRPr lang="en-US" dirty="0"/>
          </a:p>
        </p:txBody>
      </p:sp>
    </p:spTree>
    <p:extLst>
      <p:ext uri="{BB962C8B-B14F-4D97-AF65-F5344CB8AC3E}">
        <p14:creationId xmlns:p14="http://schemas.microsoft.com/office/powerpoint/2010/main" val="161314539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gif"/></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381000" y="152400"/>
            <a:ext cx="9144000" cy="3429000"/>
          </a:xfrm>
        </p:spPr>
        <p:txBody>
          <a:bodyPr>
            <a:normAutofit fontScale="90000"/>
          </a:bodyPr>
          <a:lstStyle/>
          <a:p>
            <a:pPr marL="914400" algn="l" eaLnBrk="1" fontAlgn="auto" hangingPunct="1">
              <a:spcAft>
                <a:spcPts val="0"/>
              </a:spcAft>
              <a:defRPr/>
            </a:pPr>
            <a:br>
              <a:rPr lang="en-US" sz="3200" b="1" dirty="0">
                <a:solidFill>
                  <a:srgbClr val="FFFF99"/>
                </a:solidFill>
                <a:latin typeface="+mn-lt"/>
              </a:rPr>
            </a:br>
            <a:r>
              <a:rPr lang="en-US" sz="4400" b="1" dirty="0">
                <a:solidFill>
                  <a:schemeClr val="accent6">
                    <a:lumMod val="75000"/>
                  </a:schemeClr>
                </a:solidFill>
                <a:latin typeface="Arial" panose="020B0604020202020204" pitchFamily="34" charset="0"/>
                <a:cs typeface="Arial" panose="020B0604020202020204" pitchFamily="34" charset="0"/>
              </a:rPr>
              <a:t>The Chesapeake Bay Preservation Act &amp; Allowed Development</a:t>
            </a:r>
            <a:br>
              <a:rPr lang="en-US" sz="4400" b="1" dirty="0">
                <a:solidFill>
                  <a:schemeClr val="accent6">
                    <a:lumMod val="50000"/>
                  </a:schemeClr>
                </a:solidFill>
                <a:latin typeface="Arial" panose="020B0604020202020204" pitchFamily="34" charset="0"/>
                <a:cs typeface="Arial" panose="020B0604020202020204" pitchFamily="34" charset="0"/>
              </a:rPr>
            </a:br>
            <a:br>
              <a:rPr lang="en-US" sz="4400" b="1" dirty="0">
                <a:solidFill>
                  <a:schemeClr val="accent6">
                    <a:lumMod val="50000"/>
                  </a:schemeClr>
                </a:solidFill>
                <a:latin typeface="Arial" panose="020B0604020202020204" pitchFamily="34" charset="0"/>
                <a:cs typeface="Arial" panose="020B0604020202020204" pitchFamily="34" charset="0"/>
              </a:rPr>
            </a:br>
            <a:endParaRPr lang="en-US" sz="4400" b="1" dirty="0">
              <a:solidFill>
                <a:schemeClr val="accent6">
                  <a:lumMod val="50000"/>
                </a:schemeClr>
              </a:solidFill>
              <a:latin typeface="Arial" panose="020B0604020202020204" pitchFamily="34" charset="0"/>
              <a:cs typeface="Arial" panose="020B0604020202020204" pitchFamily="34" charset="0"/>
            </a:endParaRPr>
          </a:p>
        </p:txBody>
      </p:sp>
      <p:sp>
        <p:nvSpPr>
          <p:cNvPr id="21506" name="Rectangle 3"/>
          <p:cNvSpPr>
            <a:spLocks noGrp="1" noChangeArrowheads="1"/>
          </p:cNvSpPr>
          <p:nvPr>
            <p:ph type="subTitle" idx="1"/>
          </p:nvPr>
        </p:nvSpPr>
        <p:spPr>
          <a:xfrm>
            <a:off x="685800" y="2819400"/>
            <a:ext cx="4343400" cy="1295400"/>
          </a:xfrm>
        </p:spPr>
        <p:txBody>
          <a:bodyPr>
            <a:normAutofit fontScale="25000" lnSpcReduction="20000"/>
          </a:bodyPr>
          <a:lstStyle/>
          <a:p>
            <a:pPr marR="0" eaLnBrk="1" hangingPunct="1">
              <a:lnSpc>
                <a:spcPct val="90000"/>
              </a:lnSpc>
            </a:pPr>
            <a:endParaRPr lang="en-US" sz="1000" dirty="0"/>
          </a:p>
          <a:p>
            <a:pPr marR="0" algn="l" eaLnBrk="1" hangingPunct="1">
              <a:lnSpc>
                <a:spcPct val="50000"/>
              </a:lnSpc>
              <a:spcBef>
                <a:spcPts val="600"/>
              </a:spcBef>
            </a:pPr>
            <a:endParaRPr lang="en-US" sz="2400" b="1" dirty="0">
              <a:latin typeface="Calibri" pitchFamily="34" charset="0"/>
            </a:endParaRPr>
          </a:p>
          <a:p>
            <a:pPr marR="0" algn="l" eaLnBrk="1" hangingPunct="1">
              <a:lnSpc>
                <a:spcPct val="50000"/>
              </a:lnSpc>
              <a:spcBef>
                <a:spcPts val="600"/>
              </a:spcBef>
            </a:pPr>
            <a:r>
              <a:rPr lang="en-US" sz="8000" b="1" dirty="0">
                <a:latin typeface="Arial" panose="020B0604020202020204" pitchFamily="34" charset="0"/>
                <a:cs typeface="Arial" panose="020B0604020202020204" pitchFamily="34" charset="0"/>
              </a:rPr>
              <a:t>Daniel Moore</a:t>
            </a:r>
          </a:p>
          <a:p>
            <a:pPr marR="0" algn="l" eaLnBrk="1" hangingPunct="1">
              <a:lnSpc>
                <a:spcPct val="50000"/>
              </a:lnSpc>
              <a:spcBef>
                <a:spcPts val="600"/>
              </a:spcBef>
            </a:pPr>
            <a:endParaRPr lang="en-US" sz="8000" b="1" dirty="0">
              <a:latin typeface="Arial" panose="020B0604020202020204" pitchFamily="34" charset="0"/>
              <a:cs typeface="Arial" panose="020B0604020202020204" pitchFamily="34" charset="0"/>
            </a:endParaRPr>
          </a:p>
          <a:p>
            <a:pPr marR="0" algn="l" eaLnBrk="1" hangingPunct="1">
              <a:lnSpc>
                <a:spcPct val="50000"/>
              </a:lnSpc>
              <a:spcBef>
                <a:spcPts val="600"/>
              </a:spcBef>
            </a:pPr>
            <a:r>
              <a:rPr lang="en-US" sz="8000" dirty="0">
                <a:latin typeface="Arial" panose="020B0604020202020204" pitchFamily="34" charset="0"/>
                <a:cs typeface="Arial" panose="020B0604020202020204" pitchFamily="34" charset="0"/>
              </a:rPr>
              <a:t>Principal Environmental Planner</a:t>
            </a:r>
          </a:p>
          <a:p>
            <a:pPr marR="0" algn="l" eaLnBrk="1" hangingPunct="1">
              <a:lnSpc>
                <a:spcPct val="90000"/>
              </a:lnSpc>
            </a:pPr>
            <a:r>
              <a:rPr lang="en-US" sz="8000" dirty="0">
                <a:latin typeface="Arial" panose="020B0604020202020204" pitchFamily="34" charset="0"/>
                <a:cs typeface="Arial" panose="020B0604020202020204" pitchFamily="34" charset="0"/>
              </a:rPr>
              <a:t>Office of Watersheds and Local Government Assistance  Programs</a:t>
            </a:r>
          </a:p>
          <a:p>
            <a:pPr marR="0" eaLnBrk="1" hangingPunct="1">
              <a:lnSpc>
                <a:spcPct val="90000"/>
              </a:lnSpc>
            </a:pPr>
            <a:endParaRPr lang="en-US" sz="2000" dirty="0">
              <a:latin typeface="Calibri" pitchFamily="34" charset="0"/>
            </a:endParaRPr>
          </a:p>
          <a:p>
            <a:pPr marR="0" eaLnBrk="1" hangingPunct="1">
              <a:lnSpc>
                <a:spcPct val="90000"/>
              </a:lnSpc>
            </a:pPr>
            <a:endParaRPr lang="en-US" sz="2000" dirty="0">
              <a:latin typeface="Calibri" pitchFamily="34" charset="0"/>
            </a:endParaRPr>
          </a:p>
        </p:txBody>
      </p:sp>
      <p:sp>
        <p:nvSpPr>
          <p:cNvPr id="8" name="TextBox 7"/>
          <p:cNvSpPr txBox="1"/>
          <p:nvPr/>
        </p:nvSpPr>
        <p:spPr>
          <a:xfrm>
            <a:off x="609599" y="4191000"/>
            <a:ext cx="4419601" cy="1631216"/>
          </a:xfrm>
          <a:prstGeom prst="rect">
            <a:avLst/>
          </a:prstGeom>
          <a:noFill/>
        </p:spPr>
        <p:txBody>
          <a:bodyPr wrap="square">
            <a:spAutoFit/>
          </a:bodyPr>
          <a:lstStyle/>
          <a:p>
            <a:pPr>
              <a:defRPr/>
            </a:pPr>
            <a:r>
              <a:rPr lang="en-US" sz="2400" b="1" dirty="0">
                <a:latin typeface="Arial" panose="020B0604020202020204" pitchFamily="34" charset="0"/>
                <a:cs typeface="Arial" panose="020B0604020202020204" pitchFamily="34" charset="0"/>
              </a:rPr>
              <a:t>Potomac Watershed Roundtable</a:t>
            </a:r>
            <a:endParaRPr lang="en-US" sz="1800" dirty="0">
              <a:latin typeface="Arial" panose="020B0604020202020204" pitchFamily="34" charset="0"/>
              <a:cs typeface="Arial" panose="020B0604020202020204" pitchFamily="34" charset="0"/>
            </a:endParaRPr>
          </a:p>
          <a:p>
            <a:pPr>
              <a:defRPr/>
            </a:pPr>
            <a:r>
              <a:rPr lang="en-US" sz="1800" dirty="0">
                <a:latin typeface="Arial" panose="020B0604020202020204" pitchFamily="34" charset="0"/>
                <a:cs typeface="Arial" panose="020B0604020202020204" pitchFamily="34" charset="0"/>
              </a:rPr>
              <a:t>October 6, 2023</a:t>
            </a:r>
          </a:p>
          <a:p>
            <a:pPr>
              <a:defRPr/>
            </a:pPr>
            <a:endParaRPr lang="en-US" sz="1600" b="1" dirty="0">
              <a:latin typeface="+mj-lt"/>
              <a:cs typeface="+mn-cs"/>
            </a:endParaRPr>
          </a:p>
          <a:p>
            <a:pPr algn="r">
              <a:defRPr/>
            </a:pPr>
            <a:endParaRPr lang="en-US" dirty="0">
              <a:cs typeface="+mn-cs"/>
            </a:endParaRPr>
          </a:p>
        </p:txBody>
      </p:sp>
      <p:pic>
        <p:nvPicPr>
          <p:cNvPr id="21508" name="Picture 9" descr="C:\Users\daniel.moore@deq.virginia.gov\AppData\Local\Microsoft\Windows\Temporary Internet Files\Content.Outlook\B65QJSST\deqlogo-2color.png"/>
          <p:cNvPicPr>
            <a:picLocks noChangeAspect="1" noChangeArrowheads="1"/>
          </p:cNvPicPr>
          <p:nvPr/>
        </p:nvPicPr>
        <p:blipFill>
          <a:blip r:embed="rId3" cstate="print"/>
          <a:srcRect/>
          <a:stretch>
            <a:fillRect/>
          </a:stretch>
        </p:blipFill>
        <p:spPr bwMode="auto">
          <a:xfrm>
            <a:off x="685800" y="5715000"/>
            <a:ext cx="1692275" cy="685800"/>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l="4068"/>
          <a:stretch>
            <a:fillRect/>
          </a:stretch>
        </p:blipFill>
        <p:spPr bwMode="auto">
          <a:xfrm>
            <a:off x="5281567" y="2442993"/>
            <a:ext cx="3156417" cy="395469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609600"/>
            <a:ext cx="8001000" cy="762000"/>
          </a:xfrm>
        </p:spPr>
        <p:txBody>
          <a:bodyPr>
            <a:normAutofit/>
          </a:bodyPr>
          <a:lstStyle/>
          <a:p>
            <a:pPr eaLnBrk="1" fontAlgn="auto" hangingPunct="1">
              <a:spcAft>
                <a:spcPts val="0"/>
              </a:spcAft>
              <a:defRPr/>
            </a:pPr>
            <a: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Phase I – Mapping and Ordinance Adoption</a:t>
            </a:r>
          </a:p>
        </p:txBody>
      </p:sp>
      <p:sp>
        <p:nvSpPr>
          <p:cNvPr id="169987" name="Rectangle 3"/>
          <p:cNvSpPr>
            <a:spLocks noGrp="1" noChangeArrowheads="1"/>
          </p:cNvSpPr>
          <p:nvPr>
            <p:ph type="body" sz="half" idx="1"/>
          </p:nvPr>
        </p:nvSpPr>
        <p:spPr>
          <a:xfrm>
            <a:off x="386020" y="1531142"/>
            <a:ext cx="4795579" cy="3919539"/>
          </a:xfrm>
        </p:spPr>
        <p:txBody>
          <a:bodyPr>
            <a:normAutofit/>
          </a:bodyPr>
          <a:lstStyle/>
          <a:p>
            <a:pPr marL="274320" indent="-274320" eaLnBrk="1" fontAlgn="auto" hangingPunct="1">
              <a:spcAft>
                <a:spcPts val="0"/>
              </a:spcAft>
              <a:buClr>
                <a:schemeClr val="accent3"/>
              </a:buClr>
              <a:buFont typeface="Wingdings 2"/>
              <a:buChar char=""/>
              <a:defRPr/>
            </a:pPr>
            <a:r>
              <a:rPr lang="en-US" sz="2400" dirty="0">
                <a:latin typeface="+mj-lt"/>
              </a:rPr>
              <a:t>Designate and map Chesapeake Bay Preservation Areas (CBPAs)</a:t>
            </a:r>
          </a:p>
          <a:p>
            <a:pPr marL="274320" indent="-274320" eaLnBrk="1" fontAlgn="auto" hangingPunct="1">
              <a:spcAft>
                <a:spcPts val="0"/>
              </a:spcAft>
              <a:buClr>
                <a:schemeClr val="accent3"/>
              </a:buClr>
              <a:buFont typeface="Wingdings 2"/>
              <a:buChar char=""/>
              <a:defRPr/>
            </a:pPr>
            <a:r>
              <a:rPr lang="en-US" sz="2400" dirty="0">
                <a:latin typeface="+mj-lt"/>
              </a:rPr>
              <a:t>Implement land use, development and redevelopment performance                   criteria within CBPAs</a:t>
            </a:r>
          </a:p>
        </p:txBody>
      </p:sp>
      <p:sp>
        <p:nvSpPr>
          <p:cNvPr id="9" name="Slide Number Placeholder 6"/>
          <p:cNvSpPr>
            <a:spLocks noGrp="1"/>
          </p:cNvSpPr>
          <p:nvPr>
            <p:ph type="sldNum" sz="quarter" idx="12"/>
          </p:nvPr>
        </p:nvSpPr>
        <p:spPr>
          <a:xfrm>
            <a:off x="7010400" y="6400800"/>
            <a:ext cx="1828800" cy="323850"/>
          </a:xfrm>
        </p:spPr>
        <p:txBody>
          <a:bodyPr/>
          <a:lstStyle/>
          <a:p>
            <a:pPr algn="ctr">
              <a:defRPr/>
            </a:pPr>
            <a:r>
              <a:rPr lang="en-US" dirty="0"/>
              <a:t>                                     </a:t>
            </a:r>
            <a:fld id="{BB7A2534-E39C-4854-832C-70C363DA18E3}" type="slidenum">
              <a:rPr lang="en-US" smtClean="0"/>
              <a:pPr algn="ctr">
                <a:defRPr/>
              </a:pPr>
              <a:t>10</a:t>
            </a:fld>
            <a:endParaRPr lang="en-US" dirty="0"/>
          </a:p>
        </p:txBody>
      </p:sp>
      <p:pic>
        <p:nvPicPr>
          <p:cNvPr id="108552"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762000" y="6172200"/>
            <a:ext cx="1200150" cy="492125"/>
          </a:xfrm>
          <a:prstGeom prst="rect">
            <a:avLst/>
          </a:prstGeom>
          <a:noFill/>
          <a:ln w="9525">
            <a:noFill/>
            <a:miter lim="800000"/>
            <a:headEnd/>
            <a:tailEnd/>
          </a:ln>
        </p:spPr>
      </p:pic>
      <p:pic>
        <p:nvPicPr>
          <p:cNvPr id="1026" name="Picture 2">
            <a:extLst>
              <a:ext uri="{FF2B5EF4-FFF2-40B4-BE49-F238E27FC236}">
                <a16:creationId xmlns:a16="http://schemas.microsoft.com/office/drawing/2014/main" id="{01CB2F11-6496-5CC3-DF0A-2B085618E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181" y="1531143"/>
            <a:ext cx="2692714" cy="3574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6CEF796-2F74-0D20-E73F-9EB03C119B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4780" y="3338804"/>
            <a:ext cx="2354439"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advTm="13610"/>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81000" y="304800"/>
            <a:ext cx="9144000" cy="838200"/>
          </a:xfrm>
        </p:spPr>
        <p:txBody>
          <a:bodyPr>
            <a:normAutofit/>
          </a:bodyPr>
          <a:lstStyle/>
          <a:p>
            <a:pPr eaLnBrk="1" fontAlgn="auto" hangingPunct="1">
              <a:lnSpc>
                <a:spcPct val="75000"/>
              </a:lnSpc>
              <a:spcAft>
                <a:spcPts val="0"/>
              </a:spcAft>
              <a:defRPr/>
            </a:pPr>
            <a:r>
              <a:rPr 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Phase II - Comprehensive Plan Criteria</a:t>
            </a:r>
          </a:p>
        </p:txBody>
      </p:sp>
      <p:sp>
        <p:nvSpPr>
          <p:cNvPr id="120836" name="Rectangle 4"/>
          <p:cNvSpPr>
            <a:spLocks noGrp="1" noChangeArrowheads="1"/>
          </p:cNvSpPr>
          <p:nvPr>
            <p:ph idx="1"/>
          </p:nvPr>
        </p:nvSpPr>
        <p:spPr>
          <a:xfrm>
            <a:off x="228600" y="1143000"/>
            <a:ext cx="4343400" cy="5410200"/>
          </a:xfrm>
        </p:spPr>
        <p:txBody>
          <a:bodyPr>
            <a:normAutofit/>
          </a:bodyPr>
          <a:lstStyle/>
          <a:p>
            <a:pPr marL="457200" indent="-457200" algn="ctr" eaLnBrk="1" fontAlgn="auto" hangingPunct="1">
              <a:lnSpc>
                <a:spcPct val="80000"/>
              </a:lnSpc>
              <a:spcAft>
                <a:spcPts val="0"/>
              </a:spcAft>
              <a:buClr>
                <a:schemeClr val="accent3"/>
              </a:buClr>
              <a:buFontTx/>
              <a:buNone/>
              <a:defRPr/>
            </a:pPr>
            <a:endParaRPr lang="en-US" sz="1000" b="1" u="sng" dirty="0"/>
          </a:p>
          <a:p>
            <a:pPr marL="457200" indent="-457200" eaLnBrk="1" fontAlgn="auto" hangingPunct="1">
              <a:lnSpc>
                <a:spcPct val="80000"/>
              </a:lnSpc>
              <a:spcAft>
                <a:spcPts val="0"/>
              </a:spcAft>
              <a:buClr>
                <a:schemeClr val="accent3"/>
              </a:buClr>
              <a:buFont typeface="Wingdings" pitchFamily="2" charset="2"/>
              <a:buChar char="ü"/>
              <a:defRPr/>
            </a:pPr>
            <a:r>
              <a:rPr lang="en-US" sz="2400" dirty="0">
                <a:latin typeface="Arial" panose="020B0604020202020204" pitchFamily="34" charset="0"/>
                <a:cs typeface="Arial" panose="020B0604020202020204" pitchFamily="34" charset="0"/>
              </a:rPr>
              <a:t>Summary of data (partial list)</a:t>
            </a:r>
          </a:p>
          <a:p>
            <a:pPr marL="876300" lvl="1" indent="-419100" eaLnBrk="1" fontAlgn="auto" hangingPunct="1">
              <a:lnSpc>
                <a:spcPct val="80000"/>
              </a:lnSpc>
              <a:spcAft>
                <a:spcPts val="0"/>
              </a:spcAft>
              <a:buFont typeface="Wingdings 2"/>
              <a:buChar char=""/>
              <a:defRPr/>
            </a:pPr>
            <a:r>
              <a:rPr lang="en-US" dirty="0">
                <a:latin typeface="Arial" panose="020B0604020202020204" pitchFamily="34" charset="0"/>
                <a:cs typeface="Arial" panose="020B0604020202020204" pitchFamily="34" charset="0"/>
              </a:rPr>
              <a:t>Chesapeake Bay Preservation Areas</a:t>
            </a:r>
          </a:p>
          <a:p>
            <a:pPr marL="876300" lvl="1" indent="-419100" eaLnBrk="1" fontAlgn="auto" hangingPunct="1">
              <a:lnSpc>
                <a:spcPct val="80000"/>
              </a:lnSpc>
              <a:spcAft>
                <a:spcPts val="0"/>
              </a:spcAft>
              <a:buFont typeface="Wingdings 2"/>
              <a:buChar char=""/>
              <a:defRPr/>
            </a:pPr>
            <a:r>
              <a:rPr lang="en-US" dirty="0">
                <a:latin typeface="Arial" panose="020B0604020202020204" pitchFamily="34" charset="0"/>
                <a:cs typeface="Arial" panose="020B0604020202020204" pitchFamily="34" charset="0"/>
              </a:rPr>
              <a:t>Existing &amp; proposed     land uses</a:t>
            </a:r>
          </a:p>
          <a:p>
            <a:pPr marL="876300" lvl="1" indent="-419100" eaLnBrk="1" fontAlgn="auto" hangingPunct="1">
              <a:lnSpc>
                <a:spcPct val="80000"/>
              </a:lnSpc>
              <a:spcAft>
                <a:spcPts val="0"/>
              </a:spcAft>
              <a:buFont typeface="Wingdings 2"/>
              <a:buChar char=""/>
              <a:defRPr/>
            </a:pPr>
            <a:r>
              <a:rPr lang="en-US" dirty="0">
                <a:latin typeface="Arial" panose="020B0604020202020204" pitchFamily="34" charset="0"/>
                <a:cs typeface="Arial" panose="020B0604020202020204" pitchFamily="34" charset="0"/>
              </a:rPr>
              <a:t>Existing &amp; potential sources of pollution</a:t>
            </a:r>
          </a:p>
          <a:p>
            <a:pPr marL="876300" lvl="1" indent="-419100" eaLnBrk="1" fontAlgn="auto" hangingPunct="1">
              <a:lnSpc>
                <a:spcPct val="80000"/>
              </a:lnSpc>
              <a:spcAft>
                <a:spcPts val="0"/>
              </a:spcAft>
              <a:buFont typeface="Wingdings 2"/>
              <a:buChar char=""/>
              <a:defRPr/>
            </a:pPr>
            <a:r>
              <a:rPr lang="en-US" dirty="0">
                <a:latin typeface="Arial" panose="020B0604020202020204" pitchFamily="34" charset="0"/>
                <a:cs typeface="Arial" panose="020B0604020202020204" pitchFamily="34" charset="0"/>
              </a:rPr>
              <a:t>Shoreline and stream bank erosion problems</a:t>
            </a:r>
          </a:p>
          <a:p>
            <a:pPr marL="457200" indent="-457200" eaLnBrk="1" fontAlgn="auto" hangingPunct="1">
              <a:lnSpc>
                <a:spcPct val="80000"/>
              </a:lnSpc>
              <a:spcAft>
                <a:spcPts val="0"/>
              </a:spcAft>
              <a:buClr>
                <a:schemeClr val="accent3"/>
              </a:buClr>
              <a:buFont typeface="Wingdings" pitchFamily="2" charset="2"/>
              <a:buChar char="ü"/>
              <a:defRPr/>
            </a:pPr>
            <a:r>
              <a:rPr lang="en-US" sz="2400" dirty="0">
                <a:latin typeface="Arial" panose="020B0604020202020204" pitchFamily="34" charset="0"/>
                <a:cs typeface="Arial" panose="020B0604020202020204" pitchFamily="34" charset="0"/>
              </a:rPr>
              <a:t>Analysis and policy discussions</a:t>
            </a:r>
          </a:p>
          <a:p>
            <a:pPr marL="457200" indent="-457200" eaLnBrk="1" fontAlgn="auto" hangingPunct="1">
              <a:lnSpc>
                <a:spcPct val="80000"/>
              </a:lnSpc>
              <a:spcAft>
                <a:spcPts val="0"/>
              </a:spcAft>
              <a:buClr>
                <a:schemeClr val="accent3"/>
              </a:buClr>
              <a:buFont typeface="Wingdings" pitchFamily="2" charset="2"/>
              <a:buChar char="ü"/>
              <a:defRPr/>
            </a:pPr>
            <a:r>
              <a:rPr lang="en-US" sz="2400" dirty="0">
                <a:latin typeface="Arial" panose="020B0604020202020204" pitchFamily="34" charset="0"/>
                <a:cs typeface="Arial" panose="020B0604020202020204" pitchFamily="34" charset="0"/>
              </a:rPr>
              <a:t>Land use plan map</a:t>
            </a:r>
          </a:p>
          <a:p>
            <a:pPr marL="457200" indent="-457200" eaLnBrk="1" fontAlgn="auto" hangingPunct="1">
              <a:lnSpc>
                <a:spcPct val="80000"/>
              </a:lnSpc>
              <a:spcAft>
                <a:spcPts val="0"/>
              </a:spcAft>
              <a:buClr>
                <a:schemeClr val="accent3"/>
              </a:buClr>
              <a:buFont typeface="Wingdings" pitchFamily="2" charset="2"/>
              <a:buChar char="ü"/>
              <a:defRPr/>
            </a:pPr>
            <a:r>
              <a:rPr lang="en-US" sz="2400" dirty="0">
                <a:latin typeface="Arial" panose="020B0604020202020204" pitchFamily="34" charset="0"/>
                <a:cs typeface="Arial" panose="020B0604020202020204" pitchFamily="34" charset="0"/>
              </a:rPr>
              <a:t>Implementing measures/ time frame for accomplishment</a:t>
            </a:r>
          </a:p>
          <a:p>
            <a:pPr marL="457200" indent="-457200" eaLnBrk="1" fontAlgn="auto" hangingPunct="1">
              <a:lnSpc>
                <a:spcPct val="80000"/>
              </a:lnSpc>
              <a:spcAft>
                <a:spcPts val="0"/>
              </a:spcAft>
              <a:buClr>
                <a:schemeClr val="accent3"/>
              </a:buClr>
              <a:buFontTx/>
              <a:buAutoNum type="romanLcPeriod"/>
              <a:defRPr/>
            </a:pPr>
            <a:endParaRPr lang="en-US" sz="2400" dirty="0"/>
          </a:p>
        </p:txBody>
      </p:sp>
      <p:sp>
        <p:nvSpPr>
          <p:cNvPr id="9" name="Slide Number Placeholder 5"/>
          <p:cNvSpPr>
            <a:spLocks noGrp="1"/>
          </p:cNvSpPr>
          <p:nvPr>
            <p:ph type="sldNum" sz="quarter" idx="12"/>
          </p:nvPr>
        </p:nvSpPr>
        <p:spPr/>
        <p:txBody>
          <a:bodyPr/>
          <a:lstStyle/>
          <a:p>
            <a:pPr>
              <a:defRPr/>
            </a:pPr>
            <a:fld id="{1BD57618-F486-4227-ABC0-FAE6C3B025B9}" type="slidenum">
              <a:rPr lang="en-US"/>
              <a:pPr>
                <a:defRPr/>
              </a:pPr>
              <a:t>11</a:t>
            </a:fld>
            <a:endParaRPr lang="en-US" dirty="0"/>
          </a:p>
        </p:txBody>
      </p:sp>
      <p:sp>
        <p:nvSpPr>
          <p:cNvPr id="109571" name="Text Box 3"/>
          <p:cNvSpPr txBox="1">
            <a:spLocks noChangeArrowheads="1"/>
          </p:cNvSpPr>
          <p:nvPr/>
        </p:nvSpPr>
        <p:spPr bwMode="auto">
          <a:xfrm>
            <a:off x="4340038" y="3181689"/>
            <a:ext cx="3200400" cy="976313"/>
          </a:xfrm>
          <a:prstGeom prst="rect">
            <a:avLst/>
          </a:prstGeom>
          <a:noFill/>
          <a:ln w="9525">
            <a:noFill/>
            <a:miter lim="800000"/>
            <a:headEnd/>
            <a:tailEnd/>
          </a:ln>
        </p:spPr>
        <p:txBody>
          <a:bodyPr>
            <a:spAutoFit/>
          </a:bodyPr>
          <a:lstStyle/>
          <a:p>
            <a:pPr>
              <a:lnSpc>
                <a:spcPct val="130000"/>
              </a:lnSpc>
              <a:spcBef>
                <a:spcPct val="20000"/>
              </a:spcBef>
              <a:buClr>
                <a:schemeClr val="folHlink"/>
              </a:buClr>
              <a:buSzPct val="150000"/>
              <a:buFont typeface="Wingdings" pitchFamily="2" charset="2"/>
              <a:buChar char="§"/>
            </a:pPr>
            <a:endParaRPr lang="en-US" sz="2000" dirty="0"/>
          </a:p>
          <a:p>
            <a:pPr>
              <a:lnSpc>
                <a:spcPct val="130000"/>
              </a:lnSpc>
              <a:spcBef>
                <a:spcPct val="20000"/>
              </a:spcBef>
              <a:buFont typeface="Wingdings" pitchFamily="2" charset="2"/>
              <a:buNone/>
            </a:pPr>
            <a:endParaRPr lang="en-US" sz="800" dirty="0"/>
          </a:p>
          <a:p>
            <a:pPr marL="228600" lvl="2">
              <a:lnSpc>
                <a:spcPct val="80000"/>
              </a:lnSpc>
              <a:spcBef>
                <a:spcPct val="20000"/>
              </a:spcBef>
              <a:buFont typeface="Wingdings" pitchFamily="2" charset="2"/>
              <a:buChar char="§"/>
            </a:pPr>
            <a:endParaRPr lang="en-US" sz="2000" dirty="0"/>
          </a:p>
        </p:txBody>
      </p:sp>
      <p:pic>
        <p:nvPicPr>
          <p:cNvPr id="109574"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7086600" y="6019800"/>
            <a:ext cx="1200150" cy="492125"/>
          </a:xfrm>
          <a:prstGeom prst="rect">
            <a:avLst/>
          </a:prstGeom>
          <a:noFill/>
          <a:ln w="9525">
            <a:noFill/>
            <a:miter lim="800000"/>
            <a:headEnd/>
            <a:tailEnd/>
          </a:ln>
        </p:spPr>
      </p:pic>
      <p:pic>
        <p:nvPicPr>
          <p:cNvPr id="1026" name="Picture 2" descr="RPA on a stream">
            <a:extLst>
              <a:ext uri="{FF2B5EF4-FFF2-40B4-BE49-F238E27FC236}">
                <a16:creationId xmlns:a16="http://schemas.microsoft.com/office/drawing/2014/main" id="{7384955F-B63F-4257-087C-1DE07265D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311" y="1461748"/>
            <a:ext cx="4208318"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7068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609600"/>
            <a:ext cx="9144000" cy="685800"/>
          </a:xfrm>
        </p:spPr>
        <p:txBody>
          <a:bodyPr>
            <a:normAutofit/>
          </a:bodyPr>
          <a:lstStyle/>
          <a:p>
            <a:pPr algn="ctr" eaLnBrk="1" fontAlgn="auto" hangingPunct="1">
              <a:spcAft>
                <a:spcPts val="0"/>
              </a:spcAft>
              <a:defRPr/>
            </a:pPr>
            <a:r>
              <a:rPr 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Phase III – Land Use Code Review &amp; Revision</a:t>
            </a:r>
          </a:p>
        </p:txBody>
      </p:sp>
      <p:sp>
        <p:nvSpPr>
          <p:cNvPr id="65539" name="Rectangle 3"/>
          <p:cNvSpPr>
            <a:spLocks noGrp="1" noChangeArrowheads="1"/>
          </p:cNvSpPr>
          <p:nvPr>
            <p:ph idx="1"/>
          </p:nvPr>
        </p:nvSpPr>
        <p:spPr>
          <a:xfrm>
            <a:off x="152400" y="1600200"/>
            <a:ext cx="5029200" cy="4724400"/>
          </a:xfrm>
        </p:spPr>
        <p:txBody>
          <a:bodyPr>
            <a:normAutofit lnSpcReduction="10000"/>
          </a:bodyPr>
          <a:lstStyle/>
          <a:p>
            <a:pPr marL="457200" indent="-457200" eaLnBrk="1" fontAlgn="auto" hangingPunct="1">
              <a:lnSpc>
                <a:spcPct val="105000"/>
              </a:lnSpc>
              <a:spcBef>
                <a:spcPct val="5000"/>
              </a:spcBef>
              <a:spcAft>
                <a:spcPct val="5000"/>
              </a:spcAft>
              <a:buClr>
                <a:schemeClr val="accent3"/>
              </a:buClr>
              <a:buFontTx/>
              <a:buNone/>
              <a:defRPr/>
            </a:pPr>
            <a:r>
              <a:rPr lang="en-US" sz="2400" b="1" dirty="0">
                <a:latin typeface="Arial" panose="020B0604020202020204" pitchFamily="34" charset="0"/>
                <a:cs typeface="Arial" panose="020B0604020202020204" pitchFamily="34" charset="0"/>
              </a:rPr>
              <a:t>Local ordinances must:</a:t>
            </a:r>
          </a:p>
          <a:p>
            <a:pPr marL="457200" indent="-457200" eaLnBrk="1" fontAlgn="auto" hangingPunct="1">
              <a:lnSpc>
                <a:spcPct val="90000"/>
              </a:lnSpc>
              <a:spcBef>
                <a:spcPct val="60000"/>
              </a:spcBef>
              <a:spcAft>
                <a:spcPct val="5000"/>
              </a:spcAft>
              <a:buClr>
                <a:schemeClr val="accent3"/>
              </a:buClr>
              <a:buFont typeface="Wingdings" pitchFamily="2" charset="2"/>
              <a:buChar char="ü"/>
              <a:defRPr/>
            </a:pPr>
            <a:r>
              <a:rPr lang="en-US" sz="2400" dirty="0">
                <a:latin typeface="Arial" panose="020B0604020202020204" pitchFamily="34" charset="0"/>
                <a:cs typeface="Arial" panose="020B0604020202020204" pitchFamily="34" charset="0"/>
              </a:rPr>
              <a:t>Include specific development standards to address the three general performance criteria</a:t>
            </a:r>
          </a:p>
          <a:p>
            <a:pPr marL="457200" indent="-457200" eaLnBrk="1" fontAlgn="auto" hangingPunct="1">
              <a:lnSpc>
                <a:spcPct val="90000"/>
              </a:lnSpc>
              <a:spcBef>
                <a:spcPct val="60000"/>
              </a:spcBef>
              <a:spcAft>
                <a:spcPct val="5000"/>
              </a:spcAft>
              <a:buClr>
                <a:schemeClr val="accent3"/>
              </a:buClr>
              <a:buFont typeface="Wingdings" pitchFamily="2" charset="2"/>
              <a:buChar char="ü"/>
              <a:defRPr/>
            </a:pPr>
            <a:r>
              <a:rPr lang="en-US" sz="2400" dirty="0">
                <a:latin typeface="Arial" panose="020B0604020202020204" pitchFamily="34" charset="0"/>
                <a:cs typeface="Arial" panose="020B0604020202020204" pitchFamily="34" charset="0"/>
              </a:rPr>
              <a:t>Include six provisions applicable  to approved plats and plans</a:t>
            </a:r>
          </a:p>
          <a:p>
            <a:pPr marL="457200" indent="-457200" eaLnBrk="1" fontAlgn="auto" hangingPunct="1">
              <a:lnSpc>
                <a:spcPct val="90000"/>
              </a:lnSpc>
              <a:spcBef>
                <a:spcPct val="60000"/>
              </a:spcBef>
              <a:spcAft>
                <a:spcPct val="5000"/>
              </a:spcAft>
              <a:buClr>
                <a:schemeClr val="accent3"/>
              </a:buClr>
              <a:buFont typeface="Wingdings" pitchFamily="2" charset="2"/>
              <a:buChar char="ü"/>
              <a:defRPr/>
            </a:pPr>
            <a:r>
              <a:rPr lang="en-US" sz="2400" dirty="0">
                <a:latin typeface="Arial" panose="020B0604020202020204" pitchFamily="34" charset="0"/>
                <a:cs typeface="Arial" panose="020B0604020202020204" pitchFamily="34" charset="0"/>
              </a:rPr>
              <a:t>Identify and resolve obstacles  and conflicts to achieving the “water quality goals of the Act” within local programs and ordinances</a:t>
            </a:r>
          </a:p>
          <a:p>
            <a:pPr marL="457200" indent="-457200" eaLnBrk="1" fontAlgn="auto" hangingPunct="1">
              <a:lnSpc>
                <a:spcPct val="90000"/>
              </a:lnSpc>
              <a:spcBef>
                <a:spcPct val="25000"/>
              </a:spcBef>
              <a:spcAft>
                <a:spcPct val="5000"/>
              </a:spcAft>
              <a:buClr>
                <a:schemeClr val="accent3"/>
              </a:buClr>
              <a:buFontTx/>
              <a:buNone/>
              <a:defRPr/>
            </a:pPr>
            <a:r>
              <a:rPr lang="en-US" sz="2400" dirty="0">
                <a:solidFill>
                  <a:srgbClr val="FF0000"/>
                </a:solidFill>
                <a:latin typeface="+mj-lt"/>
              </a:rPr>
              <a:t>	</a:t>
            </a:r>
            <a:endParaRPr lang="en-US" sz="2400" i="1" dirty="0">
              <a:latin typeface="+mj-lt"/>
            </a:endParaRPr>
          </a:p>
        </p:txBody>
      </p:sp>
      <p:sp>
        <p:nvSpPr>
          <p:cNvPr id="61" name="Slide Number Placeholder 5"/>
          <p:cNvSpPr>
            <a:spLocks noGrp="1"/>
          </p:cNvSpPr>
          <p:nvPr>
            <p:ph type="sldNum" sz="quarter" idx="12"/>
          </p:nvPr>
        </p:nvSpPr>
        <p:spPr/>
        <p:txBody>
          <a:bodyPr/>
          <a:lstStyle/>
          <a:p>
            <a:pPr>
              <a:defRPr/>
            </a:pPr>
            <a:fld id="{1804FF9E-FE7B-47F9-8A4A-0BD822187C55}" type="slidenum">
              <a:rPr lang="en-US"/>
              <a:pPr>
                <a:defRPr/>
              </a:pPr>
              <a:t>12</a:t>
            </a:fld>
            <a:endParaRPr lang="en-US" dirty="0"/>
          </a:p>
        </p:txBody>
      </p:sp>
      <p:pic>
        <p:nvPicPr>
          <p:cNvPr id="111621"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762000" y="6002337"/>
            <a:ext cx="1200150" cy="492125"/>
          </a:xfrm>
          <a:prstGeom prst="rect">
            <a:avLst/>
          </a:prstGeom>
          <a:noFill/>
          <a:ln w="9525">
            <a:noFill/>
            <a:miter lim="800000"/>
            <a:headEnd/>
            <a:tailEnd/>
          </a:ln>
        </p:spPr>
      </p:pic>
      <p:pic>
        <p:nvPicPr>
          <p:cNvPr id="3076" name="Picture 4" descr="Historic Occoquan">
            <a:extLst>
              <a:ext uri="{FF2B5EF4-FFF2-40B4-BE49-F238E27FC236}">
                <a16:creationId xmlns:a16="http://schemas.microsoft.com/office/drawing/2014/main" id="{3B56E083-0EB4-05A8-2383-DB66800A8D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3323" y="4235243"/>
            <a:ext cx="3729350" cy="2486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advTm="7967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57200" y="609600"/>
            <a:ext cx="8001000" cy="838200"/>
          </a:xfrm>
        </p:spPr>
        <p:txBody>
          <a:bodyPr>
            <a:normAutofit/>
          </a:bodyPr>
          <a:lstStyle/>
          <a:p>
            <a:pPr eaLnBrk="1" fontAlgn="auto" hangingPunct="1">
              <a:spcAft>
                <a:spcPts val="0"/>
              </a:spcAft>
              <a:defRPr/>
            </a:pPr>
            <a:r>
              <a:rPr lang="en-US" sz="3200" b="1"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Specific Development Ordinances</a:t>
            </a:r>
          </a:p>
        </p:txBody>
      </p:sp>
      <p:sp>
        <p:nvSpPr>
          <p:cNvPr id="29701" name="Rectangle 3"/>
          <p:cNvSpPr>
            <a:spLocks noGrp="1" noChangeArrowheads="1"/>
          </p:cNvSpPr>
          <p:nvPr>
            <p:ph idx="1"/>
          </p:nvPr>
        </p:nvSpPr>
        <p:spPr>
          <a:xfrm>
            <a:off x="457200" y="1447800"/>
            <a:ext cx="8382000" cy="2819400"/>
          </a:xfrm>
        </p:spPr>
        <p:txBody>
          <a:bodyPr>
            <a:normAutofit fontScale="32500" lnSpcReduction="20000"/>
          </a:bodyPr>
          <a:lstStyle/>
          <a:p>
            <a:pPr marL="52388" indent="-52388" eaLnBrk="1" fontAlgn="auto" hangingPunct="1">
              <a:lnSpc>
                <a:spcPct val="90000"/>
              </a:lnSpc>
              <a:spcBef>
                <a:spcPct val="35000"/>
              </a:spcBef>
              <a:spcAft>
                <a:spcPts val="0"/>
              </a:spcAft>
              <a:buClr>
                <a:schemeClr val="accent3"/>
              </a:buClr>
              <a:buFont typeface="Wingdings" pitchFamily="2" charset="2"/>
              <a:buNone/>
              <a:defRPr/>
            </a:pPr>
            <a:endParaRPr lang="en-US" sz="3200" dirty="0">
              <a:latin typeface="+mj-lt"/>
            </a:endParaRPr>
          </a:p>
          <a:p>
            <a:pPr marL="52388" indent="-52388" eaLnBrk="1" fontAlgn="auto" hangingPunct="1">
              <a:lnSpc>
                <a:spcPct val="120000"/>
              </a:lnSpc>
              <a:spcBef>
                <a:spcPct val="35000"/>
              </a:spcBef>
              <a:spcAft>
                <a:spcPts val="0"/>
              </a:spcAft>
              <a:buClr>
                <a:schemeClr val="accent3"/>
              </a:buClr>
              <a:buFont typeface="Wingdings 2"/>
              <a:buNone/>
              <a:defRPr/>
            </a:pPr>
            <a:r>
              <a:rPr lang="en-US" sz="6000" dirty="0">
                <a:latin typeface="+mj-lt"/>
              </a:rPr>
              <a:t> </a:t>
            </a:r>
            <a:r>
              <a:rPr lang="en-US" sz="6000" b="1" dirty="0">
                <a:latin typeface="Arial" panose="020B0604020202020204" pitchFamily="34" charset="0"/>
                <a:cs typeface="Arial" panose="020B0604020202020204" pitchFamily="34" charset="0"/>
              </a:rPr>
              <a:t>Local land development ordinances must contain “specific development </a:t>
            </a:r>
            <a:r>
              <a:rPr lang="en-US" sz="5500" b="1" dirty="0">
                <a:latin typeface="Arial" panose="020B0604020202020204" pitchFamily="34" charset="0"/>
                <a:cs typeface="Arial" panose="020B0604020202020204" pitchFamily="34" charset="0"/>
              </a:rPr>
              <a:t>standards” that implement the three general performance criteria.                </a:t>
            </a:r>
            <a:r>
              <a:rPr lang="en-US" sz="5500" b="1" dirty="0">
                <a:solidFill>
                  <a:schemeClr val="accent2"/>
                </a:solidFill>
                <a:latin typeface="Arial" panose="020B0604020202020204" pitchFamily="34" charset="0"/>
                <a:cs typeface="Arial" panose="020B0604020202020204" pitchFamily="34" charset="0"/>
              </a:rPr>
              <a:t>(9VAC 25-830-130 1, 2 &amp; 4)</a:t>
            </a:r>
          </a:p>
          <a:p>
            <a:pPr marL="52388" indent="-52388" eaLnBrk="1" fontAlgn="auto" hangingPunct="1">
              <a:lnSpc>
                <a:spcPct val="70000"/>
              </a:lnSpc>
              <a:spcBef>
                <a:spcPct val="35000"/>
              </a:spcBef>
              <a:spcAft>
                <a:spcPts val="0"/>
              </a:spcAft>
              <a:buClr>
                <a:schemeClr val="accent3"/>
              </a:buClr>
              <a:buFont typeface="Wingdings" pitchFamily="2" charset="2"/>
              <a:buNone/>
              <a:defRPr/>
            </a:pPr>
            <a:r>
              <a:rPr lang="en-US" sz="5500" b="1" dirty="0">
                <a:solidFill>
                  <a:schemeClr val="accent2"/>
                </a:solidFill>
                <a:latin typeface="Arial" panose="020B0604020202020204" pitchFamily="34" charset="0"/>
                <a:cs typeface="Arial" panose="020B0604020202020204" pitchFamily="34" charset="0"/>
              </a:rPr>
              <a:t>						</a:t>
            </a:r>
          </a:p>
          <a:p>
            <a:pPr marL="52388" indent="-52388" eaLnBrk="1" fontAlgn="auto" hangingPunct="1">
              <a:lnSpc>
                <a:spcPct val="120000"/>
              </a:lnSpc>
              <a:spcBef>
                <a:spcPct val="35000"/>
              </a:spcBef>
              <a:spcAft>
                <a:spcPts val="0"/>
              </a:spcAft>
              <a:buClr>
                <a:schemeClr val="accent3"/>
              </a:buClr>
              <a:buFont typeface="Wingdings" pitchFamily="2" charset="2"/>
              <a:buNone/>
              <a:defRPr/>
            </a:pPr>
            <a:r>
              <a:rPr lang="en-US" sz="5500" b="1" dirty="0">
                <a:solidFill>
                  <a:schemeClr val="accent2"/>
                </a:solidFill>
                <a:latin typeface="Arial" panose="020B0604020202020204" pitchFamily="34" charset="0"/>
                <a:cs typeface="Arial" panose="020B0604020202020204" pitchFamily="34" charset="0"/>
              </a:rPr>
              <a:t>                                                      	</a:t>
            </a:r>
            <a:r>
              <a:rPr lang="en-US" sz="5500" b="1" dirty="0">
                <a:latin typeface="Arial" panose="020B0604020202020204" pitchFamily="34" charset="0"/>
                <a:cs typeface="Arial" panose="020B0604020202020204" pitchFamily="34" charset="0"/>
              </a:rPr>
              <a:t>Minimize Land Disturbance</a:t>
            </a:r>
          </a:p>
          <a:p>
            <a:pPr marL="3308350" lvl="1" indent="-246888" eaLnBrk="1" fontAlgn="auto" hangingPunct="1">
              <a:lnSpc>
                <a:spcPct val="120000"/>
              </a:lnSpc>
              <a:spcBef>
                <a:spcPct val="65000"/>
              </a:spcBef>
              <a:spcAft>
                <a:spcPts val="0"/>
              </a:spcAft>
              <a:buFontTx/>
              <a:buNone/>
              <a:defRPr/>
            </a:pPr>
            <a:r>
              <a:rPr lang="en-US" sz="5500" b="1" dirty="0">
                <a:latin typeface="Arial" panose="020B0604020202020204" pitchFamily="34" charset="0"/>
                <a:cs typeface="Arial" panose="020B0604020202020204" pitchFamily="34" charset="0"/>
              </a:rPr>
              <a:t>  			Preserve Indigenous Vegetation</a:t>
            </a:r>
          </a:p>
          <a:p>
            <a:pPr marL="3308350" lvl="1" indent="-246888" eaLnBrk="1" fontAlgn="auto" hangingPunct="1">
              <a:lnSpc>
                <a:spcPct val="120000"/>
              </a:lnSpc>
              <a:spcBef>
                <a:spcPct val="65000"/>
              </a:spcBef>
              <a:spcAft>
                <a:spcPts val="0"/>
              </a:spcAft>
              <a:buFontTx/>
              <a:buNone/>
              <a:defRPr/>
            </a:pPr>
            <a:r>
              <a:rPr lang="en-US" sz="5500" b="1" dirty="0">
                <a:latin typeface="Arial" panose="020B0604020202020204" pitchFamily="34" charset="0"/>
                <a:cs typeface="Arial" panose="020B0604020202020204" pitchFamily="34" charset="0"/>
              </a:rPr>
              <a:t>  			Minimize Impervious Cover</a:t>
            </a:r>
          </a:p>
          <a:p>
            <a:pPr marL="3308350" lvl="1" indent="-246888" eaLnBrk="1" fontAlgn="auto" hangingPunct="1">
              <a:lnSpc>
                <a:spcPct val="90000"/>
              </a:lnSpc>
              <a:spcAft>
                <a:spcPts val="0"/>
              </a:spcAft>
              <a:buFont typeface="Wingdings 2"/>
              <a:buChar char=""/>
              <a:defRPr/>
            </a:pPr>
            <a:endParaRPr lang="en-US" sz="3000" dirty="0"/>
          </a:p>
        </p:txBody>
      </p:sp>
      <p:sp>
        <p:nvSpPr>
          <p:cNvPr id="29699" name="Slide Number Placeholder 4"/>
          <p:cNvSpPr>
            <a:spLocks noGrp="1"/>
          </p:cNvSpPr>
          <p:nvPr>
            <p:ph type="sldNum" sz="quarter" idx="12"/>
          </p:nvPr>
        </p:nvSpPr>
        <p:spPr/>
        <p:txBody>
          <a:bodyPr/>
          <a:lstStyle/>
          <a:p>
            <a:pPr>
              <a:defRPr/>
            </a:pPr>
            <a:fld id="{67E8B41C-54F3-478C-A9DC-D78B8DCE71CB}" type="slidenum">
              <a:rPr lang="en-US">
                <a:latin typeface="+mj-lt"/>
              </a:rPr>
              <a:pPr>
                <a:defRPr/>
              </a:pPr>
              <a:t>13</a:t>
            </a:fld>
            <a:endParaRPr lang="en-US" dirty="0">
              <a:latin typeface="+mj-lt"/>
            </a:endParaRPr>
          </a:p>
        </p:txBody>
      </p:sp>
      <p:pic>
        <p:nvPicPr>
          <p:cNvPr id="113669"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7543800" y="5943600"/>
            <a:ext cx="1200150" cy="492125"/>
          </a:xfrm>
          <a:prstGeom prst="rect">
            <a:avLst/>
          </a:prstGeom>
          <a:noFill/>
          <a:ln w="9525">
            <a:noFill/>
            <a:miter lim="800000"/>
            <a:headEnd/>
            <a:tailEnd/>
          </a:ln>
        </p:spPr>
      </p:pic>
      <p:pic>
        <p:nvPicPr>
          <p:cNvPr id="115714" name="Picture 2" descr="TDS-Site-Develop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327525"/>
            <a:ext cx="1879600" cy="1409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2040 Comprehensive Plan Land Use Plan cover page">
            <a:extLst>
              <a:ext uri="{FF2B5EF4-FFF2-40B4-BE49-F238E27FC236}">
                <a16:creationId xmlns:a16="http://schemas.microsoft.com/office/drawing/2014/main" id="{FF13CFBA-83FC-5330-DB45-F7FAF436C8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8962" y="4446534"/>
            <a:ext cx="1757814" cy="2274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Chesapeake Bay Preservation Plan Implementation Update">
            <a:extLst>
              <a:ext uri="{FF2B5EF4-FFF2-40B4-BE49-F238E27FC236}">
                <a16:creationId xmlns:a16="http://schemas.microsoft.com/office/drawing/2014/main" id="{0AB3A331-FDA2-2B53-84FF-D0371F2A8F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864" y="2815512"/>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762000"/>
            <a:ext cx="8382000" cy="609600"/>
          </a:xfrm>
        </p:spPr>
        <p:txBody>
          <a:bodyPr>
            <a:normAutofit fontScale="90000"/>
          </a:bodyPr>
          <a:lstStyle/>
          <a:p>
            <a:pPr eaLnBrk="1" fontAlgn="auto" hangingPunct="1">
              <a:spcAft>
                <a:spcPts val="0"/>
              </a:spcAft>
              <a:defRPr/>
            </a:pPr>
            <a:r>
              <a:rPr lang="en-US" sz="3200" b="1"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Required Provisions for Site Plans and Plats</a:t>
            </a:r>
          </a:p>
        </p:txBody>
      </p:sp>
      <p:sp>
        <p:nvSpPr>
          <p:cNvPr id="28675" name="Slide Number Placeholder 4"/>
          <p:cNvSpPr>
            <a:spLocks noGrp="1"/>
          </p:cNvSpPr>
          <p:nvPr>
            <p:ph type="sldNum" sz="quarter" idx="12"/>
          </p:nvPr>
        </p:nvSpPr>
        <p:spPr/>
        <p:txBody>
          <a:bodyPr/>
          <a:lstStyle/>
          <a:p>
            <a:pPr>
              <a:defRPr/>
            </a:pPr>
            <a:fld id="{6EA04610-F423-4C4C-A8C8-E7D90E4F0F3F}" type="slidenum">
              <a:rPr lang="en-US">
                <a:latin typeface="+mj-lt"/>
              </a:rPr>
              <a:pPr>
                <a:defRPr/>
              </a:pPr>
              <a:t>14</a:t>
            </a:fld>
            <a:endParaRPr lang="en-US" dirty="0">
              <a:latin typeface="+mj-lt"/>
            </a:endParaRPr>
          </a:p>
        </p:txBody>
      </p:sp>
      <p:sp>
        <p:nvSpPr>
          <p:cNvPr id="112643" name="Text Box 3"/>
          <p:cNvSpPr txBox="1">
            <a:spLocks noChangeArrowheads="1"/>
          </p:cNvSpPr>
          <p:nvPr/>
        </p:nvSpPr>
        <p:spPr bwMode="auto">
          <a:xfrm>
            <a:off x="152400" y="1524000"/>
            <a:ext cx="7772400" cy="4524315"/>
          </a:xfrm>
          <a:prstGeom prst="rect">
            <a:avLst/>
          </a:prstGeom>
          <a:noFill/>
          <a:ln w="9525">
            <a:noFill/>
            <a:miter lim="800000"/>
            <a:headEnd/>
            <a:tailEnd/>
          </a:ln>
        </p:spPr>
        <p:txBody>
          <a:bodyPr>
            <a:spAutoFit/>
          </a:bodyPr>
          <a:lstStyle/>
          <a:p>
            <a:pPr marL="457200" indent="-457200">
              <a:spcBef>
                <a:spcPct val="50000"/>
              </a:spcBef>
              <a:buFont typeface="Wingdings" pitchFamily="2" charset="2"/>
              <a:buNone/>
            </a:pPr>
            <a:r>
              <a:rPr lang="en-US" sz="1800" dirty="0">
                <a:latin typeface="Garamond" pitchFamily="18" charset="0"/>
                <a:cs typeface="Times New Roman" pitchFamily="18" charset="0"/>
              </a:rPr>
              <a:t>	</a:t>
            </a:r>
            <a:r>
              <a:rPr lang="en-US" dirty="0">
                <a:latin typeface="Arial" charset="0"/>
                <a:cs typeface="Times New Roman" pitchFamily="18" charset="0"/>
              </a:rPr>
              <a:t>Local ordinances must require approved plats and plans to include:</a:t>
            </a:r>
          </a:p>
          <a:p>
            <a:pPr marL="457200" indent="-457200">
              <a:spcBef>
                <a:spcPct val="50000"/>
              </a:spcBef>
              <a:buFont typeface="Wingdings" pitchFamily="2" charset="2"/>
              <a:buNone/>
            </a:pPr>
            <a:endParaRPr lang="en-US" dirty="0">
              <a:latin typeface="Arial" charset="0"/>
              <a:cs typeface="Times New Roman" pitchFamily="18" charset="0"/>
            </a:endParaRPr>
          </a:p>
          <a:p>
            <a:pPr marL="741363" lvl="1" indent="-284163">
              <a:spcBef>
                <a:spcPct val="25000"/>
              </a:spcBef>
              <a:buFont typeface="Wingdings" pitchFamily="2" charset="2"/>
              <a:buAutoNum type="arabicPeriod"/>
            </a:pPr>
            <a:r>
              <a:rPr lang="en-US" dirty="0">
                <a:latin typeface="Arial" charset="0"/>
                <a:cs typeface="Times New Roman" pitchFamily="18" charset="0"/>
              </a:rPr>
              <a:t>depiction of RPA &amp; RMA boundaries</a:t>
            </a:r>
          </a:p>
          <a:p>
            <a:pPr marL="741363" lvl="1" indent="-284163">
              <a:spcBef>
                <a:spcPct val="25000"/>
              </a:spcBef>
              <a:buFont typeface="Wingdings" pitchFamily="2" charset="2"/>
              <a:buAutoNum type="arabicPeriod"/>
            </a:pPr>
            <a:r>
              <a:rPr lang="en-US" dirty="0">
                <a:latin typeface="Arial" charset="0"/>
                <a:cs typeface="Times New Roman" pitchFamily="18" charset="0"/>
              </a:rPr>
              <a:t>notation for the requirement to retain an                                                undisturbed and vegetated 100’ buffer</a:t>
            </a:r>
          </a:p>
          <a:p>
            <a:pPr marL="741363" lvl="1" indent="-284163">
              <a:spcBef>
                <a:spcPct val="25000"/>
              </a:spcBef>
              <a:buFont typeface="Wingdings" pitchFamily="2" charset="2"/>
              <a:buAutoNum type="arabicPeriod"/>
            </a:pPr>
            <a:r>
              <a:rPr lang="en-US" dirty="0">
                <a:latin typeface="Arial" charset="0"/>
                <a:cs typeface="Times New Roman" pitchFamily="18" charset="0"/>
              </a:rPr>
              <a:t>notation regarding the requirement for                                      on-on-site septic system 5 year pump-out</a:t>
            </a:r>
          </a:p>
          <a:p>
            <a:pPr marL="741363" lvl="1" indent="-284163">
              <a:spcBef>
                <a:spcPct val="25000"/>
              </a:spcBef>
              <a:buFont typeface="Wingdings" pitchFamily="2" charset="2"/>
              <a:buAutoNum type="arabicPeriod"/>
            </a:pPr>
            <a:r>
              <a:rPr lang="en-US" dirty="0">
                <a:latin typeface="Arial" charset="0"/>
                <a:cs typeface="Times New Roman" pitchFamily="18" charset="0"/>
              </a:rPr>
              <a:t>notation regarding the requirement for a                               a a a 100% reserve drain field</a:t>
            </a:r>
          </a:p>
          <a:p>
            <a:pPr marL="741363" lvl="1" indent="-284163">
              <a:spcBef>
                <a:spcPct val="25000"/>
              </a:spcBef>
              <a:buFont typeface="Wingdings" pitchFamily="2" charset="2"/>
              <a:buAutoNum type="arabicPeriod"/>
            </a:pPr>
            <a:r>
              <a:rPr lang="en-US" dirty="0">
                <a:latin typeface="Arial" charset="0"/>
                <a:cs typeface="Times New Roman" pitchFamily="18" charset="0"/>
              </a:rPr>
              <a:t>notation that development in the RPA is                                          is limited to water dependent facilities or                                         or redevelopment</a:t>
            </a:r>
          </a:p>
          <a:p>
            <a:pPr marL="741363" lvl="1" indent="-284163">
              <a:spcBef>
                <a:spcPct val="25000"/>
              </a:spcBef>
              <a:buFont typeface="Wingdings" pitchFamily="2" charset="2"/>
              <a:buAutoNum type="arabicPeriod"/>
            </a:pPr>
            <a:r>
              <a:rPr lang="en-US" dirty="0">
                <a:latin typeface="Arial" charset="0"/>
                <a:cs typeface="Times New Roman" pitchFamily="18" charset="0"/>
              </a:rPr>
              <a:t>delineation of the buildable areas on                                            on each lot</a:t>
            </a:r>
          </a:p>
        </p:txBody>
      </p:sp>
      <p:pic>
        <p:nvPicPr>
          <p:cNvPr id="28679" name="Picture 5" descr="sample plat"/>
          <p:cNvPicPr>
            <a:picLocks noChangeAspect="1" noChangeArrowheads="1"/>
          </p:cNvPicPr>
          <p:nvPr/>
        </p:nvPicPr>
        <p:blipFill>
          <a:blip r:embed="rId3" cstate="print">
            <a:duotone>
              <a:prstClr val="black"/>
              <a:srgbClr val="FFFFCC">
                <a:tint val="45000"/>
                <a:satMod val="400000"/>
              </a:srgbClr>
            </a:duotone>
          </a:blip>
          <a:srcRect l="7516" t="2222" r="6796" b="3334"/>
          <a:stretch>
            <a:fillRect/>
          </a:stretch>
        </p:blipFill>
        <p:spPr bwMode="auto">
          <a:xfrm>
            <a:off x="5105400" y="2057400"/>
            <a:ext cx="3200400" cy="4446805"/>
          </a:xfrm>
          <a:prstGeom prst="rect">
            <a:avLst/>
          </a:prstGeom>
          <a:ln>
            <a:noFill/>
          </a:ln>
          <a:effectLst>
            <a:outerShdw blurRad="292100" dist="139700" dir="2700000" algn="tl" rotWithShape="0">
              <a:srgbClr val="333333">
                <a:alpha val="65000"/>
              </a:srgbClr>
            </a:outerShdw>
          </a:effectLst>
        </p:spPr>
      </p:pic>
      <p:sp>
        <p:nvSpPr>
          <p:cNvPr id="9" name="Oval 8"/>
          <p:cNvSpPr/>
          <p:nvPr/>
        </p:nvSpPr>
        <p:spPr>
          <a:xfrm>
            <a:off x="7391400" y="5181600"/>
            <a:ext cx="1295400" cy="685800"/>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10" name="Oval 9"/>
          <p:cNvSpPr/>
          <p:nvPr/>
        </p:nvSpPr>
        <p:spPr>
          <a:xfrm>
            <a:off x="7010400" y="3886200"/>
            <a:ext cx="914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2647" name="Picture 6" descr="C:\Users\daniel.moore@deq.virginia.gov\AppData\Local\Microsoft\Windows\Temporary Internet Files\Content.Outlook\B65QJSST\deqlogo-2color (2).png"/>
          <p:cNvPicPr>
            <a:picLocks noChangeAspect="1" noChangeArrowheads="1"/>
          </p:cNvPicPr>
          <p:nvPr/>
        </p:nvPicPr>
        <p:blipFill>
          <a:blip r:embed="rId4" cstate="print"/>
          <a:srcRect/>
          <a:stretch>
            <a:fillRect/>
          </a:stretch>
        </p:blipFill>
        <p:spPr bwMode="auto">
          <a:xfrm>
            <a:off x="609600" y="6019800"/>
            <a:ext cx="1200150" cy="4921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5" descr="S:\IMAGES\Images\AA Images for Shep\New Folder\clusterdiagram2.jpg"/>
          <p:cNvPicPr>
            <a:picLocks noChangeAspect="1" noChangeArrowheads="1"/>
          </p:cNvPicPr>
          <p:nvPr/>
        </p:nvPicPr>
        <p:blipFill>
          <a:blip r:embed="rId3" cstate="print"/>
          <a:srcRect/>
          <a:stretch>
            <a:fillRect/>
          </a:stretch>
        </p:blipFill>
        <p:spPr bwMode="auto">
          <a:xfrm>
            <a:off x="506832" y="2505075"/>
            <a:ext cx="3052955" cy="3836987"/>
          </a:xfrm>
          <a:prstGeom prst="rect">
            <a:avLst/>
          </a:prstGeom>
          <a:noFill/>
          <a:ln w="9525">
            <a:noFill/>
            <a:miter lim="800000"/>
            <a:headEnd/>
            <a:tailEnd/>
          </a:ln>
        </p:spPr>
      </p:pic>
      <p:sp>
        <p:nvSpPr>
          <p:cNvPr id="4" name="AutoShape 9"/>
          <p:cNvSpPr>
            <a:spLocks noChangeArrowheads="1"/>
          </p:cNvSpPr>
          <p:nvPr/>
        </p:nvSpPr>
        <p:spPr bwMode="auto">
          <a:xfrm>
            <a:off x="2890879" y="1676400"/>
            <a:ext cx="1981200" cy="1248201"/>
          </a:xfrm>
          <a:prstGeom prst="wedgeRectCallout">
            <a:avLst>
              <a:gd name="adj1" fmla="val -71850"/>
              <a:gd name="adj2" fmla="val 178430"/>
            </a:avLst>
          </a:prstGeom>
          <a:noFill/>
          <a:ln w="9525">
            <a:solidFill>
              <a:schemeClr val="tx1"/>
            </a:solidFill>
            <a:miter lim="800000"/>
            <a:headEnd/>
            <a:tailEnd/>
          </a:ln>
          <a:effectLst/>
        </p:spPr>
        <p:txBody>
          <a:bodyPr/>
          <a:lstStyle/>
          <a:p>
            <a:pPr algn="ctr">
              <a:defRPr/>
            </a:pPr>
            <a:r>
              <a:rPr lang="en-US" sz="2000" dirty="0">
                <a:latin typeface="+mj-lt"/>
                <a:cs typeface="+mn-cs"/>
              </a:rPr>
              <a:t>Better Site Design- minimize impervious cover</a:t>
            </a:r>
          </a:p>
        </p:txBody>
      </p:sp>
      <p:sp>
        <p:nvSpPr>
          <p:cNvPr id="5" name="Rectangle 4"/>
          <p:cNvSpPr>
            <a:spLocks noGrp="1" noChangeArrowheads="1"/>
          </p:cNvSpPr>
          <p:nvPr>
            <p:ph type="title"/>
          </p:nvPr>
        </p:nvSpPr>
        <p:spPr>
          <a:xfrm>
            <a:off x="685800" y="228600"/>
            <a:ext cx="7772400" cy="1143000"/>
          </a:xfrm>
        </p:spPr>
        <p:txBody>
          <a:bodyPr>
            <a:normAutofit/>
          </a:bodyPr>
          <a:lstStyle/>
          <a:p>
            <a:pPr eaLnBrk="1" fontAlgn="auto" hangingPunct="1">
              <a:spcAft>
                <a:spcPts val="0"/>
              </a:spcAft>
              <a:defRPr/>
            </a:pPr>
            <a:r>
              <a:rPr 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Land Development Requirements</a:t>
            </a:r>
          </a:p>
        </p:txBody>
      </p:sp>
      <p:sp>
        <p:nvSpPr>
          <p:cNvPr id="7" name="Slide Number Placeholder 6"/>
          <p:cNvSpPr>
            <a:spLocks noGrp="1"/>
          </p:cNvSpPr>
          <p:nvPr>
            <p:ph type="sldNum" sz="quarter" idx="12"/>
          </p:nvPr>
        </p:nvSpPr>
        <p:spPr/>
        <p:txBody>
          <a:bodyPr/>
          <a:lstStyle/>
          <a:p>
            <a:pPr>
              <a:defRPr/>
            </a:pPr>
            <a:fld id="{1C692C9F-52A7-456C-9E1E-4B294F17C962}" type="slidenum">
              <a:rPr lang="en-US"/>
              <a:pPr>
                <a:defRPr/>
              </a:pPr>
              <a:t>15</a:t>
            </a:fld>
            <a:endParaRPr lang="en-US" dirty="0"/>
          </a:p>
        </p:txBody>
      </p:sp>
      <p:pic>
        <p:nvPicPr>
          <p:cNvPr id="60420" name="Picture 6" descr="C:\Users\daniel.moore@deq.virginia.gov\AppData\Local\Microsoft\Windows\Temporary Internet Files\Content.Outlook\B65QJSST\deqlogo-2color (2).png"/>
          <p:cNvPicPr>
            <a:picLocks noChangeAspect="1" noChangeArrowheads="1"/>
          </p:cNvPicPr>
          <p:nvPr/>
        </p:nvPicPr>
        <p:blipFill>
          <a:blip r:embed="rId4" cstate="print"/>
          <a:srcRect/>
          <a:stretch>
            <a:fillRect/>
          </a:stretch>
        </p:blipFill>
        <p:spPr bwMode="auto">
          <a:xfrm>
            <a:off x="609600" y="6096000"/>
            <a:ext cx="1200150" cy="492125"/>
          </a:xfrm>
          <a:prstGeom prst="rect">
            <a:avLst/>
          </a:prstGeom>
          <a:noFill/>
          <a:ln w="9525">
            <a:noFill/>
            <a:miter lim="800000"/>
            <a:headEnd/>
            <a:tailEnd/>
          </a:ln>
        </p:spPr>
      </p:pic>
      <p:pic>
        <p:nvPicPr>
          <p:cNvPr id="6146" name="Picture 2">
            <a:extLst>
              <a:ext uri="{FF2B5EF4-FFF2-40B4-BE49-F238E27FC236}">
                <a16:creationId xmlns:a16="http://schemas.microsoft.com/office/drawing/2014/main" id="{C1424538-8D64-1B43-015F-3EFB3B864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281" y="4178391"/>
            <a:ext cx="4232519" cy="2265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262D6A8-A651-3E9C-D550-0ED4886EC6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962" y="1680519"/>
            <a:ext cx="2962626" cy="2265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Rectangle 4"/>
          <p:cNvSpPr>
            <a:spLocks noGrp="1" noChangeArrowheads="1"/>
          </p:cNvSpPr>
          <p:nvPr>
            <p:ph type="title"/>
          </p:nvPr>
        </p:nvSpPr>
        <p:spPr>
          <a:xfrm>
            <a:off x="685800" y="498474"/>
            <a:ext cx="7772400" cy="805026"/>
          </a:xfrm>
        </p:spPr>
        <p:txBody>
          <a:bodyPr>
            <a:normAutofit/>
          </a:bodyPr>
          <a:lstStyle/>
          <a:p>
            <a:pPr algn="r" eaLnBrk="1" fontAlgn="auto" hangingPunct="1">
              <a:spcAft>
                <a:spcPts val="0"/>
              </a:spcAft>
              <a:defRPr/>
            </a:pPr>
            <a: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Revised Agricultural Requirements</a:t>
            </a:r>
          </a:p>
        </p:txBody>
      </p:sp>
      <p:sp>
        <p:nvSpPr>
          <p:cNvPr id="8" name="Slide Number Placeholder 7"/>
          <p:cNvSpPr>
            <a:spLocks noGrp="1"/>
          </p:cNvSpPr>
          <p:nvPr>
            <p:ph type="sldNum" sz="quarter" idx="12"/>
          </p:nvPr>
        </p:nvSpPr>
        <p:spPr/>
        <p:txBody>
          <a:bodyPr/>
          <a:lstStyle/>
          <a:p>
            <a:pPr>
              <a:defRPr/>
            </a:pPr>
            <a:fld id="{26605DCA-82F7-435B-B2D8-A90F3F794489}" type="slidenum">
              <a:rPr lang="en-US"/>
              <a:pPr>
                <a:defRPr/>
              </a:pPr>
              <a:t>16</a:t>
            </a:fld>
            <a:endParaRPr lang="en-US" dirty="0"/>
          </a:p>
        </p:txBody>
      </p:sp>
      <p:pic>
        <p:nvPicPr>
          <p:cNvPr id="203781" name="Picture 5" descr="S:\ENGR\Rwood\Ron Pics\con plan images\nutrient mgmnt standard.jpg"/>
          <p:cNvPicPr>
            <a:picLocks noChangeAspect="1" noChangeArrowheads="1"/>
          </p:cNvPicPr>
          <p:nvPr/>
        </p:nvPicPr>
        <p:blipFill>
          <a:blip r:embed="rId3" cstate="print"/>
          <a:srcRect t="13416" r="3228" b="14563"/>
          <a:stretch>
            <a:fillRect/>
          </a:stretch>
        </p:blipFill>
        <p:spPr bwMode="auto">
          <a:xfrm>
            <a:off x="3581400" y="1404056"/>
            <a:ext cx="2952750" cy="1674388"/>
          </a:xfrm>
          <a:prstGeom prst="rect">
            <a:avLst/>
          </a:prstGeom>
          <a:ln>
            <a:noFill/>
          </a:ln>
          <a:effectLst>
            <a:outerShdw blurRad="292100" dist="139700" dir="2700000" algn="tl" rotWithShape="0">
              <a:srgbClr val="333333">
                <a:alpha val="65000"/>
              </a:srgbClr>
            </a:outerShdw>
          </a:effectLst>
        </p:spPr>
      </p:pic>
      <p:pic>
        <p:nvPicPr>
          <p:cNvPr id="203782" name="Picture 6" descr="S:\ENGR\Rwood\Ron Pics\con plan images\rusle book.jpg"/>
          <p:cNvPicPr>
            <a:picLocks noChangeAspect="1" noChangeArrowheads="1"/>
          </p:cNvPicPr>
          <p:nvPr/>
        </p:nvPicPr>
        <p:blipFill>
          <a:blip r:embed="rId4" cstate="print"/>
          <a:srcRect r="14123" b="3856"/>
          <a:stretch>
            <a:fillRect/>
          </a:stretch>
        </p:blipFill>
        <p:spPr bwMode="auto">
          <a:xfrm>
            <a:off x="3058886" y="2451284"/>
            <a:ext cx="1840062" cy="1570034"/>
          </a:xfrm>
          <a:prstGeom prst="rect">
            <a:avLst/>
          </a:prstGeom>
          <a:ln>
            <a:noFill/>
          </a:ln>
          <a:effectLst>
            <a:outerShdw blurRad="292100" dist="139700" dir="2700000" algn="tl" rotWithShape="0">
              <a:srgbClr val="333333">
                <a:alpha val="65000"/>
              </a:srgbClr>
            </a:outerShdw>
          </a:effectLst>
        </p:spPr>
      </p:pic>
      <p:pic>
        <p:nvPicPr>
          <p:cNvPr id="203783" name="Picture 7" descr="S:\ENGR\Rwood\Ron Pics\con plan images\imp cover.jpg"/>
          <p:cNvPicPr>
            <a:picLocks noChangeAspect="1" noChangeArrowheads="1"/>
          </p:cNvPicPr>
          <p:nvPr/>
        </p:nvPicPr>
        <p:blipFill>
          <a:blip r:embed="rId5" cstate="print"/>
          <a:srcRect/>
          <a:stretch>
            <a:fillRect/>
          </a:stretch>
        </p:blipFill>
        <p:spPr bwMode="auto">
          <a:xfrm>
            <a:off x="1692261" y="3429000"/>
            <a:ext cx="1534739" cy="1892487"/>
          </a:xfrm>
          <a:prstGeom prst="rect">
            <a:avLst/>
          </a:prstGeom>
          <a:ln>
            <a:noFill/>
          </a:ln>
          <a:effectLst>
            <a:outerShdw blurRad="292100" dist="139700" dir="2700000" algn="tl" rotWithShape="0">
              <a:srgbClr val="333333">
                <a:alpha val="65000"/>
              </a:srgbClr>
            </a:outerShdw>
          </a:effectLst>
        </p:spPr>
      </p:pic>
      <p:sp>
        <p:nvSpPr>
          <p:cNvPr id="203785" name="AutoShape 9"/>
          <p:cNvSpPr>
            <a:spLocks noChangeArrowheads="1"/>
          </p:cNvSpPr>
          <p:nvPr/>
        </p:nvSpPr>
        <p:spPr bwMode="auto">
          <a:xfrm>
            <a:off x="685800" y="1303722"/>
            <a:ext cx="2362200" cy="1363278"/>
          </a:xfrm>
          <a:prstGeom prst="wedgeRectCallout">
            <a:avLst>
              <a:gd name="adj1" fmla="val -4215"/>
              <a:gd name="adj2" fmla="val 92429"/>
            </a:avLst>
          </a:prstGeom>
          <a:noFill/>
          <a:ln w="9525">
            <a:solidFill>
              <a:schemeClr val="tx1"/>
            </a:solidFill>
            <a:miter lim="800000"/>
            <a:headEnd/>
            <a:tailEnd/>
          </a:ln>
          <a:effectLst/>
        </p:spPr>
        <p:txBody>
          <a:bodyPr/>
          <a:lstStyle/>
          <a:p>
            <a:pPr>
              <a:defRPr/>
            </a:pPr>
            <a:r>
              <a:rPr lang="en-US" sz="2000" dirty="0">
                <a:latin typeface="+mj-lt"/>
                <a:cs typeface="+mn-cs"/>
              </a:rPr>
              <a:t>Soil &amp; Water Quality Conservation Assessment and/or Conservation Plan</a:t>
            </a:r>
          </a:p>
        </p:txBody>
      </p:sp>
      <p:pic>
        <p:nvPicPr>
          <p:cNvPr id="61446" name="Picture 6" descr="C:\Users\daniel.moore@deq.virginia.gov\AppData\Local\Microsoft\Windows\Temporary Internet Files\Content.Outlook\B65QJSST\deqlogo-2color (2).png"/>
          <p:cNvPicPr>
            <a:picLocks noChangeAspect="1" noChangeArrowheads="1"/>
          </p:cNvPicPr>
          <p:nvPr/>
        </p:nvPicPr>
        <p:blipFill>
          <a:blip r:embed="rId6" cstate="print"/>
          <a:srcRect/>
          <a:stretch>
            <a:fillRect/>
          </a:stretch>
        </p:blipFill>
        <p:spPr bwMode="auto">
          <a:xfrm>
            <a:off x="7543800" y="5867400"/>
            <a:ext cx="1200150" cy="492125"/>
          </a:xfrm>
          <a:prstGeom prst="rect">
            <a:avLst/>
          </a:prstGeom>
          <a:noFill/>
          <a:ln w="9525">
            <a:noFill/>
            <a:miter lim="800000"/>
            <a:headEnd/>
            <a:tailEnd/>
          </a:ln>
        </p:spPr>
      </p:pic>
      <p:pic>
        <p:nvPicPr>
          <p:cNvPr id="2" name="Picture 4" descr="S:\ENGR\Rwood\Ron Pics\new stuff april 02\Processed copies\for 4 23  02 presentation to realtors\septic pump out.jpg">
            <a:extLst>
              <a:ext uri="{FF2B5EF4-FFF2-40B4-BE49-F238E27FC236}">
                <a16:creationId xmlns:a16="http://schemas.microsoft.com/office/drawing/2014/main" id="{477A8831-7606-4E16-F395-031D0E558CDF}"/>
              </a:ext>
            </a:extLst>
          </p:cNvPr>
          <p:cNvPicPr>
            <a:picLocks noChangeAspect="1" noChangeArrowheads="1"/>
          </p:cNvPicPr>
          <p:nvPr/>
        </p:nvPicPr>
        <p:blipFill>
          <a:blip r:embed="rId7" cstate="print"/>
          <a:srcRect l="20238" b="3239"/>
          <a:stretch>
            <a:fillRect/>
          </a:stretch>
        </p:blipFill>
        <p:spPr bwMode="auto">
          <a:xfrm>
            <a:off x="4898948" y="4678719"/>
            <a:ext cx="2243683" cy="204275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EBF629D2-D6A4-AD53-D5D3-D8A8AD1BDB88}"/>
              </a:ext>
            </a:extLst>
          </p:cNvPr>
          <p:cNvSpPr txBox="1"/>
          <p:nvPr/>
        </p:nvSpPr>
        <p:spPr>
          <a:xfrm>
            <a:off x="3505201" y="3621699"/>
            <a:ext cx="6431280" cy="954107"/>
          </a:xfrm>
          <a:prstGeom prst="rect">
            <a:avLst/>
          </a:prstGeom>
          <a:noFill/>
        </p:spPr>
        <p:txBody>
          <a:bodyPr wrap="square" rtlCol="0">
            <a:spAutoFit/>
          </a:bodyPr>
          <a:lstStyle/>
          <a:p>
            <a:endPar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Septic Pump-out Requirements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a:xfrm>
            <a:off x="609600" y="1905000"/>
            <a:ext cx="5791200" cy="4267200"/>
          </a:xfrm>
        </p:spPr>
        <p:txBody>
          <a:bodyPr>
            <a:normAutofit lnSpcReduction="10000"/>
          </a:bodyPr>
          <a:lstStyle/>
          <a:p>
            <a:pPr marL="630237" indent="-514350" eaLnBrk="1" fontAlgn="auto" hangingPunct="1">
              <a:lnSpc>
                <a:spcPct val="90000"/>
              </a:lnSpc>
              <a:spcAft>
                <a:spcPts val="0"/>
              </a:spcAft>
              <a:buClr>
                <a:schemeClr val="accent2"/>
              </a:buClr>
              <a:buFont typeface="+mj-lt"/>
              <a:buAutoNum type="arabicPeriod"/>
              <a:tabLst>
                <a:tab pos="338138" algn="l"/>
                <a:tab pos="346075" algn="l"/>
              </a:tabLst>
              <a:defRPr/>
            </a:pPr>
            <a:r>
              <a:rPr lang="en-US" sz="1900" dirty="0">
                <a:latin typeface="Arial" panose="020B0604020202020204" pitchFamily="34" charset="0"/>
                <a:cs typeface="Arial" panose="020B0604020202020204" pitchFamily="34" charset="0"/>
              </a:rPr>
              <a:t>Minimize land disturbance</a:t>
            </a:r>
          </a:p>
          <a:p>
            <a:pPr marL="630237" indent="-514350" eaLnBrk="1" fontAlgn="auto" hangingPunct="1">
              <a:lnSpc>
                <a:spcPct val="90000"/>
              </a:lnSpc>
              <a:spcAft>
                <a:spcPts val="0"/>
              </a:spcAft>
              <a:buClr>
                <a:schemeClr val="accent2"/>
              </a:buClr>
              <a:buFont typeface="+mj-lt"/>
              <a:buAutoNum type="arabicPeriod"/>
              <a:tabLst>
                <a:tab pos="338138" algn="l"/>
                <a:tab pos="346075" algn="l"/>
              </a:tabLst>
              <a:defRPr/>
            </a:pPr>
            <a:r>
              <a:rPr lang="en-US" sz="1900" dirty="0">
                <a:latin typeface="Arial" panose="020B0604020202020204" pitchFamily="34" charset="0"/>
                <a:cs typeface="Arial" panose="020B0604020202020204" pitchFamily="34" charset="0"/>
              </a:rPr>
              <a:t>Preserve indigenous vegetation</a:t>
            </a:r>
          </a:p>
          <a:p>
            <a:pPr marL="630237" indent="-514350" eaLnBrk="1" fontAlgn="auto" hangingPunct="1">
              <a:lnSpc>
                <a:spcPct val="90000"/>
              </a:lnSpc>
              <a:spcAft>
                <a:spcPts val="0"/>
              </a:spcAft>
              <a:buClr>
                <a:schemeClr val="accent2"/>
              </a:buClr>
              <a:buFont typeface="+mj-lt"/>
              <a:buAutoNum type="arabicPeriod"/>
              <a:tabLst>
                <a:tab pos="338138" algn="l"/>
                <a:tab pos="346075" algn="l"/>
              </a:tabLst>
              <a:defRPr/>
            </a:pPr>
            <a:r>
              <a:rPr lang="en-US" sz="1900" dirty="0">
                <a:latin typeface="Arial" panose="020B0604020202020204" pitchFamily="34" charset="0"/>
                <a:cs typeface="Arial" panose="020B0604020202020204" pitchFamily="34" charset="0"/>
              </a:rPr>
              <a:t>Requires Plan of Development review process</a:t>
            </a:r>
          </a:p>
          <a:p>
            <a:pPr marL="630237" indent="-514350" eaLnBrk="1" fontAlgn="auto" hangingPunct="1">
              <a:lnSpc>
                <a:spcPct val="90000"/>
              </a:lnSpc>
              <a:spcAft>
                <a:spcPts val="0"/>
              </a:spcAft>
              <a:buClr>
                <a:schemeClr val="accent2"/>
              </a:buClr>
              <a:buFont typeface="+mj-lt"/>
              <a:buAutoNum type="arabicPeriod"/>
              <a:tabLst>
                <a:tab pos="338138" algn="l"/>
                <a:tab pos="346075" algn="l"/>
              </a:tabLst>
              <a:defRPr/>
            </a:pPr>
            <a:r>
              <a:rPr lang="en-US" sz="1900" dirty="0">
                <a:latin typeface="Arial" panose="020B0604020202020204" pitchFamily="34" charset="0"/>
                <a:cs typeface="Arial" panose="020B0604020202020204" pitchFamily="34" charset="0"/>
              </a:rPr>
              <a:t>Minimize impervious cover</a:t>
            </a:r>
          </a:p>
          <a:p>
            <a:pPr marL="630237" indent="-514350" eaLnBrk="1" fontAlgn="auto" hangingPunct="1">
              <a:lnSpc>
                <a:spcPct val="90000"/>
              </a:lnSpc>
              <a:spcAft>
                <a:spcPts val="0"/>
              </a:spcAft>
              <a:buClr>
                <a:schemeClr val="accent2"/>
              </a:buClr>
              <a:buFont typeface="+mj-lt"/>
              <a:buAutoNum type="arabicPeriod"/>
              <a:tabLst>
                <a:tab pos="338138" algn="l"/>
                <a:tab pos="346075" algn="l"/>
              </a:tabLst>
              <a:defRPr/>
            </a:pPr>
            <a:r>
              <a:rPr lang="en-US" sz="1900" dirty="0">
                <a:latin typeface="Arial" panose="020B0604020202020204" pitchFamily="34" charset="0"/>
                <a:cs typeface="Arial" panose="020B0604020202020204" pitchFamily="34" charset="0"/>
              </a:rPr>
              <a:t>E&amp;S for development &gt;2,500 sq. ft.</a:t>
            </a:r>
          </a:p>
          <a:p>
            <a:pPr marL="630237" indent="-514350" eaLnBrk="1" fontAlgn="auto" hangingPunct="1">
              <a:lnSpc>
                <a:spcPct val="90000"/>
              </a:lnSpc>
              <a:spcAft>
                <a:spcPts val="0"/>
              </a:spcAft>
              <a:buClr>
                <a:schemeClr val="accent2"/>
              </a:buClr>
              <a:buFont typeface="+mj-lt"/>
              <a:buAutoNum type="arabicPeriod"/>
              <a:tabLst>
                <a:tab pos="338138" algn="l"/>
                <a:tab pos="346075" algn="l"/>
              </a:tabLst>
              <a:defRPr/>
            </a:pPr>
            <a:r>
              <a:rPr lang="en-US" sz="1900" dirty="0">
                <a:latin typeface="Arial" panose="020B0604020202020204" pitchFamily="34" charset="0"/>
                <a:cs typeface="Arial" panose="020B0604020202020204" pitchFamily="34" charset="0"/>
              </a:rPr>
              <a:t>Chesapeake Bay Preservation Act land-disturbing activity shall comply with stormwater regulations (&gt;2,500 sq. ft. &lt; 1 acre)</a:t>
            </a:r>
          </a:p>
          <a:p>
            <a:pPr marL="630237" indent="-514350" eaLnBrk="1" fontAlgn="auto" hangingPunct="1">
              <a:lnSpc>
                <a:spcPct val="90000"/>
              </a:lnSpc>
              <a:spcAft>
                <a:spcPts val="0"/>
              </a:spcAft>
              <a:buClr>
                <a:schemeClr val="accent2"/>
              </a:buClr>
              <a:buFont typeface="+mj-lt"/>
              <a:buAutoNum type="arabicPeriod"/>
              <a:tabLst>
                <a:tab pos="338138" algn="l"/>
                <a:tab pos="346075" algn="l"/>
              </a:tabLst>
              <a:defRPr/>
            </a:pPr>
            <a:r>
              <a:rPr lang="en-US" sz="1900" dirty="0">
                <a:latin typeface="Arial" panose="020B0604020202020204" pitchFamily="34" charset="0"/>
                <a:cs typeface="Arial" panose="020B0604020202020204" pitchFamily="34" charset="0"/>
              </a:rPr>
              <a:t>Septic pump-out and reserve drain field</a:t>
            </a:r>
          </a:p>
          <a:p>
            <a:pPr marL="630237" indent="-514350" eaLnBrk="1" fontAlgn="auto" hangingPunct="1">
              <a:lnSpc>
                <a:spcPct val="90000"/>
              </a:lnSpc>
              <a:spcAft>
                <a:spcPts val="0"/>
              </a:spcAft>
              <a:buClr>
                <a:schemeClr val="accent2"/>
              </a:buClr>
              <a:buFont typeface="+mj-lt"/>
              <a:buAutoNum type="arabicPeriod"/>
              <a:tabLst>
                <a:tab pos="338138" algn="l"/>
                <a:tab pos="346075" algn="l"/>
              </a:tabLst>
              <a:defRPr/>
            </a:pPr>
            <a:r>
              <a:rPr lang="en-US" sz="1900" dirty="0">
                <a:latin typeface="Arial" panose="020B0604020202020204" pitchFamily="34" charset="0"/>
                <a:cs typeface="Arial" panose="020B0604020202020204" pitchFamily="34" charset="0"/>
              </a:rPr>
              <a:t>Agricultural conservation assessments</a:t>
            </a:r>
          </a:p>
          <a:p>
            <a:pPr marL="630237" indent="-514350" eaLnBrk="1" fontAlgn="auto" hangingPunct="1">
              <a:lnSpc>
                <a:spcPct val="90000"/>
              </a:lnSpc>
              <a:spcAft>
                <a:spcPts val="0"/>
              </a:spcAft>
              <a:buClr>
                <a:schemeClr val="accent2"/>
              </a:buClr>
              <a:buFont typeface="+mj-lt"/>
              <a:buAutoNum type="arabicPeriod"/>
              <a:tabLst>
                <a:tab pos="338138" algn="l"/>
                <a:tab pos="346075" algn="l"/>
              </a:tabLst>
              <a:defRPr/>
            </a:pPr>
            <a:r>
              <a:rPr lang="en-US" sz="1900" dirty="0">
                <a:latin typeface="Arial" panose="020B0604020202020204" pitchFamily="34" charset="0"/>
                <a:cs typeface="Arial" panose="020B0604020202020204" pitchFamily="34" charset="0"/>
              </a:rPr>
              <a:t>Silviculture exemption </a:t>
            </a:r>
          </a:p>
          <a:p>
            <a:pPr marL="630237" indent="-514350" eaLnBrk="1" fontAlgn="auto" hangingPunct="1">
              <a:lnSpc>
                <a:spcPct val="90000"/>
              </a:lnSpc>
              <a:spcAft>
                <a:spcPts val="0"/>
              </a:spcAft>
              <a:buClr>
                <a:schemeClr val="accent2"/>
              </a:buClr>
              <a:buFont typeface="+mj-lt"/>
              <a:buAutoNum type="arabicPeriod"/>
              <a:tabLst>
                <a:tab pos="338138" algn="l"/>
                <a:tab pos="346075" algn="l"/>
              </a:tabLst>
              <a:defRPr/>
            </a:pPr>
            <a:r>
              <a:rPr lang="en-US" sz="1900" dirty="0">
                <a:latin typeface="Arial" panose="020B0604020202020204" pitchFamily="34" charset="0"/>
                <a:cs typeface="Arial" panose="020B0604020202020204" pitchFamily="34" charset="0"/>
              </a:rPr>
              <a:t>Wetlands permits</a:t>
            </a:r>
          </a:p>
          <a:p>
            <a:pPr marL="393700" indent="-277813" eaLnBrk="1" fontAlgn="auto" hangingPunct="1">
              <a:lnSpc>
                <a:spcPct val="90000"/>
              </a:lnSpc>
              <a:spcAft>
                <a:spcPts val="0"/>
              </a:spcAft>
              <a:buClr>
                <a:schemeClr val="accent3"/>
              </a:buClr>
              <a:buFont typeface="Wingdings" pitchFamily="2" charset="2"/>
              <a:buNone/>
              <a:tabLst>
                <a:tab pos="338138" algn="l"/>
                <a:tab pos="346075" algn="l"/>
              </a:tabLst>
              <a:defRPr/>
            </a:pPr>
            <a:endParaRPr lang="en-US" sz="2400" b="1" dirty="0">
              <a:latin typeface="+mj-lt"/>
            </a:endParaRPr>
          </a:p>
        </p:txBody>
      </p:sp>
      <p:sp>
        <p:nvSpPr>
          <p:cNvPr id="22531" name="Slide Number Placeholder 4"/>
          <p:cNvSpPr>
            <a:spLocks noGrp="1"/>
          </p:cNvSpPr>
          <p:nvPr>
            <p:ph type="sldNum" sz="quarter" idx="12"/>
          </p:nvPr>
        </p:nvSpPr>
        <p:spPr/>
        <p:txBody>
          <a:bodyPr/>
          <a:lstStyle/>
          <a:p>
            <a:pPr>
              <a:defRPr/>
            </a:pPr>
            <a:fld id="{C751AEDE-4385-4DCF-834F-548014A56B7E}" type="slidenum">
              <a:rPr lang="en-US"/>
              <a:pPr>
                <a:defRPr/>
              </a:pPr>
              <a:t>17</a:t>
            </a:fld>
            <a:endParaRPr lang="en-US" dirty="0"/>
          </a:p>
        </p:txBody>
      </p:sp>
      <p:pic>
        <p:nvPicPr>
          <p:cNvPr id="58371"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533400" y="6172200"/>
            <a:ext cx="1200150" cy="492125"/>
          </a:xfrm>
          <a:prstGeom prst="rect">
            <a:avLst/>
          </a:prstGeom>
          <a:noFill/>
          <a:ln w="9525">
            <a:noFill/>
            <a:miter lim="800000"/>
            <a:headEnd/>
            <a:tailEnd/>
          </a:ln>
        </p:spPr>
      </p:pic>
      <p:pic>
        <p:nvPicPr>
          <p:cNvPr id="7" name="Picture 8" descr="http://www.virginiaplaces.org/chesbay/graphics/rpa.png"/>
          <p:cNvPicPr>
            <a:picLocks noChangeAspect="1" noChangeArrowheads="1"/>
          </p:cNvPicPr>
          <p:nvPr/>
        </p:nvPicPr>
        <p:blipFill>
          <a:blip r:embed="rId4" cstate="print"/>
          <a:srcRect/>
          <a:stretch>
            <a:fillRect/>
          </a:stretch>
        </p:blipFill>
        <p:spPr bwMode="auto">
          <a:xfrm rot="5400000">
            <a:off x="5118526" y="3142288"/>
            <a:ext cx="4424561" cy="1949986"/>
          </a:xfrm>
          <a:prstGeom prst="rect">
            <a:avLst/>
          </a:prstGeom>
          <a:ln>
            <a:noFill/>
          </a:ln>
          <a:effectLst>
            <a:softEdge rad="112500"/>
          </a:effectLst>
        </p:spPr>
      </p:pic>
      <p:sp>
        <p:nvSpPr>
          <p:cNvPr id="8" name="TextBox 7"/>
          <p:cNvSpPr txBox="1"/>
          <p:nvPr/>
        </p:nvSpPr>
        <p:spPr>
          <a:xfrm>
            <a:off x="569166" y="529993"/>
            <a:ext cx="8270033" cy="1354217"/>
          </a:xfrm>
          <a:prstGeom prst="rect">
            <a:avLst/>
          </a:prstGeom>
          <a:noFill/>
        </p:spPr>
        <p:txBody>
          <a:bodyPr wrap="square">
            <a:spAutoFit/>
          </a:bodyPr>
          <a:lstStyle/>
          <a:p>
            <a:pPr>
              <a:defRPr/>
            </a:pPr>
            <a:r>
              <a:rPr 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Chesapeake Bay Preservation Areas: 10 performance criteria for development:</a:t>
            </a:r>
          </a:p>
          <a:p>
            <a:pPr>
              <a:defRPr/>
            </a:pPr>
            <a:endParaRPr lang="en-US" dirty="0">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eaLnBrk="1" fontAlgn="auto" hangingPunct="1">
              <a:spcAft>
                <a:spcPts val="0"/>
              </a:spcAft>
              <a:defRPr/>
            </a:pPr>
            <a:r>
              <a:rPr 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Chesapeake Bay Preservation Areas - RMA</a:t>
            </a:r>
            <a:endParaRPr lang="en-US" sz="32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905000"/>
            <a:ext cx="4343400" cy="4389438"/>
          </a:xfrm>
        </p:spPr>
        <p:txBody>
          <a:bodyPr>
            <a:normAutofit/>
          </a:bodyPr>
          <a:lstStyle/>
          <a:p>
            <a:pPr marL="682625" lvl="1" indent="-220663" eaLnBrk="1" fontAlgn="auto" hangingPunct="1">
              <a:lnSpc>
                <a:spcPct val="90000"/>
              </a:lnSpc>
              <a:spcAft>
                <a:spcPts val="0"/>
              </a:spcAft>
              <a:buClr>
                <a:schemeClr val="accent2"/>
              </a:buClr>
              <a:buFont typeface="Wingdings 2"/>
              <a:buNone/>
              <a:tabLst>
                <a:tab pos="692150" algn="l"/>
              </a:tabLst>
              <a:defRPr/>
            </a:pPr>
            <a:r>
              <a:rPr lang="en-US" sz="2200" b="1" dirty="0">
                <a:latin typeface="Arial" panose="020B0604020202020204" pitchFamily="34" charset="0"/>
                <a:cs typeface="Arial" panose="020B0604020202020204" pitchFamily="34" charset="0"/>
              </a:rPr>
              <a:t>Resource Management Areas (RMAs)</a:t>
            </a:r>
          </a:p>
          <a:p>
            <a:pPr marL="682625" lvl="1" indent="-220663" eaLnBrk="1" fontAlgn="auto" hangingPunct="1">
              <a:lnSpc>
                <a:spcPct val="90000"/>
              </a:lnSpc>
              <a:spcAft>
                <a:spcPts val="0"/>
              </a:spcAft>
              <a:buClr>
                <a:schemeClr val="accent2"/>
              </a:buClr>
              <a:buFont typeface="Wingdings" pitchFamily="2" charset="2"/>
              <a:buChar char="ü"/>
              <a:tabLst>
                <a:tab pos="692150" algn="l"/>
              </a:tabLst>
              <a:defRPr/>
            </a:pPr>
            <a:r>
              <a:rPr lang="en-US" sz="2200" dirty="0">
                <a:latin typeface="Arial" panose="020B0604020202020204" pitchFamily="34" charset="0"/>
                <a:cs typeface="Arial" panose="020B0604020202020204" pitchFamily="34" charset="0"/>
              </a:rPr>
              <a:t>Required along the entire edge of the RPA; </a:t>
            </a:r>
          </a:p>
          <a:p>
            <a:pPr marL="682625" lvl="1" indent="-220663" eaLnBrk="1" fontAlgn="auto" hangingPunct="1">
              <a:lnSpc>
                <a:spcPct val="90000"/>
              </a:lnSpc>
              <a:spcAft>
                <a:spcPts val="0"/>
              </a:spcAft>
              <a:buClr>
                <a:schemeClr val="accent2"/>
              </a:buClr>
              <a:buFont typeface="Wingdings" pitchFamily="2" charset="2"/>
              <a:buChar char="ü"/>
              <a:tabLst>
                <a:tab pos="692150" algn="l"/>
              </a:tabLst>
              <a:defRPr/>
            </a:pPr>
            <a:r>
              <a:rPr lang="en-US" sz="2200" dirty="0">
                <a:latin typeface="Arial" panose="020B0604020202020204" pitchFamily="34" charset="0"/>
                <a:cs typeface="Arial" panose="020B0604020202020204" pitchFamily="34" charset="0"/>
              </a:rPr>
              <a:t>Highly permeable soils; </a:t>
            </a:r>
          </a:p>
          <a:p>
            <a:pPr marL="682625" lvl="1" indent="-220663" eaLnBrk="1" fontAlgn="auto" hangingPunct="1">
              <a:lnSpc>
                <a:spcPct val="90000"/>
              </a:lnSpc>
              <a:spcAft>
                <a:spcPts val="0"/>
              </a:spcAft>
              <a:buClr>
                <a:schemeClr val="accent2"/>
              </a:buClr>
              <a:buFont typeface="Wingdings" pitchFamily="2" charset="2"/>
              <a:buChar char="ü"/>
              <a:tabLst>
                <a:tab pos="692150" algn="l"/>
              </a:tabLst>
              <a:defRPr/>
            </a:pPr>
            <a:r>
              <a:rPr lang="en-US" sz="2200" dirty="0">
                <a:latin typeface="Arial" panose="020B0604020202020204" pitchFamily="34" charset="0"/>
                <a:cs typeface="Arial" panose="020B0604020202020204" pitchFamily="34" charset="0"/>
              </a:rPr>
              <a:t>100-year floodplains; </a:t>
            </a:r>
          </a:p>
          <a:p>
            <a:pPr marL="682625" lvl="1" indent="-220663" eaLnBrk="1" fontAlgn="auto" hangingPunct="1">
              <a:lnSpc>
                <a:spcPct val="90000"/>
              </a:lnSpc>
              <a:spcAft>
                <a:spcPts val="0"/>
              </a:spcAft>
              <a:buClr>
                <a:schemeClr val="accent2"/>
              </a:buClr>
              <a:buFont typeface="Wingdings" pitchFamily="2" charset="2"/>
              <a:buChar char="ü"/>
              <a:tabLst>
                <a:tab pos="692150" algn="l"/>
              </a:tabLst>
              <a:defRPr/>
            </a:pPr>
            <a:r>
              <a:rPr lang="en-US" sz="2200" dirty="0">
                <a:latin typeface="Arial" panose="020B0604020202020204" pitchFamily="34" charset="0"/>
                <a:cs typeface="Arial" panose="020B0604020202020204" pitchFamily="34" charset="0"/>
              </a:rPr>
              <a:t>Highly erodible soils,</a:t>
            </a:r>
          </a:p>
          <a:p>
            <a:pPr marL="682625" lvl="1" indent="-220663" eaLnBrk="1" fontAlgn="auto" hangingPunct="1">
              <a:lnSpc>
                <a:spcPct val="90000"/>
              </a:lnSpc>
              <a:spcAft>
                <a:spcPts val="0"/>
              </a:spcAft>
              <a:buClr>
                <a:schemeClr val="accent2"/>
              </a:buClr>
              <a:buFont typeface="Wingdings" pitchFamily="2" charset="2"/>
              <a:buChar char="ü"/>
              <a:tabLst>
                <a:tab pos="692150" algn="l"/>
              </a:tabLst>
              <a:defRPr/>
            </a:pPr>
            <a:r>
              <a:rPr lang="en-US" sz="2200" dirty="0">
                <a:latin typeface="Arial" panose="020B0604020202020204" pitchFamily="34" charset="0"/>
                <a:cs typeface="Arial" panose="020B0604020202020204" pitchFamily="34" charset="0"/>
              </a:rPr>
              <a:t>Nontidal wetlands not included as RPA features </a:t>
            </a:r>
          </a:p>
          <a:p>
            <a:pPr marL="682625" lvl="1" indent="-220663" eaLnBrk="1" fontAlgn="auto" hangingPunct="1">
              <a:lnSpc>
                <a:spcPct val="90000"/>
              </a:lnSpc>
              <a:spcAft>
                <a:spcPts val="0"/>
              </a:spcAft>
              <a:buClr>
                <a:schemeClr val="accent2"/>
              </a:buClr>
              <a:buFont typeface="Wingdings" pitchFamily="2" charset="2"/>
              <a:buChar char="ü"/>
              <a:tabLst>
                <a:tab pos="692150" algn="l"/>
              </a:tabLst>
              <a:defRPr/>
            </a:pPr>
            <a:r>
              <a:rPr lang="en-US" sz="2200" dirty="0">
                <a:latin typeface="Arial" panose="020B0604020202020204" pitchFamily="34" charset="0"/>
                <a:cs typeface="Arial" panose="020B0604020202020204" pitchFamily="34" charset="0"/>
              </a:rPr>
              <a:t>60 localities have jurisdiction wide RMAs </a:t>
            </a:r>
          </a:p>
        </p:txBody>
      </p:sp>
      <p:sp>
        <p:nvSpPr>
          <p:cNvPr id="4" name="Slide Number Placeholder 3"/>
          <p:cNvSpPr>
            <a:spLocks noGrp="1"/>
          </p:cNvSpPr>
          <p:nvPr>
            <p:ph type="sldNum" sz="quarter" idx="12"/>
          </p:nvPr>
        </p:nvSpPr>
        <p:spPr/>
        <p:txBody>
          <a:bodyPr/>
          <a:lstStyle/>
          <a:p>
            <a:pPr>
              <a:defRPr/>
            </a:pPr>
            <a:fld id="{0D182192-1D0C-4E25-BA05-DB84DDB6F690}" type="slidenum">
              <a:rPr lang="en-US"/>
              <a:pPr>
                <a:defRPr/>
              </a:pPr>
              <a:t>18</a:t>
            </a:fld>
            <a:endParaRPr lang="en-US" dirty="0"/>
          </a:p>
        </p:txBody>
      </p:sp>
      <p:pic>
        <p:nvPicPr>
          <p:cNvPr id="54276"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609600" y="6019800"/>
            <a:ext cx="1200150" cy="492125"/>
          </a:xfrm>
          <a:prstGeom prst="rect">
            <a:avLst/>
          </a:prstGeom>
          <a:noFill/>
          <a:ln w="9525">
            <a:noFill/>
            <a:miter lim="800000"/>
            <a:headEnd/>
            <a:tailEnd/>
          </a:ln>
        </p:spPr>
      </p:pic>
      <p:pic>
        <p:nvPicPr>
          <p:cNvPr id="5122" name="Picture 2" descr="15+ Fantastic Things to Do in Historic Occoquan Virginia">
            <a:extLst>
              <a:ext uri="{FF2B5EF4-FFF2-40B4-BE49-F238E27FC236}">
                <a16:creationId xmlns:a16="http://schemas.microsoft.com/office/drawing/2014/main" id="{5142731A-A58A-BE7F-F796-95DF7F1220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576" y="4495800"/>
            <a:ext cx="2721731" cy="2043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Chesapeake Bay Preservation Plan Implementation Update">
            <a:extLst>
              <a:ext uri="{FF2B5EF4-FFF2-40B4-BE49-F238E27FC236}">
                <a16:creationId xmlns:a16="http://schemas.microsoft.com/office/drawing/2014/main" id="{61AE0C07-1EA5-AEE0-8386-D05C125BF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348888"/>
            <a:ext cx="2981131" cy="2981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026"/>
          <p:cNvSpPr>
            <a:spLocks noGrp="1" noChangeArrowheads="1"/>
          </p:cNvSpPr>
          <p:nvPr>
            <p:ph type="title"/>
          </p:nvPr>
        </p:nvSpPr>
        <p:spPr>
          <a:xfrm>
            <a:off x="415798" y="590910"/>
            <a:ext cx="8423401" cy="718778"/>
          </a:xfrm>
        </p:spPr>
        <p:txBody>
          <a:bodyPr>
            <a:normAutofit fontScale="90000"/>
          </a:bodyPr>
          <a:lstStyle/>
          <a:p>
            <a:pPr eaLnBrk="1" fontAlgn="auto" hangingPunct="1">
              <a:spcAft>
                <a:spcPts val="0"/>
              </a:spcAft>
              <a:defRPr/>
            </a:pPr>
            <a:br>
              <a:rPr lang="en-US" sz="2800" b="1" dirty="0"/>
            </a:br>
            <a: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 Protection Areas</a:t>
            </a:r>
          </a:p>
        </p:txBody>
      </p:sp>
      <p:sp>
        <p:nvSpPr>
          <p:cNvPr id="21509" name="Rectangle 1027"/>
          <p:cNvSpPr>
            <a:spLocks noGrp="1" noChangeArrowheads="1"/>
          </p:cNvSpPr>
          <p:nvPr>
            <p:ph idx="1"/>
          </p:nvPr>
        </p:nvSpPr>
        <p:spPr>
          <a:xfrm>
            <a:off x="4493284" y="914400"/>
            <a:ext cx="4269716" cy="5181600"/>
          </a:xfrm>
        </p:spPr>
        <p:txBody>
          <a:bodyPr>
            <a:normAutofit/>
          </a:bodyPr>
          <a:lstStyle/>
          <a:p>
            <a:pPr marL="346075" indent="-346075" eaLnBrk="1" fontAlgn="auto" hangingPunct="1">
              <a:lnSpc>
                <a:spcPct val="90000"/>
              </a:lnSpc>
              <a:spcAft>
                <a:spcPts val="0"/>
              </a:spcAft>
              <a:buClr>
                <a:schemeClr val="accent2"/>
              </a:buClr>
              <a:buFont typeface="Wingdings" pitchFamily="2" charset="2"/>
              <a:buNone/>
              <a:tabLst>
                <a:tab pos="692150" algn="l"/>
              </a:tabLst>
              <a:defRPr/>
            </a:pPr>
            <a:endParaRPr lang="en-US" sz="2400" b="1" dirty="0">
              <a:latin typeface="+mj-lt"/>
            </a:endParaRPr>
          </a:p>
          <a:p>
            <a:pPr marL="346075" indent="-346075" eaLnBrk="1" fontAlgn="auto" hangingPunct="1">
              <a:lnSpc>
                <a:spcPct val="90000"/>
              </a:lnSpc>
              <a:spcAft>
                <a:spcPts val="0"/>
              </a:spcAft>
              <a:buClr>
                <a:schemeClr val="accent2"/>
              </a:buClr>
              <a:buFont typeface="Wingdings" pitchFamily="2" charset="2"/>
              <a:buNone/>
              <a:tabLst>
                <a:tab pos="692150" algn="l"/>
              </a:tabLst>
              <a:defRPr/>
            </a:pPr>
            <a:endParaRPr lang="en-US" sz="1600" b="1" dirty="0">
              <a:latin typeface="+mj-lt"/>
            </a:endParaRPr>
          </a:p>
          <a:p>
            <a:pPr marL="682625" lvl="1" indent="-220663" eaLnBrk="1" fontAlgn="auto" hangingPunct="1">
              <a:lnSpc>
                <a:spcPct val="90000"/>
              </a:lnSpc>
              <a:spcAft>
                <a:spcPts val="0"/>
              </a:spcAft>
              <a:buClr>
                <a:schemeClr val="accent2"/>
              </a:buClr>
              <a:buFont typeface="Wingdings" pitchFamily="2" charset="2"/>
              <a:buChar char="ü"/>
              <a:tabLst>
                <a:tab pos="692150" algn="l"/>
              </a:tabLst>
              <a:defRPr/>
            </a:pPr>
            <a:r>
              <a:rPr lang="en-US" sz="2200" b="1" dirty="0">
                <a:latin typeface="Arial" panose="020B0604020202020204" pitchFamily="34" charset="0"/>
                <a:cs typeface="Arial" panose="020B0604020202020204" pitchFamily="34" charset="0"/>
              </a:rPr>
              <a:t>Tidal Wetlands</a:t>
            </a:r>
          </a:p>
          <a:p>
            <a:pPr marL="682625" lvl="1" indent="-220663" eaLnBrk="1" fontAlgn="auto" hangingPunct="1">
              <a:lnSpc>
                <a:spcPct val="90000"/>
              </a:lnSpc>
              <a:spcAft>
                <a:spcPts val="0"/>
              </a:spcAft>
              <a:buClr>
                <a:schemeClr val="accent2"/>
              </a:buClr>
              <a:buFont typeface="Wingdings" pitchFamily="2" charset="2"/>
              <a:buChar char="ü"/>
              <a:tabLst>
                <a:tab pos="692150" algn="l"/>
              </a:tabLst>
              <a:defRPr/>
            </a:pPr>
            <a:r>
              <a:rPr lang="en-US" sz="2200" b="1" dirty="0">
                <a:latin typeface="Arial" panose="020B0604020202020204" pitchFamily="34" charset="0"/>
                <a:cs typeface="Arial" panose="020B0604020202020204" pitchFamily="34" charset="0"/>
              </a:rPr>
              <a:t>Non-tidal Wetlands connected by surface flow and contiguous to tidal wetlands or water bodies with perennial flow</a:t>
            </a:r>
          </a:p>
          <a:p>
            <a:pPr marL="682625" lvl="1" indent="-220663" eaLnBrk="1" fontAlgn="auto" hangingPunct="1">
              <a:lnSpc>
                <a:spcPct val="90000"/>
              </a:lnSpc>
              <a:spcAft>
                <a:spcPts val="0"/>
              </a:spcAft>
              <a:buClr>
                <a:schemeClr val="accent2"/>
              </a:buClr>
              <a:buFont typeface="Wingdings" pitchFamily="2" charset="2"/>
              <a:buChar char="ü"/>
              <a:tabLst>
                <a:tab pos="692150" algn="l"/>
              </a:tabLst>
              <a:defRPr/>
            </a:pPr>
            <a:r>
              <a:rPr lang="en-US" sz="2200" b="1" dirty="0">
                <a:latin typeface="Arial" panose="020B0604020202020204" pitchFamily="34" charset="0"/>
                <a:cs typeface="Arial" panose="020B0604020202020204" pitchFamily="34" charset="0"/>
              </a:rPr>
              <a:t>Tidal Shores</a:t>
            </a:r>
          </a:p>
          <a:p>
            <a:pPr marL="682625" lvl="1" indent="-220663" eaLnBrk="1" fontAlgn="auto" hangingPunct="1">
              <a:lnSpc>
                <a:spcPct val="90000"/>
              </a:lnSpc>
              <a:spcAft>
                <a:spcPts val="0"/>
              </a:spcAft>
              <a:buClr>
                <a:schemeClr val="accent2"/>
              </a:buClr>
              <a:buFont typeface="Wingdings" pitchFamily="2" charset="2"/>
              <a:buChar char="ü"/>
              <a:tabLst>
                <a:tab pos="692150" algn="l"/>
              </a:tabLst>
              <a:defRPr/>
            </a:pPr>
            <a:r>
              <a:rPr lang="en-US" sz="2200" b="1" dirty="0">
                <a:latin typeface="Arial" panose="020B0604020202020204" pitchFamily="34" charset="0"/>
                <a:cs typeface="Arial" panose="020B0604020202020204" pitchFamily="34" charset="0"/>
              </a:rPr>
              <a:t>100’ Vegetated Buffer landward of any of these features and water bodies with perennial flow</a:t>
            </a:r>
          </a:p>
        </p:txBody>
      </p:sp>
      <p:sp>
        <p:nvSpPr>
          <p:cNvPr id="21507" name="Slide Number Placeholder 4"/>
          <p:cNvSpPr>
            <a:spLocks noGrp="1"/>
          </p:cNvSpPr>
          <p:nvPr>
            <p:ph type="sldNum" sz="quarter" idx="12"/>
          </p:nvPr>
        </p:nvSpPr>
        <p:spPr/>
        <p:txBody>
          <a:bodyPr/>
          <a:lstStyle/>
          <a:p>
            <a:pPr>
              <a:defRPr/>
            </a:pPr>
            <a:fld id="{FB3256AC-243C-4108-9C42-C7A8EBFA419C}" type="slidenum">
              <a:rPr lang="en-US">
                <a:latin typeface="+mj-lt"/>
              </a:rPr>
              <a:pPr>
                <a:defRPr/>
              </a:pPr>
              <a:t>19</a:t>
            </a:fld>
            <a:endParaRPr lang="en-US" dirty="0">
              <a:latin typeface="+mj-lt"/>
            </a:endParaRPr>
          </a:p>
        </p:txBody>
      </p:sp>
      <p:pic>
        <p:nvPicPr>
          <p:cNvPr id="45060"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6934200" y="6096000"/>
            <a:ext cx="1200150" cy="492125"/>
          </a:xfrm>
          <a:prstGeom prst="rect">
            <a:avLst/>
          </a:prstGeom>
          <a:noFill/>
          <a:ln w="9525">
            <a:noFill/>
            <a:miter lim="800000"/>
            <a:headEnd/>
            <a:tailEnd/>
          </a:ln>
        </p:spPr>
      </p:pic>
      <p:pic>
        <p:nvPicPr>
          <p:cNvPr id="117762" name="Picture 2" descr="Widewater State P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799" y="4743231"/>
            <a:ext cx="4269716" cy="1676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Fairfax RPA map">
            <a:extLst>
              <a:ext uri="{FF2B5EF4-FFF2-40B4-BE49-F238E27FC236}">
                <a16:creationId xmlns:a16="http://schemas.microsoft.com/office/drawing/2014/main" id="{43357EE0-8846-9F7E-72A9-30A01DD8CA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35" y="1633178"/>
            <a:ext cx="4179845" cy="2786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4" descr="dragon"/>
          <p:cNvPicPr>
            <a:picLocks noChangeAspect="1" noChangeArrowheads="1"/>
          </p:cNvPicPr>
          <p:nvPr/>
        </p:nvPicPr>
        <p:blipFill>
          <a:blip r:embed="rId3" cstate="print">
            <a:lum bright="-20000"/>
          </a:blip>
          <a:srcRect/>
          <a:stretch>
            <a:fillRect/>
          </a:stretch>
        </p:blipFill>
        <p:spPr bwMode="auto">
          <a:xfrm>
            <a:off x="5169013" y="1412875"/>
            <a:ext cx="3398044" cy="4530725"/>
          </a:xfrm>
          <a:prstGeom prst="rect">
            <a:avLst/>
          </a:prstGeom>
          <a:ln>
            <a:noFill/>
          </a:ln>
          <a:effectLst>
            <a:outerShdw blurRad="292100" dist="139700" dir="2700000" algn="tl" rotWithShape="0">
              <a:srgbClr val="333333">
                <a:alpha val="65000"/>
              </a:srgbClr>
            </a:outerShdw>
          </a:effectLst>
        </p:spPr>
      </p:pic>
      <p:sp>
        <p:nvSpPr>
          <p:cNvPr id="16388" name="Rectangle 2"/>
          <p:cNvSpPr>
            <a:spLocks noGrp="1" noChangeArrowheads="1"/>
          </p:cNvSpPr>
          <p:nvPr>
            <p:ph type="title"/>
          </p:nvPr>
        </p:nvSpPr>
        <p:spPr>
          <a:xfrm>
            <a:off x="609600" y="1111250"/>
            <a:ext cx="7543800" cy="946150"/>
          </a:xfrm>
        </p:spPr>
        <p:txBody>
          <a:bodyPr>
            <a:normAutofit/>
          </a:bodyPr>
          <a:lstStyle/>
          <a:p>
            <a:pPr eaLnBrk="1" fontAlgn="auto" hangingPunct="1">
              <a:spcAft>
                <a:spcPts val="0"/>
              </a:spcAft>
              <a:defRPr/>
            </a:pPr>
            <a: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Topics</a:t>
            </a:r>
          </a:p>
        </p:txBody>
      </p:sp>
      <p:sp>
        <p:nvSpPr>
          <p:cNvPr id="16389" name="Rectangle 3"/>
          <p:cNvSpPr>
            <a:spLocks noGrp="1" noChangeArrowheads="1"/>
          </p:cNvSpPr>
          <p:nvPr>
            <p:ph idx="1"/>
          </p:nvPr>
        </p:nvSpPr>
        <p:spPr>
          <a:xfrm>
            <a:off x="685800" y="1752600"/>
            <a:ext cx="8077200" cy="4495800"/>
          </a:xfrm>
        </p:spPr>
        <p:txBody>
          <a:bodyPr>
            <a:normAutofit/>
          </a:bodyPr>
          <a:lstStyle/>
          <a:p>
            <a:pPr marL="274320" indent="-274320" eaLnBrk="1" fontAlgn="auto" hangingPunct="1">
              <a:spcBef>
                <a:spcPct val="30000"/>
              </a:spcBef>
              <a:spcAft>
                <a:spcPts val="0"/>
              </a:spcAft>
              <a:buClr>
                <a:schemeClr val="accent2"/>
              </a:buClr>
              <a:buFont typeface="Wingdings 2"/>
              <a:buNone/>
              <a:defRPr/>
            </a:pPr>
            <a:endParaRPr lang="en-US" sz="2400" b="1" dirty="0">
              <a:latin typeface="+mj-lt"/>
            </a:endParaRPr>
          </a:p>
          <a:p>
            <a:pPr eaLnBrk="1" fontAlgn="auto" hangingPunct="1">
              <a:spcBef>
                <a:spcPct val="30000"/>
              </a:spcBef>
              <a:spcAft>
                <a:spcPts val="0"/>
              </a:spcAft>
              <a:buClr>
                <a:schemeClr val="accent2"/>
              </a:buClr>
              <a:defRPr/>
            </a:pPr>
            <a:r>
              <a:rPr lang="en-US" sz="2200" b="1" dirty="0">
                <a:solidFill>
                  <a:srgbClr val="0070C0"/>
                </a:solidFill>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Background on the Bay Act</a:t>
            </a:r>
          </a:p>
          <a:p>
            <a:pPr eaLnBrk="1" fontAlgn="auto" hangingPunct="1">
              <a:spcBef>
                <a:spcPct val="30000"/>
              </a:spcBef>
              <a:spcAft>
                <a:spcPts val="0"/>
              </a:spcAft>
              <a:buClr>
                <a:schemeClr val="accent2"/>
              </a:buClr>
              <a:defRPr/>
            </a:pPr>
            <a:r>
              <a:rPr lang="en-US" sz="2200" b="1" dirty="0">
                <a:latin typeface="Arial" panose="020B0604020202020204" pitchFamily="34" charset="0"/>
                <a:cs typeface="Arial" panose="020B0604020202020204" pitchFamily="34" charset="0"/>
              </a:rPr>
              <a:t> Regulatory Requirements</a:t>
            </a:r>
          </a:p>
          <a:p>
            <a:pPr eaLnBrk="1" fontAlgn="auto" hangingPunct="1">
              <a:spcBef>
                <a:spcPct val="30000"/>
              </a:spcBef>
              <a:spcAft>
                <a:spcPts val="0"/>
              </a:spcAft>
              <a:buClr>
                <a:schemeClr val="accent2"/>
              </a:buClr>
              <a:defRPr/>
            </a:pPr>
            <a:r>
              <a:rPr lang="en-US" sz="2200" b="1" dirty="0">
                <a:latin typeface="Arial" panose="020B0604020202020204" pitchFamily="34" charset="0"/>
                <a:cs typeface="Arial" panose="020B0604020202020204" pitchFamily="34" charset="0"/>
              </a:rPr>
              <a:t> Local Program Requirements</a:t>
            </a:r>
          </a:p>
          <a:p>
            <a:pPr eaLnBrk="1" fontAlgn="auto" hangingPunct="1">
              <a:spcBef>
                <a:spcPct val="30000"/>
              </a:spcBef>
              <a:spcAft>
                <a:spcPts val="0"/>
              </a:spcAft>
              <a:buClr>
                <a:schemeClr val="accent2"/>
              </a:buClr>
              <a:defRPr/>
            </a:pPr>
            <a:r>
              <a:rPr lang="en-US" sz="2200" b="1" dirty="0">
                <a:latin typeface="Arial" panose="020B0604020202020204" pitchFamily="34" charset="0"/>
                <a:cs typeface="Arial" panose="020B0604020202020204" pitchFamily="34" charset="0"/>
              </a:rPr>
              <a:t> Waivers and Exceptions</a:t>
            </a:r>
          </a:p>
          <a:p>
            <a:pPr eaLnBrk="1" fontAlgn="auto" hangingPunct="1">
              <a:spcBef>
                <a:spcPct val="30000"/>
              </a:spcBef>
              <a:spcAft>
                <a:spcPts val="0"/>
              </a:spcAft>
              <a:buClr>
                <a:schemeClr val="accent2"/>
              </a:buClr>
              <a:defRPr/>
            </a:pPr>
            <a:r>
              <a:rPr lang="en-US" sz="2200" b="1" dirty="0">
                <a:latin typeface="Arial" panose="020B0604020202020204" pitchFamily="34" charset="0"/>
                <a:cs typeface="Arial" panose="020B0604020202020204" pitchFamily="34" charset="0"/>
              </a:rPr>
              <a:t> New Amendments</a:t>
            </a:r>
          </a:p>
          <a:p>
            <a:pPr marL="0" indent="0" eaLnBrk="1" fontAlgn="auto" hangingPunct="1">
              <a:spcBef>
                <a:spcPct val="30000"/>
              </a:spcBef>
              <a:spcAft>
                <a:spcPts val="0"/>
              </a:spcAft>
              <a:buClr>
                <a:schemeClr val="accent2"/>
              </a:buClr>
              <a:buNone/>
              <a:defRPr/>
            </a:pPr>
            <a:endParaRPr lang="en-US" dirty="0">
              <a:latin typeface="Verdana" pitchFamily="34" charset="0"/>
            </a:endParaRPr>
          </a:p>
        </p:txBody>
      </p:sp>
      <p:sp>
        <p:nvSpPr>
          <p:cNvPr id="16387" name="Slide Number Placeholder 4"/>
          <p:cNvSpPr>
            <a:spLocks noGrp="1"/>
          </p:cNvSpPr>
          <p:nvPr>
            <p:ph type="sldNum" sz="quarter" idx="12"/>
          </p:nvPr>
        </p:nvSpPr>
        <p:spPr/>
        <p:txBody>
          <a:bodyPr/>
          <a:lstStyle/>
          <a:p>
            <a:pPr>
              <a:defRPr/>
            </a:pPr>
            <a:fld id="{480C3B63-C667-42D7-82E8-ACAC503A22C4}" type="slidenum">
              <a:rPr lang="en-US">
                <a:latin typeface="+mj-lt"/>
              </a:rPr>
              <a:pPr>
                <a:defRPr/>
              </a:pPr>
              <a:t>2</a:t>
            </a:fld>
            <a:endParaRPr lang="en-US" dirty="0">
              <a:latin typeface="+mj-lt"/>
            </a:endParaRPr>
          </a:p>
        </p:txBody>
      </p:sp>
      <p:pic>
        <p:nvPicPr>
          <p:cNvPr id="23557" name="Picture 6" descr="C:\Users\daniel.moore@deq.virginia.gov\AppData\Local\Microsoft\Windows\Temporary Internet Files\Content.Outlook\B65QJSST\deqlogo-2color (2).png"/>
          <p:cNvPicPr>
            <a:picLocks noChangeAspect="1" noChangeArrowheads="1"/>
          </p:cNvPicPr>
          <p:nvPr/>
        </p:nvPicPr>
        <p:blipFill>
          <a:blip r:embed="rId4" cstate="print"/>
          <a:srcRect/>
          <a:stretch>
            <a:fillRect/>
          </a:stretch>
        </p:blipFill>
        <p:spPr bwMode="auto">
          <a:xfrm>
            <a:off x="533400" y="5943600"/>
            <a:ext cx="1200150" cy="492125"/>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228600"/>
            <a:ext cx="8229600" cy="1066800"/>
          </a:xfrm>
        </p:spPr>
        <p:txBody>
          <a:bodyPr>
            <a:normAutofit/>
          </a:bodyPr>
          <a:lstStyle/>
          <a:p>
            <a:pPr eaLnBrk="1" fontAlgn="auto" hangingPunct="1">
              <a:spcAft>
                <a:spcPts val="0"/>
              </a:spcAft>
              <a:defRPr/>
            </a:pPr>
            <a:r>
              <a:rPr 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Criteria for development in the RPA </a:t>
            </a:r>
          </a:p>
        </p:txBody>
      </p:sp>
      <p:sp>
        <p:nvSpPr>
          <p:cNvPr id="24581" name="Rectangle 3"/>
          <p:cNvSpPr>
            <a:spLocks noGrp="1" noChangeArrowheads="1"/>
          </p:cNvSpPr>
          <p:nvPr>
            <p:ph idx="1"/>
          </p:nvPr>
        </p:nvSpPr>
        <p:spPr>
          <a:xfrm>
            <a:off x="457200" y="1447800"/>
            <a:ext cx="8001000" cy="4648200"/>
          </a:xfrm>
        </p:spPr>
        <p:txBody>
          <a:bodyPr>
            <a:normAutofit/>
          </a:bodyPr>
          <a:lstStyle/>
          <a:p>
            <a:pPr marL="274320" indent="-274320" eaLnBrk="1" fontAlgn="auto" hangingPunct="1">
              <a:spcAft>
                <a:spcPts val="0"/>
              </a:spcAft>
              <a:buClr>
                <a:schemeClr val="accent2"/>
              </a:buClr>
              <a:buFont typeface="Wingdings" pitchFamily="2" charset="2"/>
              <a:buChar char="ü"/>
              <a:defRPr/>
            </a:pPr>
            <a:r>
              <a:rPr lang="en-US" sz="2400" dirty="0">
                <a:latin typeface="+mj-lt"/>
              </a:rPr>
              <a:t>The 100-foot RPA buffer is never reduced</a:t>
            </a:r>
          </a:p>
          <a:p>
            <a:pPr marL="274320" indent="-274320" eaLnBrk="1" fontAlgn="auto" hangingPunct="1">
              <a:spcAft>
                <a:spcPts val="0"/>
              </a:spcAft>
              <a:buClr>
                <a:schemeClr val="accent2"/>
              </a:buClr>
              <a:buFont typeface="Wingdings" pitchFamily="2" charset="2"/>
              <a:buChar char="ü"/>
              <a:defRPr/>
            </a:pPr>
            <a:r>
              <a:rPr lang="en-US" sz="2400" dirty="0">
                <a:latin typeface="+mj-lt"/>
              </a:rPr>
              <a:t>A Water Quality Impact Assessment (WQIA) is required for all proposed RPA land disturbance </a:t>
            </a:r>
          </a:p>
          <a:p>
            <a:pPr marL="274320" indent="-274320" eaLnBrk="1" fontAlgn="auto" hangingPunct="1">
              <a:spcAft>
                <a:spcPts val="0"/>
              </a:spcAft>
              <a:buClr>
                <a:schemeClr val="accent2"/>
              </a:buClr>
              <a:buFont typeface="Wingdings" pitchFamily="2" charset="2"/>
              <a:buChar char="ü"/>
              <a:defRPr/>
            </a:pPr>
            <a:r>
              <a:rPr lang="en-US" sz="2400" dirty="0">
                <a:latin typeface="+mj-lt"/>
              </a:rPr>
              <a:t>Site specific RPA delineation based on current conditions  is required for any proposed development in RPAs </a:t>
            </a:r>
          </a:p>
          <a:p>
            <a:pPr marL="274320" indent="-274320" eaLnBrk="1" fontAlgn="auto" hangingPunct="1">
              <a:spcAft>
                <a:spcPts val="0"/>
              </a:spcAft>
              <a:buClr>
                <a:schemeClr val="accent2"/>
              </a:buClr>
              <a:buFont typeface="Wingdings 2"/>
              <a:buNone/>
              <a:defRPr/>
            </a:pPr>
            <a:endParaRPr lang="en-US" sz="2400" dirty="0">
              <a:latin typeface="+mj-lt"/>
            </a:endParaRPr>
          </a:p>
          <a:p>
            <a:pPr marL="274320" indent="-274320" eaLnBrk="1" fontAlgn="auto" hangingPunct="1">
              <a:spcAft>
                <a:spcPts val="0"/>
              </a:spcAft>
              <a:buClr>
                <a:schemeClr val="accent3"/>
              </a:buClr>
              <a:buFont typeface="Wingdings 2"/>
              <a:buChar char=""/>
              <a:defRPr/>
            </a:pPr>
            <a:endParaRPr lang="en-US" sz="2400" dirty="0"/>
          </a:p>
        </p:txBody>
      </p:sp>
      <p:sp>
        <p:nvSpPr>
          <p:cNvPr id="24579" name="Slide Number Placeholder 4"/>
          <p:cNvSpPr>
            <a:spLocks noGrp="1"/>
          </p:cNvSpPr>
          <p:nvPr>
            <p:ph type="sldNum" sz="quarter" idx="12"/>
          </p:nvPr>
        </p:nvSpPr>
        <p:spPr/>
        <p:txBody>
          <a:bodyPr/>
          <a:lstStyle/>
          <a:p>
            <a:pPr>
              <a:defRPr/>
            </a:pPr>
            <a:fld id="{742F7655-46B5-48E0-A44D-F6B54A902E30}" type="slidenum">
              <a:rPr lang="en-US"/>
              <a:pPr>
                <a:defRPr/>
              </a:pPr>
              <a:t>20</a:t>
            </a:fld>
            <a:endParaRPr lang="en-US" dirty="0"/>
          </a:p>
        </p:txBody>
      </p:sp>
      <p:sp>
        <p:nvSpPr>
          <p:cNvPr id="49157" name="Rectangle 6"/>
          <p:cNvSpPr>
            <a:spLocks noChangeArrowheads="1"/>
          </p:cNvSpPr>
          <p:nvPr/>
        </p:nvSpPr>
        <p:spPr bwMode="auto">
          <a:xfrm>
            <a:off x="457200" y="3124200"/>
            <a:ext cx="3505200" cy="4114800"/>
          </a:xfrm>
          <a:prstGeom prst="rect">
            <a:avLst/>
          </a:prstGeom>
          <a:noFill/>
          <a:ln w="9525">
            <a:noFill/>
            <a:miter lim="800000"/>
            <a:headEnd/>
            <a:tailEnd/>
          </a:ln>
        </p:spPr>
        <p:txBody>
          <a:bodyPr/>
          <a:lstStyle/>
          <a:p>
            <a:pPr marL="342900" indent="-342900">
              <a:spcBef>
                <a:spcPct val="20000"/>
              </a:spcBef>
              <a:buClr>
                <a:schemeClr val="accent2"/>
              </a:buClr>
            </a:pPr>
            <a:endParaRPr lang="en-US" sz="2400" dirty="0">
              <a:latin typeface="Arial" charset="0"/>
            </a:endParaRPr>
          </a:p>
        </p:txBody>
      </p:sp>
      <p:pic>
        <p:nvPicPr>
          <p:cNvPr id="49158"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533400" y="6019800"/>
            <a:ext cx="1200150" cy="492125"/>
          </a:xfrm>
          <a:prstGeom prst="rect">
            <a:avLst/>
          </a:prstGeom>
          <a:noFill/>
          <a:ln w="9525">
            <a:noFill/>
            <a:miter lim="800000"/>
            <a:headEnd/>
            <a:tailEnd/>
          </a:ln>
        </p:spPr>
      </p:pic>
      <p:pic>
        <p:nvPicPr>
          <p:cNvPr id="7170" name="Picture 2">
            <a:extLst>
              <a:ext uri="{FF2B5EF4-FFF2-40B4-BE49-F238E27FC236}">
                <a16:creationId xmlns:a16="http://schemas.microsoft.com/office/drawing/2014/main" id="{55210AB3-5F84-05B5-8B32-28F09AACC5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3485"/>
            <a:ext cx="9144000" cy="41973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592B5DD9-FCF0-F034-25E7-A7BA5527B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35125"/>
            <a:ext cx="6096000" cy="36027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91E20DBD-5C43-5B30-737E-6DA6964C9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35125"/>
            <a:ext cx="6096000" cy="279823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undefined">
            <a:extLst>
              <a:ext uri="{FF2B5EF4-FFF2-40B4-BE49-F238E27FC236}">
                <a16:creationId xmlns:a16="http://schemas.microsoft.com/office/drawing/2014/main" id="{5DA70B30-4D7C-8C43-6B2D-1E033189C6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5500" y="3724407"/>
            <a:ext cx="4191000" cy="2795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685800"/>
            <a:ext cx="8382000" cy="304800"/>
          </a:xfrm>
        </p:spPr>
        <p:txBody>
          <a:bodyPr>
            <a:normAutofit fontScale="90000"/>
          </a:bodyPr>
          <a:lstStyle/>
          <a:p>
            <a:pPr eaLnBrk="1" hangingPunct="1"/>
            <a:br>
              <a:rPr lang="en-US" altLang="en-US" sz="4000" b="1" dirty="0"/>
            </a:br>
            <a:r>
              <a:rPr lang="en-US" altLang="en-US" sz="4000" b="1" dirty="0">
                <a:solidFill>
                  <a:srgbClr val="0070C0"/>
                </a:solidFill>
                <a:latin typeface="Arial" panose="020B0604020202020204" pitchFamily="34" charset="0"/>
                <a:cs typeface="Arial" panose="020B0604020202020204" pitchFamily="34" charset="0"/>
              </a:rPr>
              <a:t>Permitted Uses within RPA</a:t>
            </a:r>
          </a:p>
        </p:txBody>
      </p:sp>
      <p:sp>
        <p:nvSpPr>
          <p:cNvPr id="13315" name="Rectangle 3"/>
          <p:cNvSpPr>
            <a:spLocks noGrp="1" noChangeArrowheads="1"/>
          </p:cNvSpPr>
          <p:nvPr>
            <p:ph idx="1"/>
          </p:nvPr>
        </p:nvSpPr>
        <p:spPr>
          <a:xfrm>
            <a:off x="304801" y="1422652"/>
            <a:ext cx="4572000" cy="5054348"/>
          </a:xfrm>
        </p:spPr>
        <p:txBody>
          <a:bodyPr>
            <a:normAutofit/>
          </a:bodyPr>
          <a:lstStyle/>
          <a:p>
            <a:pPr marL="803275" lvl="1" indent="-225425" eaLnBrk="1" hangingPunct="1">
              <a:spcBef>
                <a:spcPts val="1200"/>
              </a:spcBef>
              <a:buClr>
                <a:schemeClr val="tx1">
                  <a:lumMod val="65000"/>
                  <a:lumOff val="35000"/>
                </a:schemeClr>
              </a:buClr>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New or expanded water dependent uses – but not non-water dependent components such as pools and club houses</a:t>
            </a:r>
          </a:p>
          <a:p>
            <a:pPr marL="803275" lvl="1" indent="-225425" eaLnBrk="1" hangingPunct="1">
              <a:spcBef>
                <a:spcPts val="1200"/>
              </a:spcBef>
              <a:buClr>
                <a:schemeClr val="tx1">
                  <a:lumMod val="65000"/>
                  <a:lumOff val="35000"/>
                </a:schemeClr>
              </a:buClr>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Redevelopment of existing buildings within existing footprints</a:t>
            </a:r>
          </a:p>
          <a:p>
            <a:pPr marL="803275" lvl="1" indent="-225425" eaLnBrk="1" hangingPunct="1">
              <a:spcBef>
                <a:spcPts val="1200"/>
              </a:spcBef>
              <a:buClr>
                <a:schemeClr val="tx1">
                  <a:lumMod val="65000"/>
                  <a:lumOff val="35000"/>
                </a:schemeClr>
              </a:buClr>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Roads and drives</a:t>
            </a:r>
          </a:p>
          <a:p>
            <a:pPr marL="803275" lvl="1" indent="-225425" eaLnBrk="1" hangingPunct="1">
              <a:spcBef>
                <a:spcPts val="1200"/>
              </a:spcBef>
              <a:buClr>
                <a:schemeClr val="tx1">
                  <a:lumMod val="65000"/>
                  <a:lumOff val="35000"/>
                </a:schemeClr>
              </a:buClr>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Flood control and SWM facilities</a:t>
            </a:r>
          </a:p>
          <a:p>
            <a:pPr marL="803275" lvl="1" indent="-225425" eaLnBrk="1" hangingPunct="1">
              <a:spcBef>
                <a:spcPts val="1200"/>
              </a:spcBef>
              <a:buClr>
                <a:schemeClr val="tx1">
                  <a:lumMod val="65000"/>
                  <a:lumOff val="35000"/>
                </a:schemeClr>
              </a:buClr>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All are conditioned and require local approval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514600"/>
            <a:ext cx="3869436" cy="2463548"/>
          </a:xfrm>
          <a:prstGeom prst="rect">
            <a:avLst/>
          </a:prstGeom>
          <a:ln>
            <a:noFill/>
          </a:ln>
          <a:effectLst>
            <a:outerShdw blurRad="292100" dist="139700" dir="2700000" algn="tl" rotWithShape="0">
              <a:srgbClr val="333333">
                <a:alpha val="65000"/>
              </a:srgbClr>
            </a:outerShdw>
          </a:effectLst>
        </p:spPr>
      </p:pic>
      <p:pic>
        <p:nvPicPr>
          <p:cNvPr id="3" name="Picture 6" descr="C:\Users\daniel.moore@deq.virginia.gov\AppData\Local\Microsoft\Windows\Temporary Internet Files\Content.Outlook\B65QJSST\deqlogo-2color (2).png">
            <a:extLst>
              <a:ext uri="{FF2B5EF4-FFF2-40B4-BE49-F238E27FC236}">
                <a16:creationId xmlns:a16="http://schemas.microsoft.com/office/drawing/2014/main" id="{1A1E78DC-A69C-F89B-1E67-DC048AE9B175}"/>
              </a:ext>
            </a:extLst>
          </p:cNvPr>
          <p:cNvPicPr>
            <a:picLocks noChangeAspect="1" noChangeArrowheads="1"/>
          </p:cNvPicPr>
          <p:nvPr/>
        </p:nvPicPr>
        <p:blipFill>
          <a:blip r:embed="rId4" cstate="print"/>
          <a:srcRect/>
          <a:stretch>
            <a:fillRect/>
          </a:stretch>
        </p:blipFill>
        <p:spPr bwMode="auto">
          <a:xfrm>
            <a:off x="7162800" y="5984875"/>
            <a:ext cx="1200150" cy="492125"/>
          </a:xfrm>
          <a:prstGeom prst="rect">
            <a:avLst/>
          </a:prstGeom>
          <a:noFill/>
          <a:ln w="9525">
            <a:noFill/>
            <a:miter lim="800000"/>
            <a:headEnd/>
            <a:tailEnd/>
          </a:ln>
        </p:spPr>
      </p:pic>
    </p:spTree>
    <p:extLst>
      <p:ext uri="{BB962C8B-B14F-4D97-AF65-F5344CB8AC3E}">
        <p14:creationId xmlns:p14="http://schemas.microsoft.com/office/powerpoint/2010/main" val="229463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Neabsco Creek Boardwalk Hike in Northern Virginia">
            <a:extLst>
              <a:ext uri="{FF2B5EF4-FFF2-40B4-BE49-F238E27FC236}">
                <a16:creationId xmlns:a16="http://schemas.microsoft.com/office/drawing/2014/main" id="{C3EDFEB3-76FB-8502-2310-EB77E3F6F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114800" cy="3088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a:xfrm>
            <a:off x="609600" y="457199"/>
            <a:ext cx="10047514" cy="761083"/>
          </a:xfrm>
        </p:spPr>
        <p:txBody>
          <a:bodyPr>
            <a:normAutofit fontScale="90000"/>
          </a:bodyPr>
          <a:lstStyle/>
          <a:p>
            <a:pPr eaLnBrk="1" hangingPunct="1"/>
            <a:br>
              <a:rPr lang="en-US" altLang="en-US" sz="4000" b="1" dirty="0">
                <a:solidFill>
                  <a:schemeClr val="bg1"/>
                </a:solidFill>
              </a:rPr>
            </a:br>
            <a:br>
              <a:rPr lang="en-US" altLang="en-US" sz="4000" b="1" dirty="0">
                <a:solidFill>
                  <a:schemeClr val="bg1"/>
                </a:solidFill>
              </a:rPr>
            </a:br>
            <a:br>
              <a:rPr lang="en-US" altLang="en-US" sz="4000" b="1" dirty="0">
                <a:solidFill>
                  <a:schemeClr val="bg1"/>
                </a:solidFill>
              </a:rPr>
            </a:br>
            <a:r>
              <a:rPr lang="en-US" altLang="en-US" sz="4000" b="1" dirty="0">
                <a:solidFill>
                  <a:schemeClr val="bg1"/>
                </a:solidFill>
              </a:rPr>
              <a:t>Ex</a:t>
            </a:r>
            <a:br>
              <a:rPr lang="en-US" altLang="en-US" sz="4000" b="1" dirty="0">
                <a:solidFill>
                  <a:schemeClr val="bg1"/>
                </a:solidFill>
              </a:rPr>
            </a:br>
            <a:br>
              <a:rPr lang="en-US" altLang="en-US" sz="4000" b="1" dirty="0">
                <a:solidFill>
                  <a:schemeClr val="bg1"/>
                </a:solidFill>
              </a:rPr>
            </a:br>
            <a:br>
              <a:rPr lang="en-US" altLang="en-US" sz="4000" b="1" dirty="0"/>
            </a:br>
            <a:endParaRPr lang="en-US" altLang="en-US" sz="4000" b="1" dirty="0"/>
          </a:p>
        </p:txBody>
      </p:sp>
      <p:sp>
        <p:nvSpPr>
          <p:cNvPr id="13315" name="Rectangle 3"/>
          <p:cNvSpPr>
            <a:spLocks noGrp="1" noChangeArrowheads="1"/>
          </p:cNvSpPr>
          <p:nvPr>
            <p:ph idx="1"/>
          </p:nvPr>
        </p:nvSpPr>
        <p:spPr>
          <a:xfrm>
            <a:off x="381000" y="1371600"/>
            <a:ext cx="3962400" cy="1409020"/>
          </a:xfrm>
        </p:spPr>
        <p:txBody>
          <a:bodyPr numCol="2">
            <a:normAutofit fontScale="92500"/>
          </a:bodyPr>
          <a:lstStyle/>
          <a:p>
            <a:pPr marL="120650" lvl="1" indent="0">
              <a:lnSpc>
                <a:spcPct val="100000"/>
              </a:lnSpc>
              <a:spcBef>
                <a:spcPts val="0"/>
              </a:spcBef>
              <a:spcAft>
                <a:spcPts val="0"/>
              </a:spcAft>
              <a:buClr>
                <a:schemeClr val="tx1">
                  <a:lumMod val="65000"/>
                  <a:lumOff val="35000"/>
                </a:schemeClr>
              </a:buClr>
              <a:buNone/>
            </a:pPr>
            <a:endParaRPr lang="en-US" altLang="en-US" sz="2200" b="1" dirty="0">
              <a:latin typeface="Arial" panose="020B0604020202020204" pitchFamily="34" charset="0"/>
              <a:cs typeface="Arial" panose="020B0604020202020204" pitchFamily="34" charset="0"/>
            </a:endParaRPr>
          </a:p>
          <a:p>
            <a:pPr marL="120650" lvl="1" indent="0">
              <a:lnSpc>
                <a:spcPct val="100000"/>
              </a:lnSpc>
              <a:spcBef>
                <a:spcPts val="0"/>
              </a:spcBef>
              <a:spcAft>
                <a:spcPts val="0"/>
              </a:spcAft>
              <a:buClr>
                <a:schemeClr val="tx1">
                  <a:lumMod val="65000"/>
                  <a:lumOff val="35000"/>
                </a:schemeClr>
              </a:buClr>
              <a:buNone/>
            </a:pPr>
            <a:r>
              <a:rPr lang="en-US" altLang="en-US" sz="2200" b="1" dirty="0">
                <a:latin typeface="Arial" panose="020B0604020202020204" pitchFamily="34" charset="0"/>
                <a:cs typeface="Arial" panose="020B0604020202020204" pitchFamily="34" charset="0"/>
              </a:rPr>
              <a:t>Public Roads Public Utilities Railroads</a:t>
            </a:r>
          </a:p>
          <a:p>
            <a:pPr marL="349250" lvl="1" indent="-228600">
              <a:lnSpc>
                <a:spcPct val="100000"/>
              </a:lnSpc>
              <a:spcBef>
                <a:spcPts val="600"/>
              </a:spcBef>
              <a:spcAft>
                <a:spcPts val="600"/>
              </a:spcAft>
              <a:buClr>
                <a:schemeClr val="tx1">
                  <a:lumMod val="65000"/>
                  <a:lumOff val="35000"/>
                </a:schemeClr>
              </a:buClr>
              <a:buFont typeface="Wingdings" panose="05000000000000000000" pitchFamily="2" charset="2"/>
              <a:buChar char="§"/>
            </a:pPr>
            <a:endParaRPr lang="en-US" altLang="en-US" sz="2200" dirty="0">
              <a:solidFill>
                <a:schemeClr val="bg1"/>
              </a:solidFill>
              <a:latin typeface="+mj-lt"/>
            </a:endParaRPr>
          </a:p>
          <a:p>
            <a:pPr marL="349250" lvl="1" indent="-228600">
              <a:lnSpc>
                <a:spcPct val="100000"/>
              </a:lnSpc>
              <a:spcBef>
                <a:spcPts val="600"/>
              </a:spcBef>
              <a:spcAft>
                <a:spcPts val="600"/>
              </a:spcAft>
              <a:buClr>
                <a:schemeClr val="tx1">
                  <a:lumMod val="65000"/>
                  <a:lumOff val="35000"/>
                </a:schemeClr>
              </a:buClr>
              <a:buFont typeface="Wingdings" panose="05000000000000000000" pitchFamily="2" charset="2"/>
              <a:buChar char="§"/>
            </a:pPr>
            <a:endParaRPr lang="en-US" altLang="en-US" sz="2200" dirty="0">
              <a:solidFill>
                <a:schemeClr val="bg1"/>
              </a:solidFill>
              <a:latin typeface="+mj-lt"/>
            </a:endParaRPr>
          </a:p>
          <a:p>
            <a:pPr marL="349250" lvl="1" indent="-228600">
              <a:lnSpc>
                <a:spcPct val="100000"/>
              </a:lnSpc>
              <a:spcBef>
                <a:spcPts val="600"/>
              </a:spcBef>
              <a:spcAft>
                <a:spcPts val="600"/>
              </a:spcAft>
              <a:buClr>
                <a:schemeClr val="tx1">
                  <a:lumMod val="65000"/>
                  <a:lumOff val="35000"/>
                </a:schemeClr>
              </a:buClr>
              <a:buFont typeface="Wingdings" panose="05000000000000000000" pitchFamily="2" charset="2"/>
              <a:buChar char="§"/>
            </a:pPr>
            <a:endParaRPr lang="en-US" altLang="en-US" sz="2200" dirty="0">
              <a:solidFill>
                <a:schemeClr val="bg1"/>
              </a:solidFill>
              <a:latin typeface="+mj-lt"/>
            </a:endParaRPr>
          </a:p>
          <a:p>
            <a:pPr marL="349250" lvl="1" indent="-228600">
              <a:lnSpc>
                <a:spcPct val="100000"/>
              </a:lnSpc>
              <a:spcBef>
                <a:spcPts val="600"/>
              </a:spcBef>
              <a:spcAft>
                <a:spcPts val="600"/>
              </a:spcAft>
              <a:buClr>
                <a:schemeClr val="tx1">
                  <a:lumMod val="65000"/>
                  <a:lumOff val="35000"/>
                </a:schemeClr>
              </a:buClr>
              <a:buFont typeface="Wingdings" panose="05000000000000000000" pitchFamily="2" charset="2"/>
              <a:buChar char="§"/>
            </a:pPr>
            <a:endParaRPr lang="en-US" altLang="en-US" sz="2200" dirty="0">
              <a:solidFill>
                <a:schemeClr val="bg1"/>
              </a:solidFill>
              <a:latin typeface="+mj-lt"/>
            </a:endParaRPr>
          </a:p>
          <a:p>
            <a:pPr marL="349250" lvl="1" indent="-228600">
              <a:lnSpc>
                <a:spcPct val="100000"/>
              </a:lnSpc>
              <a:spcBef>
                <a:spcPts val="600"/>
              </a:spcBef>
              <a:spcAft>
                <a:spcPts val="600"/>
              </a:spcAft>
              <a:buClr>
                <a:schemeClr val="tx1">
                  <a:lumMod val="65000"/>
                  <a:lumOff val="35000"/>
                </a:schemeClr>
              </a:buClr>
              <a:buFont typeface="Wingdings" panose="05000000000000000000" pitchFamily="2" charset="2"/>
              <a:buChar char="§"/>
            </a:pPr>
            <a:endParaRPr lang="en-US" altLang="en-US" sz="2200" dirty="0">
              <a:solidFill>
                <a:schemeClr val="bg1"/>
              </a:solidFill>
              <a:latin typeface="+mj-lt"/>
            </a:endParaRPr>
          </a:p>
          <a:p>
            <a:pPr marL="349250" lvl="1" indent="-228600">
              <a:lnSpc>
                <a:spcPct val="100000"/>
              </a:lnSpc>
              <a:spcBef>
                <a:spcPts val="600"/>
              </a:spcBef>
              <a:spcAft>
                <a:spcPts val="600"/>
              </a:spcAft>
              <a:buClr>
                <a:schemeClr val="tx1">
                  <a:lumMod val="65000"/>
                  <a:lumOff val="35000"/>
                </a:schemeClr>
              </a:buClr>
              <a:buFont typeface="Wingdings" panose="05000000000000000000" pitchFamily="2" charset="2"/>
              <a:buChar char="§"/>
            </a:pPr>
            <a:endParaRPr lang="en-US" altLang="en-US" sz="2200" dirty="0">
              <a:solidFill>
                <a:schemeClr val="bg1"/>
              </a:solidFill>
              <a:latin typeface="+mj-lt"/>
            </a:endParaRPr>
          </a:p>
          <a:p>
            <a:pPr marL="349250" lvl="1" indent="-228600">
              <a:lnSpc>
                <a:spcPct val="100000"/>
              </a:lnSpc>
              <a:spcBef>
                <a:spcPts val="600"/>
              </a:spcBef>
              <a:spcAft>
                <a:spcPts val="600"/>
              </a:spcAft>
              <a:buClr>
                <a:schemeClr val="tx1">
                  <a:lumMod val="65000"/>
                  <a:lumOff val="35000"/>
                </a:schemeClr>
              </a:buClr>
              <a:buFont typeface="Wingdings" panose="05000000000000000000" pitchFamily="2" charset="2"/>
              <a:buChar char="§"/>
            </a:pPr>
            <a:endParaRPr lang="en-US" altLang="en-US" sz="800" dirty="0">
              <a:solidFill>
                <a:schemeClr val="bg1"/>
              </a:solidFill>
              <a:latin typeface="+mj-lt"/>
            </a:endParaRPr>
          </a:p>
        </p:txBody>
      </p:sp>
      <p:sp>
        <p:nvSpPr>
          <p:cNvPr id="2" name="TextBox 1"/>
          <p:cNvSpPr txBox="1"/>
          <p:nvPr/>
        </p:nvSpPr>
        <p:spPr>
          <a:xfrm>
            <a:off x="381000" y="1905001"/>
            <a:ext cx="3810000" cy="2462213"/>
          </a:xfrm>
          <a:prstGeom prst="rect">
            <a:avLst/>
          </a:prstGeom>
          <a:noFill/>
        </p:spPr>
        <p:txBody>
          <a:bodyPr wrap="square" rtlCol="0">
            <a:spAutoFit/>
          </a:bodyPr>
          <a:lstStyle/>
          <a:p>
            <a:pPr marL="119062">
              <a:buClr>
                <a:schemeClr val="tx1">
                  <a:lumMod val="65000"/>
                  <a:lumOff val="35000"/>
                </a:schemeClr>
              </a:buClr>
            </a:pPr>
            <a:endParaRPr lang="en-US" sz="2200" b="1" dirty="0">
              <a:latin typeface="Arial" panose="020B0604020202020204" pitchFamily="34" charset="0"/>
              <a:cs typeface="Arial" panose="020B0604020202020204" pitchFamily="34" charset="0"/>
            </a:endParaRPr>
          </a:p>
          <a:p>
            <a:pPr marL="119062">
              <a:buClr>
                <a:schemeClr val="tx1">
                  <a:lumMod val="65000"/>
                  <a:lumOff val="35000"/>
                </a:schemeClr>
              </a:buClr>
            </a:pPr>
            <a:endParaRPr lang="en-US" sz="2200" b="1" dirty="0">
              <a:latin typeface="Arial" panose="020B0604020202020204" pitchFamily="34" charset="0"/>
              <a:cs typeface="Arial" panose="020B0604020202020204" pitchFamily="34" charset="0"/>
            </a:endParaRPr>
          </a:p>
          <a:p>
            <a:pPr marL="119062">
              <a:buClr>
                <a:schemeClr val="tx1">
                  <a:lumMod val="65000"/>
                  <a:lumOff val="35000"/>
                </a:schemeClr>
              </a:buClr>
            </a:pPr>
            <a:r>
              <a:rPr lang="en-US" sz="2200" b="1" dirty="0">
                <a:latin typeface="Arial" panose="020B0604020202020204" pitchFamily="34" charset="0"/>
                <a:cs typeface="Arial" panose="020B0604020202020204" pitchFamily="34" charset="0"/>
              </a:rPr>
              <a:t>Historic preservation &amp; </a:t>
            </a:r>
          </a:p>
          <a:p>
            <a:pPr marL="119062">
              <a:buClr>
                <a:schemeClr val="tx1">
                  <a:lumMod val="65000"/>
                  <a:lumOff val="35000"/>
                </a:schemeClr>
              </a:buClr>
            </a:pPr>
            <a:r>
              <a:rPr lang="en-US" sz="2200" b="1" dirty="0">
                <a:latin typeface="Arial" panose="020B0604020202020204" pitchFamily="34" charset="0"/>
                <a:cs typeface="Arial" panose="020B0604020202020204" pitchFamily="34" charset="0"/>
              </a:rPr>
              <a:t>archaeological activities </a:t>
            </a:r>
          </a:p>
          <a:p>
            <a:pPr marL="119062">
              <a:buClr>
                <a:schemeClr val="tx1">
                  <a:lumMod val="65000"/>
                  <a:lumOff val="35000"/>
                </a:schemeClr>
              </a:buClr>
            </a:pPr>
            <a:r>
              <a:rPr lang="en-US" sz="2200" b="1" dirty="0">
                <a:latin typeface="Arial" panose="020B0604020202020204" pitchFamily="34" charset="0"/>
                <a:cs typeface="Arial" panose="020B0604020202020204" pitchFamily="34" charset="0"/>
              </a:rPr>
              <a:t>Water wells</a:t>
            </a:r>
          </a:p>
          <a:p>
            <a:pPr marL="119062">
              <a:buClr>
                <a:schemeClr val="tx1">
                  <a:lumMod val="65000"/>
                  <a:lumOff val="35000"/>
                </a:schemeClr>
              </a:buClr>
            </a:pPr>
            <a:r>
              <a:rPr lang="en-US" sz="2200" b="1" dirty="0">
                <a:latin typeface="Arial" panose="020B0604020202020204" pitchFamily="34" charset="0"/>
                <a:cs typeface="Arial" panose="020B0604020202020204" pitchFamily="34" charset="0"/>
              </a:rPr>
              <a:t>Boardwalks &amp; access paths</a:t>
            </a:r>
          </a:p>
        </p:txBody>
      </p:sp>
      <p:sp>
        <p:nvSpPr>
          <p:cNvPr id="3" name="TextBox 2"/>
          <p:cNvSpPr txBox="1"/>
          <p:nvPr/>
        </p:nvSpPr>
        <p:spPr>
          <a:xfrm>
            <a:off x="457200" y="4776208"/>
            <a:ext cx="7239001" cy="109260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 PROVIDED:</a:t>
            </a:r>
            <a:endParaRPr lang="en-US" sz="2000" b="1" i="1" dirty="0">
              <a:latin typeface="Arial" panose="020B0604020202020204" pitchFamily="34" charset="0"/>
              <a:cs typeface="Arial" panose="020B0604020202020204" pitchFamily="34" charset="0"/>
            </a:endParaRPr>
          </a:p>
          <a:p>
            <a:pPr marL="61912">
              <a:spcAft>
                <a:spcPts val="600"/>
              </a:spcAft>
            </a:pPr>
            <a:r>
              <a:rPr lang="en-US" sz="2000" b="1" dirty="0">
                <a:latin typeface="Arial" panose="020B0604020202020204" pitchFamily="34" charset="0"/>
                <a:cs typeface="Arial" panose="020B0604020202020204" pitchFamily="34" charset="0"/>
              </a:rPr>
              <a:t>Administrative review and approval</a:t>
            </a:r>
          </a:p>
          <a:p>
            <a:pPr marL="61912">
              <a:spcAft>
                <a:spcPts val="600"/>
              </a:spcAft>
            </a:pPr>
            <a:r>
              <a:rPr lang="en-US" sz="2000" b="1" dirty="0">
                <a:latin typeface="Arial" panose="020B0604020202020204" pitchFamily="34" charset="0"/>
                <a:cs typeface="Arial" panose="020B0604020202020204" pitchFamily="34" charset="0"/>
              </a:rPr>
              <a:t>Compliance with E&amp;S and stormwater requirements</a:t>
            </a:r>
          </a:p>
        </p:txBody>
      </p:sp>
      <p:sp>
        <p:nvSpPr>
          <p:cNvPr id="4" name="TextBox 3">
            <a:extLst>
              <a:ext uri="{FF2B5EF4-FFF2-40B4-BE49-F238E27FC236}">
                <a16:creationId xmlns:a16="http://schemas.microsoft.com/office/drawing/2014/main" id="{2470D715-CAF5-61EE-DE69-CC1FAC706DF6}"/>
              </a:ext>
            </a:extLst>
          </p:cNvPr>
          <p:cNvSpPr txBox="1"/>
          <p:nvPr/>
        </p:nvSpPr>
        <p:spPr>
          <a:xfrm>
            <a:off x="457200" y="716046"/>
            <a:ext cx="5687008" cy="707886"/>
          </a:xfrm>
          <a:prstGeom prst="rect">
            <a:avLst/>
          </a:prstGeom>
          <a:noFill/>
        </p:spPr>
        <p:txBody>
          <a:bodyPr wrap="square" rtlCol="0">
            <a:spAutoFit/>
          </a:bodyPr>
          <a:lstStyle/>
          <a:p>
            <a:r>
              <a:rPr lang="en-US" sz="4000" b="1" dirty="0">
                <a:solidFill>
                  <a:srgbClr val="0070C0"/>
                </a:solidFill>
                <a:latin typeface="Arial" panose="020B0604020202020204" pitchFamily="34" charset="0"/>
                <a:cs typeface="Arial" panose="020B0604020202020204" pitchFamily="34" charset="0"/>
              </a:rPr>
              <a:t>Exempt Uses</a:t>
            </a:r>
          </a:p>
        </p:txBody>
      </p:sp>
      <p:pic>
        <p:nvPicPr>
          <p:cNvPr id="5" name="Picture 6" descr="C:\Users\daniel.moore@deq.virginia.gov\AppData\Local\Microsoft\Windows\Temporary Internet Files\Content.Outlook\B65QJSST\deqlogo-2color (2).png">
            <a:extLst>
              <a:ext uri="{FF2B5EF4-FFF2-40B4-BE49-F238E27FC236}">
                <a16:creationId xmlns:a16="http://schemas.microsoft.com/office/drawing/2014/main" id="{F67C8B59-811B-EEFD-97EF-9B123570CF5B}"/>
              </a:ext>
            </a:extLst>
          </p:cNvPr>
          <p:cNvPicPr>
            <a:picLocks noChangeAspect="1" noChangeArrowheads="1"/>
          </p:cNvPicPr>
          <p:nvPr/>
        </p:nvPicPr>
        <p:blipFill>
          <a:blip r:embed="rId4" cstate="print"/>
          <a:srcRect/>
          <a:stretch>
            <a:fillRect/>
          </a:stretch>
        </p:blipFill>
        <p:spPr bwMode="auto">
          <a:xfrm>
            <a:off x="7391400" y="6154738"/>
            <a:ext cx="1200150" cy="492125"/>
          </a:xfrm>
          <a:prstGeom prst="rect">
            <a:avLst/>
          </a:prstGeom>
          <a:noFill/>
          <a:ln w="9525">
            <a:noFill/>
            <a:miter lim="800000"/>
            <a:headEnd/>
            <a:tailEnd/>
          </a:ln>
        </p:spPr>
      </p:pic>
    </p:spTree>
    <p:extLst>
      <p:ext uri="{BB962C8B-B14F-4D97-AF65-F5344CB8AC3E}">
        <p14:creationId xmlns:p14="http://schemas.microsoft.com/office/powerpoint/2010/main" val="10835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533400" y="762000"/>
            <a:ext cx="8610600" cy="1066800"/>
          </a:xfrm>
        </p:spPr>
        <p:txBody>
          <a:bodyPr>
            <a:noAutofit/>
          </a:bodyPr>
          <a:lstStyle/>
          <a:p>
            <a:pPr eaLnBrk="1" hangingPunct="1">
              <a:lnSpc>
                <a:spcPct val="100000"/>
              </a:lnSpc>
            </a:pPr>
            <a:r>
              <a:rPr lang="en-US" altLang="en-US" sz="3600" b="1" dirty="0">
                <a:solidFill>
                  <a:srgbClr val="0070C0"/>
                </a:solidFill>
                <a:latin typeface="Arial" panose="020B0604020202020204" pitchFamily="34" charset="0"/>
                <a:cs typeface="Arial" panose="020B0604020202020204" pitchFamily="34" charset="0"/>
              </a:rPr>
              <a:t>RPA Buffer Modifications</a:t>
            </a:r>
            <a:br>
              <a:rPr lang="en-US" altLang="en-US" sz="4000" b="1" dirty="0">
                <a:solidFill>
                  <a:srgbClr val="0070C0"/>
                </a:solidFill>
                <a:latin typeface="Arial" panose="020B0604020202020204" pitchFamily="34" charset="0"/>
                <a:cs typeface="Arial" panose="020B0604020202020204" pitchFamily="34" charset="0"/>
              </a:rPr>
            </a:br>
            <a:r>
              <a:rPr lang="en-US" altLang="en-US" sz="2800" b="0" dirty="0">
                <a:solidFill>
                  <a:srgbClr val="0070C0"/>
                </a:solidFill>
                <a:effectLst/>
                <a:latin typeface="Arial" panose="020B0604020202020204" pitchFamily="34" charset="0"/>
                <a:cs typeface="Arial" panose="020B0604020202020204" pitchFamily="34" charset="0"/>
              </a:rPr>
              <a:t>(no structures, generally)</a:t>
            </a:r>
            <a:endParaRPr lang="en-US" altLang="en-US" sz="2800" b="1" dirty="0">
              <a:solidFill>
                <a:srgbClr val="0070C0"/>
              </a:solidFill>
              <a:latin typeface="Arial" panose="020B0604020202020204" pitchFamily="34" charset="0"/>
              <a:cs typeface="Arial" panose="020B0604020202020204" pitchFamily="34" charset="0"/>
            </a:endParaRPr>
          </a:p>
        </p:txBody>
      </p:sp>
      <p:sp>
        <p:nvSpPr>
          <p:cNvPr id="12291" name="Rectangle 1027"/>
          <p:cNvSpPr>
            <a:spLocks noGrp="1" noChangeArrowheads="1"/>
          </p:cNvSpPr>
          <p:nvPr>
            <p:ph idx="1"/>
          </p:nvPr>
        </p:nvSpPr>
        <p:spPr>
          <a:xfrm>
            <a:off x="4876800" y="1905000"/>
            <a:ext cx="3810000" cy="4648200"/>
          </a:xfrm>
        </p:spPr>
        <p:txBody>
          <a:bodyPr>
            <a:normAutofit fontScale="92500" lnSpcReduction="20000"/>
          </a:bodyPr>
          <a:lstStyle/>
          <a:p>
            <a:pPr marL="228600" indent="-228600" eaLnBrk="1" hangingPunct="1">
              <a:spcBef>
                <a:spcPts val="600"/>
              </a:spcBef>
              <a:spcAft>
                <a:spcPts val="600"/>
              </a:spcAft>
              <a:buClr>
                <a:schemeClr val="tx1">
                  <a:lumMod val="65000"/>
                  <a:lumOff val="35000"/>
                </a:schemeClr>
              </a:buClr>
              <a:buFont typeface="Wingdings" panose="05000000000000000000" pitchFamily="2" charset="2"/>
              <a:buChar char="§"/>
            </a:pPr>
            <a:r>
              <a:rPr lang="en-US" altLang="en-US" sz="2400" b="0" dirty="0">
                <a:solidFill>
                  <a:schemeClr val="tx1">
                    <a:lumMod val="65000"/>
                    <a:lumOff val="35000"/>
                  </a:schemeClr>
                </a:solidFill>
                <a:latin typeface="Arial" panose="020B0604020202020204" pitchFamily="34" charset="0"/>
                <a:cs typeface="Arial" panose="020B0604020202020204" pitchFamily="34" charset="0"/>
              </a:rPr>
              <a:t>Sight lines and vistas </a:t>
            </a:r>
          </a:p>
          <a:p>
            <a:pPr marL="228600" indent="-228600" eaLnBrk="1" hangingPunct="1">
              <a:spcBef>
                <a:spcPts val="600"/>
              </a:spcBef>
              <a:spcAft>
                <a:spcPts val="600"/>
              </a:spcAft>
              <a:buClr>
                <a:schemeClr val="tx1">
                  <a:lumMod val="65000"/>
                  <a:lumOff val="35000"/>
                </a:schemeClr>
              </a:buClr>
              <a:buFont typeface="Wingdings" panose="05000000000000000000" pitchFamily="2" charset="2"/>
              <a:buChar char="§"/>
            </a:pPr>
            <a:r>
              <a:rPr lang="en-US" altLang="en-US" sz="2400" b="0" dirty="0">
                <a:solidFill>
                  <a:schemeClr val="tx1">
                    <a:lumMod val="65000"/>
                    <a:lumOff val="35000"/>
                  </a:schemeClr>
                </a:solidFill>
                <a:latin typeface="Arial" panose="020B0604020202020204" pitchFamily="34" charset="0"/>
                <a:cs typeface="Arial" panose="020B0604020202020204" pitchFamily="34" charset="0"/>
              </a:rPr>
              <a:t>Access paths </a:t>
            </a:r>
          </a:p>
          <a:p>
            <a:pPr marL="228600" indent="-228600" eaLnBrk="1" hangingPunct="1">
              <a:spcBef>
                <a:spcPts val="600"/>
              </a:spcBef>
              <a:spcAft>
                <a:spcPts val="600"/>
              </a:spcAft>
              <a:buClr>
                <a:schemeClr val="tx1">
                  <a:lumMod val="65000"/>
                  <a:lumOff val="35000"/>
                </a:schemeClr>
              </a:buClr>
              <a:buFont typeface="Wingdings" panose="05000000000000000000" pitchFamily="2" charset="2"/>
              <a:buChar char="§"/>
            </a:pPr>
            <a:r>
              <a:rPr lang="en-US" altLang="en-US" sz="2400" b="0" dirty="0">
                <a:solidFill>
                  <a:schemeClr val="tx1">
                    <a:lumMod val="65000"/>
                    <a:lumOff val="35000"/>
                  </a:schemeClr>
                </a:solidFill>
                <a:latin typeface="Arial" panose="020B0604020202020204" pitchFamily="34" charset="0"/>
                <a:cs typeface="Arial" panose="020B0604020202020204" pitchFamily="34" charset="0"/>
              </a:rPr>
              <a:t>General woodlot management </a:t>
            </a:r>
          </a:p>
          <a:p>
            <a:pPr marL="228600" indent="-228600" eaLnBrk="1" hangingPunct="1">
              <a:spcBef>
                <a:spcPts val="600"/>
              </a:spcBef>
              <a:spcAft>
                <a:spcPts val="600"/>
              </a:spcAft>
              <a:buClr>
                <a:schemeClr val="tx1">
                  <a:lumMod val="65000"/>
                  <a:lumOff val="35000"/>
                </a:schemeClr>
              </a:buClr>
              <a:buFont typeface="Wingdings" panose="05000000000000000000" pitchFamily="2" charset="2"/>
              <a:buChar char="§"/>
            </a:pPr>
            <a:r>
              <a:rPr lang="en-US" altLang="en-US" sz="2400" b="0" dirty="0">
                <a:solidFill>
                  <a:schemeClr val="tx1">
                    <a:lumMod val="65000"/>
                    <a:lumOff val="35000"/>
                  </a:schemeClr>
                </a:solidFill>
                <a:latin typeface="Arial" panose="020B0604020202020204" pitchFamily="34" charset="0"/>
                <a:cs typeface="Arial" panose="020B0604020202020204" pitchFamily="34" charset="0"/>
              </a:rPr>
              <a:t>Shoreline erosion control projects</a:t>
            </a:r>
          </a:p>
          <a:p>
            <a:pPr marL="228600" indent="-228600" eaLnBrk="1" hangingPunct="1">
              <a:spcBef>
                <a:spcPts val="600"/>
              </a:spcBef>
              <a:spcAft>
                <a:spcPts val="600"/>
              </a:spcAft>
              <a:buClr>
                <a:schemeClr val="tx1">
                  <a:lumMod val="65000"/>
                  <a:lumOff val="35000"/>
                </a:schemeClr>
              </a:buClr>
              <a:buFont typeface="Wingdings" panose="05000000000000000000" pitchFamily="2" charset="2"/>
              <a:buChar char="§"/>
            </a:pPr>
            <a:r>
              <a:rPr lang="en-US" altLang="en-US" sz="2400" b="0" dirty="0">
                <a:solidFill>
                  <a:schemeClr val="tx1">
                    <a:lumMod val="65000"/>
                    <a:lumOff val="35000"/>
                  </a:schemeClr>
                </a:solidFill>
                <a:latin typeface="Arial" panose="020B0604020202020204" pitchFamily="34" charset="0"/>
                <a:cs typeface="Arial" panose="020B0604020202020204" pitchFamily="34" charset="0"/>
              </a:rPr>
              <a:t>Agricultural and Silvicultural modifications permitted w/ BMPs and re-establishment of the full 100’ buffer with a land use conversion</a:t>
            </a:r>
          </a:p>
          <a:p>
            <a:pPr marL="228600" indent="-228600" eaLnBrk="1" hangingPunct="1">
              <a:spcBef>
                <a:spcPts val="600"/>
              </a:spcBef>
              <a:spcAft>
                <a:spcPts val="600"/>
              </a:spcAft>
              <a:buClr>
                <a:schemeClr val="tx1">
                  <a:lumMod val="65000"/>
                  <a:lumOff val="35000"/>
                </a:schemeClr>
              </a:buClr>
              <a:buFont typeface="Wingdings" panose="05000000000000000000" pitchFamily="2" charset="2"/>
              <a:buChar char="§"/>
            </a:pPr>
            <a:r>
              <a:rPr lang="en-US" altLang="en-US" sz="2400" b="0" dirty="0">
                <a:solidFill>
                  <a:schemeClr val="tx1">
                    <a:lumMod val="65000"/>
                    <a:lumOff val="35000"/>
                  </a:schemeClr>
                </a:solidFill>
                <a:latin typeface="Arial" panose="020B0604020202020204" pitchFamily="34" charset="0"/>
                <a:cs typeface="Arial" panose="020B0604020202020204" pitchFamily="34" charset="0"/>
              </a:rPr>
              <a:t>Land disturbance w/i RPA requires WQIA and vegetative mitigation</a:t>
            </a:r>
          </a:p>
          <a:p>
            <a:pPr marL="228600" indent="-228600" eaLnBrk="1" hangingPunct="1">
              <a:spcBef>
                <a:spcPts val="600"/>
              </a:spcBef>
              <a:spcAft>
                <a:spcPts val="600"/>
              </a:spcAft>
              <a:buClr>
                <a:schemeClr val="tx1">
                  <a:lumMod val="65000"/>
                  <a:lumOff val="35000"/>
                </a:schemeClr>
              </a:buClr>
              <a:buFont typeface="Wingdings" panose="05000000000000000000" pitchFamily="2" charset="2"/>
              <a:buChar char="§"/>
            </a:pPr>
            <a:endParaRPr lang="en-US" altLang="en-US" sz="2400" b="0" dirty="0">
              <a:solidFill>
                <a:schemeClr val="tx1">
                  <a:lumMod val="65000"/>
                  <a:lumOff val="35000"/>
                </a:schemeClr>
              </a:solidFill>
            </a:endParaRPr>
          </a:p>
        </p:txBody>
      </p:sp>
      <p:pic>
        <p:nvPicPr>
          <p:cNvPr id="114690" name="Picture 2">
            <a:extLst>
              <a:ext uri="{FF2B5EF4-FFF2-40B4-BE49-F238E27FC236}">
                <a16:creationId xmlns:a16="http://schemas.microsoft.com/office/drawing/2014/main" id="{52159BC0-9C30-F89C-667E-BAB2771C9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3107095" cy="4142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8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143000" y="457200"/>
            <a:ext cx="7696200" cy="1143000"/>
          </a:xfrm>
        </p:spPr>
        <p:txBody>
          <a:bodyPr>
            <a:noAutofit/>
          </a:bodyPr>
          <a:lstStyle/>
          <a:p>
            <a:pPr>
              <a:defRPr/>
            </a:pPr>
            <a:br>
              <a:rPr lang="en-US" b="0" dirty="0">
                <a:solidFill>
                  <a:schemeClr val="tx2"/>
                </a:solidFill>
              </a:rPr>
            </a:br>
            <a:br>
              <a:rPr lang="en-US" b="0" dirty="0">
                <a:solidFill>
                  <a:schemeClr val="tx2"/>
                </a:solidFill>
              </a:rPr>
            </a:br>
            <a:r>
              <a:rPr lang="en-US" sz="4000" b="1" dirty="0">
                <a:solidFill>
                  <a:srgbClr val="0070C0"/>
                </a:solidFill>
                <a:latin typeface="Arial" panose="020B0604020202020204" pitchFamily="34" charset="0"/>
                <a:cs typeface="Arial" panose="020B0604020202020204" pitchFamily="34" charset="0"/>
              </a:rPr>
              <a:t>Limits on Permitted RPA Activities</a:t>
            </a:r>
          </a:p>
        </p:txBody>
      </p:sp>
      <p:sp>
        <p:nvSpPr>
          <p:cNvPr id="23557" name="Rectangle 3"/>
          <p:cNvSpPr>
            <a:spLocks noGrp="1" noChangeArrowheads="1"/>
          </p:cNvSpPr>
          <p:nvPr>
            <p:ph idx="1"/>
          </p:nvPr>
        </p:nvSpPr>
        <p:spPr>
          <a:xfrm>
            <a:off x="533400" y="3733800"/>
            <a:ext cx="7848600" cy="492034"/>
          </a:xfrm>
        </p:spPr>
        <p:txBody>
          <a:bodyPr>
            <a:noAutofit/>
          </a:bodyPr>
          <a:lstStyle/>
          <a:p>
            <a:pPr lvl="1">
              <a:lnSpc>
                <a:spcPct val="100000"/>
              </a:lnSpc>
              <a:spcBef>
                <a:spcPts val="600"/>
              </a:spcBef>
              <a:buClr>
                <a:schemeClr val="tx1">
                  <a:lumMod val="50000"/>
                  <a:lumOff val="50000"/>
                </a:schemeClr>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Certain “by-right”                                                          uses </a:t>
            </a:r>
          </a:p>
          <a:p>
            <a:pPr lvl="1">
              <a:lnSpc>
                <a:spcPct val="100000"/>
              </a:lnSpc>
              <a:spcBef>
                <a:spcPts val="600"/>
              </a:spcBef>
              <a:buClr>
                <a:schemeClr val="tx1">
                  <a:lumMod val="50000"/>
                  <a:lumOff val="50000"/>
                </a:schemeClr>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Exempted uses </a:t>
            </a:r>
          </a:p>
          <a:p>
            <a:pPr lvl="1">
              <a:lnSpc>
                <a:spcPct val="100000"/>
              </a:lnSpc>
              <a:spcBef>
                <a:spcPts val="600"/>
              </a:spcBef>
              <a:buClr>
                <a:schemeClr val="tx1">
                  <a:lumMod val="50000"/>
                  <a:lumOff val="50000"/>
                </a:schemeClr>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Permitted buffer modifications </a:t>
            </a:r>
          </a:p>
          <a:p>
            <a:pPr lvl="1">
              <a:lnSpc>
                <a:spcPct val="100000"/>
              </a:lnSpc>
              <a:spcBef>
                <a:spcPts val="600"/>
              </a:spcBef>
              <a:buClr>
                <a:schemeClr val="tx1">
                  <a:lumMod val="50000"/>
                  <a:lumOff val="50000"/>
                </a:schemeClr>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Approved RPA encroachments</a:t>
            </a:r>
          </a:p>
          <a:p>
            <a:pPr lvl="1">
              <a:lnSpc>
                <a:spcPct val="100000"/>
              </a:lnSpc>
              <a:spcBef>
                <a:spcPts val="600"/>
              </a:spcBef>
              <a:buClr>
                <a:schemeClr val="tx1">
                  <a:lumMod val="50000"/>
                  <a:lumOff val="50000"/>
                </a:schemeClr>
              </a:buClr>
              <a:buFont typeface="Wingdings" panose="05000000000000000000" pitchFamily="2" charset="2"/>
              <a:buChar char="§"/>
              <a:defRPr/>
            </a:pPr>
            <a:r>
              <a:rPr lang="en-US" sz="2200" dirty="0">
                <a:latin typeface="Arial" panose="020B0604020202020204" pitchFamily="34" charset="0"/>
                <a:cs typeface="Arial" panose="020B0604020202020204" pitchFamily="34" charset="0"/>
              </a:rPr>
              <a:t>Projects permitted through the exceptions process</a:t>
            </a:r>
            <a:endParaRPr lang="en-US" sz="2200" b="1" dirty="0">
              <a:latin typeface="Arial" panose="020B0604020202020204" pitchFamily="34" charset="0"/>
              <a:cs typeface="Arial" panose="020B0604020202020204" pitchFamily="34" charset="0"/>
            </a:endParaRPr>
          </a:p>
        </p:txBody>
      </p:sp>
      <p:pic>
        <p:nvPicPr>
          <p:cNvPr id="3074" name="Picture 2" descr="Belmont Bay Harbor">
            <a:extLst>
              <a:ext uri="{FF2B5EF4-FFF2-40B4-BE49-F238E27FC236}">
                <a16:creationId xmlns:a16="http://schemas.microsoft.com/office/drawing/2014/main" id="{B5CAC1F6-338C-06F1-374A-AEFD2D132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818" y="2057400"/>
            <a:ext cx="4430267"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6" descr="C:\Users\daniel.moore@deq.virginia.gov\AppData\Local\Microsoft\Windows\Temporary Internet Files\Content.Outlook\B65QJSST\deqlogo-2color (2).png">
            <a:extLst>
              <a:ext uri="{FF2B5EF4-FFF2-40B4-BE49-F238E27FC236}">
                <a16:creationId xmlns:a16="http://schemas.microsoft.com/office/drawing/2014/main" id="{3B873133-0E41-98F4-7356-42333C2D7499}"/>
              </a:ext>
            </a:extLst>
          </p:cNvPr>
          <p:cNvPicPr>
            <a:picLocks noChangeAspect="1" noChangeArrowheads="1"/>
          </p:cNvPicPr>
          <p:nvPr/>
        </p:nvPicPr>
        <p:blipFill>
          <a:blip r:embed="rId4" cstate="print"/>
          <a:srcRect/>
          <a:stretch>
            <a:fillRect/>
          </a:stretch>
        </p:blipFill>
        <p:spPr bwMode="auto">
          <a:xfrm>
            <a:off x="7467600" y="6113371"/>
            <a:ext cx="1200150" cy="492125"/>
          </a:xfrm>
          <a:prstGeom prst="rect">
            <a:avLst/>
          </a:prstGeom>
          <a:noFill/>
          <a:ln w="9525">
            <a:noFill/>
            <a:miter lim="800000"/>
            <a:headEnd/>
            <a:tailEnd/>
          </a:ln>
        </p:spPr>
      </p:pic>
    </p:spTree>
    <p:extLst>
      <p:ext uri="{BB962C8B-B14F-4D97-AF65-F5344CB8AC3E}">
        <p14:creationId xmlns:p14="http://schemas.microsoft.com/office/powerpoint/2010/main" val="43620831"/>
      </p:ext>
    </p:extLst>
  </p:cSld>
  <p:clrMapOvr>
    <a:masterClrMapping/>
  </p:clrMapOvr>
  <mc:AlternateContent xmlns:mc="http://schemas.openxmlformats.org/markup-compatibility/2006" xmlns:p14="http://schemas.microsoft.com/office/powerpoint/2010/main">
    <mc:Choice Requires="p14">
      <p:transition spd="slow" p14:dur="2000" advTm="178745"/>
    </mc:Choice>
    <mc:Fallback xmlns="">
      <p:transition spd="slow" advTm="17874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1" y="533400"/>
            <a:ext cx="8327570" cy="1066800"/>
          </a:xfrm>
        </p:spPr>
        <p:txBody>
          <a:bodyPr>
            <a:noAutofit/>
          </a:bodyPr>
          <a:lstStyle/>
          <a:p>
            <a:pPr>
              <a:lnSpc>
                <a:spcPct val="100000"/>
              </a:lnSpc>
            </a:pPr>
            <a:r>
              <a:rPr lang="en-US" altLang="en-US" sz="3600" b="1" dirty="0">
                <a:solidFill>
                  <a:srgbClr val="0070C0"/>
                </a:solidFill>
                <a:latin typeface="Arial" panose="020B0604020202020204" pitchFamily="34" charset="0"/>
                <a:cs typeface="Arial" panose="020B0604020202020204" pitchFamily="34" charset="0"/>
              </a:rPr>
              <a:t>RPA Buffer Encroachments (</a:t>
            </a:r>
            <a:r>
              <a:rPr lang="en-US" altLang="en-US" sz="3600" b="1" dirty="0">
                <a:solidFill>
                  <a:srgbClr val="0070C0"/>
                </a:solidFill>
                <a:effectLst/>
                <a:latin typeface="Arial" panose="020B0604020202020204" pitchFamily="34" charset="0"/>
                <a:cs typeface="Arial" panose="020B0604020202020204" pitchFamily="34" charset="0"/>
              </a:rPr>
              <a:t>structures)</a:t>
            </a:r>
            <a:endParaRPr lang="en-US" altLang="en-US" sz="3600" b="1" dirty="0">
              <a:solidFill>
                <a:srgbClr val="0070C0"/>
              </a:solidFill>
              <a:latin typeface="Arial" panose="020B0604020202020204" pitchFamily="34" charset="0"/>
              <a:cs typeface="Arial" panose="020B0604020202020204" pitchFamily="34" charset="0"/>
            </a:endParaRPr>
          </a:p>
        </p:txBody>
      </p:sp>
      <p:sp>
        <p:nvSpPr>
          <p:cNvPr id="15363" name="Rectangle 3"/>
          <p:cNvSpPr>
            <a:spLocks noGrp="1" noChangeArrowheads="1"/>
          </p:cNvSpPr>
          <p:nvPr>
            <p:ph idx="1"/>
          </p:nvPr>
        </p:nvSpPr>
        <p:spPr>
          <a:xfrm>
            <a:off x="685801" y="1905000"/>
            <a:ext cx="8000999" cy="4419600"/>
          </a:xfrm>
        </p:spPr>
        <p:txBody>
          <a:bodyPr>
            <a:normAutofit/>
          </a:bodyPr>
          <a:lstStyle/>
          <a:p>
            <a:pPr marL="0" indent="0" eaLnBrk="1" hangingPunct="1">
              <a:lnSpc>
                <a:spcPct val="100000"/>
              </a:lnSpc>
              <a:spcBef>
                <a:spcPts val="0"/>
              </a:spcBef>
              <a:spcAft>
                <a:spcPts val="600"/>
              </a:spcAft>
              <a:buClr>
                <a:schemeClr val="tx1">
                  <a:lumMod val="50000"/>
                  <a:lumOff val="50000"/>
                </a:schemeClr>
              </a:buClr>
              <a:buNone/>
            </a:pPr>
            <a:r>
              <a:rPr lang="en-US" altLang="en-US" sz="2400" b="1" dirty="0">
                <a:latin typeface="Arial" panose="020B0604020202020204" pitchFamily="34" charset="0"/>
                <a:cs typeface="Arial" panose="020B0604020202020204" pitchFamily="34" charset="0"/>
              </a:rPr>
              <a:t>Administrative Waivers </a:t>
            </a:r>
            <a:r>
              <a:rPr lang="en-US" altLang="en-US" sz="2400" b="0" dirty="0">
                <a:latin typeface="Arial" panose="020B0604020202020204" pitchFamily="34" charset="0"/>
                <a:cs typeface="Arial" panose="020B0604020202020204" pitchFamily="34" charset="0"/>
              </a:rPr>
              <a:t>(Local Staff approval)</a:t>
            </a:r>
            <a:r>
              <a:rPr lang="en-US" altLang="en-US" sz="2400" b="1" dirty="0">
                <a:latin typeface="Arial" panose="020B0604020202020204" pitchFamily="34" charset="0"/>
                <a:cs typeface="Arial" panose="020B0604020202020204" pitchFamily="34" charset="0"/>
              </a:rPr>
              <a:t>:</a:t>
            </a:r>
          </a:p>
          <a:p>
            <a:pPr marL="571500" lvl="1" indent="-223838">
              <a:lnSpc>
                <a:spcPct val="100000"/>
              </a:lnSpc>
              <a:spcBef>
                <a:spcPts val="0"/>
              </a:spcBef>
              <a:spcAft>
                <a:spcPts val="600"/>
              </a:spcAft>
              <a:buClr>
                <a:schemeClr val="tx1">
                  <a:lumMod val="65000"/>
                  <a:lumOff val="35000"/>
                </a:schemeClr>
              </a:buClr>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New development of a principal structure and utilities on pre-Bay Act lots (recorded before 10/1/89*) provided: </a:t>
            </a:r>
          </a:p>
          <a:p>
            <a:pPr marL="914400" lvl="2" indent="-228600">
              <a:lnSpc>
                <a:spcPct val="100000"/>
              </a:lnSpc>
              <a:spcBef>
                <a:spcPts val="0"/>
              </a:spcBef>
              <a:spcAft>
                <a:spcPts val="600"/>
              </a:spcAft>
              <a:buClr>
                <a:schemeClr val="tx1">
                  <a:lumMod val="65000"/>
                  <a:lumOff val="35000"/>
                </a:schemeClr>
              </a:buClr>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Minimum necessary to achieve reasonable buildable area</a:t>
            </a:r>
          </a:p>
          <a:p>
            <a:pPr marL="914400" lvl="2" indent="-228600">
              <a:lnSpc>
                <a:spcPct val="100000"/>
              </a:lnSpc>
              <a:spcBef>
                <a:spcPts val="0"/>
              </a:spcBef>
              <a:spcAft>
                <a:spcPts val="600"/>
              </a:spcAft>
              <a:buClr>
                <a:schemeClr val="tx1">
                  <a:lumMod val="65000"/>
                  <a:lumOff val="35000"/>
                </a:schemeClr>
              </a:buClr>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Mitigation consists of vegetated area equal to encroachment</a:t>
            </a:r>
          </a:p>
          <a:p>
            <a:pPr marL="914400" lvl="2" indent="-228600">
              <a:lnSpc>
                <a:spcPct val="100000"/>
              </a:lnSpc>
              <a:spcBef>
                <a:spcPts val="0"/>
              </a:spcBef>
              <a:spcAft>
                <a:spcPts val="600"/>
              </a:spcAft>
              <a:buClr>
                <a:schemeClr val="tx1">
                  <a:lumMod val="65000"/>
                  <a:lumOff val="35000"/>
                </a:schemeClr>
              </a:buClr>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Encroachment within the seaward 50’ of the buffer </a:t>
            </a:r>
            <a:r>
              <a:rPr lang="en-US" altLang="en-US" sz="1800" b="1" dirty="0">
                <a:latin typeface="Arial" panose="020B0604020202020204" pitchFamily="34" charset="0"/>
                <a:cs typeface="Arial" panose="020B0604020202020204" pitchFamily="34" charset="0"/>
              </a:rPr>
              <a:t>is not allowed</a:t>
            </a:r>
            <a:endParaRPr lang="en-US" altLang="en-US" sz="1800" dirty="0">
              <a:latin typeface="Arial" panose="020B0604020202020204" pitchFamily="34" charset="0"/>
              <a:cs typeface="Arial" panose="020B0604020202020204" pitchFamily="34" charset="0"/>
            </a:endParaRPr>
          </a:p>
          <a:p>
            <a:pPr marL="571500" indent="-223838">
              <a:lnSpc>
                <a:spcPct val="100000"/>
              </a:lnSpc>
              <a:spcBef>
                <a:spcPts val="0"/>
              </a:spcBef>
              <a:spcAft>
                <a:spcPts val="600"/>
              </a:spcAft>
              <a:buClr>
                <a:schemeClr val="tx1">
                  <a:lumMod val="65000"/>
                  <a:lumOff val="35000"/>
                </a:schemeClr>
              </a:buClr>
              <a:buFont typeface="Wingdings" panose="05000000000000000000" pitchFamily="2" charset="2"/>
              <a:buChar char="§"/>
            </a:pPr>
            <a:r>
              <a:rPr lang="en-US" altLang="en-US" sz="2000" b="0" dirty="0">
                <a:solidFill>
                  <a:schemeClr val="tx1">
                    <a:lumMod val="65000"/>
                    <a:lumOff val="35000"/>
                  </a:schemeClr>
                </a:solidFill>
                <a:latin typeface="Arial" panose="020B0604020202020204" pitchFamily="34" charset="0"/>
                <a:cs typeface="Arial" panose="020B0604020202020204" pitchFamily="34" charset="0"/>
              </a:rPr>
              <a:t>Expansion of non-conforming structures – approval is contingent upon meeting required findings (same as exceptions)</a:t>
            </a:r>
          </a:p>
          <a:p>
            <a:pPr marL="571500" indent="-223838">
              <a:lnSpc>
                <a:spcPct val="100000"/>
              </a:lnSpc>
              <a:spcBef>
                <a:spcPts val="0"/>
              </a:spcBef>
              <a:spcAft>
                <a:spcPts val="600"/>
              </a:spcAft>
              <a:buClr>
                <a:schemeClr val="tx1">
                  <a:lumMod val="65000"/>
                  <a:lumOff val="35000"/>
                </a:schemeClr>
              </a:buClr>
              <a:buFont typeface="Wingdings" panose="05000000000000000000" pitchFamily="2" charset="2"/>
              <a:buChar char="§"/>
            </a:pPr>
            <a:r>
              <a:rPr lang="en-US" altLang="en-US" sz="2000" b="0" dirty="0">
                <a:solidFill>
                  <a:schemeClr val="tx1">
                    <a:lumMod val="65000"/>
                    <a:lumOff val="35000"/>
                  </a:schemeClr>
                </a:solidFill>
                <a:latin typeface="Arial" panose="020B0604020202020204" pitchFamily="34" charset="0"/>
                <a:cs typeface="Arial" panose="020B0604020202020204" pitchFamily="34" charset="0"/>
              </a:rPr>
              <a:t>Administrative approval by local staff, no public hearing requirement</a:t>
            </a:r>
          </a:p>
          <a:p>
            <a:pPr marL="288925" lvl="1" indent="0">
              <a:lnSpc>
                <a:spcPct val="100000"/>
              </a:lnSpc>
              <a:spcBef>
                <a:spcPts val="0"/>
              </a:spcBef>
              <a:spcAft>
                <a:spcPts val="600"/>
              </a:spcAft>
              <a:buClr>
                <a:schemeClr val="tx1">
                  <a:lumMod val="65000"/>
                  <a:lumOff val="35000"/>
                </a:schemeClr>
              </a:buClr>
              <a:buNone/>
            </a:pPr>
            <a:endParaRPr lang="en-US" altLang="en-US" sz="1200" dirty="0">
              <a:latin typeface="+mj-lt"/>
            </a:endParaRPr>
          </a:p>
          <a:p>
            <a:pPr marL="288925" lvl="1" indent="0">
              <a:lnSpc>
                <a:spcPct val="100000"/>
              </a:lnSpc>
              <a:spcBef>
                <a:spcPts val="0"/>
              </a:spcBef>
              <a:spcAft>
                <a:spcPts val="600"/>
              </a:spcAft>
              <a:buClr>
                <a:schemeClr val="tx1">
                  <a:lumMod val="65000"/>
                  <a:lumOff val="35000"/>
                </a:schemeClr>
              </a:buClr>
              <a:buNone/>
            </a:pPr>
            <a:r>
              <a:rPr lang="en-US" altLang="en-US" sz="1200" dirty="0">
                <a:latin typeface="+mj-lt"/>
              </a:rPr>
              <a:t>*  Lots recorded after October 1, 1989 are required to include sufficient buildable area outside RPA.</a:t>
            </a:r>
          </a:p>
          <a:p>
            <a:pPr eaLnBrk="1" hangingPunct="1">
              <a:lnSpc>
                <a:spcPct val="100000"/>
              </a:lnSpc>
              <a:spcBef>
                <a:spcPts val="0"/>
              </a:spcBef>
              <a:spcAft>
                <a:spcPts val="600"/>
              </a:spcAft>
            </a:pPr>
            <a:endParaRPr lang="en-US" altLang="en-US" sz="2100" dirty="0"/>
          </a:p>
        </p:txBody>
      </p:sp>
      <p:pic>
        <p:nvPicPr>
          <p:cNvPr id="2" name="Picture 6" descr="C:\Users\daniel.moore@deq.virginia.gov\AppData\Local\Microsoft\Windows\Temporary Internet Files\Content.Outlook\B65QJSST\deqlogo-2color (2).png">
            <a:extLst>
              <a:ext uri="{FF2B5EF4-FFF2-40B4-BE49-F238E27FC236}">
                <a16:creationId xmlns:a16="http://schemas.microsoft.com/office/drawing/2014/main" id="{F428D9BB-1D08-9522-A465-D3B8D19CC8C9}"/>
              </a:ext>
            </a:extLst>
          </p:cNvPr>
          <p:cNvPicPr>
            <a:picLocks noChangeAspect="1" noChangeArrowheads="1"/>
          </p:cNvPicPr>
          <p:nvPr/>
        </p:nvPicPr>
        <p:blipFill>
          <a:blip r:embed="rId3" cstate="print"/>
          <a:srcRect/>
          <a:stretch>
            <a:fillRect/>
          </a:stretch>
        </p:blipFill>
        <p:spPr bwMode="auto">
          <a:xfrm>
            <a:off x="7500646" y="6078537"/>
            <a:ext cx="1200150" cy="492125"/>
          </a:xfrm>
          <a:prstGeom prst="rect">
            <a:avLst/>
          </a:prstGeom>
          <a:noFill/>
          <a:ln w="9525">
            <a:noFill/>
            <a:miter lim="800000"/>
            <a:headEnd/>
            <a:tailEnd/>
          </a:ln>
        </p:spPr>
      </p:pic>
    </p:spTree>
    <p:extLst>
      <p:ext uri="{BB962C8B-B14F-4D97-AF65-F5344CB8AC3E}">
        <p14:creationId xmlns:p14="http://schemas.microsoft.com/office/powerpoint/2010/main" val="2045996652"/>
      </p:ext>
    </p:extLst>
  </p:cSld>
  <p:clrMapOvr>
    <a:masterClrMapping/>
  </p:clrMapOvr>
  <mc:AlternateContent xmlns:mc="http://schemas.openxmlformats.org/markup-compatibility/2006" xmlns:p14="http://schemas.microsoft.com/office/powerpoint/2010/main">
    <mc:Choice Requires="p14">
      <p:transition spd="slow" p14:dur="2000" advTm="102217"/>
    </mc:Choice>
    <mc:Fallback xmlns="">
      <p:transition spd="slow" advTm="10221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609600"/>
            <a:ext cx="9753600" cy="1066800"/>
          </a:xfrm>
        </p:spPr>
        <p:txBody>
          <a:bodyPr>
            <a:normAutofit fontScale="90000"/>
          </a:bodyPr>
          <a:lstStyle/>
          <a:p>
            <a:pPr>
              <a:lnSpc>
                <a:spcPct val="100000"/>
              </a:lnSpc>
            </a:pPr>
            <a:r>
              <a:rPr lang="en-US" altLang="en-US" sz="4000" dirty="0"/>
              <a:t> </a:t>
            </a:r>
            <a:r>
              <a:rPr lang="en-US" altLang="en-US" sz="4000" b="1" dirty="0">
                <a:solidFill>
                  <a:srgbClr val="0070C0"/>
                </a:solidFill>
                <a:latin typeface="Arial" panose="020B0604020202020204" pitchFamily="34" charset="0"/>
                <a:cs typeface="Arial" panose="020B0604020202020204" pitchFamily="34" charset="0"/>
              </a:rPr>
              <a:t>RPA Buffer Encroachments          </a:t>
            </a:r>
            <a:r>
              <a:rPr lang="en-US" altLang="en-US" sz="3600" b="1" dirty="0">
                <a:solidFill>
                  <a:srgbClr val="0070C0"/>
                </a:solidFill>
                <a:effectLst/>
                <a:latin typeface="Arial" panose="020B0604020202020204" pitchFamily="34" charset="0"/>
                <a:cs typeface="Arial" panose="020B0604020202020204" pitchFamily="34" charset="0"/>
              </a:rPr>
              <a:t>(structures)</a:t>
            </a:r>
            <a:endParaRPr lang="en-US" altLang="en-US" sz="3600" b="1" dirty="0">
              <a:solidFill>
                <a:srgbClr val="0070C0"/>
              </a:solidFill>
              <a:latin typeface="Arial" panose="020B0604020202020204" pitchFamily="34" charset="0"/>
              <a:cs typeface="Arial" panose="020B0604020202020204" pitchFamily="34" charset="0"/>
            </a:endParaRPr>
          </a:p>
        </p:txBody>
      </p:sp>
      <p:sp>
        <p:nvSpPr>
          <p:cNvPr id="15363" name="Rectangle 3"/>
          <p:cNvSpPr>
            <a:spLocks noGrp="1" noChangeArrowheads="1"/>
          </p:cNvSpPr>
          <p:nvPr>
            <p:ph idx="1"/>
          </p:nvPr>
        </p:nvSpPr>
        <p:spPr>
          <a:xfrm>
            <a:off x="76200" y="1676400"/>
            <a:ext cx="4724400" cy="4267200"/>
          </a:xfrm>
        </p:spPr>
        <p:txBody>
          <a:bodyPr>
            <a:normAutofit fontScale="85000" lnSpcReduction="10000"/>
          </a:bodyPr>
          <a:lstStyle/>
          <a:p>
            <a:pPr eaLnBrk="1" hangingPunct="1">
              <a:spcBef>
                <a:spcPts val="0"/>
              </a:spcBef>
              <a:spcAft>
                <a:spcPts val="600"/>
              </a:spcAft>
              <a:buClr>
                <a:schemeClr val="tx1">
                  <a:lumMod val="50000"/>
                  <a:lumOff val="50000"/>
                </a:schemeClr>
              </a:buClr>
            </a:pPr>
            <a:endParaRPr lang="en-US" altLang="en-US" sz="1200" dirty="0"/>
          </a:p>
          <a:p>
            <a:pPr marL="0" indent="0" eaLnBrk="1" hangingPunct="1">
              <a:lnSpc>
                <a:spcPct val="120000"/>
              </a:lnSpc>
              <a:spcBef>
                <a:spcPts val="0"/>
              </a:spcBef>
              <a:spcAft>
                <a:spcPts val="600"/>
              </a:spcAft>
              <a:buClr>
                <a:schemeClr val="tx1">
                  <a:lumMod val="50000"/>
                  <a:lumOff val="50000"/>
                </a:schemeClr>
              </a:buClr>
              <a:buNone/>
            </a:pPr>
            <a:r>
              <a:rPr lang="en-US" altLang="en-US" sz="1900" b="1" dirty="0">
                <a:latin typeface="Arial" panose="020B0604020202020204" pitchFamily="34" charset="0"/>
                <a:cs typeface="Arial" panose="020B0604020202020204" pitchFamily="34" charset="0"/>
              </a:rPr>
              <a:t>     Formal Exceptions </a:t>
            </a:r>
            <a:r>
              <a:rPr lang="en-US" altLang="en-US" sz="1900" b="0" dirty="0">
                <a:latin typeface="Arial" panose="020B0604020202020204" pitchFamily="34" charset="0"/>
                <a:cs typeface="Arial" panose="020B0604020202020204" pitchFamily="34" charset="0"/>
              </a:rPr>
              <a:t>(CBPA Review Board)</a:t>
            </a:r>
            <a:r>
              <a:rPr lang="en-US" altLang="en-US" sz="1900" dirty="0">
                <a:latin typeface="Arial" panose="020B0604020202020204" pitchFamily="34" charset="0"/>
                <a:cs typeface="Arial" panose="020B0604020202020204" pitchFamily="34" charset="0"/>
              </a:rPr>
              <a:t>:</a:t>
            </a:r>
          </a:p>
          <a:p>
            <a:pPr lvl="1">
              <a:lnSpc>
                <a:spcPct val="120000"/>
              </a:lnSpc>
              <a:spcBef>
                <a:spcPts val="0"/>
              </a:spcBef>
              <a:spcAft>
                <a:spcPts val="600"/>
              </a:spcAft>
              <a:buClr>
                <a:schemeClr val="tx1">
                  <a:lumMod val="65000"/>
                  <a:lumOff val="35000"/>
                </a:schemeClr>
              </a:buClr>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Relief from performance criteria for </a:t>
            </a:r>
          </a:p>
          <a:p>
            <a:pPr lvl="2">
              <a:lnSpc>
                <a:spcPct val="120000"/>
              </a:lnSpc>
              <a:spcBef>
                <a:spcPts val="0"/>
              </a:spcBef>
              <a:spcAft>
                <a:spcPts val="600"/>
              </a:spcAft>
              <a:buClr>
                <a:schemeClr val="tx1">
                  <a:lumMod val="65000"/>
                  <a:lumOff val="35000"/>
                </a:schemeClr>
              </a:buClr>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Accessory structures &amp; uses: detached decks or garages, pools, gazebos, patios, sheds, etc.</a:t>
            </a:r>
          </a:p>
          <a:p>
            <a:pPr lvl="2">
              <a:lnSpc>
                <a:spcPct val="120000"/>
              </a:lnSpc>
              <a:spcBef>
                <a:spcPts val="0"/>
              </a:spcBef>
              <a:spcAft>
                <a:spcPts val="600"/>
              </a:spcAft>
              <a:buClr>
                <a:schemeClr val="tx1">
                  <a:lumMod val="65000"/>
                  <a:lumOff val="35000"/>
                </a:schemeClr>
              </a:buClr>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Encroachment into the seaward 50’ of the buffer</a:t>
            </a:r>
          </a:p>
          <a:p>
            <a:pPr lvl="1">
              <a:lnSpc>
                <a:spcPct val="120000"/>
              </a:lnSpc>
              <a:spcBef>
                <a:spcPts val="0"/>
              </a:spcBef>
              <a:spcAft>
                <a:spcPts val="600"/>
              </a:spcAft>
              <a:buClr>
                <a:schemeClr val="tx1">
                  <a:lumMod val="65000"/>
                  <a:lumOff val="35000"/>
                </a:schemeClr>
              </a:buClr>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May be granted by the CBPA Review Board </a:t>
            </a:r>
          </a:p>
          <a:p>
            <a:pPr lvl="1">
              <a:lnSpc>
                <a:spcPct val="120000"/>
              </a:lnSpc>
              <a:spcBef>
                <a:spcPts val="0"/>
              </a:spcBef>
              <a:spcAft>
                <a:spcPts val="600"/>
              </a:spcAft>
              <a:buClr>
                <a:schemeClr val="tx1">
                  <a:lumMod val="65000"/>
                  <a:lumOff val="35000"/>
                </a:schemeClr>
              </a:buClr>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Must meet the required findings* and be approved with reasonable conditions, including mitigation</a:t>
            </a:r>
          </a:p>
          <a:p>
            <a:pPr lvl="1">
              <a:lnSpc>
                <a:spcPct val="120000"/>
              </a:lnSpc>
              <a:spcBef>
                <a:spcPts val="0"/>
              </a:spcBef>
              <a:spcAft>
                <a:spcPts val="600"/>
              </a:spcAft>
              <a:buClr>
                <a:schemeClr val="tx1">
                  <a:lumMod val="65000"/>
                  <a:lumOff val="35000"/>
                </a:schemeClr>
              </a:buClr>
              <a:buFont typeface="Wingdings" panose="05000000000000000000" pitchFamily="2" charset="2"/>
              <a:buChar char="§"/>
            </a:pPr>
            <a:r>
              <a:rPr lang="en-US" altLang="en-US" sz="1900" dirty="0">
                <a:latin typeface="Arial" panose="020B0604020202020204" pitchFamily="34" charset="0"/>
                <a:cs typeface="Arial" panose="020B0604020202020204" pitchFamily="34" charset="0"/>
              </a:rPr>
              <a:t>Requires public notice and public hearing</a:t>
            </a:r>
          </a:p>
          <a:p>
            <a:pPr eaLnBrk="1" hangingPunct="1">
              <a:lnSpc>
                <a:spcPct val="100000"/>
              </a:lnSpc>
              <a:spcBef>
                <a:spcPts val="1200"/>
              </a:spcBef>
              <a:spcAft>
                <a:spcPts val="600"/>
              </a:spcAft>
            </a:pPr>
            <a:endParaRPr lang="en-US" altLang="en-US" sz="2100" dirty="0">
              <a:solidFill>
                <a:schemeClr val="tx1">
                  <a:lumMod val="65000"/>
                  <a:lumOff val="3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8592" y="2516933"/>
            <a:ext cx="3771900" cy="25146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AD2B147-7D30-46F7-7AA1-3235CE17338E}"/>
              </a:ext>
            </a:extLst>
          </p:cNvPr>
          <p:cNvSpPr txBox="1"/>
          <p:nvPr/>
        </p:nvSpPr>
        <p:spPr>
          <a:xfrm>
            <a:off x="533400" y="5872066"/>
            <a:ext cx="8282473" cy="1000274"/>
          </a:xfrm>
          <a:prstGeom prst="rect">
            <a:avLst/>
          </a:prstGeom>
          <a:noFill/>
        </p:spPr>
        <p:txBody>
          <a:bodyPr wrap="square" rtlCol="0">
            <a:spAutoFit/>
          </a:bodyPr>
          <a:lstStyle/>
          <a:p>
            <a:pPr marL="228600" indent="-228600">
              <a:buAutoNum type="arabicPeriod"/>
            </a:pPr>
            <a:r>
              <a:rPr lang="en-US" sz="1200" dirty="0">
                <a:latin typeface="Calibri" panose="020F0502020204030204" pitchFamily="34" charset="0"/>
                <a:cs typeface="Calibri" panose="020F0502020204030204" pitchFamily="34" charset="0"/>
              </a:rPr>
              <a:t>Minimum necessary to afford relieve 		2. Exception granted will not confer special privileges denied to others</a:t>
            </a:r>
          </a:p>
          <a:p>
            <a:pPr marL="228600" indent="-228600">
              <a:buAutoNum type="arabicPeriod" startAt="3"/>
            </a:pPr>
            <a:r>
              <a:rPr lang="en-US" sz="1200" dirty="0">
                <a:latin typeface="Calibri" panose="020F0502020204030204" pitchFamily="34" charset="0"/>
                <a:cs typeface="Calibri" panose="020F0502020204030204" pitchFamily="34" charset="0"/>
              </a:rPr>
              <a:t>Exception is in harmony w/ purpose &amp; intent	4. Not based on conditions/circumstances self-created or self-imposed</a:t>
            </a:r>
          </a:p>
          <a:p>
            <a:pPr marL="228600" indent="-228600">
              <a:buAutoNum type="arabicPeriod" startAt="5"/>
            </a:pPr>
            <a:r>
              <a:rPr lang="en-US" sz="1200" dirty="0">
                <a:latin typeface="Calibri" panose="020F0502020204030204" pitchFamily="34" charset="0"/>
                <a:cs typeface="Calibri" panose="020F0502020204030204" pitchFamily="34" charset="0"/>
              </a:rPr>
              <a:t>Reasonable and appropriate conditions are imposed                                                                                                                              	as warranted</a:t>
            </a:r>
          </a:p>
          <a:p>
            <a:pPr marL="228600" indent="-228600">
              <a:buAutoNum type="arabicPeriod" startAt="3"/>
            </a:pPr>
            <a:endParaRPr lang="en-US" sz="1100" dirty="0"/>
          </a:p>
        </p:txBody>
      </p:sp>
    </p:spTree>
    <p:extLst>
      <p:ext uri="{BB962C8B-B14F-4D97-AF65-F5344CB8AC3E}">
        <p14:creationId xmlns:p14="http://schemas.microsoft.com/office/powerpoint/2010/main" val="3280297269"/>
      </p:ext>
    </p:extLst>
  </p:cSld>
  <p:clrMapOvr>
    <a:masterClrMapping/>
  </p:clrMapOvr>
  <mc:AlternateContent xmlns:mc="http://schemas.openxmlformats.org/markup-compatibility/2006" xmlns:p14="http://schemas.microsoft.com/office/powerpoint/2010/main">
    <mc:Choice Requires="p14">
      <p:transition spd="slow" p14:dur="2000" advTm="102217"/>
    </mc:Choice>
    <mc:Fallback xmlns="">
      <p:transition spd="slow" advTm="10221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04800" y="533400"/>
            <a:ext cx="9601200" cy="685800"/>
          </a:xfrm>
        </p:spPr>
        <p:txBody>
          <a:bodyPr>
            <a:noAutofit/>
          </a:bodyPr>
          <a:lstStyle/>
          <a:p>
            <a:pPr>
              <a:defRPr/>
            </a:pPr>
            <a:r>
              <a:rPr lang="en-US" sz="3200" b="1" dirty="0">
                <a:solidFill>
                  <a:srgbClr val="0070C0"/>
                </a:solidFill>
                <a:latin typeface="Arial" panose="020B0604020202020204" pitchFamily="34" charset="0"/>
                <a:cs typeface="Arial" panose="020B0604020202020204" pitchFamily="34" charset="0"/>
              </a:rPr>
              <a:t>Waiver &amp; Exception Considerations</a:t>
            </a:r>
          </a:p>
        </p:txBody>
      </p:sp>
      <p:sp>
        <p:nvSpPr>
          <p:cNvPr id="16389" name="Rectangle 3"/>
          <p:cNvSpPr>
            <a:spLocks noGrp="1" noChangeArrowheads="1"/>
          </p:cNvSpPr>
          <p:nvPr>
            <p:ph idx="1"/>
          </p:nvPr>
        </p:nvSpPr>
        <p:spPr>
          <a:xfrm>
            <a:off x="1676400" y="1219200"/>
            <a:ext cx="7010400" cy="5995555"/>
          </a:xfrm>
        </p:spPr>
        <p:txBody>
          <a:bodyPr>
            <a:normAutofit/>
          </a:bodyPr>
          <a:lstStyle/>
          <a:p>
            <a:pPr marL="0" indent="0">
              <a:lnSpc>
                <a:spcPct val="100000"/>
              </a:lnSpc>
              <a:spcBef>
                <a:spcPts val="600"/>
              </a:spcBef>
              <a:spcAft>
                <a:spcPts val="600"/>
              </a:spcAft>
              <a:buNone/>
            </a:pPr>
            <a:r>
              <a:rPr lang="en-US" altLang="en-US" sz="2400" dirty="0">
                <a:latin typeface="Arial" panose="020B0604020202020204" pitchFamily="34" charset="0"/>
                <a:cs typeface="Arial" panose="020B0604020202020204" pitchFamily="34" charset="0"/>
              </a:rPr>
              <a:t>During the review process, staff and the Bay Board should consider: </a:t>
            </a:r>
          </a:p>
          <a:p>
            <a:pPr marL="576263" indent="-228600">
              <a:lnSpc>
                <a:spcPct val="100000"/>
              </a:lnSpc>
              <a:spcBef>
                <a:spcPts val="600"/>
              </a:spcBef>
              <a:spcAft>
                <a:spcPts val="600"/>
              </a:spcAft>
              <a:buClr>
                <a:schemeClr val="tx1">
                  <a:lumMod val="65000"/>
                  <a:lumOff val="35000"/>
                </a:schemeClr>
              </a:buClr>
              <a:buFont typeface="Wingdings" panose="05000000000000000000" pitchFamily="2" charset="2"/>
              <a:buChar char="§"/>
            </a:pPr>
            <a:r>
              <a:rPr lang="en-US" altLang="en-US" sz="2000" b="0" dirty="0">
                <a:solidFill>
                  <a:schemeClr val="tx1">
                    <a:lumMod val="65000"/>
                    <a:lumOff val="35000"/>
                  </a:schemeClr>
                </a:solidFill>
                <a:latin typeface="Arial" panose="020B0604020202020204" pitchFamily="34" charset="0"/>
                <a:cs typeface="Arial" panose="020B0604020202020204" pitchFamily="34" charset="0"/>
              </a:rPr>
              <a:t>Is there sufficient buildable area outside of the RPA?</a:t>
            </a:r>
          </a:p>
          <a:p>
            <a:pPr marL="576263" indent="-228600">
              <a:lnSpc>
                <a:spcPct val="100000"/>
              </a:lnSpc>
              <a:spcBef>
                <a:spcPts val="600"/>
              </a:spcBef>
              <a:spcAft>
                <a:spcPts val="600"/>
              </a:spcAft>
              <a:buClr>
                <a:schemeClr val="tx1">
                  <a:lumMod val="65000"/>
                  <a:lumOff val="35000"/>
                </a:schemeClr>
              </a:buClr>
              <a:buFont typeface="Wingdings" panose="05000000000000000000" pitchFamily="2" charset="2"/>
              <a:buChar char="§"/>
            </a:pPr>
            <a:r>
              <a:rPr lang="en-US" altLang="en-US" sz="2000" b="0" dirty="0">
                <a:solidFill>
                  <a:schemeClr val="tx1">
                    <a:lumMod val="65000"/>
                    <a:lumOff val="35000"/>
                  </a:schemeClr>
                </a:solidFill>
                <a:latin typeface="Arial" panose="020B0604020202020204" pitchFamily="34" charset="0"/>
                <a:cs typeface="Arial" panose="020B0604020202020204" pitchFamily="34" charset="0"/>
              </a:rPr>
              <a:t>Can the house be placed further away from the shoreline?  </a:t>
            </a:r>
          </a:p>
          <a:p>
            <a:pPr marL="576263" indent="-228600">
              <a:lnSpc>
                <a:spcPct val="100000"/>
              </a:lnSpc>
              <a:spcBef>
                <a:spcPts val="600"/>
              </a:spcBef>
              <a:spcAft>
                <a:spcPts val="600"/>
              </a:spcAft>
              <a:buClr>
                <a:schemeClr val="tx1">
                  <a:lumMod val="65000"/>
                  <a:lumOff val="35000"/>
                </a:schemeClr>
              </a:buClr>
              <a:buFont typeface="Wingdings" panose="05000000000000000000" pitchFamily="2" charset="2"/>
              <a:buChar char="§"/>
            </a:pPr>
            <a:r>
              <a:rPr lang="en-US" altLang="en-US" sz="2000" b="0" dirty="0">
                <a:solidFill>
                  <a:schemeClr val="tx1">
                    <a:lumMod val="65000"/>
                    <a:lumOff val="35000"/>
                  </a:schemeClr>
                </a:solidFill>
                <a:latin typeface="Arial" panose="020B0604020202020204" pitchFamily="34" charset="0"/>
                <a:cs typeface="Arial" panose="020B0604020202020204" pitchFamily="34" charset="0"/>
              </a:rPr>
              <a:t>Can required setbacks be reduced in order to minimize encroachment into the RPA?   </a:t>
            </a:r>
          </a:p>
          <a:p>
            <a:pPr marL="576263" indent="-228600">
              <a:lnSpc>
                <a:spcPct val="100000"/>
              </a:lnSpc>
              <a:spcBef>
                <a:spcPts val="600"/>
              </a:spcBef>
              <a:spcAft>
                <a:spcPts val="600"/>
              </a:spcAft>
              <a:buClr>
                <a:schemeClr val="tx1">
                  <a:lumMod val="65000"/>
                  <a:lumOff val="35000"/>
                </a:schemeClr>
              </a:buClr>
              <a:buFont typeface="Wingdings" panose="05000000000000000000" pitchFamily="2" charset="2"/>
              <a:buChar char="§"/>
            </a:pPr>
            <a:r>
              <a:rPr lang="en-US" altLang="en-US" sz="2000" b="0" dirty="0">
                <a:solidFill>
                  <a:schemeClr val="tx1">
                    <a:lumMod val="65000"/>
                    <a:lumOff val="35000"/>
                  </a:schemeClr>
                </a:solidFill>
                <a:latin typeface="Arial" panose="020B0604020202020204" pitchFamily="34" charset="0"/>
                <a:cs typeface="Arial" panose="020B0604020202020204" pitchFamily="34" charset="0"/>
              </a:rPr>
              <a:t>Can an adequate amount of vegetation be planted to replace what is lost and mitigate for increased stormwater runoff?</a:t>
            </a:r>
          </a:p>
          <a:p>
            <a:pPr marL="576263" indent="-228600">
              <a:lnSpc>
                <a:spcPct val="100000"/>
              </a:lnSpc>
              <a:spcBef>
                <a:spcPts val="600"/>
              </a:spcBef>
              <a:spcAft>
                <a:spcPts val="600"/>
              </a:spcAft>
              <a:buClr>
                <a:schemeClr val="tx1">
                  <a:lumMod val="65000"/>
                  <a:lumOff val="35000"/>
                </a:schemeClr>
              </a:buClr>
              <a:buFont typeface="Wingdings" panose="05000000000000000000" pitchFamily="2" charset="2"/>
              <a:buChar char="§"/>
            </a:pPr>
            <a:r>
              <a:rPr lang="en-US" altLang="en-US" sz="2000" b="0" dirty="0">
                <a:solidFill>
                  <a:schemeClr val="tx1">
                    <a:lumMod val="65000"/>
                    <a:lumOff val="35000"/>
                  </a:schemeClr>
                </a:solidFill>
                <a:latin typeface="Arial" panose="020B0604020202020204" pitchFamily="34" charset="0"/>
                <a:cs typeface="Arial" panose="020B0604020202020204" pitchFamily="34" charset="0"/>
              </a:rPr>
              <a:t>Can a proposed expansion be placed over existing impervious surface?</a:t>
            </a:r>
          </a:p>
          <a:p>
            <a:pPr marL="576263" indent="-228600">
              <a:lnSpc>
                <a:spcPct val="100000"/>
              </a:lnSpc>
              <a:spcBef>
                <a:spcPts val="600"/>
              </a:spcBef>
              <a:spcAft>
                <a:spcPts val="600"/>
              </a:spcAft>
              <a:buClr>
                <a:schemeClr val="tx1">
                  <a:lumMod val="65000"/>
                  <a:lumOff val="35000"/>
                </a:schemeClr>
              </a:buClr>
              <a:buFont typeface="Wingdings" panose="05000000000000000000" pitchFamily="2" charset="2"/>
              <a:buChar char="§"/>
            </a:pPr>
            <a:r>
              <a:rPr lang="en-US" altLang="en-US" sz="2000" b="0" dirty="0">
                <a:solidFill>
                  <a:schemeClr val="tx1">
                    <a:lumMod val="65000"/>
                    <a:lumOff val="35000"/>
                  </a:schemeClr>
                </a:solidFill>
                <a:latin typeface="Arial" panose="020B0604020202020204" pitchFamily="34" charset="0"/>
                <a:cs typeface="Arial" panose="020B0604020202020204" pitchFamily="34" charset="0"/>
              </a:rPr>
              <a:t>Is there existing impervious surface within the RPA that can be removed and revegetated?</a:t>
            </a:r>
          </a:p>
        </p:txBody>
      </p:sp>
      <p:pic>
        <p:nvPicPr>
          <p:cNvPr id="2" name="Picture 6" descr="C:\Users\daniel.moore@deq.virginia.gov\AppData\Local\Microsoft\Windows\Temporary Internet Files\Content.Outlook\B65QJSST\deqlogo-2color (2).png">
            <a:extLst>
              <a:ext uri="{FF2B5EF4-FFF2-40B4-BE49-F238E27FC236}">
                <a16:creationId xmlns:a16="http://schemas.microsoft.com/office/drawing/2014/main" id="{0E271C51-B45C-7B8A-588D-26066348B9EE}"/>
              </a:ext>
            </a:extLst>
          </p:cNvPr>
          <p:cNvPicPr>
            <a:picLocks noChangeAspect="1" noChangeArrowheads="1"/>
          </p:cNvPicPr>
          <p:nvPr/>
        </p:nvPicPr>
        <p:blipFill>
          <a:blip r:embed="rId3" cstate="print"/>
          <a:srcRect/>
          <a:stretch>
            <a:fillRect/>
          </a:stretch>
        </p:blipFill>
        <p:spPr bwMode="auto">
          <a:xfrm>
            <a:off x="476250" y="5832475"/>
            <a:ext cx="1200150" cy="492125"/>
          </a:xfrm>
          <a:prstGeom prst="rect">
            <a:avLst/>
          </a:prstGeom>
          <a:noFill/>
          <a:ln w="9525">
            <a:noFill/>
            <a:miter lim="800000"/>
            <a:headEnd/>
            <a:tailEnd/>
          </a:ln>
        </p:spPr>
      </p:pic>
    </p:spTree>
    <p:extLst>
      <p:ext uri="{BB962C8B-B14F-4D97-AF65-F5344CB8AC3E}">
        <p14:creationId xmlns:p14="http://schemas.microsoft.com/office/powerpoint/2010/main" val="411468354"/>
      </p:ext>
    </p:extLst>
  </p:cSld>
  <p:clrMapOvr>
    <a:masterClrMapping/>
  </p:clrMapOvr>
  <p:transition advTm="109074"/>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599" y="152400"/>
            <a:ext cx="7114309" cy="1138890"/>
          </a:xfrm>
        </p:spPr>
        <p:txBody>
          <a:bodyPr>
            <a:normAutofit/>
          </a:bodyPr>
          <a:lstStyle/>
          <a:p>
            <a:pPr eaLnBrk="1" hangingPunct="1"/>
            <a:r>
              <a:rPr lang="en-US" altLang="en-US" sz="3600" b="1" dirty="0">
                <a:solidFill>
                  <a:srgbClr val="0070C0"/>
                </a:solidFill>
                <a:latin typeface="Arial" panose="020B0604020202020204" pitchFamily="34" charset="0"/>
                <a:cs typeface="Arial" panose="020B0604020202020204" pitchFamily="34" charset="0"/>
              </a:rPr>
              <a:t>Regulatory Jurisdictions</a:t>
            </a:r>
          </a:p>
        </p:txBody>
      </p:sp>
      <p:graphicFrame>
        <p:nvGraphicFramePr>
          <p:cNvPr id="8195" name="Object 4"/>
          <p:cNvGraphicFramePr>
            <a:graphicFrameLocks noGrp="1" noChangeAspect="1"/>
          </p:cNvGraphicFramePr>
          <p:nvPr>
            <p:ph idx="1"/>
            <p:extLst>
              <p:ext uri="{D42A27DB-BD31-4B8C-83A1-F6EECF244321}">
                <p14:modId xmlns:p14="http://schemas.microsoft.com/office/powerpoint/2010/main" val="2632744211"/>
              </p:ext>
            </p:extLst>
          </p:nvPr>
        </p:nvGraphicFramePr>
        <p:xfrm>
          <a:off x="990600" y="1666875"/>
          <a:ext cx="7324725" cy="3932238"/>
        </p:xfrm>
        <a:graphic>
          <a:graphicData uri="http://schemas.openxmlformats.org/presentationml/2006/ole">
            <mc:AlternateContent xmlns:mc="http://schemas.openxmlformats.org/markup-compatibility/2006">
              <mc:Choice xmlns:v="urn:schemas-microsoft-com:vml" Requires="v">
                <p:oleObj name="Bitmap Image" r:id="rId3" imgW="19964520" imgH="10744200" progId="Paint.Picture">
                  <p:embed/>
                </p:oleObj>
              </mc:Choice>
              <mc:Fallback>
                <p:oleObj name="Bitmap Image" r:id="rId3" imgW="19964520" imgH="10744200" progId="Paint.Picture">
                  <p:embed/>
                  <p:pic>
                    <p:nvPicPr>
                      <p:cNvPr id="8195" name="Object 4"/>
                      <p:cNvPicPr>
                        <a:picLocks noChangeAspect="1" noChangeArrowheads="1"/>
                      </p:cNvPicPr>
                      <p:nvPr/>
                    </p:nvPicPr>
                    <p:blipFill>
                      <a:blip r:embed="rId4"/>
                      <a:srcRect/>
                      <a:stretch>
                        <a:fillRect/>
                      </a:stretch>
                    </p:blipFill>
                    <p:spPr bwMode="auto">
                      <a:xfrm>
                        <a:off x="990600" y="1666875"/>
                        <a:ext cx="7324725" cy="3932238"/>
                      </a:xfrm>
                      <a:prstGeom prst="rect">
                        <a:avLst/>
                      </a:prstGeom>
                      <a:noFill/>
                      <a:ln>
                        <a:noFill/>
                      </a:ln>
                      <a:effectLst/>
                    </p:spPr>
                  </p:pic>
                </p:oleObj>
              </mc:Fallback>
            </mc:AlternateContent>
          </a:graphicData>
        </a:graphic>
      </p:graphicFrame>
      <p:sp>
        <p:nvSpPr>
          <p:cNvPr id="2" name="TextBox 1"/>
          <p:cNvSpPr txBox="1"/>
          <p:nvPr/>
        </p:nvSpPr>
        <p:spPr>
          <a:xfrm>
            <a:off x="745175" y="5361648"/>
            <a:ext cx="381000" cy="304799"/>
          </a:xfrm>
          <a:prstGeom prst="rect">
            <a:avLst/>
          </a:prstGeom>
          <a:solidFill>
            <a:schemeClr val="bg1"/>
          </a:solidFill>
        </p:spPr>
        <p:txBody>
          <a:bodyPr wrap="square" rtlCol="0">
            <a:spAutoFit/>
          </a:bodyPr>
          <a:lstStyle/>
          <a:p>
            <a:endParaRPr lang="en-US" dirty="0"/>
          </a:p>
        </p:txBody>
      </p:sp>
      <p:cxnSp>
        <p:nvCxnSpPr>
          <p:cNvPr id="4" name="Straight Arrow Connector 3"/>
          <p:cNvCxnSpPr/>
          <p:nvPr/>
        </p:nvCxnSpPr>
        <p:spPr>
          <a:xfrm>
            <a:off x="5867400" y="4267200"/>
            <a:ext cx="304800" cy="0"/>
          </a:xfrm>
          <a:prstGeom prst="straightConnector1">
            <a:avLst/>
          </a:prstGeom>
          <a:ln w="28575">
            <a:solidFill>
              <a:srgbClr val="FF33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10045" y="2209800"/>
            <a:ext cx="5424055" cy="0"/>
          </a:xfrm>
          <a:prstGeom prst="straightConnector1">
            <a:avLst/>
          </a:prstGeom>
          <a:ln w="28575">
            <a:solidFill>
              <a:srgbClr val="FF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019800" y="4461792"/>
            <a:ext cx="228600" cy="228600"/>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181600" y="4673312"/>
            <a:ext cx="546871"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MLW</a:t>
            </a:r>
          </a:p>
        </p:txBody>
      </p:sp>
      <p:sp>
        <p:nvSpPr>
          <p:cNvPr id="21" name="TextBox 20"/>
          <p:cNvSpPr txBox="1"/>
          <p:nvPr/>
        </p:nvSpPr>
        <p:spPr>
          <a:xfrm>
            <a:off x="6134100" y="4144089"/>
            <a:ext cx="1919115"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Wetlands Board Jurisdiction</a:t>
            </a:r>
          </a:p>
        </p:txBody>
      </p:sp>
      <p:sp>
        <p:nvSpPr>
          <p:cNvPr id="22" name="TextBox 21"/>
          <p:cNvSpPr txBox="1"/>
          <p:nvPr/>
        </p:nvSpPr>
        <p:spPr>
          <a:xfrm>
            <a:off x="2350304" y="1891136"/>
            <a:ext cx="214353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Bay Board Jurisdiction</a:t>
            </a:r>
          </a:p>
        </p:txBody>
      </p:sp>
      <p:cxnSp>
        <p:nvCxnSpPr>
          <p:cNvPr id="24" name="Straight Arrow Connector 23"/>
          <p:cNvCxnSpPr/>
          <p:nvPr/>
        </p:nvCxnSpPr>
        <p:spPr>
          <a:xfrm>
            <a:off x="6134100" y="3657600"/>
            <a:ext cx="1919115" cy="0"/>
          </a:xfrm>
          <a:prstGeom prst="straightConnector1">
            <a:avLst/>
          </a:prstGeom>
          <a:ln>
            <a:solidFill>
              <a:srgbClr val="FF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11900" y="3652776"/>
            <a:ext cx="1237839"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VMRC Jurisdiction</a:t>
            </a:r>
          </a:p>
        </p:txBody>
      </p:sp>
      <p:cxnSp>
        <p:nvCxnSpPr>
          <p:cNvPr id="27" name="Straight Arrow Connector 26"/>
          <p:cNvCxnSpPr/>
          <p:nvPr/>
        </p:nvCxnSpPr>
        <p:spPr>
          <a:xfrm>
            <a:off x="3460172" y="2728201"/>
            <a:ext cx="2673928" cy="0"/>
          </a:xfrm>
          <a:prstGeom prst="straightConnector1">
            <a:avLst/>
          </a:prstGeom>
          <a:ln>
            <a:solidFill>
              <a:srgbClr val="FF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64027" y="2728201"/>
            <a:ext cx="1866217"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RPA Features</a:t>
            </a:r>
          </a:p>
          <a:p>
            <a:pPr algn="ctr"/>
            <a:r>
              <a:rPr lang="en-US" sz="1000" dirty="0">
                <a:latin typeface="Arial" panose="020B0604020202020204" pitchFamily="34" charset="0"/>
                <a:cs typeface="Arial" panose="020B0604020202020204" pitchFamily="34" charset="0"/>
              </a:rPr>
              <a:t>(Tidal and Nontidal Wetlands)</a:t>
            </a:r>
          </a:p>
        </p:txBody>
      </p:sp>
      <p:cxnSp>
        <p:nvCxnSpPr>
          <p:cNvPr id="30" name="Straight Arrow Connector 29"/>
          <p:cNvCxnSpPr/>
          <p:nvPr/>
        </p:nvCxnSpPr>
        <p:spPr>
          <a:xfrm flipV="1">
            <a:off x="5562600" y="4635403"/>
            <a:ext cx="457200" cy="1610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98" name="Straight Arrow Connector 8197"/>
          <p:cNvCxnSpPr/>
          <p:nvPr/>
        </p:nvCxnSpPr>
        <p:spPr>
          <a:xfrm>
            <a:off x="3460172" y="3128311"/>
            <a:ext cx="4593043" cy="0"/>
          </a:xfrm>
          <a:prstGeom prst="straightConnector1">
            <a:avLst/>
          </a:prstGeom>
          <a:ln>
            <a:solidFill>
              <a:srgbClr val="FF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11900" y="3128311"/>
            <a:ext cx="1221809"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ACOE Jurisdiction</a:t>
            </a:r>
          </a:p>
        </p:txBody>
      </p:sp>
      <p:sp>
        <p:nvSpPr>
          <p:cNvPr id="3" name="TextBox 2"/>
          <p:cNvSpPr txBox="1"/>
          <p:nvPr/>
        </p:nvSpPr>
        <p:spPr>
          <a:xfrm>
            <a:off x="669966" y="5321951"/>
            <a:ext cx="7645400" cy="1200329"/>
          </a:xfrm>
          <a:prstGeom prst="rect">
            <a:avLst/>
          </a:prstGeom>
          <a:solidFill>
            <a:schemeClr val="bg1"/>
          </a:solidFill>
        </p:spPr>
        <p:txBody>
          <a:bodyPr wrap="square" rtlCol="0">
            <a:spAutoFit/>
          </a:bodyPr>
          <a:lstStyle/>
          <a:p>
            <a:pPr marL="228600" indent="-228600"/>
            <a:endParaRPr lang="en-US" sz="1600" dirty="0">
              <a:solidFill>
                <a:schemeClr val="bg1">
                  <a:lumMod val="50000"/>
                </a:schemeClr>
              </a:solidFill>
            </a:endParaRPr>
          </a:p>
          <a:p>
            <a:r>
              <a:rPr lang="en-US" sz="1400" b="1" dirty="0">
                <a:solidFill>
                  <a:schemeClr val="accent1">
                    <a:lumMod val="75000"/>
                  </a:schemeClr>
                </a:solidFill>
                <a:latin typeface="Arial" panose="020B0604020202020204" pitchFamily="34" charset="0"/>
                <a:cs typeface="Arial" panose="020B0604020202020204" pitchFamily="34" charset="0"/>
              </a:rPr>
              <a:t>Approval of a VWP or wetlands permit does not negate a locality’s obligation to implement and enforce Bay Act requirements for encroachments or modifications to the RPA made necessary by the proposed project.</a:t>
            </a:r>
          </a:p>
          <a:p>
            <a:pPr marL="285750" indent="-285750">
              <a:buFont typeface="Arial" panose="020B0604020202020204" pitchFamily="34" charset="0"/>
              <a:buChar char="•"/>
            </a:pPr>
            <a:endParaRPr lang="en-US" sz="1400" b="1" dirty="0">
              <a:solidFill>
                <a:schemeClr val="bg1">
                  <a:lumMod val="50000"/>
                </a:schemeClr>
              </a:solidFill>
              <a:latin typeface="+mj-lt"/>
            </a:endParaRPr>
          </a:p>
        </p:txBody>
      </p:sp>
    </p:spTree>
    <p:extLst>
      <p:ext uri="{BB962C8B-B14F-4D97-AF65-F5344CB8AC3E}">
        <p14:creationId xmlns:p14="http://schemas.microsoft.com/office/powerpoint/2010/main" val="1861986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29A3-A757-054D-80CA-B5243A6AD7D5}"/>
              </a:ext>
            </a:extLst>
          </p:cNvPr>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2020 Regulatory Amendment</a:t>
            </a:r>
          </a:p>
        </p:txBody>
      </p:sp>
      <p:sp>
        <p:nvSpPr>
          <p:cNvPr id="3" name="Content Placeholder 2">
            <a:extLst>
              <a:ext uri="{FF2B5EF4-FFF2-40B4-BE49-F238E27FC236}">
                <a16:creationId xmlns:a16="http://schemas.microsoft.com/office/drawing/2014/main" id="{5FE66C38-BB60-824D-6F37-6BB45472CEE1}"/>
              </a:ext>
            </a:extLst>
          </p:cNvPr>
          <p:cNvSpPr>
            <a:spLocks noGrp="1"/>
          </p:cNvSpPr>
          <p:nvPr>
            <p:ph idx="1"/>
          </p:nvPr>
        </p:nvSpPr>
        <p:spPr>
          <a:xfrm>
            <a:off x="628650" y="1524000"/>
            <a:ext cx="7886700" cy="4652963"/>
          </a:xfrm>
        </p:spPr>
        <p:txBody>
          <a:bodyPr>
            <a:normAutofit/>
          </a:bodyPr>
          <a:lstStyle/>
          <a:p>
            <a:pPr marL="0" indent="0">
              <a:lnSpc>
                <a:spcPct val="100000"/>
              </a:lnSpc>
              <a:spcBef>
                <a:spcPts val="600"/>
              </a:spcBef>
              <a:spcAft>
                <a:spcPts val="1200"/>
              </a:spcAft>
              <a:buClr>
                <a:schemeClr val="accent2"/>
              </a:buClr>
              <a:buSzPct val="90000"/>
              <a:buNone/>
            </a:pPr>
            <a:r>
              <a:rPr lang="en-US" sz="2800" b="1" dirty="0">
                <a:solidFill>
                  <a:srgbClr val="00B050"/>
                </a:solidFill>
                <a:latin typeface="+mj-lt"/>
              </a:rPr>
              <a:t>Coastal Resiliency </a:t>
            </a:r>
          </a:p>
          <a:p>
            <a:pPr marL="201613" indent="-201613">
              <a:spcBef>
                <a:spcPts val="600"/>
              </a:spcBef>
              <a:spcAft>
                <a:spcPts val="600"/>
              </a:spcAft>
              <a:buClr>
                <a:schemeClr val="tx1">
                  <a:lumMod val="85000"/>
                  <a:lumOff val="15000"/>
                </a:schemeClr>
              </a:buClr>
              <a:buSzPct val="90000"/>
              <a:buFont typeface="Wingdings" panose="05000000000000000000" pitchFamily="2" charset="2"/>
              <a:buChar char="§"/>
            </a:pPr>
            <a:r>
              <a:rPr lang="en-US" sz="1400" b="0" dirty="0">
                <a:solidFill>
                  <a:schemeClr val="tx1">
                    <a:lumMod val="85000"/>
                    <a:lumOff val="15000"/>
                  </a:schemeClr>
                </a:solidFill>
                <a:latin typeface="Arial" panose="020B0604020202020204" pitchFamily="34" charset="0"/>
                <a:cs typeface="Arial" panose="020B0604020202020204" pitchFamily="34" charset="0"/>
              </a:rPr>
              <a:t>Virginia Code § 62.1-44.15:72 required the State Water Control Board (Board) to develop criteria enabling local governments to encourage and promote “coastal resilience and adaptation to sea-level rise and climate change” through their Bay Act programs by requiring a </a:t>
            </a:r>
            <a:r>
              <a:rPr lang="en-US" sz="1400" b="0" u="sng" dirty="0">
                <a:solidFill>
                  <a:schemeClr val="tx1">
                    <a:lumMod val="85000"/>
                    <a:lumOff val="15000"/>
                  </a:schemeClr>
                </a:solidFill>
                <a:latin typeface="Arial" panose="020B0604020202020204" pitchFamily="34" charset="0"/>
                <a:cs typeface="Arial" panose="020B0604020202020204" pitchFamily="34" charset="0"/>
              </a:rPr>
              <a:t>resiliency assessment</a:t>
            </a:r>
            <a:r>
              <a:rPr lang="en-US" sz="1400" b="0" dirty="0">
                <a:solidFill>
                  <a:schemeClr val="tx1">
                    <a:lumMod val="85000"/>
                    <a:lumOff val="15000"/>
                  </a:schemeClr>
                </a:solidFill>
                <a:latin typeface="Arial" panose="020B0604020202020204" pitchFamily="34" charset="0"/>
                <a:cs typeface="Arial" panose="020B0604020202020204" pitchFamily="34" charset="0"/>
              </a:rPr>
              <a:t> be conducted to understand the impacts of climate change and sea level rise on any proposed land development within RPAs, based on a potential impact range of Localities</a:t>
            </a:r>
            <a:r>
              <a:rPr lang="en-US" sz="1400" b="0" i="1" dirty="0">
                <a:solidFill>
                  <a:schemeClr val="tx1">
                    <a:lumMod val="85000"/>
                    <a:lumOff val="15000"/>
                  </a:schemeClr>
                </a:solidFill>
                <a:latin typeface="Arial" panose="020B0604020202020204" pitchFamily="34" charset="0"/>
                <a:cs typeface="Arial" panose="020B0604020202020204" pitchFamily="34" charset="0"/>
              </a:rPr>
              <a:t> “shall assess the impacts of climate change and sea level rise on proposed land development in the RPA…”</a:t>
            </a:r>
          </a:p>
          <a:p>
            <a:pPr marL="542925" indent="-201613">
              <a:spcBef>
                <a:spcPts val="600"/>
              </a:spcBef>
              <a:spcAft>
                <a:spcPts val="600"/>
              </a:spcAft>
              <a:buClr>
                <a:schemeClr val="tx1">
                  <a:lumMod val="85000"/>
                  <a:lumOff val="15000"/>
                </a:schemeClr>
              </a:buClr>
              <a:buSzPct val="90000"/>
              <a:buFont typeface="Wingdings" panose="05000000000000000000" pitchFamily="2" charset="2"/>
              <a:buChar char="§"/>
            </a:pPr>
            <a:r>
              <a:rPr lang="en-US" sz="1400" b="0" dirty="0">
                <a:solidFill>
                  <a:schemeClr val="tx1">
                    <a:lumMod val="85000"/>
                    <a:lumOff val="15000"/>
                  </a:schemeClr>
                </a:solidFill>
                <a:latin typeface="Arial" panose="020B0604020202020204" pitchFamily="34" charset="0"/>
                <a:cs typeface="Arial" panose="020B0604020202020204" pitchFamily="34" charset="0"/>
              </a:rPr>
              <a:t>Incorporated into the plan of development or project review process</a:t>
            </a:r>
          </a:p>
          <a:p>
            <a:pPr marL="542925" indent="-201613">
              <a:spcBef>
                <a:spcPts val="600"/>
              </a:spcBef>
              <a:spcAft>
                <a:spcPts val="600"/>
              </a:spcAft>
              <a:buClr>
                <a:schemeClr val="tx1">
                  <a:lumMod val="85000"/>
                  <a:lumOff val="15000"/>
                </a:schemeClr>
              </a:buClr>
              <a:buSzPct val="90000"/>
              <a:buFont typeface="Wingdings" panose="05000000000000000000" pitchFamily="2" charset="2"/>
              <a:buChar char="§"/>
            </a:pPr>
            <a:r>
              <a:rPr lang="en-US" sz="1400" b="0" dirty="0">
                <a:solidFill>
                  <a:schemeClr val="tx1">
                    <a:lumMod val="85000"/>
                    <a:lumOff val="15000"/>
                  </a:schemeClr>
                </a:solidFill>
                <a:latin typeface="Arial" panose="020B0604020202020204" pitchFamily="34" charset="0"/>
                <a:cs typeface="Arial" panose="020B0604020202020204" pitchFamily="34" charset="0"/>
              </a:rPr>
              <a:t>Based upon RPA as delineated at time of proposed development </a:t>
            </a:r>
          </a:p>
          <a:p>
            <a:pPr marL="542925" indent="-201613">
              <a:spcBef>
                <a:spcPts val="600"/>
              </a:spcBef>
              <a:spcAft>
                <a:spcPts val="600"/>
              </a:spcAft>
              <a:buClr>
                <a:schemeClr val="tx1">
                  <a:lumMod val="85000"/>
                  <a:lumOff val="15000"/>
                </a:schemeClr>
              </a:buClr>
              <a:buSzPct val="90000"/>
              <a:buFont typeface="Wingdings" panose="05000000000000000000" pitchFamily="2" charset="2"/>
              <a:buChar char="§"/>
            </a:pPr>
            <a:r>
              <a:rPr lang="en-US" sz="1400" b="0" dirty="0">
                <a:solidFill>
                  <a:schemeClr val="tx1">
                    <a:lumMod val="85000"/>
                    <a:lumOff val="15000"/>
                  </a:schemeClr>
                </a:solidFill>
                <a:latin typeface="Arial" panose="020B0604020202020204" pitchFamily="34" charset="0"/>
                <a:cs typeface="Arial" panose="020B0604020202020204" pitchFamily="34" charset="0"/>
              </a:rPr>
              <a:t>Based upon a period of 30 years, or lifespan of the project</a:t>
            </a:r>
          </a:p>
          <a:p>
            <a:pPr marL="542925" indent="-201613">
              <a:spcBef>
                <a:spcPts val="600"/>
              </a:spcBef>
              <a:spcAft>
                <a:spcPts val="600"/>
              </a:spcAft>
              <a:buClr>
                <a:schemeClr val="tx1">
                  <a:lumMod val="85000"/>
                  <a:lumOff val="15000"/>
                </a:schemeClr>
              </a:buClr>
              <a:buSzPct val="90000"/>
              <a:buFont typeface="Wingdings" panose="05000000000000000000" pitchFamily="2" charset="2"/>
              <a:buChar char="§"/>
            </a:pPr>
            <a:r>
              <a:rPr lang="en-US" sz="1400" b="0" dirty="0">
                <a:solidFill>
                  <a:schemeClr val="tx1">
                    <a:lumMod val="85000"/>
                    <a:lumOff val="15000"/>
                  </a:schemeClr>
                </a:solidFill>
                <a:latin typeface="Arial" panose="020B0604020202020204" pitchFamily="34" charset="0"/>
                <a:cs typeface="Arial" panose="020B0604020202020204" pitchFamily="34" charset="0"/>
              </a:rPr>
              <a:t>Use a model or forecast developed by or on behalf of Commonwealth</a:t>
            </a:r>
          </a:p>
          <a:p>
            <a:pPr marL="542925" indent="-201613">
              <a:spcBef>
                <a:spcPts val="600"/>
              </a:spcBef>
              <a:spcAft>
                <a:spcPts val="600"/>
              </a:spcAft>
              <a:buClr>
                <a:schemeClr val="tx1">
                  <a:lumMod val="85000"/>
                  <a:lumOff val="15000"/>
                </a:schemeClr>
              </a:buClr>
              <a:buSzPct val="90000"/>
              <a:buFont typeface="Wingdings" panose="05000000000000000000" pitchFamily="2" charset="2"/>
              <a:buChar char="§"/>
            </a:pPr>
            <a:r>
              <a:rPr lang="en-US" sz="1400" b="0" dirty="0">
                <a:solidFill>
                  <a:schemeClr val="tx1">
                    <a:lumMod val="85000"/>
                    <a:lumOff val="15000"/>
                  </a:schemeClr>
                </a:solidFill>
                <a:latin typeface="Arial" panose="020B0604020202020204" pitchFamily="34" charset="0"/>
                <a:cs typeface="Arial" panose="020B0604020202020204" pitchFamily="34" charset="0"/>
              </a:rPr>
              <a:t>Assess potential impacts on buffer function in light of proposed project</a:t>
            </a:r>
          </a:p>
          <a:p>
            <a:pPr marL="542925" indent="-201613">
              <a:spcBef>
                <a:spcPts val="600"/>
              </a:spcBef>
              <a:spcAft>
                <a:spcPts val="600"/>
              </a:spcAft>
              <a:buClr>
                <a:schemeClr val="tx1">
                  <a:lumMod val="85000"/>
                  <a:lumOff val="15000"/>
                </a:schemeClr>
              </a:buClr>
              <a:buSzPct val="90000"/>
              <a:buFont typeface="Wingdings" panose="05000000000000000000" pitchFamily="2" charset="2"/>
              <a:buChar char="§"/>
            </a:pPr>
            <a:r>
              <a:rPr lang="en-US" sz="1400" b="0" dirty="0">
                <a:solidFill>
                  <a:schemeClr val="tx1">
                    <a:lumMod val="85000"/>
                    <a:lumOff val="15000"/>
                  </a:schemeClr>
                </a:solidFill>
                <a:latin typeface="Arial" panose="020B0604020202020204" pitchFamily="34" charset="0"/>
                <a:cs typeface="Arial" panose="020B0604020202020204" pitchFamily="34" charset="0"/>
              </a:rPr>
              <a:t>Identify conditions, alterations or adaptation measures to address potential impacts</a:t>
            </a:r>
          </a:p>
          <a:p>
            <a:pPr>
              <a:spcBef>
                <a:spcPts val="600"/>
              </a:spcBef>
              <a:spcAft>
                <a:spcPts val="600"/>
              </a:spcAft>
              <a:buClr>
                <a:schemeClr val="tx1">
                  <a:lumMod val="85000"/>
                  <a:lumOff val="15000"/>
                </a:schemeClr>
              </a:buClr>
              <a:buSzPct val="90000"/>
              <a:buFont typeface="Wingdings" panose="05000000000000000000" pitchFamily="2" charset="2"/>
              <a:buChar char="§"/>
            </a:pPr>
            <a:r>
              <a:rPr lang="en-US" sz="1400" b="0" dirty="0">
                <a:solidFill>
                  <a:schemeClr val="tx1">
                    <a:lumMod val="85000"/>
                    <a:lumOff val="15000"/>
                  </a:schemeClr>
                </a:solidFill>
                <a:latin typeface="Arial" panose="020B0604020202020204" pitchFamily="34" charset="0"/>
                <a:cs typeface="Arial" panose="020B0604020202020204" pitchFamily="34" charset="0"/>
              </a:rPr>
              <a:t>Effective: 9/29/2021, requires local ordinance adoption by 9/29/24</a:t>
            </a:r>
          </a:p>
          <a:p>
            <a:endParaRPr lang="en-US" dirty="0"/>
          </a:p>
        </p:txBody>
      </p:sp>
      <p:sp>
        <p:nvSpPr>
          <p:cNvPr id="4" name="Slide Number Placeholder 3">
            <a:extLst>
              <a:ext uri="{FF2B5EF4-FFF2-40B4-BE49-F238E27FC236}">
                <a16:creationId xmlns:a16="http://schemas.microsoft.com/office/drawing/2014/main" id="{23C18534-4991-DFE2-B0D8-969D52D91B6C}"/>
              </a:ext>
            </a:extLst>
          </p:cNvPr>
          <p:cNvSpPr>
            <a:spLocks noGrp="1"/>
          </p:cNvSpPr>
          <p:nvPr>
            <p:ph type="sldNum" sz="quarter" idx="12"/>
          </p:nvPr>
        </p:nvSpPr>
        <p:spPr/>
        <p:txBody>
          <a:bodyPr/>
          <a:lstStyle/>
          <a:p>
            <a:pPr>
              <a:defRPr/>
            </a:pPr>
            <a:fld id="{7FC1F0AB-6A11-4F9F-B63D-B33E9C0C5588}" type="slidenum">
              <a:rPr lang="en-US" smtClean="0"/>
              <a:pPr>
                <a:defRPr/>
              </a:pPr>
              <a:t>29</a:t>
            </a:fld>
            <a:endParaRPr lang="en-US" dirty="0"/>
          </a:p>
        </p:txBody>
      </p:sp>
      <p:pic>
        <p:nvPicPr>
          <p:cNvPr id="5" name="Picture 6" descr="C:\Users\daniel.moore@deq.virginia.gov\AppData\Local\Microsoft\Windows\Temporary Internet Files\Content.Outlook\B65QJSST\deqlogo-2color (2).png">
            <a:extLst>
              <a:ext uri="{FF2B5EF4-FFF2-40B4-BE49-F238E27FC236}">
                <a16:creationId xmlns:a16="http://schemas.microsoft.com/office/drawing/2014/main" id="{615E7502-7E6D-82DD-42AF-35F1E3A557B8}"/>
              </a:ext>
            </a:extLst>
          </p:cNvPr>
          <p:cNvPicPr>
            <a:picLocks noChangeAspect="1" noChangeArrowheads="1"/>
          </p:cNvPicPr>
          <p:nvPr/>
        </p:nvPicPr>
        <p:blipFill>
          <a:blip r:embed="rId2" cstate="print"/>
          <a:srcRect/>
          <a:stretch>
            <a:fillRect/>
          </a:stretch>
        </p:blipFill>
        <p:spPr bwMode="auto">
          <a:xfrm>
            <a:off x="6629400" y="6226241"/>
            <a:ext cx="1200150" cy="492125"/>
          </a:xfrm>
          <a:prstGeom prst="rect">
            <a:avLst/>
          </a:prstGeom>
          <a:noFill/>
          <a:ln w="9525">
            <a:noFill/>
            <a:miter lim="800000"/>
            <a:headEnd/>
            <a:tailEnd/>
          </a:ln>
        </p:spPr>
      </p:pic>
    </p:spTree>
    <p:extLst>
      <p:ext uri="{BB962C8B-B14F-4D97-AF65-F5344CB8AC3E}">
        <p14:creationId xmlns:p14="http://schemas.microsoft.com/office/powerpoint/2010/main" val="343781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8077200" cy="1143000"/>
          </a:xfrm>
        </p:spPr>
        <p:txBody>
          <a:bodyPr>
            <a:normAutofit/>
          </a:bodyPr>
          <a:lstStyle/>
          <a:p>
            <a:r>
              <a:rPr lang="en-US" sz="4000" b="1" dirty="0">
                <a:solidFill>
                  <a:srgbClr val="0070C0"/>
                </a:solidFill>
                <a:latin typeface="Arial" panose="020B0604020202020204" pitchFamily="34" charset="0"/>
                <a:cs typeface="Arial" panose="020B0604020202020204" pitchFamily="34" charset="0"/>
              </a:rPr>
              <a:t>How the Bay Act started</a:t>
            </a:r>
          </a:p>
        </p:txBody>
      </p:sp>
      <p:sp>
        <p:nvSpPr>
          <p:cNvPr id="3" name="Content Placeholder 2"/>
          <p:cNvSpPr>
            <a:spLocks noGrp="1"/>
          </p:cNvSpPr>
          <p:nvPr>
            <p:ph idx="1"/>
          </p:nvPr>
        </p:nvSpPr>
        <p:spPr>
          <a:xfrm>
            <a:off x="762000" y="1935163"/>
            <a:ext cx="7239000" cy="4389437"/>
          </a:xfrm>
        </p:spPr>
        <p:txBody>
          <a:bodyPr/>
          <a:lstStyle/>
          <a:p>
            <a:r>
              <a:rPr lang="en-US" sz="1800" dirty="0">
                <a:latin typeface="Arial" panose="020B0604020202020204" pitchFamily="34" charset="0"/>
                <a:cs typeface="Arial" panose="020B0604020202020204" pitchFamily="34" charset="0"/>
              </a:rPr>
              <a:t>Result of Virginia’s Commitment to the Original Chesapeake Bay Agreement</a:t>
            </a:r>
          </a:p>
          <a:p>
            <a:r>
              <a:rPr lang="en-US" sz="1800" dirty="0">
                <a:latin typeface="Arial" panose="020B0604020202020204" pitchFamily="34" charset="0"/>
                <a:cs typeface="Arial" panose="020B0604020202020204" pitchFamily="34" charset="0"/>
              </a:rPr>
              <a:t>1986-87: Chesapeake Bay Land Use Roundtable formed</a:t>
            </a:r>
          </a:p>
          <a:p>
            <a:pPr lvl="1"/>
            <a:r>
              <a:rPr lang="en-US" sz="1800" dirty="0">
                <a:latin typeface="Arial" panose="020B0604020202020204" pitchFamily="34" charset="0"/>
                <a:cs typeface="Arial" panose="020B0604020202020204" pitchFamily="34" charset="0"/>
              </a:rPr>
              <a:t>Composed of legislators, farmers, developers, local government officials, the conservation community and citizens</a:t>
            </a:r>
          </a:p>
          <a:p>
            <a:pPr lvl="1"/>
            <a:r>
              <a:rPr lang="en-US" sz="1800" dirty="0">
                <a:latin typeface="Arial" panose="020B0604020202020204" pitchFamily="34" charset="0"/>
                <a:cs typeface="Arial" panose="020B0604020202020204" pitchFamily="34" charset="0"/>
              </a:rPr>
              <a:t>Charge: to evaluate and recommend actions needed to reduce the impact of nonpoint source pollution on the water quality of the Bay and its tributaries</a:t>
            </a:r>
          </a:p>
          <a:p>
            <a:pPr lvl="1"/>
            <a:r>
              <a:rPr lang="en-US" sz="1800" dirty="0">
                <a:latin typeface="Arial" panose="020B0604020202020204" pitchFamily="34" charset="0"/>
                <a:cs typeface="Arial" panose="020B0604020202020204" pitchFamily="34" charset="0"/>
              </a:rPr>
              <a:t>Findings: need to address non-point source loadings from land use</a:t>
            </a:r>
          </a:p>
          <a:p>
            <a:pPr lvl="1"/>
            <a:r>
              <a:rPr lang="en-US" sz="1800" dirty="0">
                <a:latin typeface="Arial" panose="020B0604020202020204" pitchFamily="34" charset="0"/>
                <a:cs typeface="Arial" panose="020B0604020202020204" pitchFamily="34" charset="0"/>
              </a:rPr>
              <a:t>Consensus Recommendation:  new legislation to address land use and non-point source pollution and an independent agency (Chesapeake Bay Local Assistance Department) to implement that legislation</a:t>
            </a:r>
          </a:p>
          <a:p>
            <a:endParaRPr lang="en-US" dirty="0"/>
          </a:p>
        </p:txBody>
      </p:sp>
      <p:sp>
        <p:nvSpPr>
          <p:cNvPr id="4" name="Slide Number Placeholder 3"/>
          <p:cNvSpPr>
            <a:spLocks noGrp="1"/>
          </p:cNvSpPr>
          <p:nvPr>
            <p:ph type="sldNum" sz="quarter" idx="12"/>
          </p:nvPr>
        </p:nvSpPr>
        <p:spPr/>
        <p:txBody>
          <a:bodyPr/>
          <a:lstStyle/>
          <a:p>
            <a:fld id="{C02ED419-0108-431E-A898-956620D31C33}" type="slidenum">
              <a:rPr lang="en-US"/>
              <a:pPr/>
              <a:t>3</a:t>
            </a:fld>
            <a:endParaRPr lang="en-US" dirty="0"/>
          </a:p>
        </p:txBody>
      </p:sp>
      <p:pic>
        <p:nvPicPr>
          <p:cNvPr id="24580"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7239000" y="5943600"/>
            <a:ext cx="1200150" cy="4921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9645-3427-35CA-380F-38B8B7AC3D1D}"/>
              </a:ext>
            </a:extLst>
          </p:cNvPr>
          <p:cNvSpPr>
            <a:spLocks noGrp="1"/>
          </p:cNvSpPr>
          <p:nvPr>
            <p:ph type="title"/>
          </p:nvPr>
        </p:nvSpPr>
        <p:spPr/>
        <p:txBody>
          <a:bodyPr/>
          <a:lstStyle/>
          <a:p>
            <a:r>
              <a:rPr lang="en-US" b="1" dirty="0">
                <a:solidFill>
                  <a:srgbClr val="0070C0"/>
                </a:solidFill>
                <a:latin typeface="Arial" panose="020B0604020202020204" pitchFamily="34" charset="0"/>
                <a:cs typeface="Arial" panose="020B0604020202020204" pitchFamily="34" charset="0"/>
              </a:rPr>
              <a:t>2020 Statutory Amendment</a:t>
            </a:r>
          </a:p>
        </p:txBody>
      </p:sp>
      <p:sp>
        <p:nvSpPr>
          <p:cNvPr id="3" name="Content Placeholder 2">
            <a:extLst>
              <a:ext uri="{FF2B5EF4-FFF2-40B4-BE49-F238E27FC236}">
                <a16:creationId xmlns:a16="http://schemas.microsoft.com/office/drawing/2014/main" id="{AEAC2018-2DAF-62C7-8B03-79FB22AEA59D}"/>
              </a:ext>
            </a:extLst>
          </p:cNvPr>
          <p:cNvSpPr>
            <a:spLocks noGrp="1"/>
          </p:cNvSpPr>
          <p:nvPr>
            <p:ph idx="1"/>
          </p:nvPr>
        </p:nvSpPr>
        <p:spPr>
          <a:xfrm>
            <a:off x="628650" y="1551446"/>
            <a:ext cx="7886700" cy="4351338"/>
          </a:xfrm>
        </p:spPr>
        <p:txBody>
          <a:bodyPr>
            <a:normAutofit fontScale="92500" lnSpcReduction="10000"/>
          </a:bodyPr>
          <a:lstStyle/>
          <a:p>
            <a:pPr marL="0" indent="0">
              <a:lnSpc>
                <a:spcPct val="110000"/>
              </a:lnSpc>
              <a:spcBef>
                <a:spcPts val="0"/>
              </a:spcBef>
              <a:buClr>
                <a:schemeClr val="accent2"/>
              </a:buClr>
              <a:buSzPct val="90000"/>
              <a:buNone/>
            </a:pPr>
            <a:r>
              <a:rPr lang="en-US" sz="2800" b="1" dirty="0">
                <a:solidFill>
                  <a:srgbClr val="00B050"/>
                </a:solidFill>
                <a:latin typeface="Arial" panose="020B0604020202020204" pitchFamily="34" charset="0"/>
                <a:cs typeface="Arial" panose="020B0604020202020204" pitchFamily="34" charset="0"/>
              </a:rPr>
              <a:t>Mature Trees </a:t>
            </a:r>
          </a:p>
          <a:p>
            <a:pPr marL="0" indent="0">
              <a:lnSpc>
                <a:spcPct val="110000"/>
              </a:lnSpc>
              <a:spcBef>
                <a:spcPts val="0"/>
              </a:spcBef>
              <a:buClr>
                <a:schemeClr val="accent2"/>
              </a:buClr>
              <a:buSzPct val="90000"/>
              <a:buNone/>
            </a:pPr>
            <a:endParaRPr lang="en-US" sz="1600" dirty="0">
              <a:latin typeface="Arial" panose="020B0604020202020204" pitchFamily="34" charset="0"/>
              <a:cs typeface="Arial" panose="020B0604020202020204" pitchFamily="34" charset="0"/>
            </a:endParaRPr>
          </a:p>
          <a:p>
            <a:pPr marL="234950" indent="-234950">
              <a:spcBef>
                <a:spcPts val="600"/>
              </a:spcBef>
              <a:spcAft>
                <a:spcPts val="600"/>
              </a:spcAft>
              <a:buClr>
                <a:schemeClr val="tx1">
                  <a:lumMod val="85000"/>
                  <a:lumOff val="15000"/>
                </a:schemeClr>
              </a:buClr>
              <a:buSzPct val="100000"/>
              <a:buFont typeface="Wingdings" panose="05000000000000000000" pitchFamily="2" charset="2"/>
              <a:buChar char="§"/>
            </a:pPr>
            <a:r>
              <a:rPr lang="en-US" sz="1600" b="0" dirty="0">
                <a:solidFill>
                  <a:schemeClr val="tx1">
                    <a:lumMod val="85000"/>
                    <a:lumOff val="15000"/>
                  </a:schemeClr>
                </a:solidFill>
                <a:latin typeface="Arial" panose="020B0604020202020204" pitchFamily="34" charset="0"/>
                <a:cs typeface="Arial" panose="020B0604020202020204" pitchFamily="34" charset="0"/>
              </a:rPr>
              <a:t>Virginia Code § 62.1-44.15:72 required DEQ to develop criteria enabling local governments to encourage and promote the “</a:t>
            </a:r>
            <a:r>
              <a:rPr lang="en-US" sz="1600" b="0" u="sng" dirty="0">
                <a:solidFill>
                  <a:schemeClr val="tx1">
                    <a:lumMod val="85000"/>
                    <a:lumOff val="15000"/>
                  </a:schemeClr>
                </a:solidFill>
                <a:latin typeface="Arial" panose="020B0604020202020204" pitchFamily="34" charset="0"/>
                <a:cs typeface="Arial" panose="020B0604020202020204" pitchFamily="34" charset="0"/>
              </a:rPr>
              <a:t>preservation of mature trees or planting of trees as a water quality protection tool and as a means of providing other natural resource benefits</a:t>
            </a:r>
            <a:r>
              <a:rPr lang="en-US" sz="1600" b="0" dirty="0">
                <a:solidFill>
                  <a:schemeClr val="tx1">
                    <a:lumMod val="85000"/>
                    <a:lumOff val="15000"/>
                  </a:schemeClr>
                </a:solidFill>
                <a:latin typeface="Arial" panose="020B0604020202020204" pitchFamily="34" charset="0"/>
                <a:cs typeface="Arial" panose="020B0604020202020204" pitchFamily="34" charset="0"/>
              </a:rPr>
              <a:t>” through their Bay Act program:</a:t>
            </a:r>
          </a:p>
          <a:p>
            <a:pPr marL="568325" indent="-222250">
              <a:spcBef>
                <a:spcPts val="600"/>
              </a:spcBef>
              <a:spcAft>
                <a:spcPts val="600"/>
              </a:spcAft>
              <a:buClr>
                <a:schemeClr val="tx1">
                  <a:lumMod val="85000"/>
                  <a:lumOff val="15000"/>
                </a:schemeClr>
              </a:buClr>
              <a:buSzPct val="100000"/>
              <a:buFont typeface="Wingdings" panose="05000000000000000000" pitchFamily="2" charset="2"/>
              <a:buChar char="§"/>
            </a:pPr>
            <a:r>
              <a:rPr lang="en-US" sz="1600" b="0" dirty="0">
                <a:solidFill>
                  <a:schemeClr val="tx1">
                    <a:lumMod val="85000"/>
                    <a:lumOff val="15000"/>
                  </a:schemeClr>
                </a:solidFill>
                <a:latin typeface="Arial" panose="020B0604020202020204" pitchFamily="34" charset="0"/>
                <a:cs typeface="Arial" panose="020B0604020202020204" pitchFamily="34" charset="0"/>
              </a:rPr>
              <a:t>Providing definitions for mature trees, canopy and understory trees</a:t>
            </a:r>
          </a:p>
          <a:p>
            <a:pPr marL="568325" indent="-222250">
              <a:spcBef>
                <a:spcPts val="600"/>
              </a:spcBef>
              <a:spcAft>
                <a:spcPts val="600"/>
              </a:spcAft>
              <a:buClr>
                <a:schemeClr val="tx1">
                  <a:lumMod val="85000"/>
                  <a:lumOff val="15000"/>
                </a:schemeClr>
              </a:buClr>
              <a:buSzPct val="100000"/>
              <a:buFont typeface="Wingdings" panose="05000000000000000000" pitchFamily="2" charset="2"/>
              <a:buChar char="§"/>
            </a:pPr>
            <a:r>
              <a:rPr lang="en-US" sz="1600" b="0" dirty="0">
                <a:solidFill>
                  <a:schemeClr val="tx1">
                    <a:lumMod val="85000"/>
                    <a:lumOff val="15000"/>
                  </a:schemeClr>
                </a:solidFill>
                <a:latin typeface="Arial" panose="020B0604020202020204" pitchFamily="34" charset="0"/>
                <a:cs typeface="Arial" panose="020B0604020202020204" pitchFamily="34" charset="0"/>
              </a:rPr>
              <a:t>Requiring protection during development</a:t>
            </a:r>
          </a:p>
          <a:p>
            <a:pPr marL="568325" indent="-222250">
              <a:spcBef>
                <a:spcPts val="600"/>
              </a:spcBef>
              <a:spcAft>
                <a:spcPts val="600"/>
              </a:spcAft>
              <a:buClr>
                <a:schemeClr val="tx1">
                  <a:lumMod val="85000"/>
                  <a:lumOff val="15000"/>
                </a:schemeClr>
              </a:buClr>
              <a:buSzPct val="100000"/>
              <a:buFont typeface="Wingdings" panose="05000000000000000000" pitchFamily="2" charset="2"/>
              <a:buChar char="§"/>
            </a:pPr>
            <a:r>
              <a:rPr lang="en-US" sz="1600" b="0" dirty="0">
                <a:solidFill>
                  <a:schemeClr val="tx1">
                    <a:lumMod val="85000"/>
                    <a:lumOff val="15000"/>
                  </a:schemeClr>
                </a:solidFill>
                <a:latin typeface="Arial" panose="020B0604020202020204" pitchFamily="34" charset="0"/>
                <a:cs typeface="Arial" panose="020B0604020202020204" pitchFamily="34" charset="0"/>
              </a:rPr>
              <a:t>Encouraging preservation and trimming/limbing up</a:t>
            </a:r>
          </a:p>
          <a:p>
            <a:pPr marL="568325" indent="-222250">
              <a:spcBef>
                <a:spcPts val="600"/>
              </a:spcBef>
              <a:spcAft>
                <a:spcPts val="600"/>
              </a:spcAft>
              <a:buClr>
                <a:schemeClr val="tx1">
                  <a:lumMod val="85000"/>
                  <a:lumOff val="15000"/>
                </a:schemeClr>
              </a:buClr>
              <a:buSzPct val="100000"/>
              <a:buFont typeface="Wingdings" panose="05000000000000000000" pitchFamily="2" charset="2"/>
              <a:buChar char="§"/>
            </a:pPr>
            <a:r>
              <a:rPr lang="en-US" sz="1600" b="0" dirty="0">
                <a:solidFill>
                  <a:schemeClr val="tx1">
                    <a:lumMod val="85000"/>
                    <a:lumOff val="15000"/>
                  </a:schemeClr>
                </a:solidFill>
                <a:latin typeface="Arial" panose="020B0604020202020204" pitchFamily="34" charset="0"/>
                <a:cs typeface="Arial" panose="020B0604020202020204" pitchFamily="34" charset="0"/>
              </a:rPr>
              <a:t>Removal limited to fewest trees feasible and consistent with the best available technical advice</a:t>
            </a:r>
          </a:p>
          <a:p>
            <a:pPr marL="568325" indent="-222250">
              <a:spcBef>
                <a:spcPts val="600"/>
              </a:spcBef>
              <a:spcAft>
                <a:spcPts val="600"/>
              </a:spcAft>
              <a:buClr>
                <a:schemeClr val="tx1">
                  <a:lumMod val="85000"/>
                  <a:lumOff val="15000"/>
                </a:schemeClr>
              </a:buClr>
              <a:buSzPct val="100000"/>
              <a:buFont typeface="Wingdings" panose="05000000000000000000" pitchFamily="2" charset="2"/>
              <a:buChar char="§"/>
            </a:pPr>
            <a:r>
              <a:rPr lang="en-US" sz="1600" b="0" dirty="0">
                <a:solidFill>
                  <a:schemeClr val="tx1">
                    <a:lumMod val="85000"/>
                    <a:lumOff val="15000"/>
                  </a:schemeClr>
                </a:solidFill>
                <a:latin typeface="Arial" panose="020B0604020202020204" pitchFamily="34" charset="0"/>
                <a:cs typeface="Arial" panose="020B0604020202020204" pitchFamily="34" charset="0"/>
              </a:rPr>
              <a:t>Requiring replacement for removal with trees in a number and location appropriate to site conditions and maximizing the buffer function of protecting water quality.</a:t>
            </a:r>
          </a:p>
          <a:p>
            <a:pPr marL="568325" indent="-222250">
              <a:spcBef>
                <a:spcPts val="600"/>
              </a:spcBef>
              <a:spcAft>
                <a:spcPts val="600"/>
              </a:spcAft>
              <a:buClr>
                <a:schemeClr val="tx1">
                  <a:lumMod val="85000"/>
                  <a:lumOff val="15000"/>
                </a:schemeClr>
              </a:buClr>
              <a:buSzPct val="100000"/>
              <a:buFont typeface="Wingdings" panose="05000000000000000000" pitchFamily="2" charset="2"/>
              <a:buChar char="§"/>
            </a:pPr>
            <a:r>
              <a:rPr lang="en-US" sz="1600" b="0" dirty="0">
                <a:solidFill>
                  <a:schemeClr val="tx1">
                    <a:lumMod val="85000"/>
                    <a:lumOff val="15000"/>
                  </a:schemeClr>
                </a:solidFill>
                <a:latin typeface="Arial" panose="020B0604020202020204" pitchFamily="34" charset="0"/>
                <a:cs typeface="Arial" panose="020B0604020202020204" pitchFamily="34" charset="0"/>
              </a:rPr>
              <a:t>Inclusion of native species in tree replanting is preferred. </a:t>
            </a:r>
          </a:p>
          <a:p>
            <a:pPr marL="222250" indent="-222250">
              <a:spcBef>
                <a:spcPts val="600"/>
              </a:spcBef>
              <a:spcAft>
                <a:spcPts val="600"/>
              </a:spcAft>
              <a:buClr>
                <a:schemeClr val="tx1">
                  <a:lumMod val="85000"/>
                  <a:lumOff val="15000"/>
                </a:schemeClr>
              </a:buClr>
              <a:buSzPct val="100000"/>
              <a:buFont typeface="Wingdings" panose="05000000000000000000" pitchFamily="2" charset="2"/>
              <a:buChar char="§"/>
            </a:pPr>
            <a:r>
              <a:rPr lang="en-US" sz="1600" b="0" dirty="0">
                <a:solidFill>
                  <a:schemeClr val="tx1">
                    <a:lumMod val="85000"/>
                    <a:lumOff val="15000"/>
                  </a:schemeClr>
                </a:solidFill>
                <a:latin typeface="Arial" panose="020B0604020202020204" pitchFamily="34" charset="0"/>
                <a:cs typeface="Arial" panose="020B0604020202020204" pitchFamily="34" charset="0"/>
              </a:rPr>
              <a:t>Effective: 9/29/2021, local ordinance adoption by 9/29/24</a:t>
            </a:r>
          </a:p>
          <a:p>
            <a:endParaRPr lang="en-US" dirty="0"/>
          </a:p>
        </p:txBody>
      </p:sp>
      <p:sp>
        <p:nvSpPr>
          <p:cNvPr id="4" name="Slide Number Placeholder 3">
            <a:extLst>
              <a:ext uri="{FF2B5EF4-FFF2-40B4-BE49-F238E27FC236}">
                <a16:creationId xmlns:a16="http://schemas.microsoft.com/office/drawing/2014/main" id="{766A2DA9-ADD2-BC46-654D-83861F348868}"/>
              </a:ext>
            </a:extLst>
          </p:cNvPr>
          <p:cNvSpPr>
            <a:spLocks noGrp="1"/>
          </p:cNvSpPr>
          <p:nvPr>
            <p:ph type="sldNum" sz="quarter" idx="12"/>
          </p:nvPr>
        </p:nvSpPr>
        <p:spPr/>
        <p:txBody>
          <a:bodyPr/>
          <a:lstStyle/>
          <a:p>
            <a:pPr>
              <a:defRPr/>
            </a:pPr>
            <a:fld id="{7FC1F0AB-6A11-4F9F-B63D-B33E9C0C5588}" type="slidenum">
              <a:rPr lang="en-US" smtClean="0"/>
              <a:pPr>
                <a:defRPr/>
              </a:pPr>
              <a:t>30</a:t>
            </a:fld>
            <a:endParaRPr lang="en-US" dirty="0"/>
          </a:p>
        </p:txBody>
      </p:sp>
      <p:sp>
        <p:nvSpPr>
          <p:cNvPr id="6" name="TextBox 5">
            <a:extLst>
              <a:ext uri="{FF2B5EF4-FFF2-40B4-BE49-F238E27FC236}">
                <a16:creationId xmlns:a16="http://schemas.microsoft.com/office/drawing/2014/main" id="{FAFDEDF7-BF34-984D-D672-D4B3380E685C}"/>
              </a:ext>
            </a:extLst>
          </p:cNvPr>
          <p:cNvSpPr txBox="1"/>
          <p:nvPr/>
        </p:nvSpPr>
        <p:spPr>
          <a:xfrm>
            <a:off x="2280139" y="-11910990"/>
            <a:ext cx="4583722" cy="5158976"/>
          </a:xfrm>
          <a:prstGeom prst="rect">
            <a:avLst/>
          </a:prstGeom>
          <a:noFill/>
        </p:spPr>
        <p:txBody>
          <a:bodyPr wrap="square">
            <a:spAutoFit/>
          </a:bodyPr>
          <a:lstStyle/>
          <a:p>
            <a:pPr marL="0" indent="0">
              <a:lnSpc>
                <a:spcPct val="110000"/>
              </a:lnSpc>
              <a:spcBef>
                <a:spcPts val="0"/>
              </a:spcBef>
              <a:buClr>
                <a:schemeClr val="accent2"/>
              </a:buClr>
              <a:buSzPct val="90000"/>
              <a:buNone/>
            </a:pPr>
            <a:r>
              <a:rPr lang="en-US" sz="1400" dirty="0"/>
              <a:t>Mature Trees </a:t>
            </a:r>
          </a:p>
          <a:p>
            <a:pPr marL="234950" indent="-2349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400" b="0" dirty="0">
                <a:solidFill>
                  <a:schemeClr val="tx1">
                    <a:lumMod val="85000"/>
                    <a:lumOff val="15000"/>
                  </a:schemeClr>
                </a:solidFill>
              </a:rPr>
              <a:t>Virginia Code § 62.1-44.15:72 required DEQ to develop criteria enabling local governments to</a:t>
            </a:r>
            <a:r>
              <a:rPr lang="en-US" sz="3600" b="0" dirty="0">
                <a:solidFill>
                  <a:schemeClr val="tx1">
                    <a:lumMod val="85000"/>
                    <a:lumOff val="15000"/>
                  </a:schemeClr>
                </a:solidFill>
              </a:rPr>
              <a:t> </a:t>
            </a:r>
            <a:r>
              <a:rPr lang="en-US" sz="1200" b="0" dirty="0">
                <a:solidFill>
                  <a:schemeClr val="tx1">
                    <a:lumMod val="85000"/>
                    <a:lumOff val="15000"/>
                  </a:schemeClr>
                </a:solidFill>
              </a:rPr>
              <a:t>encourage and promote the “</a:t>
            </a:r>
            <a:r>
              <a:rPr lang="en-US" sz="1200" b="0" u="sng" dirty="0">
                <a:solidFill>
                  <a:schemeClr val="tx1">
                    <a:lumMod val="85000"/>
                    <a:lumOff val="15000"/>
                  </a:schemeClr>
                </a:solidFill>
              </a:rPr>
              <a:t>preservation of mature trees or planting of trees as a water quality protection tool and as a means of providing other natural resource benefits</a:t>
            </a:r>
            <a:r>
              <a:rPr lang="en-US" sz="1200" b="0" dirty="0">
                <a:solidFill>
                  <a:schemeClr val="tx1">
                    <a:lumMod val="85000"/>
                    <a:lumOff val="15000"/>
                  </a:schemeClr>
                </a:solidFill>
              </a:rPr>
              <a:t>” through their Bay Act program:</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rPr>
              <a:t>Providing definitions for mature trees, canopy and understory trees</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rPr>
              <a:t>Requiring protection during development</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rPr>
              <a:t>Encouraging preservation and trimming/limbing up</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rPr>
              <a:t>Removal limited to fewest trees feasible and consistent with the best available technical advice</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rPr>
              <a:t>Requiring replacement for removal with trees in a number and location appropriate to site conditions and maximizing the buffer function of protecting water quality.</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rPr>
              <a:t>Inclusion of native species in tree replanting is preferred. </a:t>
            </a:r>
          </a:p>
          <a:p>
            <a:pPr marL="222250"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rPr>
              <a:t>Effective: 9/29/2021, local ordinance adoption by 9/29/24</a:t>
            </a:r>
          </a:p>
        </p:txBody>
      </p:sp>
      <p:sp>
        <p:nvSpPr>
          <p:cNvPr id="8" name="TextBox 7">
            <a:extLst>
              <a:ext uri="{FF2B5EF4-FFF2-40B4-BE49-F238E27FC236}">
                <a16:creationId xmlns:a16="http://schemas.microsoft.com/office/drawing/2014/main" id="{61F8E447-7455-A151-DA32-C300B326AFD7}"/>
              </a:ext>
            </a:extLst>
          </p:cNvPr>
          <p:cNvSpPr txBox="1"/>
          <p:nvPr/>
        </p:nvSpPr>
        <p:spPr>
          <a:xfrm>
            <a:off x="2280139" y="-17857521"/>
            <a:ext cx="4583722" cy="13999666"/>
          </a:xfrm>
          <a:prstGeom prst="rect">
            <a:avLst/>
          </a:prstGeom>
          <a:noFill/>
        </p:spPr>
        <p:txBody>
          <a:bodyPr wrap="square">
            <a:spAutoFit/>
          </a:bodyPr>
          <a:lstStyle/>
          <a:p>
            <a:pPr marL="0" indent="0">
              <a:lnSpc>
                <a:spcPct val="110000"/>
              </a:lnSpc>
              <a:spcBef>
                <a:spcPts val="0"/>
              </a:spcBef>
              <a:buClr>
                <a:schemeClr val="accent2"/>
              </a:buClr>
              <a:buSzPct val="90000"/>
              <a:buNone/>
            </a:pPr>
            <a:r>
              <a:rPr lang="en-US" sz="1200" dirty="0">
                <a:latin typeface="+mj-lt"/>
              </a:rPr>
              <a:t>Mature Trees </a:t>
            </a:r>
          </a:p>
          <a:p>
            <a:pPr marL="234950" indent="-2349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latin typeface="+mj-lt"/>
              </a:rPr>
              <a:t>Virginia Code § 62.1-44.15:72 required DEQ to develop criteria enabling local governments to encourage and promote the “</a:t>
            </a:r>
            <a:r>
              <a:rPr lang="en-US" sz="1200" b="0" u="sng" dirty="0">
                <a:solidFill>
                  <a:schemeClr val="tx1">
                    <a:lumMod val="85000"/>
                    <a:lumOff val="15000"/>
                  </a:schemeClr>
                </a:solidFill>
                <a:latin typeface="+mj-lt"/>
              </a:rPr>
              <a:t>preservation of mature trees or planting of trees as a water quality protection tool and as a means of providing other natural resource benefits</a:t>
            </a:r>
            <a:r>
              <a:rPr lang="en-US" sz="1200" b="0" dirty="0">
                <a:solidFill>
                  <a:schemeClr val="tx1">
                    <a:lumMod val="85000"/>
                    <a:lumOff val="15000"/>
                  </a:schemeClr>
                </a:solidFill>
                <a:latin typeface="+mj-lt"/>
              </a:rPr>
              <a:t>” through their Bay Act program:</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latin typeface="+mj-lt"/>
              </a:rPr>
              <a:t>Providing definitions for mature trees, canopy and understory trees</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latin typeface="+mj-lt"/>
              </a:rPr>
              <a:t>Requiring protection during development</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latin typeface="+mj-lt"/>
              </a:rPr>
              <a:t>Encouraging preservation and trimming/limbing up</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1200" b="0" dirty="0">
                <a:solidFill>
                  <a:schemeClr val="tx1">
                    <a:lumMod val="85000"/>
                    <a:lumOff val="15000"/>
                  </a:schemeClr>
                </a:solidFill>
                <a:latin typeface="+mj-lt"/>
              </a:rPr>
              <a:t>Removal limited to fewest trees feasible and consistent with the best available technical advice</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3600" b="0" dirty="0">
                <a:solidFill>
                  <a:schemeClr val="tx1">
                    <a:lumMod val="85000"/>
                    <a:lumOff val="15000"/>
                  </a:schemeClr>
                </a:solidFill>
              </a:rPr>
              <a:t>Requiring replacement for removal with trees in a number and location appropriate to site conditions and maximizing the buffer function of protecting water quality.</a:t>
            </a:r>
          </a:p>
          <a:p>
            <a:pPr marL="568325"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3600" b="0" dirty="0">
                <a:solidFill>
                  <a:schemeClr val="tx1">
                    <a:lumMod val="85000"/>
                    <a:lumOff val="15000"/>
                  </a:schemeClr>
                </a:solidFill>
              </a:rPr>
              <a:t>Inclusion of native species in tree replanting is preferred. </a:t>
            </a:r>
          </a:p>
          <a:p>
            <a:pPr marL="222250" indent="-222250">
              <a:lnSpc>
                <a:spcPct val="110000"/>
              </a:lnSpc>
              <a:spcBef>
                <a:spcPts val="600"/>
              </a:spcBef>
              <a:spcAft>
                <a:spcPts val="600"/>
              </a:spcAft>
              <a:buClr>
                <a:schemeClr val="tx1">
                  <a:lumMod val="85000"/>
                  <a:lumOff val="15000"/>
                </a:schemeClr>
              </a:buClr>
              <a:buSzPct val="100000"/>
              <a:buFont typeface="Wingdings" panose="05000000000000000000" pitchFamily="2" charset="2"/>
              <a:buChar char="§"/>
            </a:pPr>
            <a:r>
              <a:rPr lang="en-US" sz="3600" b="0" dirty="0">
                <a:solidFill>
                  <a:schemeClr val="tx1">
                    <a:lumMod val="85000"/>
                    <a:lumOff val="15000"/>
                  </a:schemeClr>
                </a:solidFill>
              </a:rPr>
              <a:t>Effective: 9/29/2021, local ordinance adoption by 9/29/24</a:t>
            </a:r>
          </a:p>
        </p:txBody>
      </p:sp>
      <p:pic>
        <p:nvPicPr>
          <p:cNvPr id="9" name="Picture 6" descr="C:\Users\daniel.moore@deq.virginia.gov\AppData\Local\Microsoft\Windows\Temporary Internet Files\Content.Outlook\B65QJSST\deqlogo-2color (2).png">
            <a:extLst>
              <a:ext uri="{FF2B5EF4-FFF2-40B4-BE49-F238E27FC236}">
                <a16:creationId xmlns:a16="http://schemas.microsoft.com/office/drawing/2014/main" id="{9F0BDD57-F450-DB85-9F77-26D256FC9F77}"/>
              </a:ext>
            </a:extLst>
          </p:cNvPr>
          <p:cNvPicPr>
            <a:picLocks noChangeAspect="1" noChangeArrowheads="1"/>
          </p:cNvPicPr>
          <p:nvPr/>
        </p:nvPicPr>
        <p:blipFill>
          <a:blip r:embed="rId2" cstate="print"/>
          <a:srcRect/>
          <a:stretch>
            <a:fillRect/>
          </a:stretch>
        </p:blipFill>
        <p:spPr bwMode="auto">
          <a:xfrm>
            <a:off x="7391400" y="5918430"/>
            <a:ext cx="1200150" cy="492125"/>
          </a:xfrm>
          <a:prstGeom prst="rect">
            <a:avLst/>
          </a:prstGeom>
          <a:noFill/>
          <a:ln w="9525">
            <a:noFill/>
            <a:miter lim="800000"/>
            <a:headEnd/>
            <a:tailEnd/>
          </a:ln>
        </p:spPr>
      </p:pic>
    </p:spTree>
    <p:extLst>
      <p:ext uri="{BB962C8B-B14F-4D97-AF65-F5344CB8AC3E}">
        <p14:creationId xmlns:p14="http://schemas.microsoft.com/office/powerpoint/2010/main" val="1012916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DBD118-C3BC-12F5-83E7-05ADD11F93E0}"/>
              </a:ext>
            </a:extLst>
          </p:cNvPr>
          <p:cNvSpPr>
            <a:spLocks noGrp="1"/>
          </p:cNvSpPr>
          <p:nvPr>
            <p:ph type="sldNum" sz="quarter" idx="12"/>
          </p:nvPr>
        </p:nvSpPr>
        <p:spPr/>
        <p:txBody>
          <a:bodyPr/>
          <a:lstStyle/>
          <a:p>
            <a:pPr>
              <a:defRPr/>
            </a:pPr>
            <a:fld id="{009F2DD5-527C-49EC-9D2B-6745FE530E2E}" type="slidenum">
              <a:rPr lang="en-US" smtClean="0"/>
              <a:pPr>
                <a:defRPr/>
              </a:pPr>
              <a:t>31</a:t>
            </a:fld>
            <a:endParaRPr lang="en-US" dirty="0"/>
          </a:p>
        </p:txBody>
      </p:sp>
      <p:sp>
        <p:nvSpPr>
          <p:cNvPr id="4" name="TextBox 3">
            <a:extLst>
              <a:ext uri="{FF2B5EF4-FFF2-40B4-BE49-F238E27FC236}">
                <a16:creationId xmlns:a16="http://schemas.microsoft.com/office/drawing/2014/main" id="{FFEC2E3E-0FC4-5D02-6F99-5A29152BD526}"/>
              </a:ext>
            </a:extLst>
          </p:cNvPr>
          <p:cNvSpPr txBox="1"/>
          <p:nvPr/>
        </p:nvSpPr>
        <p:spPr>
          <a:xfrm>
            <a:off x="914400" y="1600200"/>
            <a:ext cx="6934201" cy="4401718"/>
          </a:xfrm>
          <a:prstGeom prst="rect">
            <a:avLst/>
          </a:prstGeom>
          <a:noFill/>
        </p:spPr>
        <p:txBody>
          <a:bodyPr wrap="square">
            <a:spAutoFit/>
          </a:bodyPr>
          <a:lstStyle/>
          <a:p>
            <a:pPr marL="0" indent="0">
              <a:lnSpc>
                <a:spcPct val="110000"/>
              </a:lnSpc>
              <a:spcBef>
                <a:spcPts val="0"/>
              </a:spcBef>
              <a:buClr>
                <a:schemeClr val="accent2"/>
              </a:buClr>
              <a:buSzPct val="90000"/>
              <a:buNone/>
            </a:pPr>
            <a:r>
              <a:rPr lang="en-US" sz="1600" b="1" dirty="0">
                <a:latin typeface="Arial" panose="020B0604020202020204" pitchFamily="34" charset="0"/>
                <a:cs typeface="Arial" panose="020B0604020202020204" pitchFamily="34" charset="0"/>
              </a:rPr>
              <a:t>Local Bay Act Program Website</a:t>
            </a:r>
          </a:p>
          <a:p>
            <a:pPr marL="342900" lvl="1" indent="-342900">
              <a:lnSpc>
                <a:spcPct val="110000"/>
              </a:lnSpc>
              <a:spcBef>
                <a:spcPts val="600"/>
              </a:spcBef>
              <a:spcAft>
                <a:spcPts val="600"/>
              </a:spcAft>
              <a:buClr>
                <a:schemeClr val="tx1">
                  <a:lumMod val="85000"/>
                  <a:lumOff val="15000"/>
                </a:schemeClr>
              </a:buClr>
              <a:buSzPct val="90000"/>
              <a:buFont typeface="Wingdings" panose="05000000000000000000" pitchFamily="2" charset="2"/>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Amended Virginia Code § 62.1-44.15:67 requiring each local government in Tidewater Virginia to publish on its website “the elements and criteria adopted to implement its local plan as required by this article, including those elements and criteria required by 9 VAC 25-830-60 for local programs.”</a:t>
            </a:r>
          </a:p>
          <a:p>
            <a:pPr marL="342900" lvl="1" indent="-342900">
              <a:lnSpc>
                <a:spcPct val="110000"/>
              </a:lnSpc>
              <a:spcBef>
                <a:spcPts val="600"/>
              </a:spcBef>
              <a:spcAft>
                <a:spcPts val="600"/>
              </a:spcAft>
              <a:buClr>
                <a:schemeClr val="tx1">
                  <a:lumMod val="85000"/>
                  <a:lumOff val="15000"/>
                </a:schemeClr>
              </a:buClr>
              <a:buSzPct val="90000"/>
              <a:buFont typeface="Wingdings" panose="05000000000000000000" pitchFamily="2" charset="2"/>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At a minimum, the locality website must provide information on the local Bay Act program, including access to the CBPA map, comprehensive plan, and ordinances containing performance criteria, including the plan of development process.</a:t>
            </a:r>
          </a:p>
          <a:p>
            <a:pPr marL="342900" lvl="1" indent="-342900">
              <a:lnSpc>
                <a:spcPct val="110000"/>
              </a:lnSpc>
              <a:spcBef>
                <a:spcPts val="600"/>
              </a:spcBef>
              <a:spcAft>
                <a:spcPts val="600"/>
              </a:spcAft>
              <a:buClr>
                <a:schemeClr val="tx1">
                  <a:lumMod val="85000"/>
                  <a:lumOff val="15000"/>
                </a:schemeClr>
              </a:buClr>
              <a:buSzPct val="90000"/>
              <a:buFont typeface="Wingdings" panose="05000000000000000000" pitchFamily="2" charset="2"/>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Guidance under development recommends inclusion of all forms and applications for use when applying for projects located on parcels within the designated CBPAs</a:t>
            </a:r>
          </a:p>
          <a:p>
            <a:pPr marL="342900" lvl="1" indent="-342900">
              <a:lnSpc>
                <a:spcPct val="110000"/>
              </a:lnSpc>
              <a:spcBef>
                <a:spcPts val="600"/>
              </a:spcBef>
              <a:spcAft>
                <a:spcPts val="600"/>
              </a:spcAft>
              <a:buClr>
                <a:schemeClr val="tx1">
                  <a:lumMod val="85000"/>
                  <a:lumOff val="15000"/>
                </a:schemeClr>
              </a:buClr>
              <a:buSzPct val="90000"/>
              <a:buFont typeface="Wingdings" panose="05000000000000000000" pitchFamily="2" charset="2"/>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Effective: 8/31/2022 </a:t>
            </a:r>
          </a:p>
        </p:txBody>
      </p:sp>
      <p:sp>
        <p:nvSpPr>
          <p:cNvPr id="5" name="TextBox 4">
            <a:extLst>
              <a:ext uri="{FF2B5EF4-FFF2-40B4-BE49-F238E27FC236}">
                <a16:creationId xmlns:a16="http://schemas.microsoft.com/office/drawing/2014/main" id="{CF0277E6-57FA-172F-B086-C2545228D4EA}"/>
              </a:ext>
            </a:extLst>
          </p:cNvPr>
          <p:cNvSpPr txBox="1"/>
          <p:nvPr/>
        </p:nvSpPr>
        <p:spPr>
          <a:xfrm>
            <a:off x="947057" y="868986"/>
            <a:ext cx="7010400" cy="584775"/>
          </a:xfrm>
          <a:prstGeom prst="rect">
            <a:avLst/>
          </a:prstGeom>
          <a:noFill/>
        </p:spPr>
        <p:txBody>
          <a:bodyPr wrap="square" rtlCol="0">
            <a:spAutoFit/>
          </a:bodyPr>
          <a:lstStyle/>
          <a:p>
            <a:r>
              <a:rPr lang="en-US" sz="3200" b="1" dirty="0">
                <a:solidFill>
                  <a:srgbClr val="0070C0"/>
                </a:solidFill>
                <a:latin typeface="Arial" panose="020B0604020202020204" pitchFamily="34" charset="0"/>
                <a:cs typeface="Arial" panose="020B0604020202020204" pitchFamily="34" charset="0"/>
              </a:rPr>
              <a:t>2020 Statutory Amendment</a:t>
            </a:r>
          </a:p>
        </p:txBody>
      </p:sp>
      <p:pic>
        <p:nvPicPr>
          <p:cNvPr id="10" name="Picture 6" descr="C:\Users\daniel.moore@deq.virginia.gov\AppData\Local\Microsoft\Windows\Temporary Internet Files\Content.Outlook\B65QJSST\deqlogo-2color (2).png">
            <a:extLst>
              <a:ext uri="{FF2B5EF4-FFF2-40B4-BE49-F238E27FC236}">
                <a16:creationId xmlns:a16="http://schemas.microsoft.com/office/drawing/2014/main" id="{B645E4AF-BE85-0BDF-589E-4ED1D2F790F2}"/>
              </a:ext>
            </a:extLst>
          </p:cNvPr>
          <p:cNvPicPr>
            <a:picLocks noChangeAspect="1" noChangeArrowheads="1"/>
          </p:cNvPicPr>
          <p:nvPr/>
        </p:nvPicPr>
        <p:blipFill>
          <a:blip r:embed="rId2" cstate="print"/>
          <a:srcRect/>
          <a:stretch>
            <a:fillRect/>
          </a:stretch>
        </p:blipFill>
        <p:spPr bwMode="auto">
          <a:xfrm>
            <a:off x="7462155" y="5854181"/>
            <a:ext cx="1224645" cy="502169"/>
          </a:xfrm>
          <a:prstGeom prst="rect">
            <a:avLst/>
          </a:prstGeom>
          <a:noFill/>
          <a:ln w="9525">
            <a:noFill/>
            <a:miter lim="800000"/>
            <a:headEnd/>
            <a:tailEnd/>
          </a:ln>
        </p:spPr>
      </p:pic>
    </p:spTree>
    <p:extLst>
      <p:ext uri="{BB962C8B-B14F-4D97-AF65-F5344CB8AC3E}">
        <p14:creationId xmlns:p14="http://schemas.microsoft.com/office/powerpoint/2010/main" val="1989552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C46C8-BCDD-8BAD-69E9-B286EE72EDEB}"/>
              </a:ext>
            </a:extLst>
          </p:cNvPr>
          <p:cNvSpPr>
            <a:spLocks noGrp="1"/>
          </p:cNvSpPr>
          <p:nvPr>
            <p:ph type="title"/>
          </p:nvPr>
        </p:nvSpPr>
        <p:spPr/>
        <p:txBody>
          <a:bodyPr/>
          <a:lstStyle/>
          <a:p>
            <a:r>
              <a:rPr lang="en-US" sz="3200" b="1" dirty="0">
                <a:solidFill>
                  <a:srgbClr val="0070C0"/>
                </a:solidFill>
                <a:latin typeface="Arial" panose="020B0604020202020204" pitchFamily="34" charset="0"/>
                <a:cs typeface="Arial" panose="020B0604020202020204" pitchFamily="34" charset="0"/>
              </a:rPr>
              <a:t>Amendment Implementation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Timetable and Next Steps</a:t>
            </a:r>
          </a:p>
        </p:txBody>
      </p:sp>
      <p:sp>
        <p:nvSpPr>
          <p:cNvPr id="3" name="Content Placeholder 2">
            <a:extLst>
              <a:ext uri="{FF2B5EF4-FFF2-40B4-BE49-F238E27FC236}">
                <a16:creationId xmlns:a16="http://schemas.microsoft.com/office/drawing/2014/main" id="{0A086788-E7F7-9463-AA2A-D595504F21A2}"/>
              </a:ext>
            </a:extLst>
          </p:cNvPr>
          <p:cNvSpPr>
            <a:spLocks noGrp="1"/>
          </p:cNvSpPr>
          <p:nvPr>
            <p:ph idx="1"/>
          </p:nvPr>
        </p:nvSpPr>
        <p:spPr>
          <a:xfrm>
            <a:off x="533400" y="1981200"/>
            <a:ext cx="8001000" cy="4211320"/>
          </a:xfrm>
        </p:spPr>
        <p:txBody>
          <a:bodyPr>
            <a:noAutofit/>
          </a:bodyPr>
          <a:lstStyle/>
          <a:p>
            <a:pPr>
              <a:lnSpc>
                <a:spcPct val="120000"/>
              </a:lnSpc>
              <a:spcBef>
                <a:spcPts val="600"/>
              </a:spcBef>
              <a:spcAft>
                <a:spcPts val="600"/>
              </a:spcAft>
              <a:buClr>
                <a:schemeClr val="tx1">
                  <a:lumMod val="85000"/>
                  <a:lumOff val="15000"/>
                </a:schemeClr>
              </a:buClr>
              <a:buSzPct val="90000"/>
              <a:buFont typeface="Wingdings" panose="05000000000000000000" pitchFamily="2" charset="2"/>
              <a:buChar char="§"/>
            </a:pPr>
            <a:r>
              <a:rPr lang="en-US" sz="1400" b="0" dirty="0">
                <a:latin typeface="Arial" panose="020B0604020202020204" pitchFamily="34" charset="0"/>
                <a:cs typeface="Arial" panose="020B0604020202020204" pitchFamily="34" charset="0"/>
              </a:rPr>
              <a:t>Coastal Resiliency guidance developed by DEQ, William &amp; Mary Coastal Policy Center (CPC) and VIMS Center for Coastal Resources Management (CCRM)</a:t>
            </a:r>
          </a:p>
          <a:p>
            <a:pPr>
              <a:lnSpc>
                <a:spcPct val="120000"/>
              </a:lnSpc>
              <a:spcBef>
                <a:spcPts val="600"/>
              </a:spcBef>
              <a:spcAft>
                <a:spcPts val="600"/>
              </a:spcAft>
              <a:buClr>
                <a:schemeClr val="tx1">
                  <a:lumMod val="85000"/>
                  <a:lumOff val="15000"/>
                </a:schemeClr>
              </a:buClr>
              <a:buSzPct val="90000"/>
              <a:buFont typeface="Wingdings" panose="05000000000000000000" pitchFamily="2" charset="2"/>
              <a:buChar char="§"/>
            </a:pPr>
            <a:r>
              <a:rPr lang="en-US" sz="1400" b="0" dirty="0">
                <a:latin typeface="Arial" panose="020B0604020202020204" pitchFamily="34" charset="0"/>
                <a:cs typeface="Arial" panose="020B0604020202020204" pitchFamily="34" charset="0"/>
              </a:rPr>
              <a:t>Stakeholder Advisory Group meeting and review – April 2022</a:t>
            </a:r>
          </a:p>
          <a:p>
            <a:pPr>
              <a:lnSpc>
                <a:spcPct val="120000"/>
              </a:lnSpc>
              <a:spcBef>
                <a:spcPts val="600"/>
              </a:spcBef>
              <a:buClr>
                <a:schemeClr val="tx1">
                  <a:lumMod val="85000"/>
                  <a:lumOff val="15000"/>
                </a:schemeClr>
              </a:buClr>
              <a:buSzPct val="90000"/>
              <a:buFont typeface="Wingdings" panose="05000000000000000000" pitchFamily="2" charset="2"/>
              <a:buChar char="§"/>
            </a:pPr>
            <a:r>
              <a:rPr lang="en-US" sz="1400" b="0" dirty="0">
                <a:latin typeface="Arial" panose="020B0604020202020204" pitchFamily="34" charset="0"/>
                <a:cs typeface="Arial" panose="020B0604020202020204" pitchFamily="34" charset="0"/>
              </a:rPr>
              <a:t>Draft guidance informal public comment period closed 10/7/22. Guidance is currently being updated with a second formal public comment period scheduled for Summer 2023.</a:t>
            </a:r>
          </a:p>
          <a:p>
            <a:pPr marL="520700" indent="-179388">
              <a:lnSpc>
                <a:spcPct val="120000"/>
              </a:lnSpc>
              <a:spcBef>
                <a:spcPts val="0"/>
              </a:spcBef>
              <a:spcAft>
                <a:spcPts val="600"/>
              </a:spcAft>
              <a:buClr>
                <a:schemeClr val="tx1">
                  <a:lumMod val="85000"/>
                  <a:lumOff val="15000"/>
                </a:schemeClr>
              </a:buClr>
              <a:buSzPct val="90000"/>
              <a:buFont typeface="Wingdings" panose="05000000000000000000" pitchFamily="2" charset="2"/>
              <a:buChar char="§"/>
            </a:pPr>
            <a:r>
              <a:rPr lang="en-US" sz="1400" b="0" dirty="0">
                <a:solidFill>
                  <a:schemeClr val="tx1">
                    <a:lumMod val="85000"/>
                    <a:lumOff val="15000"/>
                  </a:schemeClr>
                </a:solidFill>
                <a:latin typeface="Arial" panose="020B0604020202020204" pitchFamily="34" charset="0"/>
                <a:cs typeface="Arial" panose="020B0604020202020204" pitchFamily="34" charset="0"/>
              </a:rPr>
              <a:t>Graphics and example scenarios developed in conjunction with guidance</a:t>
            </a:r>
          </a:p>
          <a:p>
            <a:pPr>
              <a:lnSpc>
                <a:spcPct val="120000"/>
              </a:lnSpc>
              <a:spcBef>
                <a:spcPts val="600"/>
              </a:spcBef>
              <a:buClr>
                <a:schemeClr val="tx1">
                  <a:lumMod val="85000"/>
                  <a:lumOff val="15000"/>
                </a:schemeClr>
              </a:buClr>
              <a:buSzPct val="90000"/>
              <a:buFont typeface="Wingdings" panose="05000000000000000000" pitchFamily="2" charset="2"/>
              <a:buChar char="§"/>
            </a:pPr>
            <a:r>
              <a:rPr lang="en-US" sz="1400" b="0" dirty="0">
                <a:latin typeface="Arial" panose="020B0604020202020204" pitchFamily="34" charset="0"/>
                <a:cs typeface="Arial" panose="020B0604020202020204" pitchFamily="34" charset="0"/>
              </a:rPr>
              <a:t>Model Training / User Guide</a:t>
            </a:r>
          </a:p>
          <a:p>
            <a:pPr lvl="1">
              <a:lnSpc>
                <a:spcPct val="120000"/>
              </a:lnSpc>
              <a:spcBef>
                <a:spcPts val="0"/>
              </a:spcBef>
              <a:buClr>
                <a:schemeClr val="tx1">
                  <a:lumMod val="85000"/>
                  <a:lumOff val="15000"/>
                </a:schemeClr>
              </a:buClr>
              <a:buSzPct val="90000"/>
              <a:buFont typeface="Wingdings" panose="05000000000000000000" pitchFamily="2" charset="2"/>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Developing with VIMS CCRM staff</a:t>
            </a:r>
          </a:p>
          <a:p>
            <a:pPr lvl="1">
              <a:lnSpc>
                <a:spcPct val="120000"/>
              </a:lnSpc>
              <a:spcBef>
                <a:spcPts val="0"/>
              </a:spcBef>
              <a:buClr>
                <a:schemeClr val="tx1">
                  <a:lumMod val="85000"/>
                  <a:lumOff val="15000"/>
                </a:schemeClr>
              </a:buClr>
              <a:buSzPct val="90000"/>
              <a:buFont typeface="Wingdings" panose="05000000000000000000" pitchFamily="2" charset="2"/>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Summer 2023 - virtual training event (recorded)</a:t>
            </a:r>
          </a:p>
          <a:p>
            <a:pPr lvl="1">
              <a:lnSpc>
                <a:spcPct val="120000"/>
              </a:lnSpc>
              <a:spcBef>
                <a:spcPts val="0"/>
              </a:spcBef>
              <a:spcAft>
                <a:spcPts val="600"/>
              </a:spcAft>
              <a:buClr>
                <a:schemeClr val="tx1">
                  <a:lumMod val="85000"/>
                  <a:lumOff val="15000"/>
                </a:schemeClr>
              </a:buClr>
              <a:buSzPct val="90000"/>
              <a:buFont typeface="Wingdings" panose="05000000000000000000" pitchFamily="2" charset="2"/>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Fall 2023 - in-person training event at VIMS</a:t>
            </a:r>
          </a:p>
          <a:p>
            <a:pPr marL="223838" lvl="1" indent="-223838">
              <a:lnSpc>
                <a:spcPct val="120000"/>
              </a:lnSpc>
              <a:spcBef>
                <a:spcPts val="600"/>
              </a:spcBef>
              <a:spcAft>
                <a:spcPts val="600"/>
              </a:spcAft>
              <a:buClr>
                <a:schemeClr val="tx1">
                  <a:lumMod val="85000"/>
                  <a:lumOff val="15000"/>
                </a:schemeClr>
              </a:buClr>
              <a:buSzPct val="90000"/>
              <a:buFont typeface="Wingdings" panose="05000000000000000000" pitchFamily="2" charset="2"/>
              <a:buChar char="§"/>
            </a:pPr>
            <a:r>
              <a:rPr lang="en-US" sz="1400" i="1" dirty="0">
                <a:solidFill>
                  <a:schemeClr val="accent1">
                    <a:lumMod val="75000"/>
                  </a:schemeClr>
                </a:solidFill>
                <a:latin typeface="Arial" panose="020B0604020202020204" pitchFamily="34" charset="0"/>
                <a:cs typeface="Arial" panose="020B0604020202020204" pitchFamily="34" charset="0"/>
              </a:rPr>
              <a:t>Buffer Manual </a:t>
            </a:r>
            <a:r>
              <a:rPr lang="en-US" sz="1400" dirty="0">
                <a:solidFill>
                  <a:schemeClr val="accent1">
                    <a:lumMod val="75000"/>
                  </a:schemeClr>
                </a:solidFill>
                <a:latin typeface="Arial" panose="020B0604020202020204" pitchFamily="34" charset="0"/>
                <a:cs typeface="Arial" panose="020B0604020202020204" pitchFamily="34" charset="0"/>
              </a:rPr>
              <a:t>update to address Mature Trees amendment – Late 2023</a:t>
            </a:r>
          </a:p>
          <a:p>
            <a:pPr marL="223838" lvl="1" indent="-223838">
              <a:lnSpc>
                <a:spcPct val="120000"/>
              </a:lnSpc>
              <a:spcBef>
                <a:spcPts val="600"/>
              </a:spcBef>
              <a:spcAft>
                <a:spcPts val="600"/>
              </a:spcAft>
              <a:buClr>
                <a:schemeClr val="tx1">
                  <a:lumMod val="85000"/>
                  <a:lumOff val="15000"/>
                </a:schemeClr>
              </a:buClr>
              <a:buSzPct val="90000"/>
              <a:buFont typeface="Wingdings" panose="05000000000000000000" pitchFamily="2" charset="2"/>
              <a:buChar char="§"/>
            </a:pPr>
            <a:r>
              <a:rPr lang="en-US" sz="1400" dirty="0">
                <a:solidFill>
                  <a:schemeClr val="accent1">
                    <a:lumMod val="75000"/>
                  </a:schemeClr>
                </a:solidFill>
                <a:latin typeface="Arial" panose="020B0604020202020204" pitchFamily="34" charset="0"/>
                <a:cs typeface="Arial" panose="020B0604020202020204" pitchFamily="34" charset="0"/>
              </a:rPr>
              <a:t>CBPA Website guidance formal public comment period 11/21/22 - 12/21/22</a:t>
            </a:r>
          </a:p>
          <a:p>
            <a:pPr marL="223838" lvl="1" indent="-223838">
              <a:lnSpc>
                <a:spcPct val="120000"/>
              </a:lnSpc>
              <a:spcBef>
                <a:spcPts val="600"/>
              </a:spcBef>
              <a:spcAft>
                <a:spcPts val="600"/>
              </a:spcAft>
              <a:buClr>
                <a:schemeClr val="tx1">
                  <a:lumMod val="85000"/>
                  <a:lumOff val="15000"/>
                </a:schemeClr>
              </a:buClr>
              <a:buSzPct val="90000"/>
              <a:buFont typeface="Wingdings" panose="05000000000000000000" pitchFamily="2" charset="2"/>
              <a:buChar char="§"/>
            </a:pPr>
            <a:r>
              <a:rPr lang="en-US" sz="1400" dirty="0">
                <a:solidFill>
                  <a:schemeClr val="accent1">
                    <a:lumMod val="75000"/>
                  </a:schemeClr>
                </a:solidFill>
                <a:latin typeface="Arial" panose="020B0604020202020204" pitchFamily="34" charset="0"/>
                <a:cs typeface="Arial" panose="020B0604020202020204" pitchFamily="34" charset="0"/>
              </a:rPr>
              <a:t>Developing model ordinance language to address all amendments – Early 2023</a:t>
            </a:r>
          </a:p>
        </p:txBody>
      </p:sp>
      <p:sp>
        <p:nvSpPr>
          <p:cNvPr id="4" name="Slide Number Placeholder 3">
            <a:extLst>
              <a:ext uri="{FF2B5EF4-FFF2-40B4-BE49-F238E27FC236}">
                <a16:creationId xmlns:a16="http://schemas.microsoft.com/office/drawing/2014/main" id="{016CE5F3-F1E4-FE39-6406-99A41546469C}"/>
              </a:ext>
            </a:extLst>
          </p:cNvPr>
          <p:cNvSpPr>
            <a:spLocks noGrp="1"/>
          </p:cNvSpPr>
          <p:nvPr>
            <p:ph type="sldNum" sz="quarter" idx="12"/>
          </p:nvPr>
        </p:nvSpPr>
        <p:spPr/>
        <p:txBody>
          <a:bodyPr/>
          <a:lstStyle/>
          <a:p>
            <a:pPr>
              <a:defRPr/>
            </a:pPr>
            <a:fld id="{7FC1F0AB-6A11-4F9F-B63D-B33E9C0C5588}" type="slidenum">
              <a:rPr lang="en-US" smtClean="0"/>
              <a:pPr>
                <a:defRPr/>
              </a:pPr>
              <a:t>32</a:t>
            </a:fld>
            <a:endParaRPr lang="en-US" dirty="0"/>
          </a:p>
        </p:txBody>
      </p:sp>
      <p:pic>
        <p:nvPicPr>
          <p:cNvPr id="5" name="Picture 6" descr="C:\Users\daniel.moore@deq.virginia.gov\AppData\Local\Microsoft\Windows\Temporary Internet Files\Content.Outlook\B65QJSST\deqlogo-2color (2).png">
            <a:extLst>
              <a:ext uri="{FF2B5EF4-FFF2-40B4-BE49-F238E27FC236}">
                <a16:creationId xmlns:a16="http://schemas.microsoft.com/office/drawing/2014/main" id="{890FA1F1-C4B4-D747-23DC-A0F80D49BAD1}"/>
              </a:ext>
            </a:extLst>
          </p:cNvPr>
          <p:cNvPicPr>
            <a:picLocks noChangeAspect="1" noChangeArrowheads="1"/>
          </p:cNvPicPr>
          <p:nvPr/>
        </p:nvPicPr>
        <p:blipFill>
          <a:blip r:embed="rId2" cstate="print"/>
          <a:srcRect/>
          <a:stretch>
            <a:fillRect/>
          </a:stretch>
        </p:blipFill>
        <p:spPr bwMode="auto">
          <a:xfrm>
            <a:off x="7620000" y="5833745"/>
            <a:ext cx="1200150" cy="492125"/>
          </a:xfrm>
          <a:prstGeom prst="rect">
            <a:avLst/>
          </a:prstGeom>
          <a:noFill/>
          <a:ln w="9525">
            <a:noFill/>
            <a:miter lim="800000"/>
            <a:headEnd/>
            <a:tailEnd/>
          </a:ln>
        </p:spPr>
      </p:pic>
    </p:spTree>
    <p:extLst>
      <p:ext uri="{BB962C8B-B14F-4D97-AF65-F5344CB8AC3E}">
        <p14:creationId xmlns:p14="http://schemas.microsoft.com/office/powerpoint/2010/main" val="1887358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4"/>
          <p:cNvSpPr>
            <a:spLocks noGrp="1"/>
          </p:cNvSpPr>
          <p:nvPr>
            <p:ph type="sldNum" sz="quarter" idx="12"/>
          </p:nvPr>
        </p:nvSpPr>
        <p:spPr/>
        <p:txBody>
          <a:bodyPr/>
          <a:lstStyle/>
          <a:p>
            <a:pPr>
              <a:defRPr/>
            </a:pPr>
            <a:fld id="{96AB4C93-F282-426A-BBFA-1D42944AD368}" type="slidenum">
              <a:rPr lang="en-US">
                <a:latin typeface="+mj-lt"/>
              </a:rPr>
              <a:pPr>
                <a:defRPr/>
              </a:pPr>
              <a:t>33</a:t>
            </a:fld>
            <a:endParaRPr lang="en-US" dirty="0">
              <a:latin typeface="+mj-lt"/>
            </a:endParaRPr>
          </a:p>
        </p:txBody>
      </p:sp>
      <p:pic>
        <p:nvPicPr>
          <p:cNvPr id="175109"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1066800" y="6096000"/>
            <a:ext cx="1200150" cy="492125"/>
          </a:xfrm>
          <a:prstGeom prst="rect">
            <a:avLst/>
          </a:prstGeom>
          <a:noFill/>
          <a:ln w="9525">
            <a:noFill/>
            <a:miter lim="800000"/>
            <a:headEnd/>
            <a:tailEnd/>
          </a:ln>
        </p:spPr>
      </p:pic>
      <p:pic>
        <p:nvPicPr>
          <p:cNvPr id="2050" name="Picture 2" descr="handling questions during a presentation">
            <a:extLst>
              <a:ext uri="{FF2B5EF4-FFF2-40B4-BE49-F238E27FC236}">
                <a16:creationId xmlns:a16="http://schemas.microsoft.com/office/drawing/2014/main" id="{9D57E370-7867-84D3-B3C6-743CD4282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2" y="3182452"/>
            <a:ext cx="908490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3668" name="Picture 4">
            <a:extLst>
              <a:ext uri="{FF2B5EF4-FFF2-40B4-BE49-F238E27FC236}">
                <a16:creationId xmlns:a16="http://schemas.microsoft.com/office/drawing/2014/main" id="{C77D134F-FA4D-C767-2A32-58574D0F2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514600"/>
            <a:ext cx="3447490" cy="2400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0800335-C3C1-0F7D-355C-DC89A18BBDBB}"/>
              </a:ext>
            </a:extLst>
          </p:cNvPr>
          <p:cNvSpPr txBox="1"/>
          <p:nvPr/>
        </p:nvSpPr>
        <p:spPr>
          <a:xfrm>
            <a:off x="304800" y="990600"/>
            <a:ext cx="5943600" cy="2031325"/>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Daniel Moore</a:t>
            </a:r>
          </a:p>
          <a:p>
            <a:r>
              <a:rPr lang="en-US" dirty="0">
                <a:solidFill>
                  <a:srgbClr val="0070C0"/>
                </a:solidFill>
                <a:latin typeface="Arial" panose="020B0604020202020204" pitchFamily="34" charset="0"/>
                <a:cs typeface="Arial" panose="020B0604020202020204" pitchFamily="34" charset="0"/>
              </a:rPr>
              <a:t>Principal Environmental Planner</a:t>
            </a:r>
          </a:p>
          <a:p>
            <a:r>
              <a:rPr lang="en-US" dirty="0">
                <a:solidFill>
                  <a:srgbClr val="0070C0"/>
                </a:solidFill>
                <a:latin typeface="Arial" panose="020B0604020202020204" pitchFamily="34" charset="0"/>
                <a:cs typeface="Arial" panose="020B0604020202020204" pitchFamily="34" charset="0"/>
              </a:rPr>
              <a:t>Office of Watersheds and Local Government Assistance Programs</a:t>
            </a:r>
          </a:p>
          <a:p>
            <a:r>
              <a:rPr lang="en-US" dirty="0">
                <a:solidFill>
                  <a:srgbClr val="0070C0"/>
                </a:solidFill>
                <a:latin typeface="Arial" panose="020B0604020202020204" pitchFamily="34" charset="0"/>
                <a:cs typeface="Arial" panose="020B0604020202020204" pitchFamily="34" charset="0"/>
              </a:rPr>
              <a:t>(804) 774-9577</a:t>
            </a:r>
          </a:p>
          <a:p>
            <a:endParaRPr lang="en-US" dirty="0">
              <a:solidFill>
                <a:srgbClr val="0070C0"/>
              </a:solidFill>
              <a:latin typeface="Arial" panose="020B0604020202020204" pitchFamily="34" charset="0"/>
              <a:cs typeface="Arial" panose="020B0604020202020204" pitchFamily="34" charset="0"/>
            </a:endParaRPr>
          </a:p>
          <a:p>
            <a:r>
              <a:rPr lang="en-US" dirty="0">
                <a:solidFill>
                  <a:srgbClr val="0070C0"/>
                </a:solidFill>
                <a:latin typeface="Arial" panose="020B0604020202020204" pitchFamily="34" charset="0"/>
                <a:cs typeface="Arial" panose="020B0604020202020204" pitchFamily="34" charset="0"/>
              </a:rPr>
              <a:t>daniel.moore@deq.virgina.gov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381000" y="609600"/>
            <a:ext cx="8610600" cy="720725"/>
          </a:xfrm>
        </p:spPr>
        <p:txBody>
          <a:bodyPr>
            <a:noAutofit/>
          </a:bodyPr>
          <a:lstStyle/>
          <a:p>
            <a:pPr eaLnBrk="1" fontAlgn="auto" hangingPunct="1">
              <a:spcBef>
                <a:spcPct val="45000"/>
              </a:spcBef>
              <a:spcAft>
                <a:spcPts val="0"/>
              </a:spcAft>
              <a:defRPr/>
            </a:pPr>
            <a:r>
              <a:rPr 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Bay Act: Authorities &amp; Intent</a:t>
            </a:r>
          </a:p>
        </p:txBody>
      </p:sp>
      <p:sp>
        <p:nvSpPr>
          <p:cNvPr id="18437" name="Rectangle 3"/>
          <p:cNvSpPr>
            <a:spLocks noGrp="1" noChangeArrowheads="1"/>
          </p:cNvSpPr>
          <p:nvPr>
            <p:ph idx="1"/>
          </p:nvPr>
        </p:nvSpPr>
        <p:spPr>
          <a:xfrm>
            <a:off x="762000" y="1600200"/>
            <a:ext cx="8001000" cy="5486400"/>
          </a:xfrm>
        </p:spPr>
        <p:txBody>
          <a:bodyPr>
            <a:normAutofit/>
          </a:bodyPr>
          <a:lstStyle/>
          <a:p>
            <a:pPr marL="274320" indent="-274320" eaLnBrk="1" fontAlgn="auto" hangingPunct="1">
              <a:lnSpc>
                <a:spcPct val="80000"/>
              </a:lnSpc>
              <a:spcAft>
                <a:spcPts val="0"/>
              </a:spcAft>
              <a:buClr>
                <a:schemeClr val="accent2"/>
              </a:buClr>
              <a:buSzPct val="85000"/>
              <a:buFont typeface="Wingdings 2"/>
              <a:buNone/>
              <a:defRPr/>
            </a:pPr>
            <a:r>
              <a:rPr lang="en-US" sz="1800" b="1" dirty="0">
                <a:latin typeface="Arial" panose="020B0604020202020204" pitchFamily="34" charset="0"/>
                <a:cs typeface="Arial" panose="020B0604020202020204" pitchFamily="34" charset="0"/>
              </a:rPr>
              <a:t>Statutory Authority:  </a:t>
            </a:r>
          </a:p>
          <a:p>
            <a:pPr marL="274320" indent="-274320" eaLnBrk="1" fontAlgn="auto" hangingPunct="1">
              <a:lnSpc>
                <a:spcPct val="80000"/>
              </a:lnSpc>
              <a:spcAft>
                <a:spcPts val="0"/>
              </a:spcAft>
              <a:buClr>
                <a:schemeClr val="accent3"/>
              </a:buClr>
              <a:buSzPct val="85000"/>
              <a:buFont typeface="Wingdings" pitchFamily="2" charset="2"/>
              <a:buNone/>
              <a:defRPr/>
            </a:pP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1988 - Chesapeake Bay Preservation Act adopted</a:t>
            </a:r>
          </a:p>
          <a:p>
            <a:pPr marL="274320" indent="-274320" eaLnBrk="1" fontAlgn="auto" hangingPunct="1">
              <a:lnSpc>
                <a:spcPct val="80000"/>
              </a:lnSpc>
              <a:spcAft>
                <a:spcPts val="0"/>
              </a:spcAft>
              <a:buClr>
                <a:schemeClr val="accent3"/>
              </a:buClr>
              <a:buSzPct val="85000"/>
              <a:buFont typeface="Wingdings" pitchFamily="2" charset="2"/>
              <a:buNone/>
              <a:defRPr/>
            </a:pPr>
            <a:r>
              <a:rPr lang="en-US" sz="1800" dirty="0">
                <a:latin typeface="Arial" panose="020B0604020202020204" pitchFamily="34" charset="0"/>
                <a:cs typeface="Arial" panose="020B0604020202020204" pitchFamily="34" charset="0"/>
              </a:rPr>
              <a:t>	Code of Virginia Sec. 62.1-44.15:67 through </a:t>
            </a:r>
          </a:p>
          <a:p>
            <a:pPr marL="274320" indent="-274320" eaLnBrk="1" fontAlgn="auto" hangingPunct="1">
              <a:lnSpc>
                <a:spcPct val="80000"/>
              </a:lnSpc>
              <a:spcAft>
                <a:spcPts val="0"/>
              </a:spcAft>
              <a:buClr>
                <a:schemeClr val="accent3"/>
              </a:buClr>
              <a:buSzPct val="85000"/>
              <a:buFont typeface="Wingdings" pitchFamily="2" charset="2"/>
              <a:buNone/>
              <a:defRPr/>
            </a:pPr>
            <a:r>
              <a:rPr lang="en-US" sz="1800" dirty="0">
                <a:latin typeface="Arial" panose="020B0604020202020204" pitchFamily="34" charset="0"/>
                <a:cs typeface="Arial" panose="020B0604020202020204" pitchFamily="34" charset="0"/>
              </a:rPr>
              <a:t>	62.1-44.15:79</a:t>
            </a:r>
          </a:p>
          <a:p>
            <a:pPr marL="274320" indent="-274320" eaLnBrk="1" fontAlgn="auto" hangingPunct="1">
              <a:lnSpc>
                <a:spcPct val="80000"/>
              </a:lnSpc>
              <a:spcAft>
                <a:spcPts val="0"/>
              </a:spcAft>
              <a:buClr>
                <a:schemeClr val="accent2"/>
              </a:buClr>
              <a:buSzPct val="85000"/>
              <a:buFont typeface="Wingdings 2"/>
              <a:buNone/>
              <a:defRPr/>
            </a:pPr>
            <a:r>
              <a:rPr lang="en-US" sz="1800" b="1" dirty="0">
                <a:latin typeface="Arial" panose="020B0604020202020204" pitchFamily="34" charset="0"/>
                <a:cs typeface="Arial" panose="020B0604020202020204" pitchFamily="34" charset="0"/>
              </a:rPr>
              <a:t>Regulatory Authority:  </a:t>
            </a:r>
          </a:p>
          <a:p>
            <a:pPr marL="274320" indent="-274320" eaLnBrk="1" fontAlgn="auto" hangingPunct="1">
              <a:lnSpc>
                <a:spcPct val="80000"/>
              </a:lnSpc>
              <a:spcAft>
                <a:spcPts val="0"/>
              </a:spcAft>
              <a:buClr>
                <a:schemeClr val="accent3"/>
              </a:buClr>
              <a:buSzPct val="85000"/>
              <a:buFont typeface="Wingdings" pitchFamily="2" charset="2"/>
              <a:buNone/>
              <a:defRPr/>
            </a:pP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1989 Chesapeake Bay Preservation Area Designation and Management  Regulations; amended in 1991, 2001 and 2014</a:t>
            </a:r>
          </a:p>
          <a:p>
            <a:pPr marL="274320" indent="-274320" eaLnBrk="1" fontAlgn="auto" hangingPunct="1">
              <a:lnSpc>
                <a:spcPct val="80000"/>
              </a:lnSpc>
              <a:spcAft>
                <a:spcPts val="0"/>
              </a:spcAft>
              <a:buClr>
                <a:schemeClr val="accent2"/>
              </a:buClr>
              <a:buSzPct val="85000"/>
              <a:buFont typeface="Wingdings 2"/>
              <a:buNone/>
              <a:defRPr/>
            </a:pPr>
            <a:r>
              <a:rPr lang="en-US" sz="1800" b="1" dirty="0">
                <a:latin typeface="Arial" panose="020B0604020202020204" pitchFamily="34" charset="0"/>
                <a:cs typeface="Arial" panose="020B0604020202020204" pitchFamily="34" charset="0"/>
              </a:rPr>
              <a:t>Focus: </a:t>
            </a:r>
          </a:p>
          <a:p>
            <a:pPr marL="274320" indent="-274320" eaLnBrk="1" fontAlgn="auto" hangingPunct="1">
              <a:lnSpc>
                <a:spcPct val="80000"/>
              </a:lnSpc>
              <a:spcBef>
                <a:spcPct val="10000"/>
              </a:spcBef>
              <a:spcAft>
                <a:spcPts val="0"/>
              </a:spcAft>
              <a:buClr>
                <a:schemeClr val="accent3"/>
              </a:buClr>
              <a:buSzPct val="85000"/>
              <a:buFont typeface="Wingdings" pitchFamily="2" charset="2"/>
              <a:buNone/>
              <a:defRPr/>
            </a:pP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Prevent and reduce NPS pollution with a comprehensive approach to protecting water quality</a:t>
            </a:r>
          </a:p>
          <a:p>
            <a:pPr marL="640080" lvl="1" indent="-246888" eaLnBrk="1" fontAlgn="auto" hangingPunct="1">
              <a:lnSpc>
                <a:spcPct val="80000"/>
              </a:lnSpc>
              <a:spcBef>
                <a:spcPct val="10000"/>
              </a:spcBef>
              <a:spcAft>
                <a:spcPts val="0"/>
              </a:spcAft>
              <a:buFont typeface="Wingdings 2"/>
              <a:buChar char=""/>
              <a:defRPr/>
            </a:pPr>
            <a:r>
              <a:rPr lang="en-US" dirty="0">
                <a:latin typeface="Arial" panose="020B0604020202020204" pitchFamily="34" charset="0"/>
                <a:cs typeface="Arial" panose="020B0604020202020204" pitchFamily="34" charset="0"/>
              </a:rPr>
              <a:t>Revise land development ordinances</a:t>
            </a:r>
          </a:p>
          <a:p>
            <a:pPr marL="640080" lvl="1" indent="-246888" eaLnBrk="1" fontAlgn="auto" hangingPunct="1">
              <a:lnSpc>
                <a:spcPct val="80000"/>
              </a:lnSpc>
              <a:spcBef>
                <a:spcPct val="10000"/>
              </a:spcBef>
              <a:spcAft>
                <a:spcPts val="0"/>
              </a:spcAft>
              <a:buFont typeface="Wingdings 2"/>
              <a:buChar char=""/>
              <a:defRPr/>
            </a:pPr>
            <a:r>
              <a:rPr lang="en-US" dirty="0">
                <a:latin typeface="Arial" panose="020B0604020202020204" pitchFamily="34" charset="0"/>
                <a:cs typeface="Arial" panose="020B0604020202020204" pitchFamily="34" charset="0"/>
              </a:rPr>
              <a:t>Protect sensitive lands</a:t>
            </a:r>
          </a:p>
          <a:p>
            <a:pPr marL="640080" lvl="1" indent="-246888" eaLnBrk="1" fontAlgn="auto" hangingPunct="1">
              <a:lnSpc>
                <a:spcPct val="80000"/>
              </a:lnSpc>
              <a:spcBef>
                <a:spcPct val="10000"/>
              </a:spcBef>
              <a:spcAft>
                <a:spcPts val="0"/>
              </a:spcAft>
              <a:buFont typeface="Wingdings 2"/>
              <a:buChar char=""/>
              <a:defRPr/>
            </a:pPr>
            <a:r>
              <a:rPr lang="en-US" dirty="0">
                <a:latin typeface="Arial" panose="020B0604020202020204" pitchFamily="34" charset="0"/>
                <a:cs typeface="Arial" panose="020B0604020202020204" pitchFamily="34" charset="0"/>
              </a:rPr>
              <a:t>Performance standards for development and redevelopment </a:t>
            </a:r>
          </a:p>
          <a:p>
            <a:pPr marL="640080" lvl="1" indent="-246888" eaLnBrk="1" fontAlgn="auto" hangingPunct="1">
              <a:lnSpc>
                <a:spcPct val="80000"/>
              </a:lnSpc>
              <a:spcBef>
                <a:spcPct val="10000"/>
              </a:spcBef>
              <a:spcAft>
                <a:spcPts val="0"/>
              </a:spcAft>
              <a:buFont typeface="Wingdings 2"/>
              <a:buChar char=""/>
              <a:defRPr/>
            </a:pPr>
            <a:r>
              <a:rPr lang="en-US" dirty="0">
                <a:latin typeface="Arial" panose="020B0604020202020204" pitchFamily="34" charset="0"/>
                <a:cs typeface="Arial" panose="020B0604020202020204" pitchFamily="34" charset="0"/>
              </a:rPr>
              <a:t>Water quality policies in comprehensive plans 	</a:t>
            </a:r>
          </a:p>
        </p:txBody>
      </p:sp>
      <p:sp>
        <p:nvSpPr>
          <p:cNvPr id="18435" name="Slide Number Placeholder 4"/>
          <p:cNvSpPr>
            <a:spLocks noGrp="1"/>
          </p:cNvSpPr>
          <p:nvPr>
            <p:ph type="sldNum" sz="quarter" idx="12"/>
          </p:nvPr>
        </p:nvSpPr>
        <p:spPr/>
        <p:txBody>
          <a:bodyPr/>
          <a:lstStyle/>
          <a:p>
            <a:pPr>
              <a:defRPr/>
            </a:pPr>
            <a:fld id="{D27CA3EA-DE71-4EE3-AD61-8B7013F00168}" type="slidenum">
              <a:rPr lang="en-US">
                <a:latin typeface="+mj-lt"/>
              </a:rPr>
              <a:pPr>
                <a:defRPr/>
              </a:pPr>
              <a:t>4</a:t>
            </a:fld>
            <a:endParaRPr lang="en-US" dirty="0">
              <a:latin typeface="+mj-lt"/>
            </a:endParaRPr>
          </a:p>
        </p:txBody>
      </p:sp>
      <p:pic>
        <p:nvPicPr>
          <p:cNvPr id="34820"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6934200" y="6172200"/>
            <a:ext cx="1200150" cy="492125"/>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305800" cy="1143000"/>
          </a:xfrm>
        </p:spPr>
        <p:txBody>
          <a:bodyPr>
            <a:normAutofit/>
          </a:bodyPr>
          <a:lstStyle/>
          <a:p>
            <a: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Chesapeake Bay Watershed </a:t>
            </a:r>
            <a:b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Bay Act Region</a:t>
            </a:r>
          </a:p>
        </p:txBody>
      </p:sp>
      <p:sp>
        <p:nvSpPr>
          <p:cNvPr id="5" name="Slide Number Placeholder 4"/>
          <p:cNvSpPr>
            <a:spLocks noGrp="1"/>
          </p:cNvSpPr>
          <p:nvPr>
            <p:ph type="sldNum" sz="quarter" idx="12"/>
          </p:nvPr>
        </p:nvSpPr>
        <p:spPr/>
        <p:txBody>
          <a:bodyPr/>
          <a:lstStyle/>
          <a:p>
            <a:pPr>
              <a:defRPr/>
            </a:pPr>
            <a:fld id="{40D71683-041A-436B-A3DC-7B1E9535FE2E}" type="slidenum">
              <a:rPr lang="en-US" smtClean="0"/>
              <a:pPr>
                <a:defRPr/>
              </a:pPr>
              <a:t>5</a:t>
            </a:fld>
            <a:endParaRPr lang="en-US" dirty="0"/>
          </a:p>
        </p:txBody>
      </p:sp>
      <p:pic>
        <p:nvPicPr>
          <p:cNvPr id="7" name="Picture 6" descr="bay watershed in Va"/>
          <p:cNvPicPr>
            <a:picLocks noChangeAspect="1" noChangeArrowheads="1"/>
          </p:cNvPicPr>
          <p:nvPr/>
        </p:nvPicPr>
        <p:blipFill>
          <a:blip r:embed="rId3" cstate="print"/>
          <a:srcRect/>
          <a:stretch>
            <a:fillRect/>
          </a:stretch>
        </p:blipFill>
        <p:spPr bwMode="auto">
          <a:xfrm>
            <a:off x="867747" y="1600200"/>
            <a:ext cx="8305800" cy="4115397"/>
          </a:xfrm>
          <a:prstGeom prst="rect">
            <a:avLst/>
          </a:prstGeom>
          <a:noFill/>
        </p:spPr>
      </p:pic>
      <p:pic>
        <p:nvPicPr>
          <p:cNvPr id="2" name="Picture 6" descr="C:\Users\daniel.moore@deq.virginia.gov\AppData\Local\Microsoft\Windows\Temporary Internet Files\Content.Outlook\B65QJSST\deqlogo-2color (2).png">
            <a:extLst>
              <a:ext uri="{FF2B5EF4-FFF2-40B4-BE49-F238E27FC236}">
                <a16:creationId xmlns:a16="http://schemas.microsoft.com/office/drawing/2014/main" id="{0AB1B8A3-D92A-73CB-8066-4988D6FF9B60}"/>
              </a:ext>
            </a:extLst>
          </p:cNvPr>
          <p:cNvPicPr>
            <a:picLocks noChangeAspect="1" noChangeArrowheads="1"/>
          </p:cNvPicPr>
          <p:nvPr/>
        </p:nvPicPr>
        <p:blipFill>
          <a:blip r:embed="rId4" cstate="print"/>
          <a:srcRect/>
          <a:stretch>
            <a:fillRect/>
          </a:stretch>
        </p:blipFill>
        <p:spPr bwMode="auto">
          <a:xfrm>
            <a:off x="6781800" y="6110288"/>
            <a:ext cx="1200150" cy="4921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5"/>
          <p:cNvSpPr>
            <a:spLocks noChangeArrowheads="1"/>
          </p:cNvSpPr>
          <p:nvPr/>
        </p:nvSpPr>
        <p:spPr bwMode="auto">
          <a:xfrm>
            <a:off x="609600" y="6096000"/>
            <a:ext cx="7010400" cy="609600"/>
          </a:xfrm>
          <a:prstGeom prst="rect">
            <a:avLst/>
          </a:prstGeom>
          <a:solidFill>
            <a:schemeClr val="bg1"/>
          </a:solidFill>
          <a:ln w="9525">
            <a:noFill/>
            <a:miter lim="800000"/>
            <a:headEnd/>
            <a:tailEnd/>
          </a:ln>
        </p:spPr>
        <p:txBody>
          <a:bodyPr wrap="none" anchor="ctr"/>
          <a:lstStyle/>
          <a:p>
            <a:endParaRPr lang="en-US" dirty="0"/>
          </a:p>
        </p:txBody>
      </p:sp>
      <p:pic>
        <p:nvPicPr>
          <p:cNvPr id="36866" name="Picture 4"/>
          <p:cNvPicPr>
            <a:picLocks noChangeAspect="1" noChangeArrowheads="1"/>
          </p:cNvPicPr>
          <p:nvPr/>
        </p:nvPicPr>
        <p:blipFill>
          <a:blip r:embed="rId3" cstate="print"/>
          <a:srcRect/>
          <a:stretch>
            <a:fillRect/>
          </a:stretch>
        </p:blipFill>
        <p:spPr bwMode="auto">
          <a:xfrm>
            <a:off x="251458" y="484909"/>
            <a:ext cx="6758941" cy="6144492"/>
          </a:xfrm>
          <a:prstGeom prst="rect">
            <a:avLst/>
          </a:prstGeom>
          <a:noFill/>
          <a:ln w="9525">
            <a:solidFill>
              <a:schemeClr val="tx1"/>
            </a:solidFill>
            <a:miter lim="800000"/>
            <a:headEnd/>
            <a:tailEnd/>
          </a:ln>
        </p:spPr>
      </p:pic>
      <p:sp>
        <p:nvSpPr>
          <p:cNvPr id="6" name="Text Box 7"/>
          <p:cNvSpPr txBox="1">
            <a:spLocks noChangeArrowheads="1"/>
          </p:cNvSpPr>
          <p:nvPr/>
        </p:nvSpPr>
        <p:spPr bwMode="invGray">
          <a:xfrm>
            <a:off x="6781801" y="990601"/>
            <a:ext cx="1524000" cy="116955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ts val="600"/>
              </a:spcBef>
              <a:defRPr/>
            </a:pPr>
            <a:r>
              <a:rPr lang="en-US" sz="2000" b="1" dirty="0">
                <a:solidFill>
                  <a:srgbClr val="000000"/>
                </a:solidFill>
                <a:latin typeface="+mj-lt"/>
              </a:rPr>
              <a:t>17 Cities</a:t>
            </a:r>
          </a:p>
          <a:p>
            <a:pPr algn="ctr">
              <a:spcBef>
                <a:spcPts val="600"/>
              </a:spcBef>
              <a:defRPr/>
            </a:pPr>
            <a:r>
              <a:rPr lang="en-US" sz="2000" b="1" dirty="0">
                <a:solidFill>
                  <a:srgbClr val="000000"/>
                </a:solidFill>
                <a:latin typeface="+mj-lt"/>
              </a:rPr>
              <a:t>29 Counties</a:t>
            </a:r>
          </a:p>
          <a:p>
            <a:pPr algn="ctr">
              <a:spcBef>
                <a:spcPts val="600"/>
              </a:spcBef>
              <a:defRPr/>
            </a:pPr>
            <a:r>
              <a:rPr lang="en-US" sz="2000" b="1" dirty="0">
                <a:solidFill>
                  <a:srgbClr val="000000"/>
                </a:solidFill>
                <a:latin typeface="+mj-lt"/>
              </a:rPr>
              <a:t>38 Towns</a:t>
            </a:r>
          </a:p>
        </p:txBody>
      </p:sp>
      <p:sp>
        <p:nvSpPr>
          <p:cNvPr id="8" name="Slide Number Placeholder 7"/>
          <p:cNvSpPr>
            <a:spLocks noGrp="1"/>
          </p:cNvSpPr>
          <p:nvPr>
            <p:ph type="sldNum" sz="quarter" idx="12"/>
          </p:nvPr>
        </p:nvSpPr>
        <p:spPr/>
        <p:txBody>
          <a:bodyPr/>
          <a:lstStyle/>
          <a:p>
            <a:pPr>
              <a:defRPr/>
            </a:pPr>
            <a:fld id="{DC9FD3D6-A8CE-4DA5-A917-A5784BFC407D}" type="slidenum">
              <a:rPr lang="en-US"/>
              <a:pPr>
                <a:defRPr/>
              </a:pPr>
              <a:t>6</a:t>
            </a:fld>
            <a:endParaRPr lang="en-US" dirty="0"/>
          </a:p>
        </p:txBody>
      </p:sp>
      <p:pic>
        <p:nvPicPr>
          <p:cNvPr id="36871" name="Picture 6" descr="C:\Users\daniel.moore@deq.virginia.gov\AppData\Local\Microsoft\Windows\Temporary Internet Files\Content.Outlook\B65QJSST\deqlogo-2color (2).png"/>
          <p:cNvPicPr>
            <a:picLocks noChangeAspect="1" noChangeArrowheads="1"/>
          </p:cNvPicPr>
          <p:nvPr/>
        </p:nvPicPr>
        <p:blipFill>
          <a:blip r:embed="rId4" cstate="print"/>
          <a:srcRect/>
          <a:stretch>
            <a:fillRect/>
          </a:stretch>
        </p:blipFill>
        <p:spPr bwMode="auto">
          <a:xfrm>
            <a:off x="7696200" y="5867400"/>
            <a:ext cx="1200150" cy="492125"/>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idx="4294967295"/>
          </p:nvPr>
        </p:nvSpPr>
        <p:spPr>
          <a:xfrm>
            <a:off x="1143000" y="658813"/>
            <a:ext cx="8001000" cy="561975"/>
          </a:xfrm>
        </p:spPr>
        <p:txBody>
          <a:bodyPr>
            <a:normAutofit fontScale="90000"/>
          </a:bodyPr>
          <a:lstStyle/>
          <a:p>
            <a:pPr eaLnBrk="1" hangingPunct="1"/>
            <a: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Integrated DEQ Programs</a:t>
            </a:r>
          </a:p>
        </p:txBody>
      </p:sp>
      <p:sp>
        <p:nvSpPr>
          <p:cNvPr id="238595" name="Content Placeholder 2"/>
          <p:cNvSpPr>
            <a:spLocks noGrp="1"/>
          </p:cNvSpPr>
          <p:nvPr>
            <p:ph idx="4294967295"/>
          </p:nvPr>
        </p:nvSpPr>
        <p:spPr>
          <a:xfrm>
            <a:off x="1425575" y="1371600"/>
            <a:ext cx="7185025" cy="5029200"/>
          </a:xfrm>
        </p:spPr>
        <p:txBody>
          <a:bodyPr>
            <a:normAutofit lnSpcReduction="10000"/>
          </a:bodyPr>
          <a:lstStyle/>
          <a:p>
            <a:pPr marL="457200" indent="-228600">
              <a:spcBef>
                <a:spcPts val="600"/>
              </a:spcBef>
              <a:spcAft>
                <a:spcPts val="600"/>
              </a:spcAft>
              <a:buFont typeface="Wingdings" panose="05000000000000000000" pitchFamily="2" charset="2"/>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Water quality protection begins with </a:t>
            </a:r>
            <a:r>
              <a:rPr lang="en-US" sz="2200" b="1" dirty="0">
                <a:solidFill>
                  <a:schemeClr val="tx1">
                    <a:lumMod val="65000"/>
                    <a:lumOff val="35000"/>
                  </a:schemeClr>
                </a:solidFill>
                <a:latin typeface="Arial" panose="020B0604020202020204" pitchFamily="34" charset="0"/>
                <a:cs typeface="Arial" panose="020B0604020202020204" pitchFamily="34" charset="0"/>
              </a:rPr>
              <a:t>project planning, design, and approval</a:t>
            </a:r>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marL="457200" indent="-228600">
              <a:spcBef>
                <a:spcPts val="600"/>
              </a:spcBef>
              <a:spcAft>
                <a:spcPts val="600"/>
              </a:spcAft>
              <a:buFont typeface="Wingdings" panose="05000000000000000000" pitchFamily="2" charset="2"/>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Continues with the </a:t>
            </a:r>
            <a:r>
              <a:rPr lang="en-US" sz="2200" b="1" dirty="0">
                <a:solidFill>
                  <a:schemeClr val="tx1">
                    <a:lumMod val="65000"/>
                    <a:lumOff val="35000"/>
                  </a:schemeClr>
                </a:solidFill>
                <a:latin typeface="Arial" panose="020B0604020202020204" pitchFamily="34" charset="0"/>
                <a:cs typeface="Arial" panose="020B0604020202020204" pitchFamily="34" charset="0"/>
              </a:rPr>
              <a:t>control of erosion and sediment </a:t>
            </a:r>
            <a:r>
              <a:rPr lang="en-US" sz="2200" dirty="0">
                <a:solidFill>
                  <a:schemeClr val="tx1">
                    <a:lumMod val="65000"/>
                    <a:lumOff val="35000"/>
                  </a:schemeClr>
                </a:solidFill>
                <a:latin typeface="Arial" panose="020B0604020202020204" pitchFamily="34" charset="0"/>
                <a:cs typeface="Arial" panose="020B0604020202020204" pitchFamily="34" charset="0"/>
              </a:rPr>
              <a:t>during construction, and </a:t>
            </a:r>
          </a:p>
          <a:p>
            <a:pPr marL="457200" indent="-228600">
              <a:spcBef>
                <a:spcPts val="600"/>
              </a:spcBef>
              <a:spcAft>
                <a:spcPts val="600"/>
              </a:spcAft>
              <a:buFont typeface="Wingdings" panose="05000000000000000000" pitchFamily="2" charset="2"/>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Is ongoing throughout the life of the development as </a:t>
            </a:r>
            <a:r>
              <a:rPr lang="en-US" sz="2200" b="1" dirty="0">
                <a:solidFill>
                  <a:schemeClr val="tx1">
                    <a:lumMod val="65000"/>
                    <a:lumOff val="35000"/>
                  </a:schemeClr>
                </a:solidFill>
                <a:latin typeface="Arial" panose="020B0604020202020204" pitchFamily="34" charset="0"/>
                <a:cs typeface="Arial" panose="020B0604020202020204" pitchFamily="34" charset="0"/>
              </a:rPr>
              <a:t>stormwater runoff is managed</a:t>
            </a:r>
            <a:r>
              <a:rPr lang="en-US" sz="2200" dirty="0">
                <a:solidFill>
                  <a:schemeClr val="tx1">
                    <a:lumMod val="65000"/>
                    <a:lumOff val="35000"/>
                  </a:schemeClr>
                </a:solidFill>
                <a:latin typeface="Arial" panose="020B0604020202020204" pitchFamily="34" charset="0"/>
                <a:cs typeface="Arial" panose="020B0604020202020204" pitchFamily="34" charset="0"/>
              </a:rPr>
              <a:t>.</a:t>
            </a:r>
          </a:p>
          <a:p>
            <a:pPr>
              <a:spcBef>
                <a:spcPts val="600"/>
              </a:spcBef>
              <a:spcAft>
                <a:spcPts val="600"/>
              </a:spcAft>
              <a:buFont typeface="Wingdings" panose="05000000000000000000" pitchFamily="2" charset="2"/>
              <a:buChar char="§"/>
            </a:pPr>
            <a:endParaRPr lang="en-US" sz="2200" dirty="0">
              <a:solidFill>
                <a:schemeClr val="tx1">
                  <a:lumMod val="65000"/>
                  <a:lumOff val="35000"/>
                </a:schemeClr>
              </a:solidFill>
              <a:latin typeface="Verdana" pitchFamily="34" charset="0"/>
            </a:endParaRPr>
          </a:p>
          <a:p>
            <a:pPr>
              <a:spcBef>
                <a:spcPts val="600"/>
              </a:spcBef>
              <a:spcAft>
                <a:spcPts val="600"/>
              </a:spcAft>
              <a:buFont typeface="Wingdings" panose="05000000000000000000" pitchFamily="2" charset="2"/>
              <a:buChar char="§"/>
            </a:pPr>
            <a:endParaRPr lang="en-US" sz="2200" dirty="0">
              <a:latin typeface="Verdana" pitchFamily="34" charset="0"/>
            </a:endParaRPr>
          </a:p>
          <a:p>
            <a:pPr>
              <a:spcBef>
                <a:spcPts val="600"/>
              </a:spcBef>
              <a:spcAft>
                <a:spcPts val="600"/>
              </a:spcAft>
              <a:buFont typeface="Wingdings" panose="05000000000000000000" pitchFamily="2" charset="2"/>
              <a:buChar char="§"/>
            </a:pPr>
            <a:endParaRPr lang="en-US" sz="2200" dirty="0">
              <a:latin typeface="Verdana" pitchFamily="34" charset="0"/>
            </a:endParaRPr>
          </a:p>
          <a:p>
            <a:pPr>
              <a:spcBef>
                <a:spcPts val="600"/>
              </a:spcBef>
              <a:spcAft>
                <a:spcPts val="600"/>
              </a:spcAft>
              <a:buFont typeface="Wingdings" panose="05000000000000000000" pitchFamily="2" charset="2"/>
              <a:buChar char="§"/>
            </a:pPr>
            <a:endParaRPr lang="en-US" sz="2200" dirty="0">
              <a:latin typeface="Verdana" pitchFamily="34" charset="0"/>
            </a:endParaRPr>
          </a:p>
          <a:p>
            <a:pPr>
              <a:spcBef>
                <a:spcPts val="600"/>
              </a:spcBef>
              <a:spcAft>
                <a:spcPts val="600"/>
              </a:spcAft>
              <a:buFont typeface="Wingdings" panose="05000000000000000000" pitchFamily="2" charset="2"/>
              <a:buChar char="§"/>
            </a:pPr>
            <a:endParaRPr lang="en-US" sz="2200" dirty="0">
              <a:latin typeface="Verdana" pitchFamily="34" charset="0"/>
            </a:endParaRPr>
          </a:p>
          <a:p>
            <a:pPr marL="0" indent="0" algn="ctr">
              <a:spcBef>
                <a:spcPts val="600"/>
              </a:spcBef>
              <a:spcAft>
                <a:spcPts val="600"/>
              </a:spcAft>
              <a:buNone/>
            </a:pPr>
            <a:endParaRPr lang="en-US" sz="2200" b="1" i="1" dirty="0">
              <a:solidFill>
                <a:schemeClr val="accent1">
                  <a:lumMod val="75000"/>
                </a:schemeClr>
              </a:solidFill>
              <a:latin typeface="Arial" panose="020B0604020202020204" pitchFamily="34" charset="0"/>
              <a:cs typeface="Arial" panose="020B0604020202020204" pitchFamily="34" charset="0"/>
            </a:endParaRPr>
          </a:p>
          <a:p>
            <a:pPr marL="0" indent="0" algn="ctr">
              <a:spcBef>
                <a:spcPts val="600"/>
              </a:spcBef>
              <a:spcAft>
                <a:spcPts val="600"/>
              </a:spcAft>
              <a:buNone/>
            </a:pPr>
            <a:r>
              <a:rPr lang="en-US" sz="2200" b="1" i="1" dirty="0">
                <a:solidFill>
                  <a:schemeClr val="tx1">
                    <a:lumMod val="65000"/>
                    <a:lumOff val="35000"/>
                  </a:schemeClr>
                </a:solidFill>
                <a:latin typeface="Arial" panose="020B0604020202020204" pitchFamily="34" charset="0"/>
                <a:cs typeface="Arial" panose="020B0604020202020204" pitchFamily="34" charset="0"/>
              </a:rPr>
              <a:t>Together</a:t>
            </a:r>
            <a:r>
              <a:rPr lang="en-US" sz="2200" dirty="0">
                <a:solidFill>
                  <a:schemeClr val="tx1">
                    <a:lumMod val="65000"/>
                    <a:lumOff val="35000"/>
                  </a:schemeClr>
                </a:solidFill>
                <a:latin typeface="Arial" panose="020B0604020202020204" pitchFamily="34" charset="0"/>
                <a:cs typeface="Arial" panose="020B0604020202020204" pitchFamily="34" charset="0"/>
              </a:rPr>
              <a:t>, the three programs protect water quality</a:t>
            </a:r>
          </a:p>
          <a:p>
            <a:pPr marL="514350" indent="-514350" eaLnBrk="1" hangingPunct="1">
              <a:spcBef>
                <a:spcPts val="600"/>
              </a:spcBef>
              <a:spcAft>
                <a:spcPts val="600"/>
              </a:spcAft>
              <a:buFont typeface="Wingdings 2" pitchFamily="18" charset="2"/>
              <a:buNone/>
            </a:pPr>
            <a:endParaRPr lang="en-US" sz="2200" dirty="0">
              <a:latin typeface="Verdana" pitchFamily="34" charset="0"/>
            </a:endParaRPr>
          </a:p>
        </p:txBody>
      </p:sp>
      <p:grpSp>
        <p:nvGrpSpPr>
          <p:cNvPr id="2" name="Group 1"/>
          <p:cNvGrpSpPr/>
          <p:nvPr/>
        </p:nvGrpSpPr>
        <p:grpSpPr>
          <a:xfrm>
            <a:off x="762000" y="3573977"/>
            <a:ext cx="7696200" cy="2401812"/>
            <a:chOff x="732518" y="3886200"/>
            <a:chExt cx="7312025" cy="2483304"/>
          </a:xfrm>
        </p:grpSpPr>
        <p:pic>
          <p:nvPicPr>
            <p:cNvPr id="238598" name="Picture 2" descr="C:\Users\qzd73844\Documents\1194987060609865480jigsaw_green_05_svg_thumb.png"/>
            <p:cNvPicPr>
              <a:picLocks noChangeAspect="1" noChangeArrowheads="1"/>
            </p:cNvPicPr>
            <p:nvPr/>
          </p:nvPicPr>
          <p:blipFill>
            <a:blip r:embed="rId3"/>
            <a:srcRect/>
            <a:stretch>
              <a:fillRect/>
            </a:stretch>
          </p:blipFill>
          <p:spPr bwMode="auto">
            <a:xfrm>
              <a:off x="5987143" y="3915229"/>
              <a:ext cx="2057400" cy="2454275"/>
            </a:xfrm>
            <a:prstGeom prst="rect">
              <a:avLst/>
            </a:prstGeom>
            <a:noFill/>
            <a:ln w="9525">
              <a:noFill/>
              <a:miter lim="800000"/>
              <a:headEnd/>
              <a:tailEnd/>
            </a:ln>
          </p:spPr>
        </p:pic>
        <p:pic>
          <p:nvPicPr>
            <p:cNvPr id="238599" name="Picture 3" descr="C:\Users\qzd73844\Documents\11949870501289279725jigsaw_blue_09_svg_thumb.png"/>
            <p:cNvPicPr>
              <a:picLocks noChangeAspect="1" noChangeArrowheads="1"/>
            </p:cNvPicPr>
            <p:nvPr/>
          </p:nvPicPr>
          <p:blipFill>
            <a:blip r:embed="rId4"/>
            <a:srcRect/>
            <a:stretch>
              <a:fillRect/>
            </a:stretch>
          </p:blipFill>
          <p:spPr bwMode="auto">
            <a:xfrm>
              <a:off x="3505200" y="3886200"/>
              <a:ext cx="2286000" cy="2133600"/>
            </a:xfrm>
            <a:prstGeom prst="rect">
              <a:avLst/>
            </a:prstGeom>
            <a:noFill/>
            <a:ln w="9525">
              <a:noFill/>
              <a:miter lim="800000"/>
              <a:headEnd/>
              <a:tailEnd/>
            </a:ln>
          </p:spPr>
        </p:pic>
        <p:pic>
          <p:nvPicPr>
            <p:cNvPr id="238600" name="Picture 4" descr="C:\Users\qzd73844\Documents\11949870691639553129jigsaw_red_01_svg_thumb.png"/>
            <p:cNvPicPr>
              <a:picLocks noChangeAspect="1" noChangeArrowheads="1"/>
            </p:cNvPicPr>
            <p:nvPr/>
          </p:nvPicPr>
          <p:blipFill>
            <a:blip r:embed="rId5"/>
            <a:srcRect/>
            <a:stretch>
              <a:fillRect/>
            </a:stretch>
          </p:blipFill>
          <p:spPr bwMode="auto">
            <a:xfrm>
              <a:off x="732518" y="4191000"/>
              <a:ext cx="2663825" cy="180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8601" name="TextBox 8"/>
            <p:cNvSpPr txBox="1">
              <a:spLocks noChangeArrowheads="1"/>
            </p:cNvSpPr>
            <p:nvPr/>
          </p:nvSpPr>
          <p:spPr bwMode="auto">
            <a:xfrm>
              <a:off x="845230" y="4749005"/>
              <a:ext cx="2438400" cy="604616"/>
            </a:xfrm>
            <a:prstGeom prst="rect">
              <a:avLst/>
            </a:prstGeom>
            <a:noFill/>
            <a:ln w="9525">
              <a:noFill/>
              <a:miter lim="800000"/>
              <a:headEnd/>
              <a:tailEnd/>
            </a:ln>
          </p:spPr>
          <p:txBody>
            <a:bodyPr>
              <a:spAutoFit/>
            </a:bodyPr>
            <a:lstStyle/>
            <a:p>
              <a:pPr algn="ctr"/>
              <a:r>
                <a:rPr lang="en-US" sz="1600" b="1" dirty="0">
                  <a:solidFill>
                    <a:schemeClr val="bg1"/>
                  </a:solidFill>
                  <a:latin typeface="Calibri" pitchFamily="34" charset="0"/>
                </a:rPr>
                <a:t>Bay Act –</a:t>
              </a:r>
            </a:p>
            <a:p>
              <a:pPr algn="ctr"/>
              <a:r>
                <a:rPr lang="en-US" sz="1600" b="1" dirty="0">
                  <a:solidFill>
                    <a:schemeClr val="bg1"/>
                  </a:solidFill>
                  <a:latin typeface="Calibri" pitchFamily="34" charset="0"/>
                </a:rPr>
                <a:t>Pre - Construction</a:t>
              </a:r>
            </a:p>
          </p:txBody>
        </p:sp>
        <p:sp>
          <p:nvSpPr>
            <p:cNvPr id="238602" name="TextBox 9"/>
            <p:cNvSpPr txBox="1">
              <a:spLocks noChangeArrowheads="1"/>
            </p:cNvSpPr>
            <p:nvPr/>
          </p:nvSpPr>
          <p:spPr bwMode="auto">
            <a:xfrm>
              <a:off x="3773162" y="4726986"/>
              <a:ext cx="1524000" cy="561816"/>
            </a:xfrm>
            <a:prstGeom prst="rect">
              <a:avLst/>
            </a:prstGeom>
            <a:noFill/>
            <a:ln w="9525">
              <a:noFill/>
              <a:miter lim="800000"/>
              <a:headEnd/>
              <a:tailEnd/>
            </a:ln>
          </p:spPr>
          <p:txBody>
            <a:bodyPr>
              <a:spAutoFit/>
            </a:bodyPr>
            <a:lstStyle/>
            <a:p>
              <a:pPr algn="ctr"/>
              <a:r>
                <a:rPr lang="en-US" sz="1600" b="1" dirty="0">
                  <a:solidFill>
                    <a:schemeClr val="bg1"/>
                  </a:solidFill>
                  <a:latin typeface="Calibri" pitchFamily="34" charset="0"/>
                </a:rPr>
                <a:t>  E &amp; S – During                 Construction</a:t>
              </a:r>
            </a:p>
          </p:txBody>
        </p:sp>
        <p:sp>
          <p:nvSpPr>
            <p:cNvPr id="238603" name="TextBox 10"/>
            <p:cNvSpPr txBox="1">
              <a:spLocks noChangeArrowheads="1"/>
            </p:cNvSpPr>
            <p:nvPr/>
          </p:nvSpPr>
          <p:spPr bwMode="auto">
            <a:xfrm>
              <a:off x="6234636" y="4729609"/>
              <a:ext cx="1447800" cy="584775"/>
            </a:xfrm>
            <a:prstGeom prst="rect">
              <a:avLst/>
            </a:prstGeom>
            <a:noFill/>
            <a:ln w="9525">
              <a:noFill/>
              <a:miter lim="800000"/>
              <a:headEnd/>
              <a:tailEnd/>
            </a:ln>
          </p:spPr>
          <p:txBody>
            <a:bodyPr>
              <a:spAutoFit/>
            </a:bodyPr>
            <a:lstStyle/>
            <a:p>
              <a:pPr algn="ctr"/>
              <a:r>
                <a:rPr lang="en-US" sz="1600" b="1" dirty="0">
                  <a:solidFill>
                    <a:schemeClr val="bg1"/>
                  </a:solidFill>
                  <a:latin typeface="Calibri" pitchFamily="34" charset="0"/>
                </a:rPr>
                <a:t>VSMP – Post Construction</a:t>
              </a:r>
            </a:p>
          </p:txBody>
        </p:sp>
      </p:grpSp>
    </p:spTree>
    <p:extLst>
      <p:ext uri="{BB962C8B-B14F-4D97-AF65-F5344CB8AC3E}">
        <p14:creationId xmlns:p14="http://schemas.microsoft.com/office/powerpoint/2010/main" val="750514021"/>
      </p:ext>
    </p:extLst>
  </p:cSld>
  <p:clrMapOvr>
    <a:masterClrMapping/>
  </p:clrMapOvr>
  <p:transition advTm="10166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457200"/>
            <a:ext cx="7696200" cy="1066800"/>
          </a:xfrm>
        </p:spPr>
        <p:txBody>
          <a:bodyPr>
            <a:normAutofit/>
          </a:bodyPr>
          <a:lstStyle/>
          <a:p>
            <a:pPr algn="ctr" eaLnBrk="1" fontAlgn="auto" hangingPunct="1">
              <a:spcAft>
                <a:spcPts val="0"/>
              </a:spcAft>
              <a:defRPr/>
            </a:pPr>
            <a:r>
              <a:rPr 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Required Elements of Local Bay Act Programs</a:t>
            </a:r>
          </a:p>
        </p:txBody>
      </p:sp>
      <p:sp>
        <p:nvSpPr>
          <p:cNvPr id="43011" name="Rectangle 3"/>
          <p:cNvSpPr>
            <a:spLocks noGrp="1" noChangeArrowheads="1"/>
          </p:cNvSpPr>
          <p:nvPr>
            <p:ph idx="1"/>
          </p:nvPr>
        </p:nvSpPr>
        <p:spPr>
          <a:xfrm>
            <a:off x="1447800" y="1752600"/>
            <a:ext cx="6781800" cy="4648200"/>
          </a:xfrm>
        </p:spPr>
        <p:txBody>
          <a:bodyPr/>
          <a:lstStyle/>
          <a:p>
            <a:pPr marL="952500" lvl="1" indent="-495300" eaLnBrk="1" hangingPunct="1">
              <a:lnSpc>
                <a:spcPct val="90000"/>
              </a:lnSpc>
              <a:buFont typeface="Calibri" pitchFamily="34" charset="0"/>
              <a:buAutoNum type="arabicPeriod"/>
            </a:pPr>
            <a:r>
              <a:rPr lang="en-US" sz="2000" dirty="0">
                <a:latin typeface="Arial" panose="020B0604020202020204" pitchFamily="34" charset="0"/>
                <a:cs typeface="Arial" panose="020B0604020202020204" pitchFamily="34" charset="0"/>
              </a:rPr>
              <a:t>Chesapeake Bay Preservation Area map</a:t>
            </a:r>
          </a:p>
          <a:p>
            <a:pPr marL="952500" lvl="1" indent="-495300" eaLnBrk="1" hangingPunct="1">
              <a:lnSpc>
                <a:spcPct val="90000"/>
              </a:lnSpc>
              <a:buFont typeface="Calibri" pitchFamily="34" charset="0"/>
              <a:buAutoNum type="arabicPeriod"/>
            </a:pPr>
            <a:r>
              <a:rPr lang="en-US" sz="2000" dirty="0">
                <a:latin typeface="Arial" panose="020B0604020202020204" pitchFamily="34" charset="0"/>
                <a:cs typeface="Arial" panose="020B0604020202020204" pitchFamily="34" charset="0"/>
              </a:rPr>
              <a:t>Local ordinance provisions containing 10 performance criteria for the use, development and redevelopment of land</a:t>
            </a:r>
          </a:p>
          <a:p>
            <a:pPr marL="952500" lvl="1" indent="-495300" eaLnBrk="1" hangingPunct="1">
              <a:lnSpc>
                <a:spcPct val="90000"/>
              </a:lnSpc>
              <a:buFont typeface="Calibri" pitchFamily="34" charset="0"/>
              <a:buAutoNum type="arabicPeriod"/>
            </a:pPr>
            <a:r>
              <a:rPr lang="en-US" sz="2000" dirty="0">
                <a:latin typeface="Arial" panose="020B0604020202020204" pitchFamily="34" charset="0"/>
                <a:cs typeface="Arial" panose="020B0604020202020204" pitchFamily="34" charset="0"/>
              </a:rPr>
              <a:t>Comprehensive Plan elements incorporating water quality protection</a:t>
            </a:r>
          </a:p>
          <a:p>
            <a:pPr marL="952500" lvl="1" indent="-495300" eaLnBrk="1" hangingPunct="1">
              <a:lnSpc>
                <a:spcPct val="90000"/>
              </a:lnSpc>
              <a:buFont typeface="Calibri" pitchFamily="34" charset="0"/>
              <a:buAutoNum type="arabicPeriod"/>
            </a:pPr>
            <a:r>
              <a:rPr lang="en-US" sz="2000" dirty="0">
                <a:latin typeface="Arial" panose="020B0604020202020204" pitchFamily="34" charset="0"/>
                <a:cs typeface="Arial" panose="020B0604020202020204" pitchFamily="34" charset="0"/>
              </a:rPr>
              <a:t>Zoning ordinance containing water quality protection</a:t>
            </a:r>
          </a:p>
          <a:p>
            <a:pPr marL="952500" lvl="1" indent="-495300" eaLnBrk="1" hangingPunct="1">
              <a:lnSpc>
                <a:spcPct val="90000"/>
              </a:lnSpc>
              <a:buFont typeface="Calibri" pitchFamily="34" charset="0"/>
              <a:buAutoNum type="arabicPeriod"/>
            </a:pPr>
            <a:r>
              <a:rPr lang="en-US" sz="2000" dirty="0">
                <a:latin typeface="Arial" panose="020B0604020202020204" pitchFamily="34" charset="0"/>
                <a:cs typeface="Arial" panose="020B0604020202020204" pitchFamily="34" charset="0"/>
              </a:rPr>
              <a:t>Subdivision ordinance containing water quality protection</a:t>
            </a:r>
          </a:p>
          <a:p>
            <a:pPr marL="952500" lvl="1" indent="-495300" eaLnBrk="1" hangingPunct="1">
              <a:lnSpc>
                <a:spcPct val="90000"/>
              </a:lnSpc>
              <a:buFont typeface="Calibri" pitchFamily="34" charset="0"/>
              <a:buAutoNum type="arabicPeriod"/>
            </a:pPr>
            <a:r>
              <a:rPr lang="en-US" sz="2000" dirty="0">
                <a:latin typeface="Arial" panose="020B0604020202020204" pitchFamily="34" charset="0"/>
                <a:cs typeface="Arial" panose="020B0604020202020204" pitchFamily="34" charset="0"/>
              </a:rPr>
              <a:t>Adequate Plan of Development Review process</a:t>
            </a:r>
          </a:p>
          <a:p>
            <a:pPr marL="952500" lvl="1" indent="-495300" eaLnBrk="1" hangingPunct="1">
              <a:lnSpc>
                <a:spcPct val="90000"/>
              </a:lnSpc>
              <a:buFontTx/>
              <a:buAutoNum type="arabicPeriod"/>
            </a:pPr>
            <a:endParaRPr lang="en-US" dirty="0">
              <a:latin typeface="Verdana" pitchFamily="34" charset="0"/>
            </a:endParaRPr>
          </a:p>
        </p:txBody>
      </p:sp>
      <p:sp>
        <p:nvSpPr>
          <p:cNvPr id="6" name="Slide Number Placeholder 5"/>
          <p:cNvSpPr>
            <a:spLocks noGrp="1"/>
          </p:cNvSpPr>
          <p:nvPr>
            <p:ph type="sldNum" sz="quarter" idx="12"/>
          </p:nvPr>
        </p:nvSpPr>
        <p:spPr/>
        <p:txBody>
          <a:bodyPr/>
          <a:lstStyle/>
          <a:p>
            <a:pPr>
              <a:defRPr/>
            </a:pPr>
            <a:fld id="{E286BD18-C0FA-4680-BE77-CD6981B51C2F}" type="slidenum">
              <a:rPr lang="en-US"/>
              <a:pPr>
                <a:defRPr/>
              </a:pPr>
              <a:t>8</a:t>
            </a:fld>
            <a:endParaRPr lang="en-US" dirty="0"/>
          </a:p>
        </p:txBody>
      </p:sp>
      <p:pic>
        <p:nvPicPr>
          <p:cNvPr id="43012"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685800" y="6172200"/>
            <a:ext cx="1200150" cy="492125"/>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type="title"/>
          </p:nvPr>
        </p:nvSpPr>
        <p:spPr>
          <a:xfrm>
            <a:off x="457200" y="0"/>
            <a:ext cx="8382000" cy="1295400"/>
          </a:xfrm>
        </p:spPr>
        <p:txBody>
          <a:bodyPr>
            <a:normAutofit/>
          </a:bodyPr>
          <a:lstStyle/>
          <a:p>
            <a:pPr eaLnBrk="1" fontAlgn="auto" hangingPunct="1">
              <a:lnSpc>
                <a:spcPct val="75000"/>
              </a:lnSpc>
              <a:spcAft>
                <a:spcPts val="0"/>
              </a:spcAft>
              <a:defRPr/>
            </a:pPr>
            <a:r>
              <a:rPr lang="en-US" sz="3200" b="1"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Phases of a Local Bay Act Program</a:t>
            </a:r>
          </a:p>
        </p:txBody>
      </p:sp>
      <p:sp>
        <p:nvSpPr>
          <p:cNvPr id="26627" name="Slide Number Placeholder 5"/>
          <p:cNvSpPr>
            <a:spLocks noGrp="1"/>
          </p:cNvSpPr>
          <p:nvPr>
            <p:ph type="sldNum" sz="quarter" idx="11"/>
          </p:nvPr>
        </p:nvSpPr>
        <p:spPr/>
        <p:txBody>
          <a:bodyPr/>
          <a:lstStyle/>
          <a:p>
            <a:pPr>
              <a:defRPr/>
            </a:pPr>
            <a:fld id="{17BB862B-F36F-4620-84A1-41D9DB7DF33C}" type="slidenum">
              <a:rPr lang="en-US" smtClean="0">
                <a:latin typeface="+mj-lt"/>
              </a:rPr>
              <a:pPr>
                <a:defRPr/>
              </a:pPr>
              <a:t>9</a:t>
            </a:fld>
            <a:endParaRPr lang="en-US" dirty="0">
              <a:latin typeface="+mj-lt"/>
            </a:endParaRPr>
          </a:p>
        </p:txBody>
      </p:sp>
      <p:pic>
        <p:nvPicPr>
          <p:cNvPr id="66563" name="Picture 6" descr="C:\Users\daniel.moore@deq.virginia.gov\AppData\Local\Microsoft\Windows\Temporary Internet Files\Content.Outlook\B65QJSST\deqlogo-2color (2).png"/>
          <p:cNvPicPr>
            <a:picLocks noChangeAspect="1" noChangeArrowheads="1"/>
          </p:cNvPicPr>
          <p:nvPr/>
        </p:nvPicPr>
        <p:blipFill>
          <a:blip r:embed="rId3" cstate="print"/>
          <a:srcRect/>
          <a:stretch>
            <a:fillRect/>
          </a:stretch>
        </p:blipFill>
        <p:spPr bwMode="auto">
          <a:xfrm>
            <a:off x="6934200" y="6096000"/>
            <a:ext cx="1200150" cy="492125"/>
          </a:xfrm>
          <a:prstGeom prst="rect">
            <a:avLst/>
          </a:prstGeom>
          <a:noFill/>
          <a:ln w="9525">
            <a:noFill/>
            <a:miter lim="800000"/>
            <a:headEnd/>
            <a:tailEnd/>
          </a:ln>
        </p:spPr>
      </p:pic>
      <p:sp>
        <p:nvSpPr>
          <p:cNvPr id="14" name="Rectangle 3"/>
          <p:cNvSpPr txBox="1">
            <a:spLocks noChangeArrowheads="1"/>
          </p:cNvSpPr>
          <p:nvPr/>
        </p:nvSpPr>
        <p:spPr>
          <a:xfrm>
            <a:off x="4419600" y="1066800"/>
            <a:ext cx="4038600" cy="5105400"/>
          </a:xfrm>
          <a:prstGeom prst="rect">
            <a:avLst/>
          </a:prstGeom>
        </p:spPr>
        <p:txBody>
          <a:bodyPr>
            <a:normAutofit/>
          </a:bodyPr>
          <a:lstStyle/>
          <a:p>
            <a:pPr marL="274320" indent="-225425" fontAlgn="auto">
              <a:lnSpc>
                <a:spcPct val="90000"/>
              </a:lnSpc>
              <a:spcBef>
                <a:spcPct val="20000"/>
              </a:spcBef>
              <a:spcAft>
                <a:spcPts val="0"/>
              </a:spcAft>
              <a:buClr>
                <a:schemeClr val="accent3"/>
              </a:buClr>
              <a:buSzPct val="95000"/>
              <a:buFont typeface="Wingdings 2"/>
              <a:buChar char=""/>
              <a:defRPr/>
            </a:pPr>
            <a:endParaRPr lang="en-US" sz="1800" b="1" dirty="0">
              <a:latin typeface="+mn-lt"/>
              <a:cs typeface="+mn-cs"/>
            </a:endParaRPr>
          </a:p>
          <a:p>
            <a:pPr marL="274320" indent="-225425" fontAlgn="auto">
              <a:lnSpc>
                <a:spcPct val="90000"/>
              </a:lnSpc>
              <a:spcBef>
                <a:spcPct val="20000"/>
              </a:spcBef>
              <a:spcAft>
                <a:spcPts val="0"/>
              </a:spcAft>
              <a:buClr>
                <a:schemeClr val="accent3"/>
              </a:buClr>
              <a:buSzPct val="95000"/>
              <a:buFont typeface="Wingdings" pitchFamily="2" charset="2"/>
              <a:buChar char="ü"/>
              <a:defRPr/>
            </a:pPr>
            <a:r>
              <a:rPr lang="en-US" sz="2000" b="1" dirty="0">
                <a:latin typeface="Arial" panose="020B0604020202020204" pitchFamily="34" charset="0"/>
                <a:cs typeface="Arial" panose="020B0604020202020204" pitchFamily="34" charset="0"/>
              </a:rPr>
              <a:t>Phase I</a:t>
            </a:r>
            <a:r>
              <a:rPr lang="en-US" sz="2000" dirty="0">
                <a:latin typeface="Arial" panose="020B0604020202020204" pitchFamily="34" charset="0"/>
                <a:cs typeface="Arial" panose="020B0604020202020204" pitchFamily="34" charset="0"/>
              </a:rPr>
              <a:t>: Mapping of Chesapeake Bay Preservation Areas, adoption of management program &amp; local ordinance provisions including 10 performance criteria</a:t>
            </a:r>
          </a:p>
          <a:p>
            <a:pPr marL="274320" indent="-225425" fontAlgn="auto">
              <a:lnSpc>
                <a:spcPct val="90000"/>
              </a:lnSpc>
              <a:spcBef>
                <a:spcPct val="20000"/>
              </a:spcBef>
              <a:spcAft>
                <a:spcPts val="0"/>
              </a:spcAft>
              <a:buClr>
                <a:schemeClr val="accent3"/>
              </a:buClr>
              <a:buSzPct val="95000"/>
              <a:defRPr/>
            </a:pPr>
            <a:endParaRPr lang="en-US" sz="1400" dirty="0">
              <a:latin typeface="Arial" panose="020B0604020202020204" pitchFamily="34" charset="0"/>
              <a:cs typeface="Arial" panose="020B0604020202020204" pitchFamily="34" charset="0"/>
            </a:endParaRPr>
          </a:p>
          <a:p>
            <a:pPr marL="274320" indent="-225425" fontAlgn="auto">
              <a:lnSpc>
                <a:spcPct val="90000"/>
              </a:lnSpc>
              <a:spcBef>
                <a:spcPct val="20000"/>
              </a:spcBef>
              <a:spcAft>
                <a:spcPts val="0"/>
              </a:spcAft>
              <a:buClr>
                <a:schemeClr val="accent3"/>
              </a:buClr>
              <a:buSzPct val="95000"/>
              <a:buFont typeface="Wingdings" pitchFamily="2" charset="2"/>
              <a:buChar char="ü"/>
              <a:defRPr/>
            </a:pPr>
            <a:r>
              <a:rPr lang="en-US" sz="2000" b="1" dirty="0">
                <a:latin typeface="Arial" panose="020B0604020202020204" pitchFamily="34" charset="0"/>
                <a:cs typeface="Arial" panose="020B0604020202020204" pitchFamily="34" charset="0"/>
              </a:rPr>
              <a:t>Phase II</a:t>
            </a:r>
            <a:r>
              <a:rPr lang="en-US" sz="2000" dirty="0">
                <a:latin typeface="Arial" panose="020B0604020202020204" pitchFamily="34" charset="0"/>
                <a:cs typeface="Arial" panose="020B0604020202020204" pitchFamily="34" charset="0"/>
              </a:rPr>
              <a:t>: Adoption of Comprehensive Plan criteria</a:t>
            </a:r>
          </a:p>
          <a:p>
            <a:pPr marL="274320" indent="-225425" fontAlgn="auto">
              <a:lnSpc>
                <a:spcPct val="90000"/>
              </a:lnSpc>
              <a:spcBef>
                <a:spcPct val="20000"/>
              </a:spcBef>
              <a:spcAft>
                <a:spcPts val="0"/>
              </a:spcAft>
              <a:buClr>
                <a:schemeClr val="accent3"/>
              </a:buClr>
              <a:buSzPct val="95000"/>
              <a:defRPr/>
            </a:pPr>
            <a:endParaRPr lang="en-US" sz="1400" dirty="0">
              <a:latin typeface="Arial" panose="020B0604020202020204" pitchFamily="34" charset="0"/>
              <a:cs typeface="Arial" panose="020B0604020202020204" pitchFamily="34" charset="0"/>
            </a:endParaRPr>
          </a:p>
          <a:p>
            <a:pPr marL="274320" indent="-225425" fontAlgn="auto">
              <a:lnSpc>
                <a:spcPct val="90000"/>
              </a:lnSpc>
              <a:spcBef>
                <a:spcPct val="20000"/>
              </a:spcBef>
              <a:spcAft>
                <a:spcPts val="0"/>
              </a:spcAft>
              <a:buClr>
                <a:schemeClr val="accent3"/>
              </a:buClr>
              <a:buSzPct val="95000"/>
              <a:buFont typeface="Wingdings" pitchFamily="2" charset="2"/>
              <a:buChar char="ü"/>
              <a:defRPr/>
            </a:pPr>
            <a:r>
              <a:rPr lang="en-US" sz="2000" b="1" dirty="0">
                <a:latin typeface="Arial" panose="020B0604020202020204" pitchFamily="34" charset="0"/>
                <a:cs typeface="Arial" panose="020B0604020202020204" pitchFamily="34" charset="0"/>
              </a:rPr>
              <a:t>Phase III</a:t>
            </a:r>
            <a:r>
              <a:rPr lang="en-US" sz="2000" dirty="0">
                <a:latin typeface="Arial" panose="020B0604020202020204" pitchFamily="34" charset="0"/>
                <a:cs typeface="Arial" panose="020B0604020202020204" pitchFamily="34" charset="0"/>
              </a:rPr>
              <a:t>: Review and revision of local codes for inclusion of specific standards that implement water quality performance criteria. Add climate change resilience and adaptation criteria</a:t>
            </a:r>
          </a:p>
        </p:txBody>
      </p:sp>
      <p:pic>
        <p:nvPicPr>
          <p:cNvPr id="109570" name="Picture 2" descr="Subdivision Ordina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6984" y="2576826"/>
            <a:ext cx="1706563" cy="2207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9572" name="Picture 4" descr="City of Fairfax 2035 Comprehensive Plan 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1132" y="4089515"/>
            <a:ext cx="3162689" cy="2443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0594" name="Picture 2" descr="Resource Protection Area (RPA) – The Coalition to Protect Prince ...">
            <a:extLst>
              <a:ext uri="{FF2B5EF4-FFF2-40B4-BE49-F238E27FC236}">
                <a16:creationId xmlns:a16="http://schemas.microsoft.com/office/drawing/2014/main" id="{957CF302-1A76-D058-2738-72B2C1704D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296" y="1439824"/>
            <a:ext cx="2464830" cy="2649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26102</TotalTime>
  <Words>2997</Words>
  <Application>Microsoft Office PowerPoint</Application>
  <PresentationFormat>On-screen Show (4:3)</PresentationFormat>
  <Paragraphs>357</Paragraphs>
  <Slides>33</Slides>
  <Notes>29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Arial</vt:lpstr>
      <vt:lpstr>Calibri</vt:lpstr>
      <vt:lpstr>Calibri Light</vt:lpstr>
      <vt:lpstr>Garamond</vt:lpstr>
      <vt:lpstr>Times New Roman</vt:lpstr>
      <vt:lpstr>Verdana</vt:lpstr>
      <vt:lpstr>Wingdings</vt:lpstr>
      <vt:lpstr>Wingdings 2</vt:lpstr>
      <vt:lpstr>Office Theme</vt:lpstr>
      <vt:lpstr>Bitmap Image</vt:lpstr>
      <vt:lpstr> The Chesapeake Bay Preservation Act &amp; Allowed Development  </vt:lpstr>
      <vt:lpstr>Topics</vt:lpstr>
      <vt:lpstr>How the Bay Act started</vt:lpstr>
      <vt:lpstr>The Bay Act: Authorities &amp; Intent</vt:lpstr>
      <vt:lpstr>Chesapeake Bay Watershed  and Bay Act Region</vt:lpstr>
      <vt:lpstr>PowerPoint Presentation</vt:lpstr>
      <vt:lpstr>Integrated DEQ Programs</vt:lpstr>
      <vt:lpstr>Required Elements of Local Bay Act Programs</vt:lpstr>
      <vt:lpstr>Phases of a Local Bay Act Program</vt:lpstr>
      <vt:lpstr>Phase I – Mapping and Ordinance Adoption</vt:lpstr>
      <vt:lpstr>Phase II - Comprehensive Plan Criteria</vt:lpstr>
      <vt:lpstr>Phase III – Land Use Code Review &amp; Revision</vt:lpstr>
      <vt:lpstr>Specific Development Ordinances</vt:lpstr>
      <vt:lpstr>Required Provisions for Site Plans and Plats</vt:lpstr>
      <vt:lpstr>Land Development Requirements</vt:lpstr>
      <vt:lpstr>Revised Agricultural Requirements</vt:lpstr>
      <vt:lpstr>PowerPoint Presentation</vt:lpstr>
      <vt:lpstr>Chesapeake Bay Preservation Areas - RMA</vt:lpstr>
      <vt:lpstr> Resource Protection Areas</vt:lpstr>
      <vt:lpstr>Criteria for development in the RPA </vt:lpstr>
      <vt:lpstr> Permitted Uses within RPA</vt:lpstr>
      <vt:lpstr>   Ex   </vt:lpstr>
      <vt:lpstr>RPA Buffer Modifications (no structures, generally)</vt:lpstr>
      <vt:lpstr>  Limits on Permitted RPA Activities</vt:lpstr>
      <vt:lpstr>RPA Buffer Encroachments (structures)</vt:lpstr>
      <vt:lpstr> RPA Buffer Encroachments          (structures)</vt:lpstr>
      <vt:lpstr>Waiver &amp; Exception Considerations</vt:lpstr>
      <vt:lpstr>Regulatory Jurisdictions</vt:lpstr>
      <vt:lpstr>2020 Regulatory Amendment</vt:lpstr>
      <vt:lpstr>2020 Statutory Amendment</vt:lpstr>
      <vt:lpstr>PowerPoint Presentation</vt:lpstr>
      <vt:lpstr>Amendment Implementation  Timetable and Next Steps</vt:lpstr>
      <vt:lpstr>PowerPoint Presentation</vt:lpstr>
    </vt:vector>
  </TitlesOfParts>
  <Company>CBLAD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Newport News BZA Training</dc:title>
  <dc:creator>Brad Belo</dc:creator>
  <cp:lastModifiedBy>Feth, Trish</cp:lastModifiedBy>
  <cp:revision>834</cp:revision>
  <cp:lastPrinted>2023-09-26T19:34:07Z</cp:lastPrinted>
  <dcterms:created xsi:type="dcterms:W3CDTF">2002-08-22T15:06:33Z</dcterms:created>
  <dcterms:modified xsi:type="dcterms:W3CDTF">2024-01-17T18:39:06Z</dcterms:modified>
</cp:coreProperties>
</file>