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640" r:id="rId2"/>
    <p:sldId id="674" r:id="rId3"/>
    <p:sldId id="259" r:id="rId4"/>
    <p:sldId id="507" r:id="rId5"/>
    <p:sldId id="752" r:id="rId6"/>
    <p:sldId id="508" r:id="rId7"/>
    <p:sldId id="535" r:id="rId8"/>
    <p:sldId id="517" r:id="rId9"/>
    <p:sldId id="703" r:id="rId10"/>
    <p:sldId id="726" r:id="rId11"/>
    <p:sldId id="681" r:id="rId12"/>
    <p:sldId id="682" r:id="rId13"/>
    <p:sldId id="754" r:id="rId14"/>
    <p:sldId id="755" r:id="rId15"/>
    <p:sldId id="756" r:id="rId16"/>
    <p:sldId id="758" r:id="rId17"/>
    <p:sldId id="759" r:id="rId18"/>
    <p:sldId id="760" r:id="rId19"/>
    <p:sldId id="761" r:id="rId20"/>
    <p:sldId id="764" r:id="rId21"/>
    <p:sldId id="639" r:id="rId22"/>
    <p:sldId id="672" r:id="rId23"/>
    <p:sldId id="518" r:id="rId24"/>
    <p:sldId id="715" r:id="rId25"/>
    <p:sldId id="753" r:id="rId26"/>
    <p:sldId id="555" r:id="rId27"/>
    <p:sldId id="687" r:id="rId28"/>
    <p:sldId id="704" r:id="rId29"/>
    <p:sldId id="660" r:id="rId30"/>
    <p:sldId id="720" r:id="rId31"/>
    <p:sldId id="693" r:id="rId32"/>
    <p:sldId id="728" r:id="rId33"/>
    <p:sldId id="553" r:id="rId34"/>
    <p:sldId id="551" r:id="rId35"/>
    <p:sldId id="763" r:id="rId36"/>
    <p:sldId id="685" r:id="rId37"/>
    <p:sldId id="729" r:id="rId38"/>
    <p:sldId id="730" r:id="rId39"/>
    <p:sldId id="576" r:id="rId40"/>
    <p:sldId id="577" r:id="rId41"/>
    <p:sldId id="584" r:id="rId42"/>
    <p:sldId id="574" r:id="rId43"/>
    <p:sldId id="586" r:id="rId44"/>
    <p:sldId id="588" r:id="rId45"/>
    <p:sldId id="594" r:id="rId46"/>
    <p:sldId id="699" r:id="rId47"/>
    <p:sldId id="595" r:id="rId48"/>
    <p:sldId id="765" r:id="rId49"/>
    <p:sldId id="766" r:id="rId50"/>
    <p:sldId id="767" r:id="rId51"/>
    <p:sldId id="768" r:id="rId52"/>
    <p:sldId id="769" r:id="rId53"/>
    <p:sldId id="770" r:id="rId54"/>
    <p:sldId id="771" r:id="rId55"/>
    <p:sldId id="608" r:id="rId56"/>
    <p:sldId id="64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9" autoAdjust="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1944000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pattFill prst="dkUp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Lbls>
            <c:dLbl>
              <c:idx val="8"/>
              <c:layout>
                <c:manualLayout>
                  <c:x val="-6.9444444444444441E-3"/>
                  <c:y val="1.34761336611747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3333333333332309E-3"/>
                  <c:y val="-2.1561813857879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444444444444441E-3"/>
                  <c:y val="7.82333939026852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805566491688539E-2"/>
                  <c:y val="-2.6952352109832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77777777777787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Sheet1!$C$1:$O$1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strCache>
            </c:strRef>
          </c:cat>
          <c:val>
            <c:numRef>
              <c:f>Sheet1!$C$2:$O$2</c:f>
              <c:numCache>
                <c:formatCode>General</c:formatCode>
                <c:ptCount val="13"/>
                <c:pt idx="0">
                  <c:v>-1757000</c:v>
                </c:pt>
                <c:pt idx="1">
                  <c:v>-532000</c:v>
                </c:pt>
                <c:pt idx="2">
                  <c:v>62000</c:v>
                </c:pt>
                <c:pt idx="3">
                  <c:v>2019000</c:v>
                </c:pt>
                <c:pt idx="4">
                  <c:v>2484000</c:v>
                </c:pt>
                <c:pt idx="5">
                  <c:v>2071000</c:v>
                </c:pt>
                <c:pt idx="6">
                  <c:v>1115000</c:v>
                </c:pt>
                <c:pt idx="7">
                  <c:v>-3617000</c:v>
                </c:pt>
                <c:pt idx="8">
                  <c:v>-5052000</c:v>
                </c:pt>
                <c:pt idx="9">
                  <c:v>1022000</c:v>
                </c:pt>
                <c:pt idx="10">
                  <c:v>2103000</c:v>
                </c:pt>
                <c:pt idx="11">
                  <c:v>2193000</c:v>
                </c:pt>
                <c:pt idx="12">
                  <c:v>2196000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43680"/>
        <c:axId val="99145216"/>
      </c:barChart>
      <c:catAx>
        <c:axId val="9914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10" baseline="0"/>
            </a:pPr>
            <a:endParaRPr lang="en-US"/>
          </a:p>
        </c:txPr>
        <c:crossAx val="99145216"/>
        <c:crosses val="autoZero"/>
        <c:auto val="1"/>
        <c:lblAlgn val="ctr"/>
        <c:lblOffset val="100"/>
        <c:noMultiLvlLbl val="0"/>
      </c:catAx>
      <c:valAx>
        <c:axId val="991452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914368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1674208144794"/>
          <c:y val="6.8222621184919202E-2"/>
          <c:w val="0.86063348416289598"/>
          <c:h val="0.7360861759425494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NC</c:v>
                </c:pt>
              </c:strCache>
            </c:strRef>
          </c:tx>
          <c:spPr>
            <a:ln w="4085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35248</c:v>
                </c:pt>
                <c:pt idx="1">
                  <c:v>36050</c:v>
                </c:pt>
                <c:pt idx="2">
                  <c:v>38139</c:v>
                </c:pt>
                <c:pt idx="3">
                  <c:v>39145</c:v>
                </c:pt>
                <c:pt idx="4">
                  <c:v>39049</c:v>
                </c:pt>
                <c:pt idx="5">
                  <c:v>38932</c:v>
                </c:pt>
                <c:pt idx="6">
                  <c:v>38910</c:v>
                </c:pt>
                <c:pt idx="7">
                  <c:v>39283</c:v>
                </c:pt>
                <c:pt idx="8">
                  <c:v>40776</c:v>
                </c:pt>
                <c:pt idx="9">
                  <c:v>41528</c:v>
                </c:pt>
                <c:pt idx="10">
                  <c:v>41694</c:v>
                </c:pt>
                <c:pt idx="11">
                  <c:v>40342</c:v>
                </c:pt>
                <c:pt idx="12">
                  <c:v>38947</c:v>
                </c:pt>
                <c:pt idx="13">
                  <c:v>39553</c:v>
                </c:pt>
                <c:pt idx="14">
                  <c:v>39879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ln w="40858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36117</c:v>
                </c:pt>
                <c:pt idx="1">
                  <c:v>37251</c:v>
                </c:pt>
                <c:pt idx="2">
                  <c:v>38587</c:v>
                </c:pt>
                <c:pt idx="3">
                  <c:v>39775</c:v>
                </c:pt>
                <c:pt idx="4">
                  <c:v>39879</c:v>
                </c:pt>
                <c:pt idx="5">
                  <c:v>40192</c:v>
                </c:pt>
                <c:pt idx="6">
                  <c:v>40701</c:v>
                </c:pt>
                <c:pt idx="7">
                  <c:v>41709</c:v>
                </c:pt>
                <c:pt idx="8">
                  <c:v>42483</c:v>
                </c:pt>
                <c:pt idx="9">
                  <c:v>43220</c:v>
                </c:pt>
                <c:pt idx="10">
                  <c:v>43633</c:v>
                </c:pt>
                <c:pt idx="11">
                  <c:v>43079</c:v>
                </c:pt>
                <c:pt idx="12">
                  <c:v>41640</c:v>
                </c:pt>
                <c:pt idx="13">
                  <c:v>41764</c:v>
                </c:pt>
                <c:pt idx="14">
                  <c:v>42070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62144"/>
        <c:axId val="113863680"/>
      </c:lineChart>
      <c:catAx>
        <c:axId val="11386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1386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863680"/>
        <c:scaling>
          <c:orientation val="minMax"/>
          <c:max val="50000"/>
          <c:min val="30000"/>
        </c:scaling>
        <c:delete val="0"/>
        <c:axPos val="l"/>
        <c:majorGridlines>
          <c:spPr>
            <a:ln w="3405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34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1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13862144"/>
        <c:crosses val="autoZero"/>
        <c:crossBetween val="between"/>
        <c:majorUnit val="5000"/>
        <c:minorUnit val="500"/>
      </c:valAx>
      <c:spPr>
        <a:noFill/>
        <a:ln w="13619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6153846153846156"/>
          <c:y val="0.91202872531418322"/>
          <c:w val="0.19547511312217195"/>
          <c:h val="8.2585278276481155E-2"/>
        </c:manualLayout>
      </c:layout>
      <c:overlay val="0"/>
      <c:spPr>
        <a:solidFill>
          <a:schemeClr val="bg1"/>
        </a:solidFill>
        <a:ln w="3405">
          <a:solidFill>
            <a:schemeClr val="tx1"/>
          </a:solidFill>
          <a:prstDash val="solid"/>
        </a:ln>
      </c:spPr>
      <c:txPr>
        <a:bodyPr/>
        <a:lstStyle/>
        <a:p>
          <a:pPr>
            <a:defRPr sz="185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1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6"/>
            <c:invertIfNegative val="0"/>
            <c:bubble3D val="0"/>
          </c:dPt>
          <c:dLbls>
            <c:numFmt formatCode="&quot;$&quot;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AL</c:v>
                </c:pt>
                <c:pt idx="1">
                  <c:v>AR</c:v>
                </c:pt>
                <c:pt idx="2">
                  <c:v>FL</c:v>
                </c:pt>
                <c:pt idx="3">
                  <c:v>GA</c:v>
                </c:pt>
                <c:pt idx="4">
                  <c:v>LA</c:v>
                </c:pt>
                <c:pt idx="5">
                  <c:v>MS</c:v>
                </c:pt>
                <c:pt idx="6">
                  <c:v>NC</c:v>
                </c:pt>
                <c:pt idx="7">
                  <c:v>OK</c:v>
                </c:pt>
                <c:pt idx="8">
                  <c:v>SC</c:v>
                </c:pt>
                <c:pt idx="9">
                  <c:v>TN</c:v>
                </c:pt>
                <c:pt idx="10">
                  <c:v>TX</c:v>
                </c:pt>
                <c:pt idx="11">
                  <c:v>VA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4504</c:v>
                </c:pt>
                <c:pt idx="1">
                  <c:v>2164</c:v>
                </c:pt>
                <c:pt idx="2">
                  <c:v>1640</c:v>
                </c:pt>
                <c:pt idx="3">
                  <c:v>2532</c:v>
                </c:pt>
                <c:pt idx="4">
                  <c:v>6560</c:v>
                </c:pt>
                <c:pt idx="5">
                  <c:v>2481</c:v>
                </c:pt>
                <c:pt idx="6">
                  <c:v>2994</c:v>
                </c:pt>
                <c:pt idx="7">
                  <c:v>2701</c:v>
                </c:pt>
                <c:pt idx="8">
                  <c:v>5504</c:v>
                </c:pt>
                <c:pt idx="9">
                  <c:v>3390</c:v>
                </c:pt>
                <c:pt idx="10">
                  <c:v>4019</c:v>
                </c:pt>
                <c:pt idx="11">
                  <c:v>2432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13408"/>
        <c:axId val="114514944"/>
      </c:barChart>
      <c:catAx>
        <c:axId val="11451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514944"/>
        <c:crosses val="autoZero"/>
        <c:auto val="1"/>
        <c:lblAlgn val="ctr"/>
        <c:lblOffset val="100"/>
        <c:noMultiLvlLbl val="0"/>
      </c:catAx>
      <c:valAx>
        <c:axId val="11451494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1451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6"/>
            <c:invertIfNegative val="0"/>
            <c:bubble3D val="0"/>
          </c:dPt>
          <c:dLbls>
            <c:numFmt formatCode="&quot;$&quot;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NC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21793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NC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24918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1011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NC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27007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numFmt formatCode="&quot;$&quot;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NC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28833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29568"/>
        <c:axId val="120443648"/>
      </c:barChart>
      <c:catAx>
        <c:axId val="12042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443648"/>
        <c:crosses val="autoZero"/>
        <c:auto val="1"/>
        <c:lblAlgn val="ctr"/>
        <c:lblOffset val="100"/>
        <c:noMultiLvlLbl val="0"/>
      </c:catAx>
      <c:valAx>
        <c:axId val="12044364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12042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0989010989011"/>
          <c:y val="6.5857885615251285E-2"/>
          <c:w val="0.81501831501831512"/>
          <c:h val="0.7053726169844019"/>
        </c:manualLayout>
      </c:layout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Metro</c:v>
                </c:pt>
              </c:strCache>
            </c:strRef>
          </c:tx>
          <c:spPr>
            <a:solidFill>
              <a:srgbClr val="3366FF"/>
            </a:solidFill>
            <a:ln w="12168">
              <a:solidFill>
                <a:schemeClr val="tx1"/>
              </a:solidFill>
              <a:prstDash val="solid"/>
            </a:ln>
          </c:spPr>
          <c:cat>
            <c:numRef>
              <c:f>Sheet1!$B$1:$K$1</c:f>
              <c:numCache>
                <c:formatCode>General</c:formatCode>
                <c:ptCount val="10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26.1</c:v>
                </c:pt>
                <c:pt idx="1">
                  <c:v>35.9</c:v>
                </c:pt>
                <c:pt idx="2">
                  <c:v>54.8</c:v>
                </c:pt>
                <c:pt idx="3">
                  <c:v>63</c:v>
                </c:pt>
                <c:pt idx="4">
                  <c:v>84.5</c:v>
                </c:pt>
                <c:pt idx="5">
                  <c:v>113.5</c:v>
                </c:pt>
                <c:pt idx="6">
                  <c:v>140.19999999999999</c:v>
                </c:pt>
                <c:pt idx="7">
                  <c:v>169.4</c:v>
                </c:pt>
                <c:pt idx="8">
                  <c:v>192.7</c:v>
                </c:pt>
                <c:pt idx="9">
                  <c:v>226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Non-Metro</c:v>
                </c:pt>
              </c:strCache>
            </c:strRef>
          </c:tx>
          <c:spPr>
            <a:solidFill>
              <a:srgbClr val="33CC33"/>
            </a:solidFill>
            <a:ln w="12168">
              <a:solidFill>
                <a:schemeClr val="tx1"/>
              </a:solidFill>
              <a:prstDash val="solid"/>
            </a:ln>
          </c:spPr>
          <c:cat>
            <c:numRef>
              <c:f>Sheet1!$B$1:$K$1</c:f>
              <c:numCache>
                <c:formatCode>General</c:formatCode>
                <c:ptCount val="10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65.900000000000006</c:v>
                </c:pt>
                <c:pt idx="1">
                  <c:v>69.8</c:v>
                </c:pt>
                <c:pt idx="2">
                  <c:v>68</c:v>
                </c:pt>
                <c:pt idx="3">
                  <c:v>68.7</c:v>
                </c:pt>
                <c:pt idx="4">
                  <c:v>66.2</c:v>
                </c:pt>
                <c:pt idx="5">
                  <c:v>65.900000000000006</c:v>
                </c:pt>
                <c:pt idx="6">
                  <c:v>63</c:v>
                </c:pt>
                <c:pt idx="7">
                  <c:v>57.1</c:v>
                </c:pt>
                <c:pt idx="8">
                  <c:v>56</c:v>
                </c:pt>
                <c:pt idx="9">
                  <c:v>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228096"/>
        <c:axId val="120229888"/>
      </c:areaChart>
      <c:catAx>
        <c:axId val="1202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22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229888"/>
        <c:scaling>
          <c:orientation val="minMax"/>
        </c:scaling>
        <c:delete val="0"/>
        <c:axPos val="l"/>
        <c:majorGridlines>
          <c:spPr>
            <a:ln w="3042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0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0228096"/>
        <c:crosses val="autoZero"/>
        <c:crossBetween val="midCat"/>
      </c:valAx>
      <c:spPr>
        <a:noFill/>
        <a:ln w="12168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750915750915756"/>
          <c:y val="0.91681109185441922"/>
          <c:w val="0.2783882783882784"/>
          <c:h val="7.7989601386481797E-2"/>
        </c:manualLayout>
      </c:layout>
      <c:overlay val="0"/>
      <c:spPr>
        <a:noFill/>
        <a:ln w="3042">
          <a:solidFill>
            <a:schemeClr val="tx1"/>
          </a:solidFill>
          <a:prstDash val="solid"/>
        </a:ln>
      </c:spPr>
      <c:txPr>
        <a:bodyPr/>
        <a:lstStyle/>
        <a:p>
          <a:pPr>
            <a:defRPr sz="156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0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9"/>
            <c:invertIfNegative val="0"/>
            <c:bubble3D val="0"/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73746312684365E-2"/>
                  <c:y val="2.84798828871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57124937021851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3568740553277704E-3"/>
                  <c:y val="-2.6041666666667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7496863978825017E-3"/>
                  <c:y val="-2.6041666666666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AL</c:v>
                </c:pt>
                <c:pt idx="1">
                  <c:v>AR</c:v>
                </c:pt>
                <c:pt idx="2">
                  <c:v>FL</c:v>
                </c:pt>
                <c:pt idx="3">
                  <c:v>GA</c:v>
                </c:pt>
                <c:pt idx="4">
                  <c:v>KY</c:v>
                </c:pt>
                <c:pt idx="5">
                  <c:v>LA</c:v>
                </c:pt>
                <c:pt idx="6">
                  <c:v>MD</c:v>
                </c:pt>
                <c:pt idx="7">
                  <c:v>MO</c:v>
                </c:pt>
                <c:pt idx="8">
                  <c:v>MS</c:v>
                </c:pt>
                <c:pt idx="9">
                  <c:v>NC</c:v>
                </c:pt>
                <c:pt idx="10">
                  <c:v>OK</c:v>
                </c:pt>
                <c:pt idx="11">
                  <c:v>SC</c:v>
                </c:pt>
                <c:pt idx="12">
                  <c:v>TN</c:v>
                </c:pt>
                <c:pt idx="13">
                  <c:v>TX</c:v>
                </c:pt>
                <c:pt idx="14">
                  <c:v>VA</c:v>
                </c:pt>
                <c:pt idx="15">
                  <c:v>WV</c:v>
                </c:pt>
                <c:pt idx="16">
                  <c:v>KS</c:v>
                </c:pt>
                <c:pt idx="17">
                  <c:v>IL</c:v>
                </c:pt>
                <c:pt idx="18">
                  <c:v>IA</c:v>
                </c:pt>
                <c:pt idx="19">
                  <c:v>NE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0.51400000000000001</c:v>
                </c:pt>
                <c:pt idx="1">
                  <c:v>0.60499999999999998</c:v>
                </c:pt>
                <c:pt idx="2">
                  <c:v>0.128</c:v>
                </c:pt>
                <c:pt idx="3">
                  <c:v>0.34599999999999997</c:v>
                </c:pt>
                <c:pt idx="4">
                  <c:v>0.59</c:v>
                </c:pt>
                <c:pt idx="5">
                  <c:v>0.38700000000000001</c:v>
                </c:pt>
                <c:pt idx="6">
                  <c:v>0.16500000000000001</c:v>
                </c:pt>
                <c:pt idx="7">
                  <c:v>0.434</c:v>
                </c:pt>
                <c:pt idx="8">
                  <c:v>0.72399999999999998</c:v>
                </c:pt>
                <c:pt idx="9">
                  <c:v>0.45100000000000001</c:v>
                </c:pt>
                <c:pt idx="10">
                  <c:v>0.54200000000000004</c:v>
                </c:pt>
                <c:pt idx="11">
                  <c:v>0.442</c:v>
                </c:pt>
                <c:pt idx="12">
                  <c:v>0.45800000000000002</c:v>
                </c:pt>
                <c:pt idx="13">
                  <c:v>0.247</c:v>
                </c:pt>
                <c:pt idx="14">
                  <c:v>0.30199999999999999</c:v>
                </c:pt>
                <c:pt idx="15">
                  <c:v>0.66800000000000004</c:v>
                </c:pt>
                <c:pt idx="16">
                  <c:v>0.498</c:v>
                </c:pt>
                <c:pt idx="17">
                  <c:v>0.2</c:v>
                </c:pt>
                <c:pt idx="18">
                  <c:v>0.58299999999999996</c:v>
                </c:pt>
                <c:pt idx="19">
                  <c:v>0.46200000000000002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04000"/>
        <c:axId val="120305536"/>
      </c:barChart>
      <c:catAx>
        <c:axId val="1203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0305536"/>
        <c:crosses val="autoZero"/>
        <c:auto val="1"/>
        <c:lblAlgn val="ctr"/>
        <c:lblOffset val="100"/>
        <c:noMultiLvlLbl val="0"/>
      </c:catAx>
      <c:valAx>
        <c:axId val="1203055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030400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Asheville</c:v>
                </c:pt>
                <c:pt idx="1">
                  <c:v>Charlotte</c:v>
                </c:pt>
                <c:pt idx="2">
                  <c:v>Durham</c:v>
                </c:pt>
                <c:pt idx="3">
                  <c:v>Greensboro</c:v>
                </c:pt>
                <c:pt idx="4">
                  <c:v>Raleigh</c:v>
                </c:pt>
                <c:pt idx="5">
                  <c:v>Wilmington</c:v>
                </c:pt>
                <c:pt idx="6">
                  <c:v>Winston Salem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1.4999999999999999E-2</c:v>
                </c:pt>
                <c:pt idx="1">
                  <c:v>2.3E-2</c:v>
                </c:pt>
                <c:pt idx="2">
                  <c:v>3.4000000000000002E-2</c:v>
                </c:pt>
                <c:pt idx="3">
                  <c:v>1.6E-2</c:v>
                </c:pt>
                <c:pt idx="4">
                  <c:v>1.6E-2</c:v>
                </c:pt>
                <c:pt idx="5">
                  <c:v>1.2999999999999999E-2</c:v>
                </c:pt>
                <c:pt idx="6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43552"/>
        <c:axId val="120804096"/>
      </c:barChart>
      <c:catAx>
        <c:axId val="12034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804096"/>
        <c:crosses val="autoZero"/>
        <c:auto val="1"/>
        <c:lblAlgn val="ctr"/>
        <c:lblOffset val="100"/>
        <c:noMultiLvlLbl val="0"/>
      </c:catAx>
      <c:valAx>
        <c:axId val="12080409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034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Atlanta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20</c:v>
                </c:pt>
                <c:pt idx="6">
                  <c:v>18</c:v>
                </c:pt>
                <c:pt idx="7">
                  <c:v>18</c:v>
                </c:pt>
                <c:pt idx="8">
                  <c:v>22</c:v>
                </c:pt>
                <c:pt idx="9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Charlotte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11</c:v>
                </c:pt>
                <c:pt idx="7">
                  <c:v>17</c:v>
                </c:pt>
                <c:pt idx="8">
                  <c:v>15</c:v>
                </c:pt>
                <c:pt idx="9">
                  <c:v>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Raleigh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9</c:v>
                </c:pt>
                <c:pt idx="1">
                  <c:v>19</c:v>
                </c:pt>
                <c:pt idx="2">
                  <c:v>25</c:v>
                </c:pt>
                <c:pt idx="3">
                  <c:v>30</c:v>
                </c:pt>
                <c:pt idx="4">
                  <c:v>24</c:v>
                </c:pt>
                <c:pt idx="5">
                  <c:v>15</c:v>
                </c:pt>
                <c:pt idx="6">
                  <c:v>15</c:v>
                </c:pt>
                <c:pt idx="7">
                  <c:v>22</c:v>
                </c:pt>
                <c:pt idx="8">
                  <c:v>18</c:v>
                </c:pt>
                <c:pt idx="9">
                  <c:v>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Nashville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13</c:v>
                </c:pt>
                <c:pt idx="7">
                  <c:v>8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60256"/>
        <c:axId val="120161792"/>
      </c:lineChart>
      <c:catAx>
        <c:axId val="120160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20161792"/>
        <c:crosses val="autoZero"/>
        <c:auto val="1"/>
        <c:lblAlgn val="ctr"/>
        <c:lblOffset val="100"/>
        <c:noMultiLvlLbl val="0"/>
      </c:catAx>
      <c:valAx>
        <c:axId val="120161792"/>
        <c:scaling>
          <c:orientation val="minMax"/>
          <c:max val="36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160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Charlotte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11</c:v>
                </c:pt>
                <c:pt idx="7">
                  <c:v>17</c:v>
                </c:pt>
                <c:pt idx="8">
                  <c:v>15</c:v>
                </c:pt>
                <c:pt idx="9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Raleigh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9</c:v>
                </c:pt>
                <c:pt idx="1">
                  <c:v>19</c:v>
                </c:pt>
                <c:pt idx="2">
                  <c:v>25</c:v>
                </c:pt>
                <c:pt idx="3">
                  <c:v>30</c:v>
                </c:pt>
                <c:pt idx="4">
                  <c:v>24</c:v>
                </c:pt>
                <c:pt idx="5">
                  <c:v>15</c:v>
                </c:pt>
                <c:pt idx="6">
                  <c:v>15</c:v>
                </c:pt>
                <c:pt idx="7">
                  <c:v>22</c:v>
                </c:pt>
                <c:pt idx="8">
                  <c:v>18</c:v>
                </c:pt>
                <c:pt idx="9">
                  <c:v>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Durham</c:v>
                </c:pt>
              </c:strCache>
            </c:strRef>
          </c:tx>
          <c:spPr>
            <a:ln w="63500">
              <a:solidFill>
                <a:srgbClr val="99000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34</c:v>
                </c:pt>
                <c:pt idx="1">
                  <c:v>48</c:v>
                </c:pt>
                <c:pt idx="2">
                  <c:v>52</c:v>
                </c:pt>
                <c:pt idx="3">
                  <c:v>77</c:v>
                </c:pt>
                <c:pt idx="4">
                  <c:v>80</c:v>
                </c:pt>
                <c:pt idx="5">
                  <c:v>85</c:v>
                </c:pt>
                <c:pt idx="6">
                  <c:v>59</c:v>
                </c:pt>
                <c:pt idx="7">
                  <c:v>44</c:v>
                </c:pt>
                <c:pt idx="8">
                  <c:v>48</c:v>
                </c:pt>
                <c:pt idx="9">
                  <c:v>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Fayetteville</c:v>
                </c:pt>
              </c:strCache>
            </c:strRef>
          </c:tx>
          <c:spPr>
            <a:ln w="63500">
              <a:solidFill>
                <a:srgbClr val="00FF0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227</c:v>
                </c:pt>
                <c:pt idx="1">
                  <c:v>189</c:v>
                </c:pt>
                <c:pt idx="2">
                  <c:v>150</c:v>
                </c:pt>
                <c:pt idx="3">
                  <c:v>128</c:v>
                </c:pt>
                <c:pt idx="4">
                  <c:v>131</c:v>
                </c:pt>
                <c:pt idx="5">
                  <c:v>165</c:v>
                </c:pt>
                <c:pt idx="6">
                  <c:v>122</c:v>
                </c:pt>
                <c:pt idx="7">
                  <c:v>92</c:v>
                </c:pt>
                <c:pt idx="8">
                  <c:v>59</c:v>
                </c:pt>
                <c:pt idx="9">
                  <c:v>59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Wilmington</c:v>
                </c:pt>
              </c:strCache>
            </c:strRef>
          </c:tx>
          <c:spPr>
            <a:ln w="635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69</c:v>
                </c:pt>
                <c:pt idx="1">
                  <c:v>90</c:v>
                </c:pt>
                <c:pt idx="2">
                  <c:v>121</c:v>
                </c:pt>
                <c:pt idx="3">
                  <c:v>123</c:v>
                </c:pt>
                <c:pt idx="4">
                  <c:v>152</c:v>
                </c:pt>
                <c:pt idx="5">
                  <c:v>127</c:v>
                </c:pt>
                <c:pt idx="6">
                  <c:v>112</c:v>
                </c:pt>
                <c:pt idx="7">
                  <c:v>106</c:v>
                </c:pt>
                <c:pt idx="8">
                  <c:v>100</c:v>
                </c:pt>
                <c:pt idx="9">
                  <c:v>97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Winston-Salem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Sheet1!$B$7:$K$7</c:f>
              <c:numCache>
                <c:formatCode>General</c:formatCode>
                <c:ptCount val="10"/>
                <c:pt idx="0">
                  <c:v>153</c:v>
                </c:pt>
                <c:pt idx="1">
                  <c:v>156</c:v>
                </c:pt>
                <c:pt idx="2">
                  <c:v>115</c:v>
                </c:pt>
                <c:pt idx="3">
                  <c:v>142</c:v>
                </c:pt>
                <c:pt idx="4">
                  <c:v>140</c:v>
                </c:pt>
                <c:pt idx="5">
                  <c:v>171</c:v>
                </c:pt>
                <c:pt idx="6">
                  <c:v>176</c:v>
                </c:pt>
                <c:pt idx="7">
                  <c:v>179</c:v>
                </c:pt>
                <c:pt idx="8">
                  <c:v>181</c:v>
                </c:pt>
                <c:pt idx="9">
                  <c:v>180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Greensboro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Sheet1!$B$8:$K$8</c:f>
              <c:numCache>
                <c:formatCode>General</c:formatCode>
                <c:ptCount val="10"/>
                <c:pt idx="0">
                  <c:v>124</c:v>
                </c:pt>
                <c:pt idx="1">
                  <c:v>97</c:v>
                </c:pt>
                <c:pt idx="2">
                  <c:v>83</c:v>
                </c:pt>
                <c:pt idx="3">
                  <c:v>98</c:v>
                </c:pt>
                <c:pt idx="4">
                  <c:v>110</c:v>
                </c:pt>
                <c:pt idx="5">
                  <c:v>134</c:v>
                </c:pt>
                <c:pt idx="6">
                  <c:v>134</c:v>
                </c:pt>
                <c:pt idx="7">
                  <c:v>159</c:v>
                </c:pt>
                <c:pt idx="8">
                  <c:v>190</c:v>
                </c:pt>
                <c:pt idx="9">
                  <c:v>215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Asheville</c:v>
                </c:pt>
              </c:strCache>
            </c:strRef>
          </c:tx>
          <c:spPr>
            <a:ln w="63500">
              <a:solidFill>
                <a:srgbClr val="FF660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Sheet1!$B$9:$K$9</c:f>
              <c:numCache>
                <c:formatCode>General</c:formatCode>
                <c:ptCount val="10"/>
                <c:pt idx="0">
                  <c:v>108</c:v>
                </c:pt>
                <c:pt idx="1">
                  <c:v>137</c:v>
                </c:pt>
                <c:pt idx="2">
                  <c:v>151</c:v>
                </c:pt>
                <c:pt idx="3">
                  <c:v>163</c:v>
                </c:pt>
                <c:pt idx="4">
                  <c:v>195</c:v>
                </c:pt>
                <c:pt idx="5">
                  <c:v>190</c:v>
                </c:pt>
                <c:pt idx="6">
                  <c:v>227</c:v>
                </c:pt>
                <c:pt idx="7">
                  <c:v>259</c:v>
                </c:pt>
                <c:pt idx="8">
                  <c:v>279</c:v>
                </c:pt>
                <c:pt idx="9">
                  <c:v>283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511872"/>
        <c:axId val="120857728"/>
      </c:lineChart>
      <c:catAx>
        <c:axId val="12051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857728"/>
        <c:crosses val="autoZero"/>
        <c:auto val="1"/>
        <c:lblAlgn val="ctr"/>
        <c:lblOffset val="100"/>
        <c:noMultiLvlLbl val="0"/>
      </c:catAx>
      <c:valAx>
        <c:axId val="120857728"/>
        <c:scaling>
          <c:orientation val="minMax"/>
          <c:max val="36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511872"/>
        <c:crosses val="autoZero"/>
        <c:crossBetween val="between"/>
      </c:valAx>
    </c:plotArea>
    <c:legend>
      <c:legendPos val="r"/>
      <c:legendEntry>
        <c:idx val="8"/>
        <c:delete val="1"/>
      </c:legendEntry>
      <c:legendEntry>
        <c:idx val="9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26645106861646E-2"/>
          <c:y val="4.5464703226939046E-2"/>
          <c:w val="0.89460430727409079"/>
          <c:h val="0.85162847208538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073746312684365E-2"/>
                  <c:y val="2.84798828871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AL</c:v>
                </c:pt>
                <c:pt idx="1">
                  <c:v>AR</c:v>
                </c:pt>
                <c:pt idx="2">
                  <c:v>FL</c:v>
                </c:pt>
                <c:pt idx="3">
                  <c:v>GA</c:v>
                </c:pt>
                <c:pt idx="4">
                  <c:v>KY</c:v>
                </c:pt>
                <c:pt idx="5">
                  <c:v>LA</c:v>
                </c:pt>
                <c:pt idx="6">
                  <c:v>MD</c:v>
                </c:pt>
                <c:pt idx="7">
                  <c:v>MO</c:v>
                </c:pt>
                <c:pt idx="8">
                  <c:v>MS</c:v>
                </c:pt>
                <c:pt idx="9">
                  <c:v>NC</c:v>
                </c:pt>
                <c:pt idx="10">
                  <c:v>OK</c:v>
                </c:pt>
                <c:pt idx="11">
                  <c:v>SC</c:v>
                </c:pt>
                <c:pt idx="12">
                  <c:v>TN</c:v>
                </c:pt>
                <c:pt idx="13">
                  <c:v>TX</c:v>
                </c:pt>
                <c:pt idx="14">
                  <c:v>VA</c:v>
                </c:pt>
                <c:pt idx="15">
                  <c:v>WV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7.4999999999999997E-2</c:v>
                </c:pt>
                <c:pt idx="1">
                  <c:v>0.20499999999999999</c:v>
                </c:pt>
                <c:pt idx="2">
                  <c:v>-0.13</c:v>
                </c:pt>
                <c:pt idx="3">
                  <c:v>-0.107</c:v>
                </c:pt>
                <c:pt idx="4">
                  <c:v>7.4999999999999997E-2</c:v>
                </c:pt>
                <c:pt idx="5">
                  <c:v>0.39200000000000002</c:v>
                </c:pt>
                <c:pt idx="6">
                  <c:v>8.5000000000000006E-2</c:v>
                </c:pt>
                <c:pt idx="7">
                  <c:v>1.4999999999999999E-2</c:v>
                </c:pt>
                <c:pt idx="8">
                  <c:v>0.315</c:v>
                </c:pt>
                <c:pt idx="9">
                  <c:v>-5.0999999999999997E-2</c:v>
                </c:pt>
                <c:pt idx="10">
                  <c:v>0.22</c:v>
                </c:pt>
                <c:pt idx="11">
                  <c:v>-4.2999999999999997E-2</c:v>
                </c:pt>
                <c:pt idx="12">
                  <c:v>6.7000000000000004E-2</c:v>
                </c:pt>
                <c:pt idx="13">
                  <c:v>0.19700000000000001</c:v>
                </c:pt>
                <c:pt idx="14">
                  <c:v>0.112</c:v>
                </c:pt>
                <c:pt idx="15">
                  <c:v>0.182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616832"/>
        <c:axId val="120618368"/>
      </c:barChart>
      <c:catAx>
        <c:axId val="12061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120618368"/>
        <c:crosses val="autoZero"/>
        <c:auto val="1"/>
        <c:lblAlgn val="ctr"/>
        <c:lblOffset val="100"/>
        <c:noMultiLvlLbl val="0"/>
      </c:catAx>
      <c:valAx>
        <c:axId val="1206183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061683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635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Sheet1!$B$1:$X$1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19354</c:v>
                </c:pt>
                <c:pt idx="1">
                  <c:v>19818</c:v>
                </c:pt>
                <c:pt idx="2">
                  <c:v>20799</c:v>
                </c:pt>
                <c:pt idx="3">
                  <c:v>21385</c:v>
                </c:pt>
                <c:pt idx="4">
                  <c:v>22297</c:v>
                </c:pt>
                <c:pt idx="5">
                  <c:v>23262</c:v>
                </c:pt>
                <c:pt idx="6">
                  <c:v>24442</c:v>
                </c:pt>
                <c:pt idx="7">
                  <c:v>25654</c:v>
                </c:pt>
                <c:pt idx="8">
                  <c:v>27258</c:v>
                </c:pt>
                <c:pt idx="9">
                  <c:v>28333</c:v>
                </c:pt>
                <c:pt idx="10">
                  <c:v>30319</c:v>
                </c:pt>
                <c:pt idx="11">
                  <c:v>31157</c:v>
                </c:pt>
                <c:pt idx="12">
                  <c:v>31481</c:v>
                </c:pt>
                <c:pt idx="13">
                  <c:v>32295</c:v>
                </c:pt>
                <c:pt idx="14">
                  <c:v>33909</c:v>
                </c:pt>
                <c:pt idx="15">
                  <c:v>35452</c:v>
                </c:pt>
                <c:pt idx="16">
                  <c:v>37725</c:v>
                </c:pt>
                <c:pt idx="17">
                  <c:v>39506</c:v>
                </c:pt>
                <c:pt idx="18">
                  <c:v>40947</c:v>
                </c:pt>
                <c:pt idx="19">
                  <c:v>38637</c:v>
                </c:pt>
                <c:pt idx="20">
                  <c:v>39791</c:v>
                </c:pt>
                <c:pt idx="21">
                  <c:v>41560</c:v>
                </c:pt>
                <c:pt idx="22">
                  <c:v>42693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NC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Sheet1!$B$1:$X$1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Sheet1!$B$3:$X$3</c:f>
              <c:numCache>
                <c:formatCode>General</c:formatCode>
                <c:ptCount val="23"/>
                <c:pt idx="0">
                  <c:v>17194</c:v>
                </c:pt>
                <c:pt idx="1">
                  <c:v>17691</c:v>
                </c:pt>
                <c:pt idx="2">
                  <c:v>18886</c:v>
                </c:pt>
                <c:pt idx="3">
                  <c:v>19704</c:v>
                </c:pt>
                <c:pt idx="4">
                  <c:v>20630</c:v>
                </c:pt>
                <c:pt idx="5">
                  <c:v>21615</c:v>
                </c:pt>
                <c:pt idx="6">
                  <c:v>22714</c:v>
                </c:pt>
                <c:pt idx="7">
                  <c:v>23945</c:v>
                </c:pt>
                <c:pt idx="8">
                  <c:v>25301</c:v>
                </c:pt>
                <c:pt idx="9">
                  <c:v>26326</c:v>
                </c:pt>
                <c:pt idx="10">
                  <c:v>27906</c:v>
                </c:pt>
                <c:pt idx="11">
                  <c:v>28359</c:v>
                </c:pt>
                <c:pt idx="12">
                  <c:v>28428</c:v>
                </c:pt>
                <c:pt idx="13">
                  <c:v>28934</c:v>
                </c:pt>
                <c:pt idx="14">
                  <c:v>30480</c:v>
                </c:pt>
                <c:pt idx="15">
                  <c:v>31905</c:v>
                </c:pt>
                <c:pt idx="16">
                  <c:v>33373</c:v>
                </c:pt>
                <c:pt idx="17">
                  <c:v>34761</c:v>
                </c:pt>
                <c:pt idx="18">
                  <c:v>35741</c:v>
                </c:pt>
                <c:pt idx="19">
                  <c:v>34001</c:v>
                </c:pt>
                <c:pt idx="20">
                  <c:v>34604</c:v>
                </c:pt>
                <c:pt idx="21">
                  <c:v>36028</c:v>
                </c:pt>
                <c:pt idx="22">
                  <c:v>37049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736000"/>
        <c:axId val="120754176"/>
      </c:lineChart>
      <c:catAx>
        <c:axId val="120736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120754176"/>
        <c:crosses val="autoZero"/>
        <c:auto val="1"/>
        <c:lblAlgn val="ctr"/>
        <c:lblOffset val="100"/>
        <c:noMultiLvlLbl val="0"/>
      </c:catAx>
      <c:valAx>
        <c:axId val="12075417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20736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Construction</c:v>
                </c:pt>
                <c:pt idx="1">
                  <c:v>Manufacturing</c:v>
                </c:pt>
                <c:pt idx="2">
                  <c:v>Trade/Trans/Util</c:v>
                </c:pt>
                <c:pt idx="3">
                  <c:v>Information</c:v>
                </c:pt>
                <c:pt idx="4">
                  <c:v>Financial</c:v>
                </c:pt>
                <c:pt idx="5">
                  <c:v>Prof/Biz Services</c:v>
                </c:pt>
                <c:pt idx="6">
                  <c:v>Ed/Health Services</c:v>
                </c:pt>
                <c:pt idx="7">
                  <c:v>Leisure/Hosp</c:v>
                </c:pt>
                <c:pt idx="8">
                  <c:v>Government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211000</c:v>
                </c:pt>
                <c:pt idx="1">
                  <c:v>89000</c:v>
                </c:pt>
                <c:pt idx="2">
                  <c:v>-139000</c:v>
                </c:pt>
                <c:pt idx="3">
                  <c:v>-13000</c:v>
                </c:pt>
                <c:pt idx="4">
                  <c:v>69000</c:v>
                </c:pt>
                <c:pt idx="5">
                  <c:v>552000</c:v>
                </c:pt>
                <c:pt idx="6">
                  <c:v>150000</c:v>
                </c:pt>
                <c:pt idx="7">
                  <c:v>700000</c:v>
                </c:pt>
                <c:pt idx="8">
                  <c:v>-390000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58816"/>
        <c:axId val="109860352"/>
      </c:barChart>
      <c:catAx>
        <c:axId val="10985881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5400000" vert="horz"/>
          <a:lstStyle/>
          <a:p>
            <a:pPr>
              <a:defRPr sz="1400"/>
            </a:pPr>
            <a:endParaRPr lang="en-US"/>
          </a:p>
        </c:txPr>
        <c:crossAx val="109860352"/>
        <c:crosses val="autoZero"/>
        <c:auto val="1"/>
        <c:lblAlgn val="ctr"/>
        <c:lblOffset val="100"/>
        <c:noMultiLvlLbl val="0"/>
      </c:catAx>
      <c:valAx>
        <c:axId val="10986035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10985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9031868927243E-2"/>
          <c:y val="3.4794727151643355E-2"/>
          <c:w val="0.90270063386923427"/>
          <c:h val="0.8751884279390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73746312684365E-2"/>
                  <c:y val="2.847988288713355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AL</c:v>
                </c:pt>
                <c:pt idx="1">
                  <c:v>AR</c:v>
                </c:pt>
                <c:pt idx="2">
                  <c:v>FL</c:v>
                </c:pt>
                <c:pt idx="3">
                  <c:v>GA</c:v>
                </c:pt>
                <c:pt idx="4">
                  <c:v>KY</c:v>
                </c:pt>
                <c:pt idx="5">
                  <c:v>LA</c:v>
                </c:pt>
                <c:pt idx="6">
                  <c:v>MD</c:v>
                </c:pt>
                <c:pt idx="7">
                  <c:v>MO</c:v>
                </c:pt>
                <c:pt idx="8">
                  <c:v>MS</c:v>
                </c:pt>
                <c:pt idx="9">
                  <c:v>NC</c:v>
                </c:pt>
                <c:pt idx="10">
                  <c:v>OK</c:v>
                </c:pt>
                <c:pt idx="11">
                  <c:v>SC</c:v>
                </c:pt>
                <c:pt idx="12">
                  <c:v>TN</c:v>
                </c:pt>
                <c:pt idx="13">
                  <c:v>TX</c:v>
                </c:pt>
                <c:pt idx="14">
                  <c:v>VA</c:v>
                </c:pt>
                <c:pt idx="15">
                  <c:v>WV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1.6E-2</c:v>
                </c:pt>
                <c:pt idx="1">
                  <c:v>2.5999999999999999E-2</c:v>
                </c:pt>
                <c:pt idx="2">
                  <c:v>2.1999999999999999E-2</c:v>
                </c:pt>
                <c:pt idx="3">
                  <c:v>0.03</c:v>
                </c:pt>
                <c:pt idx="4">
                  <c:v>2.5999999999999999E-2</c:v>
                </c:pt>
                <c:pt idx="5">
                  <c:v>2.1000000000000001E-2</c:v>
                </c:pt>
                <c:pt idx="6">
                  <c:v>2.5000000000000001E-2</c:v>
                </c:pt>
                <c:pt idx="7">
                  <c:v>1.7000000000000001E-2</c:v>
                </c:pt>
                <c:pt idx="8">
                  <c:v>1.2999999999999999E-2</c:v>
                </c:pt>
                <c:pt idx="9">
                  <c:v>2.7E-2</c:v>
                </c:pt>
                <c:pt idx="10">
                  <c:v>4.1000000000000002E-2</c:v>
                </c:pt>
                <c:pt idx="11">
                  <c:v>1.9E-2</c:v>
                </c:pt>
                <c:pt idx="12">
                  <c:v>2.1000000000000001E-2</c:v>
                </c:pt>
                <c:pt idx="13">
                  <c:v>4.2999999999999997E-2</c:v>
                </c:pt>
                <c:pt idx="14">
                  <c:v>2.9000000000000001E-2</c:v>
                </c:pt>
                <c:pt idx="15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214464"/>
        <c:axId val="121216000"/>
      </c:barChart>
      <c:catAx>
        <c:axId val="1212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121216000"/>
        <c:crosses val="autoZero"/>
        <c:auto val="1"/>
        <c:lblAlgn val="ctr"/>
        <c:lblOffset val="100"/>
        <c:noMultiLvlLbl val="0"/>
      </c:catAx>
      <c:valAx>
        <c:axId val="121216000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21214464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1"/>
              <c:layout>
                <c:manualLayout>
                  <c:x val="-2.5090253143094907E-2"/>
                  <c:y val="2.48756218905472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886954524786686E-3"/>
                  <c:y val="2.84796489990989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499372795764799E-2"/>
                  <c:y val="4.9751243781094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1784370276638852E-3"/>
                  <c:y val="4.9751243781094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1784370276638852E-3"/>
                  <c:y val="1.49253731343283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4078784085043764E-3"/>
                  <c:y val="8.765779277590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9.7345676978663215E-3"/>
                  <c:y val="7.894846477523642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AL</c:v>
                </c:pt>
                <c:pt idx="1">
                  <c:v>AR</c:v>
                </c:pt>
                <c:pt idx="2">
                  <c:v>FL</c:v>
                </c:pt>
                <c:pt idx="3">
                  <c:v>GA</c:v>
                </c:pt>
                <c:pt idx="4">
                  <c:v>KY</c:v>
                </c:pt>
                <c:pt idx="5">
                  <c:v>LA</c:v>
                </c:pt>
                <c:pt idx="6">
                  <c:v>MD</c:v>
                </c:pt>
                <c:pt idx="7">
                  <c:v>MO</c:v>
                </c:pt>
                <c:pt idx="8">
                  <c:v>MS</c:v>
                </c:pt>
                <c:pt idx="9">
                  <c:v>NC</c:v>
                </c:pt>
                <c:pt idx="10">
                  <c:v>OK</c:v>
                </c:pt>
                <c:pt idx="11">
                  <c:v>SC</c:v>
                </c:pt>
                <c:pt idx="12">
                  <c:v>TN</c:v>
                </c:pt>
                <c:pt idx="13">
                  <c:v>TX</c:v>
                </c:pt>
                <c:pt idx="14">
                  <c:v>VA</c:v>
                </c:pt>
                <c:pt idx="15">
                  <c:v>WV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0.16</c:v>
                </c:pt>
                <c:pt idx="1">
                  <c:v>0.18</c:v>
                </c:pt>
                <c:pt idx="2">
                  <c:v>0.17</c:v>
                </c:pt>
                <c:pt idx="3">
                  <c:v>0.22</c:v>
                </c:pt>
                <c:pt idx="4">
                  <c:v>0.3</c:v>
                </c:pt>
                <c:pt idx="5">
                  <c:v>0.28999999999999998</c:v>
                </c:pt>
                <c:pt idx="6">
                  <c:v>0.22</c:v>
                </c:pt>
                <c:pt idx="7">
                  <c:v>0.17</c:v>
                </c:pt>
                <c:pt idx="8">
                  <c:v>0.1</c:v>
                </c:pt>
                <c:pt idx="9">
                  <c:v>0.22</c:v>
                </c:pt>
                <c:pt idx="10">
                  <c:v>0.32</c:v>
                </c:pt>
                <c:pt idx="11">
                  <c:v>0.28999999999999998</c:v>
                </c:pt>
                <c:pt idx="12">
                  <c:v>0.24</c:v>
                </c:pt>
                <c:pt idx="13">
                  <c:v>0.25</c:v>
                </c:pt>
                <c:pt idx="14">
                  <c:v>0.14000000000000001</c:v>
                </c:pt>
                <c:pt idx="15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06112"/>
        <c:axId val="120907648"/>
      </c:barChart>
      <c:catAx>
        <c:axId val="12090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120907648"/>
        <c:crosses val="autoZero"/>
        <c:auto val="1"/>
        <c:lblAlgn val="ctr"/>
        <c:lblOffset val="100"/>
        <c:noMultiLvlLbl val="0"/>
      </c:catAx>
      <c:valAx>
        <c:axId val="120907648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20906112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9725867599883"/>
          <c:y val="3.6443293946503759E-2"/>
          <c:w val="0.71202755905511816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White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Sheet1!$B$1:$AT$1</c:f>
              <c:strCache>
                <c:ptCount val="45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</c:strCache>
            </c:strRef>
          </c:cat>
          <c:val>
            <c:numRef>
              <c:f>Sheet1!$B$2:$AT$2</c:f>
              <c:numCache>
                <c:formatCode>General</c:formatCode>
                <c:ptCount val="45"/>
                <c:pt idx="0">
                  <c:v>43300</c:v>
                </c:pt>
                <c:pt idx="1">
                  <c:v>45962</c:v>
                </c:pt>
                <c:pt idx="2">
                  <c:v>47951</c:v>
                </c:pt>
                <c:pt idx="3">
                  <c:v>48505</c:v>
                </c:pt>
                <c:pt idx="4">
                  <c:v>48533</c:v>
                </c:pt>
                <c:pt idx="5">
                  <c:v>51193</c:v>
                </c:pt>
                <c:pt idx="6">
                  <c:v>52596</c:v>
                </c:pt>
                <c:pt idx="7">
                  <c:v>51369</c:v>
                </c:pt>
                <c:pt idx="8">
                  <c:v>51126</c:v>
                </c:pt>
                <c:pt idx="9">
                  <c:v>52918</c:v>
                </c:pt>
                <c:pt idx="10">
                  <c:v>53802</c:v>
                </c:pt>
                <c:pt idx="11">
                  <c:v>55507</c:v>
                </c:pt>
                <c:pt idx="12">
                  <c:v>56316</c:v>
                </c:pt>
                <c:pt idx="13">
                  <c:v>55165</c:v>
                </c:pt>
                <c:pt idx="14">
                  <c:v>54545</c:v>
                </c:pt>
                <c:pt idx="15">
                  <c:v>54793</c:v>
                </c:pt>
                <c:pt idx="16">
                  <c:v>55023</c:v>
                </c:pt>
                <c:pt idx="17">
                  <c:v>56972</c:v>
                </c:pt>
                <c:pt idx="18">
                  <c:v>58015</c:v>
                </c:pt>
                <c:pt idx="19">
                  <c:v>60046</c:v>
                </c:pt>
                <c:pt idx="20">
                  <c:v>61592</c:v>
                </c:pt>
                <c:pt idx="21">
                  <c:v>62265</c:v>
                </c:pt>
                <c:pt idx="22">
                  <c:v>63113</c:v>
                </c:pt>
                <c:pt idx="23">
                  <c:v>62062</c:v>
                </c:pt>
                <c:pt idx="24">
                  <c:v>60949</c:v>
                </c:pt>
                <c:pt idx="25">
                  <c:v>61132</c:v>
                </c:pt>
                <c:pt idx="26">
                  <c:v>61087</c:v>
                </c:pt>
                <c:pt idx="27">
                  <c:v>61586</c:v>
                </c:pt>
                <c:pt idx="28">
                  <c:v>63849</c:v>
                </c:pt>
                <c:pt idx="29">
                  <c:v>64350</c:v>
                </c:pt>
                <c:pt idx="30">
                  <c:v>66420</c:v>
                </c:pt>
                <c:pt idx="31">
                  <c:v>69358</c:v>
                </c:pt>
                <c:pt idx="32">
                  <c:v>70732</c:v>
                </c:pt>
                <c:pt idx="33">
                  <c:v>70545</c:v>
                </c:pt>
                <c:pt idx="34">
                  <c:v>70074</c:v>
                </c:pt>
                <c:pt idx="35">
                  <c:v>69763</c:v>
                </c:pt>
                <c:pt idx="36">
                  <c:v>69860</c:v>
                </c:pt>
                <c:pt idx="37">
                  <c:v>68806</c:v>
                </c:pt>
                <c:pt idx="38">
                  <c:v>70139</c:v>
                </c:pt>
                <c:pt idx="39">
                  <c:v>70644</c:v>
                </c:pt>
                <c:pt idx="40">
                  <c:v>71882</c:v>
                </c:pt>
                <c:pt idx="41">
                  <c:v>69349</c:v>
                </c:pt>
                <c:pt idx="42">
                  <c:v>68831</c:v>
                </c:pt>
                <c:pt idx="43">
                  <c:v>68358</c:v>
                </c:pt>
                <c:pt idx="44">
                  <c:v>67175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Black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Sheet1!$B$1:$AT$1</c:f>
              <c:strCache>
                <c:ptCount val="45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</c:strCache>
            </c:strRef>
          </c:cat>
          <c:val>
            <c:numRef>
              <c:f>Sheet1!$B$3:$AT$3</c:f>
              <c:numCache>
                <c:formatCode>General</c:formatCode>
                <c:ptCount val="45"/>
                <c:pt idx="0">
                  <c:v>23940</c:v>
                </c:pt>
                <c:pt idx="1">
                  <c:v>26027</c:v>
                </c:pt>
                <c:pt idx="2">
                  <c:v>27690</c:v>
                </c:pt>
                <c:pt idx="3">
                  <c:v>27630</c:v>
                </c:pt>
                <c:pt idx="4">
                  <c:v>27145</c:v>
                </c:pt>
                <c:pt idx="5">
                  <c:v>28667</c:v>
                </c:pt>
                <c:pt idx="6">
                  <c:v>29285</c:v>
                </c:pt>
                <c:pt idx="7">
                  <c:v>29063</c:v>
                </c:pt>
                <c:pt idx="8">
                  <c:v>29543</c:v>
                </c:pt>
                <c:pt idx="9">
                  <c:v>29659</c:v>
                </c:pt>
                <c:pt idx="10">
                  <c:v>30048</c:v>
                </c:pt>
                <c:pt idx="11">
                  <c:v>32192</c:v>
                </c:pt>
                <c:pt idx="12">
                  <c:v>32187</c:v>
                </c:pt>
                <c:pt idx="13">
                  <c:v>30760</c:v>
                </c:pt>
                <c:pt idx="14">
                  <c:v>29890</c:v>
                </c:pt>
                <c:pt idx="15">
                  <c:v>30083</c:v>
                </c:pt>
                <c:pt idx="16">
                  <c:v>30285</c:v>
                </c:pt>
                <c:pt idx="17">
                  <c:v>31451</c:v>
                </c:pt>
                <c:pt idx="18">
                  <c:v>32695</c:v>
                </c:pt>
                <c:pt idx="19">
                  <c:v>33355</c:v>
                </c:pt>
                <c:pt idx="20">
                  <c:v>33586</c:v>
                </c:pt>
                <c:pt idx="21">
                  <c:v>33571</c:v>
                </c:pt>
                <c:pt idx="22">
                  <c:v>35613</c:v>
                </c:pt>
                <c:pt idx="23">
                  <c:v>35464</c:v>
                </c:pt>
                <c:pt idx="24">
                  <c:v>34681</c:v>
                </c:pt>
                <c:pt idx="25">
                  <c:v>33327</c:v>
                </c:pt>
                <c:pt idx="26">
                  <c:v>33816</c:v>
                </c:pt>
                <c:pt idx="27">
                  <c:v>36651</c:v>
                </c:pt>
                <c:pt idx="28">
                  <c:v>38110</c:v>
                </c:pt>
                <c:pt idx="29">
                  <c:v>38043</c:v>
                </c:pt>
                <c:pt idx="30">
                  <c:v>40821</c:v>
                </c:pt>
                <c:pt idx="31">
                  <c:v>40545</c:v>
                </c:pt>
                <c:pt idx="32">
                  <c:v>45182</c:v>
                </c:pt>
                <c:pt idx="33">
                  <c:v>45899</c:v>
                </c:pt>
                <c:pt idx="34">
                  <c:v>44927</c:v>
                </c:pt>
                <c:pt idx="35">
                  <c:v>43476</c:v>
                </c:pt>
                <c:pt idx="36">
                  <c:v>43247</c:v>
                </c:pt>
                <c:pt idx="37">
                  <c:v>42545</c:v>
                </c:pt>
                <c:pt idx="38">
                  <c:v>42494</c:v>
                </c:pt>
                <c:pt idx="39">
                  <c:v>43907</c:v>
                </c:pt>
                <c:pt idx="40">
                  <c:v>45266</c:v>
                </c:pt>
                <c:pt idx="41">
                  <c:v>43349</c:v>
                </c:pt>
                <c:pt idx="42">
                  <c:v>41954</c:v>
                </c:pt>
                <c:pt idx="43">
                  <c:v>40439</c:v>
                </c:pt>
                <c:pt idx="44">
                  <c:v>39760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Sheet1!$B$1:$AT$1</c:f>
              <c:strCache>
                <c:ptCount val="45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</c:strCache>
            </c:strRef>
          </c:cat>
          <c:val>
            <c:numRef>
              <c:f>Sheet1!$B$4:$AT$4</c:f>
              <c:numCache>
                <c:formatCode>General</c:formatCode>
                <c:ptCount val="45"/>
                <c:pt idx="3">
                  <c:v>32968</c:v>
                </c:pt>
                <c:pt idx="4">
                  <c:v>32138</c:v>
                </c:pt>
                <c:pt idx="5">
                  <c:v>34211</c:v>
                </c:pt>
                <c:pt idx="6">
                  <c:v>35302</c:v>
                </c:pt>
                <c:pt idx="7">
                  <c:v>35086</c:v>
                </c:pt>
                <c:pt idx="8">
                  <c:v>33000</c:v>
                </c:pt>
                <c:pt idx="9">
                  <c:v>33365</c:v>
                </c:pt>
                <c:pt idx="10">
                  <c:v>35868</c:v>
                </c:pt>
                <c:pt idx="11">
                  <c:v>37208</c:v>
                </c:pt>
                <c:pt idx="12">
                  <c:v>38823</c:v>
                </c:pt>
                <c:pt idx="13">
                  <c:v>35345</c:v>
                </c:pt>
                <c:pt idx="14">
                  <c:v>35905</c:v>
                </c:pt>
                <c:pt idx="15">
                  <c:v>33635</c:v>
                </c:pt>
                <c:pt idx="16">
                  <c:v>33812</c:v>
                </c:pt>
                <c:pt idx="17">
                  <c:v>36181</c:v>
                </c:pt>
                <c:pt idx="18">
                  <c:v>35261</c:v>
                </c:pt>
                <c:pt idx="19">
                  <c:v>36721</c:v>
                </c:pt>
                <c:pt idx="20">
                  <c:v>37042</c:v>
                </c:pt>
                <c:pt idx="21">
                  <c:v>38764</c:v>
                </c:pt>
                <c:pt idx="22">
                  <c:v>39121</c:v>
                </c:pt>
                <c:pt idx="23">
                  <c:v>37484</c:v>
                </c:pt>
                <c:pt idx="24">
                  <c:v>36339</c:v>
                </c:pt>
                <c:pt idx="25">
                  <c:v>36105</c:v>
                </c:pt>
                <c:pt idx="26">
                  <c:v>35149</c:v>
                </c:pt>
                <c:pt idx="27">
                  <c:v>35684</c:v>
                </c:pt>
                <c:pt idx="28">
                  <c:v>33685</c:v>
                </c:pt>
                <c:pt idx="29">
                  <c:v>35730</c:v>
                </c:pt>
                <c:pt idx="30">
                  <c:v>37594</c:v>
                </c:pt>
                <c:pt idx="31">
                  <c:v>38683</c:v>
                </c:pt>
                <c:pt idx="32">
                  <c:v>41340</c:v>
                </c:pt>
                <c:pt idx="33">
                  <c:v>43377</c:v>
                </c:pt>
                <c:pt idx="34">
                  <c:v>42171</c:v>
                </c:pt>
                <c:pt idx="35">
                  <c:v>42002</c:v>
                </c:pt>
                <c:pt idx="36">
                  <c:v>41283</c:v>
                </c:pt>
                <c:pt idx="37">
                  <c:v>41861</c:v>
                </c:pt>
                <c:pt idx="38">
                  <c:v>41944</c:v>
                </c:pt>
                <c:pt idx="39">
                  <c:v>42990</c:v>
                </c:pt>
                <c:pt idx="40">
                  <c:v>43459</c:v>
                </c:pt>
                <c:pt idx="41">
                  <c:v>41736</c:v>
                </c:pt>
                <c:pt idx="42">
                  <c:v>41215</c:v>
                </c:pt>
                <c:pt idx="43">
                  <c:v>40767</c:v>
                </c:pt>
                <c:pt idx="44">
                  <c:v>40007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Asian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Sheet1!$B$1:$AT$1</c:f>
              <c:strCache>
                <c:ptCount val="45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</c:strCache>
            </c:strRef>
          </c:cat>
          <c:val>
            <c:numRef>
              <c:f>Sheet1!$B$5:$AT$5</c:f>
              <c:numCache>
                <c:formatCode>General</c:formatCode>
                <c:ptCount val="45"/>
                <c:pt idx="20">
                  <c:v>61514</c:v>
                </c:pt>
                <c:pt idx="21">
                  <c:v>65738</c:v>
                </c:pt>
                <c:pt idx="22">
                  <c:v>69296</c:v>
                </c:pt>
                <c:pt idx="23">
                  <c:v>66959</c:v>
                </c:pt>
                <c:pt idx="24">
                  <c:v>63545</c:v>
                </c:pt>
                <c:pt idx="25">
                  <c:v>62696</c:v>
                </c:pt>
                <c:pt idx="26">
                  <c:v>62589</c:v>
                </c:pt>
                <c:pt idx="27">
                  <c:v>65012</c:v>
                </c:pt>
                <c:pt idx="28">
                  <c:v>64498</c:v>
                </c:pt>
                <c:pt idx="29">
                  <c:v>67732</c:v>
                </c:pt>
                <c:pt idx="30">
                  <c:v>66758</c:v>
                </c:pt>
                <c:pt idx="31">
                  <c:v>70709</c:v>
                </c:pt>
                <c:pt idx="32">
                  <c:v>75614</c:v>
                </c:pt>
                <c:pt idx="33">
                  <c:v>77598</c:v>
                </c:pt>
                <c:pt idx="34">
                  <c:v>73237</c:v>
                </c:pt>
                <c:pt idx="35">
                  <c:v>71090</c:v>
                </c:pt>
                <c:pt idx="36">
                  <c:v>73270</c:v>
                </c:pt>
                <c:pt idx="37">
                  <c:v>73901</c:v>
                </c:pt>
                <c:pt idx="38">
                  <c:v>74356</c:v>
                </c:pt>
                <c:pt idx="39">
                  <c:v>77958</c:v>
                </c:pt>
                <c:pt idx="40">
                  <c:v>77372</c:v>
                </c:pt>
                <c:pt idx="41">
                  <c:v>72920</c:v>
                </c:pt>
                <c:pt idx="42">
                  <c:v>74933</c:v>
                </c:pt>
                <c:pt idx="43">
                  <c:v>72483</c:v>
                </c:pt>
                <c:pt idx="44">
                  <c:v>68521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61056"/>
        <c:axId val="121271040"/>
      </c:lineChart>
      <c:catAx>
        <c:axId val="12126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1271040"/>
        <c:crosses val="autoZero"/>
        <c:auto val="1"/>
        <c:lblAlgn val="ctr"/>
        <c:lblOffset val="100"/>
        <c:noMultiLvlLbl val="0"/>
      </c:catAx>
      <c:valAx>
        <c:axId val="12127104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21261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2736837382506"/>
          <c:y val="3.8330297126933754E-2"/>
          <c:w val="0.78034636696054016"/>
          <c:h val="0.86341410836667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1940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7094017094017096E-2"/>
                  <c:y val="9.6910963052695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980056980056983E-3"/>
                  <c:y val="-4.8455481526347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 Grad</c:v>
                </c:pt>
                <c:pt idx="2">
                  <c:v>Some College</c:v>
                </c:pt>
                <c:pt idx="3">
                  <c:v>BA plus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0.76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1950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 Grad</c:v>
                </c:pt>
                <c:pt idx="2">
                  <c:v>Some College</c:v>
                </c:pt>
                <c:pt idx="3">
                  <c:v>BA plus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0.66</c:v>
                </c:pt>
                <c:pt idx="1">
                  <c:v>0.21</c:v>
                </c:pt>
                <c:pt idx="2">
                  <c:v>7.0000000000000007E-2</c:v>
                </c:pt>
                <c:pt idx="3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 Grad</c:v>
                </c:pt>
                <c:pt idx="2">
                  <c:v>Some College</c:v>
                </c:pt>
                <c:pt idx="3">
                  <c:v>BA plus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0.59</c:v>
                </c:pt>
                <c:pt idx="1">
                  <c:v>0.25</c:v>
                </c:pt>
                <c:pt idx="2">
                  <c:v>0.09</c:v>
                </c:pt>
                <c:pt idx="3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 Grad</c:v>
                </c:pt>
                <c:pt idx="2">
                  <c:v>Some College</c:v>
                </c:pt>
                <c:pt idx="3">
                  <c:v>BA plus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0.45</c:v>
                </c:pt>
                <c:pt idx="1">
                  <c:v>0.34</c:v>
                </c:pt>
                <c:pt idx="2">
                  <c:v>0.1</c:v>
                </c:pt>
                <c:pt idx="3">
                  <c:v>0.11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9943019943019943E-2"/>
                  <c:y val="2.4227740763173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396011396011397E-2"/>
                  <c:y val="2.422774076317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 Grad</c:v>
                </c:pt>
                <c:pt idx="2">
                  <c:v>Some College</c:v>
                </c:pt>
                <c:pt idx="3">
                  <c:v>BA plus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0.31</c:v>
                </c:pt>
                <c:pt idx="1">
                  <c:v>0.37</c:v>
                </c:pt>
                <c:pt idx="2">
                  <c:v>0.15</c:v>
                </c:pt>
                <c:pt idx="3">
                  <c:v>0.17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 Grad</c:v>
                </c:pt>
                <c:pt idx="2">
                  <c:v>Some College</c:v>
                </c:pt>
                <c:pt idx="3">
                  <c:v>BA plus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0.22</c:v>
                </c:pt>
                <c:pt idx="1">
                  <c:v>0.38</c:v>
                </c:pt>
                <c:pt idx="2">
                  <c:v>0.18</c:v>
                </c:pt>
                <c:pt idx="3">
                  <c:v>0.21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 Grad</c:v>
                </c:pt>
                <c:pt idx="2">
                  <c:v>Some College</c:v>
                </c:pt>
                <c:pt idx="3">
                  <c:v>BA plus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0.16</c:v>
                </c:pt>
                <c:pt idx="1">
                  <c:v>0.33</c:v>
                </c:pt>
                <c:pt idx="2">
                  <c:v>0.25</c:v>
                </c:pt>
                <c:pt idx="3">
                  <c:v>0.26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Less than HS</c:v>
                </c:pt>
                <c:pt idx="1">
                  <c:v>HS Grad</c:v>
                </c:pt>
                <c:pt idx="2">
                  <c:v>Some College</c:v>
                </c:pt>
                <c:pt idx="3">
                  <c:v>BA plus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0.13</c:v>
                </c:pt>
                <c:pt idx="1">
                  <c:v>0.31</c:v>
                </c:pt>
                <c:pt idx="2">
                  <c:v>0.26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58176"/>
        <c:axId val="100532992"/>
      </c:barChart>
      <c:catAx>
        <c:axId val="10065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532992"/>
        <c:crosses val="autoZero"/>
        <c:auto val="1"/>
        <c:lblAlgn val="ctr"/>
        <c:lblOffset val="100"/>
        <c:noMultiLvlLbl val="0"/>
      </c:catAx>
      <c:valAx>
        <c:axId val="1005329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065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75218474539427E-2"/>
          <c:y val="4.835344170688341E-2"/>
          <c:w val="0.90286972189093762"/>
          <c:h val="0.85974663449326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9"/>
            <c:invertIfNegative val="0"/>
            <c:bubble3D val="0"/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73746312684365E-2"/>
                  <c:y val="2.84798828871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AL</c:v>
                </c:pt>
                <c:pt idx="1">
                  <c:v>AR</c:v>
                </c:pt>
                <c:pt idx="2">
                  <c:v>FL</c:v>
                </c:pt>
                <c:pt idx="3">
                  <c:v>GA</c:v>
                </c:pt>
                <c:pt idx="4">
                  <c:v>KY</c:v>
                </c:pt>
                <c:pt idx="5">
                  <c:v>LA</c:v>
                </c:pt>
                <c:pt idx="6">
                  <c:v>MD</c:v>
                </c:pt>
                <c:pt idx="7">
                  <c:v>MO</c:v>
                </c:pt>
                <c:pt idx="8">
                  <c:v>MS</c:v>
                </c:pt>
                <c:pt idx="9">
                  <c:v>NC</c:v>
                </c:pt>
                <c:pt idx="10">
                  <c:v>OK</c:v>
                </c:pt>
                <c:pt idx="11">
                  <c:v>SC</c:v>
                </c:pt>
                <c:pt idx="12">
                  <c:v>TN</c:v>
                </c:pt>
                <c:pt idx="13">
                  <c:v>TX</c:v>
                </c:pt>
                <c:pt idx="14">
                  <c:v>VA</c:v>
                </c:pt>
                <c:pt idx="15">
                  <c:v>WV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6.0000000000000001E-3</c:v>
                </c:pt>
                <c:pt idx="1">
                  <c:v>1.0999999999999999E-2</c:v>
                </c:pt>
                <c:pt idx="2">
                  <c:v>2.5999999999999999E-2</c:v>
                </c:pt>
                <c:pt idx="3">
                  <c:v>2.1999999999999999E-2</c:v>
                </c:pt>
                <c:pt idx="4">
                  <c:v>3.0000000000000001E-3</c:v>
                </c:pt>
                <c:pt idx="5">
                  <c:v>0.01</c:v>
                </c:pt>
                <c:pt idx="6">
                  <c:v>1.4E-2</c:v>
                </c:pt>
                <c:pt idx="7">
                  <c:v>1.2999999999999999E-2</c:v>
                </c:pt>
                <c:pt idx="8">
                  <c:v>1.7000000000000001E-2</c:v>
                </c:pt>
                <c:pt idx="9">
                  <c:v>1.6E-2</c:v>
                </c:pt>
                <c:pt idx="10">
                  <c:v>1.2E-2</c:v>
                </c:pt>
                <c:pt idx="11">
                  <c:v>0.02</c:v>
                </c:pt>
                <c:pt idx="12">
                  <c:v>1.0999999999999999E-2</c:v>
                </c:pt>
                <c:pt idx="13">
                  <c:v>2.3E-2</c:v>
                </c:pt>
                <c:pt idx="14">
                  <c:v>8.0000000000000002E-3</c:v>
                </c:pt>
                <c:pt idx="1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02848"/>
        <c:axId val="107873024"/>
      </c:barChart>
      <c:catAx>
        <c:axId val="10990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7873024"/>
        <c:crosses val="autoZero"/>
        <c:auto val="1"/>
        <c:lblAlgn val="ctr"/>
        <c:lblOffset val="100"/>
        <c:noMultiLvlLbl val="0"/>
      </c:catAx>
      <c:valAx>
        <c:axId val="107873024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0990284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9818460192476"/>
          <c:y val="0.12615002098677558"/>
          <c:w val="0.86382403762029747"/>
          <c:h val="0.7876066374752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9"/>
            <c:invertIfNegative val="0"/>
            <c:bubble3D val="0"/>
          </c:dPt>
          <c:dLbls>
            <c:dLbl>
              <c:idx val="0"/>
              <c:layout>
                <c:manualLayout>
                  <c:x val="-2.3281608627373461E-5"/>
                  <c:y val="4.35826771653543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020821665074289E-3"/>
                  <c:y val="-3.38976377952755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6061E-3"/>
                  <c:y val="1.41242937853108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3856620432906145E-3"/>
                  <c:y val="2.29250904447754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53314883756685E-3"/>
                  <c:y val="8.8802582109668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3.8950131233595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4667742891971139E-3"/>
                  <c:y val="-7.7986501687289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888888888888889E-3"/>
                  <c:y val="1.6949152542372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953305000053886E-3"/>
                  <c:y val="1.21072365954255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9.6453947440670335E-3"/>
                  <c:y val="1.583802024746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4889261993212607E-3"/>
                  <c:y val="-2.208419599723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9778523986425214E-3"/>
                  <c:y val="-2.7607418637887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AL</c:v>
                </c:pt>
                <c:pt idx="1">
                  <c:v>AR</c:v>
                </c:pt>
                <c:pt idx="2">
                  <c:v>FL</c:v>
                </c:pt>
                <c:pt idx="3">
                  <c:v>GA</c:v>
                </c:pt>
                <c:pt idx="4">
                  <c:v>KY</c:v>
                </c:pt>
                <c:pt idx="5">
                  <c:v>LA</c:v>
                </c:pt>
                <c:pt idx="6">
                  <c:v>MD</c:v>
                </c:pt>
                <c:pt idx="7">
                  <c:v>MO</c:v>
                </c:pt>
                <c:pt idx="8">
                  <c:v>MS</c:v>
                </c:pt>
                <c:pt idx="9">
                  <c:v>NC</c:v>
                </c:pt>
                <c:pt idx="10">
                  <c:v>OK</c:v>
                </c:pt>
                <c:pt idx="11">
                  <c:v>SC</c:v>
                </c:pt>
                <c:pt idx="12">
                  <c:v>TN</c:v>
                </c:pt>
                <c:pt idx="13">
                  <c:v>TX</c:v>
                </c:pt>
                <c:pt idx="14">
                  <c:v>VA</c:v>
                </c:pt>
                <c:pt idx="15">
                  <c:v>WV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10400</c:v>
                </c:pt>
                <c:pt idx="1">
                  <c:v>12600</c:v>
                </c:pt>
                <c:pt idx="2">
                  <c:v>192900</c:v>
                </c:pt>
                <c:pt idx="3">
                  <c:v>89700</c:v>
                </c:pt>
                <c:pt idx="4">
                  <c:v>6100</c:v>
                </c:pt>
                <c:pt idx="5">
                  <c:v>18600</c:v>
                </c:pt>
                <c:pt idx="6">
                  <c:v>36000</c:v>
                </c:pt>
                <c:pt idx="7">
                  <c:v>33900</c:v>
                </c:pt>
                <c:pt idx="8">
                  <c:v>18900</c:v>
                </c:pt>
                <c:pt idx="9">
                  <c:v>64500</c:v>
                </c:pt>
                <c:pt idx="10">
                  <c:v>18800</c:v>
                </c:pt>
                <c:pt idx="11">
                  <c:v>36800</c:v>
                </c:pt>
                <c:pt idx="12">
                  <c:v>31400</c:v>
                </c:pt>
                <c:pt idx="13">
                  <c:v>252400</c:v>
                </c:pt>
                <c:pt idx="14">
                  <c:v>31500</c:v>
                </c:pt>
                <c:pt idx="15">
                  <c:v>7700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02848"/>
        <c:axId val="107904384"/>
      </c:barChart>
      <c:catAx>
        <c:axId val="10790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07904384"/>
        <c:crosses val="autoZero"/>
        <c:auto val="1"/>
        <c:lblAlgn val="ctr"/>
        <c:lblOffset val="100"/>
        <c:noMultiLvlLbl val="0"/>
      </c:catAx>
      <c:valAx>
        <c:axId val="107904384"/>
        <c:scaling>
          <c:orientation val="minMax"/>
          <c:max val="3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7902848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6083881848544"/>
          <c:y val="4.1550893046917829E-2"/>
          <c:w val="0.74005971128608927"/>
          <c:h val="0.85318795111548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Textiles</c:v>
                </c:pt>
                <c:pt idx="1">
                  <c:v>Tobacco</c:v>
                </c:pt>
                <c:pt idx="2">
                  <c:v>App/Cut Sew</c:v>
                </c:pt>
                <c:pt idx="3">
                  <c:v>Furniture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182905</c:v>
                </c:pt>
                <c:pt idx="1">
                  <c:v>16530</c:v>
                </c:pt>
                <c:pt idx="2">
                  <c:v>92531</c:v>
                </c:pt>
                <c:pt idx="3">
                  <c:v>86962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2.6041666666666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3333333332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5.208333333333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500000000000103E-2"/>
                  <c:y val="7.8125000000000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Textiles</c:v>
                </c:pt>
                <c:pt idx="1">
                  <c:v>Tobacco</c:v>
                </c:pt>
                <c:pt idx="2">
                  <c:v>App/Cut Sew</c:v>
                </c:pt>
                <c:pt idx="3">
                  <c:v>Furniture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30685</c:v>
                </c:pt>
                <c:pt idx="1">
                  <c:v>6119</c:v>
                </c:pt>
                <c:pt idx="2">
                  <c:v>8338</c:v>
                </c:pt>
                <c:pt idx="3">
                  <c:v>30229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70144"/>
        <c:axId val="109271680"/>
      </c:barChart>
      <c:catAx>
        <c:axId val="10927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09271680"/>
        <c:crosses val="autoZero"/>
        <c:auto val="1"/>
        <c:lblAlgn val="ctr"/>
        <c:lblOffset val="100"/>
        <c:noMultiLvlLbl val="0"/>
      </c:catAx>
      <c:valAx>
        <c:axId val="10927168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9270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9829396325459E-2"/>
          <c:y val="4.4668235767708425E-2"/>
          <c:w val="0.89582392825896762"/>
          <c:h val="0.68909032078581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3"/>
              <c:layout>
                <c:manualLayout>
                  <c:x val="0"/>
                  <c:y val="1.366120218579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Sheet1!$A$2:$A$18</c:f>
              <c:strCache>
                <c:ptCount val="17"/>
                <c:pt idx="0">
                  <c:v>Total</c:v>
                </c:pt>
                <c:pt idx="1">
                  <c:v>Agriculture</c:v>
                </c:pt>
                <c:pt idx="2">
                  <c:v>Mining</c:v>
                </c:pt>
                <c:pt idx="3">
                  <c:v>Utilities</c:v>
                </c:pt>
                <c:pt idx="4">
                  <c:v>Construction</c:v>
                </c:pt>
                <c:pt idx="5">
                  <c:v>Manufacturing</c:v>
                </c:pt>
                <c:pt idx="6">
                  <c:v>Wholesale</c:v>
                </c:pt>
                <c:pt idx="7">
                  <c:v>Retail</c:v>
                </c:pt>
                <c:pt idx="8">
                  <c:v>Trans/Ware</c:v>
                </c:pt>
                <c:pt idx="9">
                  <c:v>Info</c:v>
                </c:pt>
                <c:pt idx="10">
                  <c:v>Finance/Ins</c:v>
                </c:pt>
                <c:pt idx="11">
                  <c:v>Real Estate</c:v>
                </c:pt>
                <c:pt idx="12">
                  <c:v>Prof/Tech</c:v>
                </c:pt>
                <c:pt idx="13">
                  <c:v>Education</c:v>
                </c:pt>
                <c:pt idx="14">
                  <c:v>Health</c:v>
                </c:pt>
                <c:pt idx="15">
                  <c:v>Art/Enter</c:v>
                </c:pt>
                <c:pt idx="16">
                  <c:v>Accom/Food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8.9999999999999993E-3</c:v>
                </c:pt>
                <c:pt idx="1">
                  <c:v>-8.7999999999999995E-2</c:v>
                </c:pt>
                <c:pt idx="2">
                  <c:v>-0.29699999999999999</c:v>
                </c:pt>
                <c:pt idx="3">
                  <c:v>-0.13600000000000001</c:v>
                </c:pt>
                <c:pt idx="4">
                  <c:v>-0.25700000000000001</c:v>
                </c:pt>
                <c:pt idx="5">
                  <c:v>-0.42099999999999999</c:v>
                </c:pt>
                <c:pt idx="6">
                  <c:v>3.2000000000000001E-2</c:v>
                </c:pt>
                <c:pt idx="7">
                  <c:v>-3.0000000000000001E-3</c:v>
                </c:pt>
                <c:pt idx="8">
                  <c:v>-0.125</c:v>
                </c:pt>
                <c:pt idx="9">
                  <c:v>-0.17699999999999999</c:v>
                </c:pt>
                <c:pt idx="10">
                  <c:v>0.18099999999999999</c:v>
                </c:pt>
                <c:pt idx="11">
                  <c:v>5.0000000000000001E-3</c:v>
                </c:pt>
                <c:pt idx="12">
                  <c:v>0.34699999999999998</c:v>
                </c:pt>
                <c:pt idx="13">
                  <c:v>0.27300000000000002</c:v>
                </c:pt>
                <c:pt idx="14">
                  <c:v>0.40400000000000003</c:v>
                </c:pt>
                <c:pt idx="15">
                  <c:v>0.28000000000000003</c:v>
                </c:pt>
                <c:pt idx="16">
                  <c:v>0.27600000000000002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89312"/>
        <c:axId val="111395200"/>
      </c:barChart>
      <c:catAx>
        <c:axId val="11138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5400000" vert="horz"/>
          <a:lstStyle/>
          <a:p>
            <a:pPr>
              <a:defRPr sz="1400"/>
            </a:pPr>
            <a:endParaRPr lang="en-US"/>
          </a:p>
        </c:txPr>
        <c:crossAx val="111395200"/>
        <c:crosses val="autoZero"/>
        <c:auto val="1"/>
        <c:lblAlgn val="ctr"/>
        <c:lblOffset val="100"/>
        <c:noMultiLvlLbl val="0"/>
      </c:catAx>
      <c:valAx>
        <c:axId val="1113952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1389312"/>
        <c:crosses val="autoZero"/>
        <c:crossBetween val="between"/>
      </c:valAx>
      <c:spPr>
        <a:noFill/>
        <a:ln w="2540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26645106861646E-2"/>
          <c:y val="4.5464703226939046E-2"/>
          <c:w val="0.89460430727409079"/>
          <c:h val="0.85162847208538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1"/>
            <c:invertIfNegative val="0"/>
            <c:bubble3D val="0"/>
          </c:dPt>
          <c:dLbls>
            <c:dLbl>
              <c:idx val="1"/>
              <c:layout>
                <c:manualLayout>
                  <c:x val="6.9444444444444441E-3"/>
                  <c:y val="-1.0357695789575588E-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73746312684365E-2"/>
                  <c:y val="2.847988288713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Zone 1</c:v>
                </c:pt>
                <c:pt idx="1">
                  <c:v>Zone 2</c:v>
                </c:pt>
                <c:pt idx="2">
                  <c:v>Zone 3</c:v>
                </c:pt>
                <c:pt idx="3">
                  <c:v>Zone 4</c:v>
                </c:pt>
                <c:pt idx="4">
                  <c:v>Zone 5</c:v>
                </c:pt>
                <c:pt idx="5">
                  <c:v>Zone 6</c:v>
                </c:pt>
                <c:pt idx="6">
                  <c:v>Zone 7</c:v>
                </c:pt>
                <c:pt idx="7">
                  <c:v>Zone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-0.46700000000000003</c:v>
                </c:pt>
                <c:pt idx="1">
                  <c:v>-0.53100000000000003</c:v>
                </c:pt>
                <c:pt idx="2">
                  <c:v>-0.41399999999999998</c:v>
                </c:pt>
                <c:pt idx="3">
                  <c:v>-0.46100000000000002</c:v>
                </c:pt>
                <c:pt idx="4">
                  <c:v>-0.33800000000000002</c:v>
                </c:pt>
                <c:pt idx="5">
                  <c:v>-0.36399999999999999</c:v>
                </c:pt>
                <c:pt idx="6">
                  <c:v>-0.42599999999999999</c:v>
                </c:pt>
                <c:pt idx="7">
                  <c:v>-0.254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24096"/>
        <c:axId val="111525888"/>
      </c:barChart>
      <c:catAx>
        <c:axId val="11152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111525888"/>
        <c:crosses val="autoZero"/>
        <c:auto val="1"/>
        <c:lblAlgn val="ctr"/>
        <c:lblOffset val="100"/>
        <c:noMultiLvlLbl val="0"/>
      </c:catAx>
      <c:valAx>
        <c:axId val="1115258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152409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7391936920554"/>
          <c:y val="3.2307164962588633E-2"/>
          <c:w val="0.84399942343835688"/>
          <c:h val="0.88867101500372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Sheet1!$B$1:$AI$1</c:f>
              <c:strCach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strCache>
            </c:strRef>
          </c:cat>
          <c:val>
            <c:numRef>
              <c:f>Sheet1!$B$2:$AI$2</c:f>
              <c:numCache>
                <c:formatCode>General</c:formatCode>
                <c:ptCount val="34"/>
                <c:pt idx="0">
                  <c:v>2639341</c:v>
                </c:pt>
                <c:pt idx="1">
                  <c:v>2638688</c:v>
                </c:pt>
                <c:pt idx="2">
                  <c:v>2622920</c:v>
                </c:pt>
                <c:pt idx="3">
                  <c:v>2572583</c:v>
                </c:pt>
                <c:pt idx="4">
                  <c:v>2714298</c:v>
                </c:pt>
                <c:pt idx="5">
                  <c:v>2816521</c:v>
                </c:pt>
                <c:pt idx="6">
                  <c:v>2930944</c:v>
                </c:pt>
                <c:pt idx="7">
                  <c:v>3011698</c:v>
                </c:pt>
                <c:pt idx="8">
                  <c:v>3102790</c:v>
                </c:pt>
                <c:pt idx="9">
                  <c:v>3198838</c:v>
                </c:pt>
                <c:pt idx="10">
                  <c:v>3265057</c:v>
                </c:pt>
                <c:pt idx="11">
                  <c:v>3248524</c:v>
                </c:pt>
                <c:pt idx="12">
                  <c:v>3278084</c:v>
                </c:pt>
                <c:pt idx="13">
                  <c:v>3333100</c:v>
                </c:pt>
                <c:pt idx="14">
                  <c:v>3390985</c:v>
                </c:pt>
                <c:pt idx="15">
                  <c:v>3505575</c:v>
                </c:pt>
                <c:pt idx="16">
                  <c:v>3558747</c:v>
                </c:pt>
                <c:pt idx="17">
                  <c:v>3712812</c:v>
                </c:pt>
                <c:pt idx="18">
                  <c:v>3752056</c:v>
                </c:pt>
                <c:pt idx="19">
                  <c:v>3850105</c:v>
                </c:pt>
                <c:pt idx="20">
                  <c:v>3901201</c:v>
                </c:pt>
                <c:pt idx="21">
                  <c:v>3959708</c:v>
                </c:pt>
                <c:pt idx="22">
                  <c:v>3852878</c:v>
                </c:pt>
                <c:pt idx="23">
                  <c:v>3914979</c:v>
                </c:pt>
                <c:pt idx="24">
                  <c:v>3965707</c:v>
                </c:pt>
                <c:pt idx="25">
                  <c:v>4031550</c:v>
                </c:pt>
                <c:pt idx="26">
                  <c:v>4151105</c:v>
                </c:pt>
                <c:pt idx="27">
                  <c:v>4224342</c:v>
                </c:pt>
                <c:pt idx="28">
                  <c:v>4258087</c:v>
                </c:pt>
                <c:pt idx="29">
                  <c:v>4119177</c:v>
                </c:pt>
                <c:pt idx="30">
                  <c:v>4047648</c:v>
                </c:pt>
                <c:pt idx="31">
                  <c:v>4103096</c:v>
                </c:pt>
                <c:pt idx="32">
                  <c:v>4186943</c:v>
                </c:pt>
                <c:pt idx="33">
                  <c:v>4255318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07072"/>
        <c:axId val="109108608"/>
      </c:barChart>
      <c:catAx>
        <c:axId val="10910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en-US"/>
          </a:p>
        </c:txPr>
        <c:crossAx val="109108608"/>
        <c:crosses val="autoZero"/>
        <c:auto val="1"/>
        <c:lblAlgn val="ctr"/>
        <c:lblOffset val="100"/>
        <c:noMultiLvlLbl val="0"/>
      </c:catAx>
      <c:valAx>
        <c:axId val="1091086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91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7402135231316713E-2"/>
          <c:y val="6.2015503875968998E-2"/>
          <c:w val="0.85382158196134572"/>
          <c:h val="0.56201550387596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0070C0"/>
            </a:solidFill>
            <a:ln w="15625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8977824876387404E-2"/>
                  <c:y val="-1.453309639688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45426842471286E-2"/>
                  <c:y val="-2.0573077389198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819983467369332E-3"/>
                  <c:y val="-2.0891171693064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34598478692358E-2"/>
                  <c:y val="-2.5413390631298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88368854714096E-3"/>
                  <c:y val="1.8186612533281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469853422560082E-3"/>
                  <c:y val="-3.571351394435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404621494458567E-3"/>
                  <c:y val="-8.779233392110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1001274974078907E-3"/>
                  <c:y val="-2.9051894201367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7340042337799207E-3"/>
                  <c:y val="-8.1132768893969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485318692571856E-2"/>
                  <c:y val="-7.871261227291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560476567733934E-2"/>
                  <c:y val="-1.798512454852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31250">
                <a:noFill/>
              </a:ln>
            </c:spPr>
            <c:txPr>
              <a:bodyPr/>
              <a:lstStyle/>
              <a:p>
                <a:pPr>
                  <a:defRPr sz="1169" b="1" i="0" u="none" strike="noStrike" baseline="0">
                    <a:solidFill>
                      <a:schemeClr val="tx2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Natural Resources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Trade</c:v>
                </c:pt>
                <c:pt idx="4">
                  <c:v>Trans/Util</c:v>
                </c:pt>
                <c:pt idx="5">
                  <c:v>Information</c:v>
                </c:pt>
                <c:pt idx="6">
                  <c:v>Financial</c:v>
                </c:pt>
                <c:pt idx="7">
                  <c:v>Business/Prof</c:v>
                </c:pt>
                <c:pt idx="8">
                  <c:v>Private Ed</c:v>
                </c:pt>
                <c:pt idx="9">
                  <c:v>Healthcare</c:v>
                </c:pt>
                <c:pt idx="10">
                  <c:v>Leisure</c:v>
                </c:pt>
                <c:pt idx="11">
                  <c:v>Personal</c:v>
                </c:pt>
                <c:pt idx="12">
                  <c:v>Gov &amp; Public ED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0.01</c:v>
                </c:pt>
                <c:pt idx="1">
                  <c:v>0.03</c:v>
                </c:pt>
                <c:pt idx="2">
                  <c:v>0.18</c:v>
                </c:pt>
                <c:pt idx="3">
                  <c:v>0.11</c:v>
                </c:pt>
                <c:pt idx="4">
                  <c:v>0.03</c:v>
                </c:pt>
                <c:pt idx="5">
                  <c:v>0.04</c:v>
                </c:pt>
                <c:pt idx="6">
                  <c:v>0.22</c:v>
                </c:pt>
                <c:pt idx="7">
                  <c:v>0.1</c:v>
                </c:pt>
                <c:pt idx="8">
                  <c:v>0.01</c:v>
                </c:pt>
                <c:pt idx="9">
                  <c:v>7.0000000000000007E-2</c:v>
                </c:pt>
                <c:pt idx="10">
                  <c:v>0.03</c:v>
                </c:pt>
                <c:pt idx="11">
                  <c:v>0.02</c:v>
                </c:pt>
                <c:pt idx="1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rgbClr val="FF0000"/>
            </a:solidFill>
            <a:ln w="15625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7412901183777552E-3"/>
                  <c:y val="-8.9611585706138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2177336667032382E-3"/>
                  <c:y val="-1.5199258371179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545364112726874E-3"/>
                  <c:y val="-3.1611106504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193740017372804E-3"/>
                  <c:y val="-9.4453953664089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012447873811859E-3"/>
                  <c:y val="-1.089914306673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324801239055676E-3"/>
                  <c:y val="-1.1323289378931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066110462939093E-2"/>
                  <c:y val="-2.6014295467314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91351033098367E-2"/>
                  <c:y val="-1.029327704762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116021686022654E-2"/>
                  <c:y val="-1.453309639688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0977656429512076E-2"/>
                  <c:y val="-1.586521487389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9942494019976557E-2"/>
                  <c:y val="-1.756118370791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0686601563594389E-2"/>
                  <c:y val="-1.798512454852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076607855674453E-2"/>
                  <c:y val="-2.064915603095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31250">
                <a:noFill/>
              </a:ln>
            </c:spPr>
            <c:txPr>
              <a:bodyPr/>
              <a:lstStyle/>
              <a:p>
                <a:pPr>
                  <a:defRPr sz="116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Natural Resources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Trade</c:v>
                </c:pt>
                <c:pt idx="4">
                  <c:v>Trans/Util</c:v>
                </c:pt>
                <c:pt idx="5">
                  <c:v>Information</c:v>
                </c:pt>
                <c:pt idx="6">
                  <c:v>Financial</c:v>
                </c:pt>
                <c:pt idx="7">
                  <c:v>Business/Prof</c:v>
                </c:pt>
                <c:pt idx="8">
                  <c:v>Private Ed</c:v>
                </c:pt>
                <c:pt idx="9">
                  <c:v>Healthcare</c:v>
                </c:pt>
                <c:pt idx="10">
                  <c:v>Leisure</c:v>
                </c:pt>
                <c:pt idx="11">
                  <c:v>Personal</c:v>
                </c:pt>
                <c:pt idx="12">
                  <c:v>Gov &amp; Public ED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0.05</c:v>
                </c:pt>
                <c:pt idx="1">
                  <c:v>0.04</c:v>
                </c:pt>
                <c:pt idx="2">
                  <c:v>0.11</c:v>
                </c:pt>
                <c:pt idx="3">
                  <c:v>0.13</c:v>
                </c:pt>
                <c:pt idx="4">
                  <c:v>0.05</c:v>
                </c:pt>
                <c:pt idx="5">
                  <c:v>0.04</c:v>
                </c:pt>
                <c:pt idx="6">
                  <c:v>0.2</c:v>
                </c:pt>
                <c:pt idx="7">
                  <c:v>0.11</c:v>
                </c:pt>
                <c:pt idx="8">
                  <c:v>0.01</c:v>
                </c:pt>
                <c:pt idx="9">
                  <c:v>7.0000000000000007E-2</c:v>
                </c:pt>
                <c:pt idx="10">
                  <c:v>0.03</c:v>
                </c:pt>
                <c:pt idx="11">
                  <c:v>0.02</c:v>
                </c:pt>
                <c:pt idx="1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9182336"/>
        <c:axId val="109184128"/>
        <c:axId val="0"/>
      </c:bar3DChart>
      <c:catAx>
        <c:axId val="1091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06">
            <a:solidFill>
              <a:schemeClr val="tx1"/>
            </a:solidFill>
            <a:prstDash val="solid"/>
          </a:ln>
        </c:spPr>
        <c:txPr>
          <a:bodyPr rot="2400000" vert="horz"/>
          <a:lstStyle/>
          <a:p>
            <a:pPr>
              <a:defRPr sz="141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9184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184128"/>
        <c:scaling>
          <c:orientation val="minMax"/>
        </c:scaling>
        <c:delete val="0"/>
        <c:axPos val="l"/>
        <c:majorGridlines>
          <c:spPr>
            <a:ln w="3906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9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9182336"/>
        <c:crosses val="autoZero"/>
        <c:crossBetween val="between"/>
      </c:valAx>
      <c:spPr>
        <a:noFill/>
        <a:ln w="31250">
          <a:noFill/>
        </a:ln>
      </c:spPr>
    </c:plotArea>
    <c:legend>
      <c:legendPos val="b"/>
      <c:layout>
        <c:manualLayout>
          <c:xMode val="edge"/>
          <c:yMode val="edge"/>
          <c:x val="0.40925266903914587"/>
          <c:y val="0.90697674418604668"/>
          <c:w val="0.18060498220640567"/>
          <c:h val="8.7209302325581411E-2"/>
        </c:manualLayout>
      </c:layout>
      <c:overlay val="0"/>
      <c:spPr>
        <a:noFill/>
        <a:ln w="3906">
          <a:solidFill>
            <a:schemeClr val="tx1"/>
          </a:solidFill>
          <a:prstDash val="solid"/>
        </a:ln>
      </c:spPr>
      <c:txPr>
        <a:bodyPr/>
        <a:lstStyle/>
        <a:p>
          <a:pPr>
            <a:defRPr sz="203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1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0.00554</cdr:x>
      <cdr:y>0.91533</cdr:y>
    </cdr:from>
    <cdr:to>
      <cdr:x>0.24466</cdr:x>
      <cdr:y>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6381271"/>
          <a:ext cx="2193925" cy="45807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0.00336</cdr:x>
      <cdr:y>0.90141</cdr:y>
    </cdr:from>
    <cdr:to>
      <cdr:x>1</cdr:x>
      <cdr:y>0.91549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0812" y="4876800"/>
          <a:ext cx="9144000" cy="762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50000"/>
          </a:schemeClr>
        </a:solidFill>
        <a:ln xmlns:a="http://schemas.openxmlformats.org/drawingml/2006/main" w="15875">
          <a:solidFill>
            <a:schemeClr val="accent3">
              <a:lumMod val="75000"/>
            </a:schemeClr>
          </a:solidFill>
        </a:ln>
        <a:scene3d xmlns:a="http://schemas.openxmlformats.org/drawingml/2006/main">
          <a:camera prst="orthographicFront"/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0.09915</cdr:x>
      <cdr:y>0.29247</cdr:y>
    </cdr:from>
    <cdr:to>
      <cdr:x>0.9915</cdr:x>
      <cdr:y>0.29247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889001" y="1447800"/>
          <a:ext cx="80010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BA40E-BC18-4E8B-A4D0-1C14CC78343A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A4B95-B585-4BA3-A593-9FE4D95DB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70A283-BB43-4EB5-9380-0D605171B44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4B95-B585-4BA3-A593-9FE4D95DB3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859746-F288-43AA-A318-CA504F51E262}" type="slidenum">
              <a:rPr lang="en-US" sz="1200"/>
              <a:pPr/>
              <a:t>22</a:t>
            </a:fld>
            <a:endParaRPr lang="en-US" sz="1200" dirty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104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17" indent="-280391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564" indent="-224312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189" indent="-224312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816" indent="-224312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441" indent="-2243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065" indent="-2243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692" indent="-2243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317" indent="-2243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0010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31CB9E-C2C9-4FAC-9027-5D68900A316C}" type="slidenum">
              <a:rPr lang="en-US" sz="1200"/>
              <a:pPr/>
              <a:t>26</a:t>
            </a:fld>
            <a:endParaRPr lang="en-US" sz="1200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478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8814" indent="-28800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52022" indent="-230404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12830" indent="-230404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73639" indent="-230404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34447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95256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56065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16874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D7F70F-B076-461D-87B3-43CCA2379A05}" type="slidenum">
              <a:rPr lang="en-US" sz="1200"/>
              <a:pPr/>
              <a:t>28</a:t>
            </a:fld>
            <a:endParaRPr lang="en-US" sz="1200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859746-F288-43AA-A318-CA504F51E262}" type="slidenum">
              <a:rPr lang="en-US" sz="1200"/>
              <a:pPr/>
              <a:t>33</a:t>
            </a:fld>
            <a:endParaRPr lang="en-US" sz="1200" dirty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5251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70A283-BB43-4EB5-9380-0D605171B449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886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70A283-BB43-4EB5-9380-0D605171B449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625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3665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7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00A78-C6FB-4854-9A55-B554F4AE2AB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8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37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737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759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3500FE-8332-497A-BA8F-72984162F941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5931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8764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0529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88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492EF3-A539-4686-BAAF-FC471CF02B6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497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3E286-77B5-4B57-AED4-E0254162C921}" type="slidenum">
              <a:rPr lang="en-US"/>
              <a:pPr/>
              <a:t>7</a:t>
            </a:fld>
            <a:endParaRPr lang="en-US"/>
          </a:p>
        </p:txBody>
      </p:sp>
      <p:sp>
        <p:nvSpPr>
          <p:cNvPr id="320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112" indent="-228587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859746-F288-43AA-A318-CA504F51E262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104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12AA3-A3EB-4427-B17C-BE68B4BCDE5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8814" indent="-28800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52022" indent="-23040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12830" indent="-23040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73639" indent="-23040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34447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95256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56065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916874" indent="-2304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4EF888D-A91A-4C70-8C1C-4EDFC143BD6D}" type="slidenum">
              <a:rPr lang="en-US" sz="1200"/>
              <a:pPr eaLnBrk="1" hangingPunct="1">
                <a:defRPr/>
              </a:pPr>
              <a:t>19</a:t>
            </a:fld>
            <a:endParaRPr 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1F5EFA-1634-4A8C-BA49-4B47618F815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68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131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84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19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10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5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109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43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97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35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843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F585-7398-456A-94D7-E7CBC039260D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4CA8-436A-40A7-98EF-3A6B70FE7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jpg"/><Relationship Id="rId4" Type="http://schemas.openxmlformats.org/officeDocument/2006/relationships/image" Target="../media/image32.png"/><Relationship Id="rId9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Advanced+Material+Photos&amp;source=images&amp;cd=&amp;cad=rja&amp;docid=W926SIb7bXsLFM&amp;tbnid=VrqbOv6DizC5MM:&amp;ved=0CAUQjRw&amp;url=http://www.autopressnews.com/2009/04/Porsche/Panamera_technologies.shtml&amp;ei=MeGpUcOQJobE9gTS-YGQCQ&amp;bvm=bv.47244034,d.eWU&amp;psig=AFQjCNEPdyLap40BsRWhh5EweHfOa3jA7w&amp;ust=1370174077215037" TargetMode="External"/><Relationship Id="rId13" Type="http://schemas.openxmlformats.org/officeDocument/2006/relationships/image" Target="../media/image47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hyperlink" Target="http://www.google.com/url?sa=i&amp;rct=j&amp;q=Next+Generation+Genomics+pictures&amp;source=images&amp;cd=&amp;cad=rja&amp;docid=rzFWtaebfiAhPM&amp;tbnid=WzuTYTNn5tUc6M:&amp;ved=0CAUQjRw&amp;url=http://www.sciencemediacentre.co.nz/2008/09/26/scientists-comment-on-new-genomic-research-infrastructure/&amp;ei=8-GpUeWNH4Pa8wTfv4DIAg&amp;bvm=bv.47244034,d.eWU&amp;psig=AFQjCNEHdR2vDXyF9dqkZly9SFNpLqQ2dg&amp;ust=1370174283733665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Relationship Id="rId1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525" y="6096000"/>
            <a:ext cx="9229725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51054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6297897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    ted@econleadership.com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2628900"/>
            <a:ext cx="312513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4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2" y="19792"/>
            <a:ext cx="912519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Annual U.S. Employment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Change By Sector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December 2012 to December 2013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076429"/>
              </p:ext>
            </p:extLst>
          </p:nvPr>
        </p:nvGraphicFramePr>
        <p:xfrm>
          <a:off x="0" y="1219200"/>
          <a:ext cx="9144000" cy="499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0" y="6546850"/>
            <a:ext cx="228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Source: BLS </a:t>
            </a:r>
            <a:r>
              <a:rPr lang="en-US" sz="1400" dirty="0" smtClean="0">
                <a:cs typeface="Arial" charset="0"/>
              </a:rPr>
              <a:t>Jan 2014 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47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38101" y="0"/>
            <a:ext cx="9172575" cy="7850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Palatino"/>
              </a:rPr>
              <a:t>Southern States 1-Year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Palatino"/>
              </a:rPr>
              <a:t/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Palatino"/>
              </a:rPr>
            </a:b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Palatino"/>
              </a:rPr>
              <a:t>Employment Changes Dec 2012 to Dec 2013 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18999"/>
              </p:ext>
            </p:extLst>
          </p:nvPr>
        </p:nvGraphicFramePr>
        <p:xfrm>
          <a:off x="1" y="990600"/>
          <a:ext cx="9134474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67200" y="6537721"/>
            <a:ext cx="480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U.S. BLS, </a:t>
            </a:r>
            <a:r>
              <a:rPr lang="en-US" sz="1400" dirty="0" smtClean="0"/>
              <a:t>Jan, </a:t>
            </a:r>
            <a:r>
              <a:rPr lang="en-US" sz="1400" dirty="0"/>
              <a:t>Measured </a:t>
            </a:r>
            <a:r>
              <a:rPr lang="en-US" sz="1400" dirty="0" smtClean="0"/>
              <a:t>Dec </a:t>
            </a:r>
            <a:r>
              <a:rPr lang="en-US" sz="1400" dirty="0"/>
              <a:t>2012- </a:t>
            </a:r>
            <a:r>
              <a:rPr lang="en-US" sz="1400" dirty="0" smtClean="0"/>
              <a:t>Dec </a:t>
            </a:r>
            <a:r>
              <a:rPr lang="en-US" sz="1400" dirty="0"/>
              <a:t>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3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-22226" y="0"/>
            <a:ext cx="9128125" cy="9906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</a:rPr>
              <a:t>Southern States 1-Year  Employment Changes 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27695"/>
              </p:ext>
            </p:extLst>
          </p:nvPr>
        </p:nvGraphicFramePr>
        <p:xfrm>
          <a:off x="0" y="457200"/>
          <a:ext cx="91059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38600" y="6405008"/>
            <a:ext cx="5067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U.S. BLS, Dec, Measured </a:t>
            </a:r>
            <a:r>
              <a:rPr lang="en-US" sz="1400" dirty="0" smtClean="0"/>
              <a:t>Dec </a:t>
            </a:r>
            <a:r>
              <a:rPr lang="en-US" sz="1400" dirty="0"/>
              <a:t>2012 to </a:t>
            </a:r>
            <a:r>
              <a:rPr lang="en-US" sz="1400" dirty="0" smtClean="0"/>
              <a:t>Dec2013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2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402" y="609600"/>
            <a:ext cx="8686799" cy="838200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North 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Palatino"/>
              </a:rPr>
              <a:t>C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arolina Competitiveness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2" y="1905000"/>
            <a:ext cx="4012494" cy="3307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930400" y="2435662"/>
            <a:ext cx="68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02" y="1905001"/>
            <a:ext cx="4127342" cy="3307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65"/>
            <a:ext cx="9144000" cy="11540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The Punch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Job Change 1990 to 2012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Palatino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010784"/>
              </p:ext>
            </p:extLst>
          </p:nvPr>
        </p:nvGraphicFramePr>
        <p:xfrm>
          <a:off x="-37606" y="1295400"/>
          <a:ext cx="9181605" cy="492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42783" y="6383645"/>
            <a:ext cx="279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NCESC.com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94878" y="1600200"/>
            <a:ext cx="5943600" cy="83099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loss of about 80% of our traditional manufacturing jobs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4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9526" y="0"/>
            <a:ext cx="9153525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Palatino"/>
                <a:cs typeface="Arial" charset="0"/>
              </a:rPr>
              <a:t>NC  Employment Changes By Sector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Palatino"/>
                <a:cs typeface="Arial" charset="0"/>
              </a:rPr>
              <a:t>2000-2012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Palatino"/>
            </a:endParaRP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606792"/>
              </p:ext>
            </p:extLst>
          </p:nvPr>
        </p:nvGraphicFramePr>
        <p:xfrm>
          <a:off x="16205" y="1219200"/>
          <a:ext cx="9118270" cy="499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5467112" y="6519446"/>
            <a:ext cx="3676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Source: QCEW County Sector Data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2609731" y="6396335"/>
            <a:ext cx="3905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/>
              <a:t>Employees on nonfarm payrolls by state and selected industry sector, seasonally adjusted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0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" y="76200"/>
            <a:ext cx="9134475" cy="86121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Prosperity Zone Comparisons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Total Manufacturing Growth 2000-2012</a:t>
            </a:r>
            <a:endParaRPr lang="en-US" sz="3600" dirty="0" smtClean="0">
              <a:latin typeface="Palatino"/>
            </a:endParaRP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073692"/>
              </p:ext>
            </p:extLst>
          </p:nvPr>
        </p:nvGraphicFramePr>
        <p:xfrm>
          <a:off x="13854" y="1143000"/>
          <a:ext cx="9130145" cy="507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486400" y="6369491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Source: QCEW County Sector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70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" y="152400"/>
            <a:ext cx="9131025" cy="685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2013 Economic Strength Ranking for NC Metropolitan and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Micropolitan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 Statistical Areas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Palatino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7767"/>
            <a:ext cx="9144000" cy="3819507"/>
          </a:xfrm>
        </p:spPr>
      </p:pic>
      <p:sp>
        <p:nvSpPr>
          <p:cNvPr id="10" name="5-Point Star 9"/>
          <p:cNvSpPr/>
          <p:nvPr/>
        </p:nvSpPr>
        <p:spPr>
          <a:xfrm>
            <a:off x="6553200" y="4953000"/>
            <a:ext cx="245533" cy="2286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086600" y="4267200"/>
            <a:ext cx="245533" cy="2286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621867" y="3907367"/>
            <a:ext cx="245533" cy="2286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636433" y="3771900"/>
            <a:ext cx="245533" cy="2286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486400" y="2819400"/>
            <a:ext cx="245533" cy="2286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867400" y="3048000"/>
            <a:ext cx="245533" cy="2286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458200" y="2019300"/>
            <a:ext cx="245533" cy="22860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86187" y="1479602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7086600" y="3162300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267200" y="2645833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648200" y="2705100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3276600" y="3242733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105400" y="2726266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675966" y="2874433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905000" y="3242733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86187" y="1990389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86187" y="1742017"/>
            <a:ext cx="245533" cy="22860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2325" y="1188019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Of 366 Metropolitan Areas</a:t>
            </a:r>
          </a:p>
          <a:p>
            <a:r>
              <a:rPr lang="en-US" sz="1600" dirty="0" smtClean="0"/>
              <a:t>Top Third (7)</a:t>
            </a:r>
          </a:p>
          <a:p>
            <a:r>
              <a:rPr lang="en-US" sz="1600" dirty="0" smtClean="0"/>
              <a:t>Middle Third (3)</a:t>
            </a:r>
          </a:p>
          <a:p>
            <a:r>
              <a:rPr lang="en-US" sz="1600" dirty="0" smtClean="0"/>
              <a:t>Bottom Third (4)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596900" y="4826968"/>
            <a:ext cx="4572000" cy="1200329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r>
              <a:rPr lang="en-US" u="sng" dirty="0" smtClean="0"/>
              <a:t>Of 576 </a:t>
            </a:r>
            <a:r>
              <a:rPr lang="en-US" u="sng" dirty="0" err="1" smtClean="0"/>
              <a:t>Micropolitan</a:t>
            </a:r>
            <a:r>
              <a:rPr lang="en-US" u="sng" dirty="0" smtClean="0"/>
              <a:t> Areas</a:t>
            </a:r>
          </a:p>
          <a:p>
            <a:r>
              <a:rPr lang="en-US" dirty="0" smtClean="0"/>
              <a:t>Top Third (8)</a:t>
            </a:r>
          </a:p>
          <a:p>
            <a:r>
              <a:rPr lang="en-US" dirty="0" smtClean="0"/>
              <a:t>Middle Third (4)</a:t>
            </a:r>
          </a:p>
          <a:p>
            <a:r>
              <a:rPr lang="en-US" dirty="0" smtClean="0"/>
              <a:t>Bottom Third (14)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27462" y="5240609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2522" y="5511490"/>
            <a:ext cx="1270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0989" y="5791200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874000" y="4267200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23266" y="3299883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97500" y="3543300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82900" y="2647950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71732" y="3217333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64666" y="3877733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95699" y="3221566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43800" y="3905250"/>
            <a:ext cx="127000" cy="1143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62648" y="3657600"/>
            <a:ext cx="1270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394700" y="2453821"/>
            <a:ext cx="1270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902700" y="2726266"/>
            <a:ext cx="1270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331633" y="3600450"/>
            <a:ext cx="127000" cy="114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85733" y="3691468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494867" y="4515997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627859" y="2256367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02926" y="2383669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893839" y="3886200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92742" y="2238865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64666" y="4400550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549573" y="3299883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830233" y="4250458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959600" y="3738034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335866" y="2760133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988348" y="3820583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671233" y="3714750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67200" y="3103033"/>
            <a:ext cx="1270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343168" y="6488668"/>
            <a:ext cx="27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Source: Policom.com, 2013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21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NC Employment Growth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Palatino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042504"/>
              </p:ext>
            </p:extLst>
          </p:nvPr>
        </p:nvGraphicFramePr>
        <p:xfrm>
          <a:off x="0" y="1143000"/>
          <a:ext cx="9105776" cy="507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48376" y="642921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Source:NCESC.com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6398437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Jan Annual </a:t>
            </a:r>
            <a:r>
              <a:rPr lang="en-US" sz="1600" dirty="0"/>
              <a:t>E</a:t>
            </a:r>
            <a:r>
              <a:rPr lang="en-US" sz="1600" dirty="0" smtClean="0"/>
              <a:t>mployment 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752600" y="1981200"/>
            <a:ext cx="3352800" cy="1066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943600" y="1454729"/>
            <a:ext cx="2962209" cy="14893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0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-1" y="26719"/>
            <a:ext cx="9134475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NC Real GDP By Industry 2010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165748"/>
              </p:ext>
            </p:extLst>
          </p:nvPr>
        </p:nvGraphicFramePr>
        <p:xfrm>
          <a:off x="-228600" y="990600"/>
          <a:ext cx="955133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400675" y="6381292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Georgetown Public Policy Institute, </a:t>
            </a:r>
            <a:r>
              <a:rPr lang="en-US" sz="1400" dirty="0" err="1"/>
              <a:t>Carnevale</a:t>
            </a:r>
            <a:r>
              <a:rPr lang="en-US" sz="1400" dirty="0"/>
              <a:t> and Smith, July 2012</a:t>
            </a:r>
          </a:p>
        </p:txBody>
      </p:sp>
      <p:sp>
        <p:nvSpPr>
          <p:cNvPr id="3522568" name="Oval 8"/>
          <p:cNvSpPr>
            <a:spLocks noChangeArrowheads="1"/>
          </p:cNvSpPr>
          <p:nvPr/>
        </p:nvSpPr>
        <p:spPr bwMode="auto">
          <a:xfrm>
            <a:off x="1066800" y="3124200"/>
            <a:ext cx="7620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569" name="Oval 9"/>
          <p:cNvSpPr>
            <a:spLocks noChangeArrowheads="1"/>
          </p:cNvSpPr>
          <p:nvPr/>
        </p:nvSpPr>
        <p:spPr bwMode="auto">
          <a:xfrm>
            <a:off x="4191000" y="1260764"/>
            <a:ext cx="7620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570" name="Oval 10"/>
          <p:cNvSpPr>
            <a:spLocks noChangeArrowheads="1"/>
          </p:cNvSpPr>
          <p:nvPr/>
        </p:nvSpPr>
        <p:spPr bwMode="auto">
          <a:xfrm>
            <a:off x="1981200" y="1511300"/>
            <a:ext cx="762000" cy="914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68" grpId="0" animBg="1"/>
      <p:bldP spid="3522569" grpId="0" animBg="1"/>
      <p:bldP spid="35225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5943600" cy="2362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dirty="0" smtClean="0">
                <a:latin typeface="+mn-lt"/>
              </a:rPr>
              <a:t>I Have Nothing Profound the Say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endParaRPr lang="en-US" sz="4000" dirty="0" smtClean="0"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8100" y="3657600"/>
            <a:ext cx="9105900" cy="2072176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>
                <a:solidFill>
                  <a:schemeClr val="tx1"/>
                </a:solidFill>
              </a:rPr>
              <a:t>…except, many of the things we all used to know we knew, have changed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8261"/>
            <a:ext cx="3177988" cy="33766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7239000" y="76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Think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9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9792"/>
            <a:ext cx="9134475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GDP/Capita Changes in the NC 1997-2011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485458"/>
              </p:ext>
            </p:extLst>
          </p:nvPr>
        </p:nvGraphicFramePr>
        <p:xfrm>
          <a:off x="-1" y="1295400"/>
          <a:ext cx="9134475" cy="492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315075" y="6439581"/>
            <a:ext cx="2819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cs typeface="Arial" pitchFamily="34" charset="0"/>
              </a:rPr>
              <a:t>Source: BEA, Oct 2012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6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30104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Big Trends</a:t>
            </a:r>
            <a:endParaRPr lang="en-US" sz="96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1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9525" y="5146455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Global Interdependence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58" y="152401"/>
            <a:ext cx="5128192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2870200" cy="26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5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6" y="0"/>
            <a:ext cx="9225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4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43985" cy="914399"/>
          </a:xfrm>
        </p:spPr>
        <p:txBody>
          <a:bodyPr>
            <a:normAutofit/>
          </a:bodyPr>
          <a:lstStyle/>
          <a:p>
            <a:r>
              <a:rPr lang="en-US" dirty="0"/>
              <a:t>Southern States FDI Per Capita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407795"/>
              </p:ext>
            </p:extLst>
          </p:nvPr>
        </p:nvGraphicFramePr>
        <p:xfrm>
          <a:off x="0" y="1143000"/>
          <a:ext cx="9067800" cy="51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3985" y="6547338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Source: LA Ecoomic Quarterly Q2 2012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3985" cy="79394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12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43985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Carolina Exports</a:t>
            </a:r>
            <a:br>
              <a:rPr lang="en-US" dirty="0" smtClean="0"/>
            </a:br>
            <a:r>
              <a:rPr lang="en-US" dirty="0" smtClean="0"/>
              <a:t>2009-2012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840486"/>
              </p:ext>
            </p:extLst>
          </p:nvPr>
        </p:nvGraphicFramePr>
        <p:xfrm>
          <a:off x="0" y="1143000"/>
          <a:ext cx="9067800" cy="51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76999" y="6547338"/>
            <a:ext cx="268458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Source: </a:t>
            </a:r>
            <a:r>
              <a:rPr lang="en-US" sz="1400" dirty="0" smtClean="0"/>
              <a:t>US Census, 2014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3985" cy="79394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9290" y="1371600"/>
            <a:ext cx="134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$millions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14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28600"/>
            <a:ext cx="9070730" cy="1295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10800" b="1" dirty="0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Urbanization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99" y="1447800"/>
            <a:ext cx="9045331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We Are Becoming A World Where People Live in Urban Regions</a:t>
            </a:r>
          </a:p>
        </p:txBody>
      </p:sp>
      <p:pic>
        <p:nvPicPr>
          <p:cNvPr id="13316" name="Picture 4" descr="canada-cn-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41" y="2819400"/>
            <a:ext cx="2967196" cy="2495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oky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37" y="2819401"/>
            <a:ext cx="3062438" cy="24955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1203_curitiba-smart_400x2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3003241" cy="2495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6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Americas-top-states-for-quality-of-life-hawa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133600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LA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hicago 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0513"/>
            <a:ext cx="91440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1-boston-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9-austin-t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18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U.S. Population Concentration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Metro-Non-Metro 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435015"/>
              </p:ext>
            </p:extLst>
          </p:nvPr>
        </p:nvGraphicFramePr>
        <p:xfrm>
          <a:off x="-30812" y="1219200"/>
          <a:ext cx="9174812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162800" y="6478587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Source: Census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077200" y="2057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80%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257300" y="1578114"/>
            <a:ext cx="5715000" cy="707886"/>
          </a:xfrm>
          <a:prstGeom prst="rect">
            <a:avLst/>
          </a:prstGeom>
          <a:solidFill>
            <a:srgbClr val="0070C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Almost 60% of US population lives in Cities of 1 million or more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19600" y="4343400"/>
            <a:ext cx="4267200" cy="1225550"/>
          </a:xfrm>
          <a:prstGeom prst="rect">
            <a:avLst/>
          </a:prstGeom>
          <a:solidFill>
            <a:srgbClr val="33CC33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In 2012 over 90% of GDP and 86% of all jobs are in metropolitan areas</a:t>
            </a:r>
          </a:p>
        </p:txBody>
      </p:sp>
    </p:spTree>
    <p:extLst>
      <p:ext uri="{BB962C8B-B14F-4D97-AF65-F5344CB8AC3E}">
        <p14:creationId xmlns:p14="http://schemas.microsoft.com/office/powerpoint/2010/main" val="273381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Southern States % of Population Rural &amp; Small Cities 2010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200" dirty="0" smtClean="0"/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633649"/>
              </p:ext>
            </p:extLst>
          </p:nvPr>
        </p:nvGraphicFramePr>
        <p:xfrm>
          <a:off x="-1" y="990600"/>
          <a:ext cx="91344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953000" y="6550223"/>
            <a:ext cx="4021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U.S. </a:t>
            </a:r>
            <a:r>
              <a:rPr lang="en-US" sz="1400" dirty="0" smtClean="0"/>
              <a:t>Census 2010, Daily Yonder 2012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dirty="0" smtClean="0">
                <a:latin typeface="+mn-lt"/>
              </a:rPr>
              <a:t>Today’s Persistent New Reality</a:t>
            </a:r>
            <a:endParaRPr lang="en-US" sz="5400" dirty="0">
              <a:latin typeface="+mn-lt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31668" y="1129342"/>
            <a:ext cx="4698546" cy="5125400"/>
          </a:xfrm>
          <a:ln w="57150">
            <a:noFill/>
          </a:ln>
        </p:spPr>
        <p:txBody>
          <a:bodyPr>
            <a:normAutofit fontScale="92500"/>
          </a:bodyPr>
          <a:lstStyle/>
          <a:p>
            <a:pPr>
              <a:buClr>
                <a:schemeClr val="accent3">
                  <a:lumMod val="50000"/>
                </a:schemeClr>
              </a:buClr>
            </a:pPr>
            <a:r>
              <a:rPr lang="en-US" sz="2800" dirty="0"/>
              <a:t>The economy changed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sz="2800" dirty="0" smtClean="0"/>
              <a:t>Place competition changed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sz="2800" dirty="0" smtClean="0"/>
              <a:t>The U.S. workforce has changed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sz="2800" dirty="0" smtClean="0"/>
              <a:t>The talent demands changed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sz="2800" dirty="0" smtClean="0"/>
              <a:t>Corporate success has changed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sz="2800" dirty="0" smtClean="0"/>
              <a:t>Customer demands, expectations and options have changed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en-US" sz="2800" dirty="0" smtClean="0"/>
              <a:t>The pace of change and everything else changed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525" y="106680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78" y="1116477"/>
            <a:ext cx="4477121" cy="30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2700" y="0"/>
            <a:ext cx="91567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NC Metro Employment Growth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50000"/>
                  </a:schemeClr>
                </a:solidFill>
              </a:rPr>
              <a:t>(November 2012- November 2013)</a:t>
            </a:r>
            <a:endParaRPr lang="en-US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044474"/>
              </p:ext>
            </p:extLst>
          </p:nvPr>
        </p:nvGraphicFramePr>
        <p:xfrm>
          <a:off x="-9525" y="9906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9400" y="641921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BLS Dec,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31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526" y="25400"/>
            <a:ext cx="9153525" cy="1143000"/>
          </a:xfrm>
        </p:spPr>
        <p:txBody>
          <a:bodyPr/>
          <a:lstStyle/>
          <a:p>
            <a:r>
              <a:rPr lang="en-US" dirty="0" smtClean="0"/>
              <a:t>Economic Strength Rankings 2013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85774"/>
              </p:ext>
            </p:extLst>
          </p:nvPr>
        </p:nvGraphicFramePr>
        <p:xfrm>
          <a:off x="-1" y="1219200"/>
          <a:ext cx="913447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799" y="6330471"/>
            <a:ext cx="386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Policom</a:t>
            </a:r>
            <a:r>
              <a:rPr lang="en-US" dirty="0" smtClean="0"/>
              <a:t> Corporation, 2013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6625" y="1397000"/>
            <a:ext cx="2514600" cy="3477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Top 10- 2013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Washington DC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Des Moines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Nashville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Austin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Seattle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Madison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San Antonio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Killeen-Fort Hood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Sioux Falls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Kansas City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0240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75" y="228600"/>
            <a:ext cx="9153525" cy="889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Strength Rankings 2013 (SC)</a:t>
            </a:r>
            <a:br>
              <a:rPr lang="en-US" dirty="0" smtClean="0"/>
            </a:br>
            <a:r>
              <a:rPr lang="en-US" dirty="0" smtClean="0"/>
              <a:t>(Annual Rank of the 366 Metro Areas)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225304"/>
              </p:ext>
            </p:extLst>
          </p:nvPr>
        </p:nvGraphicFramePr>
        <p:xfrm>
          <a:off x="-1" y="1219200"/>
          <a:ext cx="9121775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799" y="6330471"/>
            <a:ext cx="386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Policom</a:t>
            </a:r>
            <a:r>
              <a:rPr lang="en-US" dirty="0" smtClean="0"/>
              <a:t> Corporation,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51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2" y="1260205"/>
            <a:ext cx="4983798" cy="4498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31" y="0"/>
            <a:ext cx="9101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radley Hand ITC" panose="03070402050302030203" pitchFamily="66" charset="0"/>
              </a:rPr>
              <a:t>I</a:t>
            </a:r>
            <a:r>
              <a:rPr lang="en-US" sz="5400" b="1" dirty="0" smtClean="0">
                <a:latin typeface="Bradley Hand ITC" panose="03070402050302030203" pitchFamily="66" charset="0"/>
              </a:rPr>
              <a:t>ncreased Individual Competition…</a:t>
            </a:r>
            <a:endParaRPr lang="en-US" sz="5400" b="1" dirty="0">
              <a:latin typeface="Bradley Hand ITC" panose="03070402050302030203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67702"/>
            <a:ext cx="3682044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3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9525" y="25400"/>
            <a:ext cx="9144000" cy="8612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Southern States Per Capita Income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2700" dirty="0" smtClean="0">
                <a:latin typeface="+mn-lt"/>
              </a:rPr>
              <a:t>1990-2012 (% Different from </a:t>
            </a:r>
            <a:r>
              <a:rPr lang="en-US" sz="2700" dirty="0">
                <a:latin typeface="+mn-lt"/>
              </a:rPr>
              <a:t>N</a:t>
            </a:r>
            <a:r>
              <a:rPr lang="en-US" sz="2700" dirty="0" smtClean="0">
                <a:latin typeface="+mn-lt"/>
              </a:rPr>
              <a:t>ation Change) 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634673"/>
              </p:ext>
            </p:extLst>
          </p:nvPr>
        </p:nvGraphicFramePr>
        <p:xfrm>
          <a:off x="-9525" y="1066800"/>
          <a:ext cx="9077325" cy="514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257800" y="6503283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</a:t>
            </a:r>
            <a:r>
              <a:rPr lang="en-US" sz="1400" dirty="0" err="1" smtClean="0"/>
              <a:t>bber</a:t>
            </a:r>
            <a:r>
              <a:rPr lang="en-US" sz="1400" dirty="0" smtClean="0"/>
              <a:t>, University of New Mexico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763429" y="1509962"/>
            <a:ext cx="407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U.S. Change 120.6%     Inflation 73%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5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76200"/>
            <a:ext cx="91440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alatino"/>
              </a:rPr>
              <a:t>NC Per Capita Income Compared to U.S. 1990-2012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Palatino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90569"/>
              </p:ext>
            </p:extLst>
          </p:nvPr>
        </p:nvGraphicFramePr>
        <p:xfrm>
          <a:off x="-1" y="1219200"/>
          <a:ext cx="9134475" cy="499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76875" y="6427886"/>
            <a:ext cx="365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</a:t>
            </a:r>
            <a:r>
              <a:rPr lang="en-US" sz="1400" dirty="0" err="1" smtClean="0"/>
              <a:t>bber</a:t>
            </a:r>
            <a:r>
              <a:rPr lang="en-US" sz="1400" dirty="0" smtClean="0"/>
              <a:t>, University of New Mexico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71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-1" y="12700"/>
            <a:ext cx="9134475" cy="6556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Southern States Real Personal Income Change 2011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7127"/>
              </p:ext>
            </p:extLst>
          </p:nvPr>
        </p:nvGraphicFramePr>
        <p:xfrm>
          <a:off x="25400" y="914400"/>
          <a:ext cx="91186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934200" y="6581775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Source: BLS, June 2013</a:t>
            </a:r>
          </a:p>
        </p:txBody>
      </p:sp>
      <p:sp>
        <p:nvSpPr>
          <p:cNvPr id="95237" name="TextBox 2"/>
          <p:cNvSpPr txBox="1">
            <a:spLocks noChangeArrowheads="1"/>
          </p:cNvSpPr>
          <p:nvPr/>
        </p:nvSpPr>
        <p:spPr bwMode="auto">
          <a:xfrm>
            <a:off x="669925" y="1113189"/>
            <a:ext cx="304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U.S. Change 2.7%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4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525" y="6096000"/>
            <a:ext cx="9229725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00"/>
            <a:ext cx="9144001" cy="605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6297897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     Source: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Economicmodeling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, Joshua Wright, Oct 3, 2013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29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525" y="6096000"/>
            <a:ext cx="9229725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6297897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     Source: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Economicmodeling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, Joshua Wright, Oct 3, 2013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64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34475" cy="1143000"/>
          </a:xfrm>
        </p:spPr>
        <p:txBody>
          <a:bodyPr/>
          <a:lstStyle/>
          <a:p>
            <a:r>
              <a:rPr lang="en-US" dirty="0" smtClean="0"/>
              <a:t>Do We Have Enough Good Jobs?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-1" y="1127759"/>
            <a:ext cx="9134475" cy="5165083"/>
          </a:xfrm>
        </p:spPr>
        <p:txBody>
          <a:bodyPr>
            <a:normAutofit/>
          </a:bodyPr>
          <a:lstStyle/>
          <a:p>
            <a:r>
              <a:rPr lang="en-US" dirty="0" smtClean="0"/>
              <a:t>¾ of job openings due to growth and replacement needs over the next 10 years will pay a median wage of less than $35,000/yr.</a:t>
            </a:r>
          </a:p>
          <a:p>
            <a:r>
              <a:rPr lang="en-US" dirty="0" smtClean="0"/>
              <a:t>BLS’s top 3 occupational categories account for 1/3 of the workforce in 2010- 49 million jobs</a:t>
            </a:r>
          </a:p>
          <a:p>
            <a:pPr lvl="1"/>
            <a:r>
              <a:rPr lang="en-US" dirty="0" smtClean="0"/>
              <a:t>Office &amp; admin support ($30,710)</a:t>
            </a:r>
          </a:p>
          <a:p>
            <a:pPr lvl="1"/>
            <a:r>
              <a:rPr lang="en-US" dirty="0" smtClean="0"/>
              <a:t>Sales and related occupations ($24,370)</a:t>
            </a:r>
          </a:p>
          <a:p>
            <a:pPr lvl="1"/>
            <a:r>
              <a:rPr lang="en-US" dirty="0" smtClean="0"/>
              <a:t>Food preparation &amp; serving ($18,770)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633047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Center for Working Class Studies, Jack </a:t>
            </a:r>
            <a:r>
              <a:rPr lang="en-US" dirty="0" err="1" smtClean="0"/>
              <a:t>Metzgar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9525" y="106680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49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029722" cy="1143000"/>
          </a:xfrm>
        </p:spPr>
        <p:txBody>
          <a:bodyPr/>
          <a:lstStyle/>
          <a:p>
            <a:r>
              <a:rPr lang="en-US" dirty="0" smtClean="0"/>
              <a:t>How Is The Economy?</a:t>
            </a:r>
            <a:endParaRPr lang="en-US" dirty="0"/>
          </a:p>
        </p:txBody>
      </p:sp>
      <p:pic>
        <p:nvPicPr>
          <p:cNvPr id="1026" name="Picture 2" descr="C:\Users\Ted\AppData\Local\Microsoft\Windows\Temporary Internet Files\Content.IE5\E50MI1AO\MP90039954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" y="1447800"/>
            <a:ext cx="5228112" cy="41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d\AppData\Local\Microsoft\Windows\Temporary Internet Files\Content.IE5\KVE4HEC5\MP90039954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240006" cy="416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0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Do We Have Enough Good Jobs?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875" y="1066800"/>
            <a:ext cx="9118600" cy="496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Occupations projected to provide the largest number of new jobs</a:t>
            </a:r>
          </a:p>
          <a:p>
            <a:r>
              <a:rPr lang="en-US" dirty="0" smtClean="0"/>
              <a:t>Child care workers ($19,300)</a:t>
            </a:r>
          </a:p>
          <a:p>
            <a:r>
              <a:rPr lang="en-US" dirty="0" smtClean="0"/>
              <a:t>Personal care aides ($19,640)</a:t>
            </a:r>
          </a:p>
          <a:p>
            <a:r>
              <a:rPr lang="en-US" dirty="0" smtClean="0"/>
              <a:t>Home health aides ($20,560)</a:t>
            </a:r>
          </a:p>
          <a:p>
            <a:r>
              <a:rPr lang="en-US" dirty="0" smtClean="0"/>
              <a:t>Janitors and cleaners ($22,210)</a:t>
            </a:r>
          </a:p>
          <a:p>
            <a:r>
              <a:rPr lang="en-US" dirty="0" smtClean="0"/>
              <a:t>Teacher’s assistants ($23,220)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633047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Center for Working Class Studies, Jack </a:t>
            </a:r>
            <a:r>
              <a:rPr lang="en-US" dirty="0" err="1" smtClean="0"/>
              <a:t>Metzgar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9525" y="106680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19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Southern States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100" dirty="0" smtClean="0"/>
              <a:t>Percentage of New Jobs 2010-2013 Paying Middle Wage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200764"/>
              </p:ext>
            </p:extLst>
          </p:nvPr>
        </p:nvGraphicFramePr>
        <p:xfrm>
          <a:off x="25399" y="914400"/>
          <a:ext cx="8966201" cy="495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495800" y="6581775"/>
            <a:ext cx="464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Source: </a:t>
            </a:r>
            <a:r>
              <a:rPr lang="en-US" sz="1400" dirty="0" smtClean="0"/>
              <a:t>The Atlantic, Joshua Wright, Oct, 2013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02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9747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latin typeface="Arial" charset="0"/>
              </a:rPr>
              <a:t>U.S. Median Household Income</a:t>
            </a:r>
          </a:p>
        </p:txBody>
      </p:sp>
      <p:sp>
        <p:nvSpPr>
          <p:cNvPr id="3450885" name="Text Box 4"/>
          <p:cNvSpPr txBox="1">
            <a:spLocks noChangeArrowheads="1"/>
          </p:cNvSpPr>
          <p:nvPr/>
        </p:nvSpPr>
        <p:spPr bwMode="auto">
          <a:xfrm>
            <a:off x="5791199" y="6390230"/>
            <a:ext cx="3317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Source: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Pew Research Center, 2013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525" y="106680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898877"/>
              </p:ext>
            </p:extLst>
          </p:nvPr>
        </p:nvGraphicFramePr>
        <p:xfrm>
          <a:off x="0" y="1112519"/>
          <a:ext cx="9109074" cy="510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5549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446"/>
            <a:ext cx="9144000" cy="137856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96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Technology</a:t>
            </a:r>
          </a:p>
        </p:txBody>
      </p:sp>
      <p:pic>
        <p:nvPicPr>
          <p:cNvPr id="38916" name="Picture 4" descr="Faceboo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1013"/>
            <a:ext cx="1219200" cy="1219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Pintres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31013"/>
            <a:ext cx="1219200" cy="1219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twitter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56413"/>
            <a:ext cx="1219200" cy="1193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logo3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56413"/>
            <a:ext cx="2743200" cy="12350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linkedin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56413"/>
            <a:ext cx="1295400" cy="1219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30471"/>
            <a:ext cx="2193925" cy="4580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402013"/>
            <a:ext cx="5080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00" y="1402012"/>
            <a:ext cx="37562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87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1" y="27709"/>
            <a:ext cx="9148185" cy="103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McKinsey &amp; Company</a:t>
            </a:r>
            <a:br>
              <a:rPr lang="en-US" dirty="0" smtClean="0"/>
            </a:br>
            <a:r>
              <a:rPr lang="en-US" sz="3600" i="1" dirty="0" smtClean="0"/>
              <a:t>Disruptive Technologies: May 2013</a:t>
            </a:r>
            <a:endParaRPr lang="en-US" sz="3600" i="1" dirty="0"/>
          </a:p>
        </p:txBody>
      </p:sp>
      <p:pic>
        <p:nvPicPr>
          <p:cNvPr id="114690" name="Picture 2" descr="C:\Users\tabernathy\AppData\Local\Microsoft\Windows\Temporary Internet Files\Content.IE5\GPK1TPJ7\MP910216369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00" y="1927086"/>
            <a:ext cx="1600200" cy="12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1" name="Picture 3" descr="C:\Users\tabernathy\AppData\Local\Microsoft\Windows\Temporary Internet Files\Content.IE5\2Q5UIC05\MP9102164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83" y="1942892"/>
            <a:ext cx="1600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5" name="Picture 7" descr="http://t3.gstatic.com/images?q=tbn:ANd9GcTGZ_HSfJlf3D0tNKqw_fAtOPqDN9NQAXpXpMjustjtMMFDwk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38" y="1927086"/>
            <a:ext cx="1701800" cy="11080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78" y="1219200"/>
            <a:ext cx="289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4697" name="Picture 9" descr="http://t3.gstatic.com/images?q=tbn:ANd9GcTsXXVBQ3vqn2QSjSfr7UcQmlMIJnYEWPAl8ba-N_QhEdV94pd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99" y="1955592"/>
            <a:ext cx="1194349" cy="13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9" name="Picture 11" descr="http://t1.gstatic.com/images?q=tbn:ANd9GcQLXTVDdLsUo-8BOYd3GXlmfSFDhHlo1notK-sgy4EKbG5CBpx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64" y="1942892"/>
            <a:ext cx="1093502" cy="139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5595" y="1235006"/>
            <a:ext cx="345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Mobile Internet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4701" name="Picture 13" descr="http://t2.gstatic.com/images?q=tbn:ANd9GcSSCRANz54_0DLedKPBJkDmxqP71WF_LGwGZbeCyjCc4gJmcS7EU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37" y="1942892"/>
            <a:ext cx="1582670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78" y="3127920"/>
            <a:ext cx="3894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Advanced Materials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AutoShape 15" descr="data:image/jpeg;base64,/9j/4AAQSkZJRgABAQAAAQABAAD/2wCEAAkGBhQSERQUExQVFRUVGRwXGBcXGBwaGBwYGxoYHB0dGxwcHSgeGhwjIBYcHy8gIycpLC4sHR4xNTAqNScrLCkBCQoKDgwOGg8PGi8lHyQvLS8xLiwqLCo0LCwyLC8pLC4wNCwpLCwqMS0vLCotLCwtLywqLCwqLyosLCksLCwsLP/AABEIALsBDQMBIgACEQEDEQH/xAAbAAACAwEBAQAAAAAAAAAAAAAABQMEBgIBB//EADsQAAIBAwMCBQMDAgQFBAMAAAECEQADIQQSMQVBBhMiUWEycYEUQpGhsSPB4fAzUmLR8QcVFnIkQ1P/xAAbAQACAgMBAAAAAAAAAAAAAAAABAIDAQUGB//EADYRAAEDAwIDBgQFBAMBAAAAAAEAAgMEESESMQVBURMiYXGBkQahwfAUMkLR4RUjsfFScqKC/9oADAMBAAIRAxEAPwBZRRRXSJNFFFFCyiiiuzZOMfUJH296rklZHl5A88eKyATsuKKmuaVg+yJOOO81EykEg8jmq4qqGa3ZuBv0Ky5jm7heUUUUwooooooWEUVNb0jspZVJVeSOBif8x/NdfoXOVG4QCSOBP39ozSklbTxu0veAfMKwRuIuAq9FdOhHPtP49/t81zTDJGvF2EEeBUSCN0UUUVNRRRRRQhFFFFCEUUUUIRRRRQhFFFFCEUUUUIRRRRQhFFFFCEUUUUIRXSoSYGSeK5q90uzkueF/vBpStqhSwOmPIY8+QVkbNbg1SWdKFVSwEl+8cDtmpdZg2iJzK4BP9FIPbmutcwAtgkDPcTmO3yexqDqgmwpgkg/STtYmcAnBH9K8wmqJKmTtJDuSt21gY2wRrwfLW5BBT0mfT6fsAeOe/FcM6uBcG1iBDgHcSp4I4g/iu+mSSyFAgYZO8MZHxvYjnnAqjpupiy5W5eaFwdyBlK9hv5EexmsMDhfTuOnQ+V0Eg7ov2dpHcHKn3H/cd6jq5dVFO2V8pvUGMiGPB3fTnEz/AJ1Ue2VO1uf6Ee4rt+D8W7cCGY97kev8hayog095uy8pnotKUXzHVdrgqpbgE8t3MgAwACSSsDM1S0dtWuIHnaSAdvP4nv2rQWf8JrU7ApJO2dwCegOW/wCUKLRk/udiBiscfrnQsEDN3Z9OgPI/RFNGCdR5LkaUOzCy7IFUbkuE7NwBd1O36vLEblB+ojd8RHWqzK+qQqu0AG2rfuzJx67j8ABYFeGwDbSQxuXCLbWpCDaVF5lDRFpIMkKJIBmvdTqnVba3vTbtnzWXKtcZhCW7SzuKKABuPaZPvxHZF7rDJ9neNut9vsrYarLuxondDcJAW3uuG20Ky21kKH7+oCQIH9aXfpVaCVNoMhcFmBJJJ4Ext+Kn1/S7bXvItAwlrzbys7LbV+4ZUjc2QAs9zmuuoa/U2rbad7dpPMtgG7cKolu3G1VVVJPAPOfipQyyxEGF1ieV9JA8r56odpcO8EuuaIiQpDsqhmCgnmeMZ4qBkIjHOR9uK0XStPprqFrd63bW2gFy4qqqs8GQpMekRgfNKtIXvJ57uGsquxtgYD1RxIiYHAnNbym+IqhlxIL26ix8sC2f9pd9Kw7YVCirmsawquQSNsFU/eF+S3MxzFRroLh3kI2xP3mIj3J4FdHT8bppsG7f+2Eo+me3xVeiuihE/GCe388VzW3jlZINTCCPBUFpG6KKKKsUUUUUULKKKKKFhFFFFCEUUUUIRRRRQhFFFFCEU96XY9AA2gkyZ9vt3OOB70kRJIA74rR2vLGGEFQSixK4nJj2jH3+K5D4pqNMTIRzNz6f7+S2FE3JcqusZt42wYB3EyYB5jb+72BNVryk6YrExMkwv4gcc/8AfNTanSlzvBYWx2U7d3xAzHOY7c1X0pm06WggVSZgkgE9pMkt3PP9a41oswHoQtjzSfRXbKbGLXdqkfU9tVleZVct9qY9UvOxW5pyFVuWYxbKxOefwYpRpbltZm1pt6n1O7Ek8mYj+1PNH4gS4gVLa3mUQyAemI7ewHvjin52FpDwL+drW9/82VTTfC6sC/cQpct2vhgyskd+J/iM1VuoSWV7RDJ/w3WTIGAsEYP2x9qXaPpV+2AUvW7bHPlkbSM/Tu4IH5pxqNHeKs/mFGOQEyykHmZgyMREQaqNo3Xa4eFrixUtxlQdNuRct70MyCU/dzHA794/BrQ2SUCvbChbrG2A8GJChNw77YLkREuJ96zbWb1w2mNuGT67iwpx3zBB77f9DTXw/wBRF11WGe7aQhwSDuUuohTJJuFAZb78U1xGpdVMa91rtFjn2PQf5VUTBGSBsVJdC+VaFtnu3Lu8qp+oM+3feuGZwB6R2EST3uaZUu6trjksL1wWrVz90W19RQDI3MB6u0gVAQ62n1EKoBa8yr+1GS2LdoznPliR2BqxYsXbuqut5g84jbZQyEt2zbDbvfHmgYHIn4pIPBY4k7A97mDjGPTPQne4UiLHCWaJjdUlUdNP5xEpLai6VMnJyQCYxAmSd1T3Lrec+s1SqWdTbs2SJYHkQnJAjLGPip+ha9bV+Lbhk09q4brknbuABYrPYEKoPeZpZ4W0JuIt0lW1V263lg/SBtBJeRJ+33+avnIbq7QYsLOzexufS4AuTsNgFFo6I8Y6HS2f0yqr3HfOzdwW2keiDsDM3YAnjOamXqV3TMqX0t20Qm61izb3kmDAkHBOCSYAxVnX3LdjVXBcbzdQVXbbt49YAO93aAstkKJgAD4ploOsvYsX7upQG49xgFQSSQIj/wCobEzGfikyXdk1oGu457kk/p8utlMbrO6/WajqN9biaVFtAKm64BcABYEsYxwZ+wpzd6Dd81rGmKNbQDzN21U3c7dqiP6Ut6N4ffUWme9ezbAlcwhUbj6RAYGYz7NR0d79hLvkW3sqxk3nVroZgICqk4H/AFZgnvRKB+SIgacWN7eZJyeewWWk2S7qr6h7pt3LVyFBR/L+mYEbZxHB+Ku2+mILRcly0StuBuMe5Hf+lT2ehDcHv3VuByDca63ltLRO1d2IJiAO1W+pdDt3tRbtaJ7SeUJYhi0T3wckY5PNXsr3wDRE/SLZIvbHzHhzssOjDj3gkmv6a9i2HvejdJVTyV5z7H4qqpkTTTxH4a1Xmp5l1byLDM7DMbgApBMEZjn3o0+lUXAH8oqADKEj2wVPH9R966Cg+ISyO851/wDX+bfulZKTUe7hK6KaXunm9qLYtowRpBI2nI/iB8xUHWemPp7gVlIVgYPIkdsVuaPj1NUObGe693L+VRJTPYCeQVKiiit/dKoooooWEUUUUIRRRRQhFFFFCFc6ZZLPKx6c5/j/ADrQ2tWnlEQUcEBzEhufSD2AGYpV0W0VhmMI7BSYmPk/FPOpW02qqCbREiIyRyT3mvL/AIiqRNWlvJuMeG/zW6pWaY1n9V07zHN24WS2OJkB57cSR+INR2NSttTbW2FLE7EBkkQDujkE85ouay/dvbd3pEbiclRPK/I+aseHehHzLgDB7jfU5MwM47RnMDnvSBIZGe0OByV25wkOm6ZvuXS+ju3HXOI2hPfmCZ/2Kd9OIXJtrZVx/wAykkZxAJjniuPFHh3VC5bZLheDEBZO37fu/NQ2fAbm21zUXb4uCGUIkgARkyQszOC3GTTJqGSwjVJYG2ASfl9VXp0u2UfiLyLiKlhj5xP/AAyCyse4kiIO2eRSvS9V1NiVvIQhWBCkgEAHn7GtnpP/AE7sBBcZnNyJ3biIMdowOaULobiMVW67FW+lgNpT/wC0zumR8D3qmKphc0xt7wH/AC+n8qZad1Q26lraPu8lwY2ufTcSZAYcKRgDcPyKrnWXGvlrdt7bKhO5RlSQV+oCGBBI744ra9L6ImpDefJI/aDiPuOaSeI9WND6CC1omMH1Cfk8/wB6xFVB7zG1o1fT6+qHMxe656XqrepSzaeWcSLthZ2stpPSzGQcmVz7n2pq+oRtTpVt7i91hcvhV+hdm3bI4ABgr7EGsjr0tBlNtmliHU4MkCY+AYyAa0XRdfcvLfuBUtXXdV8sCHK7RvaB/wAyhTuAgQfepSs0DtG7WOD1P0/YXURnBUvQNDZe15DKbVsm6XuSN1zYwwWORAIJX4jMVU6N1Q6nXWxbHl6XT/S55jJY7pABaIPPNMNPrP1GvsfprZTT2wS3YNDer09oOM8/moek3lS2mnLAWbl90dwwEclUnuBgTnmoCQgPLrkkbX2vcE+dth6LBHRVuibG1V/V3RuU7rgySMTtkjj2+9Ok0gTTHVXbwFk7bm3ZuCp+1UBMDJkADmPwm6xqLdq42h0FskfXc2nlzGCxOAFk579qvarp86bTadgGWDdujeQi21OJIztHsInjvUpv7+h7TpGAG7nQATfw+qw3u3+8oJOo07/pR5O4+WFJDXbhYBmZjMLAyM4zTDrXW2s6Yacf8c2vqGAp28knuImqejFi1pzcUjzC/l22JK7ZnMc5z/audP4TvbfM1LiWks5c4GfqJjtH9qg4UzpHdrcNaSQCO852BbxA5+3RZs4AW/hLegeFv1KsdwL7hDP6mwDu5OBkYHei1ql02q8qxatLcjY15FIET9W0H1Gcdh3xTW7rU0K2jpwXLAkuxjeIGQo4XOD8nmr3gy8VtO2ojeIJaIARsqJPP/imK+oe5rp9N4CSGt2zsevQYKjGOX6lmLete5qG/Wf/AJIINvaiwFn91tQctPc/0p54d8E29zeapGAQIKEjPPf+tVeu9RuMzJpSqBmlmQAXGkRz/wAoI7fPtVDR6Yrdeyz6hWZgu8XSHUe5kEbSDOADU3a6mAiC0dmgkDJxubYtvsN0W0O72crzW9E1K6q4mhWFJkM1wwsQCQJMZz+Kl1nT+oXL6jUXbcqpKIxIR2iCJCgA/f8A1q/4dT9At1mfcm4qNzbi0E8Hsv4qx1bxZDLeTYoX0jectugekHkikdU3bBkbQ7Fg7qbDn8irLAi5Sex0q4DL2CFBEwwJyMemZj/Zpx1Twfca3vUqpEHbt7DtPaq//wAt1Fy5btq9u2lz6mdOAZ9m74E9vmr3UvFNxLZRkAb6SQQf9anJPxISxlv5uQuTztz9lgNYQR7pRo/Cxu2TcS6jEcqOx9j80ip30fqbIt0W1BZhnIkwTkD8mrWn6dpL6hAzWL4wQ/DN35/yj7V09Fxmpp5ZBXAluMhuW+YGbeNik5adrmgx7rNUVp//AIHd2E70kTAEmfzWadCCQcEGD9xXTUfFKWtcW07w4jff6pN8T2ZcFzRRRWyVSKKKu9H0vmX7aTtkzP2z/lVM8wgidK7ZoJ9sqTW6iAnvSdFcvWltgbAoM/knP3OBFdjRDcwU7VtqA5C9xjEnPHNWv1gtMyW7jsCZ+kGB+4zIJ+MVa6Ulp97Bt4nk/Hx9ya8Wnnc5zpSLAm9vM35romtAACSMyr6NMpYsRu4Lt75bAwfgVc0Ght6IvslncklRkwM/yB7VX67fOndrln2hlEDcOw+88Gld3/GuEJtkxFvUHaxnlQwEfPt8GmIoXTswe7a58fNRc4NKba/xC7EG0rb/AKVAWTPtnE5+K51Gr1Xl+tbuQwYvFpBg4B2sWJ/8A0s6zpy1twLD+Yu07rN7/C7QcDHHI7jNcaC1fRtwUeaq7w925uVP+qWK7j96eioomtG1yMXtvyzfH3jkqXSOP3/CYdN8Q3ygQqZX0s2QAfYkgQT7VUe+9u6z3kZVJKIjHZuYCS5mGKCecCY+w5udQ1Fy+JujUXV9VtbSN5QcCJ2wMrM/J9hVPq/TWvsvmXjqLt/arQhVbarJ+oemBBBOOSe1WRUkQcCbAPGd8H1tjxOOl1EyO9lJY61c09y6fM3hNttszLkbmCEchYPzie9W9N4m07s4vpbvWrmNwO7I5ABHzOPal/W+g2//AG/9RZ221TcsSSbhb0FsmOciBMfivWtNcv6VUtKo06IzlZJCgZMRjdzHzQ6nhkaXtGRcE7WsN1kSOGCraeA9Lcu2rulu77RJm1uPpwZIYZWJiDUd/wANX+m3Fv2bociVHmCYDDjHbj+J9wUvhnxSNDqLi3QfU2TzC9h+P861XUvFdvU7UV1lhI/nn+n9KXmFXFLpPejtzAyPFTaGOb4qp0O5cuaQFXm/cuXDcSJYJuXeGiIBYSMY3HkVV8adYtag6dNPaIWTBKEzc42i2MlgeSf65qPStqbGobUW2Q3NhXY6tBBIP1ccgR/FXPDrjyX1QYPct3hdAYeve6EXEIAj3IjiDUxpik7fe2w8TyONhix81E3I0prrb9m11EFg5LbWKBTDej6iIzGz7fzU/S+mfrUbUvcZUuCDbACiEYnnBEQfv3qKwtr9K+svuLeo2srsTO2TG0LPJxEe9U+jX/P6feR2uB1s+ofRKwAMdmIUye8zSdnuaHRkgtLWk78+XhkZv9FLGxVLVdRGpuKVQGzaIgASFVG5mIHBzTjxhqbt2xb0wPquojP2gFh6fzEfzUfhWwLwu20W3a0/pLIASCFUqBJMkdycyR8ml/XvED3L1y2pbYNrEhCu6MD3MAiQPczFbUwietZA1rWmMbk3za9ydib5PluqQ6zC7e6l03Qb16+QROyAWYkqQgUQGIlh2xjmtA2st3b76d9qC0PNeD6SVKgLx9K4n7gVAOpnR2NPP1BApQ4aOZ5gRPfJqPwj0wXh5mpRBcZYwZ3IxmW+5WYPcVr66ommYJJfyM7rS3meZF99lYxoaTbc5WZt3mN/cslmf9o5BMYHtH8Vt/Dtryjc8/F5zvJbJKnjPxEVX1ess6N2CIqlslwJaJGFHv3jA5pf0vSLqvO1TsxFswtu4wjCSdxH7SSDA9vxTHEKgVsfaNYWR6Q29skjYY+8KMbdB0k3Kh8RaM39QFsKGJ+oAge+Y78RPyKUJeNt7QuLPlwWVgPcErn2IH5Fc9N6o1m6LqxPfHY8j/fxXfWtUbl52Pv/AEOf866Gk4ZLHLHSTAOj0uN+dzg+1xZLvmBBe3BuAm3id7V21bvWrW0MxG/iTmRE4/8ANUugeVcZrN4wLg9Lz9LDjnt/2+a66ZqTc093Ti27ncLisowp7z94/vSXaSYAkg5AzxyMVZTU0LKeejv3oySDfPItN+WcFQc5xc1/Iq9renXbEMRGfQ4MqSPYj+1OT1krpm89VvFh9QC7s95AyB/NJtffa6UtK5truEjBUNP1RMHH9qa9W8HmxZLi6rBcyRDNPaBj+vYVqq6YVQhFZ3Xk7hpy3kd+vJMRtDC7RkfVSdP/APUQva2+WQ6ys/tJXBg9/tWdvsS7FhBJk/mmPTevG1aNooGWdwjBDc/n/Wo+s2GBRzw6gqRx/PenuF0juG8QLCzS19wCf1cxbp5KuZ4liuDkJdRRRXdrWIpj0fpzXHBUgQcE+9Lq2XQ+iFbC3Vb/ABD6gD9OcR9/mud+Iq/8JSd05fgXF/NN0ket+eSlvdKawRcNz0wQ0icHMD2zS2yDdLmydpVQQiwS4DQe+GHPz/WrnWussu624yBJ25HB7/jil/6C7bZSjFPMQMLiN78/jMfGK80ha7Rqfudui3BPIJf1ViV/xFLoDDrEMpB7ie2Dzn5rrVaZbjAaYLdBHptv9Q2/tBOYgYiYqDqdprl2GunzNy+vaCGAHBERPzETXvVNILbEOGyAVa2QpMd8CNwxxFb+nYwua0DJaSByPpi/gQQfBLPvYnxV27okU7L+luozLMW2Bxx9MbWEnnFUhodhKnTOonaitcLfKk+2P28Z7VPb1CuybdSyzMs26BPb3XIAjj4xUt/p4FuX1quZwk7vSMEqTBJjO01dG50bYy52jNiD2nysPlf2UCBcjf2S9ur31BstdS3bVj6RCN8gncSwHMe/vUL3brB7VtgLMDcAsHYuYLz6QSMiOPzTF9RZVfKtWXvEkncdqySI+nmMfJyan6Qg05Gqvp6RKJbA9Tt3hTA9OfU1MOa6Nr/7QBBuwEW1HqG5cSbc9sqFwbZ8/vZIdXr7DXLZdHuWwQlu2hyzDkzwSzSZj2iKv66zqE1SeaW0q6i7Lorgt5Kqg9W0Rt4H37VPoyb+ouXwht2rRN8AxuAXJJiRvY+kcwIrvR2dRrtQNTfEpaUiEEBR9UZPqbgGoyh9w59mtDO/c5BOQM41OIv1QCOXXH30Wd6x0Wxd19xLTkpBYkdoExJ7njP+VLLestIBb2bmKgSYMNJYbZzPqI/itT0S/Y8u41xwLz5UTA9RO4k/H01ltMB+qeCq7VYAtDKDETzGJrOGAwOudIbk9bX+oHopDNnea2fSOr2nULuBePpJ9X8UnN25bvo6KQVub2AOSQMDbwxx+ZjvWd6bvuM15CTetQ5WPqUYOffjHcVv7nR2vWrd+1tfeoLKpyDHeQB8UvBDTwSuZMbNeLXP6Xbj0Kk9znNBbyS+3qbes1m62gt2tQpsz2F5V3BisemYgHmM/FaXpGoVNITd/wCO7MhQHaSyk/VPOBPtkYzWQ0uobR3Tct+jbud1JiSB8zkzEd6dL0/9RbXqA2vcWL7Ww4G0qJIj5Hb4FJcRpeweIye7ixBvc8h64ufBTjfqF0abS3rVhzfc2WuAWwAOFO6SRMEkHdiPb4rReFeo2RpgGaXUeotG4+xMY4/FKev+Kl1Fiw62g1u4/LHskMVxkE8T9/za8N6+3dXUhLVu0RaMlJOM4M+xzSstM+ahdPIwgh3ItsLY2/Ms67PDQVTfrthrbXSivf8AMby/MBPonDMOIwSB9qn8Mahrjai9dYtsQnPEnPA4+motZ4d09prYbUO28CIALM2BM8KDMyZ/NPtR4e2aV0t3CspBwueecSeeabqaihioxFHcl5GXA90XyG39dlW0SOk1HFvmsLr9Z5jAgEYAyZJPc/6VZvaO7YsMHRlW8UIJ4hQxz7E7uDHFXn6fp9OqXLhe6bihktfSMjO9h2BxjmheqvrbunsXQBb3gnbMnaGIn4MQf5xFdC+ovBH+EiJgjOpxPO2cXNzY35JbT3zrPeKXdF0C3boW5u8v95HYe5PYTAmr/iDoqq86ctdCgl5YMRER7GCD/SpvEutt2/8AA021bZzc28k9gT3A9qU9I1htuVERcG049vV/lRJJV1I/qkR0hoOlh5jmT0v08AhoY09i7nzUmi6rd06MqMVNzLDGBED53Y5mtF4a6jau27gujddyzEL6ioGDgduKyWr1RuNuOOw+3+zTHwv1FLN4m40BrbLwTzHYAntUOIcJa/h76iQWmPeJG5zt5ZCyya0ulv5dkr1JXe2ydknbPMU/6Nb/AFGm1FtiWuIoe2SSTA5Az8R+azamm/hfqQtXzKzuQgerb3H8itjxeJjeGh7MlgaWnc4t/nmqoSTLbrdKa1/hC0dRYu6e5BtjKnupM8fxP80m6xa8y4z2LDLbU7GK5UvIAgc9/aKs6FL2jV7hJttgBCAd05z7c9qR4pXR1/DwYyGykjSCe8DcbWVkUTmSZ2UXibw/+lZYYsrcTyCP70lq71Tq9zUMGuHjgDgVSroOEsq2UrW1hu/7slpiwu7myK2HhC6Rad2c7UmFP4gjue9JfDWmR74FyIAkA9zWr69prZtkACe0c1yfxVxBj3Ch05wdXTyT1FEba7pEdeLV83GTzt6mV/5SY4wZMSPzU+luWb1lrd26ttFcvaJkMqkZEnAWSa70nUNot2iiE3wIaAFn6DP5UH7k0svaVUuOl/bKscH54In9pBH9a5prHcgQRkEZvY2uBtjZNkg4Svq2pW2fLuFfS21X+BkTGTjj5/rOXuFdtsm6jeoCZUnI7/STH+4rh7my4ARNsGRIkj2KnkZq51e6t9g9sjdG1l4Y+zdpnI/FdCx0mtgc0aXC5JF2364F2m+9jgpcgWNjkK/11EW3ZdtMlsGDCvmCOHgYORmTSxOo2drAaeGOQwO4ERw24z27Yya4NzUGzuIY2wY3lcYxEnB4iavaHxVcRoFi29xhG7btMCctH35+Kj+HfFSnth2ljyl29Ln91jVd3dx/8qfo+tu3bqixatWOQ11Lc7QRzJJHbj5qp1Xp3lX3/VXXugiVKhAze04CjHJrgpqr5a2qPtX1FE+kbjODiczirI8K+XbW9euYwzoDNzbzgscxP94qYMEczakytYCLaWnW/wBzcgn2UckFlr+eArX6LUazSAzZsWljagUsxCHMuD6QSIiDj71R8LMbtzyDciwVLEKSC7EZM9hBj8VBq9fd1DeTZ3W7RGxbNsgSv/UYkk5JMipNdoTpdO1snZeukIY/bZGWCsMS2AY4FR/AvZE6nkcA6QgsZi4v+p3Ww3PVHaC4cBtuf2SrW9I09vX+VbQ3FsFZliSxdtxUntt4H3MzNKes6NH1N+5bti3bG/G7dJ2kGPiZNbDwt4bIQ3wqBFDEAmJO0iSfg5z7Vmena2yhsG/6rJJ8wZ9XuI5Ikkx3jNPwiGORw1F5iZZ1r9519vRQJcRta5UngLprXBtUZ9RafaBH98VvvDnXbFux5W5Q1v0kSJ/2QQaxHWLl2099rANq01tjuXgAkAAEcHPb4pl4Y8DuNMt8eu7dG5wx4H7YnvkzNc7xR0dUxskrrCzQAOub3TcYLMKv164l285ABB59qTazUai0h8gwpWGWM8QSv3HI+8Ux1Gma2xRuRUdd1TcOppqOJo7wAwVrnzPbISrvgbQDVaO6ltGU23DoeVFyMjJyCsA+1aXw5qNOmkLXAm4Hyypj6pIC54nmsboPFN3p9p7dlN5ukuCVPobvkcyBIHbNOuq+BTc0/m2xLPF4ruAAfaDGeVP9+IrguIQuEzmTnS1zsemDf73WwYe7dqi0XQrtx3dgttfMIQAk+nB9JiIGeSKtda8Q3LSqjP6bki2SuSASJJGOx+/tT3pfiXT3dIgH/IPRmRj+fzWJGy3qA5CsFMhJBwTw08fb5qdO+WtlDJmX7Md1tt/C+/mTyWSAwEt580WbVy6QFD3DwIBb/wAUyudC1GmRdSSo2gmATuTBEntPOOK76l4suuzeWzWrZ4VYB4jkCfxSi/rbjIbZd2VpG3cc7uR9j3rrJ2cQmpgdLI2blu5I5jaw8vcpBhjD9yT1UdtCxAUSTgAZM/8AetP07wepQtduvZuLMoNuJGJn3BqF+r2dPaQaVVW8Rtd9skDvBPz7Ugu3mYlmYsTySSSfvQ41vF4LR/2WX57ut7AD/KBogdnJXmptm25RgdymIj+OJ5p30XU2tJ67qrce4PpAlrYExM4luYGRiurnUFWzZ3L6gkCOY3Egk8iQf6ikJM1GFs/FmOgqBpY3BI/URjf0ubKT9MJ1NyT8lp+ndIta64zLvtQJdcESeNvsMUn6t0/9O7WuTMlvcftj2xTHwOCdTyQoRi0GJiIn8mk2u1jXXLsSSeJ9uwqmmopm8RNNr1QxgHSeV728/wBkOkaY9VrOKk6Tr/JvJcMkKZInnkfzmtT4u6qtzTofKP8AiiUZgMDBx3FYqtP1hS3T9N6WlOcHAyJ4+1S4zQUwraaYi13aTbGLXHzWIJH6HBZiiiiuyCRUmnDbhsndOI5n4pl+scR5jEjdDdiB3yKj8Pa5bV4M/EET7TWh6nf07ybaguxyV7k/A5Jrzz4mmP4trDHiw73X/S21GO5e6ovoLT6YEOPM9ToAfpBI7fcSfaaY6zop1di1eYhLgTJGd3cT/vuaT6/oTWVDEiY7ZxiVPeMcVXTQMw9LMm0ztxhhj8jHFaCOaRga+KS2kkg72vuB4FMlgJyEs1OtCqFuMqqrBdzcgewj3jmrV+wjlGsGUcE/VIEEDBMHv7TXFi+PMUOqyDh44YdzODOeab9X0Xn7rloJNtZuAEAmf3BeK6H8XLDVMBPZh2Tzbkb2xufZK6GmM87e6vaDp2p/9v2m6rBQy7NogiTALDv8jms5f6je3gOzBlxtbt8ba4s9WuW08tbhVZmJiD8dxVnQ9du23LYuFokMASxmRnkZj70xTcKnpe1fJHHIDcjljwxhQdM11gCQVx5Goe5G25vbsARI/wC33q83hVNh86+pZRuNstOw9oI5MCr/AIn1Gp2q7hLcAH0N61kQQw9s8is9oOl3L7AIpO4n1H6cc+riqIj/AFCmDy9kLW9MnHjfayyf7Tti4lTWerm0iiwircUmbrep2mcDsoz7dhirPiDoGq9F/UXQQFgwSyoDExPfAzxzVhelpo2Lagb2GbaAelj7k/HsaU9R6tdvyLjEqTOwcT2HuR8f3q0Upq6hs1Ae6380jiTfyJ6eg5LGvQLSc+QUei1N8ulkHfbYsFtwSIOZOeaodZ6Clu8llkggG5EmApMBckkgmTz2+a0uhX9Npm1BUG658qyD+2fqcj4E4/71n3Eu1xiXdoBZssY4A+PgU1S0bZK10kOIm4J/5OGT525nqoukIjAP5j8lP1brS/8AtgsXBufcqoBhgAciByuB/Snvgq9eOndPMI8q2GgiTMGRM/FZQ9IezqrnmEEhUiDIAcboB/pitl4RsOLd9tjEOm1SAMn1e5rXVtFTw8NfMDfU4Ft7c3cvRWMkc6UNHJZq9fLsWbk1HXrIQSCIIwR815XeU7WNiaI/y2FrdFrnElxvujuD3BkVZbxdes4cFtNmVQ+tRGBJ7T37D7Cq1EUjXcKp63Mgza11ZHO6PA2T/wD9Oup6d23K+y5GzyiQNykgSAc+2BPf7VSHS00+s1CsYknkdiZAG7EZ7cUv8DeH1TVJduONksNvB3Zj8en+1brxnprPlg+kNI9XeJz8mvN6mbRXGMucdQAvzFj87LaMb3b2WQ3WNsQ8+4OP4mqt5kt2QyqWuZJIPqHH5PPHtT3/AOKB82NRZuj2na38Zrzq3hxNLBuXCwIOEADBu0zML8xXQ1E9E8NY2d7n8mkE3PS1hb1SzNdyS0W6rPgnHpYTxI5q1puk3brBVVhIJJjMCOAfvUt7qpKqANpHfvVUX2B3Bm3DvJn+a3TDxOqgIOmM56k/wqHdix2MqXqGna2VVixEeksCJAMGCQA0e4qsD/Xj/SnvR7P6i3eW6SyoA4LmVUzJyeCYqlqriWmItBf/ALRJHwOwpKjr56d/9PDNT28wbDOb7eKskiY8drewVzomkuOlzywyFZDspIcjnbzEHsIzSe5pnQ7WV1PYMpUke8UfqGz6mzzk5+/vWz8Ea8OLnmEs6AepswkcT2yDVFSazhBkrX2eHWBAv9428kAxzARjFlneidBuXzuAARTJdsLjtPetZrPF+nNkiQWiNnzx9o+aQ+LeueY/l23/AMIchcAmfjms5R/TJOOhlXVHQP0tG4HiTzNuix2oguxuUCiiiu0aNIsEkitT0ZA+guqsBrbEggCezCstW08H9LfyXbcAtzEROBIn81y3xW6NtEHOOQ5tvHqPZOUd+0wl3QVGrW7ausTcKyhmBj47mY/FJn1F22WUmCDBB9xTZulGxrLQR4BbBPb4+QRIp14j6LZZWeR5pEyDn+PaueFdQQzg6dUUgB02yx2x9CE12crhvYj5rG31VgGEAsQCnfcTAj3o1GmuWW2sGRo+2PxUC7tyi3a8y7PoXjmZ/HefimWv6rduBBqrRW4k+kjbI7Gcz/NbhtXLBM2ljaJIzsCRe1th1A2yqezDm6ybFQ9BZXu3jdsPeKKGG0YIOI4+OK9GtFp28pQMnJk9/Y8RTvw34mt2vMV18sEAiMgnv+agvHRXt7s9y3cJJ49B9u3tHetXDZlbIJ4HiPoLm3np5fJWuJ7MaXC6Xanrb3AdwG4mSf47fijS9a1I2pbukGYWY2gtj8c/3pn0Dwmt+ybr3IEsqhYj0mJJPyDilmoSza9OxnuqSCWPowcELHt7zT8cnDH66Wlh1u8tj1u7YBVkS4c91gr3iTSMSG85rxESJHlhjE7WOf8AKq/QOpWNM/mX8mDAUblXiDu4nn2qi/UHKbSRB9hVdDkYmSPSO/xVtNwqpbRPgqZNLM4Fs+Z5KL5mF4LBcpz4p1jX7yMllltx/wATkMTG0CO/NQ+Fer6ezqHN8wwQeXInliGIHvgZ9pp9q/FU2nQqqQCoUGSMf1x8CsZ5KsZdQd0bsDgR/atfwuKesoH0hboY3ncknnYfVWTaWSB+5V/rtx7uvfZbKoUUL/1NJ9sTzWw6f123p7Qs3YV0ERyD8irure0un9BCwvpxxj2NfN7twsSSZJPNJ8PgPG4W0ju6yLnuSeXgFOVwgJfuSrHVNSLl13HBNVKKK9HpadtNC2FuzRZat7tbi4oooophQUd7ThoyRDBgQeCO8cGtd1XoC7TcW7uttwskkSPfuJGO+aytdpeYRBODMdp+3Fc5xbg76tzZIHBpF7435+hTcFQGYcLhMNB0i45Bs3LbXFI9IcC4p5kqcioPEnStUb4a8QGwxK91GMZic5HtTnRaYapvNssLWpUepTO1gYyCMj37wfevfHT3AlnzR652ypAtmQcyYKn471yktfUOq2Qz6Q8YuRZzed7jcdCnWxt0lzdlFc6DbuFNlxbRKywuN6ZEZU85ng+1T6Pwgm9d9+065kW29WAT+BWdvi5Cm4CJkCTPET/cVEMV0VNSV0tLZlVvfYX/APW/7JSR8Yflib9W1wRTYtwqMdxWZbjEt3+3xSer3Runpf1KebuKzuYCfUQMTGQOK1fXOj6JPLdgVQ//AMzzgxSlPxJnCJBRzNLnuyS3NyfmThTkj7Ya2mwWJs2S7BVBJJgAe9ad9O+k0N1XRhcvMATgqF9pHHfn3qMdd0log2NO24EHexz88k9pqbxF4uS/ZNtFMtEkjjM1HiNVXVk0UQp3CIuBOoZNjfNibDzWImMYCdWVk6KKK7m1kgiiiihCKedK8UvZTZtkDgikdFIV/DoK+Ps5hi91bFK6I3ammt1/6gncSp5B+fnsOa41Fi7ClThFK5MzgSZxExVOzfKz3BEEfGD/AHANMV6yCoQgqDiewmuK4jwuWjkHYMJjGetut1soZxIO8bFU7HUmDqGjb2MZUjjPb/Sn99l1rLa81Q4BKk53H2J96zeo05Qwe/B9xUYMcVtv6LDVFtXSv0ncWGA775Jc1DmDQ8XU3UtI2ncpdG0j34I9we4qvbcHgzXWs6sWu2zfZn2rttiJJaeJ9zI5pkeoKjB0TbcWVIMGMDmMd6t/qtZHKKd8Qc/qDYE+vzURBG5usGwTLwr4fe7v3u6IRGzOd3LCeOP71zq/Bd7zGFqHUQJZgDMDn+maoWvEt9X37+0QRjt/2qrqOp3HYsXYE+xI/saQi4dxZtc6obpYHeo+hPmrHSwmMNyUz8P+Gjfu3UclRagGIyTPHwI5+1T9RUaHfbtrL3P/ANpMkJ3UDgZzI578ClPS79/zFWy5VnYbh2YCee4wTmnfWPCF8tuDbyx+jAAnmCf5pauklj4g2LiMw7M2OnIBt1HieqkwNMZdEMrLmnHhbpQvXpf/AIdsb3n44H+/arljwm1tka+ybdwBWZOf6RNP/E1i0NOYhSBAIwR/HamOLfEUVhTUmdeNQ2F8Yxn/AEoQ0pvqfyWO8QdWN+8zft+lR8CllFFddR0sdLE2KIYA9/NJveXuJKKKKKbVaKKKKEIooooQmXQesnTXd4G4EQR3j4q34i8S/qdg2EKpkzyf8qRUVpKrgVJVVH4h4Oq1sFMMqHsbpCep4jTcm6wtxFUja0cmM8HOIpj0xdBqLqgWnttztJ9Bj81ka9B/H2pWX4eiERbTvcx1tw4/MbKX4kl13gFbXxbp006TYi2X9LBYyPf4I96xj3SQASSBgAmYr29qGf6mZo9yTUdW8G4R+BitMQ5999/mconm1nu7IoooroEqiiiihCKKKKEIooooQiiKKKFlajwj05L6Mt0bgpESTP2/1rzxX0JLZXygFJMR2zSPp/VLlkk2zE8g8Gutf1W5e+s/xXCycHr28SMlO7TGTffA64WxbPGYrPyUz6H0m35yeYVeSPT7HsfmDTfxF4bW4yiwqh+fYEDmaxCYIYGCpkEcg1ZudSusdxdpHcGP7VZU8E4lJWNqGzAkDc49LBYbURBhbpU2s6FftfXaYD3AkfyJrq90C8iB2SFPuRie59hVrReK7wIW45a3I3SJMAjvz2rSdY8T2WskKwMjtVddxbi1G9kT42knmASD+yIoIZATcpRp9LZ0UXLjeZe/aqnAke/f71x1Xxm11Nqgofec/gis2T715WzZ8PxzvFRWuL5PYDwA6Ko1Jb3YxYLp3JMkkn3Jk10+pdhBZiPk1HRW/NLCbXYMbYGEtrd1RRRRTKgiiiisIRRRRQhFFFFCEUUUUIRRRRQsoooooWEUUUUIRRRRQhFFFFCEUUUUIRRRRQhFFFFCyiiiihCKKKKLIRRRRQsIooooQiiiihCKKKKEIooooQiiiihCKKKKEIooooQiiiihCKKKKEIooooQiiiihC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7" descr="data:image/jpeg;base64,/9j/4AAQSkZJRgABAQAAAQABAAD/2wCEAAkGBhQSERQUExQVFRUVGRwXGBcXGBwaGBwYGxoYHB0dGxwcHSgeGhwjIBYcHy8gIycpLC4sHR4xNTAqNScrLCkBCQoKDgwOGg8PGi8lHyQvLS8xLiwqLCo0LCwyLC8pLC4wNCwpLCwqMS0vLCotLCwtLywqLCwqLyosLCksLCwsLP/AABEIALsBDQMBIgACEQEDEQH/xAAbAAACAwEBAQAAAAAAAAAAAAAABQMEBgIBB//EADsQAAIBAwMCBQMDAgQFBAMAAAECEQADIQQSMQVBBhMiUWEycYEUQpGhsSPB4fAzUmLR8QcVFnIkQ1P/xAAbAQACAgMBAAAAAAAAAAAAAAAABAIDAQUGB//EADYRAAEDAwIDBgQFBAMBAAAAAAEAAgMEESESMQVBURMiYXGBkQahwfAUMkLR4RUjsfFScqKC/9oADAMBAAIRAxEAPwBZRRRXSJNFFFFCyiiiuzZOMfUJH296rklZHl5A88eKyATsuKKmuaVg+yJOOO81EykEg8jmq4qqGa3ZuBv0Ky5jm7heUUUUwooooooWEUVNb0jspZVJVeSOBif8x/NdfoXOVG4QCSOBP39ozSklbTxu0veAfMKwRuIuAq9FdOhHPtP49/t81zTDJGvF2EEeBUSCN0UUUVNRRRRRQhFFFFCEUUUUIRRRRQhFFFFCEUUUUIRRRRQhFFFFCEUUUUIRXSoSYGSeK5q90uzkueF/vBpStqhSwOmPIY8+QVkbNbg1SWdKFVSwEl+8cDtmpdZg2iJzK4BP9FIPbmutcwAtgkDPcTmO3yexqDqgmwpgkg/STtYmcAnBH9K8wmqJKmTtJDuSt21gY2wRrwfLW5BBT0mfT6fsAeOe/FcM6uBcG1iBDgHcSp4I4g/iu+mSSyFAgYZO8MZHxvYjnnAqjpupiy5W5eaFwdyBlK9hv5EexmsMDhfTuOnQ+V0Eg7ov2dpHcHKn3H/cd6jq5dVFO2V8pvUGMiGPB3fTnEz/AJ1Ue2VO1uf6Ee4rt+D8W7cCGY97kev8hayog095uy8pnotKUXzHVdrgqpbgE8t3MgAwACSSsDM1S0dtWuIHnaSAdvP4nv2rQWf8JrU7ApJO2dwCegOW/wCUKLRk/udiBiscfrnQsEDN3Z9OgPI/RFNGCdR5LkaUOzCy7IFUbkuE7NwBd1O36vLEblB+ojd8RHWqzK+qQqu0AG2rfuzJx67j8ABYFeGwDbSQxuXCLbWpCDaVF5lDRFpIMkKJIBmvdTqnVba3vTbtnzWXKtcZhCW7SzuKKABuPaZPvxHZF7rDJ9neNut9vsrYarLuxondDcJAW3uuG20Ky21kKH7+oCQIH9aXfpVaCVNoMhcFmBJJJ4Ext+Kn1/S7bXvItAwlrzbys7LbV+4ZUjc2QAs9zmuuoa/U2rbad7dpPMtgG7cKolu3G1VVVJPAPOfipQyyxEGF1ieV9JA8r56odpcO8EuuaIiQpDsqhmCgnmeMZ4qBkIjHOR9uK0XStPprqFrd63bW2gFy4qqqs8GQpMekRgfNKtIXvJ57uGsquxtgYD1RxIiYHAnNbym+IqhlxIL26ix8sC2f9pd9Kw7YVCirmsawquQSNsFU/eF+S3MxzFRroLh3kI2xP3mIj3J4FdHT8bppsG7f+2Eo+me3xVeiuihE/GCe388VzW3jlZINTCCPBUFpG6KKKKsUUUUUULKKKKKFhFFFFCEUUUUIRRRRQhFFFFCEU96XY9AA2gkyZ9vt3OOB70kRJIA74rR2vLGGEFQSixK4nJj2jH3+K5D4pqNMTIRzNz6f7+S2FE3JcqusZt42wYB3EyYB5jb+72BNVryk6YrExMkwv4gcc/8AfNTanSlzvBYWx2U7d3xAzHOY7c1X0pm06WggVSZgkgE9pMkt3PP9a41oswHoQtjzSfRXbKbGLXdqkfU9tVleZVct9qY9UvOxW5pyFVuWYxbKxOefwYpRpbltZm1pt6n1O7Ek8mYj+1PNH4gS4gVLa3mUQyAemI7ewHvjin52FpDwL+drW9/82VTTfC6sC/cQpct2vhgyskd+J/iM1VuoSWV7RDJ/w3WTIGAsEYP2x9qXaPpV+2AUvW7bHPlkbSM/Tu4IH5pxqNHeKs/mFGOQEyykHmZgyMREQaqNo3Xa4eFrixUtxlQdNuRct70MyCU/dzHA794/BrQ2SUCvbChbrG2A8GJChNw77YLkREuJ96zbWb1w2mNuGT67iwpx3zBB77f9DTXw/wBRF11WGe7aQhwSDuUuohTJJuFAZb78U1xGpdVMa91rtFjn2PQf5VUTBGSBsVJdC+VaFtnu3Lu8qp+oM+3feuGZwB6R2EST3uaZUu6trjksL1wWrVz90W19RQDI3MB6u0gVAQ62n1EKoBa8yr+1GS2LdoznPliR2BqxYsXbuqut5g84jbZQyEt2zbDbvfHmgYHIn4pIPBY4k7A97mDjGPTPQne4UiLHCWaJjdUlUdNP5xEpLai6VMnJyQCYxAmSd1T3Lrec+s1SqWdTbs2SJYHkQnJAjLGPip+ha9bV+Lbhk09q4brknbuABYrPYEKoPeZpZ4W0JuIt0lW1V263lg/SBtBJeRJ+33+avnIbq7QYsLOzexufS4AuTsNgFFo6I8Y6HS2f0yqr3HfOzdwW2keiDsDM3YAnjOamXqV3TMqX0t20Qm61izb3kmDAkHBOCSYAxVnX3LdjVXBcbzdQVXbbt49YAO93aAstkKJgAD4ploOsvYsX7upQG49xgFQSSQIj/wCobEzGfikyXdk1oGu457kk/p8utlMbrO6/WajqN9biaVFtAKm64BcABYEsYxwZ+wpzd6Dd81rGmKNbQDzN21U3c7dqiP6Ut6N4ffUWme9ezbAlcwhUbj6RAYGYz7NR0d79hLvkW3sqxk3nVroZgICqk4H/AFZgnvRKB+SIgacWN7eZJyeewWWk2S7qr6h7pt3LVyFBR/L+mYEbZxHB+Ku2+mILRcly0StuBuMe5Hf+lT2ehDcHv3VuByDca63ltLRO1d2IJiAO1W+pdDt3tRbtaJ7SeUJYhi0T3wckY5PNXsr3wDRE/SLZIvbHzHhzssOjDj3gkmv6a9i2HvejdJVTyV5z7H4qqpkTTTxH4a1Xmp5l1byLDM7DMbgApBMEZjn3o0+lUXAH8oqADKEj2wVPH9R966Cg+ISyO851/wDX+bfulZKTUe7hK6KaXunm9qLYtowRpBI2nI/iB8xUHWemPp7gVlIVgYPIkdsVuaPj1NUObGe693L+VRJTPYCeQVKiiit/dKoooooWEUUUUIRRRRQhFFFFCFc6ZZLPKx6c5/j/ADrQ2tWnlEQUcEBzEhufSD2AGYpV0W0VhmMI7BSYmPk/FPOpW02qqCbREiIyRyT3mvL/AIiqRNWlvJuMeG/zW6pWaY1n9V07zHN24WS2OJkB57cSR+INR2NSttTbW2FLE7EBkkQDujkE85ouay/dvbd3pEbiclRPK/I+aseHehHzLgDB7jfU5MwM47RnMDnvSBIZGe0OByV25wkOm6ZvuXS+ju3HXOI2hPfmCZ/2Kd9OIXJtrZVx/wAykkZxAJjniuPFHh3VC5bZLheDEBZO37fu/NQ2fAbm21zUXb4uCGUIkgARkyQszOC3GTTJqGSwjVJYG2ASfl9VXp0u2UfiLyLiKlhj5xP/AAyCyse4kiIO2eRSvS9V1NiVvIQhWBCkgEAHn7GtnpP/AE7sBBcZnNyJ3biIMdowOaULobiMVW67FW+lgNpT/wC0zumR8D3qmKphc0xt7wH/AC+n8qZad1Q26lraPu8lwY2ufTcSZAYcKRgDcPyKrnWXGvlrdt7bKhO5RlSQV+oCGBBI744ra9L6ImpDefJI/aDiPuOaSeI9WND6CC1omMH1Cfk8/wB6xFVB7zG1o1fT6+qHMxe656XqrepSzaeWcSLthZ2stpPSzGQcmVz7n2pq+oRtTpVt7i91hcvhV+hdm3bI4ABgr7EGsjr0tBlNtmliHU4MkCY+AYyAa0XRdfcvLfuBUtXXdV8sCHK7RvaB/wAyhTuAgQfepSs0DtG7WOD1P0/YXURnBUvQNDZe15DKbVsm6XuSN1zYwwWORAIJX4jMVU6N1Q6nXWxbHl6XT/S55jJY7pABaIPPNMNPrP1GvsfprZTT2wS3YNDer09oOM8/moek3lS2mnLAWbl90dwwEclUnuBgTnmoCQgPLrkkbX2vcE+dth6LBHRVuibG1V/V3RuU7rgySMTtkjj2+9Ok0gTTHVXbwFk7bm3ZuCp+1UBMDJkADmPwm6xqLdq42h0FskfXc2nlzGCxOAFk579qvarp86bTadgGWDdujeQi21OJIztHsInjvUpv7+h7TpGAG7nQATfw+qw3u3+8oJOo07/pR5O4+WFJDXbhYBmZjMLAyM4zTDrXW2s6Yacf8c2vqGAp28knuImqejFi1pzcUjzC/l22JK7ZnMc5z/audP4TvbfM1LiWks5c4GfqJjtH9qg4UzpHdrcNaSQCO852BbxA5+3RZs4AW/hLegeFv1KsdwL7hDP6mwDu5OBkYHei1ql02q8qxatLcjY15FIET9W0H1Gcdh3xTW7rU0K2jpwXLAkuxjeIGQo4XOD8nmr3gy8VtO2ojeIJaIARsqJPP/imK+oe5rp9N4CSGt2zsevQYKjGOX6lmLete5qG/Wf/AJIINvaiwFn91tQctPc/0p54d8E29zeapGAQIKEjPPf+tVeu9RuMzJpSqBmlmQAXGkRz/wAoI7fPtVDR6Yrdeyz6hWZgu8XSHUe5kEbSDOADU3a6mAiC0dmgkDJxubYtvsN0W0O72crzW9E1K6q4mhWFJkM1wwsQCQJMZz+Kl1nT+oXL6jUXbcqpKIxIR2iCJCgA/f8A1q/4dT9At1mfcm4qNzbi0E8Hsv4qx1bxZDLeTYoX0jectugekHkikdU3bBkbQ7Fg7qbDn8irLAi5Sex0q4DL2CFBEwwJyMemZj/Zpx1Twfca3vUqpEHbt7DtPaq//wAt1Fy5btq9u2lz6mdOAZ9m74E9vmr3UvFNxLZRkAb6SQQf9anJPxISxlv5uQuTztz9lgNYQR7pRo/Cxu2TcS6jEcqOx9j80ip30fqbIt0W1BZhnIkwTkD8mrWn6dpL6hAzWL4wQ/DN35/yj7V09Fxmpp5ZBXAluMhuW+YGbeNik5adrmgx7rNUVp//AIHd2E70kTAEmfzWadCCQcEGD9xXTUfFKWtcW07w4jff6pN8T2ZcFzRRRWyVSKKKu9H0vmX7aTtkzP2z/lVM8wgidK7ZoJ9sqTW6iAnvSdFcvWltgbAoM/knP3OBFdjRDcwU7VtqA5C9xjEnPHNWv1gtMyW7jsCZ+kGB+4zIJ+MVa6Ulp97Bt4nk/Hx9ya8Wnnc5zpSLAm9vM35romtAACSMyr6NMpYsRu4Lt75bAwfgVc0Ght6IvslncklRkwM/yB7VX67fOndrln2hlEDcOw+88Gld3/GuEJtkxFvUHaxnlQwEfPt8GmIoXTswe7a58fNRc4NKba/xC7EG0rb/AKVAWTPtnE5+K51Gr1Xl+tbuQwYvFpBg4B2sWJ/8A0s6zpy1twLD+Yu07rN7/C7QcDHHI7jNcaC1fRtwUeaq7w925uVP+qWK7j96eioomtG1yMXtvyzfH3jkqXSOP3/CYdN8Q3ygQqZX0s2QAfYkgQT7VUe+9u6z3kZVJKIjHZuYCS5mGKCecCY+w5udQ1Fy+JujUXV9VtbSN5QcCJ2wMrM/J9hVPq/TWvsvmXjqLt/arQhVbarJ+oemBBBOOSe1WRUkQcCbAPGd8H1tjxOOl1EyO9lJY61c09y6fM3hNttszLkbmCEchYPzie9W9N4m07s4vpbvWrmNwO7I5ABHzOPal/W+g2//AG/9RZ221TcsSSbhb0FsmOciBMfivWtNcv6VUtKo06IzlZJCgZMRjdzHzQ6nhkaXtGRcE7WsN1kSOGCraeA9Lcu2rulu77RJm1uPpwZIYZWJiDUd/wANX+m3Fv2bociVHmCYDDjHbj+J9wUvhnxSNDqLi3QfU2TzC9h+P861XUvFdvU7UV1lhI/nn+n9KXmFXFLpPejtzAyPFTaGOb4qp0O5cuaQFXm/cuXDcSJYJuXeGiIBYSMY3HkVV8adYtag6dNPaIWTBKEzc42i2MlgeSf65qPStqbGobUW2Q3NhXY6tBBIP1ccgR/FXPDrjyX1QYPct3hdAYeve6EXEIAj3IjiDUxpik7fe2w8TyONhix81E3I0prrb9m11EFg5LbWKBTDej6iIzGz7fzU/S+mfrUbUvcZUuCDbACiEYnnBEQfv3qKwtr9K+svuLeo2srsTO2TG0LPJxEe9U+jX/P6feR2uB1s+ofRKwAMdmIUye8zSdnuaHRkgtLWk78+XhkZv9FLGxVLVdRGpuKVQGzaIgASFVG5mIHBzTjxhqbt2xb0wPquojP2gFh6fzEfzUfhWwLwu20W3a0/pLIASCFUqBJMkdycyR8ml/XvED3L1y2pbYNrEhCu6MD3MAiQPczFbUwietZA1rWmMbk3za9ydib5PluqQ6zC7e6l03Qb16+QROyAWYkqQgUQGIlh2xjmtA2st3b76d9qC0PNeD6SVKgLx9K4n7gVAOpnR2NPP1BApQ4aOZ5gRPfJqPwj0wXh5mpRBcZYwZ3IxmW+5WYPcVr66ommYJJfyM7rS3meZF99lYxoaTbc5WZt3mN/cslmf9o5BMYHtH8Vt/Dtryjc8/F5zvJbJKnjPxEVX1ess6N2CIqlslwJaJGFHv3jA5pf0vSLqvO1TsxFswtu4wjCSdxH7SSDA9vxTHEKgVsfaNYWR6Q29skjYY+8KMbdB0k3Kh8RaM39QFsKGJ+oAge+Y78RPyKUJeNt7QuLPlwWVgPcErn2IH5Fc9N6o1m6LqxPfHY8j/fxXfWtUbl52Pv/AEOf866Gk4ZLHLHSTAOj0uN+dzg+1xZLvmBBe3BuAm3id7V21bvWrW0MxG/iTmRE4/8ANUugeVcZrN4wLg9Lz9LDjnt/2+a66ZqTc093Ti27ncLisowp7z94/vSXaSYAkg5AzxyMVZTU0LKeejv3oySDfPItN+WcFQc5xc1/Iq9renXbEMRGfQ4MqSPYj+1OT1krpm89VvFh9QC7s95AyB/NJtffa6UtK5truEjBUNP1RMHH9qa9W8HmxZLi6rBcyRDNPaBj+vYVqq6YVQhFZ3Xk7hpy3kd+vJMRtDC7RkfVSdP/APUQva2+WQ6ys/tJXBg9/tWdvsS7FhBJk/mmPTevG1aNooGWdwjBDc/n/Wo+s2GBRzw6gqRx/PenuF0juG8QLCzS19wCf1cxbp5KuZ4liuDkJdRRRXdrWIpj0fpzXHBUgQcE+9Lq2XQ+iFbC3Vb/ABD6gD9OcR9/mud+Iq/8JSd05fgXF/NN0ket+eSlvdKawRcNz0wQ0icHMD2zS2yDdLmydpVQQiwS4DQe+GHPz/WrnWussu624yBJ25HB7/jil/6C7bZSjFPMQMLiN78/jMfGK80ha7Rqfudui3BPIJf1ViV/xFLoDDrEMpB7ie2Dzn5rrVaZbjAaYLdBHptv9Q2/tBOYgYiYqDqdprl2GunzNy+vaCGAHBERPzETXvVNILbEOGyAVa2QpMd8CNwxxFb+nYwua0DJaSByPpi/gQQfBLPvYnxV27okU7L+luozLMW2Bxx9MbWEnnFUhodhKnTOonaitcLfKk+2P28Z7VPb1CuybdSyzMs26BPb3XIAjj4xUt/p4FuX1quZwk7vSMEqTBJjO01dG50bYy52jNiD2nysPlf2UCBcjf2S9ur31BstdS3bVj6RCN8gncSwHMe/vUL3brB7VtgLMDcAsHYuYLz6QSMiOPzTF9RZVfKtWXvEkncdqySI+nmMfJyan6Qg05Gqvp6RKJbA9Tt3hTA9OfU1MOa6Nr/7QBBuwEW1HqG5cSbc9sqFwbZ8/vZIdXr7DXLZdHuWwQlu2hyzDkzwSzSZj2iKv66zqE1SeaW0q6i7Lorgt5Kqg9W0Rt4H37VPoyb+ouXwht2rRN8AxuAXJJiRvY+kcwIrvR2dRrtQNTfEpaUiEEBR9UZPqbgGoyh9w59mtDO/c5BOQM41OIv1QCOXXH30Wd6x0Wxd19xLTkpBYkdoExJ7njP+VLLestIBb2bmKgSYMNJYbZzPqI/itT0S/Y8u41xwLz5UTA9RO4k/H01ltMB+qeCq7VYAtDKDETzGJrOGAwOudIbk9bX+oHopDNnea2fSOr2nULuBePpJ9X8UnN25bvo6KQVub2AOSQMDbwxx+ZjvWd6bvuM15CTetQ5WPqUYOffjHcVv7nR2vWrd+1tfeoLKpyDHeQB8UvBDTwSuZMbNeLXP6Xbj0Kk9znNBbyS+3qbes1m62gt2tQpsz2F5V3BisemYgHmM/FaXpGoVNITd/wCO7MhQHaSyk/VPOBPtkYzWQ0uobR3Tct+jbud1JiSB8zkzEd6dL0/9RbXqA2vcWL7Ww4G0qJIj5Hb4FJcRpeweIye7ixBvc8h64ufBTjfqF0abS3rVhzfc2WuAWwAOFO6SRMEkHdiPb4rReFeo2RpgGaXUeotG4+xMY4/FKev+Kl1Fiw62g1u4/LHskMVxkE8T9/za8N6+3dXUhLVu0RaMlJOM4M+xzSstM+ahdPIwgh3ItsLY2/Ms67PDQVTfrthrbXSivf8AMby/MBPonDMOIwSB9qn8Mahrjai9dYtsQnPEnPA4+motZ4d09prYbUO28CIALM2BM8KDMyZ/NPtR4e2aV0t3CspBwueecSeeabqaihioxFHcl5GXA90XyG39dlW0SOk1HFvmsLr9Z5jAgEYAyZJPc/6VZvaO7YsMHRlW8UIJ4hQxz7E7uDHFXn6fp9OqXLhe6bihktfSMjO9h2BxjmheqvrbunsXQBb3gnbMnaGIn4MQf5xFdC+ovBH+EiJgjOpxPO2cXNzY35JbT3zrPeKXdF0C3boW5u8v95HYe5PYTAmr/iDoqq86ctdCgl5YMRER7GCD/SpvEutt2/8AA021bZzc28k9gT3A9qU9I1htuVERcG049vV/lRJJV1I/qkR0hoOlh5jmT0v08AhoY09i7nzUmi6rd06MqMVNzLDGBED53Y5mtF4a6jau27gujddyzEL6ioGDgduKyWr1RuNuOOw+3+zTHwv1FLN4m40BrbLwTzHYAntUOIcJa/h76iQWmPeJG5zt5ZCyya0ulv5dkr1JXe2ydknbPMU/6Nb/AFGm1FtiWuIoe2SSTA5Az8R+azamm/hfqQtXzKzuQgerb3H8itjxeJjeGh7MlgaWnc4t/nmqoSTLbrdKa1/hC0dRYu6e5BtjKnupM8fxP80m6xa8y4z2LDLbU7GK5UvIAgc9/aKs6FL2jV7hJttgBCAd05z7c9qR4pXR1/DwYyGykjSCe8DcbWVkUTmSZ2UXibw/+lZYYsrcTyCP70lq71Tq9zUMGuHjgDgVSroOEsq2UrW1hu/7slpiwu7myK2HhC6Rad2c7UmFP4gjue9JfDWmR74FyIAkA9zWr69prZtkACe0c1yfxVxBj3Ch05wdXTyT1FEba7pEdeLV83GTzt6mV/5SY4wZMSPzU+luWb1lrd26ttFcvaJkMqkZEnAWSa70nUNot2iiE3wIaAFn6DP5UH7k0svaVUuOl/bKscH54In9pBH9a5prHcgQRkEZvY2uBtjZNkg4Svq2pW2fLuFfS21X+BkTGTjj5/rOXuFdtsm6jeoCZUnI7/STH+4rh7my4ARNsGRIkj2KnkZq51e6t9g9sjdG1l4Y+zdpnI/FdCx0mtgc0aXC5JF2364F2m+9jgpcgWNjkK/11EW3ZdtMlsGDCvmCOHgYORmTSxOo2drAaeGOQwO4ERw24z27Yya4NzUGzuIY2wY3lcYxEnB4iavaHxVcRoFi29xhG7btMCctH35+Kj+HfFSnth2ljyl29Ln91jVd3dx/8qfo+tu3bqixatWOQ11Lc7QRzJJHbj5qp1Xp3lX3/VXXugiVKhAze04CjHJrgpqr5a2qPtX1FE+kbjODiczirI8K+XbW9euYwzoDNzbzgscxP94qYMEczakytYCLaWnW/wBzcgn2UckFlr+eArX6LUazSAzZsWljagUsxCHMuD6QSIiDj71R8LMbtzyDciwVLEKSC7EZM9hBj8VBq9fd1DeTZ3W7RGxbNsgSv/UYkk5JMipNdoTpdO1snZeukIY/bZGWCsMS2AY4FR/AvZE6nkcA6QgsZi4v+p3Ww3PVHaC4cBtuf2SrW9I09vX+VbQ3FsFZliSxdtxUntt4H3MzNKes6NH1N+5bti3bG/G7dJ2kGPiZNbDwt4bIQ3wqBFDEAmJO0iSfg5z7Vmena2yhsG/6rJJ8wZ9XuI5Ikkx3jNPwiGORw1F5iZZ1r9519vRQJcRta5UngLprXBtUZ9RafaBH98VvvDnXbFux5W5Q1v0kSJ/2QQaxHWLl2099rANq01tjuXgAkAAEcHPb4pl4Y8DuNMt8eu7dG5wx4H7YnvkzNc7xR0dUxskrrCzQAOub3TcYLMKv164l285ABB59qTazUai0h8gwpWGWM8QSv3HI+8Ux1Gma2xRuRUdd1TcOppqOJo7wAwVrnzPbISrvgbQDVaO6ltGU23DoeVFyMjJyCsA+1aXw5qNOmkLXAm4Hyypj6pIC54nmsboPFN3p9p7dlN5ukuCVPobvkcyBIHbNOuq+BTc0/m2xLPF4ruAAfaDGeVP9+IrguIQuEzmTnS1zsemDf73WwYe7dqi0XQrtx3dgttfMIQAk+nB9JiIGeSKtda8Q3LSqjP6bki2SuSASJJGOx+/tT3pfiXT3dIgH/IPRmRj+fzWJGy3qA5CsFMhJBwTw08fb5qdO+WtlDJmX7Md1tt/C+/mTyWSAwEt580WbVy6QFD3DwIBb/wAUyudC1GmRdSSo2gmATuTBEntPOOK76l4suuzeWzWrZ4VYB4jkCfxSi/rbjIbZd2VpG3cc7uR9j3rrJ2cQmpgdLI2blu5I5jaw8vcpBhjD9yT1UdtCxAUSTgAZM/8AetP07wepQtduvZuLMoNuJGJn3BqF+r2dPaQaVVW8Rtd9skDvBPz7Ugu3mYlmYsTySSSfvQ41vF4LR/2WX57ut7AD/KBogdnJXmptm25RgdymIj+OJ5p30XU2tJ67qrce4PpAlrYExM4luYGRiurnUFWzZ3L6gkCOY3Egk8iQf6ikJM1GFs/FmOgqBpY3BI/URjf0ubKT9MJ1NyT8lp+ndIta64zLvtQJdcESeNvsMUn6t0/9O7WuTMlvcftj2xTHwOCdTyQoRi0GJiIn8mk2u1jXXLsSSeJ9uwqmmopm8RNNr1QxgHSeV728/wBkOkaY9VrOKk6Tr/JvJcMkKZInnkfzmtT4u6qtzTofKP8AiiUZgMDBx3FYqtP1hS3T9N6WlOcHAyJ4+1S4zQUwraaYi13aTbGLXHzWIJH6HBZiiiiuyCRUmnDbhsndOI5n4pl+scR5jEjdDdiB3yKj8Pa5bV4M/EET7TWh6nf07ybaguxyV7k/A5Jrzz4mmP4trDHiw73X/S21GO5e6ovoLT6YEOPM9ToAfpBI7fcSfaaY6zop1di1eYhLgTJGd3cT/vuaT6/oTWVDEiY7ZxiVPeMcVXTQMw9LMm0ztxhhj8jHFaCOaRga+KS2kkg72vuB4FMlgJyEs1OtCqFuMqqrBdzcgewj3jmrV+wjlGsGUcE/VIEEDBMHv7TXFi+PMUOqyDh44YdzODOeab9X0Xn7rloJNtZuAEAmf3BeK6H8XLDVMBPZh2Tzbkb2xufZK6GmM87e6vaDp2p/9v2m6rBQy7NogiTALDv8jms5f6je3gOzBlxtbt8ba4s9WuW08tbhVZmJiD8dxVnQ9du23LYuFokMASxmRnkZj70xTcKnpe1fJHHIDcjljwxhQdM11gCQVx5Goe5G25vbsARI/wC33q83hVNh86+pZRuNstOw9oI5MCr/AIn1Gp2q7hLcAH0N61kQQw9s8is9oOl3L7AIpO4n1H6cc+riqIj/AFCmDy9kLW9MnHjfayyf7Tti4lTWerm0iiwircUmbrep2mcDsoz7dhirPiDoGq9F/UXQQFgwSyoDExPfAzxzVhelpo2Lagb2GbaAelj7k/HsaU9R6tdvyLjEqTOwcT2HuR8f3q0Upq6hs1Ae6380jiTfyJ6eg5LGvQLSc+QUei1N8ulkHfbYsFtwSIOZOeaodZ6Clu8llkggG5EmApMBckkgmTz2+a0uhX9Npm1BUG658qyD+2fqcj4E4/71n3Eu1xiXdoBZssY4A+PgU1S0bZK10kOIm4J/5OGT525nqoukIjAP5j8lP1brS/8AtgsXBufcqoBhgAciByuB/Snvgq9eOndPMI8q2GgiTMGRM/FZQ9IezqrnmEEhUiDIAcboB/pitl4RsOLd9tjEOm1SAMn1e5rXVtFTw8NfMDfU4Ft7c3cvRWMkc6UNHJZq9fLsWbk1HXrIQSCIIwR815XeU7WNiaI/y2FrdFrnElxvujuD3BkVZbxdes4cFtNmVQ+tRGBJ7T37D7Cq1EUjXcKp63Mgza11ZHO6PA2T/wD9Oup6d23K+y5GzyiQNykgSAc+2BPf7VSHS00+s1CsYknkdiZAG7EZ7cUv8DeH1TVJduONksNvB3Zj8en+1brxnprPlg+kNI9XeJz8mvN6mbRXGMucdQAvzFj87LaMb3b2WQ3WNsQ8+4OP4mqt5kt2QyqWuZJIPqHH5PPHtT3/AOKB82NRZuj2na38Zrzq3hxNLBuXCwIOEADBu0zML8xXQ1E9E8NY2d7n8mkE3PS1hb1SzNdyS0W6rPgnHpYTxI5q1puk3brBVVhIJJjMCOAfvUt7qpKqANpHfvVUX2B3Bm3DvJn+a3TDxOqgIOmM56k/wqHdix2MqXqGna2VVixEeksCJAMGCQA0e4qsD/Xj/SnvR7P6i3eW6SyoA4LmVUzJyeCYqlqriWmItBf/ALRJHwOwpKjr56d/9PDNT28wbDOb7eKskiY8drewVzomkuOlzywyFZDspIcjnbzEHsIzSe5pnQ7WV1PYMpUke8UfqGz6mzzk5+/vWz8Ea8OLnmEs6AepswkcT2yDVFSazhBkrX2eHWBAv9428kAxzARjFlneidBuXzuAARTJdsLjtPetZrPF+nNkiQWiNnzx9o+aQ+LeueY/l23/AMIchcAmfjms5R/TJOOhlXVHQP0tG4HiTzNuix2oguxuUCiiiu0aNIsEkitT0ZA+guqsBrbEggCezCstW08H9LfyXbcAtzEROBIn81y3xW6NtEHOOQ5tvHqPZOUd+0wl3QVGrW7ausTcKyhmBj47mY/FJn1F22WUmCDBB9xTZulGxrLQR4BbBPb4+QRIp14j6LZZWeR5pEyDn+PaueFdQQzg6dUUgB02yx2x9CE12crhvYj5rG31VgGEAsQCnfcTAj3o1GmuWW2sGRo+2PxUC7tyi3a8y7PoXjmZ/HefimWv6rduBBqrRW4k+kjbI7Gcz/NbhtXLBM2ljaJIzsCRe1th1A2yqezDm6ybFQ9BZXu3jdsPeKKGG0YIOI4+OK9GtFp28pQMnJk9/Y8RTvw34mt2vMV18sEAiMgnv+agvHRXt7s9y3cJJ49B9u3tHetXDZlbIJ4HiPoLm3np5fJWuJ7MaXC6Xanrb3AdwG4mSf47fijS9a1I2pbukGYWY2gtj8c/3pn0Dwmt+ybr3IEsqhYj0mJJPyDilmoSza9OxnuqSCWPowcELHt7zT8cnDH66Wlh1u8tj1u7YBVkS4c91gr3iTSMSG85rxESJHlhjE7WOf8AKq/QOpWNM/mX8mDAUblXiDu4nn2qi/UHKbSRB9hVdDkYmSPSO/xVtNwqpbRPgqZNLM4Fs+Z5KL5mF4LBcpz4p1jX7yMllltx/wATkMTG0CO/NQ+Fer6ezqHN8wwQeXInliGIHvgZ9pp9q/FU2nQqqQCoUGSMf1x8CsZ5KsZdQd0bsDgR/atfwuKesoH0hboY3ncknnYfVWTaWSB+5V/rtx7uvfZbKoUUL/1NJ9sTzWw6f123p7Qs3YV0ERyD8irure0un9BCwvpxxj2NfN7twsSSZJPNJ8PgPG4W0ju6yLnuSeXgFOVwgJfuSrHVNSLl13HBNVKKK9HpadtNC2FuzRZat7tbi4oooophQUd7ThoyRDBgQeCO8cGtd1XoC7TcW7uttwskkSPfuJGO+aytdpeYRBODMdp+3Fc5xbg76tzZIHBpF7435+hTcFQGYcLhMNB0i45Bs3LbXFI9IcC4p5kqcioPEnStUb4a8QGwxK91GMZic5HtTnRaYapvNssLWpUepTO1gYyCMj37wfevfHT3AlnzR652ypAtmQcyYKn471yktfUOq2Qz6Q8YuRZzed7jcdCnWxt0lzdlFc6DbuFNlxbRKywuN6ZEZU85ng+1T6Pwgm9d9+065kW29WAT+BWdvi5Cm4CJkCTPET/cVEMV0VNSV0tLZlVvfYX/APW/7JSR8Yflib9W1wRTYtwqMdxWZbjEt3+3xSer3Runpf1KebuKzuYCfUQMTGQOK1fXOj6JPLdgVQ//AMzzgxSlPxJnCJBRzNLnuyS3NyfmThTkj7Ya2mwWJs2S7BVBJJgAe9ad9O+k0N1XRhcvMATgqF9pHHfn3qMdd0log2NO24EHexz88k9pqbxF4uS/ZNtFMtEkjjM1HiNVXVk0UQp3CIuBOoZNjfNibDzWImMYCdWVk6KKK7m1kgiiiihCKedK8UvZTZtkDgikdFIV/DoK+Ps5hi91bFK6I3ammt1/6gncSp5B+fnsOa41Fi7ClThFK5MzgSZxExVOzfKz3BEEfGD/AHANMV6yCoQgqDiewmuK4jwuWjkHYMJjGetut1soZxIO8bFU7HUmDqGjb2MZUjjPb/Sn99l1rLa81Q4BKk53H2J96zeo05Qwe/B9xUYMcVtv6LDVFtXSv0ncWGA775Jc1DmDQ8XU3UtI2ncpdG0j34I9we4qvbcHgzXWs6sWu2zfZn2rttiJJaeJ9zI5pkeoKjB0TbcWVIMGMDmMd6t/qtZHKKd8Qc/qDYE+vzURBG5usGwTLwr4fe7v3u6IRGzOd3LCeOP71zq/Bd7zGFqHUQJZgDMDn+maoWvEt9X37+0QRjt/2qrqOp3HYsXYE+xI/saQi4dxZtc6obpYHeo+hPmrHSwmMNyUz8P+Gjfu3UclRagGIyTPHwI5+1T9RUaHfbtrL3P/ANpMkJ3UDgZzI578ClPS79/zFWy5VnYbh2YCee4wTmnfWPCF8tuDbyx+jAAnmCf5pauklj4g2LiMw7M2OnIBt1HieqkwNMZdEMrLmnHhbpQvXpf/AIdsb3n44H+/arljwm1tka+ybdwBWZOf6RNP/E1i0NOYhSBAIwR/HamOLfEUVhTUmdeNQ2F8Yxn/AEoQ0pvqfyWO8QdWN+8zft+lR8CllFFddR0sdLE2KIYA9/NJveXuJKKKKKbVaKKKKEIooooQmXQesnTXd4G4EQR3j4q34i8S/qdg2EKpkzyf8qRUVpKrgVJVVH4h4Oq1sFMMqHsbpCep4jTcm6wtxFUja0cmM8HOIpj0xdBqLqgWnttztJ9Bj81ka9B/H2pWX4eiERbTvcx1tw4/MbKX4kl13gFbXxbp006TYi2X9LBYyPf4I96xj3SQASSBgAmYr29qGf6mZo9yTUdW8G4R+BitMQ5999/mconm1nu7IoooroEqiiiihCKKKKEIooooQiiKKKFlajwj05L6Mt0bgpESTP2/1rzxX0JLZXygFJMR2zSPp/VLlkk2zE8g8Gutf1W5e+s/xXCycHr28SMlO7TGTffA64WxbPGYrPyUz6H0m35yeYVeSPT7HsfmDTfxF4bW4yiwqh+fYEDmaxCYIYGCpkEcg1ZudSusdxdpHcGP7VZU8E4lJWNqGzAkDc49LBYbURBhbpU2s6FftfXaYD3AkfyJrq90C8iB2SFPuRie59hVrReK7wIW45a3I3SJMAjvz2rSdY8T2WskKwMjtVddxbi1G9kT42knmASD+yIoIZATcpRp9LZ0UXLjeZe/aqnAke/f71x1Xxm11Nqgofec/gis2T715WzZ8PxzvFRWuL5PYDwA6Ko1Jb3YxYLp3JMkkn3Jk10+pdhBZiPk1HRW/NLCbXYMbYGEtrd1RRRRTKgiiiisIRRRRQhFFFFCEUUUUIRRRRQsoooooWEUUUUIRRRRQhFFFFCEUUUUIRRRRQhFFFFCyiiiihCKKKKLIRRRRQsIooooQiiiihCKKKKEIooooQiiiihCKKKKEIooooQiiiihCKKKKEIooooQiiiihC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9" descr="data:image/jpeg;base64,/9j/4AAQSkZJRgABAQAAAQABAAD/2wCEAAkGBhQSERQUExQVFRUVGRwXGBcXGBwaGBwYGxoYHB0dGxwcHSgeGhwjIBYcHy8gIycpLC4sHR4xNTAqNScrLCkBCQoKDgwOGg8PGi8lHyQvLS8xLiwqLCo0LCwyLC8pLC4wNCwpLCwqMS0vLCotLCwtLywqLCwqLyosLCksLCwsLP/AABEIALsBDQMBIgACEQEDEQH/xAAbAAACAwEBAQAAAAAAAAAAAAAABQMEBgIBB//EADsQAAIBAwMCBQMDAgQFBAMAAAECEQADIQQSMQVBBhMiUWEycYEUQpGhsSPB4fAzUmLR8QcVFnIkQ1P/xAAbAQACAgMBAAAAAAAAAAAAAAAABAIDAQUGB//EADYRAAEDAwIDBgQFBAMBAAAAAAEAAgMEESESMQVBURMiYXGBkQahwfAUMkLR4RUjsfFScqKC/9oADAMBAAIRAxEAPwBZRRRXSJNFFFFCyiiiuzZOMfUJH296rklZHl5A88eKyATsuKKmuaVg+yJOOO81EykEg8jmq4qqGa3ZuBv0Ky5jm7heUUUUwooooooWEUVNb0jspZVJVeSOBif8x/NdfoXOVG4QCSOBP39ozSklbTxu0veAfMKwRuIuAq9FdOhHPtP49/t81zTDJGvF2EEeBUSCN0UUUVNRRRRRQhFFFFCEUUUUIRRRRQhFFFFCEUUUUIRRRRQhFFFFCEUUUUIRXSoSYGSeK5q90uzkueF/vBpStqhSwOmPIY8+QVkbNbg1SWdKFVSwEl+8cDtmpdZg2iJzK4BP9FIPbmutcwAtgkDPcTmO3yexqDqgmwpgkg/STtYmcAnBH9K8wmqJKmTtJDuSt21gY2wRrwfLW5BBT0mfT6fsAeOe/FcM6uBcG1iBDgHcSp4I4g/iu+mSSyFAgYZO8MZHxvYjnnAqjpupiy5W5eaFwdyBlK9hv5EexmsMDhfTuOnQ+V0Eg7ov2dpHcHKn3H/cd6jq5dVFO2V8pvUGMiGPB3fTnEz/AJ1Ue2VO1uf6Ee4rt+D8W7cCGY97kev8hayog095uy8pnotKUXzHVdrgqpbgE8t3MgAwACSSsDM1S0dtWuIHnaSAdvP4nv2rQWf8JrU7ApJO2dwCegOW/wCUKLRk/udiBiscfrnQsEDN3Z9OgPI/RFNGCdR5LkaUOzCy7IFUbkuE7NwBd1O36vLEblB+ojd8RHWqzK+qQqu0AG2rfuzJx67j8ABYFeGwDbSQxuXCLbWpCDaVF5lDRFpIMkKJIBmvdTqnVba3vTbtnzWXKtcZhCW7SzuKKABuPaZPvxHZF7rDJ9neNut9vsrYarLuxondDcJAW3uuG20Ky21kKH7+oCQIH9aXfpVaCVNoMhcFmBJJJ4Ext+Kn1/S7bXvItAwlrzbys7LbV+4ZUjc2QAs9zmuuoa/U2rbad7dpPMtgG7cKolu3G1VVVJPAPOfipQyyxEGF1ieV9JA8r56odpcO8EuuaIiQpDsqhmCgnmeMZ4qBkIjHOR9uK0XStPprqFrd63bW2gFy4qqqs8GQpMekRgfNKtIXvJ57uGsquxtgYD1RxIiYHAnNbym+IqhlxIL26ix8sC2f9pd9Kw7YVCirmsawquQSNsFU/eF+S3MxzFRroLh3kI2xP3mIj3J4FdHT8bppsG7f+2Eo+me3xVeiuihE/GCe388VzW3jlZINTCCPBUFpG6KKKKsUUUUUULKKKKKFhFFFFCEUUUUIRRRRQhFFFFCEU96XY9AA2gkyZ9vt3OOB70kRJIA74rR2vLGGEFQSixK4nJj2jH3+K5D4pqNMTIRzNz6f7+S2FE3JcqusZt42wYB3EyYB5jb+72BNVryk6YrExMkwv4gcc/8AfNTanSlzvBYWx2U7d3xAzHOY7c1X0pm06WggVSZgkgE9pMkt3PP9a41oswHoQtjzSfRXbKbGLXdqkfU9tVleZVct9qY9UvOxW5pyFVuWYxbKxOefwYpRpbltZm1pt6n1O7Ek8mYj+1PNH4gS4gVLa3mUQyAemI7ewHvjin52FpDwL+drW9/82VTTfC6sC/cQpct2vhgyskd+J/iM1VuoSWV7RDJ/w3WTIGAsEYP2x9qXaPpV+2AUvW7bHPlkbSM/Tu4IH5pxqNHeKs/mFGOQEyykHmZgyMREQaqNo3Xa4eFrixUtxlQdNuRct70MyCU/dzHA794/BrQ2SUCvbChbrG2A8GJChNw77YLkREuJ96zbWb1w2mNuGT67iwpx3zBB77f9DTXw/wBRF11WGe7aQhwSDuUuohTJJuFAZb78U1xGpdVMa91rtFjn2PQf5VUTBGSBsVJdC+VaFtnu3Lu8qp+oM+3feuGZwB6R2EST3uaZUu6trjksL1wWrVz90W19RQDI3MB6u0gVAQ62n1EKoBa8yr+1GS2LdoznPliR2BqxYsXbuqut5g84jbZQyEt2zbDbvfHmgYHIn4pIPBY4k7A97mDjGPTPQne4UiLHCWaJjdUlUdNP5xEpLai6VMnJyQCYxAmSd1T3Lrec+s1SqWdTbs2SJYHkQnJAjLGPip+ha9bV+Lbhk09q4brknbuABYrPYEKoPeZpZ4W0JuIt0lW1V263lg/SBtBJeRJ+33+avnIbq7QYsLOzexufS4AuTsNgFFo6I8Y6HS2f0yqr3HfOzdwW2keiDsDM3YAnjOamXqV3TMqX0t20Qm61izb3kmDAkHBOCSYAxVnX3LdjVXBcbzdQVXbbt49YAO93aAstkKJgAD4ploOsvYsX7upQG49xgFQSSQIj/wCobEzGfikyXdk1oGu457kk/p8utlMbrO6/WajqN9biaVFtAKm64BcABYEsYxwZ+wpzd6Dd81rGmKNbQDzN21U3c7dqiP6Ut6N4ffUWme9ezbAlcwhUbj6RAYGYz7NR0d79hLvkW3sqxk3nVroZgICqk4H/AFZgnvRKB+SIgacWN7eZJyeewWWk2S7qr6h7pt3LVyFBR/L+mYEbZxHB+Ku2+mILRcly0StuBuMe5Hf+lT2ehDcHv3VuByDca63ltLRO1d2IJiAO1W+pdDt3tRbtaJ7SeUJYhi0T3wckY5PNXsr3wDRE/SLZIvbHzHhzssOjDj3gkmv6a9i2HvejdJVTyV5z7H4qqpkTTTxH4a1Xmp5l1byLDM7DMbgApBMEZjn3o0+lUXAH8oqADKEj2wVPH9R966Cg+ISyO851/wDX+bfulZKTUe7hK6KaXunm9qLYtowRpBI2nI/iB8xUHWemPp7gVlIVgYPIkdsVuaPj1NUObGe693L+VRJTPYCeQVKiiit/dKoooooWEUUUUIRRRRQhFFFFCFc6ZZLPKx6c5/j/ADrQ2tWnlEQUcEBzEhufSD2AGYpV0W0VhmMI7BSYmPk/FPOpW02qqCbREiIyRyT3mvL/AIiqRNWlvJuMeG/zW6pWaY1n9V07zHN24WS2OJkB57cSR+INR2NSttTbW2FLE7EBkkQDujkE85ouay/dvbd3pEbiclRPK/I+aseHehHzLgDB7jfU5MwM47RnMDnvSBIZGe0OByV25wkOm6ZvuXS+ju3HXOI2hPfmCZ/2Kd9OIXJtrZVx/wAykkZxAJjniuPFHh3VC5bZLheDEBZO37fu/NQ2fAbm21zUXb4uCGUIkgARkyQszOC3GTTJqGSwjVJYG2ASfl9VXp0u2UfiLyLiKlhj5xP/AAyCyse4kiIO2eRSvS9V1NiVvIQhWBCkgEAHn7GtnpP/AE7sBBcZnNyJ3biIMdowOaULobiMVW67FW+lgNpT/wC0zumR8D3qmKphc0xt7wH/AC+n8qZad1Q26lraPu8lwY2ufTcSZAYcKRgDcPyKrnWXGvlrdt7bKhO5RlSQV+oCGBBI744ra9L6ImpDefJI/aDiPuOaSeI9WND6CC1omMH1Cfk8/wB6xFVB7zG1o1fT6+qHMxe656XqrepSzaeWcSLthZ2stpPSzGQcmVz7n2pq+oRtTpVt7i91hcvhV+hdm3bI4ABgr7EGsjr0tBlNtmliHU4MkCY+AYyAa0XRdfcvLfuBUtXXdV8sCHK7RvaB/wAyhTuAgQfepSs0DtG7WOD1P0/YXURnBUvQNDZe15DKbVsm6XuSN1zYwwWORAIJX4jMVU6N1Q6nXWxbHl6XT/S55jJY7pABaIPPNMNPrP1GvsfprZTT2wS3YNDer09oOM8/moek3lS2mnLAWbl90dwwEclUnuBgTnmoCQgPLrkkbX2vcE+dth6LBHRVuibG1V/V3RuU7rgySMTtkjj2+9Ok0gTTHVXbwFk7bm3ZuCp+1UBMDJkADmPwm6xqLdq42h0FskfXc2nlzGCxOAFk579qvarp86bTadgGWDdujeQi21OJIztHsInjvUpv7+h7TpGAG7nQATfw+qw3u3+8oJOo07/pR5O4+WFJDXbhYBmZjMLAyM4zTDrXW2s6Yacf8c2vqGAp28knuImqejFi1pzcUjzC/l22JK7ZnMc5z/audP4TvbfM1LiWks5c4GfqJjtH9qg4UzpHdrcNaSQCO852BbxA5+3RZs4AW/hLegeFv1KsdwL7hDP6mwDu5OBkYHei1ql02q8qxatLcjY15FIET9W0H1Gcdh3xTW7rU0K2jpwXLAkuxjeIGQo4XOD8nmr3gy8VtO2ojeIJaIARsqJPP/imK+oe5rp9N4CSGt2zsevQYKjGOX6lmLete5qG/Wf/AJIINvaiwFn91tQctPc/0p54d8E29zeapGAQIKEjPPf+tVeu9RuMzJpSqBmlmQAXGkRz/wAoI7fPtVDR6Yrdeyz6hWZgu8XSHUe5kEbSDOADU3a6mAiC0dmgkDJxubYtvsN0W0O72crzW9E1K6q4mhWFJkM1wwsQCQJMZz+Kl1nT+oXL6jUXbcqpKIxIR2iCJCgA/f8A1q/4dT9At1mfcm4qNzbi0E8Hsv4qx1bxZDLeTYoX0jectugekHkikdU3bBkbQ7Fg7qbDn8irLAi5Sex0q4DL2CFBEwwJyMemZj/Zpx1Twfca3vUqpEHbt7DtPaq//wAt1Fy5btq9u2lz6mdOAZ9m74E9vmr3UvFNxLZRkAb6SQQf9anJPxISxlv5uQuTztz9lgNYQR7pRo/Cxu2TcS6jEcqOx9j80ip30fqbIt0W1BZhnIkwTkD8mrWn6dpL6hAzWL4wQ/DN35/yj7V09Fxmpp5ZBXAluMhuW+YGbeNik5adrmgx7rNUVp//AIHd2E70kTAEmfzWadCCQcEGD9xXTUfFKWtcW07w4jff6pN8T2ZcFzRRRWyVSKKKu9H0vmX7aTtkzP2z/lVM8wgidK7ZoJ9sqTW6iAnvSdFcvWltgbAoM/knP3OBFdjRDcwU7VtqA5C9xjEnPHNWv1gtMyW7jsCZ+kGB+4zIJ+MVa6Ulp97Bt4nk/Hx9ya8Wnnc5zpSLAm9vM35romtAACSMyr6NMpYsRu4Lt75bAwfgVc0Ght6IvslncklRkwM/yB7VX67fOndrln2hlEDcOw+88Gld3/GuEJtkxFvUHaxnlQwEfPt8GmIoXTswe7a58fNRc4NKba/xC7EG0rb/AKVAWTPtnE5+K51Gr1Xl+tbuQwYvFpBg4B2sWJ/8A0s6zpy1twLD+Yu07rN7/C7QcDHHI7jNcaC1fRtwUeaq7w925uVP+qWK7j96eioomtG1yMXtvyzfH3jkqXSOP3/CYdN8Q3ygQqZX0s2QAfYkgQT7VUe+9u6z3kZVJKIjHZuYCS5mGKCecCY+w5udQ1Fy+JujUXV9VtbSN5QcCJ2wMrM/J9hVPq/TWvsvmXjqLt/arQhVbarJ+oemBBBOOSe1WRUkQcCbAPGd8H1tjxOOl1EyO9lJY61c09y6fM3hNttszLkbmCEchYPzie9W9N4m07s4vpbvWrmNwO7I5ABHzOPal/W+g2//AG/9RZ221TcsSSbhb0FsmOciBMfivWtNcv6VUtKo06IzlZJCgZMRjdzHzQ6nhkaXtGRcE7WsN1kSOGCraeA9Lcu2rulu77RJm1uPpwZIYZWJiDUd/wANX+m3Fv2bociVHmCYDDjHbj+J9wUvhnxSNDqLi3QfU2TzC9h+P861XUvFdvU7UV1lhI/nn+n9KXmFXFLpPejtzAyPFTaGOb4qp0O5cuaQFXm/cuXDcSJYJuXeGiIBYSMY3HkVV8adYtag6dNPaIWTBKEzc42i2MlgeSf65qPStqbGobUW2Q3NhXY6tBBIP1ccgR/FXPDrjyX1QYPct3hdAYeve6EXEIAj3IjiDUxpik7fe2w8TyONhix81E3I0prrb9m11EFg5LbWKBTDej6iIzGz7fzU/S+mfrUbUvcZUuCDbACiEYnnBEQfv3qKwtr9K+svuLeo2srsTO2TG0LPJxEe9U+jX/P6feR2uB1s+ofRKwAMdmIUye8zSdnuaHRkgtLWk78+XhkZv9FLGxVLVdRGpuKVQGzaIgASFVG5mIHBzTjxhqbt2xb0wPquojP2gFh6fzEfzUfhWwLwu20W3a0/pLIASCFUqBJMkdycyR8ml/XvED3L1y2pbYNrEhCu6MD3MAiQPczFbUwietZA1rWmMbk3za9ydib5PluqQ6zC7e6l03Qb16+QROyAWYkqQgUQGIlh2xjmtA2st3b76d9qC0PNeD6SVKgLx9K4n7gVAOpnR2NPP1BApQ4aOZ5gRPfJqPwj0wXh5mpRBcZYwZ3IxmW+5WYPcVr66ommYJJfyM7rS3meZF99lYxoaTbc5WZt3mN/cslmf9o5BMYHtH8Vt/Dtryjc8/F5zvJbJKnjPxEVX1ess6N2CIqlslwJaJGFHv3jA5pf0vSLqvO1TsxFswtu4wjCSdxH7SSDA9vxTHEKgVsfaNYWR6Q29skjYY+8KMbdB0k3Kh8RaM39QFsKGJ+oAge+Y78RPyKUJeNt7QuLPlwWVgPcErn2IH5Fc9N6o1m6LqxPfHY8j/fxXfWtUbl52Pv/AEOf866Gk4ZLHLHSTAOj0uN+dzg+1xZLvmBBe3BuAm3id7V21bvWrW0MxG/iTmRE4/8ANUugeVcZrN4wLg9Lz9LDjnt/2+a66ZqTc093Ti27ncLisowp7z94/vSXaSYAkg5AzxyMVZTU0LKeejv3oySDfPItN+WcFQc5xc1/Iq9renXbEMRGfQ4MqSPYj+1OT1krpm89VvFh9QC7s95AyB/NJtffa6UtK5truEjBUNP1RMHH9qa9W8HmxZLi6rBcyRDNPaBj+vYVqq6YVQhFZ3Xk7hpy3kd+vJMRtDC7RkfVSdP/APUQva2+WQ6ys/tJXBg9/tWdvsS7FhBJk/mmPTevG1aNooGWdwjBDc/n/Wo+s2GBRzw6gqRx/PenuF0juG8QLCzS19wCf1cxbp5KuZ4liuDkJdRRRXdrWIpj0fpzXHBUgQcE+9Lq2XQ+iFbC3Vb/ABD6gD9OcR9/mud+Iq/8JSd05fgXF/NN0ket+eSlvdKawRcNz0wQ0icHMD2zS2yDdLmydpVQQiwS4DQe+GHPz/WrnWussu624yBJ25HB7/jil/6C7bZSjFPMQMLiN78/jMfGK80ha7Rqfudui3BPIJf1ViV/xFLoDDrEMpB7ie2Dzn5rrVaZbjAaYLdBHptv9Q2/tBOYgYiYqDqdprl2GunzNy+vaCGAHBERPzETXvVNILbEOGyAVa2QpMd8CNwxxFb+nYwua0DJaSByPpi/gQQfBLPvYnxV27okU7L+luozLMW2Bxx9MbWEnnFUhodhKnTOonaitcLfKk+2P28Z7VPb1CuybdSyzMs26BPb3XIAjj4xUt/p4FuX1quZwk7vSMEqTBJjO01dG50bYy52jNiD2nysPlf2UCBcjf2S9ur31BstdS3bVj6RCN8gncSwHMe/vUL3brB7VtgLMDcAsHYuYLz6QSMiOPzTF9RZVfKtWXvEkncdqySI+nmMfJyan6Qg05Gqvp6RKJbA9Tt3hTA9OfU1MOa6Nr/7QBBuwEW1HqG5cSbc9sqFwbZ8/vZIdXr7DXLZdHuWwQlu2hyzDkzwSzSZj2iKv66zqE1SeaW0q6i7Lorgt5Kqg9W0Rt4H37VPoyb+ouXwht2rRN8AxuAXJJiRvY+kcwIrvR2dRrtQNTfEpaUiEEBR9UZPqbgGoyh9w59mtDO/c5BOQM41OIv1QCOXXH30Wd6x0Wxd19xLTkpBYkdoExJ7njP+VLLestIBb2bmKgSYMNJYbZzPqI/itT0S/Y8u41xwLz5UTA9RO4k/H01ltMB+qeCq7VYAtDKDETzGJrOGAwOudIbk9bX+oHopDNnea2fSOr2nULuBePpJ9X8UnN25bvo6KQVub2AOSQMDbwxx+ZjvWd6bvuM15CTetQ5WPqUYOffjHcVv7nR2vWrd+1tfeoLKpyDHeQB8UvBDTwSuZMbNeLXP6Xbj0Kk9znNBbyS+3qbes1m62gt2tQpsz2F5V3BisemYgHmM/FaXpGoVNITd/wCO7MhQHaSyk/VPOBPtkYzWQ0uobR3Tct+jbud1JiSB8zkzEd6dL0/9RbXqA2vcWL7Ww4G0qJIj5Hb4FJcRpeweIye7ixBvc8h64ufBTjfqF0abS3rVhzfc2WuAWwAOFO6SRMEkHdiPb4rReFeo2RpgGaXUeotG4+xMY4/FKev+Kl1Fiw62g1u4/LHskMVxkE8T9/za8N6+3dXUhLVu0RaMlJOM4M+xzSstM+ahdPIwgh3ItsLY2/Ms67PDQVTfrthrbXSivf8AMby/MBPonDMOIwSB9qn8Mahrjai9dYtsQnPEnPA4+motZ4d09prYbUO28CIALM2BM8KDMyZ/NPtR4e2aV0t3CspBwueecSeeabqaihioxFHcl5GXA90XyG39dlW0SOk1HFvmsLr9Z5jAgEYAyZJPc/6VZvaO7YsMHRlW8UIJ4hQxz7E7uDHFXn6fp9OqXLhe6bihktfSMjO9h2BxjmheqvrbunsXQBb3gnbMnaGIn4MQf5xFdC+ovBH+EiJgjOpxPO2cXNzY35JbT3zrPeKXdF0C3boW5u8v95HYe5PYTAmr/iDoqq86ctdCgl5YMRER7GCD/SpvEutt2/8AA021bZzc28k9gT3A9qU9I1htuVERcG049vV/lRJJV1I/qkR0hoOlh5jmT0v08AhoY09i7nzUmi6rd06MqMVNzLDGBED53Y5mtF4a6jau27gujddyzEL6ioGDgduKyWr1RuNuOOw+3+zTHwv1FLN4m40BrbLwTzHYAntUOIcJa/h76iQWmPeJG5zt5ZCyya0ulv5dkr1JXe2ydknbPMU/6Nb/AFGm1FtiWuIoe2SSTA5Az8R+azamm/hfqQtXzKzuQgerb3H8itjxeJjeGh7MlgaWnc4t/nmqoSTLbrdKa1/hC0dRYu6e5BtjKnupM8fxP80m6xa8y4z2LDLbU7GK5UvIAgc9/aKs6FL2jV7hJttgBCAd05z7c9qR4pXR1/DwYyGykjSCe8DcbWVkUTmSZ2UXibw/+lZYYsrcTyCP70lq71Tq9zUMGuHjgDgVSroOEsq2UrW1hu/7slpiwu7myK2HhC6Rad2c7UmFP4gjue9JfDWmR74FyIAkA9zWr69prZtkACe0c1yfxVxBj3Ch05wdXTyT1FEba7pEdeLV83GTzt6mV/5SY4wZMSPzU+luWb1lrd26ttFcvaJkMqkZEnAWSa70nUNot2iiE3wIaAFn6DP5UH7k0svaVUuOl/bKscH54In9pBH9a5prHcgQRkEZvY2uBtjZNkg4Svq2pW2fLuFfS21X+BkTGTjj5/rOXuFdtsm6jeoCZUnI7/STH+4rh7my4ARNsGRIkj2KnkZq51e6t9g9sjdG1l4Y+zdpnI/FdCx0mtgc0aXC5JF2364F2m+9jgpcgWNjkK/11EW3ZdtMlsGDCvmCOHgYORmTSxOo2drAaeGOQwO4ERw24z27Yya4NzUGzuIY2wY3lcYxEnB4iavaHxVcRoFi29xhG7btMCctH35+Kj+HfFSnth2ljyl29Ln91jVd3dx/8qfo+tu3bqixatWOQ11Lc7QRzJJHbj5qp1Xp3lX3/VXXugiVKhAze04CjHJrgpqr5a2qPtX1FE+kbjODiczirI8K+XbW9euYwzoDNzbzgscxP94qYMEczakytYCLaWnW/wBzcgn2UckFlr+eArX6LUazSAzZsWljagUsxCHMuD6QSIiDj71R8LMbtzyDciwVLEKSC7EZM9hBj8VBq9fd1DeTZ3W7RGxbNsgSv/UYkk5JMipNdoTpdO1snZeukIY/bZGWCsMS2AY4FR/AvZE6nkcA6QgsZi4v+p3Ww3PVHaC4cBtuf2SrW9I09vX+VbQ3FsFZliSxdtxUntt4H3MzNKes6NH1N+5bti3bG/G7dJ2kGPiZNbDwt4bIQ3wqBFDEAmJO0iSfg5z7Vmena2yhsG/6rJJ8wZ9XuI5Ikkx3jNPwiGORw1F5iZZ1r9519vRQJcRta5UngLprXBtUZ9RafaBH98VvvDnXbFux5W5Q1v0kSJ/2QQaxHWLl2099rANq01tjuXgAkAAEcHPb4pl4Y8DuNMt8eu7dG5wx4H7YnvkzNc7xR0dUxskrrCzQAOub3TcYLMKv164l285ABB59qTazUai0h8gwpWGWM8QSv3HI+8Ux1Gma2xRuRUdd1TcOppqOJo7wAwVrnzPbISrvgbQDVaO6ltGU23DoeVFyMjJyCsA+1aXw5qNOmkLXAm4Hyypj6pIC54nmsboPFN3p9p7dlN5ukuCVPobvkcyBIHbNOuq+BTc0/m2xLPF4ruAAfaDGeVP9+IrguIQuEzmTnS1zsemDf73WwYe7dqi0XQrtx3dgttfMIQAk+nB9JiIGeSKtda8Q3LSqjP6bki2SuSASJJGOx+/tT3pfiXT3dIgH/IPRmRj+fzWJGy3qA5CsFMhJBwTw08fb5qdO+WtlDJmX7Md1tt/C+/mTyWSAwEt580WbVy6QFD3DwIBb/wAUyudC1GmRdSSo2gmATuTBEntPOOK76l4suuzeWzWrZ4VYB4jkCfxSi/rbjIbZd2VpG3cc7uR9j3rrJ2cQmpgdLI2blu5I5jaw8vcpBhjD9yT1UdtCxAUSTgAZM/8AetP07wepQtduvZuLMoNuJGJn3BqF+r2dPaQaVVW8Rtd9skDvBPz7Ugu3mYlmYsTySSSfvQ41vF4LR/2WX57ut7AD/KBogdnJXmptm25RgdymIj+OJ5p30XU2tJ67qrce4PpAlrYExM4luYGRiurnUFWzZ3L6gkCOY3Egk8iQf6ikJM1GFs/FmOgqBpY3BI/URjf0ubKT9MJ1NyT8lp+ndIta64zLvtQJdcESeNvsMUn6t0/9O7WuTMlvcftj2xTHwOCdTyQoRi0GJiIn8mk2u1jXXLsSSeJ9uwqmmopm8RNNr1QxgHSeV728/wBkOkaY9VrOKk6Tr/JvJcMkKZInnkfzmtT4u6qtzTofKP8AiiUZgMDBx3FYqtP1hS3T9N6WlOcHAyJ4+1S4zQUwraaYi13aTbGLXHzWIJH6HBZiiiiuyCRUmnDbhsndOI5n4pl+scR5jEjdDdiB3yKj8Pa5bV4M/EET7TWh6nf07ybaguxyV7k/A5Jrzz4mmP4trDHiw73X/S21GO5e6ovoLT6YEOPM9ToAfpBI7fcSfaaY6zop1di1eYhLgTJGd3cT/vuaT6/oTWVDEiY7ZxiVPeMcVXTQMw9LMm0ztxhhj8jHFaCOaRga+KS2kkg72vuB4FMlgJyEs1OtCqFuMqqrBdzcgewj3jmrV+wjlGsGUcE/VIEEDBMHv7TXFi+PMUOqyDh44YdzODOeab9X0Xn7rloJNtZuAEAmf3BeK6H8XLDVMBPZh2Tzbkb2xufZK6GmM87e6vaDp2p/9v2m6rBQy7NogiTALDv8jms5f6je3gOzBlxtbt8ba4s9WuW08tbhVZmJiD8dxVnQ9du23LYuFokMASxmRnkZj70xTcKnpe1fJHHIDcjljwxhQdM11gCQVx5Goe5G25vbsARI/wC33q83hVNh86+pZRuNstOw9oI5MCr/AIn1Gp2q7hLcAH0N61kQQw9s8is9oOl3L7AIpO4n1H6cc+riqIj/AFCmDy9kLW9MnHjfayyf7Tti4lTWerm0iiwircUmbrep2mcDsoz7dhirPiDoGq9F/UXQQFgwSyoDExPfAzxzVhelpo2Lagb2GbaAelj7k/HsaU9R6tdvyLjEqTOwcT2HuR8f3q0Upq6hs1Ae6380jiTfyJ6eg5LGvQLSc+QUei1N8ulkHfbYsFtwSIOZOeaodZ6Clu8llkggG5EmApMBckkgmTz2+a0uhX9Npm1BUG658qyD+2fqcj4E4/71n3Eu1xiXdoBZssY4A+PgU1S0bZK10kOIm4J/5OGT525nqoukIjAP5j8lP1brS/8AtgsXBufcqoBhgAciByuB/Snvgq9eOndPMI8q2GgiTMGRM/FZQ9IezqrnmEEhUiDIAcboB/pitl4RsOLd9tjEOm1SAMn1e5rXVtFTw8NfMDfU4Ft7c3cvRWMkc6UNHJZq9fLsWbk1HXrIQSCIIwR815XeU7WNiaI/y2FrdFrnElxvujuD3BkVZbxdes4cFtNmVQ+tRGBJ7T37D7Cq1EUjXcKp63Mgza11ZHO6PA2T/wD9Oup6d23K+y5GzyiQNykgSAc+2BPf7VSHS00+s1CsYknkdiZAG7EZ7cUv8DeH1TVJduONksNvB3Zj8en+1brxnprPlg+kNI9XeJz8mvN6mbRXGMucdQAvzFj87LaMb3b2WQ3WNsQ8+4OP4mqt5kt2QyqWuZJIPqHH5PPHtT3/AOKB82NRZuj2na38Zrzq3hxNLBuXCwIOEADBu0zML8xXQ1E9E8NY2d7n8mkE3PS1hb1SzNdyS0W6rPgnHpYTxI5q1puk3brBVVhIJJjMCOAfvUt7qpKqANpHfvVUX2B3Bm3DvJn+a3TDxOqgIOmM56k/wqHdix2MqXqGna2VVixEeksCJAMGCQA0e4qsD/Xj/SnvR7P6i3eW6SyoA4LmVUzJyeCYqlqriWmItBf/ALRJHwOwpKjr56d/9PDNT28wbDOb7eKskiY8drewVzomkuOlzywyFZDspIcjnbzEHsIzSe5pnQ7WV1PYMpUke8UfqGz6mzzk5+/vWz8Ea8OLnmEs6AepswkcT2yDVFSazhBkrX2eHWBAv9428kAxzARjFlneidBuXzuAARTJdsLjtPetZrPF+nNkiQWiNnzx9o+aQ+LeueY/l23/AMIchcAmfjms5R/TJOOhlXVHQP0tG4HiTzNuix2oguxuUCiiiu0aNIsEkitT0ZA+guqsBrbEggCezCstW08H9LfyXbcAtzEROBIn81y3xW6NtEHOOQ5tvHqPZOUd+0wl3QVGrW7ausTcKyhmBj47mY/FJn1F22WUmCDBB9xTZulGxrLQR4BbBPb4+QRIp14j6LZZWeR5pEyDn+PaueFdQQzg6dUUgB02yx2x9CE12crhvYj5rG31VgGEAsQCnfcTAj3o1GmuWW2sGRo+2PxUC7tyi3a8y7PoXjmZ/HefimWv6rduBBqrRW4k+kjbI7Gcz/NbhtXLBM2ljaJIzsCRe1th1A2yqezDm6ybFQ9BZXu3jdsPeKKGG0YIOI4+OK9GtFp28pQMnJk9/Y8RTvw34mt2vMV18sEAiMgnv+agvHRXt7s9y3cJJ49B9u3tHetXDZlbIJ4HiPoLm3np5fJWuJ7MaXC6Xanrb3AdwG4mSf47fijS9a1I2pbukGYWY2gtj8c/3pn0Dwmt+ybr3IEsqhYj0mJJPyDilmoSza9OxnuqSCWPowcELHt7zT8cnDH66Wlh1u8tj1u7YBVkS4c91gr3iTSMSG85rxESJHlhjE7WOf8AKq/QOpWNM/mX8mDAUblXiDu4nn2qi/UHKbSRB9hVdDkYmSPSO/xVtNwqpbRPgqZNLM4Fs+Z5KL5mF4LBcpz4p1jX7yMllltx/wATkMTG0CO/NQ+Fer6ezqHN8wwQeXInliGIHvgZ9pp9q/FU2nQqqQCoUGSMf1x8CsZ5KsZdQd0bsDgR/atfwuKesoH0hboY3ncknnYfVWTaWSB+5V/rtx7uvfZbKoUUL/1NJ9sTzWw6f123p7Qs3YV0ERyD8irure0un9BCwvpxxj2NfN7twsSSZJPNJ8PgPG4W0ju6yLnuSeXgFOVwgJfuSrHVNSLl13HBNVKKK9HpadtNC2FuzRZat7tbi4oooophQUd7ThoyRDBgQeCO8cGtd1XoC7TcW7uttwskkSPfuJGO+aytdpeYRBODMdp+3Fc5xbg76tzZIHBpF7435+hTcFQGYcLhMNB0i45Bs3LbXFI9IcC4p5kqcioPEnStUb4a8QGwxK91GMZic5HtTnRaYapvNssLWpUepTO1gYyCMj37wfevfHT3AlnzR652ypAtmQcyYKn471yktfUOq2Qz6Q8YuRZzed7jcdCnWxt0lzdlFc6DbuFNlxbRKywuN6ZEZU85ng+1T6Pwgm9d9+065kW29WAT+BWdvi5Cm4CJkCTPET/cVEMV0VNSV0tLZlVvfYX/APW/7JSR8Yflib9W1wRTYtwqMdxWZbjEt3+3xSer3Runpf1KebuKzuYCfUQMTGQOK1fXOj6JPLdgVQ//AMzzgxSlPxJnCJBRzNLnuyS3NyfmThTkj7Ya2mwWJs2S7BVBJJgAe9ad9O+k0N1XRhcvMATgqF9pHHfn3qMdd0log2NO24EHexz88k9pqbxF4uS/ZNtFMtEkjjM1HiNVXVk0UQp3CIuBOoZNjfNibDzWImMYCdWVk6KKK7m1kgiiiihCKedK8UvZTZtkDgikdFIV/DoK+Ps5hi91bFK6I3ammt1/6gncSp5B+fnsOa41Fi7ClThFK5MzgSZxExVOzfKz3BEEfGD/AHANMV6yCoQgqDiewmuK4jwuWjkHYMJjGetut1soZxIO8bFU7HUmDqGjb2MZUjjPb/Sn99l1rLa81Q4BKk53H2J96zeo05Qwe/B9xUYMcVtv6LDVFtXSv0ncWGA775Jc1DmDQ8XU3UtI2ncpdG0j34I9we4qvbcHgzXWs6sWu2zfZn2rttiJJaeJ9zI5pkeoKjB0TbcWVIMGMDmMd6t/qtZHKKd8Qc/qDYE+vzURBG5usGwTLwr4fe7v3u6IRGzOd3LCeOP71zq/Bd7zGFqHUQJZgDMDn+maoWvEt9X37+0QRjt/2qrqOp3HYsXYE+xI/saQi4dxZtc6obpYHeo+hPmrHSwmMNyUz8P+Gjfu3UclRagGIyTPHwI5+1T9RUaHfbtrL3P/ANpMkJ3UDgZzI578ClPS79/zFWy5VnYbh2YCee4wTmnfWPCF8tuDbyx+jAAnmCf5pauklj4g2LiMw7M2OnIBt1HieqkwNMZdEMrLmnHhbpQvXpf/AIdsb3n44H+/arljwm1tka+ybdwBWZOf6RNP/E1i0NOYhSBAIwR/HamOLfEUVhTUmdeNQ2F8Yxn/AEoQ0pvqfyWO8QdWN+8zft+lR8CllFFddR0sdLE2KIYA9/NJveXuJKKKKKbVaKKKKEIooooQmXQesnTXd4G4EQR3j4q34i8S/qdg2EKpkzyf8qRUVpKrgVJVVH4h4Oq1sFMMqHsbpCep4jTcm6wtxFUja0cmM8HOIpj0xdBqLqgWnttztJ9Bj81ka9B/H2pWX4eiERbTvcx1tw4/MbKX4kl13gFbXxbp006TYi2X9LBYyPf4I96xj3SQASSBgAmYr29qGf6mZo9yTUdW8G4R+BitMQ5999/mconm1nu7IoooroEqiiiihCKKKKEIooooQiiKKKFlajwj05L6Mt0bgpESTP2/1rzxX0JLZXygFJMR2zSPp/VLlkk2zE8g8Gutf1W5e+s/xXCycHr28SMlO7TGTffA64WxbPGYrPyUz6H0m35yeYVeSPT7HsfmDTfxF4bW4yiwqh+fYEDmaxCYIYGCpkEcg1ZudSusdxdpHcGP7VZU8E4lJWNqGzAkDc49LBYbURBhbpU2s6FftfXaYD3AkfyJrq90C8iB2SFPuRie59hVrReK7wIW45a3I3SJMAjvz2rSdY8T2WskKwMjtVddxbi1G9kT42knmASD+yIoIZATcpRp9LZ0UXLjeZe/aqnAke/f71x1Xxm11Nqgofec/gis2T715WzZ8PxzvFRWuL5PYDwA6Ko1Jb3YxYLp3JMkkn3Jk10+pdhBZiPk1HRW/NLCbXYMbYGEtrd1RRRRTKgiiiisIRRRRQhFFFFCEUUUUIRRRRQsoooooWEUUUUIRRRRQhFFFFCEUUUUIRRRRQhFFFFCyiiiihCKKKKLIRRRRQsIooooQiiiihCKKKKEIooooQiiiihCKKKKEIooooQiiiihCKKKKEIooooQiiiihC/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4709" name="Picture 21" descr="http://www.autopressnews.com/2009/04/Porsche/Panamera_lightweight_body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3" y="3646687"/>
            <a:ext cx="1752128" cy="14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11" name="Picture 23" descr="http://www.lockheedmartin.com/content/dam/lockheed/data/corporate/photo/nano/capability-nano-68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48" y="3774251"/>
            <a:ext cx="2564927" cy="14727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01496" y="3310319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Next Generation Genomics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4713" name="Picture 25" descr="http://t1.gstatic.com/images?q=tbn:ANd9GcT7u8utN4q1hKgdeyXS9NQdy8pB4L6a1JdkojLXO-UV3Zh5WMCfP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63" y="3828483"/>
            <a:ext cx="2143281" cy="14262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17" name="Picture 29" descr="http://www.sciencemediacentre.co.nz/wp-content/upload/2008/10/genomic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285" y="3828483"/>
            <a:ext cx="1734571" cy="14103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500" y="5451420"/>
            <a:ext cx="8960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Robotics, Cloud, Digital-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intel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, 3D Printin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9525" y="106680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22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723" y="304800"/>
            <a:ext cx="9122752" cy="202223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  <a:latin typeface="Bradley Hand ITC" pitchFamily="66" charset="0"/>
              </a:rPr>
              <a:t>The Talent Bar</a:t>
            </a:r>
          </a:p>
        </p:txBody>
      </p:sp>
      <p:pic>
        <p:nvPicPr>
          <p:cNvPr id="58372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60326"/>
            <a:ext cx="7124700" cy="4593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8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142999"/>
          </a:xfrm>
        </p:spPr>
        <p:txBody>
          <a:bodyPr>
            <a:normAutofit/>
          </a:bodyPr>
          <a:lstStyle/>
          <a:p>
            <a:r>
              <a:rPr lang="en-US" dirty="0" smtClean="0"/>
              <a:t>US Adults Years School Completed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141797"/>
              </p:ext>
            </p:extLst>
          </p:nvPr>
        </p:nvGraphicFramePr>
        <p:xfrm>
          <a:off x="-9525" y="1219199"/>
          <a:ext cx="9077325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1219200"/>
            <a:ext cx="51054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1980, 32% had some college &amp; 17% BA</a:t>
            </a:r>
          </a:p>
          <a:p>
            <a:endParaRPr lang="en-US" sz="2200" dirty="0" smtClean="0"/>
          </a:p>
          <a:p>
            <a:r>
              <a:rPr lang="en-US" sz="2200" dirty="0" smtClean="0"/>
              <a:t>In 2010, 56% some college &amp; 30% BA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525" y="106680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5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598"/>
            <a:ext cx="8534400" cy="59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342900"/>
            <a:ext cx="8686800" cy="12573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NORTH CAROLINA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Department of Commerce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610600" cy="685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2" charset="0"/>
                <a:cs typeface="Times New Roman" pitchFamily="18" charset="0"/>
              </a:rPr>
              <a:t>Commerce Tour and Survey 2013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81200"/>
            <a:ext cx="5257800" cy="35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3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1066800"/>
            <a:ext cx="91313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By the numbers: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8 events</a:t>
            </a:r>
          </a:p>
          <a:p>
            <a:pPr marL="0" indent="0">
              <a:buNone/>
            </a:pPr>
            <a:r>
              <a:rPr lang="en-US" dirty="0" smtClean="0"/>
              <a:t>11 weeks </a:t>
            </a:r>
          </a:p>
          <a:p>
            <a:pPr marL="0" indent="0">
              <a:buNone/>
            </a:pPr>
            <a:r>
              <a:rPr lang="en-US" dirty="0" smtClean="0"/>
              <a:t>150+ social media mentions</a:t>
            </a:r>
          </a:p>
          <a:p>
            <a:pPr marL="0" indent="0">
              <a:buNone/>
            </a:pPr>
            <a:r>
              <a:rPr lang="en-US" dirty="0" smtClean="0"/>
              <a:t>1,100+ assessment surveys </a:t>
            </a:r>
          </a:p>
          <a:p>
            <a:pPr marL="0" indent="0">
              <a:buNone/>
            </a:pPr>
            <a:r>
              <a:rPr lang="en-US" dirty="0" smtClean="0"/>
              <a:t>1,000+ participants</a:t>
            </a:r>
          </a:p>
          <a:p>
            <a:pPr marL="0" indent="0">
              <a:buNone/>
            </a:pPr>
            <a:r>
              <a:rPr lang="en-US" dirty="0" smtClean="0"/>
              <a:t>1,920 miles traveled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3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9118600" cy="1143000"/>
          </a:xfrm>
        </p:spPr>
        <p:txBody>
          <a:bodyPr/>
          <a:lstStyle/>
          <a:p>
            <a:r>
              <a:rPr lang="en-US" b="1" dirty="0" smtClean="0">
                <a:latin typeface="Candara" pitchFamily="34" charset="0"/>
              </a:rPr>
              <a:t>Listening Tour Recap</a:t>
            </a:r>
            <a:endParaRPr lang="en-US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76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029722" cy="1143000"/>
          </a:xfrm>
        </p:spPr>
        <p:txBody>
          <a:bodyPr/>
          <a:lstStyle/>
          <a:p>
            <a:r>
              <a:rPr lang="en-US" dirty="0" smtClean="0"/>
              <a:t>Corporate Profits at All Time High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1143001"/>
            <a:ext cx="9153525" cy="50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0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itchFamily="34" charset="0"/>
              </a:rPr>
              <a:t>Survey Recap – Top 3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are you hearing about quality of workforce?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Employers have trouble finding the right technical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Employers have trouble finding people with soft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Employees have good skills but need retraining for specific job requirements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3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04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itchFamily="34" charset="0"/>
              </a:rPr>
              <a:t>Survey Recap – Top 3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What is reason for skills gap between workers and available jobs?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Mismatch between what is being taught in K-12 and skills that employers say are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Mismatch between what is being taught in higher ed and skills that employers say are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Demographics – aging population with lack of new skills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3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74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itchFamily="34" charset="0"/>
              </a:rPr>
              <a:t>Survey Recap – Top 5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can the state do to help businesses in your region?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Invest more in local 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Invest more in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Invest more in job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government 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more access to capital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3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17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itchFamily="34" charset="0"/>
              </a:rPr>
              <a:t>Survey Recap – Top 5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What is most important role of state govt. to grow economy and create jobs?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 and retrain workers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incentives to attract companies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Aggressive marketing and branding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technical assistance to help existing businesses grow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capital to small businesses to help them grow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3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16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-91270"/>
            <a:ext cx="9144000" cy="150810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JOBS NORTH CAROLINA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North Carolina Economic Development Board </a:t>
            </a:r>
            <a:b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Recommended Strategies for Economic Growth 2014-2024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0" y="1543666"/>
            <a:ext cx="9092380" cy="531433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Identify </a:t>
            </a:r>
            <a:r>
              <a:rPr lang="en-US" sz="2400" dirty="0"/>
              <a:t>key growth industries &amp; develop a brand strategy to maximize statewide growth for high quality, sustainable jobs. </a:t>
            </a:r>
            <a:endParaRPr lang="en-US" sz="2400" dirty="0" smtClean="0"/>
          </a:p>
          <a:p>
            <a:r>
              <a:rPr lang="en-US" sz="2400" dirty="0" smtClean="0"/>
              <a:t>Create </a:t>
            </a:r>
            <a:r>
              <a:rPr lang="en-US" sz="2400" dirty="0"/>
              <a:t>a competitive business climate that drives job growth, retention &amp; attraction in every sector of the economy statewide.</a:t>
            </a:r>
          </a:p>
          <a:p>
            <a:r>
              <a:rPr lang="en-US" sz="2400" dirty="0" smtClean="0"/>
              <a:t>Promote </a:t>
            </a:r>
            <a:r>
              <a:rPr lang="en-US" sz="2400" dirty="0"/>
              <a:t>innovation, attract early-stage investment and support entrepreneurs. </a:t>
            </a:r>
          </a:p>
          <a:p>
            <a:r>
              <a:rPr lang="en-US" sz="2400" dirty="0" smtClean="0"/>
              <a:t>Attract </a:t>
            </a:r>
            <a:r>
              <a:rPr lang="en-US" sz="2400" dirty="0"/>
              <a:t>the creative class and retiree population to North Carolina.</a:t>
            </a:r>
          </a:p>
          <a:p>
            <a:r>
              <a:rPr lang="en-US" sz="2400" dirty="0" smtClean="0"/>
              <a:t>Develop </a:t>
            </a:r>
            <a:r>
              <a:rPr lang="en-US" sz="2400" dirty="0"/>
              <a:t>and retain a globally competitive workforce with the knowledge and skills for high quality, sustainable North Carolina jobs.</a:t>
            </a:r>
          </a:p>
          <a:p>
            <a:r>
              <a:rPr lang="en-US" sz="2400" dirty="0" smtClean="0"/>
              <a:t>Spread </a:t>
            </a:r>
            <a:r>
              <a:rPr lang="en-US" sz="2400" dirty="0"/>
              <a:t>prosperity, jobs and investment to the rural areas of the state. </a:t>
            </a:r>
          </a:p>
          <a:p>
            <a:r>
              <a:rPr lang="en-US" sz="2400" dirty="0" smtClean="0"/>
              <a:t>Develop </a:t>
            </a:r>
            <a:r>
              <a:rPr lang="en-US" sz="2400" dirty="0"/>
              <a:t>programs that provide local communities with the opportunity to thrive.</a:t>
            </a:r>
          </a:p>
          <a:p>
            <a:r>
              <a:rPr lang="en-US" sz="2400" dirty="0" smtClean="0"/>
              <a:t>Streamline </a:t>
            </a:r>
            <a:r>
              <a:rPr lang="en-US" sz="2400" dirty="0"/>
              <a:t>economic, workforce and community development functions and measure the effectiveness of state development activities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9900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211"/>
            <a:ext cx="9183239" cy="5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589"/>
            <a:ext cx="6858000" cy="14318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06960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“ Leadership and learning are indispensable to each other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Bradley Hand ITC" pitchFamily="66" charset="0"/>
              </a:rPr>
              <a:t>.”</a:t>
            </a:r>
            <a:r>
              <a:rPr lang="en-US" sz="4400" b="1" dirty="0">
                <a:latin typeface="Bradley Hand ITC" pitchFamily="66" charset="0"/>
              </a:rPr>
              <a:t>		</a:t>
            </a:r>
            <a:endParaRPr lang="en-US" sz="4400" b="1" dirty="0" smtClean="0">
              <a:latin typeface="Bradley Hand ITC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4400" b="1" dirty="0">
                <a:latin typeface="Bradley Hand ITC" pitchFamily="66" charset="0"/>
              </a:rPr>
              <a:t> </a:t>
            </a:r>
            <a:r>
              <a:rPr lang="en-US" sz="4400" b="1" dirty="0" smtClean="0">
                <a:latin typeface="Bradley Hand ITC" pitchFamily="66" charset="0"/>
              </a:rPr>
              <a:t>     John </a:t>
            </a:r>
            <a:r>
              <a:rPr lang="en-US" sz="4400" b="1" dirty="0">
                <a:latin typeface="Bradley Hand ITC" pitchFamily="66" charset="0"/>
              </a:rPr>
              <a:t>F. Kennedy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52263"/>
            <a:ext cx="3838575" cy="48643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6330471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ted@econleadership.com</a:t>
            </a:r>
          </a:p>
        </p:txBody>
      </p:sp>
    </p:spTree>
    <p:extLst>
      <p:ext uri="{BB962C8B-B14F-4D97-AF65-F5344CB8AC3E}">
        <p14:creationId xmlns:p14="http://schemas.microsoft.com/office/powerpoint/2010/main" val="2634840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"/>
            <a:ext cx="9029722" cy="1143000"/>
          </a:xfrm>
        </p:spPr>
        <p:txBody>
          <a:bodyPr/>
          <a:lstStyle/>
          <a:p>
            <a:r>
              <a:rPr lang="en-US" dirty="0" smtClean="0"/>
              <a:t>Stock Market at All Time High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1393658"/>
            <a:ext cx="9103995" cy="4822984"/>
          </a:xfrm>
        </p:spPr>
      </p:pic>
    </p:spTree>
    <p:extLst>
      <p:ext uri="{BB962C8B-B14F-4D97-AF65-F5344CB8AC3E}">
        <p14:creationId xmlns:p14="http://schemas.microsoft.com/office/powerpoint/2010/main" val="963725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68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60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25" y="10886"/>
            <a:ext cx="9144000" cy="1752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Stagnation of wages and slow growth of jobs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1752374"/>
            <a:ext cx="5000625" cy="2772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2766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Wide disparity between people and places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1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Annual U.S. Employment Change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991936"/>
              </p:ext>
            </p:extLst>
          </p:nvPr>
        </p:nvGraphicFramePr>
        <p:xfrm>
          <a:off x="0" y="914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0" y="6546850"/>
            <a:ext cx="228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cs typeface="Arial" charset="0"/>
              </a:rPr>
              <a:t>Source: BLS </a:t>
            </a:r>
            <a:r>
              <a:rPr lang="en-US" sz="1400" dirty="0" smtClean="0">
                <a:cs typeface="Arial" charset="0"/>
              </a:rPr>
              <a:t>Jan 2014 </a:t>
            </a:r>
            <a:endParaRPr lang="en-US" sz="1400" dirty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0471"/>
            <a:ext cx="2193925" cy="458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525" y="6216642"/>
            <a:ext cx="9144000" cy="76200"/>
          </a:xfrm>
          <a:prstGeom prst="rect">
            <a:avLst/>
          </a:prstGeom>
          <a:solidFill>
            <a:schemeClr val="tx2">
              <a:lumMod val="50000"/>
            </a:schemeClr>
          </a:solidFill>
          <a:ln w="158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1143</Words>
  <Application>Microsoft Office PowerPoint</Application>
  <PresentationFormat>On-screen Show (4:3)</PresentationFormat>
  <Paragraphs>239</Paragraphs>
  <Slides>56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I Have Nothing Profound the Say </vt:lpstr>
      <vt:lpstr>Today’s Persistent New Reality</vt:lpstr>
      <vt:lpstr>How Is The Economy?</vt:lpstr>
      <vt:lpstr>Corporate Profits at All Time High</vt:lpstr>
      <vt:lpstr>Stock Market at All Time High</vt:lpstr>
      <vt:lpstr>PowerPoint Presentation</vt:lpstr>
      <vt:lpstr>Stagnation of wages and slow growth of jobs</vt:lpstr>
      <vt:lpstr>Annual U.S. Employment Change</vt:lpstr>
      <vt:lpstr>Annual U.S. Employment Change By Sector December 2012 to December 2013</vt:lpstr>
      <vt:lpstr>Southern States 1-Year  Employment Changes Dec 2012 to Dec 2013 </vt:lpstr>
      <vt:lpstr>Southern States 1-Year  Employment Changes </vt:lpstr>
      <vt:lpstr>North Carolina Competitiveness</vt:lpstr>
      <vt:lpstr>The Punch Job Change 1990 to 2012</vt:lpstr>
      <vt:lpstr>NC  Employment Changes By Sector 2000-2012</vt:lpstr>
      <vt:lpstr>Prosperity Zone Comparisons Total Manufacturing Growth 2000-2012</vt:lpstr>
      <vt:lpstr>2013 Economic Strength Ranking for NC Metropolitan and Micropolitan Statistical Areas</vt:lpstr>
      <vt:lpstr>NC Employment Growth</vt:lpstr>
      <vt:lpstr>NC Real GDP By Industry 2010</vt:lpstr>
      <vt:lpstr>GDP/Capita Changes in the NC 1997-2011</vt:lpstr>
      <vt:lpstr>PowerPoint Presentation</vt:lpstr>
      <vt:lpstr>PowerPoint Presentation</vt:lpstr>
      <vt:lpstr>PowerPoint Presentation</vt:lpstr>
      <vt:lpstr>Southern States FDI Per Capita </vt:lpstr>
      <vt:lpstr>North Carolina Exports 2009-2012 </vt:lpstr>
      <vt:lpstr>Urbanization</vt:lpstr>
      <vt:lpstr>PowerPoint Presentation</vt:lpstr>
      <vt:lpstr>U.S. Population Concentration Metro-Non-Metro </vt:lpstr>
      <vt:lpstr>Southern States % of Population Rural &amp; Small Cities 2010 </vt:lpstr>
      <vt:lpstr>NC Metro Employment Growth (November 2012- November 2013)</vt:lpstr>
      <vt:lpstr>Economic Strength Rankings 2013</vt:lpstr>
      <vt:lpstr>Economic Strength Rankings 2013 (SC) (Annual Rank of the 366 Metro Areas)</vt:lpstr>
      <vt:lpstr>PowerPoint Presentation</vt:lpstr>
      <vt:lpstr>Southern States Per Capita Income 1990-2012 (% Different from Nation Change) </vt:lpstr>
      <vt:lpstr>NC Per Capita Income Compared to U.S. 1990-2012</vt:lpstr>
      <vt:lpstr>Southern States Real Personal Income Change 2011</vt:lpstr>
      <vt:lpstr>PowerPoint Presentation</vt:lpstr>
      <vt:lpstr>PowerPoint Presentation</vt:lpstr>
      <vt:lpstr>Do We Have Enough Good Jobs?</vt:lpstr>
      <vt:lpstr>Do We Have Enough Good Jobs?</vt:lpstr>
      <vt:lpstr>Southern States  Percentage of New Jobs 2010-2013 Paying Middle Wage</vt:lpstr>
      <vt:lpstr>U.S. Median Household Income</vt:lpstr>
      <vt:lpstr>Technology</vt:lpstr>
      <vt:lpstr>McKinsey &amp; Company Disruptive Technologies: May 2013</vt:lpstr>
      <vt:lpstr>PowerPoint Presentation</vt:lpstr>
      <vt:lpstr>US Adults Years School Completed</vt:lpstr>
      <vt:lpstr>PowerPoint Presentation</vt:lpstr>
      <vt:lpstr>NORTH CAROLINA Department of Commerce</vt:lpstr>
      <vt:lpstr>Listening Tour Recap</vt:lpstr>
      <vt:lpstr>Survey Recap – Top 3</vt:lpstr>
      <vt:lpstr>Survey Recap – Top 3</vt:lpstr>
      <vt:lpstr>Survey Recap – Top 5</vt:lpstr>
      <vt:lpstr>Survey Recap – Top 5</vt:lpstr>
      <vt:lpstr>JOBS NORTH CAROLINA North Carolina Economic Development Board  Recommended Strategies for Economic Growth 2014-2024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Abernathy</dc:creator>
  <cp:lastModifiedBy>Ted</cp:lastModifiedBy>
  <cp:revision>209</cp:revision>
  <dcterms:created xsi:type="dcterms:W3CDTF">2013-08-30T19:37:02Z</dcterms:created>
  <dcterms:modified xsi:type="dcterms:W3CDTF">2014-02-05T11:55:34Z</dcterms:modified>
</cp:coreProperties>
</file>