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Roboto"/>
      <p:regular r:id="rId19"/>
      <p:bold r:id="rId20"/>
      <p:italic r:id="rId21"/>
      <p:boldItalic r:id="rId22"/>
    </p:embeddedFont>
    <p:embeddedFont>
      <p:font typeface="Merriweather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bold.fntdata"/><Relationship Id="rId22" Type="http://schemas.openxmlformats.org/officeDocument/2006/relationships/font" Target="fonts/Roboto-boldItalic.fntdata"/><Relationship Id="rId21" Type="http://schemas.openxmlformats.org/officeDocument/2006/relationships/font" Target="fonts/Roboto-italic.fntdata"/><Relationship Id="rId24" Type="http://schemas.openxmlformats.org/officeDocument/2006/relationships/font" Target="fonts/Merriweather-bold.fntdata"/><Relationship Id="rId23" Type="http://schemas.openxmlformats.org/officeDocument/2006/relationships/font" Target="fonts/Merriweather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erriweather-boldItalic.fntdata"/><Relationship Id="rId25" Type="http://schemas.openxmlformats.org/officeDocument/2006/relationships/font" Target="fonts/Merriweather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Roboto-regular.fntdata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a06532d55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1a06532d55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ab8def16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1ab8def16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d77479345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1d77479345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a20e2e026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a20e2e026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9efc5e099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9efc5e099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70292b649d_0_2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70292b649d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3ee6c436b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3ee6c436b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bd5ce01de5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bd5ce01de5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02e5eec1de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02e5eec1d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a10737304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a10737304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53141d2cf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53141d2cf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ee875e120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ee875e120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Happened in 2022,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What’s Next in 2024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5475" y="1878550"/>
            <a:ext cx="4021967" cy="301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Looking Ahead to 2024: The Primaries</a:t>
            </a:r>
            <a:endParaRPr/>
          </a:p>
        </p:txBody>
      </p:sp>
      <p:sp>
        <p:nvSpPr>
          <p:cNvPr id="129" name="Google Shape;129;p22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–Biden does not appear to have a credible challenger within the Democratic Party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vs. DeSantis could be “wine track vs. beer track”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Rules matter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0" name="Google Shape;13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2300" y="1518125"/>
            <a:ext cx="5139076" cy="342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Looking Ahead to 2024: The Electoral College</a:t>
            </a:r>
            <a:endParaRPr/>
          </a:p>
        </p:txBody>
      </p:sp>
      <p:sp>
        <p:nvSpPr>
          <p:cNvPr id="136" name="Google Shape;136;p23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7" name="Google Shape;137;p23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AZ, GA, MI, NC, NV, PA, &amp; WI keys to Elec College. Trump won 6/7 in ‘16, Biden 6/7 in ‘20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Biden loses 3 net electoral votes in new 2020 apportionment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8" name="Google Shape;13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4925" y="1460975"/>
            <a:ext cx="5139075" cy="33489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4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Electoral College Trends: 2000-2020</a:t>
            </a:r>
            <a:endParaRPr/>
          </a:p>
        </p:txBody>
      </p:sp>
      <p:sp>
        <p:nvSpPr>
          <p:cNvPr id="144" name="Google Shape;144;p24"/>
          <p:cNvSpPr txBox="1"/>
          <p:nvPr/>
        </p:nvSpPr>
        <p:spPr>
          <a:xfrm>
            <a:off x="6936550" y="4413200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5" name="Google Shape;14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970400"/>
            <a:ext cx="4572000" cy="2880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4"/>
          <p:cNvPicPr preferRelativeResize="0"/>
          <p:nvPr/>
        </p:nvPicPr>
        <p:blipFill rotWithShape="1">
          <a:blip r:embed="rId4">
            <a:alphaModFix/>
          </a:blip>
          <a:srcRect b="1970" l="0" r="0" t="-1970"/>
          <a:stretch/>
        </p:blipFill>
        <p:spPr>
          <a:xfrm>
            <a:off x="0" y="1886475"/>
            <a:ext cx="4571987" cy="2880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4"/>
          <p:cNvSpPr txBox="1"/>
          <p:nvPr/>
        </p:nvSpPr>
        <p:spPr>
          <a:xfrm>
            <a:off x="222100" y="1517175"/>
            <a:ext cx="397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Roboto"/>
                <a:ea typeface="Roboto"/>
                <a:cs typeface="Roboto"/>
                <a:sym typeface="Roboto"/>
              </a:rPr>
              <a:t>C</a:t>
            </a:r>
            <a:r>
              <a:rPr b="1" lang="en">
                <a:latin typeface="Roboto"/>
                <a:ea typeface="Roboto"/>
                <a:cs typeface="Roboto"/>
                <a:sym typeface="Roboto"/>
              </a:rPr>
              <a:t>onsistency in voting, 2000-2020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8" name="Google Shape;148;p24"/>
          <p:cNvSpPr txBox="1"/>
          <p:nvPr/>
        </p:nvSpPr>
        <p:spPr>
          <a:xfrm>
            <a:off x="4617850" y="1517175"/>
            <a:ext cx="4353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latin typeface="Roboto"/>
                <a:ea typeface="Roboto"/>
                <a:cs typeface="Roboto"/>
                <a:sym typeface="Roboto"/>
              </a:rPr>
              <a:t>2000 vs. 2020: Changes relative to nation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54" name="Google Shape;154;p25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Books: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Long Red Thread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Bellwether</a:t>
            </a:r>
            <a:endParaRPr i="1"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5" name="Google Shape;15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2022: Voters Put a Check on the White House, But Punish Republicans, Too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165825" y="1413425"/>
            <a:ext cx="41358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Since 1946, prez party loses on average 26 House seats, 4 Senate seats, and 4 governorships in midterms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lost only 9 net House seats while netting 1 senator and 2 governorships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2800" y="1576600"/>
            <a:ext cx="4537574" cy="3027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 Party </a:t>
            </a:r>
            <a:r>
              <a:rPr lang="en"/>
              <a:t>C</a:t>
            </a:r>
            <a:r>
              <a:rPr lang="en"/>
              <a:t>ontrol </a:t>
            </a:r>
            <a:r>
              <a:rPr lang="en"/>
              <a:t>F</a:t>
            </a:r>
            <a:r>
              <a:rPr lang="en"/>
              <a:t>urther </a:t>
            </a:r>
            <a:r>
              <a:rPr lang="en"/>
              <a:t>A</a:t>
            </a:r>
            <a:r>
              <a:rPr lang="en"/>
              <a:t>ligns with </a:t>
            </a:r>
            <a:r>
              <a:rPr lang="en"/>
              <a:t>P</a:t>
            </a:r>
            <a:r>
              <a:rPr lang="en"/>
              <a:t>residential Results, </a:t>
            </a:r>
            <a:r>
              <a:rPr lang="en"/>
              <a:t>F</a:t>
            </a:r>
            <a:r>
              <a:rPr lang="en"/>
              <a:t>ew </a:t>
            </a:r>
            <a:r>
              <a:rPr lang="en"/>
              <a:t>S</a:t>
            </a:r>
            <a:r>
              <a:rPr lang="en"/>
              <a:t>plit </a:t>
            </a:r>
            <a:r>
              <a:rPr lang="en"/>
              <a:t>D</a:t>
            </a:r>
            <a:r>
              <a:rPr lang="en"/>
              <a:t>elegations</a:t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1589" y="1303575"/>
            <a:ext cx="5660823" cy="383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Great 2024 GOP Map Looms </a:t>
            </a:r>
            <a:endParaRPr/>
          </a:p>
        </p:txBody>
      </p:sp>
      <p:sp>
        <p:nvSpPr>
          <p:cNvPr id="85" name="Google Shape;85;p16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Ds defending 3 Trump states (MT-OH-WV), 5 others where Biden did worse than he did nationally (AZ-MI-NV-PA-WI)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FL-TX only potentially vulnerable R seats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4925" y="1413425"/>
            <a:ext cx="5139075" cy="3451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House: Narrow 222-213 GOP </a:t>
            </a:r>
            <a:r>
              <a:rPr lang="en"/>
              <a:t>E</a:t>
            </a:r>
            <a:r>
              <a:rPr lang="en"/>
              <a:t>dge, Republicans Enjoy Crossover Advantage</a:t>
            </a:r>
            <a:endParaRPr/>
          </a:p>
        </p:txBody>
      </p:sp>
      <p:sp>
        <p:nvSpPr>
          <p:cNvPr id="92" name="Google Shape;92;p17"/>
          <p:cNvSpPr txBox="1"/>
          <p:nvPr/>
        </p:nvSpPr>
        <p:spPr>
          <a:xfrm>
            <a:off x="130125" y="4774200"/>
            <a:ext cx="2518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Split Ticket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3" name="Google Shape;9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89435" y="1521900"/>
            <a:ext cx="3940290" cy="328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2268" y="1521901"/>
            <a:ext cx="4382510" cy="328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Redistricting</a:t>
            </a:r>
            <a:r>
              <a:rPr lang="en"/>
              <a:t>: House Map Retains  a M</a:t>
            </a:r>
            <a:r>
              <a:rPr lang="en"/>
              <a:t>ild Pro-R Bias - Median Seat is Biden +2</a:t>
            </a:r>
            <a:endParaRPr/>
          </a:p>
        </p:txBody>
      </p:sp>
      <p:pic>
        <p:nvPicPr>
          <p:cNvPr id="100" name="Google Shape;10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421" y="1757150"/>
            <a:ext cx="4417828" cy="3104124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/>
          <p:cNvSpPr txBox="1"/>
          <p:nvPr/>
        </p:nvSpPr>
        <p:spPr>
          <a:xfrm>
            <a:off x="302488" y="1359300"/>
            <a:ext cx="40257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Congressional reapportionment, 1960-2020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83724" y="1927200"/>
            <a:ext cx="4314951" cy="242147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8"/>
          <p:cNvSpPr txBox="1"/>
          <p:nvPr/>
        </p:nvSpPr>
        <p:spPr>
          <a:xfrm>
            <a:off x="4683725" y="1359300"/>
            <a:ext cx="4344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Decline in most competitive seats from 84 to 75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/>
          <p:nvPr>
            <p:ph type="title"/>
          </p:nvPr>
        </p:nvSpPr>
        <p:spPr>
          <a:xfrm>
            <a:off x="311700" y="1613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the House has Changed: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1994 230-205 R 					</a:t>
            </a:r>
            <a:r>
              <a:rPr lang="en"/>
              <a:t>2022 222-213 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9" name="Google Shape;10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125" y="1471600"/>
            <a:ext cx="4408869" cy="318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4400" y="1467738"/>
            <a:ext cx="4419589" cy="318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Small Majority of Americans Live Under D Govs</a:t>
            </a:r>
            <a:endParaRPr/>
          </a:p>
        </p:txBody>
      </p:sp>
      <p:pic>
        <p:nvPicPr>
          <p:cNvPr id="116" name="Google Shape;11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6487" y="1383425"/>
            <a:ext cx="5751025" cy="3760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/>
          <p:nvPr>
            <p:ph type="title"/>
          </p:nvPr>
        </p:nvSpPr>
        <p:spPr>
          <a:xfrm>
            <a:off x="353750" y="141500"/>
            <a:ext cx="8638500" cy="9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Biden Approval Negative But Trending Upward to a Small Degree</a:t>
            </a:r>
            <a:endParaRPr/>
          </a:p>
        </p:txBody>
      </p:sp>
      <p:sp>
        <p:nvSpPr>
          <p:cNvPr id="122" name="Google Shape;122;p21"/>
          <p:cNvSpPr txBox="1"/>
          <p:nvPr/>
        </p:nvSpPr>
        <p:spPr>
          <a:xfrm>
            <a:off x="6964550" y="4856675"/>
            <a:ext cx="2518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FiveThirtyEight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3" name="Google Shape;12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648300"/>
            <a:ext cx="8839201" cy="26846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