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7" r:id="rId2"/>
    <p:sldId id="324" r:id="rId3"/>
    <p:sldId id="333" r:id="rId4"/>
    <p:sldId id="332" r:id="rId5"/>
    <p:sldId id="331" r:id="rId6"/>
    <p:sldId id="325" r:id="rId7"/>
    <p:sldId id="326" r:id="rId8"/>
    <p:sldId id="334" r:id="rId9"/>
    <p:sldId id="329" r:id="rId10"/>
    <p:sldId id="330" r:id="rId11"/>
  </p:sldIdLst>
  <p:sldSz cx="9144000" cy="6858000" type="screen4x3"/>
  <p:notesSz cx="6954838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41" autoAdjust="0"/>
    <p:restoredTop sz="81200" autoAdjust="0"/>
  </p:normalViewPr>
  <p:slideViewPr>
    <p:cSldViewPr>
      <p:cViewPr varScale="1">
        <p:scale>
          <a:sx n="95" d="100"/>
          <a:sy n="95" d="100"/>
        </p:scale>
        <p:origin x="-162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46" d="100"/>
          <a:sy n="46" d="100"/>
        </p:scale>
        <p:origin x="1038" y="6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17DF2B47-3485-4B4A-BDCF-75883281F7D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0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07775043-40BE-4D3B-BEF6-458B8DB7EBB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40175" y="0"/>
            <a:ext cx="30130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7F92DD-D7A9-4492-BE5D-248F829826BB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EC8EA070-8382-45B1-BFD5-94451407CBF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42375"/>
            <a:ext cx="30130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AEEF2C2B-1812-4550-ACB4-7F1B52BCB28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40175" y="8842375"/>
            <a:ext cx="30130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D67E20-6481-4FAE-AE65-45CB8DA6E2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4924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9466" y="0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r">
              <a:defRPr sz="1200"/>
            </a:lvl1pPr>
          </a:lstStyle>
          <a:p>
            <a:fld id="{572876FD-C99C-487F-907E-83C576144206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30" tIns="46465" rIns="92930" bIns="4646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</p:spPr>
        <p:txBody>
          <a:bodyPr vert="horz" lIns="92930" tIns="46465" rIns="92930" bIns="46465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r">
              <a:defRPr sz="1200"/>
            </a:lvl1pPr>
          </a:lstStyle>
          <a:p>
            <a:fld id="{5D0ECADD-9745-407F-A916-5072259B29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8003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95329" y="4421870"/>
            <a:ext cx="5564188" cy="418837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56F7E-F8C2-4A1D-BBFB-A6A3FE14817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2288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C217E6-5782-4BF0-873B-BE9A8D2246BF}" type="slidenum">
              <a:rPr lang="en-US" altLang="en-US">
                <a:solidFill>
                  <a:prstClr val="black"/>
                </a:solidFill>
              </a:rPr>
              <a:pPr/>
              <a:t>10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572180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C217E6-5782-4BF0-873B-BE9A8D2246BF}" type="slidenum">
              <a:rPr lang="en-US" altLang="en-US">
                <a:solidFill>
                  <a:prstClr val="black"/>
                </a:solidFill>
              </a:rPr>
              <a:pPr/>
              <a:t>2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692688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C217E6-5782-4BF0-873B-BE9A8D2246BF}" type="slidenum">
              <a:rPr lang="en-US" altLang="en-US">
                <a:solidFill>
                  <a:prstClr val="black"/>
                </a:solidFill>
              </a:rPr>
              <a:pPr/>
              <a:t>3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692688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C217E6-5782-4BF0-873B-BE9A8D2246BF}" type="slidenum">
              <a:rPr lang="en-US" altLang="en-US">
                <a:solidFill>
                  <a:prstClr val="black"/>
                </a:solidFill>
              </a:rPr>
              <a:pPr/>
              <a:t>4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370743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C217E6-5782-4BF0-873B-BE9A8D2246BF}" type="slidenum">
              <a:rPr lang="en-US" altLang="en-US">
                <a:solidFill>
                  <a:prstClr val="black"/>
                </a:solidFill>
              </a:rPr>
              <a:pPr/>
              <a:t>5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966701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C217E6-5782-4BF0-873B-BE9A8D2246BF}" type="slidenum">
              <a:rPr lang="en-US" altLang="en-US">
                <a:solidFill>
                  <a:prstClr val="black"/>
                </a:solidFill>
              </a:rPr>
              <a:pPr/>
              <a:t>6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143274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C217E6-5782-4BF0-873B-BE9A8D2246BF}" type="slidenum">
              <a:rPr lang="en-US" altLang="en-US">
                <a:solidFill>
                  <a:prstClr val="black"/>
                </a:solidFill>
              </a:rPr>
              <a:pPr/>
              <a:t>7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79084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C217E6-5782-4BF0-873B-BE9A8D2246BF}" type="slidenum">
              <a:rPr lang="en-US" altLang="en-US">
                <a:solidFill>
                  <a:prstClr val="black"/>
                </a:solidFill>
              </a:rPr>
              <a:pPr/>
              <a:t>8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79084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C217E6-5782-4BF0-873B-BE9A8D2246BF}" type="slidenum">
              <a:rPr lang="en-US" altLang="en-US">
                <a:solidFill>
                  <a:prstClr val="black"/>
                </a:solidFill>
              </a:rPr>
              <a:pPr/>
              <a:t>9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89086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514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121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381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28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140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582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102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888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9784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037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798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854BC4-E118-4290-9F70-8F114CB3449A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40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1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g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61464"/>
            <a:ext cx="7772400" cy="1470025"/>
          </a:xfrm>
        </p:spPr>
        <p:txBody>
          <a:bodyPr>
            <a:normAutofit/>
          </a:bodyPr>
          <a:lstStyle/>
          <a:p>
            <a:r>
              <a:rPr lang="en-US" sz="3200" b="1" dirty="0"/>
              <a:t>Political Dynamics of the </a:t>
            </a:r>
            <a:r>
              <a:rPr lang="en-US" sz="3200" b="1" dirty="0" smtClean="0"/>
              <a:t>118</a:t>
            </a:r>
            <a:r>
              <a:rPr lang="en-US" sz="3200" b="1" baseline="30000" dirty="0" smtClean="0"/>
              <a:t>th</a:t>
            </a:r>
            <a:r>
              <a:rPr lang="en-US" sz="3200" b="1" dirty="0" smtClean="0"/>
              <a:t> </a:t>
            </a:r>
            <a:r>
              <a:rPr lang="en-US" sz="3200" b="1" dirty="0"/>
              <a:t>Congress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43400"/>
            <a:ext cx="6400800" cy="1752600"/>
          </a:xfrm>
        </p:spPr>
        <p:txBody>
          <a:bodyPr>
            <a:normAutofit fontScale="70000" lnSpcReduction="20000"/>
          </a:bodyPr>
          <a:lstStyle/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Presented by</a:t>
            </a:r>
          </a:p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Matt Glassman, Senior Fellow</a:t>
            </a:r>
          </a:p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Government Affairs Institute </a:t>
            </a:r>
          </a:p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at Georgetown University</a:t>
            </a:r>
          </a:p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Matthew.Glassman@georgetown.edu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76600" y="3657600"/>
            <a:ext cx="259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January 2023</a:t>
            </a:r>
            <a:endParaRPr lang="en-US" sz="2400" dirty="0"/>
          </a:p>
        </p:txBody>
      </p:sp>
      <p:pic>
        <p:nvPicPr>
          <p:cNvPr id="5" name="Picture 2" descr="2016 United States presidential election - Wikipedia">
            <a:extLst>
              <a:ext uri="{FF2B5EF4-FFF2-40B4-BE49-F238E27FC236}">
                <a16:creationId xmlns="" xmlns:a16="http://schemas.microsoft.com/office/drawing/2014/main" id="{AC0CDCFE-8698-4DC7-A81D-A9D5794A96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1987773"/>
            <a:ext cx="2071049" cy="1204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Russia-Ukraine crisis a &amp;amp;#39;dangerous moment for the world&amp;amp;#39;, warns Truss |  Russia | The Guardian">
            <a:extLst>
              <a:ext uri="{FF2B5EF4-FFF2-40B4-BE49-F238E27FC236}">
                <a16:creationId xmlns="" xmlns:a16="http://schemas.microsoft.com/office/drawing/2014/main" id="{D2CE5A36-4FE3-4744-A39C-B474B20E38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0387" y="1922262"/>
            <a:ext cx="2106213" cy="1301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Biggs says he will challenge Kevin McCarthy for House speaker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922262"/>
            <a:ext cx="2066114" cy="1376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81184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2" name="Rectangle 4"/>
          <p:cNvSpPr>
            <a:spLocks noChangeArrowheads="1"/>
          </p:cNvSpPr>
          <p:nvPr/>
        </p:nvSpPr>
        <p:spPr bwMode="auto"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68293" name="Rectangle 5"/>
          <p:cNvSpPr>
            <a:spLocks noChangeArrowheads="1"/>
          </p:cNvSpPr>
          <p:nvPr/>
        </p:nvSpPr>
        <p:spPr bwMode="auto"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>What Happens Next … Week? Month?</a:t>
            </a:r>
            <a:r>
              <a:rPr lang="en-US" altLang="en-US" sz="44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44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44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endParaRPr lang="en-US" altLang="en-US" sz="3200" dirty="0">
              <a:solidFill>
                <a:srgbClr val="FFCC00"/>
              </a:solidFill>
              <a:latin typeface="Arial" charset="0"/>
            </a:endParaRPr>
          </a:p>
        </p:txBody>
      </p:sp>
      <p:sp>
        <p:nvSpPr>
          <p:cNvPr id="268294" name="Line 6"/>
          <p:cNvSpPr>
            <a:spLocks noChangeShapeType="1"/>
          </p:cNvSpPr>
          <p:nvPr/>
        </p:nvSpPr>
        <p:spPr bwMode="auto">
          <a:xfrm>
            <a:off x="152400" y="1143000"/>
            <a:ext cx="86106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8296" name="Rectangle 8"/>
          <p:cNvSpPr>
            <a:spLocks noChangeArrowheads="1"/>
          </p:cNvSpPr>
          <p:nvPr/>
        </p:nvSpPr>
        <p:spPr bwMode="auto"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Aft>
                <a:spcPct val="0"/>
              </a:spcAft>
              <a:buClr>
                <a:srgbClr val="FFCC00"/>
              </a:buClr>
            </a:pPr>
            <a:endParaRPr lang="en-US" altLang="en-US" sz="2400" dirty="0">
              <a:solidFill>
                <a:srgbClr val="FFCC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AutoShape 4" descr="Image result for Kenned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Image result for Kenned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8" descr="Image result for Kenned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AutoShape 4" descr="Image result for obama forward dron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155575" y="-27733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2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371439" y="-26209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6" descr="Image result for pro gun control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155575" y="-27733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4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269875" y="-2582864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0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>
            <a:spLocks noChangeAspect="1" noChangeArrowheads="1"/>
          </p:cNvSpPr>
          <p:nvPr/>
        </p:nvSpPr>
        <p:spPr bwMode="auto">
          <a:xfrm>
            <a:off x="155575" y="-2095500"/>
            <a:ext cx="6991350" cy="437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2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>
            <a:spLocks noChangeAspect="1" noChangeArrowheads="1"/>
          </p:cNvSpPr>
          <p:nvPr/>
        </p:nvSpPr>
        <p:spPr bwMode="auto">
          <a:xfrm>
            <a:off x="155575" y="-868363"/>
            <a:ext cx="285750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6" name="Straight Connector 15"/>
          <p:cNvCxnSpPr/>
          <p:nvPr/>
        </p:nvCxnSpPr>
        <p:spPr bwMode="auto">
          <a:xfrm>
            <a:off x="4114800" y="1598220"/>
            <a:ext cx="0" cy="43475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7" name="Picture 4" descr="Their last spending fight | Washington Examin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7" y="1598220"/>
            <a:ext cx="3597833" cy="2199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Biggs says he will challenge Kevin McCarthy for House speake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019" y="3991499"/>
            <a:ext cx="3573791" cy="2380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The Federal Government Shutdown is a Thirteenth Amendment Problem | AC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598219"/>
            <a:ext cx="4192980" cy="4773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27397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2" name="Rectangle 4"/>
          <p:cNvSpPr>
            <a:spLocks noChangeArrowheads="1"/>
          </p:cNvSpPr>
          <p:nvPr/>
        </p:nvSpPr>
        <p:spPr bwMode="auto"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68293" name="Rectangle 5"/>
          <p:cNvSpPr>
            <a:spLocks noChangeArrowheads="1"/>
          </p:cNvSpPr>
          <p:nvPr/>
        </p:nvSpPr>
        <p:spPr bwMode="auto"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>The </a:t>
            </a:r>
            <a:r>
              <a:rPr lang="en-US" altLang="en-US" sz="3200" dirty="0" smtClean="0">
                <a:solidFill>
                  <a:srgbClr val="FFCC00"/>
                </a:solidFill>
                <a:latin typeface="Arial" charset="0"/>
              </a:rPr>
              <a:t>117</a:t>
            </a:r>
            <a:r>
              <a:rPr lang="en-US" altLang="en-US" sz="3200" baseline="30000" dirty="0" smtClean="0">
                <a:solidFill>
                  <a:srgbClr val="FFCC00"/>
                </a:solidFill>
                <a:latin typeface="Arial" charset="0"/>
              </a:rPr>
              <a:t>th</a:t>
            </a:r>
            <a:r>
              <a:rPr lang="en-US" altLang="en-US" sz="3200" dirty="0" smtClean="0">
                <a:solidFill>
                  <a:srgbClr val="FFCC00"/>
                </a:solidFill>
                <a:latin typeface="Arial" charset="0"/>
              </a:rPr>
              <a:t> Congress – Crisis &amp; Productivity</a:t>
            </a:r>
            <a:r>
              <a:rPr lang="en-US" altLang="en-US" sz="44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44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44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endParaRPr lang="en-US" altLang="en-US" sz="3200" dirty="0">
              <a:solidFill>
                <a:srgbClr val="FFCC00"/>
              </a:solidFill>
              <a:latin typeface="Arial" charset="0"/>
            </a:endParaRPr>
          </a:p>
        </p:txBody>
      </p:sp>
      <p:sp>
        <p:nvSpPr>
          <p:cNvPr id="268294" name="Line 6"/>
          <p:cNvSpPr>
            <a:spLocks noChangeShapeType="1"/>
          </p:cNvSpPr>
          <p:nvPr/>
        </p:nvSpPr>
        <p:spPr bwMode="auto">
          <a:xfrm>
            <a:off x="152400" y="1143000"/>
            <a:ext cx="86106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8296" name="Rectangle 8"/>
          <p:cNvSpPr>
            <a:spLocks noChangeArrowheads="1"/>
          </p:cNvSpPr>
          <p:nvPr/>
        </p:nvSpPr>
        <p:spPr bwMode="auto"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Aft>
                <a:spcPct val="0"/>
              </a:spcAft>
              <a:buClr>
                <a:srgbClr val="FFCC00"/>
              </a:buClr>
            </a:pPr>
            <a:endParaRPr lang="en-US" altLang="en-US" sz="2400" dirty="0">
              <a:solidFill>
                <a:srgbClr val="FFCC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AutoShape 4" descr="Image result for Kenned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Image result for Kenned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8" descr="Image result for Kenned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AutoShape 4" descr="Image result for obama forward dron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155575" y="-27733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2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371439" y="-26209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6" descr="Image result for pro gun control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155575" y="-27733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4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612775" y="-25828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0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>
            <a:spLocks noChangeAspect="1" noChangeArrowheads="1"/>
          </p:cNvSpPr>
          <p:nvPr/>
        </p:nvSpPr>
        <p:spPr bwMode="auto">
          <a:xfrm>
            <a:off x="155575" y="-2095500"/>
            <a:ext cx="6991350" cy="437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2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>
            <a:spLocks noChangeAspect="1" noChangeArrowheads="1"/>
          </p:cNvSpPr>
          <p:nvPr/>
        </p:nvSpPr>
        <p:spPr bwMode="auto">
          <a:xfrm>
            <a:off x="155575" y="-868363"/>
            <a:ext cx="285750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6" name="Straight Connector 15"/>
          <p:cNvCxnSpPr/>
          <p:nvPr/>
        </p:nvCxnSpPr>
        <p:spPr bwMode="auto">
          <a:xfrm>
            <a:off x="4267200" y="1529867"/>
            <a:ext cx="0" cy="43475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026" name="Picture 2" descr="2020 Presidential Election Interactive Map">
            <a:extLst>
              <a:ext uri="{FF2B5EF4-FFF2-40B4-BE49-F238E27FC236}">
                <a16:creationId xmlns="" xmlns:a16="http://schemas.microsoft.com/office/drawing/2014/main" id="{42DEE294-F7AE-42D4-9333-AC9A30FB78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989" y="1468438"/>
            <a:ext cx="3452021" cy="2202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What it was like for a photojournalist at the pro-Trump mob breaking into  the Capitol | Fortune">
            <a:extLst>
              <a:ext uri="{FF2B5EF4-FFF2-40B4-BE49-F238E27FC236}">
                <a16:creationId xmlns="" xmlns:a16="http://schemas.microsoft.com/office/drawing/2014/main" id="{2248A571-9356-423C-9DCB-F1677BAE92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696" y="1477963"/>
            <a:ext cx="3338514" cy="2225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Warnock, Ossoff to be sworn into Senate Wednesday afternoon | TheHill">
            <a:extLst>
              <a:ext uri="{FF2B5EF4-FFF2-40B4-BE49-F238E27FC236}">
                <a16:creationId xmlns="" xmlns:a16="http://schemas.microsoft.com/office/drawing/2014/main" id="{09191901-EFB6-4F94-9B23-438446AE79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989" y="3848101"/>
            <a:ext cx="3486467" cy="1962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ouse poised to impeach Trump for a 2nd time - ABC News">
            <a:extLst>
              <a:ext uri="{FF2B5EF4-FFF2-40B4-BE49-F238E27FC236}">
                <a16:creationId xmlns="" xmlns:a16="http://schemas.microsoft.com/office/drawing/2014/main" id="{4AC6C187-EAA1-4355-9B6B-E831852043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696" y="3820319"/>
            <a:ext cx="3368322" cy="198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3810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2" name="Rectangle 4"/>
          <p:cNvSpPr>
            <a:spLocks noChangeArrowheads="1"/>
          </p:cNvSpPr>
          <p:nvPr/>
        </p:nvSpPr>
        <p:spPr bwMode="auto"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68293" name="Rectangle 5"/>
          <p:cNvSpPr>
            <a:spLocks noChangeArrowheads="1"/>
          </p:cNvSpPr>
          <p:nvPr/>
        </p:nvSpPr>
        <p:spPr bwMode="auto"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 smtClean="0">
                <a:solidFill>
                  <a:srgbClr val="FFCC00"/>
                </a:solidFill>
                <a:latin typeface="Arial" charset="0"/>
              </a:rPr>
              <a:t>The 2022 Midterm Elections</a:t>
            </a:r>
            <a:r>
              <a:rPr lang="en-US" altLang="en-US" sz="44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44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44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endParaRPr lang="en-US" altLang="en-US" sz="3200" dirty="0">
              <a:solidFill>
                <a:srgbClr val="FFCC00"/>
              </a:solidFill>
              <a:latin typeface="Arial" charset="0"/>
            </a:endParaRPr>
          </a:p>
        </p:txBody>
      </p:sp>
      <p:sp>
        <p:nvSpPr>
          <p:cNvPr id="268294" name="Line 6"/>
          <p:cNvSpPr>
            <a:spLocks noChangeShapeType="1"/>
          </p:cNvSpPr>
          <p:nvPr/>
        </p:nvSpPr>
        <p:spPr bwMode="auto">
          <a:xfrm>
            <a:off x="152400" y="1143000"/>
            <a:ext cx="86106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8296" name="Rectangle 8"/>
          <p:cNvSpPr>
            <a:spLocks noChangeArrowheads="1"/>
          </p:cNvSpPr>
          <p:nvPr/>
        </p:nvSpPr>
        <p:spPr bwMode="auto"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Aft>
                <a:spcPct val="0"/>
              </a:spcAft>
              <a:buClr>
                <a:srgbClr val="FFCC00"/>
              </a:buClr>
            </a:pPr>
            <a:endParaRPr lang="en-US" altLang="en-US" sz="2400" dirty="0">
              <a:solidFill>
                <a:srgbClr val="FFCC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AutoShape 4" descr="Image result for Kenned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Image result for Kenned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8" descr="Image result for Kenned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AutoShape 4" descr="Image result for obama forward dron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155575" y="-27733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2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371439" y="-26209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6" descr="Image result for pro gun control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155575" y="-27733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4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612775" y="-25828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0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>
            <a:spLocks noChangeAspect="1" noChangeArrowheads="1"/>
          </p:cNvSpPr>
          <p:nvPr/>
        </p:nvSpPr>
        <p:spPr bwMode="auto">
          <a:xfrm>
            <a:off x="155575" y="-2095500"/>
            <a:ext cx="6991350" cy="437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2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>
            <a:spLocks noChangeAspect="1" noChangeArrowheads="1"/>
          </p:cNvSpPr>
          <p:nvPr/>
        </p:nvSpPr>
        <p:spPr bwMode="auto">
          <a:xfrm>
            <a:off x="155575" y="-868363"/>
            <a:ext cx="285750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6" name="Straight Connector 15"/>
          <p:cNvCxnSpPr/>
          <p:nvPr/>
        </p:nvCxnSpPr>
        <p:spPr bwMode="auto">
          <a:xfrm>
            <a:off x="4267200" y="1529867"/>
            <a:ext cx="0" cy="43475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3074" name="Picture 2" descr="2022 United States Senate elections results map.sv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1529867"/>
            <a:ext cx="3333750" cy="2057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5 things to watch in Tuesday's Georgia Senate race | CNN Politic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9841" y="1598220"/>
            <a:ext cx="3488268" cy="1962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US House 2022.sv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925624"/>
            <a:ext cx="3810000" cy="191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AutoShape 8" descr="Dobbs decision shows US can be both powerful and humane | The Hill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82" name="Picture 10" descr="Dobbs decision shows US can be both powerful and humane | The Hill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76" y="3925624"/>
            <a:ext cx="3538331" cy="1989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80069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2" name="Rectangle 4"/>
          <p:cNvSpPr>
            <a:spLocks noChangeArrowheads="1"/>
          </p:cNvSpPr>
          <p:nvPr/>
        </p:nvSpPr>
        <p:spPr bwMode="auto"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68293" name="Rectangle 5"/>
          <p:cNvSpPr>
            <a:spLocks noChangeArrowheads="1"/>
          </p:cNvSpPr>
          <p:nvPr/>
        </p:nvSpPr>
        <p:spPr bwMode="auto"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>Global Dynamics</a:t>
            </a:r>
            <a:r>
              <a:rPr lang="en-US" altLang="en-US" sz="44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44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44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endParaRPr lang="en-US" altLang="en-US" sz="3200" dirty="0">
              <a:solidFill>
                <a:srgbClr val="FFCC00"/>
              </a:solidFill>
              <a:latin typeface="Arial" charset="0"/>
            </a:endParaRPr>
          </a:p>
        </p:txBody>
      </p:sp>
      <p:sp>
        <p:nvSpPr>
          <p:cNvPr id="268294" name="Line 6"/>
          <p:cNvSpPr>
            <a:spLocks noChangeShapeType="1"/>
          </p:cNvSpPr>
          <p:nvPr/>
        </p:nvSpPr>
        <p:spPr bwMode="auto">
          <a:xfrm>
            <a:off x="152400" y="1143000"/>
            <a:ext cx="86106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8296" name="Rectangle 8"/>
          <p:cNvSpPr>
            <a:spLocks noChangeArrowheads="1"/>
          </p:cNvSpPr>
          <p:nvPr/>
        </p:nvSpPr>
        <p:spPr bwMode="auto"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Aft>
                <a:spcPct val="0"/>
              </a:spcAft>
              <a:buClr>
                <a:srgbClr val="FFCC00"/>
              </a:buClr>
            </a:pPr>
            <a:endParaRPr lang="en-US" altLang="en-US" sz="2400" dirty="0">
              <a:solidFill>
                <a:srgbClr val="FFCC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AutoShape 4" descr="Image result for Kenned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Image result for Kenned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8" descr="Image result for Kenned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AutoShape 4" descr="Image result for obama forward dron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155575" y="-27733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2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371439" y="-26209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6" descr="Image result for pro gun control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155575" y="-27733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4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307975" y="-26209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0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>
            <a:spLocks noChangeAspect="1" noChangeArrowheads="1"/>
          </p:cNvSpPr>
          <p:nvPr/>
        </p:nvSpPr>
        <p:spPr bwMode="auto">
          <a:xfrm>
            <a:off x="155575" y="-2095500"/>
            <a:ext cx="6991350" cy="437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2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>
            <a:spLocks noChangeAspect="1" noChangeArrowheads="1"/>
          </p:cNvSpPr>
          <p:nvPr/>
        </p:nvSpPr>
        <p:spPr bwMode="auto">
          <a:xfrm>
            <a:off x="155575" y="-868363"/>
            <a:ext cx="285750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="" xmlns:a16="http://schemas.microsoft.com/office/drawing/2014/main" id="{6E75DBC3-DEE8-4C8D-B559-E34EFE297692}"/>
              </a:ext>
            </a:extLst>
          </p:cNvPr>
          <p:cNvGrpSpPr/>
          <p:nvPr/>
        </p:nvGrpSpPr>
        <p:grpSpPr>
          <a:xfrm>
            <a:off x="832935" y="1427637"/>
            <a:ext cx="7358565" cy="4856801"/>
            <a:chOff x="669931" y="1444879"/>
            <a:chExt cx="7358565" cy="4856801"/>
          </a:xfrm>
        </p:grpSpPr>
        <p:pic>
          <p:nvPicPr>
            <p:cNvPr id="30" name="Picture 8" descr="R for Political Data Science Week 1: Polarization in the 115th ...">
              <a:extLst>
                <a:ext uri="{FF2B5EF4-FFF2-40B4-BE49-F238E27FC236}">
                  <a16:creationId xmlns="" xmlns:a16="http://schemas.microsoft.com/office/drawing/2014/main" id="{6FE8CC4E-D74D-4808-A46C-5C13488693F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9931" y="1444879"/>
              <a:ext cx="3359150" cy="23992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2" descr="Image result for social media explosion">
              <a:extLst>
                <a:ext uri="{FF2B5EF4-FFF2-40B4-BE49-F238E27FC236}">
                  <a16:creationId xmlns="" xmlns:a16="http://schemas.microsoft.com/office/drawing/2014/main" id="{0E0C9F21-907E-4D83-BE4A-87A5610319E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9931" y="3942019"/>
              <a:ext cx="3404679" cy="23596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4" descr="Image result for democratic leaders">
              <a:extLst>
                <a:ext uri="{FF2B5EF4-FFF2-40B4-BE49-F238E27FC236}">
                  <a16:creationId xmlns="" xmlns:a16="http://schemas.microsoft.com/office/drawing/2014/main" id="{2C360CD3-47E1-48E8-ACBF-4E214DFC2A3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11093" y="1444879"/>
              <a:ext cx="3617403" cy="24099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32" descr="Two people in front of a flag&#10;&#10;Description automatically generated with low confidence">
              <a:extLst>
                <a:ext uri="{FF2B5EF4-FFF2-40B4-BE49-F238E27FC236}">
                  <a16:creationId xmlns="" xmlns:a16="http://schemas.microsoft.com/office/drawing/2014/main" id="{6159E5CD-DDBE-4084-B20C-C6406CC1A6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079"/>
            <a:stretch/>
          </p:blipFill>
          <p:spPr>
            <a:xfrm>
              <a:off x="4379410" y="3981450"/>
              <a:ext cx="3617402" cy="23132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369818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2" name="Rectangle 4"/>
          <p:cNvSpPr>
            <a:spLocks noChangeArrowheads="1"/>
          </p:cNvSpPr>
          <p:nvPr/>
        </p:nvSpPr>
        <p:spPr bwMode="auto"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68293" name="Rectangle 5"/>
          <p:cNvSpPr>
            <a:spLocks noChangeArrowheads="1"/>
          </p:cNvSpPr>
          <p:nvPr/>
        </p:nvSpPr>
        <p:spPr bwMode="auto"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>Dynamic # 1: </a:t>
            </a:r>
            <a:r>
              <a:rPr lang="en-US" altLang="en-US" sz="3200" dirty="0" smtClean="0">
                <a:solidFill>
                  <a:srgbClr val="FFCC00"/>
                </a:solidFill>
                <a:latin typeface="Arial" charset="0"/>
              </a:rPr>
              <a:t>Divided </a:t>
            </a: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>Government</a:t>
            </a:r>
            <a:r>
              <a:rPr lang="en-US" altLang="en-US" sz="44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44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44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endParaRPr lang="en-US" altLang="en-US" sz="3200" dirty="0">
              <a:solidFill>
                <a:srgbClr val="FFCC00"/>
              </a:solidFill>
              <a:latin typeface="Arial" charset="0"/>
            </a:endParaRPr>
          </a:p>
        </p:txBody>
      </p:sp>
      <p:sp>
        <p:nvSpPr>
          <p:cNvPr id="268294" name="Line 6"/>
          <p:cNvSpPr>
            <a:spLocks noChangeShapeType="1"/>
          </p:cNvSpPr>
          <p:nvPr/>
        </p:nvSpPr>
        <p:spPr bwMode="auto">
          <a:xfrm>
            <a:off x="152400" y="1143000"/>
            <a:ext cx="86106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8296" name="Rectangle 8"/>
          <p:cNvSpPr>
            <a:spLocks noChangeArrowheads="1"/>
          </p:cNvSpPr>
          <p:nvPr/>
        </p:nvSpPr>
        <p:spPr bwMode="auto"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Aft>
                <a:spcPct val="0"/>
              </a:spcAft>
              <a:buClr>
                <a:srgbClr val="FFCC00"/>
              </a:buClr>
            </a:pPr>
            <a:endParaRPr lang="en-US" altLang="en-US" sz="2400" dirty="0">
              <a:solidFill>
                <a:srgbClr val="FFCC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AutoShape 4" descr="Image result for Kenned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Image result for Kenned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8" descr="Image result for Kenned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AutoShape 4" descr="Image result for obama forward dron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155575" y="-27733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2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371439" y="-26209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6" descr="Image result for pro gun control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155575" y="-27733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4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307975" y="-26209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0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>
            <a:spLocks noChangeAspect="1" noChangeArrowheads="1"/>
          </p:cNvSpPr>
          <p:nvPr/>
        </p:nvSpPr>
        <p:spPr bwMode="auto">
          <a:xfrm>
            <a:off x="155575" y="-2095500"/>
            <a:ext cx="6991350" cy="437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2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>
            <a:spLocks noChangeAspect="1" noChangeArrowheads="1"/>
          </p:cNvSpPr>
          <p:nvPr/>
        </p:nvSpPr>
        <p:spPr bwMode="auto">
          <a:xfrm>
            <a:off x="155575" y="-868363"/>
            <a:ext cx="285750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6" name="Straight Connector 15"/>
          <p:cNvCxnSpPr/>
          <p:nvPr/>
        </p:nvCxnSpPr>
        <p:spPr bwMode="auto">
          <a:xfrm>
            <a:off x="4114800" y="1539530"/>
            <a:ext cx="0" cy="43475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050" name="Picture 2" descr="READ: Chuck Schumer's Statement to the Senate on the Storming of the  Capitol | America 2020 | US News">
            <a:extLst>
              <a:ext uri="{FF2B5EF4-FFF2-40B4-BE49-F238E27FC236}">
                <a16:creationId xmlns="" xmlns:a16="http://schemas.microsoft.com/office/drawing/2014/main" id="{72B98832-D048-4918-9DA8-3BE99DF7E0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7589" y="1488395"/>
            <a:ext cx="3286051" cy="1965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="" xmlns:a16="http://schemas.microsoft.com/office/drawing/2014/main" id="{8D105D74-9FFF-4FFE-B172-E5B8ED0972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280" y="3901646"/>
            <a:ext cx="3581399" cy="1841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="" xmlns:a16="http://schemas.microsoft.com/office/drawing/2014/main" id="{2C7B5E43-4281-4500-B84C-489E0693A7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819923"/>
            <a:ext cx="3810001" cy="1958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Investigating the investigators: Dem strategists to launch counterpunch to House  GOP - POLITIC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870" y="1488395"/>
            <a:ext cx="3208855" cy="1965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53770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2" name="Rectangle 4"/>
          <p:cNvSpPr>
            <a:spLocks noChangeArrowheads="1"/>
          </p:cNvSpPr>
          <p:nvPr/>
        </p:nvSpPr>
        <p:spPr bwMode="auto"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68293" name="Rectangle 5"/>
          <p:cNvSpPr>
            <a:spLocks noChangeArrowheads="1"/>
          </p:cNvSpPr>
          <p:nvPr/>
        </p:nvSpPr>
        <p:spPr bwMode="auto"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>Dynamic #2: Partisanship and Division</a:t>
            </a:r>
            <a:r>
              <a:rPr lang="en-US" altLang="en-US" sz="44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44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44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endParaRPr lang="en-US" altLang="en-US" sz="3200" dirty="0">
              <a:solidFill>
                <a:srgbClr val="FFCC00"/>
              </a:solidFill>
              <a:latin typeface="Arial" charset="0"/>
            </a:endParaRPr>
          </a:p>
        </p:txBody>
      </p:sp>
      <p:sp>
        <p:nvSpPr>
          <p:cNvPr id="268294" name="Line 6"/>
          <p:cNvSpPr>
            <a:spLocks noChangeShapeType="1"/>
          </p:cNvSpPr>
          <p:nvPr/>
        </p:nvSpPr>
        <p:spPr bwMode="auto">
          <a:xfrm>
            <a:off x="152400" y="1143000"/>
            <a:ext cx="86106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8296" name="Rectangle 8"/>
          <p:cNvSpPr>
            <a:spLocks noChangeArrowheads="1"/>
          </p:cNvSpPr>
          <p:nvPr/>
        </p:nvSpPr>
        <p:spPr bwMode="auto"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Aft>
                <a:spcPct val="0"/>
              </a:spcAft>
              <a:buClr>
                <a:srgbClr val="FFCC00"/>
              </a:buClr>
            </a:pPr>
            <a:endParaRPr lang="en-US" altLang="en-US" sz="2400" dirty="0">
              <a:solidFill>
                <a:srgbClr val="FFCC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AutoShape 4" descr="Image result for Kenned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Image result for Kenned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8" descr="Image result for Kenned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AutoShape 4" descr="Image result for obama forward dron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155575" y="-27733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2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371439" y="-26209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6" descr="Image result for pro gun control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155575" y="-27733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4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307975" y="-26209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0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>
            <a:spLocks noChangeAspect="1" noChangeArrowheads="1"/>
          </p:cNvSpPr>
          <p:nvPr/>
        </p:nvSpPr>
        <p:spPr bwMode="auto">
          <a:xfrm>
            <a:off x="155575" y="-2095500"/>
            <a:ext cx="6991350" cy="437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2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>
            <a:spLocks noChangeAspect="1" noChangeArrowheads="1"/>
          </p:cNvSpPr>
          <p:nvPr/>
        </p:nvSpPr>
        <p:spPr bwMode="auto">
          <a:xfrm>
            <a:off x="155575" y="-868363"/>
            <a:ext cx="285750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6" name="Straight Connector 15"/>
          <p:cNvCxnSpPr/>
          <p:nvPr/>
        </p:nvCxnSpPr>
        <p:spPr bwMode="auto">
          <a:xfrm>
            <a:off x="4114800" y="1524000"/>
            <a:ext cx="0" cy="43475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4098" name="Picture 2" descr="Helen Raleigh: 'The squad' is now the face of the Democratic Party ...">
            <a:extLst>
              <a:ext uri="{FF2B5EF4-FFF2-40B4-BE49-F238E27FC236}">
                <a16:creationId xmlns="" xmlns:a16="http://schemas.microsoft.com/office/drawing/2014/main" id="{A08CD55F-BA56-47AA-B463-53B7BF0C1D0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3" t="196" r="-7912" b="-196"/>
          <a:stretch/>
        </p:blipFill>
        <p:spPr bwMode="auto">
          <a:xfrm>
            <a:off x="4572001" y="3795649"/>
            <a:ext cx="3581396" cy="2285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Political Polarization">
            <a:extLst>
              <a:ext uri="{FF2B5EF4-FFF2-40B4-BE49-F238E27FC236}">
                <a16:creationId xmlns="" xmlns:a16="http://schemas.microsoft.com/office/drawing/2014/main" id="{02BACA68-9CD5-498F-9C7C-B424291AAB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625" y="1545514"/>
            <a:ext cx="3200508" cy="2015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R for Political Data Science Week 1: Polarization in the 115th ...">
            <a:extLst>
              <a:ext uri="{FF2B5EF4-FFF2-40B4-BE49-F238E27FC236}">
                <a16:creationId xmlns="" xmlns:a16="http://schemas.microsoft.com/office/drawing/2014/main" id="{7CB40C7C-0058-4AED-A40F-328990569D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492" y="3795648"/>
            <a:ext cx="3200509" cy="2285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 descr="Biggs says he will challenge Kevin McCarthy for House speaker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47" b="4147"/>
          <a:stretch/>
        </p:blipFill>
        <p:spPr bwMode="auto">
          <a:xfrm>
            <a:off x="4572000" y="1545514"/>
            <a:ext cx="3300008" cy="2015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30494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2" name="Rectangle 4"/>
          <p:cNvSpPr>
            <a:spLocks noChangeArrowheads="1"/>
          </p:cNvSpPr>
          <p:nvPr/>
        </p:nvSpPr>
        <p:spPr bwMode="auto"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68293" name="Rectangle 5"/>
          <p:cNvSpPr>
            <a:spLocks noChangeArrowheads="1"/>
          </p:cNvSpPr>
          <p:nvPr/>
        </p:nvSpPr>
        <p:spPr bwMode="auto"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>Dynamic #3: Biden and Congress</a:t>
            </a:r>
            <a:r>
              <a:rPr lang="en-US" altLang="en-US" sz="44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44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44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endParaRPr lang="en-US" altLang="en-US" sz="3200" dirty="0">
              <a:solidFill>
                <a:srgbClr val="FFCC00"/>
              </a:solidFill>
              <a:latin typeface="Arial" charset="0"/>
            </a:endParaRPr>
          </a:p>
        </p:txBody>
      </p:sp>
      <p:sp>
        <p:nvSpPr>
          <p:cNvPr id="268294" name="Line 6"/>
          <p:cNvSpPr>
            <a:spLocks noChangeShapeType="1"/>
          </p:cNvSpPr>
          <p:nvPr/>
        </p:nvSpPr>
        <p:spPr bwMode="auto">
          <a:xfrm>
            <a:off x="152400" y="1143000"/>
            <a:ext cx="86106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8296" name="Rectangle 8"/>
          <p:cNvSpPr>
            <a:spLocks noChangeArrowheads="1"/>
          </p:cNvSpPr>
          <p:nvPr/>
        </p:nvSpPr>
        <p:spPr bwMode="auto">
          <a:xfrm>
            <a:off x="1257300" y="5010774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Aft>
                <a:spcPct val="0"/>
              </a:spcAft>
              <a:buClr>
                <a:srgbClr val="FFCC00"/>
              </a:buClr>
            </a:pPr>
            <a:endParaRPr lang="en-US" altLang="en-US" sz="2400" dirty="0">
              <a:solidFill>
                <a:srgbClr val="FFCC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AutoShape 4" descr="Image result for Kenned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Image result for Kenned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8" descr="Image result for Kenned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AutoShape 4" descr="Image result for obama forward dron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155575" y="-27733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2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371439" y="-26209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6" descr="Image result for pro gun control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155575" y="-27733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4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307975" y="-26209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0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>
            <a:spLocks noChangeAspect="1" noChangeArrowheads="1"/>
          </p:cNvSpPr>
          <p:nvPr/>
        </p:nvSpPr>
        <p:spPr bwMode="auto">
          <a:xfrm>
            <a:off x="155575" y="-2095500"/>
            <a:ext cx="6991350" cy="437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2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>
            <a:spLocks noChangeAspect="1" noChangeArrowheads="1"/>
          </p:cNvSpPr>
          <p:nvPr/>
        </p:nvSpPr>
        <p:spPr bwMode="auto">
          <a:xfrm>
            <a:off x="155575" y="-868363"/>
            <a:ext cx="285750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6" name="Straight Connector 15"/>
          <p:cNvCxnSpPr/>
          <p:nvPr/>
        </p:nvCxnSpPr>
        <p:spPr bwMode="auto">
          <a:xfrm>
            <a:off x="4114800" y="1539530"/>
            <a:ext cx="0" cy="43475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8" name="Picture 10" descr="https://upload.wikimedia.org/wikipedia/commons/d/d8/USSupremeCourtWestFacade.JPG">
            <a:extLst>
              <a:ext uri="{FF2B5EF4-FFF2-40B4-BE49-F238E27FC236}">
                <a16:creationId xmlns="" xmlns:a16="http://schemas.microsoft.com/office/drawing/2014/main" id="{96DF350D-13E0-43E8-8D49-B67FE80A55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3856" y="3086144"/>
            <a:ext cx="2267254" cy="1414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hief Justice John Roberts expanded legal role rejected by Trump ...">
            <a:extLst>
              <a:ext uri="{FF2B5EF4-FFF2-40B4-BE49-F238E27FC236}">
                <a16:creationId xmlns="" xmlns:a16="http://schemas.microsoft.com/office/drawing/2014/main" id="{4C3E281A-F52A-41F8-B9CD-763A36ABDC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1596" y="3082496"/>
            <a:ext cx="2011481" cy="1408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Joe Biden Fast Facts">
            <a:extLst>
              <a:ext uri="{FF2B5EF4-FFF2-40B4-BE49-F238E27FC236}">
                <a16:creationId xmlns="" xmlns:a16="http://schemas.microsoft.com/office/drawing/2014/main" id="{8D45AB73-B095-4310-BA5F-19B7845016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1518851"/>
            <a:ext cx="3703429" cy="2083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AutoShape 8" descr="How President Joe Biden Will Impact Your Personal Finances">
            <a:extLst>
              <a:ext uri="{FF2B5EF4-FFF2-40B4-BE49-F238E27FC236}">
                <a16:creationId xmlns="" xmlns:a16="http://schemas.microsoft.com/office/drawing/2014/main" id="{02D278E6-AAE4-4E0D-B92D-0A4BF43E5D8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76996" y="3276600"/>
            <a:ext cx="247403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9" name="Picture 18" descr="A person sitting at a desk&#10;&#10;Description automatically generated with medium confidence">
            <a:extLst>
              <a:ext uri="{FF2B5EF4-FFF2-40B4-BE49-F238E27FC236}">
                <a16:creationId xmlns="" xmlns:a16="http://schemas.microsoft.com/office/drawing/2014/main" id="{B676BD35-B4DB-44A7-AC4F-776FE2181A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994" y="3757896"/>
            <a:ext cx="3676649" cy="2359233"/>
          </a:xfrm>
          <a:prstGeom prst="rect">
            <a:avLst/>
          </a:prstGeom>
        </p:spPr>
      </p:pic>
      <p:pic>
        <p:nvPicPr>
          <p:cNvPr id="1034" name="Picture 10" descr="President-elect Joe Biden's plan to combat Covid-19 benefits explained">
            <a:extLst>
              <a:ext uri="{FF2B5EF4-FFF2-40B4-BE49-F238E27FC236}">
                <a16:creationId xmlns="" xmlns:a16="http://schemas.microsoft.com/office/drawing/2014/main" id="{C2BFC3E9-0F25-4630-B702-00F549A0D6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2322" y="4674040"/>
            <a:ext cx="2319857" cy="1574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an Joe Biden Unrig the Economy? | The Nation">
            <a:extLst>
              <a:ext uri="{FF2B5EF4-FFF2-40B4-BE49-F238E27FC236}">
                <a16:creationId xmlns="" xmlns:a16="http://schemas.microsoft.com/office/drawing/2014/main" id="{EC190C1F-128C-4AB2-A676-E695F6349D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1596" y="4708771"/>
            <a:ext cx="1989723" cy="1539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Joe Biden and Mitch McConnell: Is Bipartisanship Possible? - Bloomberg">
            <a:extLst>
              <a:ext uri="{FF2B5EF4-FFF2-40B4-BE49-F238E27FC236}">
                <a16:creationId xmlns="" xmlns:a16="http://schemas.microsoft.com/office/drawing/2014/main" id="{B6253F42-E008-4533-AFB8-0F9C97CBB6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3355" y="1507172"/>
            <a:ext cx="2011481" cy="1385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Biden Tara Reade accusation: Nancy Pelosi defends ex-vice president">
            <a:extLst>
              <a:ext uri="{FF2B5EF4-FFF2-40B4-BE49-F238E27FC236}">
                <a16:creationId xmlns="" xmlns:a16="http://schemas.microsoft.com/office/drawing/2014/main" id="{80B603AE-BF7D-4936-BB8F-D6CB0B0D21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671"/>
          <a:stretch/>
        </p:blipFill>
        <p:spPr bwMode="auto">
          <a:xfrm>
            <a:off x="4312644" y="1493333"/>
            <a:ext cx="2264104" cy="1419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88967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2" name="Rectangle 4"/>
          <p:cNvSpPr>
            <a:spLocks noChangeArrowheads="1"/>
          </p:cNvSpPr>
          <p:nvPr/>
        </p:nvSpPr>
        <p:spPr bwMode="auto"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68293" name="Rectangle 5"/>
          <p:cNvSpPr>
            <a:spLocks noChangeArrowheads="1"/>
          </p:cNvSpPr>
          <p:nvPr/>
        </p:nvSpPr>
        <p:spPr bwMode="auto"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>Dynamic </a:t>
            </a:r>
            <a:r>
              <a:rPr lang="en-US" altLang="en-US" sz="3200" dirty="0" smtClean="0">
                <a:solidFill>
                  <a:srgbClr val="FFCC00"/>
                </a:solidFill>
                <a:latin typeface="Arial" charset="0"/>
              </a:rPr>
              <a:t>#4: Oversight!</a:t>
            </a:r>
            <a:r>
              <a:rPr lang="en-US" altLang="en-US" sz="44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44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44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endParaRPr lang="en-US" altLang="en-US" sz="3200" dirty="0">
              <a:solidFill>
                <a:srgbClr val="FFCC00"/>
              </a:solidFill>
              <a:latin typeface="Arial" charset="0"/>
            </a:endParaRPr>
          </a:p>
        </p:txBody>
      </p:sp>
      <p:sp>
        <p:nvSpPr>
          <p:cNvPr id="268294" name="Line 6"/>
          <p:cNvSpPr>
            <a:spLocks noChangeShapeType="1"/>
          </p:cNvSpPr>
          <p:nvPr/>
        </p:nvSpPr>
        <p:spPr bwMode="auto">
          <a:xfrm>
            <a:off x="152400" y="1143000"/>
            <a:ext cx="86106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8296" name="Rectangle 8"/>
          <p:cNvSpPr>
            <a:spLocks noChangeArrowheads="1"/>
          </p:cNvSpPr>
          <p:nvPr/>
        </p:nvSpPr>
        <p:spPr bwMode="auto">
          <a:xfrm>
            <a:off x="1257300" y="5010774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Aft>
                <a:spcPct val="0"/>
              </a:spcAft>
              <a:buClr>
                <a:srgbClr val="FFCC00"/>
              </a:buClr>
            </a:pPr>
            <a:endParaRPr lang="en-US" altLang="en-US" sz="2400" dirty="0">
              <a:solidFill>
                <a:srgbClr val="FFCC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AutoShape 4" descr="Image result for Kenned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Image result for Kenned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8" descr="Image result for Kenned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AutoShape 4" descr="Image result for obama forward dron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155575" y="-27733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2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371439" y="-26209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6" descr="Image result for pro gun control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155575" y="-27733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4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307975" y="-26209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0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>
            <a:spLocks noChangeAspect="1" noChangeArrowheads="1"/>
          </p:cNvSpPr>
          <p:nvPr/>
        </p:nvSpPr>
        <p:spPr bwMode="auto">
          <a:xfrm>
            <a:off x="155575" y="-2095500"/>
            <a:ext cx="6991350" cy="437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2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>
            <a:spLocks noChangeAspect="1" noChangeArrowheads="1"/>
          </p:cNvSpPr>
          <p:nvPr/>
        </p:nvSpPr>
        <p:spPr bwMode="auto">
          <a:xfrm>
            <a:off x="155575" y="-868363"/>
            <a:ext cx="285750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6" name="Straight Connector 15"/>
          <p:cNvCxnSpPr/>
          <p:nvPr/>
        </p:nvCxnSpPr>
        <p:spPr bwMode="auto">
          <a:xfrm>
            <a:off x="4114800" y="1539530"/>
            <a:ext cx="0" cy="43475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" name="AutoShape 8" descr="How President Joe Biden Will Impact Your Personal Finances">
            <a:extLst>
              <a:ext uri="{FF2B5EF4-FFF2-40B4-BE49-F238E27FC236}">
                <a16:creationId xmlns="" xmlns:a16="http://schemas.microsoft.com/office/drawing/2014/main" id="{02D278E6-AAE4-4E0D-B92D-0A4BF43E5D8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76996" y="3276600"/>
            <a:ext cx="247403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6" name="Picture 2" descr="https://www.rollingstone.com/wp-content/uploads/2023/01/GettyImages-1245610099.jpeg?w=1581&amp;h=1054&amp;crop=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995" y="1542042"/>
            <a:ext cx="3676648" cy="2451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Jim Jordan, left, and James Comer lean in and talk to one another during a hearing.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13" y="1539530"/>
            <a:ext cx="1842091" cy="1228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7192" y="1539529"/>
            <a:ext cx="2142945" cy="2765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 descr="Garland names special counsel to lead Trump-related probes | AP News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13" y="3079751"/>
            <a:ext cx="1838324" cy="1225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13" y="4670801"/>
            <a:ext cx="4278656" cy="1162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0" descr="Republicans Lay Out Biden Investigations, but Democrat-Aligned Groups  Promise Counteroffensive - The New York Times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4083398"/>
            <a:ext cx="3682668" cy="2071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77650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2" name="Rectangle 4"/>
          <p:cNvSpPr>
            <a:spLocks noChangeArrowheads="1"/>
          </p:cNvSpPr>
          <p:nvPr/>
        </p:nvSpPr>
        <p:spPr bwMode="auto"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68293" name="Rectangle 5"/>
          <p:cNvSpPr>
            <a:spLocks noChangeArrowheads="1"/>
          </p:cNvSpPr>
          <p:nvPr/>
        </p:nvSpPr>
        <p:spPr bwMode="auto"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>Dynamic </a:t>
            </a:r>
            <a:r>
              <a:rPr lang="en-US" altLang="en-US" sz="3200" dirty="0" smtClean="0">
                <a:solidFill>
                  <a:srgbClr val="FFCC00"/>
                </a:solidFill>
                <a:latin typeface="Arial" charset="0"/>
              </a:rPr>
              <a:t>#5: </a:t>
            </a: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>The </a:t>
            </a:r>
            <a:r>
              <a:rPr lang="en-US" altLang="en-US" sz="3200" dirty="0" smtClean="0">
                <a:solidFill>
                  <a:srgbClr val="FFCC00"/>
                </a:solidFill>
                <a:latin typeface="Arial" charset="0"/>
              </a:rPr>
              <a:t>2024 </a:t>
            </a: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>Election</a:t>
            </a:r>
            <a:r>
              <a:rPr lang="en-US" altLang="en-US" sz="44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44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4400" dirty="0">
                <a:solidFill>
                  <a:srgbClr val="FFCC00"/>
                </a:solidFill>
                <a:latin typeface="Arial" charset="0"/>
              </a:rPr>
              <a:t/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endParaRPr lang="en-US" altLang="en-US" sz="3200" dirty="0">
              <a:solidFill>
                <a:srgbClr val="FFCC00"/>
              </a:solidFill>
              <a:latin typeface="Arial" charset="0"/>
            </a:endParaRPr>
          </a:p>
        </p:txBody>
      </p:sp>
      <p:sp>
        <p:nvSpPr>
          <p:cNvPr id="268294" name="Line 6"/>
          <p:cNvSpPr>
            <a:spLocks noChangeShapeType="1"/>
          </p:cNvSpPr>
          <p:nvPr/>
        </p:nvSpPr>
        <p:spPr bwMode="auto">
          <a:xfrm>
            <a:off x="152400" y="1143000"/>
            <a:ext cx="86106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8296" name="Rectangle 8"/>
          <p:cNvSpPr>
            <a:spLocks noChangeArrowheads="1"/>
          </p:cNvSpPr>
          <p:nvPr/>
        </p:nvSpPr>
        <p:spPr bwMode="auto"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Aft>
                <a:spcPct val="0"/>
              </a:spcAft>
              <a:buClr>
                <a:srgbClr val="FFCC00"/>
              </a:buClr>
            </a:pPr>
            <a:endParaRPr lang="en-US" altLang="en-US" sz="2400" dirty="0">
              <a:solidFill>
                <a:srgbClr val="FFCC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AutoShape 4" descr="Image result for Kenned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Image result for Kenned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8" descr="Image result for Kenned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AutoShape 4" descr="Image result for obama forward dron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155575" y="-27733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2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371439" y="-26209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6" descr="Image result for pro gun control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155575" y="-27733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4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307975" y="-26209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0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>
            <a:spLocks noChangeAspect="1" noChangeArrowheads="1"/>
          </p:cNvSpPr>
          <p:nvPr/>
        </p:nvSpPr>
        <p:spPr bwMode="auto">
          <a:xfrm>
            <a:off x="155575" y="-2095500"/>
            <a:ext cx="6991350" cy="437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2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>
            <a:spLocks noChangeAspect="1" noChangeArrowheads="1"/>
          </p:cNvSpPr>
          <p:nvPr/>
        </p:nvSpPr>
        <p:spPr bwMode="auto">
          <a:xfrm>
            <a:off x="155575" y="-868363"/>
            <a:ext cx="285750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6" name="Straight Connector 15"/>
          <p:cNvCxnSpPr/>
          <p:nvPr/>
        </p:nvCxnSpPr>
        <p:spPr bwMode="auto">
          <a:xfrm>
            <a:off x="4114800" y="1539530"/>
            <a:ext cx="0" cy="43475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7170" name="Picture 2" descr="Biden campaign to Sanders supporters: 'We'd love to have you ...">
            <a:extLst>
              <a:ext uri="{FF2B5EF4-FFF2-40B4-BE49-F238E27FC236}">
                <a16:creationId xmlns="" xmlns:a16="http://schemas.microsoft.com/office/drawing/2014/main" id="{7AB1BBCF-C3C4-433A-9475-6ADE645246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289" y="1550988"/>
            <a:ext cx="3931110" cy="261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66E5194D-E090-4835-B18D-8E01AF1A95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3289" y="4456046"/>
            <a:ext cx="3939668" cy="1733684"/>
          </a:xfrm>
          <a:prstGeom prst="rect">
            <a:avLst/>
          </a:prstGeom>
        </p:spPr>
      </p:pic>
      <p:pic>
        <p:nvPicPr>
          <p:cNvPr id="28" name="Picture 2" descr="2016 United States presidential election - Wikipedia">
            <a:extLst>
              <a:ext uri="{FF2B5EF4-FFF2-40B4-BE49-F238E27FC236}">
                <a16:creationId xmlns="" xmlns:a16="http://schemas.microsoft.com/office/drawing/2014/main" id="{EFF53C8F-2AA3-4A8E-A407-B35569CD12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706" y="1577941"/>
            <a:ext cx="3671249" cy="2135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Senate floor belongs to Trump team as defense case opens | KXAN.com">
            <a:extLst>
              <a:ext uri="{FF2B5EF4-FFF2-40B4-BE49-F238E27FC236}">
                <a16:creationId xmlns="" xmlns:a16="http://schemas.microsoft.com/office/drawing/2014/main" id="{D97E8985-9E0F-47D7-9279-DCDD79855D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862" y="4286488"/>
            <a:ext cx="3428538" cy="1919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78355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6602</TotalTime>
  <Words>32</Words>
  <Application>Microsoft Office PowerPoint</Application>
  <PresentationFormat>On-screen Show (4:3)</PresentationFormat>
  <Paragraphs>26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Political Dynamics of the 118th Congress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Congressional Briefing on the Budget Politics</dc:title>
  <dc:creator>Mark Harkins</dc:creator>
  <cp:lastModifiedBy>Matt Glassman</cp:lastModifiedBy>
  <cp:revision>53</cp:revision>
  <cp:lastPrinted>2022-06-07T13:47:49Z</cp:lastPrinted>
  <dcterms:created xsi:type="dcterms:W3CDTF">2020-03-09T18:52:31Z</dcterms:created>
  <dcterms:modified xsi:type="dcterms:W3CDTF">2023-01-17T16:46:53Z</dcterms:modified>
</cp:coreProperties>
</file>