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64" r:id="rId3"/>
    <p:sldId id="273" r:id="rId4"/>
    <p:sldId id="274" r:id="rId5"/>
    <p:sldId id="285" r:id="rId6"/>
    <p:sldId id="281" r:id="rId7"/>
    <p:sldId id="280" r:id="rId8"/>
    <p:sldId id="258" r:id="rId9"/>
    <p:sldId id="259" r:id="rId10"/>
    <p:sldId id="282" r:id="rId11"/>
    <p:sldId id="291" r:id="rId12"/>
    <p:sldId id="272" r:id="rId13"/>
    <p:sldId id="271" r:id="rId14"/>
    <p:sldId id="289" r:id="rId15"/>
    <p:sldId id="290" r:id="rId16"/>
    <p:sldId id="268" r:id="rId17"/>
    <p:sldId id="26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5"/>
    <p:restoredTop sz="95946"/>
  </p:normalViewPr>
  <p:slideViewPr>
    <p:cSldViewPr snapToGrid="0" snapToObjects="1">
      <p:cViewPr>
        <p:scale>
          <a:sx n="102" d="100"/>
          <a:sy n="102" d="100"/>
        </p:scale>
        <p:origin x="656"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84E78-F40B-CB47-B645-E65452A3A8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6C3A5E-E180-D842-902B-541CEC23CE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396A79-22DD-2647-91E7-07B08BF54FF9}"/>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45A8549D-6FA0-4846-A292-488164C992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9D6E56-5260-7E48-AD61-B5C977EAFAB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271846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7A30F-8BB6-5A41-BBAC-FB12B28040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19EC47-A86E-2F49-AF31-906E68A9857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E93ED2-02AF-4041-B4C3-AB31821886E3}"/>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A6614024-E4D8-934C-ABD4-B98E4FB612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46A275-80F4-5343-82CD-E0B7E55046A9}"/>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3508999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89106F-1F3A-1F48-BC5E-63AEEAEDA4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0EA9A4-6E74-2548-A90E-74E35772176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B01CBA-9545-2244-B145-FB305865AE61}"/>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2AD3AA77-86FC-0143-9D0B-0D4D71AA08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83AB45-AA04-A44D-8088-890269CD80F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76557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85D27-F317-F443-B7E7-BEE1023691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6723EA-6984-DA41-962E-95DAAACF7DE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235276-9DEA-F941-BDC6-BE764E29541A}"/>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22F80930-70BD-C941-BB2B-9AED8F5C7C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D893D5-1781-4E4F-8BEC-81735ABCDAF1}"/>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01777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2C25-D60B-944A-9C55-ECD34C43C5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DD4134-3047-E346-A06D-AE903EA574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C1A0B57-9F15-2742-908E-E6894EB9FC84}"/>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0F24712E-90FE-7A4C-9F15-5F9C2D35B4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700701-4DF3-D340-BB02-73F263856E0D}"/>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30331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06325-C85D-014E-82B4-39E5F2173B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C2904D-3958-034B-BDCB-2EA360DA740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7F7540-DD44-AD49-9333-EAEB80B459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27F443-C7F0-1C4D-AB8F-AF55C0F6D82C}"/>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6" name="Footer Placeholder 5">
            <a:extLst>
              <a:ext uri="{FF2B5EF4-FFF2-40B4-BE49-F238E27FC236}">
                <a16:creationId xmlns:a16="http://schemas.microsoft.com/office/drawing/2014/main" id="{9F8BD8E9-9C6D-BD40-A738-31FCD5C50F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F1B211-EB7D-9D4B-BD47-777969B37700}"/>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2097099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405FB-D54E-2D48-912A-2D15E8DC84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F9BBE4-050E-6848-BB25-E27CB2440F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B9BB69-7490-4A42-8B5B-D8F30046D39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5876A6-447C-1B45-88F4-6885064B39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D8E955D-E9DE-6B4C-8A1D-F8A60BBA655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52F43D-415D-484E-9FC4-90CC950A6424}"/>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8" name="Footer Placeholder 7">
            <a:extLst>
              <a:ext uri="{FF2B5EF4-FFF2-40B4-BE49-F238E27FC236}">
                <a16:creationId xmlns:a16="http://schemas.microsoft.com/office/drawing/2014/main" id="{E1173BCC-B21A-1540-9590-9775C7175D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F8DAEDA-6602-BB41-B540-883FEE81FD0F}"/>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484601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C4617-D8F4-CC49-83FA-7F0E03FC85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397EA7-33E5-0544-86D1-52ED442BE7BD}"/>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4" name="Footer Placeholder 3">
            <a:extLst>
              <a:ext uri="{FF2B5EF4-FFF2-40B4-BE49-F238E27FC236}">
                <a16:creationId xmlns:a16="http://schemas.microsoft.com/office/drawing/2014/main" id="{127F8C2E-5DF9-2849-841F-063B4BA391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FF938A-6439-B143-8D21-6CC1C5DCBB9E}"/>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224087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46CDDE-2F8F-874B-B634-9C751E7EC18F}"/>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3" name="Footer Placeholder 2">
            <a:extLst>
              <a:ext uri="{FF2B5EF4-FFF2-40B4-BE49-F238E27FC236}">
                <a16:creationId xmlns:a16="http://schemas.microsoft.com/office/drawing/2014/main" id="{E6CFA33A-40B1-E244-95C6-1D61678AD0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F8F83E-376F-9246-A8EE-081F4C9E6A52}"/>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914974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9943D-11F6-AA48-91EF-2ACD23C249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B5BE55-C9E2-CC47-B038-4DCA0F25C5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22C6DE-F5CA-6048-AB80-6BB1EFCE9B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84380E-4C13-9042-90CB-777FA9AC5F75}"/>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6" name="Footer Placeholder 5">
            <a:extLst>
              <a:ext uri="{FF2B5EF4-FFF2-40B4-BE49-F238E27FC236}">
                <a16:creationId xmlns:a16="http://schemas.microsoft.com/office/drawing/2014/main" id="{294E73FD-1406-E549-858E-6AA0FCFAA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7CB588-512D-9442-ABB0-B14158B80189}"/>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716334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AAC2B-F346-294D-93E9-827F7E1938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E577B4-0B33-8B40-BE5A-EF1AB111EA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B9B3A04-8FCA-DE4D-A8D3-74EF3810ED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D426F7-17E8-1945-8775-08D3E79A333C}"/>
              </a:ext>
            </a:extLst>
          </p:cNvPr>
          <p:cNvSpPr>
            <a:spLocks noGrp="1"/>
          </p:cNvSpPr>
          <p:nvPr>
            <p:ph type="dt" sz="half" idx="10"/>
          </p:nvPr>
        </p:nvSpPr>
        <p:spPr/>
        <p:txBody>
          <a:bodyPr/>
          <a:lstStyle/>
          <a:p>
            <a:fld id="{861B7C1D-F7B1-9349-BB8F-E60AF0380ADD}" type="datetimeFigureOut">
              <a:rPr lang="en-US" smtClean="0"/>
              <a:t>1/13/23</a:t>
            </a:fld>
            <a:endParaRPr lang="en-US"/>
          </a:p>
        </p:txBody>
      </p:sp>
      <p:sp>
        <p:nvSpPr>
          <p:cNvPr id="6" name="Footer Placeholder 5">
            <a:extLst>
              <a:ext uri="{FF2B5EF4-FFF2-40B4-BE49-F238E27FC236}">
                <a16:creationId xmlns:a16="http://schemas.microsoft.com/office/drawing/2014/main" id="{999B2575-7BD9-AA43-91CB-A71172D117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D5FD70-35DC-0545-9AA7-BAB033FB9280}"/>
              </a:ext>
            </a:extLst>
          </p:cNvPr>
          <p:cNvSpPr>
            <a:spLocks noGrp="1"/>
          </p:cNvSpPr>
          <p:nvPr>
            <p:ph type="sldNum" sz="quarter" idx="12"/>
          </p:nvPr>
        </p:nvSpPr>
        <p:spPr/>
        <p:txBody>
          <a:bodyPr/>
          <a:lstStyle/>
          <a:p>
            <a:fld id="{9BE582E3-F9D4-0F47-9615-EDFF769600B9}" type="slidenum">
              <a:rPr lang="en-US" smtClean="0"/>
              <a:t>‹#›</a:t>
            </a:fld>
            <a:endParaRPr lang="en-US"/>
          </a:p>
        </p:txBody>
      </p:sp>
    </p:spTree>
    <p:extLst>
      <p:ext uri="{BB962C8B-B14F-4D97-AF65-F5344CB8AC3E}">
        <p14:creationId xmlns:p14="http://schemas.microsoft.com/office/powerpoint/2010/main" val="1149921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C4DB4B-224B-774B-A9D4-E3200CF3C7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5FFB8A-1CC9-8F4F-A6D6-86D2DE3994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1B37D-7563-9148-AFC9-CDC5183E1A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1B7C1D-F7B1-9349-BB8F-E60AF0380ADD}" type="datetimeFigureOut">
              <a:rPr lang="en-US" smtClean="0"/>
              <a:t>1/13/23</a:t>
            </a:fld>
            <a:endParaRPr lang="en-US"/>
          </a:p>
        </p:txBody>
      </p:sp>
      <p:sp>
        <p:nvSpPr>
          <p:cNvPr id="5" name="Footer Placeholder 4">
            <a:extLst>
              <a:ext uri="{FF2B5EF4-FFF2-40B4-BE49-F238E27FC236}">
                <a16:creationId xmlns:a16="http://schemas.microsoft.com/office/drawing/2014/main" id="{10DFC69B-6901-E14D-9E73-FEB78EA15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5CE6CF-68C4-A142-892D-72B9DB121B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E582E3-F9D4-0F47-9615-EDFF769600B9}" type="slidenum">
              <a:rPr lang="en-US" smtClean="0"/>
              <a:t>‹#›</a:t>
            </a:fld>
            <a:endParaRPr lang="en-US"/>
          </a:p>
        </p:txBody>
      </p:sp>
    </p:spTree>
    <p:extLst>
      <p:ext uri="{BB962C8B-B14F-4D97-AF65-F5344CB8AC3E}">
        <p14:creationId xmlns:p14="http://schemas.microsoft.com/office/powerpoint/2010/main" val="1442530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pgpf.org/infographic/infographic-the-facts-about-us-defense-spending"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pgpf.org/infographic/infographic-the-facts-about-us-defense-spending"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CF4-8EE7-D847-9E19-0278753C091A}"/>
              </a:ext>
            </a:extLst>
          </p:cNvPr>
          <p:cNvSpPr>
            <a:spLocks noGrp="1"/>
          </p:cNvSpPr>
          <p:nvPr>
            <p:ph type="title"/>
          </p:nvPr>
        </p:nvSpPr>
        <p:spPr/>
        <p:txBody>
          <a:bodyPr/>
          <a:lstStyle/>
          <a:p>
            <a:r>
              <a:rPr lang="en-US" dirty="0"/>
              <a:t>Budget and Appropriations Outlook</a:t>
            </a:r>
          </a:p>
        </p:txBody>
      </p:sp>
      <p:sp>
        <p:nvSpPr>
          <p:cNvPr id="3" name="Text Placeholder 2">
            <a:extLst>
              <a:ext uri="{FF2B5EF4-FFF2-40B4-BE49-F238E27FC236}">
                <a16:creationId xmlns:a16="http://schemas.microsoft.com/office/drawing/2014/main" id="{A0E2901A-EB9E-DA46-9C26-5A8A20ADC410}"/>
              </a:ext>
            </a:extLst>
          </p:cNvPr>
          <p:cNvSpPr>
            <a:spLocks noGrp="1"/>
          </p:cNvSpPr>
          <p:nvPr>
            <p:ph type="body" idx="1"/>
          </p:nvPr>
        </p:nvSpPr>
        <p:spPr/>
        <p:txBody>
          <a:bodyPr/>
          <a:lstStyle/>
          <a:p>
            <a:r>
              <a:rPr lang="en-US" dirty="0"/>
              <a:t>Jennifer Shutt</a:t>
            </a:r>
          </a:p>
          <a:p>
            <a:r>
              <a:rPr lang="en-US" dirty="0"/>
              <a:t>Washington senior reporter</a:t>
            </a:r>
          </a:p>
          <a:p>
            <a:r>
              <a:rPr lang="en-US" dirty="0"/>
              <a:t>States Newsroom</a:t>
            </a:r>
          </a:p>
        </p:txBody>
      </p:sp>
    </p:spTree>
    <p:extLst>
      <p:ext uri="{BB962C8B-B14F-4D97-AF65-F5344CB8AC3E}">
        <p14:creationId xmlns:p14="http://schemas.microsoft.com/office/powerpoint/2010/main" val="3349430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7D654-9E86-574E-BDB8-0F4662693A9F}"/>
              </a:ext>
            </a:extLst>
          </p:cNvPr>
          <p:cNvSpPr>
            <a:spLocks noGrp="1"/>
          </p:cNvSpPr>
          <p:nvPr>
            <p:ph type="title"/>
          </p:nvPr>
        </p:nvSpPr>
        <p:spPr/>
        <p:txBody>
          <a:bodyPr/>
          <a:lstStyle/>
          <a:p>
            <a:pPr algn="ctr"/>
            <a:r>
              <a:rPr lang="en-US" dirty="0"/>
              <a:t>Fiscal year 2024 appropriations process</a:t>
            </a:r>
          </a:p>
        </p:txBody>
      </p:sp>
      <p:sp>
        <p:nvSpPr>
          <p:cNvPr id="3" name="Content Placeholder 2">
            <a:extLst>
              <a:ext uri="{FF2B5EF4-FFF2-40B4-BE49-F238E27FC236}">
                <a16:creationId xmlns:a16="http://schemas.microsoft.com/office/drawing/2014/main" id="{B4B7AFDB-9313-9649-A603-4B67192B8750}"/>
              </a:ext>
            </a:extLst>
          </p:cNvPr>
          <p:cNvSpPr>
            <a:spLocks noGrp="1"/>
          </p:cNvSpPr>
          <p:nvPr>
            <p:ph idx="1"/>
          </p:nvPr>
        </p:nvSpPr>
        <p:spPr/>
        <p:txBody>
          <a:bodyPr>
            <a:normAutofit/>
          </a:bodyPr>
          <a:lstStyle/>
          <a:p>
            <a:r>
              <a:rPr lang="en-US" dirty="0"/>
              <a:t>Already underway given McCarthy promises to conservatives</a:t>
            </a:r>
          </a:p>
          <a:p>
            <a:r>
              <a:rPr lang="en-US" dirty="0"/>
              <a:t>Negotiations are likely to become intertwined with debt limit talks, which could start as soon as next week</a:t>
            </a:r>
          </a:p>
          <a:p>
            <a:r>
              <a:rPr lang="en-US" dirty="0"/>
              <a:t>The two issues are going to be especially challenging given that this is McCarthy’s first time having to negotiate bipartisan, bicameral deals that have significant ramifications for the federal government and economy. </a:t>
            </a:r>
          </a:p>
          <a:p>
            <a:r>
              <a:rPr lang="en-US" dirty="0"/>
              <a:t>Focus will likely be on Schumer and McConnell given McCarthy and Jeffries are new to leadership. </a:t>
            </a:r>
          </a:p>
          <a:p>
            <a:endParaRPr lang="en-US" dirty="0"/>
          </a:p>
          <a:p>
            <a:endParaRPr lang="en-US" dirty="0"/>
          </a:p>
          <a:p>
            <a:endParaRPr lang="en-US" dirty="0"/>
          </a:p>
        </p:txBody>
      </p:sp>
    </p:spTree>
    <p:extLst>
      <p:ext uri="{BB962C8B-B14F-4D97-AF65-F5344CB8AC3E}">
        <p14:creationId xmlns:p14="http://schemas.microsoft.com/office/powerpoint/2010/main" val="1476246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7FE7E-FDD9-EE4D-A625-A58ECF6B011F}"/>
              </a:ext>
            </a:extLst>
          </p:cNvPr>
          <p:cNvSpPr>
            <a:spLocks noGrp="1"/>
          </p:cNvSpPr>
          <p:nvPr>
            <p:ph type="title"/>
          </p:nvPr>
        </p:nvSpPr>
        <p:spPr/>
        <p:txBody>
          <a:bodyPr/>
          <a:lstStyle/>
          <a:p>
            <a:pPr algn="ctr"/>
            <a:r>
              <a:rPr lang="en-US" dirty="0"/>
              <a:t>McCarthy handshake agreement</a:t>
            </a:r>
          </a:p>
        </p:txBody>
      </p:sp>
      <p:sp>
        <p:nvSpPr>
          <p:cNvPr id="3" name="Content Placeholder 2">
            <a:extLst>
              <a:ext uri="{FF2B5EF4-FFF2-40B4-BE49-F238E27FC236}">
                <a16:creationId xmlns:a16="http://schemas.microsoft.com/office/drawing/2014/main" id="{7451D02E-046F-C440-A762-19623EC27F01}"/>
              </a:ext>
            </a:extLst>
          </p:cNvPr>
          <p:cNvSpPr>
            <a:spLocks noGrp="1"/>
          </p:cNvSpPr>
          <p:nvPr>
            <p:ph idx="1"/>
          </p:nvPr>
        </p:nvSpPr>
        <p:spPr/>
        <p:txBody>
          <a:bodyPr>
            <a:normAutofit fontScale="77500" lnSpcReduction="20000"/>
          </a:bodyPr>
          <a:lstStyle/>
          <a:p>
            <a:r>
              <a:rPr lang="en-US" dirty="0"/>
              <a:t>Adopt a fiscal 2024 budget resolution balancing  the budget within 10 years. Fiscal 2024 begins on Oct. 1.</a:t>
            </a:r>
          </a:p>
          <a:p>
            <a:r>
              <a:rPr lang="en-US" dirty="0"/>
              <a:t>Pursue “reforms to” the budget process and mandatory spending programs. Such programs include Social Security, Medicare and Medicaid.</a:t>
            </a:r>
          </a:p>
          <a:p>
            <a:r>
              <a:rPr lang="en-US" dirty="0"/>
              <a:t> Cap fiscal 2024 discretionary spending at enacted fiscal 2022 levels or lower.</a:t>
            </a:r>
          </a:p>
          <a:p>
            <a:r>
              <a:rPr lang="en-US" dirty="0"/>
              <a:t>Only pass spending bills that comply with the budget resolution and pass all 12 regular spending bills on time. Congress has not been able to do that since 1996.</a:t>
            </a:r>
          </a:p>
          <a:p>
            <a:r>
              <a:rPr lang="en-US" dirty="0"/>
              <a:t>Pass any stopgap spending bill, or continuing resolution, before the end of the fiscal year on Sept. 30.</a:t>
            </a:r>
          </a:p>
          <a:p>
            <a:r>
              <a:rPr lang="en-US" dirty="0"/>
              <a:t>Reject any negotiations with the Senate unless that chamber’s 12 spending bills are passed, the bills comply with the House budget resolution, and they reduce non-defense discretionary spending.</a:t>
            </a:r>
          </a:p>
          <a:p>
            <a:r>
              <a:rPr lang="en-US" dirty="0"/>
              <a:t>Not agree to a debt limit increase without a budget agreement or “commensurate fiscal reforms.”</a:t>
            </a:r>
          </a:p>
        </p:txBody>
      </p:sp>
    </p:spTree>
    <p:extLst>
      <p:ext uri="{BB962C8B-B14F-4D97-AF65-F5344CB8AC3E}">
        <p14:creationId xmlns:p14="http://schemas.microsoft.com/office/powerpoint/2010/main" val="1516443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C7B1-87E2-F64E-8251-E847F4126BD8}"/>
              </a:ext>
            </a:extLst>
          </p:cNvPr>
          <p:cNvSpPr>
            <a:spLocks noGrp="1"/>
          </p:cNvSpPr>
          <p:nvPr>
            <p:ph type="title"/>
          </p:nvPr>
        </p:nvSpPr>
        <p:spPr/>
        <p:txBody>
          <a:bodyPr/>
          <a:lstStyle/>
          <a:p>
            <a:pPr algn="ctr"/>
            <a:r>
              <a:rPr lang="en-US" dirty="0"/>
              <a:t>Debt Limit </a:t>
            </a:r>
          </a:p>
        </p:txBody>
      </p:sp>
      <p:sp>
        <p:nvSpPr>
          <p:cNvPr id="3" name="Content Placeholder 2">
            <a:extLst>
              <a:ext uri="{FF2B5EF4-FFF2-40B4-BE49-F238E27FC236}">
                <a16:creationId xmlns:a16="http://schemas.microsoft.com/office/drawing/2014/main" id="{A5D975F8-4B73-674B-895C-6B4438DD712B}"/>
              </a:ext>
            </a:extLst>
          </p:cNvPr>
          <p:cNvSpPr>
            <a:spLocks noGrp="1"/>
          </p:cNvSpPr>
          <p:nvPr>
            <p:ph idx="1"/>
          </p:nvPr>
        </p:nvSpPr>
        <p:spPr/>
        <p:txBody>
          <a:bodyPr>
            <a:normAutofit/>
          </a:bodyPr>
          <a:lstStyle/>
          <a:p>
            <a:r>
              <a:rPr lang="en-US" dirty="0"/>
              <a:t>Set at $31.385</a:t>
            </a:r>
          </a:p>
          <a:p>
            <a:r>
              <a:rPr lang="en-US" dirty="0"/>
              <a:t>Treasury Department expects to hit that on Jan. 19</a:t>
            </a:r>
          </a:p>
          <a:p>
            <a:r>
              <a:rPr lang="en-US" dirty="0"/>
              <a:t>After that it’ll use extraordinary measures, essentially accounting maneuvers, to avoid default until the country reaches the x-date.</a:t>
            </a:r>
          </a:p>
          <a:p>
            <a:r>
              <a:rPr lang="en-US" dirty="0"/>
              <a:t>Treasury expects that won’t happen until sometimes this summer. </a:t>
            </a:r>
          </a:p>
          <a:p>
            <a:r>
              <a:rPr lang="en-US" dirty="0"/>
              <a:t>Yellen: “While Treasury is not currently able to provide an estimate of how long extraordinary measures will enable us to continue to pay the government’s obligations, it is unlikely that cash and extraordinary measures will be exhausted before early June.”</a:t>
            </a:r>
          </a:p>
        </p:txBody>
      </p:sp>
    </p:spTree>
    <p:extLst>
      <p:ext uri="{BB962C8B-B14F-4D97-AF65-F5344CB8AC3E}">
        <p14:creationId xmlns:p14="http://schemas.microsoft.com/office/powerpoint/2010/main" val="378398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C40D8-4277-E84C-B27B-373A994F7107}"/>
              </a:ext>
            </a:extLst>
          </p:cNvPr>
          <p:cNvSpPr>
            <a:spLocks noGrp="1"/>
          </p:cNvSpPr>
          <p:nvPr>
            <p:ph type="title"/>
          </p:nvPr>
        </p:nvSpPr>
        <p:spPr/>
        <p:txBody>
          <a:bodyPr/>
          <a:lstStyle/>
          <a:p>
            <a:pPr algn="ctr"/>
            <a:r>
              <a:rPr lang="en-US" dirty="0"/>
              <a:t>defense v. nondefense discretionary funding</a:t>
            </a:r>
          </a:p>
        </p:txBody>
      </p:sp>
      <p:sp>
        <p:nvSpPr>
          <p:cNvPr id="3" name="Content Placeholder 2">
            <a:extLst>
              <a:ext uri="{FF2B5EF4-FFF2-40B4-BE49-F238E27FC236}">
                <a16:creationId xmlns:a16="http://schemas.microsoft.com/office/drawing/2014/main" id="{65222175-AD61-6B49-964C-EEBB602E9955}"/>
              </a:ext>
            </a:extLst>
          </p:cNvPr>
          <p:cNvSpPr>
            <a:spLocks noGrp="1"/>
          </p:cNvSpPr>
          <p:nvPr>
            <p:ph sz="half" idx="1"/>
          </p:nvPr>
        </p:nvSpPr>
        <p:spPr/>
        <p:txBody>
          <a:bodyPr>
            <a:normAutofit/>
          </a:bodyPr>
          <a:lstStyle/>
          <a:p>
            <a:r>
              <a:rPr lang="en-US" dirty="0"/>
              <a:t>defense (050)</a:t>
            </a:r>
          </a:p>
          <a:p>
            <a:r>
              <a:rPr lang="en-US" dirty="0"/>
              <a:t>About 95% goes to the Pentagon via the Defense Appropriations bill and the intelligence agencies </a:t>
            </a:r>
          </a:p>
          <a:p>
            <a:r>
              <a:rPr lang="en-US" dirty="0"/>
              <a:t>The rest goes to Energy Department for nuclear programs and various other departments for defense-related activities </a:t>
            </a:r>
          </a:p>
        </p:txBody>
      </p:sp>
      <p:sp>
        <p:nvSpPr>
          <p:cNvPr id="4" name="Content Placeholder 3">
            <a:extLst>
              <a:ext uri="{FF2B5EF4-FFF2-40B4-BE49-F238E27FC236}">
                <a16:creationId xmlns:a16="http://schemas.microsoft.com/office/drawing/2014/main" id="{96CA7FCA-E78B-AD43-A374-E46E0420A242}"/>
              </a:ext>
            </a:extLst>
          </p:cNvPr>
          <p:cNvSpPr>
            <a:spLocks noGrp="1"/>
          </p:cNvSpPr>
          <p:nvPr>
            <p:ph sz="half" idx="2"/>
          </p:nvPr>
        </p:nvSpPr>
        <p:spPr/>
        <p:txBody>
          <a:bodyPr>
            <a:normAutofit/>
          </a:bodyPr>
          <a:lstStyle/>
          <a:p>
            <a:r>
              <a:rPr lang="en-US" dirty="0"/>
              <a:t>Nondefense</a:t>
            </a:r>
          </a:p>
          <a:p>
            <a:r>
              <a:rPr lang="en-US" dirty="0"/>
              <a:t>Pretty much every other program within the dozen annual bills </a:t>
            </a:r>
          </a:p>
          <a:p>
            <a:r>
              <a:rPr lang="en-US" dirty="0"/>
              <a:t>Agriculture, public lands, Homeland Security, Justice Department, foreign aid, Transportation, etc. </a:t>
            </a:r>
          </a:p>
        </p:txBody>
      </p:sp>
    </p:spTree>
    <p:extLst>
      <p:ext uri="{BB962C8B-B14F-4D97-AF65-F5344CB8AC3E}">
        <p14:creationId xmlns:p14="http://schemas.microsoft.com/office/powerpoint/2010/main" val="37252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4AEDB-D348-8447-BAE3-F4F8409E0C7A}"/>
              </a:ext>
            </a:extLst>
          </p:cNvPr>
          <p:cNvSpPr>
            <a:spLocks noGrp="1"/>
          </p:cNvSpPr>
          <p:nvPr>
            <p:ph type="title"/>
          </p:nvPr>
        </p:nvSpPr>
        <p:spPr>
          <a:xfrm>
            <a:off x="838200" y="365125"/>
            <a:ext cx="10515600" cy="902843"/>
          </a:xfrm>
        </p:spPr>
        <p:txBody>
          <a:bodyPr/>
          <a:lstStyle/>
          <a:p>
            <a:pPr algn="ctr"/>
            <a:r>
              <a:rPr lang="en-US" dirty="0"/>
              <a:t>Two charts on defense spending</a:t>
            </a:r>
          </a:p>
        </p:txBody>
      </p:sp>
      <p:pic>
        <p:nvPicPr>
          <p:cNvPr id="5" name="Content Placeholder 4">
            <a:extLst>
              <a:ext uri="{FF2B5EF4-FFF2-40B4-BE49-F238E27FC236}">
                <a16:creationId xmlns:a16="http://schemas.microsoft.com/office/drawing/2014/main" id="{3A5C0D81-3199-764D-826D-0638E2D2CA5F}"/>
              </a:ext>
            </a:extLst>
          </p:cNvPr>
          <p:cNvPicPr>
            <a:picLocks noGrp="1" noChangeAspect="1"/>
          </p:cNvPicPr>
          <p:nvPr>
            <p:ph idx="1"/>
          </p:nvPr>
        </p:nvPicPr>
        <p:blipFill>
          <a:blip r:embed="rId2"/>
          <a:stretch>
            <a:fillRect/>
          </a:stretch>
        </p:blipFill>
        <p:spPr>
          <a:xfrm>
            <a:off x="982394" y="1373696"/>
            <a:ext cx="10227212" cy="4780597"/>
          </a:xfrm>
        </p:spPr>
      </p:pic>
      <p:sp>
        <p:nvSpPr>
          <p:cNvPr id="6" name="TextBox 5">
            <a:extLst>
              <a:ext uri="{FF2B5EF4-FFF2-40B4-BE49-F238E27FC236}">
                <a16:creationId xmlns:a16="http://schemas.microsoft.com/office/drawing/2014/main" id="{4D31C707-598C-AE4C-96E2-1602AF34F672}"/>
              </a:ext>
            </a:extLst>
          </p:cNvPr>
          <p:cNvSpPr txBox="1"/>
          <p:nvPr/>
        </p:nvSpPr>
        <p:spPr>
          <a:xfrm>
            <a:off x="8522208" y="6534834"/>
            <a:ext cx="3767328" cy="646331"/>
          </a:xfrm>
          <a:prstGeom prst="rect">
            <a:avLst/>
          </a:prstGeom>
          <a:noFill/>
        </p:spPr>
        <p:txBody>
          <a:bodyPr wrap="square" rtlCol="0">
            <a:spAutoFit/>
          </a:bodyPr>
          <a:lstStyle/>
          <a:p>
            <a:r>
              <a:rPr lang="en-US" dirty="0"/>
              <a:t>Source: </a:t>
            </a:r>
            <a:r>
              <a:rPr lang="en-US" dirty="0">
                <a:hlinkClick r:id="rId3"/>
              </a:rPr>
              <a:t>Peter G. Peterson Foundation </a:t>
            </a:r>
            <a:endParaRPr lang="en-US" dirty="0"/>
          </a:p>
          <a:p>
            <a:endParaRPr lang="en-US" dirty="0"/>
          </a:p>
        </p:txBody>
      </p:sp>
    </p:spTree>
    <p:extLst>
      <p:ext uri="{BB962C8B-B14F-4D97-AF65-F5344CB8AC3E}">
        <p14:creationId xmlns:p14="http://schemas.microsoft.com/office/powerpoint/2010/main" val="2306307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0419E-D867-EB4E-9CF1-D2C7052D307C}"/>
              </a:ext>
            </a:extLst>
          </p:cNvPr>
          <p:cNvSpPr>
            <a:spLocks noGrp="1"/>
          </p:cNvSpPr>
          <p:nvPr>
            <p:ph type="title"/>
          </p:nvPr>
        </p:nvSpPr>
        <p:spPr>
          <a:xfrm>
            <a:off x="838200" y="365125"/>
            <a:ext cx="10451592" cy="975995"/>
          </a:xfrm>
        </p:spPr>
        <p:txBody>
          <a:bodyPr/>
          <a:lstStyle/>
          <a:p>
            <a:pPr algn="ctr"/>
            <a:r>
              <a:rPr lang="en-US" dirty="0"/>
              <a:t>Two charts on defense spending</a:t>
            </a:r>
          </a:p>
        </p:txBody>
      </p:sp>
      <p:pic>
        <p:nvPicPr>
          <p:cNvPr id="5" name="Content Placeholder 4">
            <a:extLst>
              <a:ext uri="{FF2B5EF4-FFF2-40B4-BE49-F238E27FC236}">
                <a16:creationId xmlns:a16="http://schemas.microsoft.com/office/drawing/2014/main" id="{61E22C55-DA4A-8A45-8B1D-5867470297B5}"/>
              </a:ext>
            </a:extLst>
          </p:cNvPr>
          <p:cNvPicPr>
            <a:picLocks noGrp="1" noChangeAspect="1"/>
          </p:cNvPicPr>
          <p:nvPr>
            <p:ph idx="1"/>
          </p:nvPr>
        </p:nvPicPr>
        <p:blipFill>
          <a:blip r:embed="rId2"/>
          <a:stretch>
            <a:fillRect/>
          </a:stretch>
        </p:blipFill>
        <p:spPr>
          <a:xfrm>
            <a:off x="838200" y="1434656"/>
            <a:ext cx="10673452" cy="4805605"/>
          </a:xfrm>
        </p:spPr>
      </p:pic>
      <p:sp>
        <p:nvSpPr>
          <p:cNvPr id="6" name="TextBox 5">
            <a:extLst>
              <a:ext uri="{FF2B5EF4-FFF2-40B4-BE49-F238E27FC236}">
                <a16:creationId xmlns:a16="http://schemas.microsoft.com/office/drawing/2014/main" id="{61F05595-A59D-AC4F-824B-A6D93CF24B03}"/>
              </a:ext>
            </a:extLst>
          </p:cNvPr>
          <p:cNvSpPr txBox="1"/>
          <p:nvPr/>
        </p:nvSpPr>
        <p:spPr>
          <a:xfrm>
            <a:off x="8510016" y="6488668"/>
            <a:ext cx="3681984" cy="369332"/>
          </a:xfrm>
          <a:prstGeom prst="rect">
            <a:avLst/>
          </a:prstGeom>
          <a:noFill/>
        </p:spPr>
        <p:txBody>
          <a:bodyPr wrap="square" rtlCol="0">
            <a:spAutoFit/>
          </a:bodyPr>
          <a:lstStyle/>
          <a:p>
            <a:r>
              <a:rPr lang="en-US" dirty="0"/>
              <a:t>Source: </a:t>
            </a:r>
            <a:r>
              <a:rPr lang="en-US" dirty="0">
                <a:hlinkClick r:id="rId3"/>
              </a:rPr>
              <a:t>Peter G. Peterson Foundation </a:t>
            </a:r>
            <a:endParaRPr lang="en-US" dirty="0"/>
          </a:p>
        </p:txBody>
      </p:sp>
    </p:spTree>
    <p:extLst>
      <p:ext uri="{BB962C8B-B14F-4D97-AF65-F5344CB8AC3E}">
        <p14:creationId xmlns:p14="http://schemas.microsoft.com/office/powerpoint/2010/main" val="2218282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B79D3-88EB-D744-AADF-07F04AD381E6}"/>
              </a:ext>
            </a:extLst>
          </p:cNvPr>
          <p:cNvSpPr>
            <a:spLocks noGrp="1"/>
          </p:cNvSpPr>
          <p:nvPr>
            <p:ph type="title"/>
          </p:nvPr>
        </p:nvSpPr>
        <p:spPr/>
        <p:txBody>
          <a:bodyPr/>
          <a:lstStyle/>
          <a:p>
            <a:pPr algn="ctr"/>
            <a:r>
              <a:rPr lang="en-US" dirty="0"/>
              <a:t>Fiscal year 2024 Appropriations Policy Fights</a:t>
            </a:r>
          </a:p>
        </p:txBody>
      </p:sp>
      <p:sp>
        <p:nvSpPr>
          <p:cNvPr id="3" name="Content Placeholder 2">
            <a:extLst>
              <a:ext uri="{FF2B5EF4-FFF2-40B4-BE49-F238E27FC236}">
                <a16:creationId xmlns:a16="http://schemas.microsoft.com/office/drawing/2014/main" id="{0996F8FF-3CD2-7242-B1BA-AA97EB40F18B}"/>
              </a:ext>
            </a:extLst>
          </p:cNvPr>
          <p:cNvSpPr>
            <a:spLocks noGrp="1"/>
          </p:cNvSpPr>
          <p:nvPr>
            <p:ph idx="1"/>
          </p:nvPr>
        </p:nvSpPr>
        <p:spPr/>
        <p:txBody>
          <a:bodyPr>
            <a:normAutofit/>
          </a:bodyPr>
          <a:lstStyle/>
          <a:p>
            <a:r>
              <a:rPr lang="en-US" dirty="0"/>
              <a:t>Hyde Amendment</a:t>
            </a:r>
          </a:p>
          <a:p>
            <a:pPr lvl="1"/>
            <a:r>
              <a:rPr lang="en-US" dirty="0"/>
              <a:t>Provision that bars federal funding for abortion with limited exceptions for rape, incest or the woman’s life</a:t>
            </a:r>
          </a:p>
          <a:p>
            <a:pPr lvl="1"/>
            <a:r>
              <a:rPr lang="en-US" dirty="0"/>
              <a:t>Has been in effect in some form for more than four decades</a:t>
            </a:r>
          </a:p>
          <a:p>
            <a:pPr lvl="1"/>
            <a:r>
              <a:rPr lang="en-US" dirty="0"/>
              <a:t>House Democrats, Senate Democrats removed from their bills to strong objections from Republicans during 117</a:t>
            </a:r>
            <a:r>
              <a:rPr lang="en-US" baseline="30000" dirty="0"/>
              <a:t>th</a:t>
            </a:r>
            <a:r>
              <a:rPr lang="en-US" dirty="0"/>
              <a:t> Congress</a:t>
            </a:r>
          </a:p>
          <a:p>
            <a:pPr lvl="1"/>
            <a:r>
              <a:rPr lang="en-US" dirty="0"/>
              <a:t>Hyde, similar provisions back in final omnibus agreements</a:t>
            </a:r>
          </a:p>
          <a:p>
            <a:r>
              <a:rPr lang="en-US" dirty="0"/>
              <a:t>ICE, CBP funding and oversight makes Homeland especially challenging</a:t>
            </a:r>
          </a:p>
          <a:p>
            <a:r>
              <a:rPr lang="en-US" dirty="0"/>
              <a:t>Open rules on spending bills in the House could be a wild time. </a:t>
            </a:r>
          </a:p>
        </p:txBody>
      </p:sp>
    </p:spTree>
    <p:extLst>
      <p:ext uri="{BB962C8B-B14F-4D97-AF65-F5344CB8AC3E}">
        <p14:creationId xmlns:p14="http://schemas.microsoft.com/office/powerpoint/2010/main" val="2581395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8D228-97FC-5444-9093-E0748CC57D26}"/>
              </a:ext>
            </a:extLst>
          </p:cNvPr>
          <p:cNvSpPr>
            <a:spLocks noGrp="1"/>
          </p:cNvSpPr>
          <p:nvPr>
            <p:ph type="title"/>
          </p:nvPr>
        </p:nvSpPr>
        <p:spPr>
          <a:xfrm>
            <a:off x="838200" y="365126"/>
            <a:ext cx="10515600" cy="912690"/>
          </a:xfrm>
        </p:spPr>
        <p:txBody>
          <a:bodyPr/>
          <a:lstStyle/>
          <a:p>
            <a:pPr algn="ctr"/>
            <a:r>
              <a:rPr lang="en-US" dirty="0"/>
              <a:t>Earmarks</a:t>
            </a:r>
          </a:p>
        </p:txBody>
      </p:sp>
      <p:sp>
        <p:nvSpPr>
          <p:cNvPr id="3" name="Content Placeholder 2">
            <a:extLst>
              <a:ext uri="{FF2B5EF4-FFF2-40B4-BE49-F238E27FC236}">
                <a16:creationId xmlns:a16="http://schemas.microsoft.com/office/drawing/2014/main" id="{77D1702D-7E16-3148-9093-DE13A07DBF61}"/>
              </a:ext>
            </a:extLst>
          </p:cNvPr>
          <p:cNvSpPr>
            <a:spLocks noGrp="1"/>
          </p:cNvSpPr>
          <p:nvPr>
            <p:ph idx="1"/>
          </p:nvPr>
        </p:nvSpPr>
        <p:spPr>
          <a:xfrm>
            <a:off x="838200" y="1453663"/>
            <a:ext cx="10515600" cy="4899147"/>
          </a:xfrm>
        </p:spPr>
        <p:txBody>
          <a:bodyPr>
            <a:normAutofit fontScale="92500" lnSpcReduction="20000"/>
          </a:bodyPr>
          <a:lstStyle/>
          <a:p>
            <a:r>
              <a:rPr lang="en-US" dirty="0"/>
              <a:t>DeLauro outlined parameters for return in late February 2021</a:t>
            </a:r>
          </a:p>
          <a:p>
            <a:pPr lvl="1"/>
            <a:r>
              <a:rPr lang="en-US" dirty="0"/>
              <a:t>Earmarks capped at 1 percent of discretionary spending </a:t>
            </a:r>
          </a:p>
          <a:p>
            <a:pPr lvl="1"/>
            <a:r>
              <a:rPr lang="en-US" dirty="0"/>
              <a:t>Members limited to 10 requests per fiscal year and must show community support </a:t>
            </a:r>
          </a:p>
          <a:p>
            <a:pPr lvl="1"/>
            <a:r>
              <a:rPr lang="en-US" dirty="0"/>
              <a:t>Members must post request online at the same time they submit it to the committee</a:t>
            </a:r>
          </a:p>
          <a:p>
            <a:pPr lvl="1"/>
            <a:r>
              <a:rPr lang="en-US" dirty="0"/>
              <a:t>Members must certify they and immediate family don’t have a financial interest</a:t>
            </a:r>
          </a:p>
          <a:p>
            <a:pPr lvl="1"/>
            <a:r>
              <a:rPr lang="en-US" dirty="0"/>
              <a:t>For-profit entities cannot receive earmarked funds </a:t>
            </a:r>
          </a:p>
          <a:p>
            <a:pPr lvl="1"/>
            <a:r>
              <a:rPr lang="en-US" dirty="0"/>
              <a:t>Government Accountability Office will audit a sample of earmarks annually and submit report to Congress </a:t>
            </a:r>
          </a:p>
          <a:p>
            <a:r>
              <a:rPr lang="en-US" dirty="0"/>
              <a:t>Leahy followed a similar process, but didn’t cap the number of requests. </a:t>
            </a:r>
          </a:p>
          <a:p>
            <a:r>
              <a:rPr lang="en-US" dirty="0"/>
              <a:t>Senate Republican party rules still ban participation, though many GOP senators have requested projects. House GOP eliminated their rule banning. </a:t>
            </a:r>
          </a:p>
          <a:p>
            <a:r>
              <a:rPr lang="en-US" dirty="0"/>
              <a:t>Community project funding and congressionally directed spending are the new names lawmakers prefer. </a:t>
            </a:r>
          </a:p>
          <a:p>
            <a:r>
              <a:rPr lang="en-US" dirty="0"/>
              <a:t>Granger plans to ”tweak” the process, but hasn’t said how. </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3724214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FCCE3-6AAD-E34E-A87A-6C88F8A02783}"/>
              </a:ext>
            </a:extLst>
          </p:cNvPr>
          <p:cNvSpPr>
            <a:spLocks noGrp="1"/>
          </p:cNvSpPr>
          <p:nvPr>
            <p:ph type="title"/>
          </p:nvPr>
        </p:nvSpPr>
        <p:spPr/>
        <p:txBody>
          <a:bodyPr/>
          <a:lstStyle/>
          <a:p>
            <a:pPr algn="ctr"/>
            <a:r>
              <a:rPr lang="en-US" dirty="0"/>
              <a:t>Who’s in charge?</a:t>
            </a:r>
          </a:p>
        </p:txBody>
      </p:sp>
      <p:sp>
        <p:nvSpPr>
          <p:cNvPr id="3" name="Content Placeholder 2">
            <a:extLst>
              <a:ext uri="{FF2B5EF4-FFF2-40B4-BE49-F238E27FC236}">
                <a16:creationId xmlns:a16="http://schemas.microsoft.com/office/drawing/2014/main" id="{10122D08-980B-C643-BC66-F264B6A98D3D}"/>
              </a:ext>
            </a:extLst>
          </p:cNvPr>
          <p:cNvSpPr>
            <a:spLocks noGrp="1"/>
          </p:cNvSpPr>
          <p:nvPr>
            <p:ph sz="half" idx="1"/>
          </p:nvPr>
        </p:nvSpPr>
        <p:spPr/>
        <p:txBody>
          <a:bodyPr/>
          <a:lstStyle/>
          <a:p>
            <a:r>
              <a:rPr lang="en-US" dirty="0"/>
              <a:t>House Budget Committee </a:t>
            </a:r>
          </a:p>
          <a:p>
            <a:r>
              <a:rPr lang="en-US" dirty="0"/>
              <a:t>Chairman </a:t>
            </a:r>
            <a:r>
              <a:rPr lang="en-US" dirty="0" err="1"/>
              <a:t>Jodey</a:t>
            </a:r>
            <a:r>
              <a:rPr lang="en-US" dirty="0"/>
              <a:t> Arrington, R-Texas</a:t>
            </a:r>
          </a:p>
        </p:txBody>
      </p:sp>
      <p:sp>
        <p:nvSpPr>
          <p:cNvPr id="4" name="Content Placeholder 3">
            <a:extLst>
              <a:ext uri="{FF2B5EF4-FFF2-40B4-BE49-F238E27FC236}">
                <a16:creationId xmlns:a16="http://schemas.microsoft.com/office/drawing/2014/main" id="{1524883A-2D3C-0741-9591-36EE4D3C22C2}"/>
              </a:ext>
            </a:extLst>
          </p:cNvPr>
          <p:cNvSpPr>
            <a:spLocks noGrp="1"/>
          </p:cNvSpPr>
          <p:nvPr>
            <p:ph sz="half" idx="2"/>
          </p:nvPr>
        </p:nvSpPr>
        <p:spPr/>
        <p:txBody>
          <a:bodyPr/>
          <a:lstStyle/>
          <a:p>
            <a:r>
              <a:rPr lang="en-US" dirty="0"/>
              <a:t>Senate Budget Committee</a:t>
            </a:r>
          </a:p>
          <a:p>
            <a:r>
              <a:rPr lang="en-US" dirty="0"/>
              <a:t>Bernie Sanders</a:t>
            </a:r>
            <a:r>
              <a:rPr lang="en-US"/>
              <a:t>, I-Vt</a:t>
            </a:r>
            <a:r>
              <a:rPr lang="en-US" dirty="0"/>
              <a:t>.</a:t>
            </a:r>
          </a:p>
        </p:txBody>
      </p:sp>
      <p:pic>
        <p:nvPicPr>
          <p:cNvPr id="7" name="Picture 6">
            <a:extLst>
              <a:ext uri="{FF2B5EF4-FFF2-40B4-BE49-F238E27FC236}">
                <a16:creationId xmlns:a16="http://schemas.microsoft.com/office/drawing/2014/main" id="{4C87B15F-4B7C-6E4B-9900-DA0E707AC07E}"/>
              </a:ext>
            </a:extLst>
          </p:cNvPr>
          <p:cNvPicPr>
            <a:picLocks noChangeAspect="1"/>
          </p:cNvPicPr>
          <p:nvPr/>
        </p:nvPicPr>
        <p:blipFill>
          <a:blip r:embed="rId2"/>
          <a:stretch>
            <a:fillRect/>
          </a:stretch>
        </p:blipFill>
        <p:spPr>
          <a:xfrm>
            <a:off x="1592147" y="3240817"/>
            <a:ext cx="2406677" cy="2936146"/>
          </a:xfrm>
          <a:prstGeom prst="rect">
            <a:avLst/>
          </a:prstGeom>
        </p:spPr>
      </p:pic>
      <p:pic>
        <p:nvPicPr>
          <p:cNvPr id="10" name="Picture 9">
            <a:extLst>
              <a:ext uri="{FF2B5EF4-FFF2-40B4-BE49-F238E27FC236}">
                <a16:creationId xmlns:a16="http://schemas.microsoft.com/office/drawing/2014/main" id="{06F4E3D3-E839-434C-A068-D8EAADCA0AC1}"/>
              </a:ext>
            </a:extLst>
          </p:cNvPr>
          <p:cNvPicPr>
            <a:picLocks noChangeAspect="1"/>
          </p:cNvPicPr>
          <p:nvPr/>
        </p:nvPicPr>
        <p:blipFill>
          <a:blip r:embed="rId3"/>
          <a:stretch>
            <a:fillRect/>
          </a:stretch>
        </p:blipFill>
        <p:spPr>
          <a:xfrm>
            <a:off x="6874396" y="3195277"/>
            <a:ext cx="2385349" cy="2981686"/>
          </a:xfrm>
          <a:prstGeom prst="rect">
            <a:avLst/>
          </a:prstGeom>
        </p:spPr>
      </p:pic>
    </p:spTree>
    <p:extLst>
      <p:ext uri="{BB962C8B-B14F-4D97-AF65-F5344CB8AC3E}">
        <p14:creationId xmlns:p14="http://schemas.microsoft.com/office/powerpoint/2010/main" val="1133928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79CD-6267-A64D-B2ED-CC361D0FD88F}"/>
              </a:ext>
            </a:extLst>
          </p:cNvPr>
          <p:cNvSpPr>
            <a:spLocks noGrp="1"/>
          </p:cNvSpPr>
          <p:nvPr>
            <p:ph type="title"/>
          </p:nvPr>
        </p:nvSpPr>
        <p:spPr/>
        <p:txBody>
          <a:bodyPr/>
          <a:lstStyle/>
          <a:p>
            <a:pPr algn="ctr"/>
            <a:r>
              <a:rPr lang="en-US" dirty="0"/>
              <a:t>House Appropriations Chair Kay Granger </a:t>
            </a:r>
          </a:p>
        </p:txBody>
      </p:sp>
      <p:sp>
        <p:nvSpPr>
          <p:cNvPr id="3" name="Content Placeholder 2">
            <a:extLst>
              <a:ext uri="{FF2B5EF4-FFF2-40B4-BE49-F238E27FC236}">
                <a16:creationId xmlns:a16="http://schemas.microsoft.com/office/drawing/2014/main" id="{34DB16D1-D7C5-3E4B-978D-9572801C51F8}"/>
              </a:ext>
            </a:extLst>
          </p:cNvPr>
          <p:cNvSpPr>
            <a:spLocks noGrp="1"/>
          </p:cNvSpPr>
          <p:nvPr>
            <p:ph sz="half" idx="1"/>
          </p:nvPr>
        </p:nvSpPr>
        <p:spPr/>
        <p:txBody>
          <a:bodyPr>
            <a:normAutofit/>
          </a:bodyPr>
          <a:lstStyle/>
          <a:p>
            <a:r>
              <a:rPr lang="en-US" dirty="0"/>
              <a:t>First Republican woman to chair the House spending panel</a:t>
            </a:r>
          </a:p>
          <a:p>
            <a:r>
              <a:rPr lang="en-US" dirty="0"/>
              <a:t>Joined Congress in 1997 after being Fort Worth, Texas zoning commission, city council and mayor</a:t>
            </a:r>
          </a:p>
          <a:p>
            <a:r>
              <a:rPr lang="en-US" dirty="0"/>
              <a:t>Previously top GOP appropriator on State-Foreign Ops and Defense subcommittees </a:t>
            </a:r>
          </a:p>
          <a:p>
            <a:endParaRPr lang="en-US" dirty="0"/>
          </a:p>
        </p:txBody>
      </p:sp>
      <p:pic>
        <p:nvPicPr>
          <p:cNvPr id="8" name="Content Placeholder 7">
            <a:extLst>
              <a:ext uri="{FF2B5EF4-FFF2-40B4-BE49-F238E27FC236}">
                <a16:creationId xmlns:a16="http://schemas.microsoft.com/office/drawing/2014/main" id="{800D94F3-60D3-4248-8EDC-7362ACF522C6}"/>
              </a:ext>
            </a:extLst>
          </p:cNvPr>
          <p:cNvPicPr>
            <a:picLocks noGrp="1" noChangeAspect="1"/>
          </p:cNvPicPr>
          <p:nvPr>
            <p:ph sz="half" idx="2"/>
          </p:nvPr>
        </p:nvPicPr>
        <p:blipFill>
          <a:blip r:embed="rId2"/>
          <a:stretch>
            <a:fillRect/>
          </a:stretch>
        </p:blipFill>
        <p:spPr>
          <a:xfrm>
            <a:off x="7651750" y="2610644"/>
            <a:ext cx="2222500" cy="2781300"/>
          </a:xfrm>
        </p:spPr>
      </p:pic>
    </p:spTree>
    <p:extLst>
      <p:ext uri="{BB962C8B-B14F-4D97-AF65-F5344CB8AC3E}">
        <p14:creationId xmlns:p14="http://schemas.microsoft.com/office/powerpoint/2010/main" val="2378516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F36DC-A5D8-6647-8B3D-DE2CE15B1DED}"/>
              </a:ext>
            </a:extLst>
          </p:cNvPr>
          <p:cNvSpPr>
            <a:spLocks noGrp="1"/>
          </p:cNvSpPr>
          <p:nvPr>
            <p:ph type="title"/>
          </p:nvPr>
        </p:nvSpPr>
        <p:spPr/>
        <p:txBody>
          <a:bodyPr/>
          <a:lstStyle/>
          <a:p>
            <a:pPr algn="ctr"/>
            <a:r>
              <a:rPr lang="en-US" dirty="0"/>
              <a:t>Senate Appropriations Chair Patty Murray</a:t>
            </a:r>
          </a:p>
        </p:txBody>
      </p:sp>
      <p:sp>
        <p:nvSpPr>
          <p:cNvPr id="4" name="Content Placeholder 3">
            <a:extLst>
              <a:ext uri="{FF2B5EF4-FFF2-40B4-BE49-F238E27FC236}">
                <a16:creationId xmlns:a16="http://schemas.microsoft.com/office/drawing/2014/main" id="{42513F74-C30F-7D46-8D63-2AF7D158ECF9}"/>
              </a:ext>
            </a:extLst>
          </p:cNvPr>
          <p:cNvSpPr>
            <a:spLocks noGrp="1"/>
          </p:cNvSpPr>
          <p:nvPr>
            <p:ph sz="half" idx="2"/>
          </p:nvPr>
        </p:nvSpPr>
        <p:spPr/>
        <p:txBody>
          <a:bodyPr>
            <a:normAutofit/>
          </a:bodyPr>
          <a:lstStyle/>
          <a:p>
            <a:r>
              <a:rPr lang="en-US" dirty="0"/>
              <a:t>Longtime top Democrat on Labor-HHS-Education Appropriations subcommittee</a:t>
            </a:r>
          </a:p>
          <a:p>
            <a:r>
              <a:rPr lang="en-US" dirty="0"/>
              <a:t>Chair of the HELP Committee during 117</a:t>
            </a:r>
            <a:r>
              <a:rPr lang="en-US" baseline="30000" dirty="0"/>
              <a:t>th</a:t>
            </a:r>
            <a:r>
              <a:rPr lang="en-US" dirty="0"/>
              <a:t> </a:t>
            </a:r>
          </a:p>
          <a:p>
            <a:r>
              <a:rPr lang="en-US" dirty="0"/>
              <a:t> President Pro Tempore </a:t>
            </a:r>
          </a:p>
          <a:p>
            <a:r>
              <a:rPr lang="en-US" dirty="0"/>
              <a:t>Significant experience negotiating bipartisan agreements</a:t>
            </a:r>
          </a:p>
        </p:txBody>
      </p:sp>
      <p:pic>
        <p:nvPicPr>
          <p:cNvPr id="8" name="Content Placeholder 7">
            <a:extLst>
              <a:ext uri="{FF2B5EF4-FFF2-40B4-BE49-F238E27FC236}">
                <a16:creationId xmlns:a16="http://schemas.microsoft.com/office/drawing/2014/main" id="{4BB7F52B-DD70-D34C-9495-8E33EBDF83C0}"/>
              </a:ext>
            </a:extLst>
          </p:cNvPr>
          <p:cNvPicPr>
            <a:picLocks noGrp="1" noChangeAspect="1"/>
          </p:cNvPicPr>
          <p:nvPr>
            <p:ph sz="half" idx="1"/>
          </p:nvPr>
        </p:nvPicPr>
        <p:blipFill>
          <a:blip r:embed="rId2"/>
          <a:stretch>
            <a:fillRect/>
          </a:stretch>
        </p:blipFill>
        <p:spPr>
          <a:xfrm>
            <a:off x="1688465" y="1825625"/>
            <a:ext cx="3481070" cy="4351338"/>
          </a:xfrm>
        </p:spPr>
      </p:pic>
    </p:spTree>
    <p:extLst>
      <p:ext uri="{BB962C8B-B14F-4D97-AF65-F5344CB8AC3E}">
        <p14:creationId xmlns:p14="http://schemas.microsoft.com/office/powerpoint/2010/main" val="982780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FBA11-32BA-A24E-A23D-2AF14DD38145}"/>
              </a:ext>
            </a:extLst>
          </p:cNvPr>
          <p:cNvSpPr>
            <a:spLocks noGrp="1"/>
          </p:cNvSpPr>
          <p:nvPr>
            <p:ph type="title"/>
          </p:nvPr>
        </p:nvSpPr>
        <p:spPr/>
        <p:txBody>
          <a:bodyPr/>
          <a:lstStyle/>
          <a:p>
            <a:pPr algn="ctr"/>
            <a:r>
              <a:rPr lang="en-US" dirty="0"/>
              <a:t>The Ranking Members </a:t>
            </a:r>
          </a:p>
        </p:txBody>
      </p:sp>
      <p:sp>
        <p:nvSpPr>
          <p:cNvPr id="3" name="Content Placeholder 2">
            <a:extLst>
              <a:ext uri="{FF2B5EF4-FFF2-40B4-BE49-F238E27FC236}">
                <a16:creationId xmlns:a16="http://schemas.microsoft.com/office/drawing/2014/main" id="{55446A1B-A43C-DC41-9CB0-99204466E4F7}"/>
              </a:ext>
            </a:extLst>
          </p:cNvPr>
          <p:cNvSpPr>
            <a:spLocks noGrp="1"/>
          </p:cNvSpPr>
          <p:nvPr>
            <p:ph idx="1"/>
          </p:nvPr>
        </p:nvSpPr>
        <p:spPr>
          <a:xfrm>
            <a:off x="838200" y="2548128"/>
            <a:ext cx="10515600" cy="3628834"/>
          </a:xfrm>
        </p:spPr>
        <p:txBody>
          <a:bodyPr/>
          <a:lstStyle/>
          <a:p>
            <a:pPr algn="ctr"/>
            <a:r>
              <a:rPr lang="en-US" dirty="0"/>
              <a:t>House Budget RM – Brendan Boyle (D-Pa.)</a:t>
            </a:r>
          </a:p>
          <a:p>
            <a:pPr algn="ctr"/>
            <a:r>
              <a:rPr lang="en-US" dirty="0"/>
              <a:t>Senate Budget RM – Lindsey Graham* (R-S.C.)</a:t>
            </a:r>
          </a:p>
          <a:p>
            <a:pPr algn="ctr"/>
            <a:r>
              <a:rPr lang="en-US" dirty="0"/>
              <a:t>House Appropriations RM – Rosa DeLauro (D-Conn.)</a:t>
            </a:r>
          </a:p>
          <a:p>
            <a:pPr algn="ctr"/>
            <a:r>
              <a:rPr lang="en-US" dirty="0"/>
              <a:t>Senate Appropriations RM – Susan Collins (R-Maine)</a:t>
            </a:r>
          </a:p>
        </p:txBody>
      </p:sp>
    </p:spTree>
    <p:extLst>
      <p:ext uri="{BB962C8B-B14F-4D97-AF65-F5344CB8AC3E}">
        <p14:creationId xmlns:p14="http://schemas.microsoft.com/office/powerpoint/2010/main" val="2385805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A4E59-650D-A743-8875-360681DA0DFC}"/>
              </a:ext>
            </a:extLst>
          </p:cNvPr>
          <p:cNvSpPr>
            <a:spLocks noGrp="1"/>
          </p:cNvSpPr>
          <p:nvPr>
            <p:ph type="title"/>
          </p:nvPr>
        </p:nvSpPr>
        <p:spPr/>
        <p:txBody>
          <a:bodyPr/>
          <a:lstStyle/>
          <a:p>
            <a:pPr algn="ctr"/>
            <a:r>
              <a:rPr lang="en-US" dirty="0"/>
              <a:t>Likely House Appropriations subcommittee chairs</a:t>
            </a:r>
          </a:p>
        </p:txBody>
      </p:sp>
      <p:sp>
        <p:nvSpPr>
          <p:cNvPr id="3" name="Content Placeholder 2">
            <a:extLst>
              <a:ext uri="{FF2B5EF4-FFF2-40B4-BE49-F238E27FC236}">
                <a16:creationId xmlns:a16="http://schemas.microsoft.com/office/drawing/2014/main" id="{591D9C5F-F71D-1B47-80E1-4C10F5C493BB}"/>
              </a:ext>
            </a:extLst>
          </p:cNvPr>
          <p:cNvSpPr>
            <a:spLocks noGrp="1"/>
          </p:cNvSpPr>
          <p:nvPr>
            <p:ph sz="half" idx="1"/>
          </p:nvPr>
        </p:nvSpPr>
        <p:spPr/>
        <p:txBody>
          <a:bodyPr>
            <a:normAutofit lnSpcReduction="10000"/>
          </a:bodyPr>
          <a:lstStyle/>
          <a:p>
            <a:r>
              <a:rPr lang="en-US" dirty="0"/>
              <a:t>Agriculture: Harris (R-Md.)</a:t>
            </a:r>
          </a:p>
          <a:p>
            <a:r>
              <a:rPr lang="en-US" dirty="0"/>
              <a:t>Commerce-Justice-Science: Rogers (R-Ky.)</a:t>
            </a:r>
          </a:p>
          <a:p>
            <a:r>
              <a:rPr lang="en-US" dirty="0"/>
              <a:t>Defense: Calvert (R-Calif.)</a:t>
            </a:r>
          </a:p>
          <a:p>
            <a:r>
              <a:rPr lang="en-US" dirty="0"/>
              <a:t>Energy-Water: Fleischmann (R-Tenn.)</a:t>
            </a:r>
          </a:p>
          <a:p>
            <a:r>
              <a:rPr lang="en-US" dirty="0"/>
              <a:t>Financial Services: Womack (R-Ark.)</a:t>
            </a:r>
          </a:p>
          <a:p>
            <a:r>
              <a:rPr lang="en-US" dirty="0"/>
              <a:t>Homeland Security: Joyce (R-Ohio)</a:t>
            </a:r>
          </a:p>
        </p:txBody>
      </p:sp>
      <p:sp>
        <p:nvSpPr>
          <p:cNvPr id="4" name="Content Placeholder 3">
            <a:extLst>
              <a:ext uri="{FF2B5EF4-FFF2-40B4-BE49-F238E27FC236}">
                <a16:creationId xmlns:a16="http://schemas.microsoft.com/office/drawing/2014/main" id="{BC97BA4A-DD8E-6741-920C-EBA7A5D51521}"/>
              </a:ext>
            </a:extLst>
          </p:cNvPr>
          <p:cNvSpPr>
            <a:spLocks noGrp="1"/>
          </p:cNvSpPr>
          <p:nvPr>
            <p:ph sz="half" idx="2"/>
          </p:nvPr>
        </p:nvSpPr>
        <p:spPr/>
        <p:txBody>
          <a:bodyPr>
            <a:normAutofit lnSpcReduction="10000"/>
          </a:bodyPr>
          <a:lstStyle/>
          <a:p>
            <a:r>
              <a:rPr lang="en-US" dirty="0"/>
              <a:t>Interior-Environment: Simpson (R-Idaho)</a:t>
            </a:r>
          </a:p>
          <a:p>
            <a:r>
              <a:rPr lang="en-US" dirty="0"/>
              <a:t>Labor-HHS-Ed: Aderholt (R-Ala.)</a:t>
            </a:r>
          </a:p>
          <a:p>
            <a:r>
              <a:rPr lang="en-US" dirty="0"/>
              <a:t>Leg Branch: </a:t>
            </a:r>
            <a:r>
              <a:rPr lang="en-US" dirty="0" err="1"/>
              <a:t>Amodei</a:t>
            </a:r>
            <a:r>
              <a:rPr lang="en-US" dirty="0"/>
              <a:t> (R-Nev.)</a:t>
            </a:r>
          </a:p>
          <a:p>
            <a:r>
              <a:rPr lang="en-US" dirty="0"/>
              <a:t>Military Construction-VA: Carter (R-Texas)</a:t>
            </a:r>
          </a:p>
          <a:p>
            <a:r>
              <a:rPr lang="en-US" dirty="0"/>
              <a:t>State-Foreign Ops: Diaz-Balart (R-Fla.)</a:t>
            </a:r>
          </a:p>
          <a:p>
            <a:r>
              <a:rPr lang="en-US" dirty="0"/>
              <a:t>Transportation-HUD: Cole (R-Okla.)</a:t>
            </a:r>
          </a:p>
          <a:p>
            <a:endParaRPr lang="en-US" dirty="0"/>
          </a:p>
        </p:txBody>
      </p:sp>
    </p:spTree>
    <p:extLst>
      <p:ext uri="{BB962C8B-B14F-4D97-AF65-F5344CB8AC3E}">
        <p14:creationId xmlns:p14="http://schemas.microsoft.com/office/powerpoint/2010/main" val="3787166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947-7690-EC40-A4C3-0EA51105562B}"/>
              </a:ext>
            </a:extLst>
          </p:cNvPr>
          <p:cNvSpPr>
            <a:spLocks noGrp="1"/>
          </p:cNvSpPr>
          <p:nvPr>
            <p:ph type="title"/>
          </p:nvPr>
        </p:nvSpPr>
        <p:spPr/>
        <p:txBody>
          <a:bodyPr/>
          <a:lstStyle/>
          <a:p>
            <a:pPr algn="ctr"/>
            <a:r>
              <a:rPr lang="en-US" dirty="0"/>
              <a:t>Senate Appropriations subcommittee chairs – 117</a:t>
            </a:r>
            <a:r>
              <a:rPr lang="en-US" baseline="30000" dirty="0"/>
              <a:t>th</a:t>
            </a:r>
            <a:r>
              <a:rPr lang="en-US" dirty="0"/>
              <a:t> Congress</a:t>
            </a:r>
          </a:p>
        </p:txBody>
      </p:sp>
      <p:sp>
        <p:nvSpPr>
          <p:cNvPr id="3" name="Content Placeholder 2">
            <a:extLst>
              <a:ext uri="{FF2B5EF4-FFF2-40B4-BE49-F238E27FC236}">
                <a16:creationId xmlns:a16="http://schemas.microsoft.com/office/drawing/2014/main" id="{0B6FA7FC-873D-1F46-BFD3-98345E82EA01}"/>
              </a:ext>
            </a:extLst>
          </p:cNvPr>
          <p:cNvSpPr>
            <a:spLocks noGrp="1"/>
          </p:cNvSpPr>
          <p:nvPr>
            <p:ph sz="half" idx="1"/>
          </p:nvPr>
        </p:nvSpPr>
        <p:spPr/>
        <p:txBody>
          <a:bodyPr/>
          <a:lstStyle/>
          <a:p>
            <a:r>
              <a:rPr lang="en-US" dirty="0"/>
              <a:t>Agriculture: Baldwin</a:t>
            </a:r>
          </a:p>
          <a:p>
            <a:r>
              <a:rPr lang="en-US" dirty="0"/>
              <a:t>Commerce-Justice-Science: </a:t>
            </a:r>
            <a:r>
              <a:rPr lang="en-US" dirty="0" err="1"/>
              <a:t>Shaheen</a:t>
            </a:r>
            <a:endParaRPr lang="en-US" dirty="0"/>
          </a:p>
          <a:p>
            <a:r>
              <a:rPr lang="en-US" dirty="0"/>
              <a:t>Defense: Tester</a:t>
            </a:r>
          </a:p>
          <a:p>
            <a:r>
              <a:rPr lang="en-US" dirty="0"/>
              <a:t>Energy-Water: Feinstein </a:t>
            </a:r>
          </a:p>
          <a:p>
            <a:r>
              <a:rPr lang="en-US" dirty="0"/>
              <a:t>Financial Services: Van </a:t>
            </a:r>
            <a:r>
              <a:rPr lang="en-US" dirty="0" err="1"/>
              <a:t>Hollen</a:t>
            </a:r>
            <a:endParaRPr lang="en-US" dirty="0"/>
          </a:p>
          <a:p>
            <a:r>
              <a:rPr lang="en-US" dirty="0"/>
              <a:t>Homeland Security: Murphy</a:t>
            </a:r>
          </a:p>
        </p:txBody>
      </p:sp>
      <p:sp>
        <p:nvSpPr>
          <p:cNvPr id="4" name="Content Placeholder 3">
            <a:extLst>
              <a:ext uri="{FF2B5EF4-FFF2-40B4-BE49-F238E27FC236}">
                <a16:creationId xmlns:a16="http://schemas.microsoft.com/office/drawing/2014/main" id="{B39F6FF2-7337-1D49-A439-0913B877875F}"/>
              </a:ext>
            </a:extLst>
          </p:cNvPr>
          <p:cNvSpPr>
            <a:spLocks noGrp="1"/>
          </p:cNvSpPr>
          <p:nvPr>
            <p:ph sz="half" idx="2"/>
          </p:nvPr>
        </p:nvSpPr>
        <p:spPr/>
        <p:txBody>
          <a:bodyPr/>
          <a:lstStyle/>
          <a:p>
            <a:r>
              <a:rPr lang="en-US" dirty="0"/>
              <a:t>Interior-Environment: Merkley</a:t>
            </a:r>
          </a:p>
          <a:p>
            <a:r>
              <a:rPr lang="en-US" dirty="0"/>
              <a:t>Labor-HHS-Ed: Murray</a:t>
            </a:r>
          </a:p>
          <a:p>
            <a:r>
              <a:rPr lang="en-US" dirty="0"/>
              <a:t>Leg Branch: Reed</a:t>
            </a:r>
          </a:p>
          <a:p>
            <a:r>
              <a:rPr lang="en-US" dirty="0"/>
              <a:t>Military Construction-VA: Heinrich</a:t>
            </a:r>
          </a:p>
          <a:p>
            <a:r>
              <a:rPr lang="en-US" dirty="0"/>
              <a:t>State-Foreign Ops: Coons</a:t>
            </a:r>
          </a:p>
          <a:p>
            <a:r>
              <a:rPr lang="en-US" dirty="0"/>
              <a:t>Transportation-HUD: Schatz</a:t>
            </a:r>
          </a:p>
        </p:txBody>
      </p:sp>
    </p:spTree>
    <p:extLst>
      <p:ext uri="{BB962C8B-B14F-4D97-AF65-F5344CB8AC3E}">
        <p14:creationId xmlns:p14="http://schemas.microsoft.com/office/powerpoint/2010/main" val="3336049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2D2D8-4587-334F-948E-3DC7925CE0D4}"/>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33D341E2-2640-4E4B-ADCB-AD0F7E06DDDF}"/>
              </a:ext>
            </a:extLst>
          </p:cNvPr>
          <p:cNvSpPr>
            <a:spLocks noGrp="1"/>
          </p:cNvSpPr>
          <p:nvPr>
            <p:ph idx="1"/>
          </p:nvPr>
        </p:nvSpPr>
        <p:spPr/>
        <p:txBody>
          <a:bodyPr/>
          <a:lstStyle/>
          <a:p>
            <a:r>
              <a:rPr lang="en-US" dirty="0"/>
              <a:t>President’s budget request released first Monday in February</a:t>
            </a:r>
          </a:p>
          <a:p>
            <a:r>
              <a:rPr lang="en-US" dirty="0"/>
              <a:t>Budget Committee hearings</a:t>
            </a:r>
          </a:p>
          <a:p>
            <a:r>
              <a:rPr lang="en-US" dirty="0"/>
              <a:t>Appropriations subcommittee hearings</a:t>
            </a:r>
          </a:p>
          <a:p>
            <a:r>
              <a:rPr lang="en-US" dirty="0"/>
              <a:t>Budget resolution drafting, markup, floor votes, conference, adoption</a:t>
            </a:r>
          </a:p>
          <a:p>
            <a:r>
              <a:rPr lang="en-US" dirty="0"/>
              <a:t>Appropriations bill drafting, markup, floor votes, conference, enactment </a:t>
            </a:r>
          </a:p>
          <a:p>
            <a:r>
              <a:rPr lang="en-US" dirty="0"/>
              <a:t>Oct. 1 beginning of new fiscal year </a:t>
            </a:r>
          </a:p>
        </p:txBody>
      </p:sp>
    </p:spTree>
    <p:extLst>
      <p:ext uri="{BB962C8B-B14F-4D97-AF65-F5344CB8AC3E}">
        <p14:creationId xmlns:p14="http://schemas.microsoft.com/office/powerpoint/2010/main" val="1119331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C3D9F-6273-0944-9B1B-07CD6626F21D}"/>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E0CCFA79-B358-2745-88A2-5929924FE162}"/>
              </a:ext>
            </a:extLst>
          </p:cNvPr>
          <p:cNvSpPr>
            <a:spLocks noGrp="1"/>
          </p:cNvSpPr>
          <p:nvPr>
            <p:ph idx="1"/>
          </p:nvPr>
        </p:nvSpPr>
        <p:spPr/>
        <p:txBody>
          <a:bodyPr/>
          <a:lstStyle/>
          <a:p>
            <a:r>
              <a:rPr lang="en-US" dirty="0"/>
              <a:t>Congress rarely follows the process step-by-step</a:t>
            </a:r>
          </a:p>
          <a:p>
            <a:r>
              <a:rPr lang="en-US" dirty="0"/>
              <a:t>The last time they approved all of the appropriations bills by the beginning of the fiscal year was 1996 for fiscal year 1997</a:t>
            </a:r>
          </a:p>
          <a:p>
            <a:r>
              <a:rPr lang="en-US" dirty="0"/>
              <a:t>Fiscal year 2023 was delayed, especially with the Biden administration and congressional leaders focusing on coronavirus relief, their domestic agenda and the November midterm elections. </a:t>
            </a:r>
          </a:p>
          <a:p>
            <a:r>
              <a:rPr lang="en-US" dirty="0"/>
              <a:t>They did clear a $1.7 trillion omnibus in December. </a:t>
            </a:r>
          </a:p>
          <a:p>
            <a:r>
              <a:rPr lang="en-US" dirty="0"/>
              <a:t>There are no penalties if Congress doesn’t follow the process. </a:t>
            </a:r>
          </a:p>
        </p:txBody>
      </p:sp>
    </p:spTree>
    <p:extLst>
      <p:ext uri="{BB962C8B-B14F-4D97-AF65-F5344CB8AC3E}">
        <p14:creationId xmlns:p14="http://schemas.microsoft.com/office/powerpoint/2010/main" val="36932016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17090</TotalTime>
  <Words>1069</Words>
  <Application>Microsoft Macintosh PowerPoint</Application>
  <PresentationFormat>Widescreen</PresentationFormat>
  <Paragraphs>113</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Budget and Appropriations Outlook</vt:lpstr>
      <vt:lpstr>Who’s in charge?</vt:lpstr>
      <vt:lpstr>House Appropriations Chair Kay Granger </vt:lpstr>
      <vt:lpstr>Senate Appropriations Chair Patty Murray</vt:lpstr>
      <vt:lpstr>The Ranking Members </vt:lpstr>
      <vt:lpstr>Likely House Appropriations subcommittee chairs</vt:lpstr>
      <vt:lpstr>Senate Appropriations subcommittee chairs – 117th Congress</vt:lpstr>
      <vt:lpstr>Budget and Appropriations Process </vt:lpstr>
      <vt:lpstr>More guidelines than actual rules </vt:lpstr>
      <vt:lpstr>Fiscal year 2024 appropriations process</vt:lpstr>
      <vt:lpstr>McCarthy handshake agreement</vt:lpstr>
      <vt:lpstr>Debt Limit </vt:lpstr>
      <vt:lpstr>defense v. nondefense discretionary funding</vt:lpstr>
      <vt:lpstr>Two charts on defense spending</vt:lpstr>
      <vt:lpstr>Two charts on defense spending</vt:lpstr>
      <vt:lpstr>Fiscal year 2024 Appropriations Policy Fights</vt:lpstr>
      <vt:lpstr>Earmarks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Outlook</dc:title>
  <dc:creator>Microsoft Office User</dc:creator>
  <cp:lastModifiedBy>Microsoft Office User</cp:lastModifiedBy>
  <cp:revision>89</cp:revision>
  <dcterms:created xsi:type="dcterms:W3CDTF">2021-01-23T14:16:16Z</dcterms:created>
  <dcterms:modified xsi:type="dcterms:W3CDTF">2023-01-18T00:12:00Z</dcterms:modified>
</cp:coreProperties>
</file>