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0" r:id="rId6"/>
    <p:sldId id="259" r:id="rId7"/>
    <p:sldId id="258" r:id="rId8"/>
    <p:sldId id="264" r:id="rId9"/>
    <p:sldId id="265" r:id="rId10"/>
    <p:sldId id="266" r:id="rId11"/>
    <p:sldId id="267" r:id="rId12"/>
    <p:sldId id="269" r:id="rId13"/>
    <p:sldId id="268" r:id="rId14"/>
    <p:sldId id="300" r:id="rId15"/>
    <p:sldId id="299" r:id="rId16"/>
    <p:sldId id="301" r:id="rId17"/>
    <p:sldId id="304" r:id="rId18"/>
    <p:sldId id="310" r:id="rId19"/>
    <p:sldId id="311" r:id="rId20"/>
    <p:sldId id="317" r:id="rId21"/>
    <p:sldId id="318" r:id="rId22"/>
    <p:sldId id="273" r:id="rId23"/>
    <p:sldId id="316" r:id="rId24"/>
    <p:sldId id="293" r:id="rId25"/>
    <p:sldId id="294" r:id="rId26"/>
    <p:sldId id="320" r:id="rId27"/>
    <p:sldId id="323" r:id="rId28"/>
    <p:sldId id="296" r:id="rId29"/>
    <p:sldId id="297" r:id="rId30"/>
    <p:sldId id="322" r:id="rId31"/>
    <p:sldId id="298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3366FF"/>
    <a:srgbClr val="99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F96D1-2294-48F7-8A8A-8F4981A5FD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8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C3039-A68D-46DA-83C8-97D9E088D8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72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6829-9BE7-4ACE-9ABB-A58E552A47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40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3F4E9-B571-411C-B8EB-E092E27966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10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C1132-F962-4677-B4FA-CDE7BA00F2E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83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80D93-4E51-4503-9449-B5AF84CD67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67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F3314-A522-478D-85C4-88EAD8C3B3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32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2BA4D-BF48-47AC-AC25-B13868B245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22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86956-2C72-4F03-BF4D-6D5D3A235E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81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C4D3C-FAC9-42A3-B7D1-6C0EE580D2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53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56EB-D24D-49FB-ADB8-7EF02DD13BE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16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05F134-EDDE-44F9-AFBD-5DE993D355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hyperlink" Target="http://www.bing.com/images/search?q=Pictures+of+Arod&amp;id=B90B6C5085A53D19F5323F52D2434DAFBB49CF00&amp;FORM=IQFR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ingthetells.com/" TargetMode="External"/><Relationship Id="rId2" Type="http://schemas.openxmlformats.org/officeDocument/2006/relationships/hyperlink" Target="mailto:balis@acsalaska.n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211638" y="692150"/>
            <a:ext cx="4319587" cy="2954338"/>
          </a:xfrm>
        </p:spPr>
        <p:txBody>
          <a:bodyPr/>
          <a:lstStyle/>
          <a:p>
            <a:pPr eaLnBrk="1" hangingPunct="1"/>
            <a:r>
              <a:rPr lang="es-UY" sz="3600" b="1" dirty="0" smtClean="0">
                <a:solidFill>
                  <a:schemeClr val="bg1"/>
                </a:solidFill>
              </a:rPr>
              <a:t/>
            </a:r>
            <a:br>
              <a:rPr lang="es-UY" sz="3600" b="1" dirty="0" smtClean="0">
                <a:solidFill>
                  <a:schemeClr val="bg1"/>
                </a:solidFill>
              </a:rPr>
            </a:br>
            <a:r>
              <a:rPr lang="es-UY" sz="3600" b="1" dirty="0" smtClean="0">
                <a:solidFill>
                  <a:schemeClr val="bg1"/>
                </a:solidFill>
              </a:rPr>
              <a:t/>
            </a:r>
            <a:br>
              <a:rPr lang="es-UY" sz="3600" b="1" dirty="0" smtClean="0">
                <a:solidFill>
                  <a:schemeClr val="bg1"/>
                </a:solidFill>
              </a:rPr>
            </a:br>
            <a:r>
              <a:rPr lang="es-UY" sz="3600" b="1" dirty="0" err="1" smtClean="0">
                <a:solidFill>
                  <a:schemeClr val="bg1"/>
                </a:solidFill>
              </a:rPr>
              <a:t>How</a:t>
            </a:r>
            <a:r>
              <a:rPr lang="es-UY" sz="3600" b="1" dirty="0" smtClean="0">
                <a:solidFill>
                  <a:schemeClr val="bg1"/>
                </a:solidFill>
              </a:rPr>
              <a:t> to </a:t>
            </a:r>
            <a:r>
              <a:rPr lang="es-UY" sz="3600" b="1" dirty="0" err="1" smtClean="0">
                <a:solidFill>
                  <a:schemeClr val="bg1"/>
                </a:solidFill>
              </a:rPr>
              <a:t>Read</a:t>
            </a:r>
            <a:r>
              <a:rPr lang="es-UY" sz="3600" b="1" dirty="0" smtClean="0">
                <a:solidFill>
                  <a:schemeClr val="bg1"/>
                </a:solidFill>
              </a:rPr>
              <a:t> </a:t>
            </a:r>
            <a:r>
              <a:rPr lang="es-UY" sz="3600" b="1" dirty="0" err="1" smtClean="0">
                <a:solidFill>
                  <a:schemeClr val="bg1"/>
                </a:solidFill>
              </a:rPr>
              <a:t>Body</a:t>
            </a:r>
            <a:r>
              <a:rPr lang="es-UY" sz="3600" b="1" dirty="0" smtClean="0">
                <a:solidFill>
                  <a:schemeClr val="bg1"/>
                </a:solidFill>
              </a:rPr>
              <a:t> </a:t>
            </a:r>
            <a:r>
              <a:rPr lang="es-UY" sz="3600" b="1" dirty="0" err="1" smtClean="0">
                <a:solidFill>
                  <a:schemeClr val="bg1"/>
                </a:solidFill>
              </a:rPr>
              <a:t>Language</a:t>
            </a:r>
            <a:r>
              <a:rPr lang="es-UY" sz="3600" b="1" smtClean="0">
                <a:solidFill>
                  <a:schemeClr val="bg1"/>
                </a:solidFill>
              </a:rPr>
              <a:t> </a:t>
            </a:r>
            <a:br>
              <a:rPr lang="es-UY" sz="3600" b="1" smtClean="0">
                <a:solidFill>
                  <a:schemeClr val="bg1"/>
                </a:solidFill>
              </a:rPr>
            </a:br>
            <a:r>
              <a:rPr lang="es-UY" sz="3600" b="1" smtClean="0">
                <a:solidFill>
                  <a:schemeClr val="bg1"/>
                </a:solidFill>
              </a:rPr>
              <a:t/>
            </a:r>
            <a:br>
              <a:rPr lang="es-UY" sz="3600" b="1" smtClean="0">
                <a:solidFill>
                  <a:schemeClr val="bg1"/>
                </a:solidFill>
              </a:rPr>
            </a:br>
            <a:r>
              <a:rPr lang="es-UY" sz="3600" b="1" smtClean="0">
                <a:solidFill>
                  <a:schemeClr val="bg1"/>
                </a:solidFill>
              </a:rPr>
              <a:t/>
            </a:r>
            <a:br>
              <a:rPr lang="es-UY" sz="3600" b="1" smtClean="0">
                <a:solidFill>
                  <a:schemeClr val="bg1"/>
                </a:solidFill>
              </a:rPr>
            </a:br>
            <a:r>
              <a:rPr lang="es-UY" sz="3600" b="1" smtClean="0">
                <a:solidFill>
                  <a:schemeClr val="bg1"/>
                </a:solidFill>
              </a:rPr>
              <a:t/>
            </a:r>
            <a:br>
              <a:rPr lang="es-UY" sz="3600" b="1" smtClean="0">
                <a:solidFill>
                  <a:schemeClr val="bg1"/>
                </a:solidFill>
              </a:rPr>
            </a:br>
            <a:r>
              <a:rPr lang="es-UY" sz="2400" b="1" smtClean="0">
                <a:solidFill>
                  <a:schemeClr val="bg1"/>
                </a:solidFill>
              </a:rPr>
              <a:t/>
            </a:r>
            <a:br>
              <a:rPr lang="es-UY" sz="2400" b="1" smtClean="0">
                <a:solidFill>
                  <a:schemeClr val="bg1"/>
                </a:solidFill>
              </a:rPr>
            </a:br>
            <a:r>
              <a:rPr lang="es-UY" sz="2400" b="1" smtClean="0">
                <a:solidFill>
                  <a:schemeClr val="bg1"/>
                </a:solidFill>
              </a:rPr>
              <a:t/>
            </a:r>
            <a:br>
              <a:rPr lang="es-UY" sz="2400" b="1" smtClean="0">
                <a:solidFill>
                  <a:schemeClr val="bg1"/>
                </a:solidFill>
              </a:rPr>
            </a:br>
            <a:r>
              <a:rPr lang="es-UY" sz="2400" b="1" smtClean="0">
                <a:solidFill>
                  <a:schemeClr val="bg1"/>
                </a:solidFill>
              </a:rPr>
              <a:t/>
            </a:r>
            <a:br>
              <a:rPr lang="es-UY" sz="2400" b="1" smtClean="0">
                <a:solidFill>
                  <a:schemeClr val="bg1"/>
                </a:solidFill>
              </a:rPr>
            </a:br>
            <a:endParaRPr lang="es-ES" sz="2400" b="1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868863"/>
            <a:ext cx="3959225" cy="1081087"/>
          </a:xfrm>
        </p:spPr>
        <p:txBody>
          <a:bodyPr/>
          <a:lstStyle/>
          <a:p>
            <a:pPr eaLnBrk="1" hangingPunct="1"/>
            <a:r>
              <a:rPr lang="es-ES" sz="1800" dirty="0" smtClean="0">
                <a:solidFill>
                  <a:schemeClr val="bg1"/>
                </a:solidFill>
              </a:rPr>
              <a:t>Jerry Balistreri</a:t>
            </a:r>
          </a:p>
          <a:p>
            <a:pPr eaLnBrk="1" hangingPunct="1"/>
            <a:r>
              <a:rPr lang="es-ES" sz="1800" dirty="0" smtClean="0">
                <a:solidFill>
                  <a:schemeClr val="bg1"/>
                </a:solidFill>
              </a:rPr>
              <a:t>M.S., </a:t>
            </a:r>
            <a:r>
              <a:rPr lang="es-ES" sz="1800" dirty="0" err="1" smtClean="0">
                <a:solidFill>
                  <a:schemeClr val="bg1"/>
                </a:solidFill>
              </a:rPr>
              <a:t>M.Ed</a:t>
            </a:r>
            <a:r>
              <a:rPr lang="es-ES" sz="1800" dirty="0" smtClean="0">
                <a:solidFill>
                  <a:schemeClr val="bg1"/>
                </a:solidFill>
              </a:rPr>
              <a:t>., ASTD </a:t>
            </a:r>
            <a:r>
              <a:rPr lang="es-ES" sz="1800" dirty="0" err="1" smtClean="0">
                <a:solidFill>
                  <a:schemeClr val="bg1"/>
                </a:solidFill>
              </a:rPr>
              <a:t>Certified</a:t>
            </a:r>
            <a:r>
              <a:rPr lang="es-ES" sz="1800" dirty="0" smtClean="0">
                <a:solidFill>
                  <a:schemeClr val="bg1"/>
                </a:solidFill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</a:rPr>
              <a:t>Trainer</a:t>
            </a:r>
            <a:endParaRPr lang="es-ES" sz="1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s-ES" sz="1800" dirty="0" smtClean="0">
                <a:solidFill>
                  <a:schemeClr val="bg1"/>
                </a:solidFill>
              </a:rPr>
              <a:t>(Copyright </a:t>
            </a:r>
            <a:r>
              <a:rPr lang="es-ES" sz="1800" dirty="0" smtClean="0">
                <a:solidFill>
                  <a:schemeClr val="bg1"/>
                </a:solidFill>
              </a:rPr>
              <a:t>2018)</a:t>
            </a:r>
            <a:endParaRPr lang="es-ES" sz="1800" dirty="0" smtClean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47938"/>
            <a:ext cx="45608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Part of the Message …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err="1" smtClean="0">
                <a:solidFill>
                  <a:schemeClr val="bg1"/>
                </a:solidFill>
              </a:rPr>
              <a:t>Mehrabian</a:t>
            </a:r>
            <a:r>
              <a:rPr lang="en-US" sz="2000" dirty="0" smtClean="0">
                <a:solidFill>
                  <a:schemeClr val="bg1"/>
                </a:solidFill>
              </a:rPr>
              <a:t>, Albert (1971) Silent Message, Wadsworth Publishing Co.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050" y="1844675"/>
            <a:ext cx="7835900" cy="4281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Limbic System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0113" y="1963738"/>
            <a:ext cx="48037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Limbic System Continued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It is considered to be the “honest brain” in the non-verbal world </a:t>
            </a:r>
            <a:r>
              <a:rPr lang="en-US" sz="1600" dirty="0" smtClean="0"/>
              <a:t>(</a:t>
            </a:r>
            <a:r>
              <a:rPr lang="en-US" sz="1600" dirty="0" err="1" smtClean="0"/>
              <a:t>Goleman</a:t>
            </a:r>
            <a:r>
              <a:rPr lang="en-US" sz="1600" dirty="0" smtClean="0"/>
              <a:t>, 1995, 13-29).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Consequently it gives off a </a:t>
            </a:r>
            <a:r>
              <a:rPr lang="en-US" sz="2400" i="1" dirty="0" smtClean="0"/>
              <a:t>true</a:t>
            </a:r>
            <a:r>
              <a:rPr lang="en-US" sz="2400" dirty="0" smtClean="0"/>
              <a:t> response to information in the immediate environment.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Why?  It reacts instantaneously, real time, and without thought.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In the non-verbal world, the limbic brain is where the “action” is.  Many, but not all, non-verbal responses come from here.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remaining parts of the brain are the thinking and creative parts.  These are the non-honest parts of the brain.  The brain that can deceive and deceives often </a:t>
            </a:r>
            <a:r>
              <a:rPr lang="en-US" sz="1600" dirty="0" smtClean="0"/>
              <a:t>(</a:t>
            </a:r>
            <a:r>
              <a:rPr lang="en-US" sz="1600" dirty="0" err="1" smtClean="0"/>
              <a:t>Vrij</a:t>
            </a:r>
            <a:r>
              <a:rPr lang="en-US" sz="1600" dirty="0" smtClean="0"/>
              <a:t>, 2003, 1-17).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Base Lining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 marL="109728" indent="0">
              <a:buFontTx/>
              <a:buNone/>
              <a:defRPr/>
            </a:pPr>
            <a:r>
              <a:rPr lang="en-US" sz="2400" dirty="0" smtClean="0"/>
              <a:t>Definition:</a:t>
            </a:r>
          </a:p>
          <a:p>
            <a:pPr marL="109728" indent="0">
              <a:buFontTx/>
              <a:buNone/>
              <a:defRPr/>
            </a:pPr>
            <a:r>
              <a:rPr lang="en-US" sz="2400" dirty="0" smtClean="0"/>
              <a:t>Observing a person’s behavior when he or she is under normal, non-threatening circumstances.</a:t>
            </a:r>
          </a:p>
          <a:p>
            <a:pPr marL="109728" indent="0">
              <a:buFontTx/>
              <a:buNone/>
              <a:defRPr/>
            </a:pPr>
            <a:endParaRPr lang="en-US" sz="2400" dirty="0" smtClean="0"/>
          </a:p>
          <a:p>
            <a:pPr marL="109728" indent="0">
              <a:buFontTx/>
              <a:buNone/>
              <a:defRPr/>
            </a:pPr>
            <a:r>
              <a:rPr lang="en-US" sz="2400" dirty="0" smtClean="0"/>
              <a:t>When does base lining begin?</a:t>
            </a:r>
          </a:p>
          <a:p>
            <a:pPr marL="109728" indent="0">
              <a:buFontTx/>
              <a:buNone/>
              <a:defRPr/>
            </a:pPr>
            <a:r>
              <a:rPr lang="en-US" sz="2400" dirty="0" smtClean="0"/>
              <a:t>(Now - and it never stops)</a:t>
            </a:r>
          </a:p>
          <a:p>
            <a:pPr marL="109728" indent="0">
              <a:buFontTx/>
              <a:buNone/>
              <a:defRPr/>
            </a:pPr>
            <a:endParaRPr lang="en-US" sz="2400" dirty="0" smtClean="0"/>
          </a:p>
          <a:p>
            <a:pPr marL="109728" indent="0">
              <a:buFontTx/>
              <a:buNone/>
              <a:defRPr/>
            </a:pPr>
            <a:r>
              <a:rPr lang="en-US" sz="2400" dirty="0" smtClean="0"/>
              <a:t>Why is base lining important?</a:t>
            </a:r>
          </a:p>
          <a:p>
            <a:pPr marL="109728" indent="0">
              <a:buFontTx/>
              <a:buNone/>
              <a:defRPr/>
            </a:pPr>
            <a:r>
              <a:rPr lang="en-US" sz="2400" dirty="0" smtClean="0"/>
              <a:t>(When people deviate from their baseline, that is a red flag!)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Base Lining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109728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Lucida Sans Unicode"/>
              </a:rPr>
              <a:t>What to look &amp; listen for: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charset="0"/>
              <a:buChar char="•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Lucida Sans Unicode"/>
              </a:rPr>
              <a:t>Speaking tone (engage in chit chat)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charset="0"/>
              <a:buChar char="•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Lucida Sans Unicode"/>
              </a:rPr>
              <a:t>Number of words/minute, and word flow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charset="0"/>
              <a:buChar char="•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Lucida Sans Unicode"/>
              </a:rPr>
              <a:t>Eye blink rate (normal relaxed rate is 20/M)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charset="0"/>
              <a:buChar char="•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Lucida Sans Unicode"/>
              </a:rPr>
              <a:t>Check for limbic reactions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charset="0"/>
              <a:buChar char="•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Lucida Sans Unicode"/>
              </a:rPr>
              <a:t>Use of hands while speaking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charset="0"/>
              <a:buChar char="•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Lucida Sans Unicode"/>
              </a:rPr>
              <a:t>Use of hands while listening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charset="0"/>
              <a:buChar char="•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Lucida Sans Unicode"/>
              </a:rPr>
              <a:t>Where the person’s eyes are when asked a question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charset="0"/>
              <a:buChar char="•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Lucida Sans Unicode"/>
              </a:rPr>
              <a:t>Where a person’s eyes are when answering a question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charset="0"/>
              <a:buChar char="•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Lucida Sans Unicode"/>
              </a:rPr>
              <a:t>How expressive their face is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charset="0"/>
              <a:buChar char="•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Lucida Sans Unicode"/>
              </a:rPr>
              <a:t>Etc.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Detecting Deception &amp; Lying Is a Three Pronged Approach</a:t>
            </a:r>
          </a:p>
        </p:txBody>
      </p:sp>
      <p:pic>
        <p:nvPicPr>
          <p:cNvPr id="16387" name="Diagram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68" t="-1064" r="-12416" b="-1105"/>
          <a:stretch>
            <a:fillRect/>
          </a:stretch>
        </p:blipFill>
        <p:spPr>
          <a:xfrm>
            <a:off x="250825" y="1989138"/>
            <a:ext cx="5567363" cy="4281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92350"/>
            <a:ext cx="4498975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Science of Lying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 marL="609600" indent="-6096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1600" kern="1200" dirty="0">
                <a:solidFill>
                  <a:prstClr val="black"/>
                </a:solidFill>
                <a:latin typeface="Lucida Sans Unicode"/>
              </a:rPr>
              <a:t>Why do people lie?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US" sz="1600" kern="1200" dirty="0">
              <a:solidFill>
                <a:prstClr val="black"/>
              </a:solidFill>
              <a:latin typeface="Lucida Sans Unicode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1600" kern="1200" dirty="0">
                <a:solidFill>
                  <a:prstClr val="black"/>
                </a:solidFill>
                <a:latin typeface="Lucida Sans Unicode"/>
              </a:rPr>
              <a:t>1.	Help someone &amp; make ourselves feel good. (</a:t>
            </a:r>
            <a:r>
              <a:rPr lang="en-US" sz="1600" kern="1200" dirty="0" smtClean="0">
                <a:solidFill>
                  <a:prstClr val="black"/>
                </a:solidFill>
                <a:latin typeface="Lucida Sans Unicode"/>
              </a:rPr>
              <a:t>pro-social lie</a:t>
            </a:r>
            <a:r>
              <a:rPr lang="en-US" sz="1600" kern="1200" dirty="0">
                <a:solidFill>
                  <a:prstClr val="black"/>
                </a:solidFill>
                <a:latin typeface="Lucida Sans Unicode"/>
              </a:rPr>
              <a:t>)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1600" kern="1200" dirty="0">
                <a:solidFill>
                  <a:prstClr val="black"/>
                </a:solidFill>
                <a:latin typeface="Lucida Sans Unicode"/>
              </a:rPr>
              <a:t>Example – Answering, “Does this dress make my </a:t>
            </a:r>
            <a:r>
              <a:rPr lang="en-US" sz="1600" kern="1200" dirty="0" smtClean="0">
                <a:solidFill>
                  <a:prstClr val="black"/>
                </a:solidFill>
                <a:latin typeface="Lucida Sans Unicode"/>
              </a:rPr>
              <a:t>back side look </a:t>
            </a:r>
            <a:r>
              <a:rPr lang="en-US" sz="1600" kern="1200" dirty="0">
                <a:solidFill>
                  <a:prstClr val="black"/>
                </a:solidFill>
                <a:latin typeface="Lucida Sans Unicode"/>
              </a:rPr>
              <a:t>big?”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US" sz="1600" kern="1200" dirty="0">
              <a:solidFill>
                <a:prstClr val="black"/>
              </a:solidFill>
              <a:latin typeface="Lucida Sans Unicode"/>
            </a:endParaRPr>
          </a:p>
          <a:p>
            <a:pPr marL="609600" indent="-6096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1600" kern="1200" dirty="0">
                <a:solidFill>
                  <a:prstClr val="black"/>
                </a:solidFill>
                <a:latin typeface="Lucida Sans Unicode"/>
              </a:rPr>
              <a:t>2.     	Make ourselves look better while not hurting another. </a:t>
            </a:r>
            <a:r>
              <a:rPr lang="en-US" sz="1600" kern="1200" dirty="0" smtClean="0">
                <a:solidFill>
                  <a:prstClr val="black"/>
                </a:solidFill>
                <a:latin typeface="Lucida Sans Unicode"/>
              </a:rPr>
              <a:t>(</a:t>
            </a:r>
            <a:r>
              <a:rPr lang="en-US" sz="1600" kern="1200" dirty="0">
                <a:solidFill>
                  <a:prstClr val="black"/>
                </a:solidFill>
                <a:latin typeface="Lucida Sans Unicode"/>
              </a:rPr>
              <a:t>self enhancement lie)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1600" kern="1200" dirty="0">
                <a:solidFill>
                  <a:prstClr val="black"/>
                </a:solidFill>
                <a:latin typeface="Lucida Sans Unicode"/>
              </a:rPr>
              <a:t>Example – I also have a </a:t>
            </a:r>
            <a:r>
              <a:rPr lang="en-US" sz="1600" kern="1200" dirty="0" err="1">
                <a:solidFill>
                  <a:prstClr val="black"/>
                </a:solidFill>
                <a:latin typeface="Lucida Sans Unicode"/>
              </a:rPr>
              <a:t>Ph.D</a:t>
            </a:r>
            <a:r>
              <a:rPr lang="en-US" sz="1600" kern="1200" dirty="0">
                <a:solidFill>
                  <a:prstClr val="black"/>
                </a:solidFill>
                <a:latin typeface="Lucida Sans Unicode"/>
              </a:rPr>
              <a:t>!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US" sz="1600" kern="1200" dirty="0">
              <a:solidFill>
                <a:prstClr val="black"/>
              </a:solidFill>
              <a:latin typeface="Lucida Sans Unicode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1600" kern="1200" dirty="0">
                <a:solidFill>
                  <a:prstClr val="black"/>
                </a:solidFill>
                <a:latin typeface="Lucida Sans Unicode"/>
              </a:rPr>
              <a:t>3.    	 Personal benefit at the expense of another. (a selfish lie)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1600" kern="1200" dirty="0">
                <a:solidFill>
                  <a:prstClr val="black"/>
                </a:solidFill>
                <a:latin typeface="Lucida Sans Unicode"/>
              </a:rPr>
              <a:t>Examples –  I can’t do this presentation because I have to take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1600" kern="1200" dirty="0">
                <a:solidFill>
                  <a:prstClr val="black"/>
                </a:solidFill>
                <a:latin typeface="Lucida Sans Unicode"/>
              </a:rPr>
              <a:t>my wife to the airport.  Tax preparation.  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US" sz="1600" kern="1200" dirty="0">
              <a:solidFill>
                <a:prstClr val="black"/>
              </a:solidFill>
              <a:latin typeface="Lucida Sans Unicode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1600" kern="1200" dirty="0">
                <a:solidFill>
                  <a:prstClr val="black"/>
                </a:solidFill>
                <a:latin typeface="Lucida Sans Unicode"/>
              </a:rPr>
              <a:t>4. 	Deliberately damage another. (anti-social lie)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1600" kern="1200" dirty="0">
                <a:solidFill>
                  <a:prstClr val="black"/>
                </a:solidFill>
                <a:latin typeface="Lucida Sans Unicode"/>
              </a:rPr>
              <a:t>Example – I saw Bob take the money. 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1600" kern="1200" dirty="0">
                <a:solidFill>
                  <a:prstClr val="black"/>
                </a:solidFill>
                <a:latin typeface="Lucida Sans Unicode"/>
              </a:rPr>
              <a:t>							Paul Ekman 2001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1600" kern="1200" dirty="0">
                <a:solidFill>
                  <a:prstClr val="black"/>
                </a:solidFill>
                <a:latin typeface="Lucida Sans Unicode"/>
              </a:rPr>
              <a:t>							UC-San Francisco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The Science of Lying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48150"/>
          </a:xfrm>
        </p:spPr>
        <p:txBody>
          <a:bodyPr/>
          <a:lstStyle/>
          <a:p>
            <a:pPr marL="109728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“For every lie told, two to three more must be invented to cover the tracks of the first lie.”</a:t>
            </a:r>
          </a:p>
          <a:p>
            <a:pPr marL="109728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		      Scientific Content Analysis (SCAN) 1992</a:t>
            </a:r>
          </a:p>
          <a:p>
            <a:pPr marL="109728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US" sz="2000" kern="1200" dirty="0" smtClean="0">
              <a:solidFill>
                <a:prstClr val="black"/>
              </a:solidFill>
              <a:latin typeface="Lucida Sans Unicode"/>
            </a:endParaRPr>
          </a:p>
          <a:p>
            <a:pPr marL="109728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Liars must: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charset="0"/>
              <a:buChar char="•"/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Remember the first lie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charset="0"/>
              <a:buChar char="•"/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Create new lies that connect to the first lie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charset="0"/>
              <a:buChar char="•"/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Have a great memory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charset="0"/>
              <a:buChar char="•"/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Sound convincing without deceptive leakage</a:t>
            </a:r>
          </a:p>
          <a:p>
            <a:pPr marL="109728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US" sz="2000" kern="1200" dirty="0" smtClean="0">
              <a:solidFill>
                <a:prstClr val="black"/>
              </a:solidFill>
              <a:latin typeface="Lucida Sans Unicode"/>
            </a:endParaRPr>
          </a:p>
          <a:p>
            <a:pPr marL="109728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Truthful people do not have to go through those mental gymnastics!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Content &amp;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321175"/>
          </a:xfrm>
        </p:spPr>
        <p:txBody>
          <a:bodyPr/>
          <a:lstStyle/>
          <a:p>
            <a:pPr marL="609600" indent="-60960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Lucida Sans Unicode"/>
              </a:rPr>
              <a:t>What creates content and structure?</a:t>
            </a:r>
          </a:p>
          <a:p>
            <a:pPr marL="609600" indent="-60960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400" b="1" u="sng" kern="1200" dirty="0">
                <a:solidFill>
                  <a:prstClr val="black"/>
                </a:solidFill>
                <a:latin typeface="Lucida Sans Unicode"/>
              </a:rPr>
              <a:t>YOUR QUESTIONS!</a:t>
            </a:r>
          </a:p>
          <a:p>
            <a:pPr marL="609600" indent="-60960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US" sz="2400" b="1" u="sng" kern="1200" dirty="0">
              <a:solidFill>
                <a:prstClr val="black"/>
              </a:solidFill>
              <a:latin typeface="Lucida Sans Unicode"/>
            </a:endParaRPr>
          </a:p>
          <a:p>
            <a:pPr marL="609600" indent="-6096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latin typeface="Lucida Sans Unicode"/>
              </a:rPr>
              <a:t>There is no such thing as a bad interviewee.  </a:t>
            </a:r>
          </a:p>
          <a:p>
            <a:pPr marL="609600" indent="-6096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latin typeface="Lucida Sans Unicode"/>
              </a:rPr>
              <a:t>There are only bad interviewers.  Questions </a:t>
            </a:r>
          </a:p>
          <a:p>
            <a:pPr marL="609600" indent="-6096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latin typeface="Lucida Sans Unicode"/>
              </a:rPr>
              <a:t>must be structured clear and concise, so there</a:t>
            </a:r>
          </a:p>
          <a:p>
            <a:pPr marL="609600" indent="-6096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latin typeface="Lucida Sans Unicode"/>
              </a:rPr>
              <a:t>is no room for the respondent to wiggle out</a:t>
            </a:r>
          </a:p>
          <a:p>
            <a:pPr marL="609600" indent="-6096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latin typeface="Lucida Sans Unicode"/>
              </a:rPr>
              <a:t>of.</a:t>
            </a:r>
          </a:p>
          <a:p>
            <a:pPr marL="609600" indent="-6096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US" sz="2400" kern="1200" dirty="0">
              <a:solidFill>
                <a:prstClr val="black"/>
              </a:solidFill>
              <a:latin typeface="Lucida Sans Unicode"/>
            </a:endParaRPr>
          </a:p>
          <a:p>
            <a:pPr marL="609600" indent="-6096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latin typeface="Lucida Sans Unicode"/>
              </a:rPr>
              <a:t>Example:  Do you know the location of </a:t>
            </a:r>
            <a:r>
              <a:rPr lang="en-US" sz="2400" kern="1200" dirty="0" smtClean="0">
                <a:solidFill>
                  <a:prstClr val="black"/>
                </a:solidFill>
                <a:latin typeface="Lucida Sans Unicode"/>
              </a:rPr>
              <a:t>the body</a:t>
            </a:r>
            <a:r>
              <a:rPr lang="en-US" sz="2400" kern="1200" dirty="0">
                <a:solidFill>
                  <a:prstClr val="black"/>
                </a:solidFill>
                <a:latin typeface="Lucida Sans Unicode"/>
              </a:rPr>
              <a:t>?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Content &amp; Structure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81537"/>
          </a:xfrm>
        </p:spPr>
        <p:txBody>
          <a:bodyPr/>
          <a:lstStyle/>
          <a:p>
            <a:pPr marL="609600" indent="-6096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That was a poorly stated question for the</a:t>
            </a:r>
          </a:p>
          <a:p>
            <a:pPr marL="609600" indent="-6096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following reasons:</a:t>
            </a:r>
          </a:p>
          <a:p>
            <a:pPr marL="609600" indent="-6096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US" sz="2000" kern="1200" dirty="0">
              <a:solidFill>
                <a:prstClr val="black"/>
              </a:solidFill>
              <a:latin typeface="Lucida Sans Unicode"/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1.	What if an accomplice disposed of </a:t>
            </a: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the body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?</a:t>
            </a:r>
          </a:p>
          <a:p>
            <a:pPr marL="514350" indent="-51435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AutoNum type="arabicPeriod"/>
              <a:defRPr/>
            </a:pPr>
            <a:endParaRPr lang="en-US" sz="2000" kern="1200" dirty="0">
              <a:solidFill>
                <a:prstClr val="black"/>
              </a:solidFill>
              <a:latin typeface="Lucida Sans Unicode"/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2.	What if your suspect dumped the body in a </a:t>
            </a: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river and 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the body is now miles downriver from the </a:t>
            </a: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dump 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site?</a:t>
            </a:r>
          </a:p>
          <a:p>
            <a:pPr marL="514350" indent="-51435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AutoNum type="arabicPeriod" startAt="2"/>
              <a:defRPr/>
            </a:pPr>
            <a:endParaRPr lang="en-US" sz="2000" kern="1200" dirty="0">
              <a:solidFill>
                <a:prstClr val="black"/>
              </a:solidFill>
              <a:latin typeface="Lucida Sans Unicode"/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Fraud related questions:</a:t>
            </a: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US" sz="2000" kern="1200" dirty="0">
              <a:solidFill>
                <a:prstClr val="black"/>
              </a:solidFill>
              <a:latin typeface="Lucida Sans Unicode"/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Where did you last see the ring before 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filing the claim?</a:t>
            </a: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What do you know about the fire?</a:t>
            </a: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How did you get injured?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2239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Non-Verbal Communication Professional Uses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mtClean="0"/>
              <a:t>Are you good a “reading” people?</a:t>
            </a:r>
          </a:p>
          <a:p>
            <a:pPr marL="0" indent="0" algn="ctr" eaLnBrk="1" hangingPunct="1">
              <a:buFontTx/>
              <a:buNone/>
            </a:pPr>
            <a:r>
              <a:rPr lang="en-US" smtClean="0"/>
              <a:t>When in a meeting can you tell who is bored or wants to leave?</a:t>
            </a:r>
          </a:p>
        </p:txBody>
      </p:sp>
      <p:pic>
        <p:nvPicPr>
          <p:cNvPr id="3076" name="Picture 5" descr="http://ts1.mm.bing.net/th?id=H.4984345012207689&amp;pid=1.9&amp;w=300&amp;h=30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16338"/>
            <a:ext cx="36417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Content &amp; Structure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392612"/>
          </a:xfrm>
        </p:spPr>
        <p:txBody>
          <a:bodyPr/>
          <a:lstStyle/>
          <a:p>
            <a:pPr marL="609600" indent="-60960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Lucida Sans Unicode"/>
              </a:rPr>
              <a:t>What to look &amp; listen for?</a:t>
            </a:r>
          </a:p>
          <a:p>
            <a:pPr marL="609600" indent="-60960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US" sz="2400" b="1" kern="1200" dirty="0">
              <a:solidFill>
                <a:prstClr val="black"/>
              </a:solidFill>
              <a:latin typeface="Lucida Sans Unicode"/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latin typeface="Lucida Sans Unicode"/>
              </a:rPr>
              <a:t>1. 	Didn’t answer the question.</a:t>
            </a:r>
          </a:p>
          <a:p>
            <a:pPr marL="514350" indent="-51435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AutoNum type="arabicPeriod"/>
              <a:defRPr/>
            </a:pPr>
            <a:endParaRPr lang="en-US" sz="2400" kern="1200" dirty="0">
              <a:solidFill>
                <a:prstClr val="black"/>
              </a:solidFill>
              <a:latin typeface="Lucida Sans Unicode"/>
            </a:endParaRP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latin typeface="Lucida Sans Unicode"/>
              </a:rPr>
              <a:t>		Example: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latin typeface="Lucida Sans Unicode"/>
              </a:rPr>
              <a:t>		Question - “Did you take the wallet?”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US" sz="2400" kern="1200" dirty="0">
              <a:solidFill>
                <a:prstClr val="black"/>
              </a:solidFill>
              <a:latin typeface="Lucida Sans Unicode"/>
            </a:endParaRP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latin typeface="Lucida Sans Unicode"/>
              </a:rPr>
              <a:t>		Response “Why would I take that wallet?  I 	don’t need to steal, I make good money.  </a:t>
            </a:r>
            <a:r>
              <a:rPr lang="en-US" sz="2400" kern="1200" dirty="0" smtClean="0">
                <a:solidFill>
                  <a:prstClr val="black"/>
                </a:solidFill>
                <a:latin typeface="Lucida Sans Unicode"/>
              </a:rPr>
              <a:t>I’m              	not </a:t>
            </a:r>
            <a:r>
              <a:rPr lang="en-US" sz="2400" kern="1200" dirty="0">
                <a:solidFill>
                  <a:prstClr val="black"/>
                </a:solidFill>
                <a:latin typeface="Lucida Sans Unicode"/>
              </a:rPr>
              <a:t>the type of person that </a:t>
            </a:r>
            <a:r>
              <a:rPr lang="en-US" sz="2400" kern="1200" dirty="0" smtClean="0">
                <a:solidFill>
                  <a:prstClr val="black"/>
                </a:solidFill>
                <a:latin typeface="Lucida Sans Unicode"/>
              </a:rPr>
              <a:t>would steal</a:t>
            </a:r>
            <a:r>
              <a:rPr lang="en-US" sz="2400" kern="1200" dirty="0">
                <a:solidFill>
                  <a:prstClr val="black"/>
                </a:solidFill>
                <a:latin typeface="Lucida Sans Unicode"/>
              </a:rPr>
              <a:t>.”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Content &amp; Structure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464050"/>
          </a:xfrm>
        </p:spPr>
        <p:txBody>
          <a:bodyPr/>
          <a:lstStyle/>
          <a:p>
            <a:pPr marL="109728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2.	Changes in tenses and nouns.</a:t>
            </a:r>
          </a:p>
          <a:p>
            <a:pPr marL="624078" indent="-51435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AutoNum type="arabicPeriod" startAt="2"/>
              <a:defRPr/>
            </a:pPr>
            <a:endParaRPr lang="en-US" sz="2000" kern="1200" dirty="0" smtClean="0">
              <a:solidFill>
                <a:prstClr val="black"/>
              </a:solidFill>
              <a:latin typeface="Lucida Sans Unicode"/>
            </a:endParaRPr>
          </a:p>
          <a:p>
            <a:pPr marL="365760" indent="-256032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Susan Smith, TV Appearance October 1994				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“I just can't stress it enough that we -- we just got to get </a:t>
            </a:r>
            <a:r>
              <a:rPr lang="en-US" sz="2000" u="sng" kern="1200" dirty="0">
                <a:solidFill>
                  <a:prstClr val="black"/>
                </a:solidFill>
                <a:latin typeface="Lucida Sans Unicode"/>
              </a:rPr>
              <a:t>them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 home. We're -- that's just where </a:t>
            </a:r>
            <a:r>
              <a:rPr lang="en-US" sz="2000" u="sng" kern="1200" dirty="0">
                <a:solidFill>
                  <a:prstClr val="black"/>
                </a:solidFill>
                <a:latin typeface="Lucida Sans Unicode"/>
              </a:rPr>
              <a:t>they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 belong, with </a:t>
            </a:r>
            <a:r>
              <a:rPr lang="en-US" sz="2000" u="sng" kern="1200" dirty="0">
                <a:solidFill>
                  <a:prstClr val="black"/>
                </a:solidFill>
                <a:latin typeface="Lucida Sans Unicode"/>
              </a:rPr>
              <a:t>their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 mamma and daddy.”		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US" sz="2000" kern="1200" dirty="0">
              <a:solidFill>
                <a:prstClr val="black"/>
              </a:solidFill>
              <a:latin typeface="Lucida Sans Unicode"/>
            </a:endParaRPr>
          </a:p>
          <a:p>
            <a:pPr marL="365760" indent="-256032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u="sng" kern="1200" dirty="0">
                <a:solidFill>
                  <a:prstClr val="black"/>
                </a:solidFill>
                <a:latin typeface="Lucida Sans Unicode"/>
              </a:rPr>
              <a:t>Critical Review</a:t>
            </a: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?			</a:t>
            </a:r>
            <a:endParaRPr lang="en-US" sz="2000" kern="1200" dirty="0">
              <a:solidFill>
                <a:prstClr val="black"/>
              </a:solidFill>
              <a:latin typeface="Lucida Sans Unicode"/>
            </a:endParaRPr>
          </a:p>
          <a:p>
            <a:pPr marL="365760" indent="-256032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US" sz="2000" kern="1200" dirty="0">
              <a:solidFill>
                <a:prstClr val="black"/>
              </a:solidFill>
              <a:latin typeface="Lucida Sans Unicode"/>
            </a:endParaRPr>
          </a:p>
          <a:p>
            <a:pPr marL="365760" indent="-256032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When a pronoun takes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the place of a noun, that’s 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an indicator of deceit and 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distancing.  No first person 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usage.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29700" name="Picture 4" descr="susan sm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505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Areas To Look For “Tells”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en-US" smtClean="0"/>
              <a:t>Face</a:t>
            </a:r>
          </a:p>
          <a:p>
            <a:r>
              <a:rPr lang="en-US" smtClean="0"/>
              <a:t>Hands &amp; Fingers</a:t>
            </a:r>
          </a:p>
          <a:p>
            <a:r>
              <a:rPr lang="en-US" smtClean="0"/>
              <a:t>Arms</a:t>
            </a:r>
          </a:p>
          <a:p>
            <a:r>
              <a:rPr lang="en-US" smtClean="0"/>
              <a:t>Upper Body (chest, shoulders, etc.)</a:t>
            </a:r>
          </a:p>
          <a:p>
            <a:r>
              <a:rPr lang="en-US" smtClean="0"/>
              <a:t>Lower Body (feet &amp; legs)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Body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392612"/>
          </a:xfrm>
        </p:spPr>
        <p:txBody>
          <a:bodyPr/>
          <a:lstStyle/>
          <a:p>
            <a:pPr marL="609600" indent="-60960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What to look and listen for: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US" sz="2000" kern="1200" dirty="0">
              <a:solidFill>
                <a:prstClr val="black"/>
              </a:solidFill>
              <a:latin typeface="Lucida Sans Unicode"/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1. 	Pacifying behaviors. (hands to face, </a:t>
            </a: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neck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, ears, </a:t>
            </a: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	suprasternal 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notch, etc.)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2.	Any “blocking” maneuvers.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3.	Question induced responses. (limbic)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4.	Change from “baseline”. (breathing, </a:t>
            </a: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sweating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, dry mouth, </a:t>
            </a: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	voice 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pitch, etc.)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5.	Speech errors. (enunciation, hesitations, </a:t>
            </a: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etc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.)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6.	Create silent time between questions. 	(uncomfortable silent and watching 	induces more detail)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7. 	Observe the entire body but focus in on </a:t>
            </a: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face 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and eyes. </a:t>
            </a: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	(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knowing their eyes are </a:t>
            </a: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being 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watched induces limbic </a:t>
            </a: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	reactions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)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8. 	Subject asks for questions to be </a:t>
            </a: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repeated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. 	(thinking </a:t>
            </a: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	time</a:t>
            </a:r>
            <a:r>
              <a:rPr lang="en-US" sz="2000" kern="1200" dirty="0">
                <a:solidFill>
                  <a:prstClr val="black"/>
                </a:solidFill>
                <a:latin typeface="Lucida Sans Unicode"/>
              </a:rPr>
              <a:t>, stalling)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Detecting Deception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48150"/>
          </a:xfrm>
        </p:spPr>
        <p:txBody>
          <a:bodyPr/>
          <a:lstStyle/>
          <a:p>
            <a:pPr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Deception and/or lying initiates a stress reaction in most people.  The stress is fear of being detected or caught.  Stress can be further induced via guilt.</a:t>
            </a:r>
          </a:p>
          <a:p>
            <a:pPr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Nervous fingers</a:t>
            </a:r>
          </a:p>
          <a:p>
            <a:pPr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Eye contact shifting  </a:t>
            </a:r>
          </a:p>
          <a:p>
            <a:pPr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Rigid and/or defensive posture </a:t>
            </a:r>
          </a:p>
          <a:p>
            <a:pPr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Sweaty palms and/or face</a:t>
            </a:r>
          </a:p>
          <a:p>
            <a:pPr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Variations in pitch, amplitude, and rate of speech </a:t>
            </a:r>
          </a:p>
          <a:p>
            <a:pPr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Abnormal speech hesitation and speech errors (thinking)</a:t>
            </a:r>
          </a:p>
          <a:p>
            <a:pPr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Increased embellishments of story or parts of the story </a:t>
            </a:r>
          </a:p>
          <a:p>
            <a:pPr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Lucida Sans Unicode"/>
              </a:rPr>
              <a:t>Inconsistency in story</a:t>
            </a:r>
          </a:p>
          <a:p>
            <a:pPr>
              <a:defRPr/>
            </a:pPr>
            <a:endParaRPr lang="en-US" sz="2400" kern="1200" dirty="0" smtClean="0">
              <a:solidFill>
                <a:prstClr val="black"/>
              </a:solidFill>
              <a:latin typeface="Lucida Sans Unicode"/>
            </a:endParaRP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Deception &amp; Eye Direction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488" y="2060575"/>
            <a:ext cx="7693025" cy="4392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smtClean="0">
                <a:solidFill>
                  <a:schemeClr val="bg1"/>
                </a:solidFill>
              </a:rPr>
              <a:t>Putting It All Together</a:t>
            </a:r>
            <a:endParaRPr lang="en-US" sz="4000" smtClean="0">
              <a:solidFill>
                <a:schemeClr val="bg1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537075"/>
          </a:xfrm>
        </p:spPr>
        <p:txBody>
          <a:bodyPr/>
          <a:lstStyle/>
          <a:p>
            <a:r>
              <a:rPr lang="en-US" sz="2800" smtClean="0"/>
              <a:t>Science of Lying (Lied to benefit self, and harm others)</a:t>
            </a:r>
          </a:p>
          <a:p>
            <a:r>
              <a:rPr lang="en-US" sz="2800" smtClean="0"/>
              <a:t>Content &amp; Structure (word usage – tense, pronouns, contractions, etc.)</a:t>
            </a:r>
          </a:p>
          <a:p>
            <a:r>
              <a:rPr lang="en-US" sz="2800" smtClean="0"/>
              <a:t>Body Language (no tears, eyes cast down, pacifying behaviors) </a:t>
            </a:r>
          </a:p>
        </p:txBody>
      </p:sp>
      <p:pic>
        <p:nvPicPr>
          <p:cNvPr id="36868" name="49667" descr="David Smith Speaks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92600"/>
            <a:ext cx="340360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Let’s Practice – Pair &amp; Share (Detecting Deception)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 smtClean="0"/>
              <a:t>A Rod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Deception Mastered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075" y="2205038"/>
            <a:ext cx="3625850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4640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1800" dirty="0">
                <a:latin typeface="Lucida Sans" pitchFamily="34" charset="0"/>
              </a:rPr>
              <a:t>2008, Secrets of Body Language, History Channel.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>
                <a:latin typeface="Lucida Sans" pitchFamily="34" charset="0"/>
              </a:rPr>
              <a:t>Blair, J.P., Horvath, F. (1996). Detecting of Deception Accuracy Using the Verbal Component of the Behavior Analysis Interview Model, Michigan State University.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>
                <a:latin typeface="Lucida Sans" pitchFamily="34" charset="0"/>
              </a:rPr>
              <a:t>Cummings, S. (2008) Mystery at Bootleggers Cove, Dateline TV, NBC.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>
                <a:latin typeface="Lucida Sans" pitchFamily="34" charset="0"/>
              </a:rPr>
              <a:t>Ekman P. Telling Lies: Clues to Deceit in the Marketplace, Politics, and Marriage. New York, NY: WW Norton &amp; Company; 2001. 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>
                <a:latin typeface="Lucida Sans" pitchFamily="34" charset="0"/>
              </a:rPr>
              <a:t>Gallup Poll, Honesty &amp;Ethics, 2012.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 err="1">
                <a:latin typeface="Lucida Sans" pitchFamily="34" charset="0"/>
              </a:rPr>
              <a:t>Goleman</a:t>
            </a:r>
            <a:r>
              <a:rPr lang="en-US" sz="1800" dirty="0">
                <a:latin typeface="Lucida Sans" pitchFamily="34" charset="0"/>
              </a:rPr>
              <a:t>, D. (1995). Emotional Intelligence. New York: Bantam Books.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 err="1">
                <a:latin typeface="Lucida Sans" pitchFamily="34" charset="0"/>
              </a:rPr>
              <a:t>Lickley</a:t>
            </a:r>
            <a:r>
              <a:rPr lang="en-US" sz="1800" dirty="0">
                <a:latin typeface="Lucida Sans" pitchFamily="34" charset="0"/>
              </a:rPr>
              <a:t>, Robin, Who Makes Better Liars, Queen </a:t>
            </a:r>
            <a:r>
              <a:rPr lang="en-US" sz="1800" dirty="0" err="1">
                <a:latin typeface="Lucida Sans" pitchFamily="34" charset="0"/>
              </a:rPr>
              <a:t>Maragaret</a:t>
            </a:r>
            <a:r>
              <a:rPr lang="en-US" sz="1800" dirty="0">
                <a:latin typeface="Lucida Sans" pitchFamily="34" charset="0"/>
              </a:rPr>
              <a:t> University.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 err="1">
                <a:latin typeface="Lucida Sans" pitchFamily="34" charset="0"/>
              </a:rPr>
              <a:t>Mehrabian</a:t>
            </a:r>
            <a:r>
              <a:rPr lang="en-US" sz="1800" dirty="0">
                <a:latin typeface="Lucida Sans" pitchFamily="34" charset="0"/>
              </a:rPr>
              <a:t>, Albert (1971) Silent Messages, Wadsworth Publishing Co.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Professional Uses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6799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mtClean="0"/>
              <a:t>Can you tell if someone is lying or being deceptive?</a:t>
            </a:r>
          </a:p>
          <a:p>
            <a:pPr marL="0" indent="0">
              <a:buFontTx/>
              <a:buNone/>
            </a:pPr>
            <a:r>
              <a:rPr lang="en-US" smtClean="0"/>
              <a:t>	</a:t>
            </a:r>
            <a:r>
              <a:rPr lang="en-US" sz="1800" smtClean="0"/>
              <a:t>						Koko &amp; All Ball</a:t>
            </a:r>
          </a:p>
        </p:txBody>
      </p:sp>
      <p:pic>
        <p:nvPicPr>
          <p:cNvPr id="4100" name="Picture 2" descr="prgrsvimghttp://ts1.mm.bing.net/th?id=H.4798141002350596&amp;w=103&amp;h=103&amp;c=8&amp;pid=3.1&amp;qlt=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120491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84575"/>
            <a:ext cx="14398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84575"/>
            <a:ext cx="1338262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5013325"/>
            <a:ext cx="128587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97463"/>
            <a:ext cx="11842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116513"/>
            <a:ext cx="14398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573463"/>
            <a:ext cx="12858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5016500"/>
            <a:ext cx="13382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Bibliography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/>
              <a:t>Meyer. Pamela, (2010) </a:t>
            </a:r>
            <a:r>
              <a:rPr lang="en-US" sz="2000" i="1" dirty="0" err="1"/>
              <a:t>Liespotting</a:t>
            </a:r>
            <a:r>
              <a:rPr lang="en-US" sz="2000" dirty="0"/>
              <a:t>, New </a:t>
            </a:r>
            <a:r>
              <a:rPr lang="en-US" sz="2000" dirty="0" err="1"/>
              <a:t>york</a:t>
            </a:r>
            <a:r>
              <a:rPr lang="en-US" sz="2000" dirty="0"/>
              <a:t>, St. Martin’s Press.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Morris, D. (1985) </a:t>
            </a:r>
            <a:r>
              <a:rPr lang="en-US" sz="2000" i="1" dirty="0"/>
              <a:t>Body Watching</a:t>
            </a:r>
            <a:r>
              <a:rPr lang="en-US" sz="2000" dirty="0"/>
              <a:t>. New York; Crown Publishers.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Navarro, J. (2008). </a:t>
            </a:r>
            <a:r>
              <a:rPr lang="en-US" sz="2000" i="1" dirty="0"/>
              <a:t>What Every Body Is Saying</a:t>
            </a:r>
            <a:r>
              <a:rPr lang="en-US" sz="2000" dirty="0"/>
              <a:t>. HarperCollins Publishers.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Pearlman, G. (2007). </a:t>
            </a:r>
            <a:r>
              <a:rPr lang="en-US" sz="2000" i="1" dirty="0"/>
              <a:t>How To Spot a Liar</a:t>
            </a:r>
            <a:r>
              <a:rPr lang="en-US" sz="2000" dirty="0"/>
              <a:t>, The Palm Beach Times.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Smith, D, and Smith, S, Television Interview, 1994.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“The Reid Nine Steps of Interrogation, In Brief.” Practical Aspects of Interviewing and Interrogation.  John Reid and Associates, Chicago, IL.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USA Today Poll,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err="1"/>
              <a:t>Varsamis</a:t>
            </a:r>
            <a:r>
              <a:rPr lang="en-US" sz="2000" dirty="0"/>
              <a:t>,  C. (2005). </a:t>
            </a:r>
            <a:r>
              <a:rPr lang="en-US" sz="2000" i="1" dirty="0"/>
              <a:t>How To Detect Liars In Your Business &amp; Personal Life</a:t>
            </a:r>
            <a:r>
              <a:rPr lang="en-US" sz="2000" dirty="0"/>
              <a:t>, Article Alley.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err="1"/>
              <a:t>Vrij</a:t>
            </a:r>
            <a:r>
              <a:rPr lang="en-US" sz="2000" dirty="0"/>
              <a:t>, A. (2003). </a:t>
            </a:r>
            <a:r>
              <a:rPr lang="en-US" sz="2000" i="1" dirty="0"/>
              <a:t>Detecting Lies and Deceit</a:t>
            </a:r>
            <a:r>
              <a:rPr lang="en-US" sz="2000" dirty="0"/>
              <a:t>: The psychology of lying and the implications for professional practice. </a:t>
            </a:r>
            <a:r>
              <a:rPr lang="en-US" sz="2000" dirty="0" err="1"/>
              <a:t>Chichester</a:t>
            </a:r>
            <a:r>
              <a:rPr lang="en-US" sz="2000" dirty="0"/>
              <a:t>, UK: John Wiley &amp; Sons, Ltd.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Contact Information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40322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Jerry Balistreri</a:t>
            </a:r>
          </a:p>
          <a:p>
            <a:pPr marL="0" indent="0">
              <a:buFontTx/>
              <a:buNone/>
            </a:pPr>
            <a:r>
              <a:rPr lang="en-US" dirty="0" smtClean="0"/>
              <a:t>(907) </a:t>
            </a:r>
            <a:r>
              <a:rPr lang="en-US" dirty="0" smtClean="0"/>
              <a:t>830-5258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>
                <a:hlinkClick r:id="rId2"/>
              </a:rPr>
              <a:t>balis@acsalaska.net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>
                <a:hlinkClick r:id="rId3"/>
              </a:rPr>
              <a:t>www.readingthetells.com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 algn="ctr">
              <a:buFontTx/>
              <a:buNone/>
            </a:pPr>
            <a:r>
              <a:rPr lang="en-US" u="sng" dirty="0" smtClean="0"/>
              <a:t>I hope we learned something today?  </a:t>
            </a:r>
          </a:p>
          <a:p>
            <a:pPr marL="0" indent="0" algn="ctr">
              <a:buFontTx/>
              <a:buNone/>
            </a:pPr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Professional Uses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mtClean="0"/>
              <a:t>Can you read an interview applicant?</a:t>
            </a:r>
          </a:p>
          <a:p>
            <a:pPr marL="0" indent="0" algn="ctr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r>
              <a:rPr lang="en-US" smtClean="0"/>
              <a:t>Can you tell if a client is displeased when negotiating a contract?</a:t>
            </a:r>
          </a:p>
          <a:p>
            <a:pPr marL="0" indent="0" algn="ctr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Non-Verbal Communication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Personal Uses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46563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smtClean="0"/>
              <a:t>Do you know what to look for if a date </a:t>
            </a:r>
          </a:p>
          <a:p>
            <a:pPr marL="0" indent="0" algn="ctr">
              <a:buFontTx/>
              <a:buNone/>
            </a:pPr>
            <a:r>
              <a:rPr lang="en-US" sz="2800" smtClean="0"/>
              <a:t>is going well?</a:t>
            </a:r>
          </a:p>
          <a:p>
            <a:pPr marL="0" indent="0" algn="ctr">
              <a:buFontTx/>
              <a:buNone/>
            </a:pPr>
            <a:endParaRPr lang="en-US" sz="280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14763"/>
            <a:ext cx="290988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14763"/>
            <a:ext cx="2781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Personal Uses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mtClean="0"/>
              <a:t>You come home after curfew time and Mom is there to greet you.  Can you tell her mood even before she speaks?</a:t>
            </a:r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1095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860800"/>
            <a:ext cx="1095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860800"/>
            <a:ext cx="18478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60800"/>
            <a:ext cx="21526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Personal Use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mtClean="0"/>
              <a:t>Would you like to know if a person you’re about to hire to come into your home to clean, care for an elderly parent, </a:t>
            </a:r>
          </a:p>
          <a:p>
            <a:pPr marL="0" indent="0" algn="ctr">
              <a:buFontTx/>
              <a:buNone/>
            </a:pPr>
            <a:r>
              <a:rPr lang="en-US" smtClean="0"/>
              <a:t>or child is deceptive?</a:t>
            </a:r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475163"/>
            <a:ext cx="22002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89363"/>
            <a:ext cx="187166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Personal Use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mtClean="0"/>
              <a:t>Would you like to know the next time the car repairman says you need to replace </a:t>
            </a:r>
          </a:p>
          <a:p>
            <a:pPr marL="0" indent="0" algn="ctr">
              <a:buFontTx/>
              <a:buNone/>
            </a:pPr>
            <a:r>
              <a:rPr lang="en-US" smtClean="0"/>
              <a:t>an expensive part?</a:t>
            </a:r>
          </a:p>
          <a:p>
            <a:pPr marL="0" indent="0" algn="ctr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64038"/>
            <a:ext cx="1944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365625"/>
            <a:ext cx="1944687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465637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Develop skills in reading non-verbal “tells”.</a:t>
            </a:r>
          </a:p>
          <a:p>
            <a:pPr>
              <a:defRPr/>
            </a:pPr>
            <a:r>
              <a:rPr lang="en-US" sz="2800" dirty="0" smtClean="0"/>
              <a:t>Understand the limbic system and its role in non-verbal communication.</a:t>
            </a:r>
          </a:p>
          <a:p>
            <a:pPr>
              <a:defRPr/>
            </a:pPr>
            <a:r>
              <a:rPr lang="en-US" sz="2800" dirty="0" smtClean="0"/>
              <a:t>Identify behavior indicators associated with tension, stress, fear and deception.</a:t>
            </a:r>
          </a:p>
          <a:p>
            <a:pPr>
              <a:defRPr/>
            </a:pPr>
            <a:r>
              <a:rPr lang="en-US" sz="2800" dirty="0" smtClean="0"/>
              <a:t>Identify the most honest part of the body.</a:t>
            </a:r>
          </a:p>
          <a:p>
            <a:pPr>
              <a:defRPr/>
            </a:pPr>
            <a:r>
              <a:rPr lang="en-US" sz="2800" dirty="0" smtClean="0"/>
              <a:t>Know how to detect deception.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 marL="0" indent="0" algn="ctr">
              <a:buFontTx/>
              <a:buNone/>
              <a:defRPr/>
            </a:pPr>
            <a:r>
              <a:rPr lang="en-US" sz="2800" u="sng" dirty="0" smtClean="0"/>
              <a:t>My Goal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4749</TotalTime>
  <Words>1122</Words>
  <Application>Microsoft Office PowerPoint</Application>
  <PresentationFormat>On-screen Show (4:3)</PresentationFormat>
  <Paragraphs>199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Diseño predeterminado</vt:lpstr>
      <vt:lpstr>  How to Read Body Language        </vt:lpstr>
      <vt:lpstr>Non-Verbal Communication Professional Uses</vt:lpstr>
      <vt:lpstr>Professional Uses</vt:lpstr>
      <vt:lpstr>Professional Uses</vt:lpstr>
      <vt:lpstr>Non-Verbal Communication Personal Uses</vt:lpstr>
      <vt:lpstr>Personal Uses</vt:lpstr>
      <vt:lpstr>Personal Use</vt:lpstr>
      <vt:lpstr>Personal Use</vt:lpstr>
      <vt:lpstr>Objectives</vt:lpstr>
      <vt:lpstr>What Part of the Message … Mehrabian, Albert (1971) Silent Message, Wadsworth Publishing Co.</vt:lpstr>
      <vt:lpstr>The Limbic System</vt:lpstr>
      <vt:lpstr>The Limbic System Continued</vt:lpstr>
      <vt:lpstr>Base Lining</vt:lpstr>
      <vt:lpstr>Base Lining Continued</vt:lpstr>
      <vt:lpstr>Detecting Deception &amp; Lying Is a Three Pronged Approach</vt:lpstr>
      <vt:lpstr>The Science of Lying</vt:lpstr>
      <vt:lpstr>The Science of Lying Continued</vt:lpstr>
      <vt:lpstr>Content &amp; Structure</vt:lpstr>
      <vt:lpstr>Content &amp; Structure Continued</vt:lpstr>
      <vt:lpstr>Content &amp; Structure Continued</vt:lpstr>
      <vt:lpstr>Content &amp; Structure Continued</vt:lpstr>
      <vt:lpstr>Areas To Look For “Tells”</vt:lpstr>
      <vt:lpstr>Body Language</vt:lpstr>
      <vt:lpstr>Detecting Deception</vt:lpstr>
      <vt:lpstr>Deception &amp; Eye Direction</vt:lpstr>
      <vt:lpstr>Putting It All Together</vt:lpstr>
      <vt:lpstr>Let’s Practice – Pair &amp; Share (Detecting Deception)</vt:lpstr>
      <vt:lpstr>Deception Mastered</vt:lpstr>
      <vt:lpstr>Bibliography</vt:lpstr>
      <vt:lpstr>Bibliography Continued</vt:lpstr>
      <vt:lpstr>Contact Information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Jerry balistreri</cp:lastModifiedBy>
  <cp:revision>641</cp:revision>
  <dcterms:created xsi:type="dcterms:W3CDTF">2010-05-23T14:28:12Z</dcterms:created>
  <dcterms:modified xsi:type="dcterms:W3CDTF">2018-06-08T17:43:54Z</dcterms:modified>
</cp:coreProperties>
</file>